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3.xml" ContentType="application/vnd.openxmlformats-officedocument.them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4.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5.xml" ContentType="application/vnd.openxmlformats-officedocument.theme+xml"/>
  <Override PartName="/ppt/theme/theme6.xml" ContentType="application/vnd.openxmlformats-officedocument.them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ags/tag61.xml" ContentType="application/vnd.openxmlformats-officedocument.presentationml.tags+xml"/>
  <Override PartName="/ppt/tags/tag62.xml" ContentType="application/vnd.openxmlformats-officedocument.presentationml.tags+xml"/>
  <Override PartName="/ppt/notesSlides/notesSlide2.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charts/chart4.xml" ContentType="application/vnd.openxmlformats-officedocument.drawingml.chart+xml"/>
  <Override PartName="/ppt/tags/tag63.xml" ContentType="application/vnd.openxmlformats-officedocument.presentationml.tags+xml"/>
  <Override PartName="/ppt/tags/tag64.xml" ContentType="application/vnd.openxmlformats-officedocument.presentationml.tags+xml"/>
  <Override PartName="/ppt/notesSlides/notesSlide3.xml" ContentType="application/vnd.openxmlformats-officedocument.presentationml.notesSl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tags/tag65.xml" ContentType="application/vnd.openxmlformats-officedocument.presentationml.tags+xml"/>
  <Override PartName="/ppt/notesSlides/notesSlide4.xml" ContentType="application/vnd.openxmlformats-officedocument.presentationml.notesSlide+xml"/>
  <Override PartName="/ppt/tags/tag6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67.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822" r:id="rId4"/>
    <p:sldMasterId id="2147483892" r:id="rId5"/>
    <p:sldMasterId id="2147483969" r:id="rId6"/>
    <p:sldMasterId id="2147484019" r:id="rId7"/>
  </p:sldMasterIdLst>
  <p:notesMasterIdLst>
    <p:notesMasterId r:id="rId28"/>
  </p:notesMasterIdLst>
  <p:handoutMasterIdLst>
    <p:handoutMasterId r:id="rId29"/>
  </p:handoutMasterIdLst>
  <p:sldIdLst>
    <p:sldId id="7316" r:id="rId8"/>
    <p:sldId id="7321" r:id="rId9"/>
    <p:sldId id="7322" r:id="rId10"/>
    <p:sldId id="7323" r:id="rId11"/>
    <p:sldId id="7329" r:id="rId12"/>
    <p:sldId id="7330" r:id="rId13"/>
    <p:sldId id="382" r:id="rId14"/>
    <p:sldId id="281" r:id="rId15"/>
    <p:sldId id="346" r:id="rId16"/>
    <p:sldId id="345" r:id="rId17"/>
    <p:sldId id="7334" r:id="rId18"/>
    <p:sldId id="7332" r:id="rId19"/>
    <p:sldId id="7333" r:id="rId20"/>
    <p:sldId id="393" r:id="rId21"/>
    <p:sldId id="364" r:id="rId22"/>
    <p:sldId id="409" r:id="rId23"/>
    <p:sldId id="417" r:id="rId24"/>
    <p:sldId id="419" r:id="rId25"/>
    <p:sldId id="420" r:id="rId26"/>
    <p:sldId id="312" r:id="rId27"/>
  </p:sldIdLst>
  <p:sldSz cx="12198350" cy="6858000"/>
  <p:notesSz cx="6950075" cy="9236075"/>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6" userDrawn="1">
          <p15:clr>
            <a:srgbClr val="A4A3A4"/>
          </p15:clr>
        </p15:guide>
        <p15:guide id="2" pos="372" userDrawn="1">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9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ACAA"/>
    <a:srgbClr val="7F7F7F"/>
    <a:srgbClr val="FFE600"/>
    <a:srgbClr val="336699"/>
    <a:srgbClr val="CC6600"/>
    <a:srgbClr val="91278F"/>
    <a:srgbClr val="FFCCFF"/>
    <a:srgbClr val="FFE87F"/>
    <a:srgbClr val="FF0000"/>
    <a:srgbClr val="2C97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197E3-9B14-41D3-938C-A17543746329}" v="302" dt="2020-11-04T03:23:43.1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8934" autoAdjust="0"/>
    <p:restoredTop sz="94095" autoAdjust="0"/>
  </p:normalViewPr>
  <p:slideViewPr>
    <p:cSldViewPr snapToGrid="0" snapToObjects="1" showGuides="1">
      <p:cViewPr varScale="1">
        <p:scale>
          <a:sx n="67" d="100"/>
          <a:sy n="67" d="100"/>
        </p:scale>
        <p:origin x="872" y="48"/>
      </p:cViewPr>
      <p:guideLst>
        <p:guide orient="horz" pos="96"/>
        <p:guide pos="372"/>
      </p:guideLst>
    </p:cSldViewPr>
  </p:slideViewPr>
  <p:outlineViewPr>
    <p:cViewPr>
      <p:scale>
        <a:sx n="33" d="100"/>
        <a:sy n="33" d="100"/>
      </p:scale>
      <p:origin x="0" y="-7090"/>
    </p:cViewPr>
  </p:outlineViewPr>
  <p:notesTextViewPr>
    <p:cViewPr>
      <p:scale>
        <a:sx n="150" d="100"/>
        <a:sy n="150" d="100"/>
      </p:scale>
      <p:origin x="0" y="0"/>
    </p:cViewPr>
  </p:notesTextViewPr>
  <p:sorterViewPr>
    <p:cViewPr>
      <p:scale>
        <a:sx n="75" d="100"/>
        <a:sy n="75" d="100"/>
      </p:scale>
      <p:origin x="0" y="-1656"/>
    </p:cViewPr>
  </p:sorterViewPr>
  <p:notesViewPr>
    <p:cSldViewPr snapToGrid="0" snapToObjects="1" showGuides="1">
      <p:cViewPr varScale="1">
        <p:scale>
          <a:sx n="48" d="100"/>
          <a:sy n="48" d="100"/>
        </p:scale>
        <p:origin x="2672" y="52"/>
      </p:cViewPr>
      <p:guideLst>
        <p:guide orient="horz" pos="2909"/>
        <p:guide pos="218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tags" Target="tags/tag1.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leestr\AppData\Local\Microsoft\Windows\INetCache\Content.Outlook\PHPAW6DC\Project%20finance%20transaction%20analysis_GDS-v1.xlsx" TargetMode="External"/></Relationships>
</file>

<file path=ppt/charts/_rels/chart2.xml.rels><?xml version="1.0" encoding="UTF-8" standalone="yes"?>
<Relationships xmlns="http://schemas.openxmlformats.org/package/2006/relationships"><Relationship Id="rId3" Type="http://schemas.openxmlformats.org/officeDocument/2006/relationships/oleObject" Target="file:///C:\Users\rishabh.arya\OneDrive%20-%20EY\Desktop\Work\Tristan%20research\Project%20finance%20transaction%20analysis_GDS-v2.xlsx" TargetMode="External"/><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oleObject" Target="file:///C:\Users\rishabh.arya\OneDrive%20-%20EY\Desktop\Work\Tristan%20research\BBG%20data_GDS_v0.2.xlsx" TargetMode="External"/><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1" Type="http://schemas.openxmlformats.org/officeDocument/2006/relationships/oleObject" Target="file:///C:\Users\rishabh.arya\OneDrive%20-%20EY\Desktop\Work\Tristan%20research\BBG%20data_GDS_v0.2.xlsx" TargetMode="External"/></Relationships>
</file>

<file path=ppt/charts/_rels/chart5.xml.rels><?xml version="1.0" encoding="UTF-8" standalone="yes"?>
<Relationships xmlns="http://schemas.openxmlformats.org/package/2006/relationships"><Relationship Id="rId3" Type="http://schemas.openxmlformats.org/officeDocument/2006/relationships/oleObject" Target="file:///C:\Users\naveen.korapati\Desktop\Companies\Covid%20Imapct%20on%20PPP\Latest\ERP\Debt%20&amp;%20Equity%20spread.xlsx" TargetMode="External"/><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file:///C:\Users\rishabh.arya\OneDrive%20-%20EY\Desktop\Work\Tristan%20research\Debt%20&amp;%20Equity%20spread.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'Analysis '!$H$2</c:f>
              <c:strCache>
                <c:ptCount val="1"/>
                <c:pt idx="0">
                  <c:v>Greater than 7</c:v>
                </c:pt>
              </c:strCache>
            </c:strRef>
          </c:tx>
          <c:spPr>
            <a:ln>
              <a:solidFill>
                <a:srgbClr val="FFE600"/>
              </a:solidFill>
            </a:ln>
          </c:spPr>
          <c:marker>
            <c:spPr>
              <a:solidFill>
                <a:schemeClr val="bg1">
                  <a:lumMod val="50000"/>
                </a:schemeClr>
              </a:solidFill>
              <a:ln>
                <a:solidFill>
                  <a:srgbClr val="FFE600"/>
                </a:solidFill>
              </a:ln>
            </c:spPr>
          </c:marker>
          <c:cat>
            <c:numRef>
              <c:f>'Analysis '!$C$4:$C$22</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'Analysis '!$J$4:$J$22</c:f>
              <c:numCache>
                <c:formatCode>0.00</c:formatCode>
                <c:ptCount val="19"/>
                <c:pt idx="0">
                  <c:v>133.33333333333334</c:v>
                </c:pt>
                <c:pt idx="1">
                  <c:v>118.75</c:v>
                </c:pt>
                <c:pt idx="2">
                  <c:v>128.75</c:v>
                </c:pt>
                <c:pt idx="3">
                  <c:v>76.949999999999989</c:v>
                </c:pt>
                <c:pt idx="4">
                  <c:v>65</c:v>
                </c:pt>
                <c:pt idx="5">
                  <c:v>180</c:v>
                </c:pt>
                <c:pt idx="6">
                  <c:v>180</c:v>
                </c:pt>
                <c:pt idx="7">
                  <c:v>231.25</c:v>
                </c:pt>
                <c:pt idx="8">
                  <c:v>282.5</c:v>
                </c:pt>
                <c:pt idx="9">
                  <c:v>271</c:v>
                </c:pt>
                <c:pt idx="10">
                  <c:v>209.25</c:v>
                </c:pt>
                <c:pt idx="11">
                  <c:v>147.5</c:v>
                </c:pt>
                <c:pt idx="12">
                  <c:v>175.5</c:v>
                </c:pt>
                <c:pt idx="13">
                  <c:v>203.5</c:v>
                </c:pt>
                <c:pt idx="14">
                  <c:v>187.58333333333331</c:v>
                </c:pt>
                <c:pt idx="15">
                  <c:v>171.66666666666666</c:v>
                </c:pt>
                <c:pt idx="16">
                  <c:v>160.58333333333331</c:v>
                </c:pt>
                <c:pt idx="17">
                  <c:v>149.5</c:v>
                </c:pt>
                <c:pt idx="18">
                  <c:v>149.5</c:v>
                </c:pt>
              </c:numCache>
            </c:numRef>
          </c:val>
          <c:smooth val="0"/>
          <c:extLst>
            <c:ext xmlns:c16="http://schemas.microsoft.com/office/drawing/2014/chart" uri="{C3380CC4-5D6E-409C-BE32-E72D297353CC}">
              <c16:uniqueId val="{00000000-43E5-4179-8410-5956806BA63C}"/>
            </c:ext>
          </c:extLst>
        </c:ser>
        <c:ser>
          <c:idx val="1"/>
          <c:order val="1"/>
          <c:tx>
            <c:strRef>
              <c:f>'Analysis '!$D$2</c:f>
              <c:strCache>
                <c:ptCount val="1"/>
                <c:pt idx="0">
                  <c:v>less than 7</c:v>
                </c:pt>
              </c:strCache>
            </c:strRef>
          </c:tx>
          <c:spPr>
            <a:ln w="28575" cap="rnd">
              <a:solidFill>
                <a:srgbClr val="2C973E"/>
              </a:solidFill>
              <a:round/>
            </a:ln>
            <a:effectLst/>
          </c:spPr>
          <c:marker>
            <c:symbol val="circle"/>
            <c:size val="5"/>
            <c:spPr>
              <a:solidFill>
                <a:schemeClr val="bg1">
                  <a:lumMod val="50000"/>
                </a:schemeClr>
              </a:solidFill>
              <a:ln w="9525">
                <a:solidFill>
                  <a:srgbClr val="2C973E"/>
                </a:solidFill>
              </a:ln>
              <a:effectLst/>
            </c:spPr>
          </c:marker>
          <c:cat>
            <c:numRef>
              <c:f>'Analysis '!$C$4:$C$22</c:f>
              <c:numCache>
                <c:formatCode>General</c:formatCode>
                <c:ptCount val="19"/>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pt idx="16">
                  <c:v>2018</c:v>
                </c:pt>
                <c:pt idx="17">
                  <c:v>2019</c:v>
                </c:pt>
                <c:pt idx="18">
                  <c:v>2020</c:v>
                </c:pt>
              </c:numCache>
            </c:numRef>
          </c:cat>
          <c:val>
            <c:numRef>
              <c:f>'Analysis '!$F$4:$F$22</c:f>
              <c:numCache>
                <c:formatCode>0.00</c:formatCode>
                <c:ptCount val="19"/>
                <c:pt idx="0">
                  <c:v>90</c:v>
                </c:pt>
                <c:pt idx="1">
                  <c:v>90</c:v>
                </c:pt>
                <c:pt idx="2">
                  <c:v>65.625</c:v>
                </c:pt>
                <c:pt idx="3">
                  <c:v>32.5</c:v>
                </c:pt>
                <c:pt idx="4">
                  <c:v>105</c:v>
                </c:pt>
                <c:pt idx="5">
                  <c:v>81.25</c:v>
                </c:pt>
                <c:pt idx="6">
                  <c:v>123.33333333333333</c:v>
                </c:pt>
                <c:pt idx="7">
                  <c:v>163.75</c:v>
                </c:pt>
                <c:pt idx="8">
                  <c:v>204.16666666666669</c:v>
                </c:pt>
                <c:pt idx="9">
                  <c:v>147.5</c:v>
                </c:pt>
                <c:pt idx="10">
                  <c:v>185</c:v>
                </c:pt>
                <c:pt idx="11">
                  <c:v>190</c:v>
                </c:pt>
                <c:pt idx="12">
                  <c:v>188.61111111111111</c:v>
                </c:pt>
                <c:pt idx="13">
                  <c:v>183.57142857142858</c:v>
                </c:pt>
                <c:pt idx="14">
                  <c:v>175</c:v>
                </c:pt>
                <c:pt idx="15">
                  <c:v>131.86666666666667</c:v>
                </c:pt>
                <c:pt idx="16">
                  <c:v>160.5</c:v>
                </c:pt>
                <c:pt idx="17">
                  <c:v>143.33333333333334</c:v>
                </c:pt>
                <c:pt idx="18">
                  <c:v>143.33333333333334</c:v>
                </c:pt>
              </c:numCache>
            </c:numRef>
          </c:val>
          <c:smooth val="0"/>
          <c:extLst>
            <c:ext xmlns:c16="http://schemas.microsoft.com/office/drawing/2014/chart" uri="{C3380CC4-5D6E-409C-BE32-E72D297353CC}">
              <c16:uniqueId val="{00000001-43E5-4179-8410-5956806BA63C}"/>
            </c:ext>
          </c:extLst>
        </c:ser>
        <c:dLbls>
          <c:showLegendKey val="0"/>
          <c:showVal val="0"/>
          <c:showCatName val="0"/>
          <c:showSerName val="0"/>
          <c:showPercent val="0"/>
          <c:showBubbleSize val="0"/>
        </c:dLbls>
        <c:marker val="1"/>
        <c:smooth val="0"/>
        <c:axId val="880868216"/>
        <c:axId val="880870840"/>
      </c:lineChart>
      <c:catAx>
        <c:axId val="880868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80870840"/>
        <c:crosses val="autoZero"/>
        <c:auto val="1"/>
        <c:lblAlgn val="ctr"/>
        <c:lblOffset val="100"/>
        <c:noMultiLvlLbl val="0"/>
      </c:catAx>
      <c:valAx>
        <c:axId val="8808708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80868216"/>
        <c:crosses val="autoZero"/>
        <c:crossBetween val="between"/>
      </c:valAx>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extLst/>
  </c:chart>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'Graph 1'!$B$6</c:f>
              <c:strCache>
                <c:ptCount val="1"/>
                <c:pt idx="0">
                  <c:v>100 - 80</c:v>
                </c:pt>
              </c:strCache>
            </c:strRef>
          </c:tx>
          <c:spPr>
            <a:solidFill>
              <a:srgbClr val="FFE60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1'!$C$5:$E$5</c:f>
              <c:strCache>
                <c:ptCount val="3"/>
                <c:pt idx="0">
                  <c:v>Before GFC 
(2002 - 08)</c:v>
                </c:pt>
                <c:pt idx="1">
                  <c:v>After GFC 
(2009 - 2019)</c:v>
                </c:pt>
                <c:pt idx="2">
                  <c:v>During Covid 19 
(2020)</c:v>
                </c:pt>
              </c:strCache>
            </c:strRef>
          </c:cat>
          <c:val>
            <c:numRef>
              <c:f>'Graph 1'!$C$6:$E$6</c:f>
              <c:numCache>
                <c:formatCode>General</c:formatCode>
                <c:ptCount val="3"/>
                <c:pt idx="0">
                  <c:v>62</c:v>
                </c:pt>
                <c:pt idx="1">
                  <c:v>272</c:v>
                </c:pt>
                <c:pt idx="2">
                  <c:v>14</c:v>
                </c:pt>
              </c:numCache>
            </c:numRef>
          </c:val>
          <c:extLst>
            <c:ext xmlns:c16="http://schemas.microsoft.com/office/drawing/2014/chart" uri="{C3380CC4-5D6E-409C-BE32-E72D297353CC}">
              <c16:uniqueId val="{00000000-0D17-46AB-8933-6214CFFBE25E}"/>
            </c:ext>
          </c:extLst>
        </c:ser>
        <c:ser>
          <c:idx val="1"/>
          <c:order val="1"/>
          <c:tx>
            <c:strRef>
              <c:f>'Graph 1'!$B$7</c:f>
              <c:strCache>
                <c:ptCount val="1"/>
                <c:pt idx="0">
                  <c:v>80 - 60</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1'!$C$5:$E$5</c:f>
              <c:strCache>
                <c:ptCount val="3"/>
                <c:pt idx="0">
                  <c:v>Before GFC 
(2002 - 08)</c:v>
                </c:pt>
                <c:pt idx="1">
                  <c:v>After GFC 
(2009 - 2019)</c:v>
                </c:pt>
                <c:pt idx="2">
                  <c:v>During Covid 19 
(2020)</c:v>
                </c:pt>
              </c:strCache>
            </c:strRef>
          </c:cat>
          <c:val>
            <c:numRef>
              <c:f>'Graph 1'!$C$7:$E$7</c:f>
              <c:numCache>
                <c:formatCode>General</c:formatCode>
                <c:ptCount val="3"/>
                <c:pt idx="0">
                  <c:v>18</c:v>
                </c:pt>
                <c:pt idx="1">
                  <c:v>41</c:v>
                </c:pt>
                <c:pt idx="2">
                  <c:v>4</c:v>
                </c:pt>
              </c:numCache>
            </c:numRef>
          </c:val>
          <c:extLst>
            <c:ext xmlns:c16="http://schemas.microsoft.com/office/drawing/2014/chart" uri="{C3380CC4-5D6E-409C-BE32-E72D297353CC}">
              <c16:uniqueId val="{00000001-0D17-46AB-8933-6214CFFBE25E}"/>
            </c:ext>
          </c:extLst>
        </c:ser>
        <c:ser>
          <c:idx val="2"/>
          <c:order val="2"/>
          <c:tx>
            <c:strRef>
              <c:f>'Graph 1'!$B$8</c:f>
              <c:strCache>
                <c:ptCount val="1"/>
                <c:pt idx="0">
                  <c:v>60 - 40</c:v>
                </c:pt>
              </c:strCache>
            </c:strRef>
          </c:tx>
          <c:spPr>
            <a:solidFill>
              <a:srgbClr val="2C973E"/>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1'!$C$5:$E$5</c:f>
              <c:strCache>
                <c:ptCount val="3"/>
                <c:pt idx="0">
                  <c:v>Before GFC 
(2002 - 08)</c:v>
                </c:pt>
                <c:pt idx="1">
                  <c:v>After GFC 
(2009 - 2019)</c:v>
                </c:pt>
                <c:pt idx="2">
                  <c:v>During Covid 19 
(2020)</c:v>
                </c:pt>
              </c:strCache>
            </c:strRef>
          </c:cat>
          <c:val>
            <c:numRef>
              <c:f>'Graph 1'!$C$8:$E$8</c:f>
              <c:numCache>
                <c:formatCode>General</c:formatCode>
                <c:ptCount val="3"/>
                <c:pt idx="0">
                  <c:v>2</c:v>
                </c:pt>
                <c:pt idx="1">
                  <c:v>26</c:v>
                </c:pt>
                <c:pt idx="2">
                  <c:v>2</c:v>
                </c:pt>
              </c:numCache>
            </c:numRef>
          </c:val>
          <c:extLst>
            <c:ext xmlns:c16="http://schemas.microsoft.com/office/drawing/2014/chart" uri="{C3380CC4-5D6E-409C-BE32-E72D297353CC}">
              <c16:uniqueId val="{00000002-0D17-46AB-8933-6214CFFBE25E}"/>
            </c:ext>
          </c:extLst>
        </c:ser>
        <c:ser>
          <c:idx val="3"/>
          <c:order val="3"/>
          <c:tx>
            <c:strRef>
              <c:f>'Graph 1'!$B$9</c:f>
              <c:strCache>
                <c:ptCount val="1"/>
                <c:pt idx="0">
                  <c:v>40 - 20</c:v>
                </c:pt>
              </c:strCache>
            </c:strRef>
          </c:tx>
          <c:spPr>
            <a:solidFill>
              <a:schemeClr val="accent4"/>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3-0D17-46AB-8933-6214CFFBE25E}"/>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1'!$C$5:$E$5</c:f>
              <c:strCache>
                <c:ptCount val="3"/>
                <c:pt idx="0">
                  <c:v>Before GFC 
(2002 - 08)</c:v>
                </c:pt>
                <c:pt idx="1">
                  <c:v>After GFC 
(2009 - 2019)</c:v>
                </c:pt>
                <c:pt idx="2">
                  <c:v>During Covid 19 
(2020)</c:v>
                </c:pt>
              </c:strCache>
            </c:strRef>
          </c:cat>
          <c:val>
            <c:numRef>
              <c:f>'Graph 1'!$C$9:$E$9</c:f>
              <c:numCache>
                <c:formatCode>General</c:formatCode>
                <c:ptCount val="3"/>
                <c:pt idx="0">
                  <c:v>1</c:v>
                </c:pt>
                <c:pt idx="1">
                  <c:v>7</c:v>
                </c:pt>
                <c:pt idx="2">
                  <c:v>1</c:v>
                </c:pt>
              </c:numCache>
            </c:numRef>
          </c:val>
          <c:extLst>
            <c:ext xmlns:c16="http://schemas.microsoft.com/office/drawing/2014/chart" uri="{C3380CC4-5D6E-409C-BE32-E72D297353CC}">
              <c16:uniqueId val="{00000004-0D17-46AB-8933-6214CFFBE25E}"/>
            </c:ext>
          </c:extLst>
        </c:ser>
        <c:ser>
          <c:idx val="4"/>
          <c:order val="4"/>
          <c:tx>
            <c:strRef>
              <c:f>'Graph 1'!$B$10</c:f>
              <c:strCache>
                <c:ptCount val="1"/>
                <c:pt idx="0">
                  <c:v>20 - 10</c:v>
                </c:pt>
              </c:strCache>
            </c:strRef>
          </c:tx>
          <c:spPr>
            <a:solidFill>
              <a:schemeClr val="accent5"/>
            </a:solidFill>
            <a:ln>
              <a:noFill/>
            </a:ln>
            <a:effectLst/>
          </c:spPr>
          <c:invertIfNegative val="0"/>
          <c:dLbls>
            <c:delete val="1"/>
          </c:dLbls>
          <c:cat>
            <c:strRef>
              <c:f>'Graph 1'!$C$5:$E$5</c:f>
              <c:strCache>
                <c:ptCount val="3"/>
                <c:pt idx="0">
                  <c:v>Before GFC 
(2002 - 08)</c:v>
                </c:pt>
                <c:pt idx="1">
                  <c:v>After GFC 
(2009 - 2019)</c:v>
                </c:pt>
                <c:pt idx="2">
                  <c:v>During Covid 19 
(2020)</c:v>
                </c:pt>
              </c:strCache>
            </c:strRef>
          </c:cat>
          <c:val>
            <c:numRef>
              <c:f>'Graph 1'!$C$10:$E$10</c:f>
              <c:numCache>
                <c:formatCode>General</c:formatCode>
                <c:ptCount val="3"/>
                <c:pt idx="0">
                  <c:v>0</c:v>
                </c:pt>
                <c:pt idx="1">
                  <c:v>0</c:v>
                </c:pt>
                <c:pt idx="2">
                  <c:v>0</c:v>
                </c:pt>
              </c:numCache>
            </c:numRef>
          </c:val>
          <c:extLst>
            <c:ext xmlns:c16="http://schemas.microsoft.com/office/drawing/2014/chart" uri="{C3380CC4-5D6E-409C-BE32-E72D297353CC}">
              <c16:uniqueId val="{00000005-0D17-46AB-8933-6214CFFBE25E}"/>
            </c:ext>
          </c:extLst>
        </c:ser>
        <c:ser>
          <c:idx val="5"/>
          <c:order val="5"/>
          <c:tx>
            <c:strRef>
              <c:f>'Graph 1'!$B$11</c:f>
              <c:strCache>
                <c:ptCount val="1"/>
                <c:pt idx="0">
                  <c:v>10 - 0</c:v>
                </c:pt>
              </c:strCache>
            </c:strRef>
          </c:tx>
          <c:spPr>
            <a:solidFill>
              <a:schemeClr val="bg1">
                <a:lumMod val="75000"/>
              </a:schemeClr>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0D17-46AB-8933-6214CFFBE25E}"/>
                </c:ext>
              </c:extLst>
            </c:dLbl>
            <c:dLbl>
              <c:idx val="1"/>
              <c:delete val="1"/>
              <c:extLst>
                <c:ext xmlns:c15="http://schemas.microsoft.com/office/drawing/2012/chart" uri="{CE6537A1-D6FC-4f65-9D91-7224C49458BB}"/>
                <c:ext xmlns:c16="http://schemas.microsoft.com/office/drawing/2014/chart" uri="{C3380CC4-5D6E-409C-BE32-E72D297353CC}">
                  <c16:uniqueId val="{00000007-0D17-46AB-8933-6214CFFBE25E}"/>
                </c:ext>
              </c:extLst>
            </c:dLbl>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EYInterstate Light" panose="02000506000000020004"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 1'!$C$5:$E$5</c:f>
              <c:strCache>
                <c:ptCount val="3"/>
                <c:pt idx="0">
                  <c:v>Before GFC 
(2002 - 08)</c:v>
                </c:pt>
                <c:pt idx="1">
                  <c:v>After GFC 
(2009 - 2019)</c:v>
                </c:pt>
                <c:pt idx="2">
                  <c:v>During Covid 19 
(2020)</c:v>
                </c:pt>
              </c:strCache>
            </c:strRef>
          </c:cat>
          <c:val>
            <c:numRef>
              <c:f>'Graph 1'!$C$11:$E$11</c:f>
              <c:numCache>
                <c:formatCode>General</c:formatCode>
                <c:ptCount val="3"/>
                <c:pt idx="0">
                  <c:v>1</c:v>
                </c:pt>
                <c:pt idx="1">
                  <c:v>6</c:v>
                </c:pt>
                <c:pt idx="2">
                  <c:v>1</c:v>
                </c:pt>
              </c:numCache>
            </c:numRef>
          </c:val>
          <c:extLst>
            <c:ext xmlns:c16="http://schemas.microsoft.com/office/drawing/2014/chart" uri="{C3380CC4-5D6E-409C-BE32-E72D297353CC}">
              <c16:uniqueId val="{00000008-0D17-46AB-8933-6214CFFBE25E}"/>
            </c:ext>
          </c:extLst>
        </c:ser>
        <c:dLbls>
          <c:dLblPos val="ctr"/>
          <c:showLegendKey val="0"/>
          <c:showVal val="1"/>
          <c:showCatName val="0"/>
          <c:showSerName val="0"/>
          <c:showPercent val="0"/>
          <c:showBubbleSize val="0"/>
        </c:dLbls>
        <c:gapWidth val="69"/>
        <c:overlap val="100"/>
        <c:axId val="1139750264"/>
        <c:axId val="1139749936"/>
      </c:barChart>
      <c:catAx>
        <c:axId val="1139750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EYInterstate Light" panose="02000506000000020004" pitchFamily="2" charset="0"/>
                <a:ea typeface="+mn-ea"/>
                <a:cs typeface="+mn-cs"/>
              </a:defRPr>
            </a:pPr>
            <a:endParaRPr lang="en-US"/>
          </a:p>
        </c:txPr>
        <c:crossAx val="1139749936"/>
        <c:crosses val="autoZero"/>
        <c:auto val="1"/>
        <c:lblAlgn val="ctr"/>
        <c:lblOffset val="100"/>
        <c:noMultiLvlLbl val="0"/>
      </c:catAx>
      <c:valAx>
        <c:axId val="113974993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bg1"/>
                    </a:solidFill>
                    <a:latin typeface="EYInterstate Light" panose="02000506000000020004" pitchFamily="2" charset="0"/>
                    <a:ea typeface="+mn-ea"/>
                    <a:cs typeface="+mn-cs"/>
                  </a:defRPr>
                </a:pPr>
                <a:r>
                  <a:rPr lang="en-AU" sz="900" dirty="0">
                    <a:solidFill>
                      <a:schemeClr val="bg1"/>
                    </a:solidFill>
                  </a:rPr>
                  <a:t>Debt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bg1"/>
                  </a:solidFill>
                  <a:latin typeface="EYInterstate Light" panose="02000506000000020004" pitchFamily="2" charset="0"/>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EYInterstate Light" panose="02000506000000020004" pitchFamily="2" charset="0"/>
                <a:ea typeface="+mn-ea"/>
                <a:cs typeface="+mn-cs"/>
              </a:defRPr>
            </a:pPr>
            <a:endParaRPr lang="en-US"/>
          </a:p>
        </c:txPr>
        <c:crossAx val="1139750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EYInterstate Light" panose="02000506000000020004"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EYInterstate Light" panose="02000506000000020004" pitchFamily="2"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AU" sz="1200" b="1" i="0" u="none" strike="noStrike" baseline="0" dirty="0">
                <a:solidFill>
                  <a:schemeClr val="bg1"/>
                </a:solidFill>
              </a:rPr>
              <a:t>Historical Credit Spreads, UST &amp; VIX Index (2007 – 2020YTD) </a:t>
            </a:r>
            <a:endParaRPr lang="en-AU" sz="1200" dirty="0">
              <a:solidFill>
                <a:schemeClr val="bg1"/>
              </a:solidFill>
            </a:endParaRPr>
          </a:p>
        </c:rich>
      </c:tx>
      <c:layout>
        <c:manualLayout>
          <c:xMode val="edge"/>
          <c:yMode val="edge"/>
          <c:x val="5.9545849032790525E-2"/>
          <c:y val="1.592676197642337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3.9272543758765578E-2"/>
          <c:y val="0.13699021820917984"/>
          <c:w val="0.5060136838761552"/>
          <c:h val="0.60745673438675696"/>
        </c:manualLayout>
      </c:layout>
      <c:lineChart>
        <c:grouping val="standard"/>
        <c:varyColors val="0"/>
        <c:ser>
          <c:idx val="0"/>
          <c:order val="0"/>
          <c:tx>
            <c:strRef>
              <c:f>'YTD (2)'!$C$2</c:f>
              <c:strCache>
                <c:ptCount val="1"/>
                <c:pt idx="0">
                  <c:v>UST 10 yr (LHS)</c:v>
                </c:pt>
              </c:strCache>
            </c:strRef>
          </c:tx>
          <c:spPr>
            <a:ln w="28575" cap="rnd">
              <a:solidFill>
                <a:srgbClr val="FFE600"/>
              </a:solidFill>
              <a:round/>
            </a:ln>
            <a:effectLst/>
          </c:spPr>
          <c:marker>
            <c:symbol val="none"/>
          </c:marker>
          <c:cat>
            <c:numRef>
              <c:f>'YTD (2)'!$B$4:$B$168</c:f>
              <c:numCache>
                <c:formatCode>m/d/yyyy</c:formatCode>
                <c:ptCount val="165"/>
                <c:pt idx="0">
                  <c:v>44104</c:v>
                </c:pt>
                <c:pt idx="1">
                  <c:v>44074</c:v>
                </c:pt>
                <c:pt idx="2">
                  <c:v>44043</c:v>
                </c:pt>
                <c:pt idx="3">
                  <c:v>44012</c:v>
                </c:pt>
                <c:pt idx="4">
                  <c:v>43980</c:v>
                </c:pt>
                <c:pt idx="5">
                  <c:v>43951</c:v>
                </c:pt>
                <c:pt idx="6">
                  <c:v>43921</c:v>
                </c:pt>
                <c:pt idx="7">
                  <c:v>43889</c:v>
                </c:pt>
                <c:pt idx="8">
                  <c:v>43861</c:v>
                </c:pt>
                <c:pt idx="9">
                  <c:v>43830</c:v>
                </c:pt>
                <c:pt idx="10">
                  <c:v>43798</c:v>
                </c:pt>
                <c:pt idx="11">
                  <c:v>43769</c:v>
                </c:pt>
                <c:pt idx="12">
                  <c:v>43738</c:v>
                </c:pt>
                <c:pt idx="13">
                  <c:v>43707</c:v>
                </c:pt>
                <c:pt idx="14">
                  <c:v>43677</c:v>
                </c:pt>
                <c:pt idx="15">
                  <c:v>43644</c:v>
                </c:pt>
                <c:pt idx="16">
                  <c:v>43616</c:v>
                </c:pt>
                <c:pt idx="17">
                  <c:v>43585</c:v>
                </c:pt>
                <c:pt idx="18">
                  <c:v>43553</c:v>
                </c:pt>
                <c:pt idx="19">
                  <c:v>43524</c:v>
                </c:pt>
                <c:pt idx="20">
                  <c:v>43496</c:v>
                </c:pt>
                <c:pt idx="21">
                  <c:v>43465</c:v>
                </c:pt>
                <c:pt idx="22">
                  <c:v>43434</c:v>
                </c:pt>
                <c:pt idx="23">
                  <c:v>43404</c:v>
                </c:pt>
                <c:pt idx="24">
                  <c:v>43371</c:v>
                </c:pt>
                <c:pt idx="25">
                  <c:v>43343</c:v>
                </c:pt>
                <c:pt idx="26">
                  <c:v>43312</c:v>
                </c:pt>
                <c:pt idx="27">
                  <c:v>43280</c:v>
                </c:pt>
                <c:pt idx="28">
                  <c:v>43251</c:v>
                </c:pt>
                <c:pt idx="29">
                  <c:v>43220</c:v>
                </c:pt>
                <c:pt idx="30">
                  <c:v>43189</c:v>
                </c:pt>
                <c:pt idx="31">
                  <c:v>43159</c:v>
                </c:pt>
                <c:pt idx="32">
                  <c:v>43131</c:v>
                </c:pt>
                <c:pt idx="33">
                  <c:v>43098</c:v>
                </c:pt>
                <c:pt idx="34">
                  <c:v>43069</c:v>
                </c:pt>
                <c:pt idx="35">
                  <c:v>43039</c:v>
                </c:pt>
                <c:pt idx="36">
                  <c:v>43007</c:v>
                </c:pt>
                <c:pt idx="37">
                  <c:v>42978</c:v>
                </c:pt>
                <c:pt idx="38">
                  <c:v>42947</c:v>
                </c:pt>
                <c:pt idx="39">
                  <c:v>42916</c:v>
                </c:pt>
                <c:pt idx="40">
                  <c:v>42886</c:v>
                </c:pt>
                <c:pt idx="41">
                  <c:v>42853</c:v>
                </c:pt>
                <c:pt idx="42">
                  <c:v>42825</c:v>
                </c:pt>
                <c:pt idx="43">
                  <c:v>42794</c:v>
                </c:pt>
                <c:pt idx="44">
                  <c:v>42766</c:v>
                </c:pt>
                <c:pt idx="45">
                  <c:v>42734</c:v>
                </c:pt>
                <c:pt idx="46">
                  <c:v>42704</c:v>
                </c:pt>
                <c:pt idx="47">
                  <c:v>42674</c:v>
                </c:pt>
                <c:pt idx="48">
                  <c:v>42643</c:v>
                </c:pt>
                <c:pt idx="49">
                  <c:v>42613</c:v>
                </c:pt>
                <c:pt idx="50">
                  <c:v>42580</c:v>
                </c:pt>
                <c:pt idx="51">
                  <c:v>42551</c:v>
                </c:pt>
                <c:pt idx="52">
                  <c:v>42521</c:v>
                </c:pt>
                <c:pt idx="53">
                  <c:v>42489</c:v>
                </c:pt>
                <c:pt idx="54">
                  <c:v>42460</c:v>
                </c:pt>
                <c:pt idx="55">
                  <c:v>42429</c:v>
                </c:pt>
                <c:pt idx="56">
                  <c:v>42398</c:v>
                </c:pt>
                <c:pt idx="57">
                  <c:v>42369</c:v>
                </c:pt>
                <c:pt idx="58">
                  <c:v>42338</c:v>
                </c:pt>
                <c:pt idx="59">
                  <c:v>42307</c:v>
                </c:pt>
                <c:pt idx="60">
                  <c:v>42277</c:v>
                </c:pt>
                <c:pt idx="61">
                  <c:v>42247</c:v>
                </c:pt>
                <c:pt idx="62">
                  <c:v>42216</c:v>
                </c:pt>
                <c:pt idx="63">
                  <c:v>42185</c:v>
                </c:pt>
                <c:pt idx="64">
                  <c:v>42153</c:v>
                </c:pt>
                <c:pt idx="65">
                  <c:v>42124</c:v>
                </c:pt>
                <c:pt idx="66">
                  <c:v>42094</c:v>
                </c:pt>
                <c:pt idx="67">
                  <c:v>42062</c:v>
                </c:pt>
                <c:pt idx="68">
                  <c:v>42034</c:v>
                </c:pt>
                <c:pt idx="69">
                  <c:v>42004</c:v>
                </c:pt>
                <c:pt idx="70">
                  <c:v>41971</c:v>
                </c:pt>
                <c:pt idx="71">
                  <c:v>41943</c:v>
                </c:pt>
                <c:pt idx="72">
                  <c:v>41912</c:v>
                </c:pt>
                <c:pt idx="73">
                  <c:v>41880</c:v>
                </c:pt>
                <c:pt idx="74">
                  <c:v>41851</c:v>
                </c:pt>
                <c:pt idx="75">
                  <c:v>41820</c:v>
                </c:pt>
                <c:pt idx="76">
                  <c:v>41789</c:v>
                </c:pt>
                <c:pt idx="77">
                  <c:v>41759</c:v>
                </c:pt>
                <c:pt idx="78">
                  <c:v>41729</c:v>
                </c:pt>
                <c:pt idx="79">
                  <c:v>41698</c:v>
                </c:pt>
                <c:pt idx="80">
                  <c:v>41670</c:v>
                </c:pt>
                <c:pt idx="81">
                  <c:v>41639</c:v>
                </c:pt>
                <c:pt idx="82">
                  <c:v>41607</c:v>
                </c:pt>
                <c:pt idx="83">
                  <c:v>41578</c:v>
                </c:pt>
                <c:pt idx="84">
                  <c:v>41547</c:v>
                </c:pt>
                <c:pt idx="85">
                  <c:v>41516</c:v>
                </c:pt>
                <c:pt idx="86">
                  <c:v>41486</c:v>
                </c:pt>
                <c:pt idx="87">
                  <c:v>41453</c:v>
                </c:pt>
                <c:pt idx="88">
                  <c:v>41425</c:v>
                </c:pt>
                <c:pt idx="89">
                  <c:v>41394</c:v>
                </c:pt>
                <c:pt idx="90">
                  <c:v>41362</c:v>
                </c:pt>
                <c:pt idx="91">
                  <c:v>41333</c:v>
                </c:pt>
                <c:pt idx="92">
                  <c:v>41305</c:v>
                </c:pt>
                <c:pt idx="93">
                  <c:v>41274</c:v>
                </c:pt>
                <c:pt idx="94">
                  <c:v>41243</c:v>
                </c:pt>
                <c:pt idx="95">
                  <c:v>41213</c:v>
                </c:pt>
                <c:pt idx="96">
                  <c:v>41180</c:v>
                </c:pt>
                <c:pt idx="97">
                  <c:v>41152</c:v>
                </c:pt>
                <c:pt idx="98">
                  <c:v>41121</c:v>
                </c:pt>
                <c:pt idx="99">
                  <c:v>41089</c:v>
                </c:pt>
                <c:pt idx="100">
                  <c:v>41060</c:v>
                </c:pt>
                <c:pt idx="101">
                  <c:v>41029</c:v>
                </c:pt>
                <c:pt idx="102">
                  <c:v>40998</c:v>
                </c:pt>
                <c:pt idx="103">
                  <c:v>40968</c:v>
                </c:pt>
                <c:pt idx="104">
                  <c:v>40939</c:v>
                </c:pt>
                <c:pt idx="105">
                  <c:v>40907</c:v>
                </c:pt>
                <c:pt idx="106">
                  <c:v>40877</c:v>
                </c:pt>
                <c:pt idx="107">
                  <c:v>40847</c:v>
                </c:pt>
                <c:pt idx="108">
                  <c:v>40816</c:v>
                </c:pt>
                <c:pt idx="109">
                  <c:v>40786</c:v>
                </c:pt>
                <c:pt idx="110">
                  <c:v>40753</c:v>
                </c:pt>
                <c:pt idx="111">
                  <c:v>40724</c:v>
                </c:pt>
                <c:pt idx="112">
                  <c:v>40694</c:v>
                </c:pt>
                <c:pt idx="113">
                  <c:v>40662</c:v>
                </c:pt>
                <c:pt idx="114">
                  <c:v>40633</c:v>
                </c:pt>
                <c:pt idx="115">
                  <c:v>40602</c:v>
                </c:pt>
                <c:pt idx="116">
                  <c:v>40574</c:v>
                </c:pt>
                <c:pt idx="117">
                  <c:v>40543</c:v>
                </c:pt>
                <c:pt idx="118">
                  <c:v>40512</c:v>
                </c:pt>
                <c:pt idx="119">
                  <c:v>40480</c:v>
                </c:pt>
                <c:pt idx="120">
                  <c:v>40451</c:v>
                </c:pt>
                <c:pt idx="121">
                  <c:v>40421</c:v>
                </c:pt>
                <c:pt idx="122">
                  <c:v>40389</c:v>
                </c:pt>
                <c:pt idx="123">
                  <c:v>40359</c:v>
                </c:pt>
                <c:pt idx="124">
                  <c:v>40329</c:v>
                </c:pt>
                <c:pt idx="125">
                  <c:v>40298</c:v>
                </c:pt>
                <c:pt idx="126">
                  <c:v>40268</c:v>
                </c:pt>
                <c:pt idx="127">
                  <c:v>40235</c:v>
                </c:pt>
                <c:pt idx="128">
                  <c:v>40207</c:v>
                </c:pt>
                <c:pt idx="129">
                  <c:v>40178</c:v>
                </c:pt>
                <c:pt idx="130">
                  <c:v>40147</c:v>
                </c:pt>
                <c:pt idx="131">
                  <c:v>40116</c:v>
                </c:pt>
                <c:pt idx="132">
                  <c:v>40086</c:v>
                </c:pt>
                <c:pt idx="133">
                  <c:v>40056</c:v>
                </c:pt>
                <c:pt idx="134">
                  <c:v>40025</c:v>
                </c:pt>
                <c:pt idx="135">
                  <c:v>39994</c:v>
                </c:pt>
                <c:pt idx="136">
                  <c:v>39962</c:v>
                </c:pt>
                <c:pt idx="137">
                  <c:v>39933</c:v>
                </c:pt>
                <c:pt idx="138">
                  <c:v>39903</c:v>
                </c:pt>
                <c:pt idx="139">
                  <c:v>39871</c:v>
                </c:pt>
                <c:pt idx="140">
                  <c:v>39843</c:v>
                </c:pt>
                <c:pt idx="141">
                  <c:v>39813</c:v>
                </c:pt>
                <c:pt idx="142">
                  <c:v>39780</c:v>
                </c:pt>
                <c:pt idx="143">
                  <c:v>39752</c:v>
                </c:pt>
                <c:pt idx="144">
                  <c:v>39721</c:v>
                </c:pt>
                <c:pt idx="145">
                  <c:v>39689</c:v>
                </c:pt>
                <c:pt idx="146">
                  <c:v>39660</c:v>
                </c:pt>
                <c:pt idx="147">
                  <c:v>39629</c:v>
                </c:pt>
                <c:pt idx="148">
                  <c:v>39598</c:v>
                </c:pt>
                <c:pt idx="149">
                  <c:v>39568</c:v>
                </c:pt>
                <c:pt idx="150">
                  <c:v>39538</c:v>
                </c:pt>
                <c:pt idx="151">
                  <c:v>39507</c:v>
                </c:pt>
                <c:pt idx="152">
                  <c:v>39478</c:v>
                </c:pt>
                <c:pt idx="153">
                  <c:v>39447</c:v>
                </c:pt>
                <c:pt idx="154">
                  <c:v>39416</c:v>
                </c:pt>
                <c:pt idx="155">
                  <c:v>39386</c:v>
                </c:pt>
                <c:pt idx="156">
                  <c:v>39353</c:v>
                </c:pt>
                <c:pt idx="157">
                  <c:v>39325</c:v>
                </c:pt>
                <c:pt idx="158">
                  <c:v>39294</c:v>
                </c:pt>
                <c:pt idx="159">
                  <c:v>39262</c:v>
                </c:pt>
                <c:pt idx="160">
                  <c:v>39233</c:v>
                </c:pt>
                <c:pt idx="161">
                  <c:v>39202</c:v>
                </c:pt>
                <c:pt idx="162">
                  <c:v>39171</c:v>
                </c:pt>
                <c:pt idx="163">
                  <c:v>39141</c:v>
                </c:pt>
                <c:pt idx="164">
                  <c:v>39113</c:v>
                </c:pt>
              </c:numCache>
            </c:numRef>
          </c:cat>
          <c:val>
            <c:numRef>
              <c:f>'YTD (2)'!$C$4:$C$168</c:f>
              <c:numCache>
                <c:formatCode>0.00%</c:formatCode>
                <c:ptCount val="165"/>
                <c:pt idx="0">
                  <c:v>6.8000000000000005E-3</c:v>
                </c:pt>
                <c:pt idx="1">
                  <c:v>6.5000000000000006E-3</c:v>
                </c:pt>
                <c:pt idx="2">
                  <c:v>6.1999999999999998E-3</c:v>
                </c:pt>
                <c:pt idx="3">
                  <c:v>7.3000000000000001E-3</c:v>
                </c:pt>
                <c:pt idx="4">
                  <c:v>6.7000000000000002E-3</c:v>
                </c:pt>
                <c:pt idx="5">
                  <c:v>6.6E-3</c:v>
                </c:pt>
                <c:pt idx="6">
                  <c:v>8.6999999999999994E-3</c:v>
                </c:pt>
                <c:pt idx="7">
                  <c:v>1.4999999999999999E-2</c:v>
                </c:pt>
                <c:pt idx="8">
                  <c:v>1.7600000000000001E-2</c:v>
                </c:pt>
                <c:pt idx="9">
                  <c:v>1.8600000000000002E-2</c:v>
                </c:pt>
                <c:pt idx="10">
                  <c:v>1.8100000000000002E-2</c:v>
                </c:pt>
                <c:pt idx="11">
                  <c:v>1.7100000000000001E-2</c:v>
                </c:pt>
                <c:pt idx="12">
                  <c:v>1.7000000000000001E-2</c:v>
                </c:pt>
                <c:pt idx="13">
                  <c:v>1.6299999999999999E-2</c:v>
                </c:pt>
                <c:pt idx="14">
                  <c:v>2.06E-2</c:v>
                </c:pt>
                <c:pt idx="15">
                  <c:v>2.07E-2</c:v>
                </c:pt>
                <c:pt idx="16">
                  <c:v>2.3900000000000001E-2</c:v>
                </c:pt>
                <c:pt idx="17">
                  <c:v>2.53E-2</c:v>
                </c:pt>
                <c:pt idx="18">
                  <c:v>2.5699999999999997E-2</c:v>
                </c:pt>
                <c:pt idx="19">
                  <c:v>2.6800000000000001E-2</c:v>
                </c:pt>
                <c:pt idx="20">
                  <c:v>2.7099999999999999E-2</c:v>
                </c:pt>
                <c:pt idx="21">
                  <c:v>2.8300000000000002E-2</c:v>
                </c:pt>
                <c:pt idx="22">
                  <c:v>3.1200000000000002E-2</c:v>
                </c:pt>
                <c:pt idx="23">
                  <c:v>3.15E-2</c:v>
                </c:pt>
                <c:pt idx="24">
                  <c:v>0.03</c:v>
                </c:pt>
                <c:pt idx="25">
                  <c:v>2.8900000000000002E-2</c:v>
                </c:pt>
                <c:pt idx="26">
                  <c:v>2.8900000000000002E-2</c:v>
                </c:pt>
                <c:pt idx="27">
                  <c:v>2.9100000000000001E-2</c:v>
                </c:pt>
                <c:pt idx="28">
                  <c:v>2.98E-2</c:v>
                </c:pt>
                <c:pt idx="29">
                  <c:v>2.87E-2</c:v>
                </c:pt>
                <c:pt idx="30">
                  <c:v>2.8399999999999998E-2</c:v>
                </c:pt>
                <c:pt idx="31">
                  <c:v>2.86E-2</c:v>
                </c:pt>
                <c:pt idx="32">
                  <c:v>2.58E-2</c:v>
                </c:pt>
                <c:pt idx="33">
                  <c:v>2.4E-2</c:v>
                </c:pt>
                <c:pt idx="34">
                  <c:v>2.35E-2</c:v>
                </c:pt>
                <c:pt idx="35">
                  <c:v>2.3599999999999999E-2</c:v>
                </c:pt>
                <c:pt idx="36">
                  <c:v>2.2000000000000002E-2</c:v>
                </c:pt>
                <c:pt idx="37">
                  <c:v>2.2099999999999998E-2</c:v>
                </c:pt>
                <c:pt idx="38">
                  <c:v>2.3199999999999998E-2</c:v>
                </c:pt>
                <c:pt idx="39">
                  <c:v>2.1899999999999999E-2</c:v>
                </c:pt>
                <c:pt idx="40">
                  <c:v>2.3E-2</c:v>
                </c:pt>
                <c:pt idx="41">
                  <c:v>2.3E-2</c:v>
                </c:pt>
                <c:pt idx="42">
                  <c:v>2.4799999999999999E-2</c:v>
                </c:pt>
                <c:pt idx="43">
                  <c:v>2.4199999999999999E-2</c:v>
                </c:pt>
                <c:pt idx="44">
                  <c:v>2.4300000000000002E-2</c:v>
                </c:pt>
                <c:pt idx="45">
                  <c:v>2.4900000000000002E-2</c:v>
                </c:pt>
                <c:pt idx="46">
                  <c:v>2.1400000000000002E-2</c:v>
                </c:pt>
                <c:pt idx="47">
                  <c:v>1.7600000000000001E-2</c:v>
                </c:pt>
                <c:pt idx="48">
                  <c:v>1.6299999999999999E-2</c:v>
                </c:pt>
                <c:pt idx="49">
                  <c:v>1.5600000000000001E-2</c:v>
                </c:pt>
                <c:pt idx="50">
                  <c:v>1.4999999999999999E-2</c:v>
                </c:pt>
                <c:pt idx="51">
                  <c:v>1.6399999999999998E-2</c:v>
                </c:pt>
                <c:pt idx="52">
                  <c:v>1.8100000000000002E-2</c:v>
                </c:pt>
                <c:pt idx="53">
                  <c:v>1.8100000000000002E-2</c:v>
                </c:pt>
                <c:pt idx="54">
                  <c:v>1.89E-2</c:v>
                </c:pt>
                <c:pt idx="55">
                  <c:v>1.78E-2</c:v>
                </c:pt>
                <c:pt idx="56">
                  <c:v>2.0899999999999998E-2</c:v>
                </c:pt>
                <c:pt idx="57">
                  <c:v>2.2400000000000003E-2</c:v>
                </c:pt>
                <c:pt idx="58">
                  <c:v>2.2599999999999999E-2</c:v>
                </c:pt>
                <c:pt idx="59">
                  <c:v>2.07E-2</c:v>
                </c:pt>
                <c:pt idx="60">
                  <c:v>2.1700000000000001E-2</c:v>
                </c:pt>
                <c:pt idx="61">
                  <c:v>2.1700000000000001E-2</c:v>
                </c:pt>
                <c:pt idx="62">
                  <c:v>2.3199999999999998E-2</c:v>
                </c:pt>
                <c:pt idx="63">
                  <c:v>2.3599999999999999E-2</c:v>
                </c:pt>
                <c:pt idx="64">
                  <c:v>2.2000000000000002E-2</c:v>
                </c:pt>
                <c:pt idx="65">
                  <c:v>1.9299999999999998E-2</c:v>
                </c:pt>
                <c:pt idx="66">
                  <c:v>2.0400000000000001E-2</c:v>
                </c:pt>
                <c:pt idx="67">
                  <c:v>1.9799999999999998E-2</c:v>
                </c:pt>
                <c:pt idx="68">
                  <c:v>1.8799999999999997E-2</c:v>
                </c:pt>
                <c:pt idx="69">
                  <c:v>2.2099999999999998E-2</c:v>
                </c:pt>
                <c:pt idx="70">
                  <c:v>2.3300000000000001E-2</c:v>
                </c:pt>
                <c:pt idx="71">
                  <c:v>2.3E-2</c:v>
                </c:pt>
                <c:pt idx="72">
                  <c:v>2.53E-2</c:v>
                </c:pt>
                <c:pt idx="73">
                  <c:v>2.4199999999999999E-2</c:v>
                </c:pt>
                <c:pt idx="74">
                  <c:v>2.5399999999999999E-2</c:v>
                </c:pt>
                <c:pt idx="75">
                  <c:v>2.6000000000000002E-2</c:v>
                </c:pt>
                <c:pt idx="76">
                  <c:v>2.5600000000000001E-2</c:v>
                </c:pt>
                <c:pt idx="77">
                  <c:v>2.7099999999999999E-2</c:v>
                </c:pt>
                <c:pt idx="78">
                  <c:v>2.7200000000000002E-2</c:v>
                </c:pt>
                <c:pt idx="79">
                  <c:v>2.7099999999999999E-2</c:v>
                </c:pt>
                <c:pt idx="80">
                  <c:v>2.86E-2</c:v>
                </c:pt>
                <c:pt idx="81">
                  <c:v>2.8999999999999998E-2</c:v>
                </c:pt>
                <c:pt idx="82">
                  <c:v>2.7200000000000002E-2</c:v>
                </c:pt>
                <c:pt idx="83">
                  <c:v>2.6200000000000001E-2</c:v>
                </c:pt>
                <c:pt idx="84">
                  <c:v>2.81E-2</c:v>
                </c:pt>
                <c:pt idx="85">
                  <c:v>2.7400000000000001E-2</c:v>
                </c:pt>
                <c:pt idx="86">
                  <c:v>2.58E-2</c:v>
                </c:pt>
                <c:pt idx="87">
                  <c:v>2.3E-2</c:v>
                </c:pt>
                <c:pt idx="88">
                  <c:v>1.9299999999999998E-2</c:v>
                </c:pt>
                <c:pt idx="89">
                  <c:v>1.7600000000000001E-2</c:v>
                </c:pt>
                <c:pt idx="90">
                  <c:v>1.9599999999999999E-2</c:v>
                </c:pt>
                <c:pt idx="91">
                  <c:v>1.9799999999999998E-2</c:v>
                </c:pt>
                <c:pt idx="92">
                  <c:v>1.9099999999999999E-2</c:v>
                </c:pt>
                <c:pt idx="93">
                  <c:v>1.72E-2</c:v>
                </c:pt>
                <c:pt idx="94">
                  <c:v>1.6500000000000001E-2</c:v>
                </c:pt>
                <c:pt idx="95">
                  <c:v>1.7500000000000002E-2</c:v>
                </c:pt>
                <c:pt idx="96">
                  <c:v>1.72E-2</c:v>
                </c:pt>
                <c:pt idx="97">
                  <c:v>1.6799999999999999E-2</c:v>
                </c:pt>
                <c:pt idx="98">
                  <c:v>1.5300000000000001E-2</c:v>
                </c:pt>
                <c:pt idx="99">
                  <c:v>1.6200000000000003E-2</c:v>
                </c:pt>
                <c:pt idx="100">
                  <c:v>1.8000000000000002E-2</c:v>
                </c:pt>
                <c:pt idx="101">
                  <c:v>2.0499999999999997E-2</c:v>
                </c:pt>
                <c:pt idx="102">
                  <c:v>2.1700000000000001E-2</c:v>
                </c:pt>
                <c:pt idx="103">
                  <c:v>1.9699999999999999E-2</c:v>
                </c:pt>
                <c:pt idx="104">
                  <c:v>1.9699999999999999E-2</c:v>
                </c:pt>
                <c:pt idx="105">
                  <c:v>1.9799999999999998E-2</c:v>
                </c:pt>
                <c:pt idx="106">
                  <c:v>2.0099999999999996E-2</c:v>
                </c:pt>
                <c:pt idx="107">
                  <c:v>2.1499999999999998E-2</c:v>
                </c:pt>
                <c:pt idx="108">
                  <c:v>1.9799999999999998E-2</c:v>
                </c:pt>
                <c:pt idx="109">
                  <c:v>2.3E-2</c:v>
                </c:pt>
                <c:pt idx="110">
                  <c:v>0.03</c:v>
                </c:pt>
                <c:pt idx="111">
                  <c:v>0.03</c:v>
                </c:pt>
                <c:pt idx="112">
                  <c:v>3.1699999999999999E-2</c:v>
                </c:pt>
                <c:pt idx="113">
                  <c:v>3.4500000000000003E-2</c:v>
                </c:pt>
                <c:pt idx="114">
                  <c:v>3.4099999999999998E-2</c:v>
                </c:pt>
                <c:pt idx="115">
                  <c:v>3.5799999999999998E-2</c:v>
                </c:pt>
                <c:pt idx="116">
                  <c:v>3.39E-2</c:v>
                </c:pt>
                <c:pt idx="117">
                  <c:v>3.2899999999999999E-2</c:v>
                </c:pt>
                <c:pt idx="118">
                  <c:v>2.76E-2</c:v>
                </c:pt>
                <c:pt idx="119">
                  <c:v>2.5399999999999999E-2</c:v>
                </c:pt>
                <c:pt idx="120">
                  <c:v>2.6499999999999999E-2</c:v>
                </c:pt>
                <c:pt idx="121">
                  <c:v>2.7000000000000003E-2</c:v>
                </c:pt>
                <c:pt idx="122">
                  <c:v>3.0099999999999998E-2</c:v>
                </c:pt>
                <c:pt idx="123">
                  <c:v>3.2000000000000001E-2</c:v>
                </c:pt>
                <c:pt idx="124">
                  <c:v>3.4200000000000001E-2</c:v>
                </c:pt>
                <c:pt idx="125">
                  <c:v>3.85E-2</c:v>
                </c:pt>
                <c:pt idx="126">
                  <c:v>3.73E-2</c:v>
                </c:pt>
                <c:pt idx="127">
                  <c:v>3.6900000000000002E-2</c:v>
                </c:pt>
                <c:pt idx="128">
                  <c:v>3.73E-2</c:v>
                </c:pt>
                <c:pt idx="129">
                  <c:v>3.5900000000000001E-2</c:v>
                </c:pt>
                <c:pt idx="130">
                  <c:v>3.4000000000000002E-2</c:v>
                </c:pt>
                <c:pt idx="131">
                  <c:v>3.39E-2</c:v>
                </c:pt>
                <c:pt idx="132">
                  <c:v>3.4000000000000002E-2</c:v>
                </c:pt>
                <c:pt idx="133">
                  <c:v>3.5900000000000001E-2</c:v>
                </c:pt>
                <c:pt idx="134">
                  <c:v>3.56E-2</c:v>
                </c:pt>
                <c:pt idx="135">
                  <c:v>3.7200000000000004E-2</c:v>
                </c:pt>
                <c:pt idx="136">
                  <c:v>3.2899999999999999E-2</c:v>
                </c:pt>
                <c:pt idx="137">
                  <c:v>2.9300000000000003E-2</c:v>
                </c:pt>
                <c:pt idx="138">
                  <c:v>2.8199999999999999E-2</c:v>
                </c:pt>
                <c:pt idx="139">
                  <c:v>2.87E-2</c:v>
                </c:pt>
                <c:pt idx="140">
                  <c:v>2.52E-2</c:v>
                </c:pt>
                <c:pt idx="141">
                  <c:v>2.4199999999999999E-2</c:v>
                </c:pt>
                <c:pt idx="142">
                  <c:v>3.5299999999999998E-2</c:v>
                </c:pt>
                <c:pt idx="143">
                  <c:v>3.8100000000000002E-2</c:v>
                </c:pt>
                <c:pt idx="144">
                  <c:v>3.6900000000000002E-2</c:v>
                </c:pt>
                <c:pt idx="145">
                  <c:v>3.8900000000000004E-2</c:v>
                </c:pt>
                <c:pt idx="146">
                  <c:v>4.0099999999999997E-2</c:v>
                </c:pt>
                <c:pt idx="147">
                  <c:v>4.0999999999999995E-2</c:v>
                </c:pt>
                <c:pt idx="148">
                  <c:v>3.8800000000000001E-2</c:v>
                </c:pt>
                <c:pt idx="149">
                  <c:v>3.6699999999999997E-2</c:v>
                </c:pt>
                <c:pt idx="150">
                  <c:v>3.5099999999999999E-2</c:v>
                </c:pt>
                <c:pt idx="151">
                  <c:v>3.7400000000000003E-2</c:v>
                </c:pt>
                <c:pt idx="152">
                  <c:v>3.7400000000000003E-2</c:v>
                </c:pt>
                <c:pt idx="153">
                  <c:v>4.0999999999999995E-2</c:v>
                </c:pt>
                <c:pt idx="154">
                  <c:v>4.1500000000000002E-2</c:v>
                </c:pt>
                <c:pt idx="155">
                  <c:v>4.53E-2</c:v>
                </c:pt>
                <c:pt idx="156">
                  <c:v>4.5199999999999997E-2</c:v>
                </c:pt>
                <c:pt idx="157">
                  <c:v>4.6699999999999998E-2</c:v>
                </c:pt>
                <c:pt idx="158">
                  <c:v>0.05</c:v>
                </c:pt>
                <c:pt idx="159">
                  <c:v>5.0999999999999997E-2</c:v>
                </c:pt>
                <c:pt idx="160">
                  <c:v>4.7500000000000001E-2</c:v>
                </c:pt>
                <c:pt idx="161">
                  <c:v>4.6900000000000004E-2</c:v>
                </c:pt>
                <c:pt idx="162">
                  <c:v>4.5599999999999995E-2</c:v>
                </c:pt>
                <c:pt idx="163">
                  <c:v>4.7199999999999999E-2</c:v>
                </c:pt>
                <c:pt idx="164">
                  <c:v>4.7599999999999996E-2</c:v>
                </c:pt>
              </c:numCache>
            </c:numRef>
          </c:val>
          <c:smooth val="0"/>
          <c:extLst>
            <c:ext xmlns:c16="http://schemas.microsoft.com/office/drawing/2014/chart" uri="{C3380CC4-5D6E-409C-BE32-E72D297353CC}">
              <c16:uniqueId val="{00000000-48F9-4FEB-B9F2-A78367B08DC3}"/>
            </c:ext>
          </c:extLst>
        </c:ser>
        <c:ser>
          <c:idx val="2"/>
          <c:order val="2"/>
          <c:tx>
            <c:strRef>
              <c:f>'YTD (2)'!$E$2</c:f>
              <c:strCache>
                <c:ptCount val="1"/>
                <c:pt idx="0">
                  <c:v>CSI BBB Index (LHS)</c:v>
                </c:pt>
              </c:strCache>
            </c:strRef>
          </c:tx>
          <c:spPr>
            <a:ln w="28575" cap="rnd">
              <a:solidFill>
                <a:srgbClr val="00A3BB"/>
              </a:solidFill>
              <a:round/>
            </a:ln>
            <a:effectLst/>
          </c:spPr>
          <c:marker>
            <c:symbol val="none"/>
          </c:marker>
          <c:cat>
            <c:numRef>
              <c:f>'YTD (2)'!$B$4:$B$168</c:f>
              <c:numCache>
                <c:formatCode>m/d/yyyy</c:formatCode>
                <c:ptCount val="165"/>
                <c:pt idx="0">
                  <c:v>44104</c:v>
                </c:pt>
                <c:pt idx="1">
                  <c:v>44074</c:v>
                </c:pt>
                <c:pt idx="2">
                  <c:v>44043</c:v>
                </c:pt>
                <c:pt idx="3">
                  <c:v>44012</c:v>
                </c:pt>
                <c:pt idx="4">
                  <c:v>43980</c:v>
                </c:pt>
                <c:pt idx="5">
                  <c:v>43951</c:v>
                </c:pt>
                <c:pt idx="6">
                  <c:v>43921</c:v>
                </c:pt>
                <c:pt idx="7">
                  <c:v>43889</c:v>
                </c:pt>
                <c:pt idx="8">
                  <c:v>43861</c:v>
                </c:pt>
                <c:pt idx="9">
                  <c:v>43830</c:v>
                </c:pt>
                <c:pt idx="10">
                  <c:v>43798</c:v>
                </c:pt>
                <c:pt idx="11">
                  <c:v>43769</c:v>
                </c:pt>
                <c:pt idx="12">
                  <c:v>43738</c:v>
                </c:pt>
                <c:pt idx="13">
                  <c:v>43707</c:v>
                </c:pt>
                <c:pt idx="14">
                  <c:v>43677</c:v>
                </c:pt>
                <c:pt idx="15">
                  <c:v>43644</c:v>
                </c:pt>
                <c:pt idx="16">
                  <c:v>43616</c:v>
                </c:pt>
                <c:pt idx="17">
                  <c:v>43585</c:v>
                </c:pt>
                <c:pt idx="18">
                  <c:v>43553</c:v>
                </c:pt>
                <c:pt idx="19">
                  <c:v>43524</c:v>
                </c:pt>
                <c:pt idx="20">
                  <c:v>43496</c:v>
                </c:pt>
                <c:pt idx="21">
                  <c:v>43465</c:v>
                </c:pt>
                <c:pt idx="22">
                  <c:v>43434</c:v>
                </c:pt>
                <c:pt idx="23">
                  <c:v>43404</c:v>
                </c:pt>
                <c:pt idx="24">
                  <c:v>43371</c:v>
                </c:pt>
                <c:pt idx="25">
                  <c:v>43343</c:v>
                </c:pt>
                <c:pt idx="26">
                  <c:v>43312</c:v>
                </c:pt>
                <c:pt idx="27">
                  <c:v>43280</c:v>
                </c:pt>
                <c:pt idx="28">
                  <c:v>43251</c:v>
                </c:pt>
                <c:pt idx="29">
                  <c:v>43220</c:v>
                </c:pt>
                <c:pt idx="30">
                  <c:v>43189</c:v>
                </c:pt>
                <c:pt idx="31">
                  <c:v>43159</c:v>
                </c:pt>
                <c:pt idx="32">
                  <c:v>43131</c:v>
                </c:pt>
                <c:pt idx="33">
                  <c:v>43098</c:v>
                </c:pt>
                <c:pt idx="34">
                  <c:v>43069</c:v>
                </c:pt>
                <c:pt idx="35">
                  <c:v>43039</c:v>
                </c:pt>
                <c:pt idx="36">
                  <c:v>43007</c:v>
                </c:pt>
                <c:pt idx="37">
                  <c:v>42978</c:v>
                </c:pt>
                <c:pt idx="38">
                  <c:v>42947</c:v>
                </c:pt>
                <c:pt idx="39">
                  <c:v>42916</c:v>
                </c:pt>
                <c:pt idx="40">
                  <c:v>42886</c:v>
                </c:pt>
                <c:pt idx="41">
                  <c:v>42853</c:v>
                </c:pt>
                <c:pt idx="42">
                  <c:v>42825</c:v>
                </c:pt>
                <c:pt idx="43">
                  <c:v>42794</c:v>
                </c:pt>
                <c:pt idx="44">
                  <c:v>42766</c:v>
                </c:pt>
                <c:pt idx="45">
                  <c:v>42734</c:v>
                </c:pt>
                <c:pt idx="46">
                  <c:v>42704</c:v>
                </c:pt>
                <c:pt idx="47">
                  <c:v>42674</c:v>
                </c:pt>
                <c:pt idx="48">
                  <c:v>42643</c:v>
                </c:pt>
                <c:pt idx="49">
                  <c:v>42613</c:v>
                </c:pt>
                <c:pt idx="50">
                  <c:v>42580</c:v>
                </c:pt>
                <c:pt idx="51">
                  <c:v>42551</c:v>
                </c:pt>
                <c:pt idx="52">
                  <c:v>42521</c:v>
                </c:pt>
                <c:pt idx="53">
                  <c:v>42489</c:v>
                </c:pt>
                <c:pt idx="54">
                  <c:v>42460</c:v>
                </c:pt>
                <c:pt idx="55">
                  <c:v>42429</c:v>
                </c:pt>
                <c:pt idx="56">
                  <c:v>42398</c:v>
                </c:pt>
                <c:pt idx="57">
                  <c:v>42369</c:v>
                </c:pt>
                <c:pt idx="58">
                  <c:v>42338</c:v>
                </c:pt>
                <c:pt idx="59">
                  <c:v>42307</c:v>
                </c:pt>
                <c:pt idx="60">
                  <c:v>42277</c:v>
                </c:pt>
                <c:pt idx="61">
                  <c:v>42247</c:v>
                </c:pt>
                <c:pt idx="62">
                  <c:v>42216</c:v>
                </c:pt>
                <c:pt idx="63">
                  <c:v>42185</c:v>
                </c:pt>
                <c:pt idx="64">
                  <c:v>42153</c:v>
                </c:pt>
                <c:pt idx="65">
                  <c:v>42124</c:v>
                </c:pt>
                <c:pt idx="66">
                  <c:v>42094</c:v>
                </c:pt>
                <c:pt idx="67">
                  <c:v>42062</c:v>
                </c:pt>
                <c:pt idx="68">
                  <c:v>42034</c:v>
                </c:pt>
                <c:pt idx="69">
                  <c:v>42004</c:v>
                </c:pt>
                <c:pt idx="70">
                  <c:v>41971</c:v>
                </c:pt>
                <c:pt idx="71">
                  <c:v>41943</c:v>
                </c:pt>
                <c:pt idx="72">
                  <c:v>41912</c:v>
                </c:pt>
                <c:pt idx="73">
                  <c:v>41880</c:v>
                </c:pt>
                <c:pt idx="74">
                  <c:v>41851</c:v>
                </c:pt>
                <c:pt idx="75">
                  <c:v>41820</c:v>
                </c:pt>
                <c:pt idx="76">
                  <c:v>41789</c:v>
                </c:pt>
                <c:pt idx="77">
                  <c:v>41759</c:v>
                </c:pt>
                <c:pt idx="78">
                  <c:v>41729</c:v>
                </c:pt>
                <c:pt idx="79">
                  <c:v>41698</c:v>
                </c:pt>
                <c:pt idx="80">
                  <c:v>41670</c:v>
                </c:pt>
                <c:pt idx="81">
                  <c:v>41639</c:v>
                </c:pt>
                <c:pt idx="82">
                  <c:v>41607</c:v>
                </c:pt>
                <c:pt idx="83">
                  <c:v>41578</c:v>
                </c:pt>
                <c:pt idx="84">
                  <c:v>41547</c:v>
                </c:pt>
                <c:pt idx="85">
                  <c:v>41516</c:v>
                </c:pt>
                <c:pt idx="86">
                  <c:v>41486</c:v>
                </c:pt>
                <c:pt idx="87">
                  <c:v>41453</c:v>
                </c:pt>
                <c:pt idx="88">
                  <c:v>41425</c:v>
                </c:pt>
                <c:pt idx="89">
                  <c:v>41394</c:v>
                </c:pt>
                <c:pt idx="90">
                  <c:v>41362</c:v>
                </c:pt>
                <c:pt idx="91">
                  <c:v>41333</c:v>
                </c:pt>
                <c:pt idx="92">
                  <c:v>41305</c:v>
                </c:pt>
                <c:pt idx="93">
                  <c:v>41274</c:v>
                </c:pt>
                <c:pt idx="94">
                  <c:v>41243</c:v>
                </c:pt>
                <c:pt idx="95">
                  <c:v>41213</c:v>
                </c:pt>
                <c:pt idx="96">
                  <c:v>41180</c:v>
                </c:pt>
                <c:pt idx="97">
                  <c:v>41152</c:v>
                </c:pt>
                <c:pt idx="98">
                  <c:v>41121</c:v>
                </c:pt>
                <c:pt idx="99">
                  <c:v>41089</c:v>
                </c:pt>
                <c:pt idx="100">
                  <c:v>41060</c:v>
                </c:pt>
                <c:pt idx="101">
                  <c:v>41029</c:v>
                </c:pt>
                <c:pt idx="102">
                  <c:v>40998</c:v>
                </c:pt>
                <c:pt idx="103">
                  <c:v>40968</c:v>
                </c:pt>
                <c:pt idx="104">
                  <c:v>40939</c:v>
                </c:pt>
                <c:pt idx="105">
                  <c:v>40907</c:v>
                </c:pt>
                <c:pt idx="106">
                  <c:v>40877</c:v>
                </c:pt>
                <c:pt idx="107">
                  <c:v>40847</c:v>
                </c:pt>
                <c:pt idx="108">
                  <c:v>40816</c:v>
                </c:pt>
                <c:pt idx="109">
                  <c:v>40786</c:v>
                </c:pt>
                <c:pt idx="110">
                  <c:v>40753</c:v>
                </c:pt>
                <c:pt idx="111">
                  <c:v>40724</c:v>
                </c:pt>
                <c:pt idx="112">
                  <c:v>40694</c:v>
                </c:pt>
                <c:pt idx="113">
                  <c:v>40662</c:v>
                </c:pt>
                <c:pt idx="114">
                  <c:v>40633</c:v>
                </c:pt>
                <c:pt idx="115">
                  <c:v>40602</c:v>
                </c:pt>
                <c:pt idx="116">
                  <c:v>40574</c:v>
                </c:pt>
                <c:pt idx="117">
                  <c:v>40543</c:v>
                </c:pt>
                <c:pt idx="118">
                  <c:v>40512</c:v>
                </c:pt>
                <c:pt idx="119">
                  <c:v>40480</c:v>
                </c:pt>
                <c:pt idx="120">
                  <c:v>40451</c:v>
                </c:pt>
                <c:pt idx="121">
                  <c:v>40421</c:v>
                </c:pt>
                <c:pt idx="122">
                  <c:v>40389</c:v>
                </c:pt>
                <c:pt idx="123">
                  <c:v>40359</c:v>
                </c:pt>
                <c:pt idx="124">
                  <c:v>40329</c:v>
                </c:pt>
                <c:pt idx="125">
                  <c:v>40298</c:v>
                </c:pt>
                <c:pt idx="126">
                  <c:v>40268</c:v>
                </c:pt>
                <c:pt idx="127">
                  <c:v>40235</c:v>
                </c:pt>
                <c:pt idx="128">
                  <c:v>40207</c:v>
                </c:pt>
                <c:pt idx="129">
                  <c:v>40178</c:v>
                </c:pt>
                <c:pt idx="130">
                  <c:v>40147</c:v>
                </c:pt>
                <c:pt idx="131">
                  <c:v>40116</c:v>
                </c:pt>
                <c:pt idx="132">
                  <c:v>40086</c:v>
                </c:pt>
                <c:pt idx="133">
                  <c:v>40056</c:v>
                </c:pt>
                <c:pt idx="134">
                  <c:v>40025</c:v>
                </c:pt>
                <c:pt idx="135">
                  <c:v>39994</c:v>
                </c:pt>
                <c:pt idx="136">
                  <c:v>39962</c:v>
                </c:pt>
                <c:pt idx="137">
                  <c:v>39933</c:v>
                </c:pt>
                <c:pt idx="138">
                  <c:v>39903</c:v>
                </c:pt>
                <c:pt idx="139">
                  <c:v>39871</c:v>
                </c:pt>
                <c:pt idx="140">
                  <c:v>39843</c:v>
                </c:pt>
                <c:pt idx="141">
                  <c:v>39813</c:v>
                </c:pt>
                <c:pt idx="142">
                  <c:v>39780</c:v>
                </c:pt>
                <c:pt idx="143">
                  <c:v>39752</c:v>
                </c:pt>
                <c:pt idx="144">
                  <c:v>39721</c:v>
                </c:pt>
                <c:pt idx="145">
                  <c:v>39689</c:v>
                </c:pt>
                <c:pt idx="146">
                  <c:v>39660</c:v>
                </c:pt>
                <c:pt idx="147">
                  <c:v>39629</c:v>
                </c:pt>
                <c:pt idx="148">
                  <c:v>39598</c:v>
                </c:pt>
                <c:pt idx="149">
                  <c:v>39568</c:v>
                </c:pt>
                <c:pt idx="150">
                  <c:v>39538</c:v>
                </c:pt>
                <c:pt idx="151">
                  <c:v>39507</c:v>
                </c:pt>
                <c:pt idx="152">
                  <c:v>39478</c:v>
                </c:pt>
                <c:pt idx="153">
                  <c:v>39447</c:v>
                </c:pt>
                <c:pt idx="154">
                  <c:v>39416</c:v>
                </c:pt>
                <c:pt idx="155">
                  <c:v>39386</c:v>
                </c:pt>
                <c:pt idx="156">
                  <c:v>39353</c:v>
                </c:pt>
                <c:pt idx="157">
                  <c:v>39325</c:v>
                </c:pt>
                <c:pt idx="158">
                  <c:v>39294</c:v>
                </c:pt>
                <c:pt idx="159">
                  <c:v>39262</c:v>
                </c:pt>
                <c:pt idx="160">
                  <c:v>39233</c:v>
                </c:pt>
                <c:pt idx="161">
                  <c:v>39202</c:v>
                </c:pt>
                <c:pt idx="162">
                  <c:v>39171</c:v>
                </c:pt>
                <c:pt idx="163">
                  <c:v>39141</c:v>
                </c:pt>
                <c:pt idx="164">
                  <c:v>39113</c:v>
                </c:pt>
              </c:numCache>
            </c:numRef>
          </c:cat>
          <c:val>
            <c:numRef>
              <c:f>'YTD (2)'!$E$4:$E$168</c:f>
              <c:numCache>
                <c:formatCode>0.00%</c:formatCode>
                <c:ptCount val="165"/>
                <c:pt idx="0">
                  <c:v>1.52E-2</c:v>
                </c:pt>
                <c:pt idx="1">
                  <c:v>1.4499999999999999E-2</c:v>
                </c:pt>
                <c:pt idx="2">
                  <c:v>1.46E-2</c:v>
                </c:pt>
                <c:pt idx="3">
                  <c:v>1.7299999999999999E-2</c:v>
                </c:pt>
                <c:pt idx="4">
                  <c:v>2.0199999999999999E-2</c:v>
                </c:pt>
                <c:pt idx="5">
                  <c:v>2.18E-2</c:v>
                </c:pt>
                <c:pt idx="6">
                  <c:v>2.7699999999999999E-2</c:v>
                </c:pt>
                <c:pt idx="7">
                  <c:v>1.4499999999999999E-2</c:v>
                </c:pt>
                <c:pt idx="8">
                  <c:v>1.32E-2</c:v>
                </c:pt>
                <c:pt idx="9">
                  <c:v>1.2500000000000001E-2</c:v>
                </c:pt>
                <c:pt idx="10">
                  <c:v>1.38E-2</c:v>
                </c:pt>
                <c:pt idx="11">
                  <c:v>1.3899999999999999E-2</c:v>
                </c:pt>
                <c:pt idx="12">
                  <c:v>1.47E-2</c:v>
                </c:pt>
                <c:pt idx="13">
                  <c:v>1.4800000000000001E-2</c:v>
                </c:pt>
                <c:pt idx="14">
                  <c:v>1.3999999999999999E-2</c:v>
                </c:pt>
                <c:pt idx="15">
                  <c:v>1.47E-2</c:v>
                </c:pt>
                <c:pt idx="16">
                  <c:v>1.6200000000000003E-2</c:v>
                </c:pt>
                <c:pt idx="17">
                  <c:v>1.47E-2</c:v>
                </c:pt>
                <c:pt idx="18">
                  <c:v>1.5900000000000001E-2</c:v>
                </c:pt>
                <c:pt idx="19">
                  <c:v>1.6299999999999999E-2</c:v>
                </c:pt>
                <c:pt idx="20">
                  <c:v>1.6899999999999998E-2</c:v>
                </c:pt>
                <c:pt idx="21">
                  <c:v>1.8600000000000002E-2</c:v>
                </c:pt>
                <c:pt idx="22">
                  <c:v>1.7399999999999999E-2</c:v>
                </c:pt>
                <c:pt idx="23">
                  <c:v>1.5700000000000002E-2</c:v>
                </c:pt>
                <c:pt idx="24">
                  <c:v>1.47E-2</c:v>
                </c:pt>
                <c:pt idx="25">
                  <c:v>1.52E-2</c:v>
                </c:pt>
                <c:pt idx="26">
                  <c:v>1.4800000000000001E-2</c:v>
                </c:pt>
                <c:pt idx="27">
                  <c:v>1.6399999999999998E-2</c:v>
                </c:pt>
                <c:pt idx="28">
                  <c:v>1.52E-2</c:v>
                </c:pt>
                <c:pt idx="29">
                  <c:v>1.46E-2</c:v>
                </c:pt>
                <c:pt idx="30">
                  <c:v>1.44E-2</c:v>
                </c:pt>
                <c:pt idx="31">
                  <c:v>1.2699999999999999E-2</c:v>
                </c:pt>
                <c:pt idx="32">
                  <c:v>1.23E-2</c:v>
                </c:pt>
                <c:pt idx="33">
                  <c:v>1.2800000000000001E-2</c:v>
                </c:pt>
                <c:pt idx="34">
                  <c:v>1.32E-2</c:v>
                </c:pt>
                <c:pt idx="35">
                  <c:v>1.29E-2</c:v>
                </c:pt>
                <c:pt idx="36">
                  <c:v>1.3600000000000001E-2</c:v>
                </c:pt>
                <c:pt idx="37">
                  <c:v>1.4199999999999999E-2</c:v>
                </c:pt>
                <c:pt idx="38">
                  <c:v>1.3500000000000002E-2</c:v>
                </c:pt>
                <c:pt idx="39">
                  <c:v>1.41E-2</c:v>
                </c:pt>
                <c:pt idx="40">
                  <c:v>1.46E-2</c:v>
                </c:pt>
                <c:pt idx="41">
                  <c:v>1.54E-2</c:v>
                </c:pt>
                <c:pt idx="42">
                  <c:v>1.5700000000000002E-2</c:v>
                </c:pt>
                <c:pt idx="43">
                  <c:v>1.4499999999999999E-2</c:v>
                </c:pt>
                <c:pt idx="44">
                  <c:v>1.4999999999999999E-2</c:v>
                </c:pt>
                <c:pt idx="45">
                  <c:v>1.4999999999999999E-2</c:v>
                </c:pt>
                <c:pt idx="46">
                  <c:v>1.5800000000000002E-2</c:v>
                </c:pt>
                <c:pt idx="47">
                  <c:v>1.5900000000000001E-2</c:v>
                </c:pt>
                <c:pt idx="48">
                  <c:v>1.6500000000000001E-2</c:v>
                </c:pt>
                <c:pt idx="49">
                  <c:v>1.6500000000000001E-2</c:v>
                </c:pt>
                <c:pt idx="50">
                  <c:v>1.6899999999999998E-2</c:v>
                </c:pt>
                <c:pt idx="51">
                  <c:v>1.83E-2</c:v>
                </c:pt>
                <c:pt idx="52">
                  <c:v>1.7600000000000001E-2</c:v>
                </c:pt>
                <c:pt idx="53">
                  <c:v>1.7899999999999999E-2</c:v>
                </c:pt>
                <c:pt idx="54">
                  <c:v>1.9900000000000001E-2</c:v>
                </c:pt>
                <c:pt idx="55">
                  <c:v>2.2799999999999997E-2</c:v>
                </c:pt>
                <c:pt idx="56">
                  <c:v>2.1700000000000001E-2</c:v>
                </c:pt>
                <c:pt idx="57">
                  <c:v>1.9699999999999999E-2</c:v>
                </c:pt>
                <c:pt idx="58">
                  <c:v>1.9599999999999999E-2</c:v>
                </c:pt>
                <c:pt idx="59">
                  <c:v>1.9799999999999998E-2</c:v>
                </c:pt>
                <c:pt idx="60">
                  <c:v>2.06E-2</c:v>
                </c:pt>
                <c:pt idx="61">
                  <c:v>2.0299999999999999E-2</c:v>
                </c:pt>
                <c:pt idx="62">
                  <c:v>1.9400000000000001E-2</c:v>
                </c:pt>
                <c:pt idx="63">
                  <c:v>1.8100000000000002E-2</c:v>
                </c:pt>
                <c:pt idx="64">
                  <c:v>1.7399999999999999E-2</c:v>
                </c:pt>
                <c:pt idx="65">
                  <c:v>1.61E-2</c:v>
                </c:pt>
                <c:pt idx="66">
                  <c:v>1.6500000000000001E-2</c:v>
                </c:pt>
                <c:pt idx="67">
                  <c:v>1.61E-2</c:v>
                </c:pt>
                <c:pt idx="68">
                  <c:v>1.77E-2</c:v>
                </c:pt>
                <c:pt idx="69">
                  <c:v>1.67E-2</c:v>
                </c:pt>
                <c:pt idx="70">
                  <c:v>1.6200000000000003E-2</c:v>
                </c:pt>
                <c:pt idx="71">
                  <c:v>1.5100000000000001E-2</c:v>
                </c:pt>
                <c:pt idx="72">
                  <c:v>1.47E-2</c:v>
                </c:pt>
                <c:pt idx="73">
                  <c:v>1.3500000000000002E-2</c:v>
                </c:pt>
                <c:pt idx="74">
                  <c:v>1.3100000000000001E-2</c:v>
                </c:pt>
                <c:pt idx="75">
                  <c:v>1.2800000000000001E-2</c:v>
                </c:pt>
                <c:pt idx="76">
                  <c:v>1.32E-2</c:v>
                </c:pt>
                <c:pt idx="77">
                  <c:v>1.24E-2</c:v>
                </c:pt>
                <c:pt idx="78">
                  <c:v>1.4499999999999999E-2</c:v>
                </c:pt>
                <c:pt idx="79">
                  <c:v>1.4999999999999999E-2</c:v>
                </c:pt>
                <c:pt idx="80">
                  <c:v>1.5600000000000001E-2</c:v>
                </c:pt>
                <c:pt idx="81">
                  <c:v>1.6E-2</c:v>
                </c:pt>
                <c:pt idx="82">
                  <c:v>1.6799999999999999E-2</c:v>
                </c:pt>
                <c:pt idx="83">
                  <c:v>1.7100000000000001E-2</c:v>
                </c:pt>
                <c:pt idx="84">
                  <c:v>1.78E-2</c:v>
                </c:pt>
                <c:pt idx="85">
                  <c:v>1.7100000000000001E-2</c:v>
                </c:pt>
                <c:pt idx="86">
                  <c:v>1.66E-2</c:v>
                </c:pt>
                <c:pt idx="87">
                  <c:v>1.8200000000000001E-2</c:v>
                </c:pt>
                <c:pt idx="88">
                  <c:v>1.61E-2</c:v>
                </c:pt>
                <c:pt idx="89">
                  <c:v>1.6899999999999998E-2</c:v>
                </c:pt>
                <c:pt idx="90">
                  <c:v>1.78E-2</c:v>
                </c:pt>
                <c:pt idx="91">
                  <c:v>1.7600000000000001E-2</c:v>
                </c:pt>
                <c:pt idx="92">
                  <c:v>1.8000000000000002E-2</c:v>
                </c:pt>
                <c:pt idx="93">
                  <c:v>1.8700000000000001E-2</c:v>
                </c:pt>
                <c:pt idx="94">
                  <c:v>1.8700000000000001E-2</c:v>
                </c:pt>
                <c:pt idx="95">
                  <c:v>1.8000000000000002E-2</c:v>
                </c:pt>
                <c:pt idx="96">
                  <c:v>1.9400000000000001E-2</c:v>
                </c:pt>
                <c:pt idx="97">
                  <c:v>2.0400000000000001E-2</c:v>
                </c:pt>
                <c:pt idx="98">
                  <c:v>2.1499999999999998E-2</c:v>
                </c:pt>
                <c:pt idx="99">
                  <c:v>2.3199999999999998E-2</c:v>
                </c:pt>
                <c:pt idx="100">
                  <c:v>2.29E-2</c:v>
                </c:pt>
                <c:pt idx="101">
                  <c:v>2.18E-2</c:v>
                </c:pt>
                <c:pt idx="102">
                  <c:v>2.1600000000000001E-2</c:v>
                </c:pt>
                <c:pt idx="103">
                  <c:v>2.2700000000000001E-2</c:v>
                </c:pt>
                <c:pt idx="104">
                  <c:v>2.4900000000000002E-2</c:v>
                </c:pt>
                <c:pt idx="105">
                  <c:v>2.6099999999999998E-2</c:v>
                </c:pt>
                <c:pt idx="106">
                  <c:v>2.5899999999999999E-2</c:v>
                </c:pt>
                <c:pt idx="107">
                  <c:v>2.4199999999999999E-2</c:v>
                </c:pt>
                <c:pt idx="108">
                  <c:v>2.5699999999999997E-2</c:v>
                </c:pt>
                <c:pt idx="109">
                  <c:v>2.2099999999999998E-2</c:v>
                </c:pt>
                <c:pt idx="110">
                  <c:v>1.8000000000000002E-2</c:v>
                </c:pt>
                <c:pt idx="111">
                  <c:v>1.8000000000000002E-2</c:v>
                </c:pt>
                <c:pt idx="112">
                  <c:v>1.7500000000000002E-2</c:v>
                </c:pt>
                <c:pt idx="113">
                  <c:v>1.77E-2</c:v>
                </c:pt>
                <c:pt idx="114">
                  <c:v>1.8700000000000001E-2</c:v>
                </c:pt>
                <c:pt idx="115">
                  <c:v>1.83E-2</c:v>
                </c:pt>
                <c:pt idx="116">
                  <c:v>1.9099999999999999E-2</c:v>
                </c:pt>
                <c:pt idx="117">
                  <c:v>1.9900000000000001E-2</c:v>
                </c:pt>
                <c:pt idx="118">
                  <c:v>2.1400000000000002E-2</c:v>
                </c:pt>
                <c:pt idx="119">
                  <c:v>2.1499999999999998E-2</c:v>
                </c:pt>
                <c:pt idx="120">
                  <c:v>2.1400000000000002E-2</c:v>
                </c:pt>
                <c:pt idx="121">
                  <c:v>2.1700000000000001E-2</c:v>
                </c:pt>
                <c:pt idx="122">
                  <c:v>2.1700000000000001E-2</c:v>
                </c:pt>
                <c:pt idx="123">
                  <c:v>2.2499999999999999E-2</c:v>
                </c:pt>
                <c:pt idx="124">
                  <c:v>2.1499999999999998E-2</c:v>
                </c:pt>
                <c:pt idx="125">
                  <c:v>0.02</c:v>
                </c:pt>
                <c:pt idx="126">
                  <c:v>2.1099999999999997E-2</c:v>
                </c:pt>
                <c:pt idx="127">
                  <c:v>2.3E-2</c:v>
                </c:pt>
                <c:pt idx="128">
                  <c:v>2.35E-2</c:v>
                </c:pt>
                <c:pt idx="129">
                  <c:v>2.52E-2</c:v>
                </c:pt>
                <c:pt idx="130">
                  <c:v>2.69E-2</c:v>
                </c:pt>
                <c:pt idx="131">
                  <c:v>2.7300000000000001E-2</c:v>
                </c:pt>
                <c:pt idx="132">
                  <c:v>2.8500000000000001E-2</c:v>
                </c:pt>
                <c:pt idx="133">
                  <c:v>3.04E-2</c:v>
                </c:pt>
                <c:pt idx="134">
                  <c:v>3.7000000000000005E-2</c:v>
                </c:pt>
                <c:pt idx="135">
                  <c:v>4.0199999999999993E-2</c:v>
                </c:pt>
                <c:pt idx="136">
                  <c:v>4.7400000000000005E-2</c:v>
                </c:pt>
                <c:pt idx="137">
                  <c:v>5.3499999999999999E-2</c:v>
                </c:pt>
                <c:pt idx="138">
                  <c:v>5.7200000000000001E-2</c:v>
                </c:pt>
                <c:pt idx="139">
                  <c:v>5.5899999999999998E-2</c:v>
                </c:pt>
                <c:pt idx="140">
                  <c:v>5.7500000000000002E-2</c:v>
                </c:pt>
                <c:pt idx="141">
                  <c:v>5.7300000000000004E-2</c:v>
                </c:pt>
                <c:pt idx="142">
                  <c:v>5.4299999999999994E-2</c:v>
                </c:pt>
                <c:pt idx="143">
                  <c:v>4.6399999999999997E-2</c:v>
                </c:pt>
                <c:pt idx="144">
                  <c:v>3.1699999999999999E-2</c:v>
                </c:pt>
                <c:pt idx="145">
                  <c:v>3.0499999999999999E-2</c:v>
                </c:pt>
                <c:pt idx="146">
                  <c:v>3.0600000000000002E-2</c:v>
                </c:pt>
                <c:pt idx="147">
                  <c:v>2.76E-2</c:v>
                </c:pt>
                <c:pt idx="148">
                  <c:v>2.63E-2</c:v>
                </c:pt>
                <c:pt idx="149">
                  <c:v>2.69E-2</c:v>
                </c:pt>
                <c:pt idx="150">
                  <c:v>2.9300000000000003E-2</c:v>
                </c:pt>
                <c:pt idx="151">
                  <c:v>2.5899999999999999E-2</c:v>
                </c:pt>
                <c:pt idx="152">
                  <c:v>2.3799999999999998E-2</c:v>
                </c:pt>
                <c:pt idx="153">
                  <c:v>2.0899999999999998E-2</c:v>
                </c:pt>
                <c:pt idx="154">
                  <c:v>1.9900000000000001E-2</c:v>
                </c:pt>
                <c:pt idx="155">
                  <c:v>1.72E-2</c:v>
                </c:pt>
                <c:pt idx="156">
                  <c:v>1.7100000000000001E-2</c:v>
                </c:pt>
                <c:pt idx="157">
                  <c:v>1.61E-2</c:v>
                </c:pt>
                <c:pt idx="158">
                  <c:v>1.44E-2</c:v>
                </c:pt>
                <c:pt idx="159">
                  <c:v>1.2800000000000001E-2</c:v>
                </c:pt>
                <c:pt idx="160">
                  <c:v>1.24E-2</c:v>
                </c:pt>
                <c:pt idx="161">
                  <c:v>1.2500000000000001E-2</c:v>
                </c:pt>
                <c:pt idx="162">
                  <c:v>1.23E-2</c:v>
                </c:pt>
                <c:pt idx="163">
                  <c:v>1.18E-2</c:v>
                </c:pt>
                <c:pt idx="164">
                  <c:v>1.21E-2</c:v>
                </c:pt>
              </c:numCache>
            </c:numRef>
          </c:val>
          <c:smooth val="0"/>
          <c:extLst>
            <c:ext xmlns:c16="http://schemas.microsoft.com/office/drawing/2014/chart" uri="{C3380CC4-5D6E-409C-BE32-E72D297353CC}">
              <c16:uniqueId val="{00000001-48F9-4FEB-B9F2-A78367B08DC3}"/>
            </c:ext>
          </c:extLst>
        </c:ser>
        <c:dLbls>
          <c:showLegendKey val="0"/>
          <c:showVal val="0"/>
          <c:showCatName val="0"/>
          <c:showSerName val="0"/>
          <c:showPercent val="0"/>
          <c:showBubbleSize val="0"/>
        </c:dLbls>
        <c:marker val="1"/>
        <c:smooth val="0"/>
        <c:axId val="1170926896"/>
        <c:axId val="1170920336"/>
        <c:extLst>
          <c:ext xmlns:c15="http://schemas.microsoft.com/office/drawing/2012/chart" uri="{02D57815-91ED-43cb-92C2-25804820EDAC}">
            <c15:filteredLineSeries>
              <c15:ser>
                <c:idx val="3"/>
                <c:order val="3"/>
                <c:tx>
                  <c:strRef>
                    <c:extLst>
                      <c:ext uri="{02D57815-91ED-43cb-92C2-25804820EDAC}">
                        <c15:formulaRef>
                          <c15:sqref>'YTD (2)'!$F$2</c15:sqref>
                        </c15:formulaRef>
                      </c:ext>
                    </c:extLst>
                    <c:strCache>
                      <c:ptCount val="1"/>
                      <c:pt idx="0">
                        <c:v>GT 10 Govt</c:v>
                      </c:pt>
                    </c:strCache>
                  </c:strRef>
                </c:tx>
                <c:spPr>
                  <a:ln w="28575" cap="rnd">
                    <a:solidFill>
                      <a:srgbClr val="FFE600"/>
                    </a:solidFill>
                    <a:round/>
                  </a:ln>
                  <a:effectLst/>
                </c:spPr>
                <c:marker>
                  <c:symbol val="none"/>
                </c:marker>
                <c:cat>
                  <c:numRef>
                    <c:extLst>
                      <c:ext uri="{02D57815-91ED-43cb-92C2-25804820EDAC}">
                        <c15:formulaRef>
                          <c15:sqref>'YTD (2)'!$B$4:$B$168</c15:sqref>
                        </c15:formulaRef>
                      </c:ext>
                    </c:extLst>
                    <c:numCache>
                      <c:formatCode>m/d/yyyy</c:formatCode>
                      <c:ptCount val="165"/>
                      <c:pt idx="0">
                        <c:v>44104</c:v>
                      </c:pt>
                      <c:pt idx="1">
                        <c:v>44074</c:v>
                      </c:pt>
                      <c:pt idx="2">
                        <c:v>44043</c:v>
                      </c:pt>
                      <c:pt idx="3">
                        <c:v>44012</c:v>
                      </c:pt>
                      <c:pt idx="4">
                        <c:v>43980</c:v>
                      </c:pt>
                      <c:pt idx="5">
                        <c:v>43951</c:v>
                      </c:pt>
                      <c:pt idx="6">
                        <c:v>43921</c:v>
                      </c:pt>
                      <c:pt idx="7">
                        <c:v>43889</c:v>
                      </c:pt>
                      <c:pt idx="8">
                        <c:v>43861</c:v>
                      </c:pt>
                      <c:pt idx="9">
                        <c:v>43830</c:v>
                      </c:pt>
                      <c:pt idx="10">
                        <c:v>43798</c:v>
                      </c:pt>
                      <c:pt idx="11">
                        <c:v>43769</c:v>
                      </c:pt>
                      <c:pt idx="12">
                        <c:v>43738</c:v>
                      </c:pt>
                      <c:pt idx="13">
                        <c:v>43707</c:v>
                      </c:pt>
                      <c:pt idx="14">
                        <c:v>43677</c:v>
                      </c:pt>
                      <c:pt idx="15">
                        <c:v>43644</c:v>
                      </c:pt>
                      <c:pt idx="16">
                        <c:v>43616</c:v>
                      </c:pt>
                      <c:pt idx="17">
                        <c:v>43585</c:v>
                      </c:pt>
                      <c:pt idx="18">
                        <c:v>43553</c:v>
                      </c:pt>
                      <c:pt idx="19">
                        <c:v>43524</c:v>
                      </c:pt>
                      <c:pt idx="20">
                        <c:v>43496</c:v>
                      </c:pt>
                      <c:pt idx="21">
                        <c:v>43465</c:v>
                      </c:pt>
                      <c:pt idx="22">
                        <c:v>43434</c:v>
                      </c:pt>
                      <c:pt idx="23">
                        <c:v>43404</c:v>
                      </c:pt>
                      <c:pt idx="24">
                        <c:v>43371</c:v>
                      </c:pt>
                      <c:pt idx="25">
                        <c:v>43343</c:v>
                      </c:pt>
                      <c:pt idx="26">
                        <c:v>43312</c:v>
                      </c:pt>
                      <c:pt idx="27">
                        <c:v>43280</c:v>
                      </c:pt>
                      <c:pt idx="28">
                        <c:v>43251</c:v>
                      </c:pt>
                      <c:pt idx="29">
                        <c:v>43220</c:v>
                      </c:pt>
                      <c:pt idx="30">
                        <c:v>43189</c:v>
                      </c:pt>
                      <c:pt idx="31">
                        <c:v>43159</c:v>
                      </c:pt>
                      <c:pt idx="32">
                        <c:v>43131</c:v>
                      </c:pt>
                      <c:pt idx="33">
                        <c:v>43098</c:v>
                      </c:pt>
                      <c:pt idx="34">
                        <c:v>43069</c:v>
                      </c:pt>
                      <c:pt idx="35">
                        <c:v>43039</c:v>
                      </c:pt>
                      <c:pt idx="36">
                        <c:v>43007</c:v>
                      </c:pt>
                      <c:pt idx="37">
                        <c:v>42978</c:v>
                      </c:pt>
                      <c:pt idx="38">
                        <c:v>42947</c:v>
                      </c:pt>
                      <c:pt idx="39">
                        <c:v>42916</c:v>
                      </c:pt>
                      <c:pt idx="40">
                        <c:v>42886</c:v>
                      </c:pt>
                      <c:pt idx="41">
                        <c:v>42853</c:v>
                      </c:pt>
                      <c:pt idx="42">
                        <c:v>42825</c:v>
                      </c:pt>
                      <c:pt idx="43">
                        <c:v>42794</c:v>
                      </c:pt>
                      <c:pt idx="44">
                        <c:v>42766</c:v>
                      </c:pt>
                      <c:pt idx="45">
                        <c:v>42734</c:v>
                      </c:pt>
                      <c:pt idx="46">
                        <c:v>42704</c:v>
                      </c:pt>
                      <c:pt idx="47">
                        <c:v>42674</c:v>
                      </c:pt>
                      <c:pt idx="48">
                        <c:v>42643</c:v>
                      </c:pt>
                      <c:pt idx="49">
                        <c:v>42613</c:v>
                      </c:pt>
                      <c:pt idx="50">
                        <c:v>42580</c:v>
                      </c:pt>
                      <c:pt idx="51">
                        <c:v>42551</c:v>
                      </c:pt>
                      <c:pt idx="52">
                        <c:v>42521</c:v>
                      </c:pt>
                      <c:pt idx="53">
                        <c:v>42489</c:v>
                      </c:pt>
                      <c:pt idx="54">
                        <c:v>42460</c:v>
                      </c:pt>
                      <c:pt idx="55">
                        <c:v>42429</c:v>
                      </c:pt>
                      <c:pt idx="56">
                        <c:v>42398</c:v>
                      </c:pt>
                      <c:pt idx="57">
                        <c:v>42369</c:v>
                      </c:pt>
                      <c:pt idx="58">
                        <c:v>42338</c:v>
                      </c:pt>
                      <c:pt idx="59">
                        <c:v>42307</c:v>
                      </c:pt>
                      <c:pt idx="60">
                        <c:v>42277</c:v>
                      </c:pt>
                      <c:pt idx="61">
                        <c:v>42247</c:v>
                      </c:pt>
                      <c:pt idx="62">
                        <c:v>42216</c:v>
                      </c:pt>
                      <c:pt idx="63">
                        <c:v>42185</c:v>
                      </c:pt>
                      <c:pt idx="64">
                        <c:v>42153</c:v>
                      </c:pt>
                      <c:pt idx="65">
                        <c:v>42124</c:v>
                      </c:pt>
                      <c:pt idx="66">
                        <c:v>42094</c:v>
                      </c:pt>
                      <c:pt idx="67">
                        <c:v>42062</c:v>
                      </c:pt>
                      <c:pt idx="68">
                        <c:v>42034</c:v>
                      </c:pt>
                      <c:pt idx="69">
                        <c:v>42004</c:v>
                      </c:pt>
                      <c:pt idx="70">
                        <c:v>41971</c:v>
                      </c:pt>
                      <c:pt idx="71">
                        <c:v>41943</c:v>
                      </c:pt>
                      <c:pt idx="72">
                        <c:v>41912</c:v>
                      </c:pt>
                      <c:pt idx="73">
                        <c:v>41880</c:v>
                      </c:pt>
                      <c:pt idx="74">
                        <c:v>41851</c:v>
                      </c:pt>
                      <c:pt idx="75">
                        <c:v>41820</c:v>
                      </c:pt>
                      <c:pt idx="76">
                        <c:v>41789</c:v>
                      </c:pt>
                      <c:pt idx="77">
                        <c:v>41759</c:v>
                      </c:pt>
                      <c:pt idx="78">
                        <c:v>41729</c:v>
                      </c:pt>
                      <c:pt idx="79">
                        <c:v>41698</c:v>
                      </c:pt>
                      <c:pt idx="80">
                        <c:v>41670</c:v>
                      </c:pt>
                      <c:pt idx="81">
                        <c:v>41639</c:v>
                      </c:pt>
                      <c:pt idx="82">
                        <c:v>41607</c:v>
                      </c:pt>
                      <c:pt idx="83">
                        <c:v>41578</c:v>
                      </c:pt>
                      <c:pt idx="84">
                        <c:v>41547</c:v>
                      </c:pt>
                      <c:pt idx="85">
                        <c:v>41516</c:v>
                      </c:pt>
                      <c:pt idx="86">
                        <c:v>41486</c:v>
                      </c:pt>
                      <c:pt idx="87">
                        <c:v>41453</c:v>
                      </c:pt>
                      <c:pt idx="88">
                        <c:v>41425</c:v>
                      </c:pt>
                      <c:pt idx="89">
                        <c:v>41394</c:v>
                      </c:pt>
                      <c:pt idx="90">
                        <c:v>41362</c:v>
                      </c:pt>
                      <c:pt idx="91">
                        <c:v>41333</c:v>
                      </c:pt>
                      <c:pt idx="92">
                        <c:v>41305</c:v>
                      </c:pt>
                      <c:pt idx="93">
                        <c:v>41274</c:v>
                      </c:pt>
                      <c:pt idx="94">
                        <c:v>41243</c:v>
                      </c:pt>
                      <c:pt idx="95">
                        <c:v>41213</c:v>
                      </c:pt>
                      <c:pt idx="96">
                        <c:v>41180</c:v>
                      </c:pt>
                      <c:pt idx="97">
                        <c:v>41152</c:v>
                      </c:pt>
                      <c:pt idx="98">
                        <c:v>41121</c:v>
                      </c:pt>
                      <c:pt idx="99">
                        <c:v>41089</c:v>
                      </c:pt>
                      <c:pt idx="100">
                        <c:v>41060</c:v>
                      </c:pt>
                      <c:pt idx="101">
                        <c:v>41029</c:v>
                      </c:pt>
                      <c:pt idx="102">
                        <c:v>40998</c:v>
                      </c:pt>
                      <c:pt idx="103">
                        <c:v>40968</c:v>
                      </c:pt>
                      <c:pt idx="104">
                        <c:v>40939</c:v>
                      </c:pt>
                      <c:pt idx="105">
                        <c:v>40907</c:v>
                      </c:pt>
                      <c:pt idx="106">
                        <c:v>40877</c:v>
                      </c:pt>
                      <c:pt idx="107">
                        <c:v>40847</c:v>
                      </c:pt>
                      <c:pt idx="108">
                        <c:v>40816</c:v>
                      </c:pt>
                      <c:pt idx="109">
                        <c:v>40786</c:v>
                      </c:pt>
                      <c:pt idx="110">
                        <c:v>40753</c:v>
                      </c:pt>
                      <c:pt idx="111">
                        <c:v>40724</c:v>
                      </c:pt>
                      <c:pt idx="112">
                        <c:v>40694</c:v>
                      </c:pt>
                      <c:pt idx="113">
                        <c:v>40662</c:v>
                      </c:pt>
                      <c:pt idx="114">
                        <c:v>40633</c:v>
                      </c:pt>
                      <c:pt idx="115">
                        <c:v>40602</c:v>
                      </c:pt>
                      <c:pt idx="116">
                        <c:v>40574</c:v>
                      </c:pt>
                      <c:pt idx="117">
                        <c:v>40543</c:v>
                      </c:pt>
                      <c:pt idx="118">
                        <c:v>40512</c:v>
                      </c:pt>
                      <c:pt idx="119">
                        <c:v>40480</c:v>
                      </c:pt>
                      <c:pt idx="120">
                        <c:v>40451</c:v>
                      </c:pt>
                      <c:pt idx="121">
                        <c:v>40421</c:v>
                      </c:pt>
                      <c:pt idx="122">
                        <c:v>40389</c:v>
                      </c:pt>
                      <c:pt idx="123">
                        <c:v>40359</c:v>
                      </c:pt>
                      <c:pt idx="124">
                        <c:v>40329</c:v>
                      </c:pt>
                      <c:pt idx="125">
                        <c:v>40298</c:v>
                      </c:pt>
                      <c:pt idx="126">
                        <c:v>40268</c:v>
                      </c:pt>
                      <c:pt idx="127">
                        <c:v>40235</c:v>
                      </c:pt>
                      <c:pt idx="128">
                        <c:v>40207</c:v>
                      </c:pt>
                      <c:pt idx="129">
                        <c:v>40178</c:v>
                      </c:pt>
                      <c:pt idx="130">
                        <c:v>40147</c:v>
                      </c:pt>
                      <c:pt idx="131">
                        <c:v>40116</c:v>
                      </c:pt>
                      <c:pt idx="132">
                        <c:v>40086</c:v>
                      </c:pt>
                      <c:pt idx="133">
                        <c:v>40056</c:v>
                      </c:pt>
                      <c:pt idx="134">
                        <c:v>40025</c:v>
                      </c:pt>
                      <c:pt idx="135">
                        <c:v>39994</c:v>
                      </c:pt>
                      <c:pt idx="136">
                        <c:v>39962</c:v>
                      </c:pt>
                      <c:pt idx="137">
                        <c:v>39933</c:v>
                      </c:pt>
                      <c:pt idx="138">
                        <c:v>39903</c:v>
                      </c:pt>
                      <c:pt idx="139">
                        <c:v>39871</c:v>
                      </c:pt>
                      <c:pt idx="140">
                        <c:v>39843</c:v>
                      </c:pt>
                      <c:pt idx="141">
                        <c:v>39813</c:v>
                      </c:pt>
                      <c:pt idx="142">
                        <c:v>39780</c:v>
                      </c:pt>
                      <c:pt idx="143">
                        <c:v>39752</c:v>
                      </c:pt>
                      <c:pt idx="144">
                        <c:v>39721</c:v>
                      </c:pt>
                      <c:pt idx="145">
                        <c:v>39689</c:v>
                      </c:pt>
                      <c:pt idx="146">
                        <c:v>39660</c:v>
                      </c:pt>
                      <c:pt idx="147">
                        <c:v>39629</c:v>
                      </c:pt>
                      <c:pt idx="148">
                        <c:v>39598</c:v>
                      </c:pt>
                      <c:pt idx="149">
                        <c:v>39568</c:v>
                      </c:pt>
                      <c:pt idx="150">
                        <c:v>39538</c:v>
                      </c:pt>
                      <c:pt idx="151">
                        <c:v>39507</c:v>
                      </c:pt>
                      <c:pt idx="152">
                        <c:v>39478</c:v>
                      </c:pt>
                      <c:pt idx="153">
                        <c:v>39447</c:v>
                      </c:pt>
                      <c:pt idx="154">
                        <c:v>39416</c:v>
                      </c:pt>
                      <c:pt idx="155">
                        <c:v>39386</c:v>
                      </c:pt>
                      <c:pt idx="156">
                        <c:v>39353</c:v>
                      </c:pt>
                      <c:pt idx="157">
                        <c:v>39325</c:v>
                      </c:pt>
                      <c:pt idx="158">
                        <c:v>39294</c:v>
                      </c:pt>
                      <c:pt idx="159">
                        <c:v>39262</c:v>
                      </c:pt>
                      <c:pt idx="160">
                        <c:v>39233</c:v>
                      </c:pt>
                      <c:pt idx="161">
                        <c:v>39202</c:v>
                      </c:pt>
                      <c:pt idx="162">
                        <c:v>39171</c:v>
                      </c:pt>
                      <c:pt idx="163">
                        <c:v>39141</c:v>
                      </c:pt>
                      <c:pt idx="164">
                        <c:v>39113</c:v>
                      </c:pt>
                    </c:numCache>
                  </c:numRef>
                </c:cat>
                <c:val>
                  <c:numRef>
                    <c:extLst>
                      <c:ext uri="{02D57815-91ED-43cb-92C2-25804820EDAC}">
                        <c15:formulaRef>
                          <c15:sqref>'YTD (2)'!$F$4:$F$168</c15:sqref>
                        </c15:formulaRef>
                      </c:ext>
                    </c:extLst>
                    <c:numCache>
                      <c:formatCode>0.00%</c:formatCode>
                      <c:ptCount val="165"/>
                      <c:pt idx="0">
                        <c:v>6.8500000000000002E-3</c:v>
                      </c:pt>
                      <c:pt idx="1">
                        <c:v>7.0599999999999994E-3</c:v>
                      </c:pt>
                      <c:pt idx="2">
                        <c:v>5.2900000000000004E-3</c:v>
                      </c:pt>
                      <c:pt idx="3">
                        <c:v>6.5700000000000003E-3</c:v>
                      </c:pt>
                      <c:pt idx="4">
                        <c:v>6.5300000000000002E-3</c:v>
                      </c:pt>
                      <c:pt idx="5">
                        <c:v>6.4000000000000003E-3</c:v>
                      </c:pt>
                      <c:pt idx="6">
                        <c:v>6.7000000000000002E-3</c:v>
                      </c:pt>
                      <c:pt idx="7">
                        <c:v>1.15E-2</c:v>
                      </c:pt>
                      <c:pt idx="8">
                        <c:v>1.508E-2</c:v>
                      </c:pt>
                      <c:pt idx="9">
                        <c:v>1.9189999999999999E-2</c:v>
                      </c:pt>
                      <c:pt idx="10">
                        <c:v>1.7769999999999998E-2</c:v>
                      </c:pt>
                      <c:pt idx="11">
                        <c:v>1.6920000000000001E-2</c:v>
                      </c:pt>
                      <c:pt idx="12">
                        <c:v>1.6659999999999998E-2</c:v>
                      </c:pt>
                      <c:pt idx="13">
                        <c:v>1.498E-2</c:v>
                      </c:pt>
                      <c:pt idx="14">
                        <c:v>2.0150000000000001E-2</c:v>
                      </c:pt>
                      <c:pt idx="15">
                        <c:v>2.0059999999999998E-2</c:v>
                      </c:pt>
                      <c:pt idx="16">
                        <c:v>2.1250000000000002E-2</c:v>
                      </c:pt>
                      <c:pt idx="17">
                        <c:v>2.503E-2</c:v>
                      </c:pt>
                      <c:pt idx="18">
                        <c:v>2.4060000000000002E-2</c:v>
                      </c:pt>
                      <c:pt idx="19">
                        <c:v>2.7160000000000004E-2</c:v>
                      </c:pt>
                      <c:pt idx="20">
                        <c:v>2.63E-2</c:v>
                      </c:pt>
                      <c:pt idx="21">
                        <c:v>2.6849999999999999E-2</c:v>
                      </c:pt>
                      <c:pt idx="22">
                        <c:v>2.989E-2</c:v>
                      </c:pt>
                      <c:pt idx="23">
                        <c:v>3.1440000000000003E-2</c:v>
                      </c:pt>
                      <c:pt idx="24">
                        <c:v>3.0619999999999998E-2</c:v>
                      </c:pt>
                      <c:pt idx="25">
                        <c:v>2.8610000000000003E-2</c:v>
                      </c:pt>
                      <c:pt idx="26">
                        <c:v>2.9609999999999997E-2</c:v>
                      </c:pt>
                      <c:pt idx="27">
                        <c:v>2.8610000000000003E-2</c:v>
                      </c:pt>
                      <c:pt idx="28">
                        <c:v>2.8590000000000001E-2</c:v>
                      </c:pt>
                      <c:pt idx="29">
                        <c:v>2.954E-2</c:v>
                      </c:pt>
                      <c:pt idx="30">
                        <c:v>2.7400000000000001E-2</c:v>
                      </c:pt>
                      <c:pt idx="31">
                        <c:v>2.862E-2</c:v>
                      </c:pt>
                      <c:pt idx="32">
                        <c:v>2.7060000000000001E-2</c:v>
                      </c:pt>
                      <c:pt idx="33">
                        <c:v>2.4060000000000002E-2</c:v>
                      </c:pt>
                      <c:pt idx="34">
                        <c:v>2.4109999999999999E-2</c:v>
                      </c:pt>
                      <c:pt idx="35">
                        <c:v>2.3799999999999998E-2</c:v>
                      </c:pt>
                      <c:pt idx="36">
                        <c:v>2.334E-2</c:v>
                      </c:pt>
                      <c:pt idx="37">
                        <c:v>2.1179999999999997E-2</c:v>
                      </c:pt>
                      <c:pt idx="38">
                        <c:v>2.2949999999999998E-2</c:v>
                      </c:pt>
                      <c:pt idx="39">
                        <c:v>2.3050000000000001E-2</c:v>
                      </c:pt>
                      <c:pt idx="40">
                        <c:v>2.2040000000000001E-2</c:v>
                      </c:pt>
                      <c:pt idx="41">
                        <c:v>2.281E-2</c:v>
                      </c:pt>
                      <c:pt idx="42">
                        <c:v>2.3879999999999998E-2</c:v>
                      </c:pt>
                      <c:pt idx="43">
                        <c:v>2.3910000000000001E-2</c:v>
                      </c:pt>
                      <c:pt idx="44">
                        <c:v>2.4540000000000003E-2</c:v>
                      </c:pt>
                      <c:pt idx="45">
                        <c:v>2.445E-2</c:v>
                      </c:pt>
                      <c:pt idx="46">
                        <c:v>2.3820000000000001E-2</c:v>
                      </c:pt>
                      <c:pt idx="47">
                        <c:v>1.8260000000000002E-2</c:v>
                      </c:pt>
                      <c:pt idx="48">
                        <c:v>1.5949999999999999E-2</c:v>
                      </c:pt>
                      <c:pt idx="49">
                        <c:v>1.5810000000000001E-2</c:v>
                      </c:pt>
                      <c:pt idx="50">
                        <c:v>1.4539999999999999E-2</c:v>
                      </c:pt>
                      <c:pt idx="51">
                        <c:v>1.4710000000000001E-2</c:v>
                      </c:pt>
                      <c:pt idx="52">
                        <c:v>1.847E-2</c:v>
                      </c:pt>
                      <c:pt idx="53">
                        <c:v>1.8340000000000002E-2</c:v>
                      </c:pt>
                      <c:pt idx="54">
                        <c:v>1.77E-2</c:v>
                      </c:pt>
                      <c:pt idx="55">
                        <c:v>1.736E-2</c:v>
                      </c:pt>
                      <c:pt idx="56">
                        <c:v>1.9220000000000001E-2</c:v>
                      </c:pt>
                      <c:pt idx="57">
                        <c:v>2.2700000000000001E-2</c:v>
                      </c:pt>
                      <c:pt idx="58">
                        <c:v>2.2069999999999999E-2</c:v>
                      </c:pt>
                      <c:pt idx="59">
                        <c:v>2.1429999999999998E-2</c:v>
                      </c:pt>
                      <c:pt idx="60">
                        <c:v>2.0379999999999999E-2</c:v>
                      </c:pt>
                      <c:pt idx="61">
                        <c:v>2.2189999999999998E-2</c:v>
                      </c:pt>
                      <c:pt idx="62">
                        <c:v>2.181E-2</c:v>
                      </c:pt>
                      <c:pt idx="63">
                        <c:v>2.3540000000000002E-2</c:v>
                      </c:pt>
                      <c:pt idx="64">
                        <c:v>2.1219999999999999E-2</c:v>
                      </c:pt>
                      <c:pt idx="65">
                        <c:v>2.0330000000000001E-2</c:v>
                      </c:pt>
                      <c:pt idx="66">
                        <c:v>1.924E-2</c:v>
                      </c:pt>
                      <c:pt idx="67">
                        <c:v>1.9939999999999999E-2</c:v>
                      </c:pt>
                      <c:pt idx="68">
                        <c:v>1.6420000000000001E-2</c:v>
                      </c:pt>
                      <c:pt idx="69">
                        <c:v>2.1720000000000003E-2</c:v>
                      </c:pt>
                      <c:pt idx="70">
                        <c:v>2.1649999999999999E-2</c:v>
                      </c:pt>
                      <c:pt idx="71">
                        <c:v>2.3359999999999999E-2</c:v>
                      </c:pt>
                      <c:pt idx="72">
                        <c:v>2.4900000000000002E-2</c:v>
                      </c:pt>
                      <c:pt idx="73">
                        <c:v>2.3439999999999999E-2</c:v>
                      </c:pt>
                      <c:pt idx="74">
                        <c:v>2.5590000000000002E-2</c:v>
                      </c:pt>
                      <c:pt idx="75">
                        <c:v>2.5310000000000003E-2</c:v>
                      </c:pt>
                      <c:pt idx="76">
                        <c:v>2.477E-2</c:v>
                      </c:pt>
                      <c:pt idx="77">
                        <c:v>2.6469999999999997E-2</c:v>
                      </c:pt>
                      <c:pt idx="78">
                        <c:v>2.7189999999999999E-2</c:v>
                      </c:pt>
                      <c:pt idx="79">
                        <c:v>2.648E-2</c:v>
                      </c:pt>
                      <c:pt idx="80">
                        <c:v>2.6450000000000001E-2</c:v>
                      </c:pt>
                      <c:pt idx="81">
                        <c:v>3.0289999999999997E-2</c:v>
                      </c:pt>
                      <c:pt idx="82">
                        <c:v>2.7450000000000002E-2</c:v>
                      </c:pt>
                      <c:pt idx="83">
                        <c:v>2.5550000000000003E-2</c:v>
                      </c:pt>
                      <c:pt idx="84">
                        <c:v>2.6110000000000001E-2</c:v>
                      </c:pt>
                      <c:pt idx="85">
                        <c:v>2.785E-2</c:v>
                      </c:pt>
                      <c:pt idx="86">
                        <c:v>2.5770000000000001E-2</c:v>
                      </c:pt>
                      <c:pt idx="87">
                        <c:v>2.487E-2</c:v>
                      </c:pt>
                      <c:pt idx="88">
                        <c:v>2.129E-2</c:v>
                      </c:pt>
                      <c:pt idx="89">
                        <c:v>1.6730000000000002E-2</c:v>
                      </c:pt>
                      <c:pt idx="90">
                        <c:v>1.8489999999999999E-2</c:v>
                      </c:pt>
                      <c:pt idx="91">
                        <c:v>1.8759999999999999E-2</c:v>
                      </c:pt>
                      <c:pt idx="92">
                        <c:v>1.9859999999999999E-2</c:v>
                      </c:pt>
                      <c:pt idx="93">
                        <c:v>1.7579999999999998E-2</c:v>
                      </c:pt>
                      <c:pt idx="94">
                        <c:v>1.6160000000000001E-2</c:v>
                      </c:pt>
                      <c:pt idx="95">
                        <c:v>1.6910000000000001E-2</c:v>
                      </c:pt>
                      <c:pt idx="96">
                        <c:v>1.634E-2</c:v>
                      </c:pt>
                      <c:pt idx="97">
                        <c:v>1.5489999999999999E-2</c:v>
                      </c:pt>
                      <c:pt idx="98">
                        <c:v>1.4690000000000002E-2</c:v>
                      </c:pt>
                      <c:pt idx="99">
                        <c:v>1.6459999999999999E-2</c:v>
                      </c:pt>
                      <c:pt idx="100">
                        <c:v>1.559E-2</c:v>
                      </c:pt>
                      <c:pt idx="101">
                        <c:v>1.915E-2</c:v>
                      </c:pt>
                      <c:pt idx="102">
                        <c:v>2.2109999999999998E-2</c:v>
                      </c:pt>
                      <c:pt idx="103">
                        <c:v>1.9720000000000001E-2</c:v>
                      </c:pt>
                      <c:pt idx="104">
                        <c:v>1.7979999999999999E-2</c:v>
                      </c:pt>
                      <c:pt idx="105">
                        <c:v>1.8769999999999998E-2</c:v>
                      </c:pt>
                      <c:pt idx="106">
                        <c:v>2.069E-2</c:v>
                      </c:pt>
                      <c:pt idx="107">
                        <c:v>2.1139999999999999E-2</c:v>
                      </c:pt>
                      <c:pt idx="108">
                        <c:v>1.916E-2</c:v>
                      </c:pt>
                      <c:pt idx="109">
                        <c:v>2.2240000000000003E-2</c:v>
                      </c:pt>
                      <c:pt idx="110">
                        <c:v>2.7970000000000002E-2</c:v>
                      </c:pt>
                      <c:pt idx="111">
                        <c:v>3.1609999999999999E-2</c:v>
                      </c:pt>
                      <c:pt idx="112">
                        <c:v>3.0619999999999998E-2</c:v>
                      </c:pt>
                      <c:pt idx="113">
                        <c:v>3.288E-2</c:v>
                      </c:pt>
                      <c:pt idx="114">
                        <c:v>3.4720000000000001E-2</c:v>
                      </c:pt>
                      <c:pt idx="115">
                        <c:v>3.4290000000000001E-2</c:v>
                      </c:pt>
                      <c:pt idx="116">
                        <c:v>3.372E-2</c:v>
                      </c:pt>
                      <c:pt idx="117">
                        <c:v>3.295E-2</c:v>
                      </c:pt>
                      <c:pt idx="118">
                        <c:v>2.7990000000000001E-2</c:v>
                      </c:pt>
                      <c:pt idx="119">
                        <c:v>2.6009999999999998E-2</c:v>
                      </c:pt>
                      <c:pt idx="120">
                        <c:v>0</c:v>
                      </c:pt>
                      <c:pt idx="121">
                        <c:v>0</c:v>
                      </c:pt>
                      <c:pt idx="122">
                        <c:v>0</c:v>
                      </c:pt>
                      <c:pt idx="123">
                        <c:v>0</c:v>
                      </c:pt>
                      <c:pt idx="124">
                        <c:v>0</c:v>
                      </c:pt>
                      <c:pt idx="125">
                        <c:v>0</c:v>
                      </c:pt>
                      <c:pt idx="126">
                        <c:v>0</c:v>
                      </c:pt>
                      <c:pt idx="127">
                        <c:v>0</c:v>
                      </c:pt>
                      <c:pt idx="128">
                        <c:v>0</c:v>
                      </c:pt>
                      <c:pt idx="129">
                        <c:v>0</c:v>
                      </c:pt>
                      <c:pt idx="130">
                        <c:v>0</c:v>
                      </c:pt>
                      <c:pt idx="131">
                        <c:v>0</c:v>
                      </c:pt>
                      <c:pt idx="132">
                        <c:v>0</c:v>
                      </c:pt>
                      <c:pt idx="133">
                        <c:v>0</c:v>
                      </c:pt>
                      <c:pt idx="134">
                        <c:v>0</c:v>
                      </c:pt>
                      <c:pt idx="135">
                        <c:v>0</c:v>
                      </c:pt>
                      <c:pt idx="136">
                        <c:v>0</c:v>
                      </c:pt>
                      <c:pt idx="137">
                        <c:v>0</c:v>
                      </c:pt>
                      <c:pt idx="138">
                        <c:v>0</c:v>
                      </c:pt>
                      <c:pt idx="139">
                        <c:v>0</c:v>
                      </c:pt>
                      <c:pt idx="140">
                        <c:v>0</c:v>
                      </c:pt>
                      <c:pt idx="141">
                        <c:v>0</c:v>
                      </c:pt>
                      <c:pt idx="142">
                        <c:v>0</c:v>
                      </c:pt>
                      <c:pt idx="143">
                        <c:v>0</c:v>
                      </c:pt>
                      <c:pt idx="144">
                        <c:v>0</c:v>
                      </c:pt>
                      <c:pt idx="145">
                        <c:v>0</c:v>
                      </c:pt>
                      <c:pt idx="146">
                        <c:v>0</c:v>
                      </c:pt>
                      <c:pt idx="147">
                        <c:v>0</c:v>
                      </c:pt>
                      <c:pt idx="148">
                        <c:v>0</c:v>
                      </c:pt>
                      <c:pt idx="149">
                        <c:v>0</c:v>
                      </c:pt>
                      <c:pt idx="150">
                        <c:v>0</c:v>
                      </c:pt>
                      <c:pt idx="151">
                        <c:v>0</c:v>
                      </c:pt>
                      <c:pt idx="152">
                        <c:v>0</c:v>
                      </c:pt>
                      <c:pt idx="153">
                        <c:v>0</c:v>
                      </c:pt>
                      <c:pt idx="154">
                        <c:v>0</c:v>
                      </c:pt>
                      <c:pt idx="155">
                        <c:v>0</c:v>
                      </c:pt>
                      <c:pt idx="156">
                        <c:v>0</c:v>
                      </c:pt>
                      <c:pt idx="157">
                        <c:v>0</c:v>
                      </c:pt>
                      <c:pt idx="158">
                        <c:v>0</c:v>
                      </c:pt>
                      <c:pt idx="159">
                        <c:v>0</c:v>
                      </c:pt>
                      <c:pt idx="160">
                        <c:v>0</c:v>
                      </c:pt>
                      <c:pt idx="161">
                        <c:v>0</c:v>
                      </c:pt>
                      <c:pt idx="162">
                        <c:v>0</c:v>
                      </c:pt>
                      <c:pt idx="163">
                        <c:v>0</c:v>
                      </c:pt>
                      <c:pt idx="164">
                        <c:v>0</c:v>
                      </c:pt>
                    </c:numCache>
                  </c:numRef>
                </c:val>
                <c:smooth val="0"/>
                <c:extLst>
                  <c:ext xmlns:c16="http://schemas.microsoft.com/office/drawing/2014/chart" uri="{C3380CC4-5D6E-409C-BE32-E72D297353CC}">
                    <c16:uniqueId val="{00000003-48F9-4FEB-B9F2-A78367B08DC3}"/>
                  </c:ext>
                </c:extLst>
              </c15:ser>
            </c15:filteredLineSeries>
          </c:ext>
        </c:extLst>
      </c:lineChart>
      <c:lineChart>
        <c:grouping val="standard"/>
        <c:varyColors val="0"/>
        <c:ser>
          <c:idx val="1"/>
          <c:order val="1"/>
          <c:tx>
            <c:strRef>
              <c:f>'YTD (2)'!$D$2</c:f>
              <c:strCache>
                <c:ptCount val="1"/>
                <c:pt idx="0">
                  <c:v>VIX Index (RHS)</c:v>
                </c:pt>
              </c:strCache>
            </c:strRef>
          </c:tx>
          <c:spPr>
            <a:ln w="28575" cap="rnd">
              <a:solidFill>
                <a:srgbClr val="808080"/>
              </a:solidFill>
              <a:round/>
            </a:ln>
            <a:effectLst/>
          </c:spPr>
          <c:marker>
            <c:symbol val="none"/>
          </c:marker>
          <c:cat>
            <c:numRef>
              <c:f>'YTD (2)'!$B$4:$B$168</c:f>
              <c:numCache>
                <c:formatCode>m/d/yyyy</c:formatCode>
                <c:ptCount val="165"/>
                <c:pt idx="0">
                  <c:v>44104</c:v>
                </c:pt>
                <c:pt idx="1">
                  <c:v>44074</c:v>
                </c:pt>
                <c:pt idx="2">
                  <c:v>44043</c:v>
                </c:pt>
                <c:pt idx="3">
                  <c:v>44012</c:v>
                </c:pt>
                <c:pt idx="4">
                  <c:v>43980</c:v>
                </c:pt>
                <c:pt idx="5">
                  <c:v>43951</c:v>
                </c:pt>
                <c:pt idx="6">
                  <c:v>43921</c:v>
                </c:pt>
                <c:pt idx="7">
                  <c:v>43889</c:v>
                </c:pt>
                <c:pt idx="8">
                  <c:v>43861</c:v>
                </c:pt>
                <c:pt idx="9">
                  <c:v>43830</c:v>
                </c:pt>
                <c:pt idx="10">
                  <c:v>43798</c:v>
                </c:pt>
                <c:pt idx="11">
                  <c:v>43769</c:v>
                </c:pt>
                <c:pt idx="12">
                  <c:v>43738</c:v>
                </c:pt>
                <c:pt idx="13">
                  <c:v>43707</c:v>
                </c:pt>
                <c:pt idx="14">
                  <c:v>43677</c:v>
                </c:pt>
                <c:pt idx="15">
                  <c:v>43644</c:v>
                </c:pt>
                <c:pt idx="16">
                  <c:v>43616</c:v>
                </c:pt>
                <c:pt idx="17">
                  <c:v>43585</c:v>
                </c:pt>
                <c:pt idx="18">
                  <c:v>43553</c:v>
                </c:pt>
                <c:pt idx="19">
                  <c:v>43524</c:v>
                </c:pt>
                <c:pt idx="20">
                  <c:v>43496</c:v>
                </c:pt>
                <c:pt idx="21">
                  <c:v>43465</c:v>
                </c:pt>
                <c:pt idx="22">
                  <c:v>43434</c:v>
                </c:pt>
                <c:pt idx="23">
                  <c:v>43404</c:v>
                </c:pt>
                <c:pt idx="24">
                  <c:v>43371</c:v>
                </c:pt>
                <c:pt idx="25">
                  <c:v>43343</c:v>
                </c:pt>
                <c:pt idx="26">
                  <c:v>43312</c:v>
                </c:pt>
                <c:pt idx="27">
                  <c:v>43280</c:v>
                </c:pt>
                <c:pt idx="28">
                  <c:v>43251</c:v>
                </c:pt>
                <c:pt idx="29">
                  <c:v>43220</c:v>
                </c:pt>
                <c:pt idx="30">
                  <c:v>43189</c:v>
                </c:pt>
                <c:pt idx="31">
                  <c:v>43159</c:v>
                </c:pt>
                <c:pt idx="32">
                  <c:v>43131</c:v>
                </c:pt>
                <c:pt idx="33">
                  <c:v>43098</c:v>
                </c:pt>
                <c:pt idx="34">
                  <c:v>43069</c:v>
                </c:pt>
                <c:pt idx="35">
                  <c:v>43039</c:v>
                </c:pt>
                <c:pt idx="36">
                  <c:v>43007</c:v>
                </c:pt>
                <c:pt idx="37">
                  <c:v>42978</c:v>
                </c:pt>
                <c:pt idx="38">
                  <c:v>42947</c:v>
                </c:pt>
                <c:pt idx="39">
                  <c:v>42916</c:v>
                </c:pt>
                <c:pt idx="40">
                  <c:v>42886</c:v>
                </c:pt>
                <c:pt idx="41">
                  <c:v>42853</c:v>
                </c:pt>
                <c:pt idx="42">
                  <c:v>42825</c:v>
                </c:pt>
                <c:pt idx="43">
                  <c:v>42794</c:v>
                </c:pt>
                <c:pt idx="44">
                  <c:v>42766</c:v>
                </c:pt>
                <c:pt idx="45">
                  <c:v>42734</c:v>
                </c:pt>
                <c:pt idx="46">
                  <c:v>42704</c:v>
                </c:pt>
                <c:pt idx="47">
                  <c:v>42674</c:v>
                </c:pt>
                <c:pt idx="48">
                  <c:v>42643</c:v>
                </c:pt>
                <c:pt idx="49">
                  <c:v>42613</c:v>
                </c:pt>
                <c:pt idx="50">
                  <c:v>42580</c:v>
                </c:pt>
                <c:pt idx="51">
                  <c:v>42551</c:v>
                </c:pt>
                <c:pt idx="52">
                  <c:v>42521</c:v>
                </c:pt>
                <c:pt idx="53">
                  <c:v>42489</c:v>
                </c:pt>
                <c:pt idx="54">
                  <c:v>42460</c:v>
                </c:pt>
                <c:pt idx="55">
                  <c:v>42429</c:v>
                </c:pt>
                <c:pt idx="56">
                  <c:v>42398</c:v>
                </c:pt>
                <c:pt idx="57">
                  <c:v>42369</c:v>
                </c:pt>
                <c:pt idx="58">
                  <c:v>42338</c:v>
                </c:pt>
                <c:pt idx="59">
                  <c:v>42307</c:v>
                </c:pt>
                <c:pt idx="60">
                  <c:v>42277</c:v>
                </c:pt>
                <c:pt idx="61">
                  <c:v>42247</c:v>
                </c:pt>
                <c:pt idx="62">
                  <c:v>42216</c:v>
                </c:pt>
                <c:pt idx="63">
                  <c:v>42185</c:v>
                </c:pt>
                <c:pt idx="64">
                  <c:v>42153</c:v>
                </c:pt>
                <c:pt idx="65">
                  <c:v>42124</c:v>
                </c:pt>
                <c:pt idx="66">
                  <c:v>42094</c:v>
                </c:pt>
                <c:pt idx="67">
                  <c:v>42062</c:v>
                </c:pt>
                <c:pt idx="68">
                  <c:v>42034</c:v>
                </c:pt>
                <c:pt idx="69">
                  <c:v>42004</c:v>
                </c:pt>
                <c:pt idx="70">
                  <c:v>41971</c:v>
                </c:pt>
                <c:pt idx="71">
                  <c:v>41943</c:v>
                </c:pt>
                <c:pt idx="72">
                  <c:v>41912</c:v>
                </c:pt>
                <c:pt idx="73">
                  <c:v>41880</c:v>
                </c:pt>
                <c:pt idx="74">
                  <c:v>41851</c:v>
                </c:pt>
                <c:pt idx="75">
                  <c:v>41820</c:v>
                </c:pt>
                <c:pt idx="76">
                  <c:v>41789</c:v>
                </c:pt>
                <c:pt idx="77">
                  <c:v>41759</c:v>
                </c:pt>
                <c:pt idx="78">
                  <c:v>41729</c:v>
                </c:pt>
                <c:pt idx="79">
                  <c:v>41698</c:v>
                </c:pt>
                <c:pt idx="80">
                  <c:v>41670</c:v>
                </c:pt>
                <c:pt idx="81">
                  <c:v>41639</c:v>
                </c:pt>
                <c:pt idx="82">
                  <c:v>41607</c:v>
                </c:pt>
                <c:pt idx="83">
                  <c:v>41578</c:v>
                </c:pt>
                <c:pt idx="84">
                  <c:v>41547</c:v>
                </c:pt>
                <c:pt idx="85">
                  <c:v>41516</c:v>
                </c:pt>
                <c:pt idx="86">
                  <c:v>41486</c:v>
                </c:pt>
                <c:pt idx="87">
                  <c:v>41453</c:v>
                </c:pt>
                <c:pt idx="88">
                  <c:v>41425</c:v>
                </c:pt>
                <c:pt idx="89">
                  <c:v>41394</c:v>
                </c:pt>
                <c:pt idx="90">
                  <c:v>41362</c:v>
                </c:pt>
                <c:pt idx="91">
                  <c:v>41333</c:v>
                </c:pt>
                <c:pt idx="92">
                  <c:v>41305</c:v>
                </c:pt>
                <c:pt idx="93">
                  <c:v>41274</c:v>
                </c:pt>
                <c:pt idx="94">
                  <c:v>41243</c:v>
                </c:pt>
                <c:pt idx="95">
                  <c:v>41213</c:v>
                </c:pt>
                <c:pt idx="96">
                  <c:v>41180</c:v>
                </c:pt>
                <c:pt idx="97">
                  <c:v>41152</c:v>
                </c:pt>
                <c:pt idx="98">
                  <c:v>41121</c:v>
                </c:pt>
                <c:pt idx="99">
                  <c:v>41089</c:v>
                </c:pt>
                <c:pt idx="100">
                  <c:v>41060</c:v>
                </c:pt>
                <c:pt idx="101">
                  <c:v>41029</c:v>
                </c:pt>
                <c:pt idx="102">
                  <c:v>40998</c:v>
                </c:pt>
                <c:pt idx="103">
                  <c:v>40968</c:v>
                </c:pt>
                <c:pt idx="104">
                  <c:v>40939</c:v>
                </c:pt>
                <c:pt idx="105">
                  <c:v>40907</c:v>
                </c:pt>
                <c:pt idx="106">
                  <c:v>40877</c:v>
                </c:pt>
                <c:pt idx="107">
                  <c:v>40847</c:v>
                </c:pt>
                <c:pt idx="108">
                  <c:v>40816</c:v>
                </c:pt>
                <c:pt idx="109">
                  <c:v>40786</c:v>
                </c:pt>
                <c:pt idx="110">
                  <c:v>40753</c:v>
                </c:pt>
                <c:pt idx="111">
                  <c:v>40724</c:v>
                </c:pt>
                <c:pt idx="112">
                  <c:v>40694</c:v>
                </c:pt>
                <c:pt idx="113">
                  <c:v>40662</c:v>
                </c:pt>
                <c:pt idx="114">
                  <c:v>40633</c:v>
                </c:pt>
                <c:pt idx="115">
                  <c:v>40602</c:v>
                </c:pt>
                <c:pt idx="116">
                  <c:v>40574</c:v>
                </c:pt>
                <c:pt idx="117">
                  <c:v>40543</c:v>
                </c:pt>
                <c:pt idx="118">
                  <c:v>40512</c:v>
                </c:pt>
                <c:pt idx="119">
                  <c:v>40480</c:v>
                </c:pt>
                <c:pt idx="120">
                  <c:v>40451</c:v>
                </c:pt>
                <c:pt idx="121">
                  <c:v>40421</c:v>
                </c:pt>
                <c:pt idx="122">
                  <c:v>40389</c:v>
                </c:pt>
                <c:pt idx="123">
                  <c:v>40359</c:v>
                </c:pt>
                <c:pt idx="124">
                  <c:v>40329</c:v>
                </c:pt>
                <c:pt idx="125">
                  <c:v>40298</c:v>
                </c:pt>
                <c:pt idx="126">
                  <c:v>40268</c:v>
                </c:pt>
                <c:pt idx="127">
                  <c:v>40235</c:v>
                </c:pt>
                <c:pt idx="128">
                  <c:v>40207</c:v>
                </c:pt>
                <c:pt idx="129">
                  <c:v>40178</c:v>
                </c:pt>
                <c:pt idx="130">
                  <c:v>40147</c:v>
                </c:pt>
                <c:pt idx="131">
                  <c:v>40116</c:v>
                </c:pt>
                <c:pt idx="132">
                  <c:v>40086</c:v>
                </c:pt>
                <c:pt idx="133">
                  <c:v>40056</c:v>
                </c:pt>
                <c:pt idx="134">
                  <c:v>40025</c:v>
                </c:pt>
                <c:pt idx="135">
                  <c:v>39994</c:v>
                </c:pt>
                <c:pt idx="136">
                  <c:v>39962</c:v>
                </c:pt>
                <c:pt idx="137">
                  <c:v>39933</c:v>
                </c:pt>
                <c:pt idx="138">
                  <c:v>39903</c:v>
                </c:pt>
                <c:pt idx="139">
                  <c:v>39871</c:v>
                </c:pt>
                <c:pt idx="140">
                  <c:v>39843</c:v>
                </c:pt>
                <c:pt idx="141">
                  <c:v>39813</c:v>
                </c:pt>
                <c:pt idx="142">
                  <c:v>39780</c:v>
                </c:pt>
                <c:pt idx="143">
                  <c:v>39752</c:v>
                </c:pt>
                <c:pt idx="144">
                  <c:v>39721</c:v>
                </c:pt>
                <c:pt idx="145">
                  <c:v>39689</c:v>
                </c:pt>
                <c:pt idx="146">
                  <c:v>39660</c:v>
                </c:pt>
                <c:pt idx="147">
                  <c:v>39629</c:v>
                </c:pt>
                <c:pt idx="148">
                  <c:v>39598</c:v>
                </c:pt>
                <c:pt idx="149">
                  <c:v>39568</c:v>
                </c:pt>
                <c:pt idx="150">
                  <c:v>39538</c:v>
                </c:pt>
                <c:pt idx="151">
                  <c:v>39507</c:v>
                </c:pt>
                <c:pt idx="152">
                  <c:v>39478</c:v>
                </c:pt>
                <c:pt idx="153">
                  <c:v>39447</c:v>
                </c:pt>
                <c:pt idx="154">
                  <c:v>39416</c:v>
                </c:pt>
                <c:pt idx="155">
                  <c:v>39386</c:v>
                </c:pt>
                <c:pt idx="156">
                  <c:v>39353</c:v>
                </c:pt>
                <c:pt idx="157">
                  <c:v>39325</c:v>
                </c:pt>
                <c:pt idx="158">
                  <c:v>39294</c:v>
                </c:pt>
                <c:pt idx="159">
                  <c:v>39262</c:v>
                </c:pt>
                <c:pt idx="160">
                  <c:v>39233</c:v>
                </c:pt>
                <c:pt idx="161">
                  <c:v>39202</c:v>
                </c:pt>
                <c:pt idx="162">
                  <c:v>39171</c:v>
                </c:pt>
                <c:pt idx="163">
                  <c:v>39141</c:v>
                </c:pt>
                <c:pt idx="164">
                  <c:v>39113</c:v>
                </c:pt>
              </c:numCache>
            </c:numRef>
          </c:cat>
          <c:val>
            <c:numRef>
              <c:f>'YTD (2)'!$D$4:$D$168</c:f>
              <c:numCache>
                <c:formatCode>General</c:formatCode>
                <c:ptCount val="165"/>
                <c:pt idx="0">
                  <c:v>26.37</c:v>
                </c:pt>
                <c:pt idx="1">
                  <c:v>26.41</c:v>
                </c:pt>
                <c:pt idx="2">
                  <c:v>24.46</c:v>
                </c:pt>
                <c:pt idx="3">
                  <c:v>30.43</c:v>
                </c:pt>
                <c:pt idx="4">
                  <c:v>27.51</c:v>
                </c:pt>
                <c:pt idx="5">
                  <c:v>34.15</c:v>
                </c:pt>
                <c:pt idx="6">
                  <c:v>53.54</c:v>
                </c:pt>
                <c:pt idx="7">
                  <c:v>40.11</c:v>
                </c:pt>
                <c:pt idx="8">
                  <c:v>18.84</c:v>
                </c:pt>
                <c:pt idx="9">
                  <c:v>13.78</c:v>
                </c:pt>
                <c:pt idx="10">
                  <c:v>12.62</c:v>
                </c:pt>
                <c:pt idx="11">
                  <c:v>13.22</c:v>
                </c:pt>
                <c:pt idx="12">
                  <c:v>16.239999999999998</c:v>
                </c:pt>
                <c:pt idx="13">
                  <c:v>18.98</c:v>
                </c:pt>
                <c:pt idx="14">
                  <c:v>16.12</c:v>
                </c:pt>
                <c:pt idx="15">
                  <c:v>15.08</c:v>
                </c:pt>
                <c:pt idx="16">
                  <c:v>18.71</c:v>
                </c:pt>
                <c:pt idx="17">
                  <c:v>13.12</c:v>
                </c:pt>
                <c:pt idx="18">
                  <c:v>13.71</c:v>
                </c:pt>
                <c:pt idx="19">
                  <c:v>14.78</c:v>
                </c:pt>
                <c:pt idx="20">
                  <c:v>16.57</c:v>
                </c:pt>
                <c:pt idx="21">
                  <c:v>25.42</c:v>
                </c:pt>
                <c:pt idx="22">
                  <c:v>18.07</c:v>
                </c:pt>
                <c:pt idx="23">
                  <c:v>21.23</c:v>
                </c:pt>
                <c:pt idx="24">
                  <c:v>12.12</c:v>
                </c:pt>
                <c:pt idx="25">
                  <c:v>12.86</c:v>
                </c:pt>
                <c:pt idx="26">
                  <c:v>12.83</c:v>
                </c:pt>
                <c:pt idx="27">
                  <c:v>16.09</c:v>
                </c:pt>
                <c:pt idx="28">
                  <c:v>15.43</c:v>
                </c:pt>
                <c:pt idx="29">
                  <c:v>15.93</c:v>
                </c:pt>
                <c:pt idx="30">
                  <c:v>19.97</c:v>
                </c:pt>
                <c:pt idx="31">
                  <c:v>19.850000000000001</c:v>
                </c:pt>
                <c:pt idx="32">
                  <c:v>13.54</c:v>
                </c:pt>
                <c:pt idx="33">
                  <c:v>11.04</c:v>
                </c:pt>
                <c:pt idx="34">
                  <c:v>11.28</c:v>
                </c:pt>
                <c:pt idx="35">
                  <c:v>10.18</c:v>
                </c:pt>
                <c:pt idx="36">
                  <c:v>9.51</c:v>
                </c:pt>
                <c:pt idx="37">
                  <c:v>10.59</c:v>
                </c:pt>
                <c:pt idx="38">
                  <c:v>10.26</c:v>
                </c:pt>
                <c:pt idx="39">
                  <c:v>11.18</c:v>
                </c:pt>
                <c:pt idx="40">
                  <c:v>10.41</c:v>
                </c:pt>
                <c:pt idx="41">
                  <c:v>10.82</c:v>
                </c:pt>
                <c:pt idx="42">
                  <c:v>12.37</c:v>
                </c:pt>
                <c:pt idx="43">
                  <c:v>12.92</c:v>
                </c:pt>
                <c:pt idx="44">
                  <c:v>11.99</c:v>
                </c:pt>
                <c:pt idx="45">
                  <c:v>14.04</c:v>
                </c:pt>
                <c:pt idx="46">
                  <c:v>13.33</c:v>
                </c:pt>
                <c:pt idx="47">
                  <c:v>17.059999999999999</c:v>
                </c:pt>
                <c:pt idx="48">
                  <c:v>13.29</c:v>
                </c:pt>
                <c:pt idx="49">
                  <c:v>13.42</c:v>
                </c:pt>
                <c:pt idx="50">
                  <c:v>11.87</c:v>
                </c:pt>
                <c:pt idx="51">
                  <c:v>15.63</c:v>
                </c:pt>
                <c:pt idx="52">
                  <c:v>14.19</c:v>
                </c:pt>
                <c:pt idx="53">
                  <c:v>15.7</c:v>
                </c:pt>
                <c:pt idx="54">
                  <c:v>13.95</c:v>
                </c:pt>
                <c:pt idx="55">
                  <c:v>20.55</c:v>
                </c:pt>
                <c:pt idx="56">
                  <c:v>20.2</c:v>
                </c:pt>
                <c:pt idx="57">
                  <c:v>18.21</c:v>
                </c:pt>
                <c:pt idx="58">
                  <c:v>16.13</c:v>
                </c:pt>
                <c:pt idx="59">
                  <c:v>15.07</c:v>
                </c:pt>
                <c:pt idx="60">
                  <c:v>24.5</c:v>
                </c:pt>
                <c:pt idx="61">
                  <c:v>28.43</c:v>
                </c:pt>
                <c:pt idx="62">
                  <c:v>12.12</c:v>
                </c:pt>
                <c:pt idx="63">
                  <c:v>18.23</c:v>
                </c:pt>
                <c:pt idx="64">
                  <c:v>13.84</c:v>
                </c:pt>
                <c:pt idx="65">
                  <c:v>14.55</c:v>
                </c:pt>
                <c:pt idx="66">
                  <c:v>15.29</c:v>
                </c:pt>
                <c:pt idx="67">
                  <c:v>13.34</c:v>
                </c:pt>
                <c:pt idx="68">
                  <c:v>20.97</c:v>
                </c:pt>
                <c:pt idx="69">
                  <c:v>19.2</c:v>
                </c:pt>
                <c:pt idx="70">
                  <c:v>13.33</c:v>
                </c:pt>
                <c:pt idx="71">
                  <c:v>14.03</c:v>
                </c:pt>
                <c:pt idx="72">
                  <c:v>16.309999999999999</c:v>
                </c:pt>
                <c:pt idx="73">
                  <c:v>11.98</c:v>
                </c:pt>
                <c:pt idx="74">
                  <c:v>16.95</c:v>
                </c:pt>
                <c:pt idx="75">
                  <c:v>11.57</c:v>
                </c:pt>
                <c:pt idx="76">
                  <c:v>11.4</c:v>
                </c:pt>
                <c:pt idx="77">
                  <c:v>13.41</c:v>
                </c:pt>
                <c:pt idx="78">
                  <c:v>13.88</c:v>
                </c:pt>
                <c:pt idx="79">
                  <c:v>14</c:v>
                </c:pt>
                <c:pt idx="80">
                  <c:v>18.41</c:v>
                </c:pt>
                <c:pt idx="81">
                  <c:v>13.72</c:v>
                </c:pt>
                <c:pt idx="82">
                  <c:v>13.7</c:v>
                </c:pt>
                <c:pt idx="83">
                  <c:v>13.75</c:v>
                </c:pt>
                <c:pt idx="84">
                  <c:v>16.600000000000001</c:v>
                </c:pt>
                <c:pt idx="85">
                  <c:v>17.010000000000002</c:v>
                </c:pt>
                <c:pt idx="86">
                  <c:v>13.45</c:v>
                </c:pt>
                <c:pt idx="87">
                  <c:v>16.86</c:v>
                </c:pt>
                <c:pt idx="88">
                  <c:v>16.3</c:v>
                </c:pt>
                <c:pt idx="89">
                  <c:v>13.52</c:v>
                </c:pt>
                <c:pt idx="90">
                  <c:v>12.7</c:v>
                </c:pt>
                <c:pt idx="91">
                  <c:v>15.51</c:v>
                </c:pt>
                <c:pt idx="92">
                  <c:v>14.28</c:v>
                </c:pt>
                <c:pt idx="93">
                  <c:v>18.02</c:v>
                </c:pt>
                <c:pt idx="94">
                  <c:v>15.87</c:v>
                </c:pt>
                <c:pt idx="95">
                  <c:v>18.600000000000001</c:v>
                </c:pt>
                <c:pt idx="96">
                  <c:v>15.73</c:v>
                </c:pt>
                <c:pt idx="97">
                  <c:v>17.47</c:v>
                </c:pt>
                <c:pt idx="98">
                  <c:v>18.93</c:v>
                </c:pt>
                <c:pt idx="99">
                  <c:v>17.079999999999998</c:v>
                </c:pt>
                <c:pt idx="100">
                  <c:v>24.06</c:v>
                </c:pt>
                <c:pt idx="101">
                  <c:v>17.149999999999999</c:v>
                </c:pt>
                <c:pt idx="102">
                  <c:v>15.5</c:v>
                </c:pt>
                <c:pt idx="103">
                  <c:v>18.43</c:v>
                </c:pt>
                <c:pt idx="104">
                  <c:v>19.440000000000001</c:v>
                </c:pt>
                <c:pt idx="105">
                  <c:v>23.4</c:v>
                </c:pt>
                <c:pt idx="106">
                  <c:v>27.8</c:v>
                </c:pt>
                <c:pt idx="107">
                  <c:v>29.96</c:v>
                </c:pt>
                <c:pt idx="108">
                  <c:v>42.96</c:v>
                </c:pt>
                <c:pt idx="109">
                  <c:v>31.62</c:v>
                </c:pt>
                <c:pt idx="110">
                  <c:v>25.25</c:v>
                </c:pt>
                <c:pt idx="111">
                  <c:v>16.52</c:v>
                </c:pt>
                <c:pt idx="112">
                  <c:v>15.45</c:v>
                </c:pt>
                <c:pt idx="113">
                  <c:v>14.75</c:v>
                </c:pt>
                <c:pt idx="114">
                  <c:v>17.739999999999998</c:v>
                </c:pt>
                <c:pt idx="115">
                  <c:v>18.350000000000001</c:v>
                </c:pt>
                <c:pt idx="116">
                  <c:v>19.53</c:v>
                </c:pt>
                <c:pt idx="117">
                  <c:v>17.75</c:v>
                </c:pt>
                <c:pt idx="118">
                  <c:v>23.54</c:v>
                </c:pt>
                <c:pt idx="119">
                  <c:v>21.2</c:v>
                </c:pt>
                <c:pt idx="120">
                  <c:v>23.7</c:v>
                </c:pt>
                <c:pt idx="121">
                  <c:v>26.05</c:v>
                </c:pt>
                <c:pt idx="122">
                  <c:v>23.5</c:v>
                </c:pt>
                <c:pt idx="123">
                  <c:v>34.54</c:v>
                </c:pt>
                <c:pt idx="124">
                  <c:v>32.07</c:v>
                </c:pt>
                <c:pt idx="125">
                  <c:v>22.05</c:v>
                </c:pt>
                <c:pt idx="126">
                  <c:v>17.59</c:v>
                </c:pt>
                <c:pt idx="127">
                  <c:v>19.5</c:v>
                </c:pt>
                <c:pt idx="128">
                  <c:v>24.62</c:v>
                </c:pt>
                <c:pt idx="129">
                  <c:v>21.68</c:v>
                </c:pt>
                <c:pt idx="130">
                  <c:v>24.51</c:v>
                </c:pt>
                <c:pt idx="131">
                  <c:v>30.69</c:v>
                </c:pt>
                <c:pt idx="132">
                  <c:v>25.61</c:v>
                </c:pt>
                <c:pt idx="133">
                  <c:v>26.01</c:v>
                </c:pt>
                <c:pt idx="134">
                  <c:v>25.92</c:v>
                </c:pt>
                <c:pt idx="135">
                  <c:v>26.35</c:v>
                </c:pt>
                <c:pt idx="136">
                  <c:v>28.92</c:v>
                </c:pt>
                <c:pt idx="137">
                  <c:v>36.5</c:v>
                </c:pt>
                <c:pt idx="138">
                  <c:v>44.14</c:v>
                </c:pt>
                <c:pt idx="139">
                  <c:v>46.35</c:v>
                </c:pt>
                <c:pt idx="140">
                  <c:v>44.84</c:v>
                </c:pt>
                <c:pt idx="141">
                  <c:v>40</c:v>
                </c:pt>
                <c:pt idx="142">
                  <c:v>55.28</c:v>
                </c:pt>
                <c:pt idx="143">
                  <c:v>59.89</c:v>
                </c:pt>
                <c:pt idx="144">
                  <c:v>39.39</c:v>
                </c:pt>
                <c:pt idx="145">
                  <c:v>20.65</c:v>
                </c:pt>
                <c:pt idx="146">
                  <c:v>22.94</c:v>
                </c:pt>
                <c:pt idx="147">
                  <c:v>23.95</c:v>
                </c:pt>
                <c:pt idx="148">
                  <c:v>17.829999999999998</c:v>
                </c:pt>
                <c:pt idx="149">
                  <c:v>20.79</c:v>
                </c:pt>
                <c:pt idx="150">
                  <c:v>25.61</c:v>
                </c:pt>
                <c:pt idx="151">
                  <c:v>26.54</c:v>
                </c:pt>
                <c:pt idx="152">
                  <c:v>26.2</c:v>
                </c:pt>
                <c:pt idx="153">
                  <c:v>22.5</c:v>
                </c:pt>
                <c:pt idx="154">
                  <c:v>22.87</c:v>
                </c:pt>
                <c:pt idx="155">
                  <c:v>18.53</c:v>
                </c:pt>
                <c:pt idx="156">
                  <c:v>18</c:v>
                </c:pt>
                <c:pt idx="157">
                  <c:v>23.38</c:v>
                </c:pt>
                <c:pt idx="158">
                  <c:v>23.52</c:v>
                </c:pt>
                <c:pt idx="159">
                  <c:v>16.23</c:v>
                </c:pt>
                <c:pt idx="160">
                  <c:v>13.05</c:v>
                </c:pt>
                <c:pt idx="161">
                  <c:v>14.22</c:v>
                </c:pt>
                <c:pt idx="162">
                  <c:v>14.64</c:v>
                </c:pt>
                <c:pt idx="163">
                  <c:v>15.42</c:v>
                </c:pt>
                <c:pt idx="164">
                  <c:v>10.42</c:v>
                </c:pt>
              </c:numCache>
            </c:numRef>
          </c:val>
          <c:smooth val="0"/>
          <c:extLst>
            <c:ext xmlns:c16="http://schemas.microsoft.com/office/drawing/2014/chart" uri="{C3380CC4-5D6E-409C-BE32-E72D297353CC}">
              <c16:uniqueId val="{00000002-48F9-4FEB-B9F2-A78367B08DC3}"/>
            </c:ext>
          </c:extLst>
        </c:ser>
        <c:dLbls>
          <c:showLegendKey val="0"/>
          <c:showVal val="0"/>
          <c:showCatName val="0"/>
          <c:showSerName val="0"/>
          <c:showPercent val="0"/>
          <c:showBubbleSize val="0"/>
        </c:dLbls>
        <c:marker val="1"/>
        <c:smooth val="0"/>
        <c:axId val="1180253120"/>
        <c:axId val="1180249840"/>
      </c:lineChart>
      <c:dateAx>
        <c:axId val="1170926896"/>
        <c:scaling>
          <c:orientation val="minMax"/>
        </c:scaling>
        <c:delete val="0"/>
        <c:axPos val="b"/>
        <c:numFmt formatCode="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170920336"/>
        <c:crosses val="autoZero"/>
        <c:auto val="1"/>
        <c:lblOffset val="100"/>
        <c:baseTimeUnit val="months"/>
      </c:dateAx>
      <c:valAx>
        <c:axId val="1170920336"/>
        <c:scaling>
          <c:orientation val="minMax"/>
        </c:scaling>
        <c:delete val="0"/>
        <c:axPos val="l"/>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170926896"/>
        <c:crosses val="autoZero"/>
        <c:crossBetween val="between"/>
      </c:valAx>
      <c:valAx>
        <c:axId val="118024984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180253120"/>
        <c:crosses val="max"/>
        <c:crossBetween val="between"/>
      </c:valAx>
      <c:dateAx>
        <c:axId val="1180253120"/>
        <c:scaling>
          <c:orientation val="minMax"/>
        </c:scaling>
        <c:delete val="1"/>
        <c:axPos val="b"/>
        <c:numFmt formatCode="m/d/yyyy" sourceLinked="1"/>
        <c:majorTickMark val="out"/>
        <c:minorTickMark val="none"/>
        <c:tickLblPos val="nextTo"/>
        <c:crossAx val="1180249840"/>
        <c:crosses val="autoZero"/>
        <c:auto val="1"/>
        <c:lblOffset val="100"/>
        <c:baseTimeUnit val="months"/>
        <c:majorUnit val="1"/>
        <c:minorUnit val="1"/>
      </c:dateAx>
      <c:spPr>
        <a:noFill/>
        <a:ln>
          <a:noFill/>
        </a:ln>
        <a:effectLst/>
      </c:spPr>
    </c:plotArea>
    <c:legend>
      <c:legendPos val="b"/>
      <c:layout>
        <c:manualLayout>
          <c:xMode val="edge"/>
          <c:yMode val="edge"/>
          <c:x val="7.1643589587236031E-2"/>
          <c:y val="0.9296125082950546"/>
          <c:w val="0.91380147141197954"/>
          <c:h val="5.177628350780730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AU" sz="1200" b="1" i="0" baseline="0" dirty="0">
                <a:solidFill>
                  <a:schemeClr val="bg1"/>
                </a:solidFill>
                <a:effectLst/>
              </a:rPr>
              <a:t>Historical Credit Spreads, UST &amp; VIX Index (1/1/2020 – 22/10/2020) </a:t>
            </a:r>
            <a:endParaRPr lang="en-AU" sz="1200" dirty="0">
              <a:solidFill>
                <a:schemeClr val="bg1"/>
              </a:solidFill>
              <a:effectLst/>
            </a:endParaRPr>
          </a:p>
        </c:rich>
      </c:tx>
      <c:overlay val="0"/>
      <c:spPr>
        <a:noFill/>
        <a:ln>
          <a:noFill/>
        </a:ln>
        <a:effectLst/>
      </c:spPr>
    </c:title>
    <c:autoTitleDeleted val="0"/>
    <c:plotArea>
      <c:layout/>
      <c:lineChart>
        <c:grouping val="standard"/>
        <c:varyColors val="0"/>
        <c:ser>
          <c:idx val="1"/>
          <c:order val="0"/>
          <c:tx>
            <c:strRef>
              <c:f>'COVID period (2)'!$C$2</c:f>
              <c:strCache>
                <c:ptCount val="1"/>
                <c:pt idx="0">
                  <c:v>UST 10 yr (LHS)</c:v>
                </c:pt>
              </c:strCache>
            </c:strRef>
          </c:tx>
          <c:spPr>
            <a:ln>
              <a:solidFill>
                <a:srgbClr val="FFE600"/>
              </a:solidFill>
            </a:ln>
          </c:spPr>
          <c:marker>
            <c:symbol val="none"/>
          </c:marker>
          <c:cat>
            <c:numRef>
              <c:f>'COVID period (2)'!$B$3:$B$206</c:f>
              <c:numCache>
                <c:formatCode>m/d/yyyy</c:formatCode>
                <c:ptCount val="204"/>
                <c:pt idx="0">
                  <c:v>44126</c:v>
                </c:pt>
                <c:pt idx="1">
                  <c:v>44125</c:v>
                </c:pt>
                <c:pt idx="2">
                  <c:v>44124</c:v>
                </c:pt>
                <c:pt idx="3">
                  <c:v>44123</c:v>
                </c:pt>
                <c:pt idx="4">
                  <c:v>44120</c:v>
                </c:pt>
                <c:pt idx="5">
                  <c:v>44119</c:v>
                </c:pt>
                <c:pt idx="6">
                  <c:v>44118</c:v>
                </c:pt>
                <c:pt idx="7">
                  <c:v>44117</c:v>
                </c:pt>
                <c:pt idx="8">
                  <c:v>44113</c:v>
                </c:pt>
                <c:pt idx="9">
                  <c:v>44112</c:v>
                </c:pt>
                <c:pt idx="10">
                  <c:v>44111</c:v>
                </c:pt>
                <c:pt idx="11">
                  <c:v>44110</c:v>
                </c:pt>
                <c:pt idx="12">
                  <c:v>44109</c:v>
                </c:pt>
                <c:pt idx="13">
                  <c:v>44106</c:v>
                </c:pt>
                <c:pt idx="14">
                  <c:v>44105</c:v>
                </c:pt>
                <c:pt idx="15">
                  <c:v>44104</c:v>
                </c:pt>
                <c:pt idx="16">
                  <c:v>44103</c:v>
                </c:pt>
                <c:pt idx="17">
                  <c:v>44102</c:v>
                </c:pt>
                <c:pt idx="18">
                  <c:v>44099</c:v>
                </c:pt>
                <c:pt idx="19">
                  <c:v>44098</c:v>
                </c:pt>
                <c:pt idx="20">
                  <c:v>44097</c:v>
                </c:pt>
                <c:pt idx="21">
                  <c:v>44096</c:v>
                </c:pt>
                <c:pt idx="22">
                  <c:v>44095</c:v>
                </c:pt>
                <c:pt idx="23">
                  <c:v>44092</c:v>
                </c:pt>
                <c:pt idx="24">
                  <c:v>44091</c:v>
                </c:pt>
                <c:pt idx="25">
                  <c:v>44090</c:v>
                </c:pt>
                <c:pt idx="26">
                  <c:v>44089</c:v>
                </c:pt>
                <c:pt idx="27">
                  <c:v>44088</c:v>
                </c:pt>
                <c:pt idx="28">
                  <c:v>44085</c:v>
                </c:pt>
                <c:pt idx="29">
                  <c:v>44084</c:v>
                </c:pt>
                <c:pt idx="30">
                  <c:v>44083</c:v>
                </c:pt>
                <c:pt idx="31">
                  <c:v>44082</c:v>
                </c:pt>
                <c:pt idx="32">
                  <c:v>44078</c:v>
                </c:pt>
                <c:pt idx="33">
                  <c:v>44077</c:v>
                </c:pt>
                <c:pt idx="34">
                  <c:v>44076</c:v>
                </c:pt>
                <c:pt idx="35">
                  <c:v>44075</c:v>
                </c:pt>
                <c:pt idx="36">
                  <c:v>44074</c:v>
                </c:pt>
                <c:pt idx="37">
                  <c:v>44071</c:v>
                </c:pt>
                <c:pt idx="38">
                  <c:v>44070</c:v>
                </c:pt>
                <c:pt idx="39">
                  <c:v>44069</c:v>
                </c:pt>
                <c:pt idx="40">
                  <c:v>44068</c:v>
                </c:pt>
                <c:pt idx="41">
                  <c:v>44067</c:v>
                </c:pt>
                <c:pt idx="42">
                  <c:v>44064</c:v>
                </c:pt>
                <c:pt idx="43">
                  <c:v>44063</c:v>
                </c:pt>
                <c:pt idx="44">
                  <c:v>44062</c:v>
                </c:pt>
                <c:pt idx="45">
                  <c:v>44061</c:v>
                </c:pt>
                <c:pt idx="46">
                  <c:v>44060</c:v>
                </c:pt>
                <c:pt idx="47">
                  <c:v>44057</c:v>
                </c:pt>
                <c:pt idx="48">
                  <c:v>44056</c:v>
                </c:pt>
                <c:pt idx="49">
                  <c:v>44055</c:v>
                </c:pt>
                <c:pt idx="50">
                  <c:v>44054</c:v>
                </c:pt>
                <c:pt idx="51">
                  <c:v>44053</c:v>
                </c:pt>
                <c:pt idx="52">
                  <c:v>44050</c:v>
                </c:pt>
                <c:pt idx="53">
                  <c:v>44049</c:v>
                </c:pt>
                <c:pt idx="54">
                  <c:v>44048</c:v>
                </c:pt>
                <c:pt idx="55">
                  <c:v>44047</c:v>
                </c:pt>
                <c:pt idx="56">
                  <c:v>44046</c:v>
                </c:pt>
                <c:pt idx="57">
                  <c:v>44043</c:v>
                </c:pt>
                <c:pt idx="58">
                  <c:v>44042</c:v>
                </c:pt>
                <c:pt idx="59">
                  <c:v>44041</c:v>
                </c:pt>
                <c:pt idx="60">
                  <c:v>44040</c:v>
                </c:pt>
                <c:pt idx="61">
                  <c:v>44039</c:v>
                </c:pt>
                <c:pt idx="62">
                  <c:v>44036</c:v>
                </c:pt>
                <c:pt idx="63">
                  <c:v>44035</c:v>
                </c:pt>
                <c:pt idx="64">
                  <c:v>44034</c:v>
                </c:pt>
                <c:pt idx="65">
                  <c:v>44033</c:v>
                </c:pt>
                <c:pt idx="66">
                  <c:v>44032</c:v>
                </c:pt>
                <c:pt idx="67">
                  <c:v>44029</c:v>
                </c:pt>
                <c:pt idx="68">
                  <c:v>44028</c:v>
                </c:pt>
                <c:pt idx="69">
                  <c:v>44027</c:v>
                </c:pt>
                <c:pt idx="70">
                  <c:v>44026</c:v>
                </c:pt>
                <c:pt idx="71">
                  <c:v>44025</c:v>
                </c:pt>
                <c:pt idx="72">
                  <c:v>44022</c:v>
                </c:pt>
                <c:pt idx="73">
                  <c:v>44021</c:v>
                </c:pt>
                <c:pt idx="74">
                  <c:v>44020</c:v>
                </c:pt>
                <c:pt idx="75">
                  <c:v>44019</c:v>
                </c:pt>
                <c:pt idx="76">
                  <c:v>44018</c:v>
                </c:pt>
                <c:pt idx="77">
                  <c:v>44014</c:v>
                </c:pt>
                <c:pt idx="78">
                  <c:v>44013</c:v>
                </c:pt>
                <c:pt idx="79">
                  <c:v>44012</c:v>
                </c:pt>
                <c:pt idx="80">
                  <c:v>44011</c:v>
                </c:pt>
                <c:pt idx="81">
                  <c:v>44008</c:v>
                </c:pt>
                <c:pt idx="82">
                  <c:v>44007</c:v>
                </c:pt>
                <c:pt idx="83">
                  <c:v>44006</c:v>
                </c:pt>
                <c:pt idx="84">
                  <c:v>44005</c:v>
                </c:pt>
                <c:pt idx="85">
                  <c:v>44004</c:v>
                </c:pt>
                <c:pt idx="86">
                  <c:v>44001</c:v>
                </c:pt>
                <c:pt idx="87">
                  <c:v>44000</c:v>
                </c:pt>
                <c:pt idx="88">
                  <c:v>43999</c:v>
                </c:pt>
                <c:pt idx="89">
                  <c:v>43998</c:v>
                </c:pt>
                <c:pt idx="90">
                  <c:v>43997</c:v>
                </c:pt>
                <c:pt idx="91">
                  <c:v>43994</c:v>
                </c:pt>
                <c:pt idx="92">
                  <c:v>43993</c:v>
                </c:pt>
                <c:pt idx="93">
                  <c:v>43992</c:v>
                </c:pt>
                <c:pt idx="94">
                  <c:v>43991</c:v>
                </c:pt>
                <c:pt idx="95">
                  <c:v>43990</c:v>
                </c:pt>
                <c:pt idx="96">
                  <c:v>43987</c:v>
                </c:pt>
                <c:pt idx="97">
                  <c:v>43986</c:v>
                </c:pt>
                <c:pt idx="98">
                  <c:v>43985</c:v>
                </c:pt>
                <c:pt idx="99">
                  <c:v>43984</c:v>
                </c:pt>
                <c:pt idx="100">
                  <c:v>43983</c:v>
                </c:pt>
                <c:pt idx="101">
                  <c:v>43980</c:v>
                </c:pt>
                <c:pt idx="102">
                  <c:v>43979</c:v>
                </c:pt>
                <c:pt idx="103">
                  <c:v>43978</c:v>
                </c:pt>
                <c:pt idx="104">
                  <c:v>43977</c:v>
                </c:pt>
                <c:pt idx="105">
                  <c:v>43973</c:v>
                </c:pt>
                <c:pt idx="106">
                  <c:v>43972</c:v>
                </c:pt>
                <c:pt idx="107">
                  <c:v>43971</c:v>
                </c:pt>
                <c:pt idx="108">
                  <c:v>43970</c:v>
                </c:pt>
                <c:pt idx="109">
                  <c:v>43969</c:v>
                </c:pt>
                <c:pt idx="110">
                  <c:v>43966</c:v>
                </c:pt>
                <c:pt idx="111">
                  <c:v>43965</c:v>
                </c:pt>
                <c:pt idx="112">
                  <c:v>43964</c:v>
                </c:pt>
                <c:pt idx="113">
                  <c:v>43963</c:v>
                </c:pt>
                <c:pt idx="114">
                  <c:v>43962</c:v>
                </c:pt>
                <c:pt idx="115">
                  <c:v>43959</c:v>
                </c:pt>
                <c:pt idx="116">
                  <c:v>43958</c:v>
                </c:pt>
                <c:pt idx="117">
                  <c:v>43957</c:v>
                </c:pt>
                <c:pt idx="118">
                  <c:v>43956</c:v>
                </c:pt>
                <c:pt idx="119">
                  <c:v>43955</c:v>
                </c:pt>
                <c:pt idx="120">
                  <c:v>43952</c:v>
                </c:pt>
                <c:pt idx="121">
                  <c:v>43951</c:v>
                </c:pt>
                <c:pt idx="122">
                  <c:v>43950</c:v>
                </c:pt>
                <c:pt idx="123">
                  <c:v>43949</c:v>
                </c:pt>
                <c:pt idx="124">
                  <c:v>43948</c:v>
                </c:pt>
                <c:pt idx="125">
                  <c:v>43945</c:v>
                </c:pt>
                <c:pt idx="126">
                  <c:v>43944</c:v>
                </c:pt>
                <c:pt idx="127">
                  <c:v>43943</c:v>
                </c:pt>
                <c:pt idx="128">
                  <c:v>43942</c:v>
                </c:pt>
                <c:pt idx="129">
                  <c:v>43941</c:v>
                </c:pt>
                <c:pt idx="130">
                  <c:v>43938</c:v>
                </c:pt>
                <c:pt idx="131">
                  <c:v>43937</c:v>
                </c:pt>
                <c:pt idx="132">
                  <c:v>43936</c:v>
                </c:pt>
                <c:pt idx="133">
                  <c:v>43935</c:v>
                </c:pt>
                <c:pt idx="134">
                  <c:v>43934</c:v>
                </c:pt>
                <c:pt idx="135">
                  <c:v>43930</c:v>
                </c:pt>
                <c:pt idx="136">
                  <c:v>43929</c:v>
                </c:pt>
                <c:pt idx="137">
                  <c:v>43928</c:v>
                </c:pt>
                <c:pt idx="138">
                  <c:v>43927</c:v>
                </c:pt>
                <c:pt idx="139">
                  <c:v>43924</c:v>
                </c:pt>
                <c:pt idx="140">
                  <c:v>43923</c:v>
                </c:pt>
                <c:pt idx="141">
                  <c:v>43922</c:v>
                </c:pt>
                <c:pt idx="142">
                  <c:v>43921</c:v>
                </c:pt>
                <c:pt idx="143">
                  <c:v>43920</c:v>
                </c:pt>
                <c:pt idx="144">
                  <c:v>43917</c:v>
                </c:pt>
                <c:pt idx="145">
                  <c:v>43916</c:v>
                </c:pt>
                <c:pt idx="146">
                  <c:v>43915</c:v>
                </c:pt>
                <c:pt idx="147">
                  <c:v>43914</c:v>
                </c:pt>
                <c:pt idx="148">
                  <c:v>43913</c:v>
                </c:pt>
                <c:pt idx="149">
                  <c:v>43910</c:v>
                </c:pt>
                <c:pt idx="150">
                  <c:v>43909</c:v>
                </c:pt>
                <c:pt idx="151">
                  <c:v>43908</c:v>
                </c:pt>
                <c:pt idx="152">
                  <c:v>43907</c:v>
                </c:pt>
                <c:pt idx="153">
                  <c:v>43906</c:v>
                </c:pt>
                <c:pt idx="154">
                  <c:v>43903</c:v>
                </c:pt>
                <c:pt idx="155">
                  <c:v>43902</c:v>
                </c:pt>
                <c:pt idx="156">
                  <c:v>43901</c:v>
                </c:pt>
                <c:pt idx="157">
                  <c:v>43900</c:v>
                </c:pt>
                <c:pt idx="158">
                  <c:v>43899</c:v>
                </c:pt>
                <c:pt idx="159">
                  <c:v>43896</c:v>
                </c:pt>
                <c:pt idx="160">
                  <c:v>43895</c:v>
                </c:pt>
                <c:pt idx="161">
                  <c:v>43894</c:v>
                </c:pt>
                <c:pt idx="162">
                  <c:v>43893</c:v>
                </c:pt>
                <c:pt idx="163">
                  <c:v>43892</c:v>
                </c:pt>
                <c:pt idx="164">
                  <c:v>43889</c:v>
                </c:pt>
                <c:pt idx="165">
                  <c:v>43888</c:v>
                </c:pt>
                <c:pt idx="166">
                  <c:v>43887</c:v>
                </c:pt>
                <c:pt idx="167">
                  <c:v>43886</c:v>
                </c:pt>
                <c:pt idx="168">
                  <c:v>43885</c:v>
                </c:pt>
                <c:pt idx="169">
                  <c:v>43882</c:v>
                </c:pt>
                <c:pt idx="170">
                  <c:v>43881</c:v>
                </c:pt>
                <c:pt idx="171">
                  <c:v>43880</c:v>
                </c:pt>
                <c:pt idx="172">
                  <c:v>43879</c:v>
                </c:pt>
                <c:pt idx="173">
                  <c:v>43875</c:v>
                </c:pt>
                <c:pt idx="174">
                  <c:v>43874</c:v>
                </c:pt>
                <c:pt idx="175">
                  <c:v>43873</c:v>
                </c:pt>
                <c:pt idx="176">
                  <c:v>43872</c:v>
                </c:pt>
                <c:pt idx="177">
                  <c:v>43871</c:v>
                </c:pt>
                <c:pt idx="178">
                  <c:v>43868</c:v>
                </c:pt>
                <c:pt idx="179">
                  <c:v>43867</c:v>
                </c:pt>
                <c:pt idx="180">
                  <c:v>43866</c:v>
                </c:pt>
                <c:pt idx="181">
                  <c:v>43865</c:v>
                </c:pt>
                <c:pt idx="182">
                  <c:v>43864</c:v>
                </c:pt>
                <c:pt idx="183">
                  <c:v>43861</c:v>
                </c:pt>
                <c:pt idx="184">
                  <c:v>43860</c:v>
                </c:pt>
                <c:pt idx="185">
                  <c:v>43859</c:v>
                </c:pt>
                <c:pt idx="186">
                  <c:v>43858</c:v>
                </c:pt>
                <c:pt idx="187">
                  <c:v>43857</c:v>
                </c:pt>
                <c:pt idx="188">
                  <c:v>43854</c:v>
                </c:pt>
                <c:pt idx="189">
                  <c:v>43853</c:v>
                </c:pt>
                <c:pt idx="190">
                  <c:v>43852</c:v>
                </c:pt>
                <c:pt idx="191">
                  <c:v>43851</c:v>
                </c:pt>
                <c:pt idx="192">
                  <c:v>43847</c:v>
                </c:pt>
                <c:pt idx="193">
                  <c:v>43846</c:v>
                </c:pt>
                <c:pt idx="194">
                  <c:v>43845</c:v>
                </c:pt>
                <c:pt idx="195">
                  <c:v>43844</c:v>
                </c:pt>
                <c:pt idx="196">
                  <c:v>43843</c:v>
                </c:pt>
                <c:pt idx="197">
                  <c:v>43840</c:v>
                </c:pt>
                <c:pt idx="198">
                  <c:v>43839</c:v>
                </c:pt>
                <c:pt idx="199">
                  <c:v>43838</c:v>
                </c:pt>
                <c:pt idx="200">
                  <c:v>43837</c:v>
                </c:pt>
                <c:pt idx="201">
                  <c:v>43836</c:v>
                </c:pt>
                <c:pt idx="202">
                  <c:v>43833</c:v>
                </c:pt>
                <c:pt idx="203">
                  <c:v>43832</c:v>
                </c:pt>
              </c:numCache>
            </c:numRef>
          </c:cat>
          <c:val>
            <c:numRef>
              <c:f>'COVID period (2)'!$C$3:$C$206</c:f>
              <c:numCache>
                <c:formatCode>0.00%</c:formatCode>
                <c:ptCount val="204"/>
                <c:pt idx="0">
                  <c:v>8.6999999999999994E-3</c:v>
                </c:pt>
                <c:pt idx="1">
                  <c:v>8.3000000000000001E-3</c:v>
                </c:pt>
                <c:pt idx="2">
                  <c:v>8.1000000000000013E-3</c:v>
                </c:pt>
                <c:pt idx="3">
                  <c:v>7.8000000000000005E-3</c:v>
                </c:pt>
                <c:pt idx="4">
                  <c:v>7.6E-3</c:v>
                </c:pt>
                <c:pt idx="5">
                  <c:v>7.4000000000000003E-3</c:v>
                </c:pt>
                <c:pt idx="6">
                  <c:v>7.3000000000000001E-3</c:v>
                </c:pt>
                <c:pt idx="7">
                  <c:v>7.4000000000000003E-3</c:v>
                </c:pt>
                <c:pt idx="8">
                  <c:v>7.9000000000000008E-3</c:v>
                </c:pt>
                <c:pt idx="9">
                  <c:v>7.8000000000000005E-3</c:v>
                </c:pt>
                <c:pt idx="10">
                  <c:v>8.1000000000000013E-3</c:v>
                </c:pt>
                <c:pt idx="11">
                  <c:v>7.6E-3</c:v>
                </c:pt>
                <c:pt idx="12">
                  <c:v>7.8000000000000005E-3</c:v>
                </c:pt>
                <c:pt idx="13">
                  <c:v>6.9999999999999993E-3</c:v>
                </c:pt>
                <c:pt idx="14">
                  <c:v>6.8000000000000005E-3</c:v>
                </c:pt>
                <c:pt idx="15">
                  <c:v>6.8999999999999999E-3</c:v>
                </c:pt>
                <c:pt idx="16">
                  <c:v>6.6E-3</c:v>
                </c:pt>
                <c:pt idx="17">
                  <c:v>6.7000000000000002E-3</c:v>
                </c:pt>
                <c:pt idx="18">
                  <c:v>6.6E-3</c:v>
                </c:pt>
                <c:pt idx="19">
                  <c:v>6.7000000000000002E-3</c:v>
                </c:pt>
                <c:pt idx="20">
                  <c:v>6.8000000000000005E-3</c:v>
                </c:pt>
                <c:pt idx="21">
                  <c:v>6.8000000000000005E-3</c:v>
                </c:pt>
                <c:pt idx="22">
                  <c:v>6.8000000000000005E-3</c:v>
                </c:pt>
                <c:pt idx="23">
                  <c:v>6.9999999999999993E-3</c:v>
                </c:pt>
                <c:pt idx="24">
                  <c:v>6.8999999999999999E-3</c:v>
                </c:pt>
                <c:pt idx="25">
                  <c:v>6.8999999999999999E-3</c:v>
                </c:pt>
                <c:pt idx="26">
                  <c:v>6.8000000000000005E-3</c:v>
                </c:pt>
                <c:pt idx="27">
                  <c:v>6.8000000000000005E-3</c:v>
                </c:pt>
                <c:pt idx="28">
                  <c:v>6.7000000000000002E-3</c:v>
                </c:pt>
                <c:pt idx="29">
                  <c:v>6.8000000000000005E-3</c:v>
                </c:pt>
                <c:pt idx="30">
                  <c:v>7.0999999999999995E-3</c:v>
                </c:pt>
                <c:pt idx="31">
                  <c:v>6.8999999999999999E-3</c:v>
                </c:pt>
                <c:pt idx="32">
                  <c:v>7.1999999999999998E-3</c:v>
                </c:pt>
                <c:pt idx="33">
                  <c:v>6.3E-3</c:v>
                </c:pt>
                <c:pt idx="34">
                  <c:v>6.6E-3</c:v>
                </c:pt>
                <c:pt idx="35">
                  <c:v>6.8000000000000005E-3</c:v>
                </c:pt>
                <c:pt idx="36">
                  <c:v>7.1999999999999998E-3</c:v>
                </c:pt>
                <c:pt idx="37">
                  <c:v>7.4000000000000003E-3</c:v>
                </c:pt>
                <c:pt idx="38">
                  <c:v>7.4000000000000003E-3</c:v>
                </c:pt>
                <c:pt idx="39">
                  <c:v>6.8999999999999999E-3</c:v>
                </c:pt>
                <c:pt idx="40">
                  <c:v>6.8999999999999999E-3</c:v>
                </c:pt>
                <c:pt idx="41">
                  <c:v>6.5000000000000006E-3</c:v>
                </c:pt>
                <c:pt idx="42">
                  <c:v>6.4000000000000003E-3</c:v>
                </c:pt>
                <c:pt idx="43">
                  <c:v>6.5000000000000006E-3</c:v>
                </c:pt>
                <c:pt idx="44">
                  <c:v>6.8000000000000005E-3</c:v>
                </c:pt>
                <c:pt idx="45">
                  <c:v>6.7000000000000002E-3</c:v>
                </c:pt>
                <c:pt idx="46">
                  <c:v>6.8999999999999999E-3</c:v>
                </c:pt>
                <c:pt idx="47">
                  <c:v>7.0999999999999995E-3</c:v>
                </c:pt>
                <c:pt idx="48">
                  <c:v>7.0999999999999995E-3</c:v>
                </c:pt>
                <c:pt idx="49">
                  <c:v>6.8999999999999999E-3</c:v>
                </c:pt>
                <c:pt idx="50">
                  <c:v>6.4000000000000003E-3</c:v>
                </c:pt>
                <c:pt idx="51">
                  <c:v>5.8999999999999999E-3</c:v>
                </c:pt>
                <c:pt idx="52">
                  <c:v>5.6999999999999993E-3</c:v>
                </c:pt>
                <c:pt idx="53">
                  <c:v>5.5000000000000005E-3</c:v>
                </c:pt>
                <c:pt idx="54">
                  <c:v>5.5000000000000005E-3</c:v>
                </c:pt>
                <c:pt idx="55">
                  <c:v>5.1999999999999998E-3</c:v>
                </c:pt>
                <c:pt idx="56">
                  <c:v>5.6000000000000008E-3</c:v>
                </c:pt>
                <c:pt idx="57">
                  <c:v>5.5000000000000005E-3</c:v>
                </c:pt>
                <c:pt idx="58">
                  <c:v>5.5000000000000005E-3</c:v>
                </c:pt>
                <c:pt idx="59">
                  <c:v>5.7999999999999996E-3</c:v>
                </c:pt>
                <c:pt idx="60">
                  <c:v>5.8999999999999999E-3</c:v>
                </c:pt>
                <c:pt idx="61">
                  <c:v>6.1999999999999998E-3</c:v>
                </c:pt>
                <c:pt idx="62">
                  <c:v>5.8999999999999999E-3</c:v>
                </c:pt>
                <c:pt idx="63">
                  <c:v>5.8999999999999999E-3</c:v>
                </c:pt>
                <c:pt idx="64">
                  <c:v>6.0000000000000001E-3</c:v>
                </c:pt>
                <c:pt idx="65">
                  <c:v>6.0999999999999995E-3</c:v>
                </c:pt>
                <c:pt idx="66">
                  <c:v>6.1999999999999998E-3</c:v>
                </c:pt>
                <c:pt idx="67">
                  <c:v>6.4000000000000003E-3</c:v>
                </c:pt>
                <c:pt idx="68">
                  <c:v>6.1999999999999998E-3</c:v>
                </c:pt>
                <c:pt idx="69">
                  <c:v>6.4000000000000003E-3</c:v>
                </c:pt>
                <c:pt idx="70">
                  <c:v>6.3E-3</c:v>
                </c:pt>
                <c:pt idx="71">
                  <c:v>6.4000000000000003E-3</c:v>
                </c:pt>
                <c:pt idx="72">
                  <c:v>6.5000000000000006E-3</c:v>
                </c:pt>
                <c:pt idx="73">
                  <c:v>6.1999999999999998E-3</c:v>
                </c:pt>
                <c:pt idx="74">
                  <c:v>6.7000000000000002E-3</c:v>
                </c:pt>
                <c:pt idx="75">
                  <c:v>6.5000000000000006E-3</c:v>
                </c:pt>
                <c:pt idx="76">
                  <c:v>6.8999999999999999E-3</c:v>
                </c:pt>
                <c:pt idx="77">
                  <c:v>6.8000000000000005E-3</c:v>
                </c:pt>
                <c:pt idx="78">
                  <c:v>6.8999999999999999E-3</c:v>
                </c:pt>
                <c:pt idx="79">
                  <c:v>6.6E-3</c:v>
                </c:pt>
                <c:pt idx="80">
                  <c:v>6.4000000000000003E-3</c:v>
                </c:pt>
                <c:pt idx="81">
                  <c:v>6.4000000000000003E-3</c:v>
                </c:pt>
                <c:pt idx="82">
                  <c:v>6.8000000000000005E-3</c:v>
                </c:pt>
                <c:pt idx="83">
                  <c:v>6.8999999999999999E-3</c:v>
                </c:pt>
                <c:pt idx="84">
                  <c:v>7.1999999999999998E-3</c:v>
                </c:pt>
                <c:pt idx="85">
                  <c:v>7.0999999999999995E-3</c:v>
                </c:pt>
                <c:pt idx="86">
                  <c:v>6.9999999999999993E-3</c:v>
                </c:pt>
                <c:pt idx="87">
                  <c:v>7.0999999999999995E-3</c:v>
                </c:pt>
                <c:pt idx="88">
                  <c:v>7.4000000000000003E-3</c:v>
                </c:pt>
                <c:pt idx="89">
                  <c:v>7.4999999999999997E-3</c:v>
                </c:pt>
                <c:pt idx="90">
                  <c:v>7.0999999999999995E-3</c:v>
                </c:pt>
                <c:pt idx="91">
                  <c:v>7.0999999999999995E-3</c:v>
                </c:pt>
                <c:pt idx="92">
                  <c:v>6.6E-3</c:v>
                </c:pt>
                <c:pt idx="93">
                  <c:v>7.4999999999999997E-3</c:v>
                </c:pt>
                <c:pt idx="94">
                  <c:v>8.3999999999999995E-3</c:v>
                </c:pt>
                <c:pt idx="95">
                  <c:v>8.8000000000000005E-3</c:v>
                </c:pt>
                <c:pt idx="96">
                  <c:v>9.1000000000000004E-3</c:v>
                </c:pt>
                <c:pt idx="97">
                  <c:v>8.199999999999999E-3</c:v>
                </c:pt>
                <c:pt idx="98">
                  <c:v>7.7000000000000002E-3</c:v>
                </c:pt>
                <c:pt idx="99">
                  <c:v>6.8000000000000005E-3</c:v>
                </c:pt>
                <c:pt idx="100">
                  <c:v>6.6E-3</c:v>
                </c:pt>
                <c:pt idx="101">
                  <c:v>6.5000000000000006E-3</c:v>
                </c:pt>
                <c:pt idx="102">
                  <c:v>6.9999999999999993E-3</c:v>
                </c:pt>
                <c:pt idx="103">
                  <c:v>6.8000000000000005E-3</c:v>
                </c:pt>
                <c:pt idx="104">
                  <c:v>6.8999999999999999E-3</c:v>
                </c:pt>
                <c:pt idx="105">
                  <c:v>6.6E-3</c:v>
                </c:pt>
                <c:pt idx="106">
                  <c:v>6.8000000000000005E-3</c:v>
                </c:pt>
                <c:pt idx="107">
                  <c:v>6.8000000000000005E-3</c:v>
                </c:pt>
                <c:pt idx="108">
                  <c:v>6.9999999999999993E-3</c:v>
                </c:pt>
                <c:pt idx="109">
                  <c:v>7.3000000000000001E-3</c:v>
                </c:pt>
                <c:pt idx="110">
                  <c:v>6.4000000000000003E-3</c:v>
                </c:pt>
                <c:pt idx="111">
                  <c:v>6.3E-3</c:v>
                </c:pt>
                <c:pt idx="112">
                  <c:v>6.4000000000000003E-3</c:v>
                </c:pt>
                <c:pt idx="113">
                  <c:v>6.8999999999999999E-3</c:v>
                </c:pt>
                <c:pt idx="114">
                  <c:v>7.3000000000000001E-3</c:v>
                </c:pt>
                <c:pt idx="115">
                  <c:v>6.8999999999999999E-3</c:v>
                </c:pt>
                <c:pt idx="116">
                  <c:v>6.3E-3</c:v>
                </c:pt>
                <c:pt idx="117">
                  <c:v>7.1999999999999998E-3</c:v>
                </c:pt>
                <c:pt idx="118">
                  <c:v>6.6E-3</c:v>
                </c:pt>
                <c:pt idx="119">
                  <c:v>6.4000000000000003E-3</c:v>
                </c:pt>
                <c:pt idx="120">
                  <c:v>6.4000000000000003E-3</c:v>
                </c:pt>
                <c:pt idx="121">
                  <c:v>6.4000000000000003E-3</c:v>
                </c:pt>
                <c:pt idx="122">
                  <c:v>6.3E-3</c:v>
                </c:pt>
                <c:pt idx="123">
                  <c:v>6.1999999999999998E-3</c:v>
                </c:pt>
                <c:pt idx="124">
                  <c:v>6.7000000000000002E-3</c:v>
                </c:pt>
                <c:pt idx="125">
                  <c:v>6.0000000000000001E-3</c:v>
                </c:pt>
                <c:pt idx="126">
                  <c:v>6.0999999999999995E-3</c:v>
                </c:pt>
                <c:pt idx="127">
                  <c:v>6.3E-3</c:v>
                </c:pt>
                <c:pt idx="128">
                  <c:v>5.7999999999999996E-3</c:v>
                </c:pt>
                <c:pt idx="129">
                  <c:v>6.3E-3</c:v>
                </c:pt>
                <c:pt idx="130">
                  <c:v>6.5000000000000006E-3</c:v>
                </c:pt>
                <c:pt idx="131">
                  <c:v>6.0999999999999995E-3</c:v>
                </c:pt>
                <c:pt idx="132">
                  <c:v>6.3E-3</c:v>
                </c:pt>
                <c:pt idx="133">
                  <c:v>7.6E-3</c:v>
                </c:pt>
                <c:pt idx="134">
                  <c:v>7.6E-3</c:v>
                </c:pt>
                <c:pt idx="135">
                  <c:v>7.3000000000000001E-3</c:v>
                </c:pt>
                <c:pt idx="136">
                  <c:v>7.7000000000000002E-3</c:v>
                </c:pt>
                <c:pt idx="137">
                  <c:v>7.4999999999999997E-3</c:v>
                </c:pt>
                <c:pt idx="138">
                  <c:v>6.7000000000000002E-3</c:v>
                </c:pt>
                <c:pt idx="139">
                  <c:v>6.1999999999999998E-3</c:v>
                </c:pt>
                <c:pt idx="140">
                  <c:v>6.3E-3</c:v>
                </c:pt>
                <c:pt idx="141">
                  <c:v>6.1999999999999998E-3</c:v>
                </c:pt>
                <c:pt idx="142">
                  <c:v>6.9999999999999993E-3</c:v>
                </c:pt>
                <c:pt idx="143">
                  <c:v>6.9999999999999993E-3</c:v>
                </c:pt>
                <c:pt idx="144">
                  <c:v>7.1999999999999998E-3</c:v>
                </c:pt>
                <c:pt idx="145">
                  <c:v>8.3000000000000001E-3</c:v>
                </c:pt>
                <c:pt idx="146">
                  <c:v>8.8000000000000005E-3</c:v>
                </c:pt>
                <c:pt idx="147">
                  <c:v>8.3999999999999995E-3</c:v>
                </c:pt>
                <c:pt idx="148">
                  <c:v>7.6E-3</c:v>
                </c:pt>
                <c:pt idx="149">
                  <c:v>9.1999999999999998E-3</c:v>
                </c:pt>
                <c:pt idx="150">
                  <c:v>1.1200000000000002E-2</c:v>
                </c:pt>
                <c:pt idx="151">
                  <c:v>1.18E-2</c:v>
                </c:pt>
                <c:pt idx="152">
                  <c:v>1.0200000000000001E-2</c:v>
                </c:pt>
                <c:pt idx="153">
                  <c:v>7.3000000000000001E-3</c:v>
                </c:pt>
                <c:pt idx="154">
                  <c:v>9.3999999999999986E-3</c:v>
                </c:pt>
                <c:pt idx="155">
                  <c:v>8.8000000000000005E-3</c:v>
                </c:pt>
                <c:pt idx="156">
                  <c:v>8.199999999999999E-3</c:v>
                </c:pt>
                <c:pt idx="157">
                  <c:v>7.6E-3</c:v>
                </c:pt>
                <c:pt idx="158">
                  <c:v>5.4000000000000003E-3</c:v>
                </c:pt>
                <c:pt idx="159">
                  <c:v>7.4000000000000003E-3</c:v>
                </c:pt>
                <c:pt idx="160">
                  <c:v>9.1999999999999998E-3</c:v>
                </c:pt>
                <c:pt idx="161">
                  <c:v>1.0200000000000001E-2</c:v>
                </c:pt>
                <c:pt idx="162">
                  <c:v>1.0200000000000001E-2</c:v>
                </c:pt>
                <c:pt idx="163">
                  <c:v>1.1000000000000001E-2</c:v>
                </c:pt>
                <c:pt idx="164">
                  <c:v>1.1299999999999999E-2</c:v>
                </c:pt>
                <c:pt idx="165">
                  <c:v>1.3000000000000001E-2</c:v>
                </c:pt>
                <c:pt idx="166">
                  <c:v>1.3300000000000001E-2</c:v>
                </c:pt>
                <c:pt idx="167">
                  <c:v>1.3300000000000001E-2</c:v>
                </c:pt>
                <c:pt idx="168">
                  <c:v>1.38E-2</c:v>
                </c:pt>
                <c:pt idx="169">
                  <c:v>1.46E-2</c:v>
                </c:pt>
                <c:pt idx="170">
                  <c:v>1.52E-2</c:v>
                </c:pt>
                <c:pt idx="171">
                  <c:v>1.5600000000000001E-2</c:v>
                </c:pt>
                <c:pt idx="172">
                  <c:v>1.55E-2</c:v>
                </c:pt>
                <c:pt idx="173">
                  <c:v>1.5900000000000001E-2</c:v>
                </c:pt>
                <c:pt idx="174">
                  <c:v>1.61E-2</c:v>
                </c:pt>
                <c:pt idx="175">
                  <c:v>1.6200000000000003E-2</c:v>
                </c:pt>
                <c:pt idx="176">
                  <c:v>1.5900000000000001E-2</c:v>
                </c:pt>
                <c:pt idx="177">
                  <c:v>1.5600000000000001E-2</c:v>
                </c:pt>
                <c:pt idx="178">
                  <c:v>1.5900000000000001E-2</c:v>
                </c:pt>
                <c:pt idx="179">
                  <c:v>1.6500000000000001E-2</c:v>
                </c:pt>
                <c:pt idx="180">
                  <c:v>1.66E-2</c:v>
                </c:pt>
                <c:pt idx="181">
                  <c:v>1.61E-2</c:v>
                </c:pt>
                <c:pt idx="182">
                  <c:v>1.54E-2</c:v>
                </c:pt>
                <c:pt idx="183">
                  <c:v>1.5100000000000001E-2</c:v>
                </c:pt>
                <c:pt idx="184">
                  <c:v>1.5700000000000002E-2</c:v>
                </c:pt>
                <c:pt idx="185">
                  <c:v>1.6E-2</c:v>
                </c:pt>
                <c:pt idx="186">
                  <c:v>1.6500000000000001E-2</c:v>
                </c:pt>
                <c:pt idx="187">
                  <c:v>1.61E-2</c:v>
                </c:pt>
                <c:pt idx="188">
                  <c:v>1.7000000000000001E-2</c:v>
                </c:pt>
                <c:pt idx="189">
                  <c:v>1.7399999999999999E-2</c:v>
                </c:pt>
                <c:pt idx="190">
                  <c:v>1.77E-2</c:v>
                </c:pt>
                <c:pt idx="191">
                  <c:v>1.78E-2</c:v>
                </c:pt>
                <c:pt idx="192">
                  <c:v>1.84E-2</c:v>
                </c:pt>
                <c:pt idx="193">
                  <c:v>1.8100000000000002E-2</c:v>
                </c:pt>
                <c:pt idx="194">
                  <c:v>1.7899999999999999E-2</c:v>
                </c:pt>
                <c:pt idx="195">
                  <c:v>1.8200000000000001E-2</c:v>
                </c:pt>
                <c:pt idx="196">
                  <c:v>1.8500000000000003E-2</c:v>
                </c:pt>
                <c:pt idx="197">
                  <c:v>1.83E-2</c:v>
                </c:pt>
                <c:pt idx="198">
                  <c:v>1.8500000000000003E-2</c:v>
                </c:pt>
                <c:pt idx="199">
                  <c:v>1.8700000000000001E-2</c:v>
                </c:pt>
                <c:pt idx="200">
                  <c:v>1.83E-2</c:v>
                </c:pt>
                <c:pt idx="201">
                  <c:v>1.8100000000000002E-2</c:v>
                </c:pt>
                <c:pt idx="202">
                  <c:v>1.8000000000000002E-2</c:v>
                </c:pt>
                <c:pt idx="203">
                  <c:v>1.8799999999999997E-2</c:v>
                </c:pt>
              </c:numCache>
            </c:numRef>
          </c:val>
          <c:smooth val="0"/>
          <c:extLst>
            <c:ext xmlns:c16="http://schemas.microsoft.com/office/drawing/2014/chart" uri="{C3380CC4-5D6E-409C-BE32-E72D297353CC}">
              <c16:uniqueId val="{00000000-A0BA-49C7-83DE-2687271F2199}"/>
            </c:ext>
          </c:extLst>
        </c:ser>
        <c:ser>
          <c:idx val="0"/>
          <c:order val="1"/>
          <c:tx>
            <c:strRef>
              <c:f>'COVID period (2)'!$I$2</c:f>
              <c:strCache>
                <c:ptCount val="1"/>
                <c:pt idx="0">
                  <c:v>CSI BBB Index (LHS)</c:v>
                </c:pt>
              </c:strCache>
            </c:strRef>
          </c:tx>
          <c:spPr>
            <a:ln w="28575" cap="rnd">
              <a:solidFill>
                <a:srgbClr val="00A3BB"/>
              </a:solidFill>
              <a:round/>
            </a:ln>
            <a:effectLst/>
          </c:spPr>
          <c:marker>
            <c:symbol val="none"/>
          </c:marker>
          <c:cat>
            <c:numRef>
              <c:f>'COVID period (2)'!$B$3:$B$206</c:f>
              <c:numCache>
                <c:formatCode>m/d/yyyy</c:formatCode>
                <c:ptCount val="204"/>
                <c:pt idx="0">
                  <c:v>44126</c:v>
                </c:pt>
                <c:pt idx="1">
                  <c:v>44125</c:v>
                </c:pt>
                <c:pt idx="2">
                  <c:v>44124</c:v>
                </c:pt>
                <c:pt idx="3">
                  <c:v>44123</c:v>
                </c:pt>
                <c:pt idx="4">
                  <c:v>44120</c:v>
                </c:pt>
                <c:pt idx="5">
                  <c:v>44119</c:v>
                </c:pt>
                <c:pt idx="6">
                  <c:v>44118</c:v>
                </c:pt>
                <c:pt idx="7">
                  <c:v>44117</c:v>
                </c:pt>
                <c:pt idx="8">
                  <c:v>44113</c:v>
                </c:pt>
                <c:pt idx="9">
                  <c:v>44112</c:v>
                </c:pt>
                <c:pt idx="10">
                  <c:v>44111</c:v>
                </c:pt>
                <c:pt idx="11">
                  <c:v>44110</c:v>
                </c:pt>
                <c:pt idx="12">
                  <c:v>44109</c:v>
                </c:pt>
                <c:pt idx="13">
                  <c:v>44106</c:v>
                </c:pt>
                <c:pt idx="14">
                  <c:v>44105</c:v>
                </c:pt>
                <c:pt idx="15">
                  <c:v>44104</c:v>
                </c:pt>
                <c:pt idx="16">
                  <c:v>44103</c:v>
                </c:pt>
                <c:pt idx="17">
                  <c:v>44102</c:v>
                </c:pt>
                <c:pt idx="18">
                  <c:v>44099</c:v>
                </c:pt>
                <c:pt idx="19">
                  <c:v>44098</c:v>
                </c:pt>
                <c:pt idx="20">
                  <c:v>44097</c:v>
                </c:pt>
                <c:pt idx="21">
                  <c:v>44096</c:v>
                </c:pt>
                <c:pt idx="22">
                  <c:v>44095</c:v>
                </c:pt>
                <c:pt idx="23">
                  <c:v>44092</c:v>
                </c:pt>
                <c:pt idx="24">
                  <c:v>44091</c:v>
                </c:pt>
                <c:pt idx="25">
                  <c:v>44090</c:v>
                </c:pt>
                <c:pt idx="26">
                  <c:v>44089</c:v>
                </c:pt>
                <c:pt idx="27">
                  <c:v>44088</c:v>
                </c:pt>
                <c:pt idx="28">
                  <c:v>44085</c:v>
                </c:pt>
                <c:pt idx="29">
                  <c:v>44084</c:v>
                </c:pt>
                <c:pt idx="30">
                  <c:v>44083</c:v>
                </c:pt>
                <c:pt idx="31">
                  <c:v>44082</c:v>
                </c:pt>
                <c:pt idx="32">
                  <c:v>44078</c:v>
                </c:pt>
                <c:pt idx="33">
                  <c:v>44077</c:v>
                </c:pt>
                <c:pt idx="34">
                  <c:v>44076</c:v>
                </c:pt>
                <c:pt idx="35">
                  <c:v>44075</c:v>
                </c:pt>
                <c:pt idx="36">
                  <c:v>44074</c:v>
                </c:pt>
                <c:pt idx="37">
                  <c:v>44071</c:v>
                </c:pt>
                <c:pt idx="38">
                  <c:v>44070</c:v>
                </c:pt>
                <c:pt idx="39">
                  <c:v>44069</c:v>
                </c:pt>
                <c:pt idx="40">
                  <c:v>44068</c:v>
                </c:pt>
                <c:pt idx="41">
                  <c:v>44067</c:v>
                </c:pt>
                <c:pt idx="42">
                  <c:v>44064</c:v>
                </c:pt>
                <c:pt idx="43">
                  <c:v>44063</c:v>
                </c:pt>
                <c:pt idx="44">
                  <c:v>44062</c:v>
                </c:pt>
                <c:pt idx="45">
                  <c:v>44061</c:v>
                </c:pt>
                <c:pt idx="46">
                  <c:v>44060</c:v>
                </c:pt>
                <c:pt idx="47">
                  <c:v>44057</c:v>
                </c:pt>
                <c:pt idx="48">
                  <c:v>44056</c:v>
                </c:pt>
                <c:pt idx="49">
                  <c:v>44055</c:v>
                </c:pt>
                <c:pt idx="50">
                  <c:v>44054</c:v>
                </c:pt>
                <c:pt idx="51">
                  <c:v>44053</c:v>
                </c:pt>
                <c:pt idx="52">
                  <c:v>44050</c:v>
                </c:pt>
                <c:pt idx="53">
                  <c:v>44049</c:v>
                </c:pt>
                <c:pt idx="54">
                  <c:v>44048</c:v>
                </c:pt>
                <c:pt idx="55">
                  <c:v>44047</c:v>
                </c:pt>
                <c:pt idx="56">
                  <c:v>44046</c:v>
                </c:pt>
                <c:pt idx="57">
                  <c:v>44043</c:v>
                </c:pt>
                <c:pt idx="58">
                  <c:v>44042</c:v>
                </c:pt>
                <c:pt idx="59">
                  <c:v>44041</c:v>
                </c:pt>
                <c:pt idx="60">
                  <c:v>44040</c:v>
                </c:pt>
                <c:pt idx="61">
                  <c:v>44039</c:v>
                </c:pt>
                <c:pt idx="62">
                  <c:v>44036</c:v>
                </c:pt>
                <c:pt idx="63">
                  <c:v>44035</c:v>
                </c:pt>
                <c:pt idx="64">
                  <c:v>44034</c:v>
                </c:pt>
                <c:pt idx="65">
                  <c:v>44033</c:v>
                </c:pt>
                <c:pt idx="66">
                  <c:v>44032</c:v>
                </c:pt>
                <c:pt idx="67">
                  <c:v>44029</c:v>
                </c:pt>
                <c:pt idx="68">
                  <c:v>44028</c:v>
                </c:pt>
                <c:pt idx="69">
                  <c:v>44027</c:v>
                </c:pt>
                <c:pt idx="70">
                  <c:v>44026</c:v>
                </c:pt>
                <c:pt idx="71">
                  <c:v>44025</c:v>
                </c:pt>
                <c:pt idx="72">
                  <c:v>44022</c:v>
                </c:pt>
                <c:pt idx="73">
                  <c:v>44021</c:v>
                </c:pt>
                <c:pt idx="74">
                  <c:v>44020</c:v>
                </c:pt>
                <c:pt idx="75">
                  <c:v>44019</c:v>
                </c:pt>
                <c:pt idx="76">
                  <c:v>44018</c:v>
                </c:pt>
                <c:pt idx="77">
                  <c:v>44014</c:v>
                </c:pt>
                <c:pt idx="78">
                  <c:v>44013</c:v>
                </c:pt>
                <c:pt idx="79">
                  <c:v>44012</c:v>
                </c:pt>
                <c:pt idx="80">
                  <c:v>44011</c:v>
                </c:pt>
                <c:pt idx="81">
                  <c:v>44008</c:v>
                </c:pt>
                <c:pt idx="82">
                  <c:v>44007</c:v>
                </c:pt>
                <c:pt idx="83">
                  <c:v>44006</c:v>
                </c:pt>
                <c:pt idx="84">
                  <c:v>44005</c:v>
                </c:pt>
                <c:pt idx="85">
                  <c:v>44004</c:v>
                </c:pt>
                <c:pt idx="86">
                  <c:v>44001</c:v>
                </c:pt>
                <c:pt idx="87">
                  <c:v>44000</c:v>
                </c:pt>
                <c:pt idx="88">
                  <c:v>43999</c:v>
                </c:pt>
                <c:pt idx="89">
                  <c:v>43998</c:v>
                </c:pt>
                <c:pt idx="90">
                  <c:v>43997</c:v>
                </c:pt>
                <c:pt idx="91">
                  <c:v>43994</c:v>
                </c:pt>
                <c:pt idx="92">
                  <c:v>43993</c:v>
                </c:pt>
                <c:pt idx="93">
                  <c:v>43992</c:v>
                </c:pt>
                <c:pt idx="94">
                  <c:v>43991</c:v>
                </c:pt>
                <c:pt idx="95">
                  <c:v>43990</c:v>
                </c:pt>
                <c:pt idx="96">
                  <c:v>43987</c:v>
                </c:pt>
                <c:pt idx="97">
                  <c:v>43986</c:v>
                </c:pt>
                <c:pt idx="98">
                  <c:v>43985</c:v>
                </c:pt>
                <c:pt idx="99">
                  <c:v>43984</c:v>
                </c:pt>
                <c:pt idx="100">
                  <c:v>43983</c:v>
                </c:pt>
                <c:pt idx="101">
                  <c:v>43980</c:v>
                </c:pt>
                <c:pt idx="102">
                  <c:v>43979</c:v>
                </c:pt>
                <c:pt idx="103">
                  <c:v>43978</c:v>
                </c:pt>
                <c:pt idx="104">
                  <c:v>43977</c:v>
                </c:pt>
                <c:pt idx="105">
                  <c:v>43973</c:v>
                </c:pt>
                <c:pt idx="106">
                  <c:v>43972</c:v>
                </c:pt>
                <c:pt idx="107">
                  <c:v>43971</c:v>
                </c:pt>
                <c:pt idx="108">
                  <c:v>43970</c:v>
                </c:pt>
                <c:pt idx="109">
                  <c:v>43969</c:v>
                </c:pt>
                <c:pt idx="110">
                  <c:v>43966</c:v>
                </c:pt>
                <c:pt idx="111">
                  <c:v>43965</c:v>
                </c:pt>
                <c:pt idx="112">
                  <c:v>43964</c:v>
                </c:pt>
                <c:pt idx="113">
                  <c:v>43963</c:v>
                </c:pt>
                <c:pt idx="114">
                  <c:v>43962</c:v>
                </c:pt>
                <c:pt idx="115">
                  <c:v>43959</c:v>
                </c:pt>
                <c:pt idx="116">
                  <c:v>43958</c:v>
                </c:pt>
                <c:pt idx="117">
                  <c:v>43957</c:v>
                </c:pt>
                <c:pt idx="118">
                  <c:v>43956</c:v>
                </c:pt>
                <c:pt idx="119">
                  <c:v>43955</c:v>
                </c:pt>
                <c:pt idx="120">
                  <c:v>43952</c:v>
                </c:pt>
                <c:pt idx="121">
                  <c:v>43951</c:v>
                </c:pt>
                <c:pt idx="122">
                  <c:v>43950</c:v>
                </c:pt>
                <c:pt idx="123">
                  <c:v>43949</c:v>
                </c:pt>
                <c:pt idx="124">
                  <c:v>43948</c:v>
                </c:pt>
                <c:pt idx="125">
                  <c:v>43945</c:v>
                </c:pt>
                <c:pt idx="126">
                  <c:v>43944</c:v>
                </c:pt>
                <c:pt idx="127">
                  <c:v>43943</c:v>
                </c:pt>
                <c:pt idx="128">
                  <c:v>43942</c:v>
                </c:pt>
                <c:pt idx="129">
                  <c:v>43941</c:v>
                </c:pt>
                <c:pt idx="130">
                  <c:v>43938</c:v>
                </c:pt>
                <c:pt idx="131">
                  <c:v>43937</c:v>
                </c:pt>
                <c:pt idx="132">
                  <c:v>43936</c:v>
                </c:pt>
                <c:pt idx="133">
                  <c:v>43935</c:v>
                </c:pt>
                <c:pt idx="134">
                  <c:v>43934</c:v>
                </c:pt>
                <c:pt idx="135">
                  <c:v>43930</c:v>
                </c:pt>
                <c:pt idx="136">
                  <c:v>43929</c:v>
                </c:pt>
                <c:pt idx="137">
                  <c:v>43928</c:v>
                </c:pt>
                <c:pt idx="138">
                  <c:v>43927</c:v>
                </c:pt>
                <c:pt idx="139">
                  <c:v>43924</c:v>
                </c:pt>
                <c:pt idx="140">
                  <c:v>43923</c:v>
                </c:pt>
                <c:pt idx="141">
                  <c:v>43922</c:v>
                </c:pt>
                <c:pt idx="142">
                  <c:v>43921</c:v>
                </c:pt>
                <c:pt idx="143">
                  <c:v>43920</c:v>
                </c:pt>
                <c:pt idx="144">
                  <c:v>43917</c:v>
                </c:pt>
                <c:pt idx="145">
                  <c:v>43916</c:v>
                </c:pt>
                <c:pt idx="146">
                  <c:v>43915</c:v>
                </c:pt>
                <c:pt idx="147">
                  <c:v>43914</c:v>
                </c:pt>
                <c:pt idx="148">
                  <c:v>43913</c:v>
                </c:pt>
                <c:pt idx="149">
                  <c:v>43910</c:v>
                </c:pt>
                <c:pt idx="150">
                  <c:v>43909</c:v>
                </c:pt>
                <c:pt idx="151">
                  <c:v>43908</c:v>
                </c:pt>
                <c:pt idx="152">
                  <c:v>43907</c:v>
                </c:pt>
                <c:pt idx="153">
                  <c:v>43906</c:v>
                </c:pt>
                <c:pt idx="154">
                  <c:v>43903</c:v>
                </c:pt>
                <c:pt idx="155">
                  <c:v>43902</c:v>
                </c:pt>
                <c:pt idx="156">
                  <c:v>43901</c:v>
                </c:pt>
                <c:pt idx="157">
                  <c:v>43900</c:v>
                </c:pt>
                <c:pt idx="158">
                  <c:v>43899</c:v>
                </c:pt>
                <c:pt idx="159">
                  <c:v>43896</c:v>
                </c:pt>
                <c:pt idx="160">
                  <c:v>43895</c:v>
                </c:pt>
                <c:pt idx="161">
                  <c:v>43894</c:v>
                </c:pt>
                <c:pt idx="162">
                  <c:v>43893</c:v>
                </c:pt>
                <c:pt idx="163">
                  <c:v>43892</c:v>
                </c:pt>
                <c:pt idx="164">
                  <c:v>43889</c:v>
                </c:pt>
                <c:pt idx="165">
                  <c:v>43888</c:v>
                </c:pt>
                <c:pt idx="166">
                  <c:v>43887</c:v>
                </c:pt>
                <c:pt idx="167">
                  <c:v>43886</c:v>
                </c:pt>
                <c:pt idx="168">
                  <c:v>43885</c:v>
                </c:pt>
                <c:pt idx="169">
                  <c:v>43882</c:v>
                </c:pt>
                <c:pt idx="170">
                  <c:v>43881</c:v>
                </c:pt>
                <c:pt idx="171">
                  <c:v>43880</c:v>
                </c:pt>
                <c:pt idx="172">
                  <c:v>43879</c:v>
                </c:pt>
                <c:pt idx="173">
                  <c:v>43875</c:v>
                </c:pt>
                <c:pt idx="174">
                  <c:v>43874</c:v>
                </c:pt>
                <c:pt idx="175">
                  <c:v>43873</c:v>
                </c:pt>
                <c:pt idx="176">
                  <c:v>43872</c:v>
                </c:pt>
                <c:pt idx="177">
                  <c:v>43871</c:v>
                </c:pt>
                <c:pt idx="178">
                  <c:v>43868</c:v>
                </c:pt>
                <c:pt idx="179">
                  <c:v>43867</c:v>
                </c:pt>
                <c:pt idx="180">
                  <c:v>43866</c:v>
                </c:pt>
                <c:pt idx="181">
                  <c:v>43865</c:v>
                </c:pt>
                <c:pt idx="182">
                  <c:v>43864</c:v>
                </c:pt>
                <c:pt idx="183">
                  <c:v>43861</c:v>
                </c:pt>
                <c:pt idx="184">
                  <c:v>43860</c:v>
                </c:pt>
                <c:pt idx="185">
                  <c:v>43859</c:v>
                </c:pt>
                <c:pt idx="186">
                  <c:v>43858</c:v>
                </c:pt>
                <c:pt idx="187">
                  <c:v>43857</c:v>
                </c:pt>
                <c:pt idx="188">
                  <c:v>43854</c:v>
                </c:pt>
                <c:pt idx="189">
                  <c:v>43853</c:v>
                </c:pt>
                <c:pt idx="190">
                  <c:v>43852</c:v>
                </c:pt>
                <c:pt idx="191">
                  <c:v>43851</c:v>
                </c:pt>
                <c:pt idx="192">
                  <c:v>43847</c:v>
                </c:pt>
                <c:pt idx="193">
                  <c:v>43846</c:v>
                </c:pt>
                <c:pt idx="194">
                  <c:v>43845</c:v>
                </c:pt>
                <c:pt idx="195">
                  <c:v>43844</c:v>
                </c:pt>
                <c:pt idx="196">
                  <c:v>43843</c:v>
                </c:pt>
                <c:pt idx="197">
                  <c:v>43840</c:v>
                </c:pt>
                <c:pt idx="198">
                  <c:v>43839</c:v>
                </c:pt>
                <c:pt idx="199">
                  <c:v>43838</c:v>
                </c:pt>
                <c:pt idx="200">
                  <c:v>43837</c:v>
                </c:pt>
                <c:pt idx="201">
                  <c:v>43836</c:v>
                </c:pt>
                <c:pt idx="202">
                  <c:v>43833</c:v>
                </c:pt>
                <c:pt idx="203">
                  <c:v>43832</c:v>
                </c:pt>
              </c:numCache>
            </c:numRef>
          </c:cat>
          <c:val>
            <c:numRef>
              <c:f>'COVID period (2)'!$I$3:$I$214</c:f>
              <c:numCache>
                <c:formatCode>0.00%</c:formatCode>
                <c:ptCount val="212"/>
                <c:pt idx="0">
                  <c:v>1.3999999999999999E-2</c:v>
                </c:pt>
                <c:pt idx="1">
                  <c:v>1.3999999999999999E-2</c:v>
                </c:pt>
                <c:pt idx="2">
                  <c:v>1.41E-2</c:v>
                </c:pt>
                <c:pt idx="3">
                  <c:v>1.41E-2</c:v>
                </c:pt>
                <c:pt idx="4">
                  <c:v>1.41E-2</c:v>
                </c:pt>
                <c:pt idx="5">
                  <c:v>1.4199999999999999E-2</c:v>
                </c:pt>
                <c:pt idx="6">
                  <c:v>1.41E-2</c:v>
                </c:pt>
                <c:pt idx="7">
                  <c:v>1.4199999999999999E-2</c:v>
                </c:pt>
                <c:pt idx="8">
                  <c:v>1.4199999999999999E-2</c:v>
                </c:pt>
                <c:pt idx="9">
                  <c:v>1.4199999999999999E-2</c:v>
                </c:pt>
                <c:pt idx="10">
                  <c:v>1.44E-2</c:v>
                </c:pt>
                <c:pt idx="11">
                  <c:v>1.4499999999999999E-2</c:v>
                </c:pt>
                <c:pt idx="12">
                  <c:v>1.46E-2</c:v>
                </c:pt>
                <c:pt idx="13">
                  <c:v>1.47E-2</c:v>
                </c:pt>
                <c:pt idx="14">
                  <c:v>1.5100000000000001E-2</c:v>
                </c:pt>
                <c:pt idx="15">
                  <c:v>1.5100000000000001E-2</c:v>
                </c:pt>
                <c:pt idx="16">
                  <c:v>1.52E-2</c:v>
                </c:pt>
                <c:pt idx="17">
                  <c:v>1.52E-2</c:v>
                </c:pt>
                <c:pt idx="18">
                  <c:v>1.5300000000000001E-2</c:v>
                </c:pt>
                <c:pt idx="19">
                  <c:v>1.5300000000000001E-2</c:v>
                </c:pt>
                <c:pt idx="20">
                  <c:v>1.5100000000000001E-2</c:v>
                </c:pt>
                <c:pt idx="21">
                  <c:v>1.4800000000000001E-2</c:v>
                </c:pt>
                <c:pt idx="22">
                  <c:v>1.46E-2</c:v>
                </c:pt>
                <c:pt idx="23">
                  <c:v>1.46E-2</c:v>
                </c:pt>
                <c:pt idx="24">
                  <c:v>1.44E-2</c:v>
                </c:pt>
                <c:pt idx="25">
                  <c:v>1.44E-2</c:v>
                </c:pt>
                <c:pt idx="26">
                  <c:v>1.43E-2</c:v>
                </c:pt>
                <c:pt idx="27">
                  <c:v>1.4499999999999999E-2</c:v>
                </c:pt>
                <c:pt idx="28">
                  <c:v>1.4499999999999999E-2</c:v>
                </c:pt>
                <c:pt idx="29">
                  <c:v>1.46E-2</c:v>
                </c:pt>
                <c:pt idx="30">
                  <c:v>1.47E-2</c:v>
                </c:pt>
                <c:pt idx="31">
                  <c:v>1.47E-2</c:v>
                </c:pt>
                <c:pt idx="32">
                  <c:v>1.46E-2</c:v>
                </c:pt>
                <c:pt idx="33">
                  <c:v>1.4199999999999999E-2</c:v>
                </c:pt>
                <c:pt idx="34">
                  <c:v>1.43E-2</c:v>
                </c:pt>
                <c:pt idx="35">
                  <c:v>1.4199999999999999E-2</c:v>
                </c:pt>
                <c:pt idx="36">
                  <c:v>1.4199999999999999E-2</c:v>
                </c:pt>
                <c:pt idx="37">
                  <c:v>1.44E-2</c:v>
                </c:pt>
                <c:pt idx="38">
                  <c:v>1.4499999999999999E-2</c:v>
                </c:pt>
                <c:pt idx="39">
                  <c:v>1.46E-2</c:v>
                </c:pt>
                <c:pt idx="40">
                  <c:v>1.46E-2</c:v>
                </c:pt>
                <c:pt idx="41">
                  <c:v>1.46E-2</c:v>
                </c:pt>
                <c:pt idx="42">
                  <c:v>1.46E-2</c:v>
                </c:pt>
                <c:pt idx="43">
                  <c:v>1.44E-2</c:v>
                </c:pt>
                <c:pt idx="44">
                  <c:v>1.44E-2</c:v>
                </c:pt>
                <c:pt idx="45">
                  <c:v>1.4499999999999999E-2</c:v>
                </c:pt>
                <c:pt idx="46">
                  <c:v>1.43E-2</c:v>
                </c:pt>
                <c:pt idx="47">
                  <c:v>1.4499999999999999E-2</c:v>
                </c:pt>
                <c:pt idx="48">
                  <c:v>1.43E-2</c:v>
                </c:pt>
                <c:pt idx="49">
                  <c:v>1.3999999999999999E-2</c:v>
                </c:pt>
                <c:pt idx="50">
                  <c:v>1.38E-2</c:v>
                </c:pt>
                <c:pt idx="51">
                  <c:v>1.3600000000000001E-2</c:v>
                </c:pt>
                <c:pt idx="52">
                  <c:v>1.37E-2</c:v>
                </c:pt>
                <c:pt idx="53">
                  <c:v>1.38E-2</c:v>
                </c:pt>
                <c:pt idx="54">
                  <c:v>1.38E-2</c:v>
                </c:pt>
                <c:pt idx="55">
                  <c:v>1.3999999999999999E-2</c:v>
                </c:pt>
                <c:pt idx="56">
                  <c:v>1.4199999999999999E-2</c:v>
                </c:pt>
                <c:pt idx="57">
                  <c:v>1.44E-2</c:v>
                </c:pt>
                <c:pt idx="58">
                  <c:v>1.44E-2</c:v>
                </c:pt>
                <c:pt idx="59">
                  <c:v>1.46E-2</c:v>
                </c:pt>
                <c:pt idx="60">
                  <c:v>1.46E-2</c:v>
                </c:pt>
                <c:pt idx="61">
                  <c:v>1.46E-2</c:v>
                </c:pt>
                <c:pt idx="62">
                  <c:v>1.47E-2</c:v>
                </c:pt>
                <c:pt idx="63">
                  <c:v>1.43E-2</c:v>
                </c:pt>
                <c:pt idx="64">
                  <c:v>1.44E-2</c:v>
                </c:pt>
                <c:pt idx="65">
                  <c:v>1.44E-2</c:v>
                </c:pt>
                <c:pt idx="66">
                  <c:v>1.4499999999999999E-2</c:v>
                </c:pt>
                <c:pt idx="67">
                  <c:v>1.46E-2</c:v>
                </c:pt>
                <c:pt idx="68">
                  <c:v>1.4800000000000001E-2</c:v>
                </c:pt>
                <c:pt idx="69">
                  <c:v>1.4999999999999999E-2</c:v>
                </c:pt>
                <c:pt idx="70">
                  <c:v>1.5300000000000001E-2</c:v>
                </c:pt>
                <c:pt idx="71">
                  <c:v>1.54E-2</c:v>
                </c:pt>
                <c:pt idx="72">
                  <c:v>1.5900000000000001E-2</c:v>
                </c:pt>
                <c:pt idx="73">
                  <c:v>1.5900000000000001E-2</c:v>
                </c:pt>
                <c:pt idx="74">
                  <c:v>1.5900000000000001E-2</c:v>
                </c:pt>
                <c:pt idx="75">
                  <c:v>1.5900000000000001E-2</c:v>
                </c:pt>
                <c:pt idx="76">
                  <c:v>1.5800000000000002E-2</c:v>
                </c:pt>
                <c:pt idx="77">
                  <c:v>1.6E-2</c:v>
                </c:pt>
                <c:pt idx="78">
                  <c:v>1.5900000000000001E-2</c:v>
                </c:pt>
                <c:pt idx="79">
                  <c:v>1.6299999999999999E-2</c:v>
                </c:pt>
                <c:pt idx="80">
                  <c:v>1.6299999999999999E-2</c:v>
                </c:pt>
                <c:pt idx="81">
                  <c:v>1.6799999999999999E-2</c:v>
                </c:pt>
                <c:pt idx="82">
                  <c:v>1.7299999999999999E-2</c:v>
                </c:pt>
                <c:pt idx="83">
                  <c:v>1.77E-2</c:v>
                </c:pt>
                <c:pt idx="84">
                  <c:v>1.7600000000000001E-2</c:v>
                </c:pt>
                <c:pt idx="85">
                  <c:v>1.7500000000000002E-2</c:v>
                </c:pt>
                <c:pt idx="86">
                  <c:v>1.7399999999999999E-2</c:v>
                </c:pt>
                <c:pt idx="87">
                  <c:v>1.7000000000000001E-2</c:v>
                </c:pt>
                <c:pt idx="88">
                  <c:v>1.7000000000000001E-2</c:v>
                </c:pt>
                <c:pt idx="89">
                  <c:v>1.6899999999999998E-2</c:v>
                </c:pt>
                <c:pt idx="90">
                  <c:v>1.7100000000000001E-2</c:v>
                </c:pt>
                <c:pt idx="91">
                  <c:v>1.6899999999999998E-2</c:v>
                </c:pt>
                <c:pt idx="92">
                  <c:v>1.67E-2</c:v>
                </c:pt>
                <c:pt idx="93">
                  <c:v>1.77E-2</c:v>
                </c:pt>
                <c:pt idx="94">
                  <c:v>1.7899999999999999E-2</c:v>
                </c:pt>
                <c:pt idx="95">
                  <c:v>1.83E-2</c:v>
                </c:pt>
                <c:pt idx="96">
                  <c:v>1.7600000000000001E-2</c:v>
                </c:pt>
                <c:pt idx="97">
                  <c:v>1.7299999999999999E-2</c:v>
                </c:pt>
                <c:pt idx="98">
                  <c:v>1.6799999999999999E-2</c:v>
                </c:pt>
                <c:pt idx="99">
                  <c:v>1.72E-2</c:v>
                </c:pt>
                <c:pt idx="100">
                  <c:v>1.8500000000000003E-2</c:v>
                </c:pt>
                <c:pt idx="101">
                  <c:v>1.8799999999999997E-2</c:v>
                </c:pt>
                <c:pt idx="102">
                  <c:v>1.95E-2</c:v>
                </c:pt>
                <c:pt idx="103">
                  <c:v>1.9900000000000001E-2</c:v>
                </c:pt>
                <c:pt idx="104">
                  <c:v>2.0199999999999999E-2</c:v>
                </c:pt>
                <c:pt idx="105">
                  <c:v>2.0199999999999999E-2</c:v>
                </c:pt>
                <c:pt idx="106">
                  <c:v>2.0499999999999997E-2</c:v>
                </c:pt>
                <c:pt idx="107">
                  <c:v>2.0799999999999999E-2</c:v>
                </c:pt>
                <c:pt idx="108">
                  <c:v>2.1099999999999997E-2</c:v>
                </c:pt>
                <c:pt idx="109">
                  <c:v>2.1099999999999997E-2</c:v>
                </c:pt>
                <c:pt idx="110">
                  <c:v>2.1099999999999997E-2</c:v>
                </c:pt>
                <c:pt idx="111">
                  <c:v>2.1499999999999998E-2</c:v>
                </c:pt>
                <c:pt idx="112">
                  <c:v>2.2099999999999998E-2</c:v>
                </c:pt>
                <c:pt idx="113">
                  <c:v>2.2099999999999998E-2</c:v>
                </c:pt>
                <c:pt idx="114">
                  <c:v>2.3099999999999999E-2</c:v>
                </c:pt>
                <c:pt idx="115">
                  <c:v>2.35E-2</c:v>
                </c:pt>
                <c:pt idx="116">
                  <c:v>2.3599999999999999E-2</c:v>
                </c:pt>
                <c:pt idx="117">
                  <c:v>2.3599999999999999E-2</c:v>
                </c:pt>
                <c:pt idx="118">
                  <c:v>2.3799999999999998E-2</c:v>
                </c:pt>
                <c:pt idx="119">
                  <c:v>2.3099999999999999E-2</c:v>
                </c:pt>
                <c:pt idx="120">
                  <c:v>2.3099999999999999E-2</c:v>
                </c:pt>
                <c:pt idx="121">
                  <c:v>2.2599999999999999E-2</c:v>
                </c:pt>
                <c:pt idx="122">
                  <c:v>2.2200000000000001E-2</c:v>
                </c:pt>
                <c:pt idx="123">
                  <c:v>2.2400000000000003E-2</c:v>
                </c:pt>
                <c:pt idx="124">
                  <c:v>2.2200000000000001E-2</c:v>
                </c:pt>
                <c:pt idx="125">
                  <c:v>2.18E-2</c:v>
                </c:pt>
                <c:pt idx="126">
                  <c:v>2.1899999999999999E-2</c:v>
                </c:pt>
                <c:pt idx="127">
                  <c:v>2.23E-2</c:v>
                </c:pt>
                <c:pt idx="128">
                  <c:v>2.23E-2</c:v>
                </c:pt>
                <c:pt idx="129">
                  <c:v>2.2499999999999999E-2</c:v>
                </c:pt>
                <c:pt idx="130">
                  <c:v>2.2499999999999999E-2</c:v>
                </c:pt>
                <c:pt idx="131">
                  <c:v>2.2700000000000001E-2</c:v>
                </c:pt>
                <c:pt idx="132">
                  <c:v>2.3E-2</c:v>
                </c:pt>
                <c:pt idx="133">
                  <c:v>2.2599999999999999E-2</c:v>
                </c:pt>
                <c:pt idx="134">
                  <c:v>2.2099999999999998E-2</c:v>
                </c:pt>
                <c:pt idx="135">
                  <c:v>2.2799999999999997E-2</c:v>
                </c:pt>
                <c:pt idx="136">
                  <c:v>2.29E-2</c:v>
                </c:pt>
                <c:pt idx="137">
                  <c:v>2.23E-2</c:v>
                </c:pt>
                <c:pt idx="138">
                  <c:v>2.2799999999999997E-2</c:v>
                </c:pt>
                <c:pt idx="139">
                  <c:v>2.5000000000000001E-2</c:v>
                </c:pt>
                <c:pt idx="140">
                  <c:v>2.5000000000000001E-2</c:v>
                </c:pt>
                <c:pt idx="141">
                  <c:v>2.7200000000000002E-2</c:v>
                </c:pt>
                <c:pt idx="142">
                  <c:v>2.81E-2</c:v>
                </c:pt>
                <c:pt idx="143">
                  <c:v>2.8999999999999998E-2</c:v>
                </c:pt>
                <c:pt idx="144">
                  <c:v>2.9700000000000001E-2</c:v>
                </c:pt>
                <c:pt idx="145">
                  <c:v>2.9300000000000003E-2</c:v>
                </c:pt>
                <c:pt idx="146">
                  <c:v>2.86E-2</c:v>
                </c:pt>
                <c:pt idx="147">
                  <c:v>2.7699999999999999E-2</c:v>
                </c:pt>
                <c:pt idx="148">
                  <c:v>2.81E-2</c:v>
                </c:pt>
                <c:pt idx="149">
                  <c:v>2.8999999999999998E-2</c:v>
                </c:pt>
                <c:pt idx="150">
                  <c:v>2.9100000000000001E-2</c:v>
                </c:pt>
                <c:pt idx="151">
                  <c:v>3.0600000000000002E-2</c:v>
                </c:pt>
                <c:pt idx="152">
                  <c:v>3.2599999999999997E-2</c:v>
                </c:pt>
                <c:pt idx="153">
                  <c:v>3.3700000000000001E-2</c:v>
                </c:pt>
                <c:pt idx="154">
                  <c:v>3.2199999999999999E-2</c:v>
                </c:pt>
                <c:pt idx="155">
                  <c:v>2.8399999999999998E-2</c:v>
                </c:pt>
                <c:pt idx="156">
                  <c:v>2.53E-2</c:v>
                </c:pt>
                <c:pt idx="157">
                  <c:v>2.23E-2</c:v>
                </c:pt>
                <c:pt idx="158">
                  <c:v>2.1700000000000001E-2</c:v>
                </c:pt>
                <c:pt idx="159">
                  <c:v>1.95E-2</c:v>
                </c:pt>
                <c:pt idx="160">
                  <c:v>1.9799999999999998E-2</c:v>
                </c:pt>
                <c:pt idx="161">
                  <c:v>1.7899999999999999E-2</c:v>
                </c:pt>
                <c:pt idx="162">
                  <c:v>1.7000000000000001E-2</c:v>
                </c:pt>
                <c:pt idx="163">
                  <c:v>1.7000000000000001E-2</c:v>
                </c:pt>
                <c:pt idx="164">
                  <c:v>1.5600000000000001E-2</c:v>
                </c:pt>
                <c:pt idx="165">
                  <c:v>1.49E-2</c:v>
                </c:pt>
                <c:pt idx="166">
                  <c:v>1.46E-2</c:v>
                </c:pt>
                <c:pt idx="167">
                  <c:v>1.47E-2</c:v>
                </c:pt>
                <c:pt idx="168">
                  <c:v>1.4499999999999999E-2</c:v>
                </c:pt>
                <c:pt idx="169">
                  <c:v>1.4499999999999999E-2</c:v>
                </c:pt>
                <c:pt idx="170">
                  <c:v>1.3899999999999999E-2</c:v>
                </c:pt>
                <c:pt idx="171">
                  <c:v>1.3500000000000002E-2</c:v>
                </c:pt>
                <c:pt idx="172">
                  <c:v>1.34E-2</c:v>
                </c:pt>
                <c:pt idx="173">
                  <c:v>1.3100000000000001E-2</c:v>
                </c:pt>
                <c:pt idx="174">
                  <c:v>1.2699999999999999E-2</c:v>
                </c:pt>
                <c:pt idx="175">
                  <c:v>1.2699999999999999E-2</c:v>
                </c:pt>
                <c:pt idx="176">
                  <c:v>1.2500000000000001E-2</c:v>
                </c:pt>
                <c:pt idx="177">
                  <c:v>1.2500000000000001E-2</c:v>
                </c:pt>
                <c:pt idx="178">
                  <c:v>1.2500000000000001E-2</c:v>
                </c:pt>
                <c:pt idx="179">
                  <c:v>1.2500000000000001E-2</c:v>
                </c:pt>
                <c:pt idx="180">
                  <c:v>1.2500000000000001E-2</c:v>
                </c:pt>
                <c:pt idx="181">
                  <c:v>1.2500000000000001E-2</c:v>
                </c:pt>
                <c:pt idx="182">
                  <c:v>1.2699999999999999E-2</c:v>
                </c:pt>
                <c:pt idx="183">
                  <c:v>1.2699999999999999E-2</c:v>
                </c:pt>
                <c:pt idx="184">
                  <c:v>1.2800000000000001E-2</c:v>
                </c:pt>
                <c:pt idx="185">
                  <c:v>1.2699999999999999E-2</c:v>
                </c:pt>
                <c:pt idx="186">
                  <c:v>1.2699999999999999E-2</c:v>
                </c:pt>
                <c:pt idx="187">
                  <c:v>1.3000000000000001E-2</c:v>
                </c:pt>
                <c:pt idx="188">
                  <c:v>1.32E-2</c:v>
                </c:pt>
                <c:pt idx="189">
                  <c:v>1.32E-2</c:v>
                </c:pt>
                <c:pt idx="190">
                  <c:v>1.3100000000000001E-2</c:v>
                </c:pt>
                <c:pt idx="191">
                  <c:v>1.3000000000000001E-2</c:v>
                </c:pt>
                <c:pt idx="192">
                  <c:v>1.29E-2</c:v>
                </c:pt>
                <c:pt idx="193">
                  <c:v>1.3000000000000001E-2</c:v>
                </c:pt>
                <c:pt idx="194">
                  <c:v>1.2699999999999999E-2</c:v>
                </c:pt>
                <c:pt idx="195">
                  <c:v>1.26E-2</c:v>
                </c:pt>
                <c:pt idx="196">
                  <c:v>1.2500000000000001E-2</c:v>
                </c:pt>
                <c:pt idx="197">
                  <c:v>1.2500000000000001E-2</c:v>
                </c:pt>
                <c:pt idx="198">
                  <c:v>1.24E-2</c:v>
                </c:pt>
                <c:pt idx="199">
                  <c:v>1.24E-2</c:v>
                </c:pt>
                <c:pt idx="200">
                  <c:v>1.2699999999999999E-2</c:v>
                </c:pt>
                <c:pt idx="201">
                  <c:v>1.2800000000000001E-2</c:v>
                </c:pt>
                <c:pt idx="202">
                  <c:v>1.2800000000000001E-2</c:v>
                </c:pt>
                <c:pt idx="203">
                  <c:v>1.2699999999999999E-2</c:v>
                </c:pt>
                <c:pt idx="204">
                  <c:v>1.2699999999999999E-2</c:v>
                </c:pt>
                <c:pt idx="205">
                  <c:v>1.2800000000000001E-2</c:v>
                </c:pt>
                <c:pt idx="206">
                  <c:v>1.2800000000000001E-2</c:v>
                </c:pt>
                <c:pt idx="207">
                  <c:v>1.29E-2</c:v>
                </c:pt>
                <c:pt idx="208">
                  <c:v>1.2800000000000001E-2</c:v>
                </c:pt>
                <c:pt idx="209">
                  <c:v>1.2699999999999999E-2</c:v>
                </c:pt>
                <c:pt idx="210">
                  <c:v>1.26E-2</c:v>
                </c:pt>
                <c:pt idx="211">
                  <c:v>1.2500000000000001E-2</c:v>
                </c:pt>
              </c:numCache>
            </c:numRef>
          </c:val>
          <c:smooth val="0"/>
          <c:extLst>
            <c:ext xmlns:c16="http://schemas.microsoft.com/office/drawing/2014/chart" uri="{C3380CC4-5D6E-409C-BE32-E72D297353CC}">
              <c16:uniqueId val="{00000001-A0BA-49C7-83DE-2687271F2199}"/>
            </c:ext>
          </c:extLst>
        </c:ser>
        <c:dLbls>
          <c:showLegendKey val="0"/>
          <c:showVal val="0"/>
          <c:showCatName val="0"/>
          <c:showSerName val="0"/>
          <c:showPercent val="0"/>
          <c:showBubbleSize val="0"/>
        </c:dLbls>
        <c:marker val="1"/>
        <c:smooth val="0"/>
        <c:axId val="966179208"/>
        <c:axId val="966176584"/>
      </c:lineChart>
      <c:lineChart>
        <c:grouping val="standard"/>
        <c:varyColors val="0"/>
        <c:ser>
          <c:idx val="2"/>
          <c:order val="2"/>
          <c:tx>
            <c:strRef>
              <c:f>'COVID period (2)'!$F$2</c:f>
              <c:strCache>
                <c:ptCount val="1"/>
                <c:pt idx="0">
                  <c:v>VIX Index (RHS)</c:v>
                </c:pt>
              </c:strCache>
            </c:strRef>
          </c:tx>
          <c:spPr>
            <a:ln w="28575" cap="rnd">
              <a:solidFill>
                <a:srgbClr val="808080"/>
              </a:solidFill>
              <a:round/>
            </a:ln>
            <a:effectLst/>
          </c:spPr>
          <c:marker>
            <c:symbol val="none"/>
          </c:marker>
          <c:cat>
            <c:numRef>
              <c:f>'COVID period (2)'!$E$3:$E$208</c:f>
              <c:numCache>
                <c:formatCode>m/d/yyyy</c:formatCode>
                <c:ptCount val="206"/>
                <c:pt idx="0">
                  <c:v>44127</c:v>
                </c:pt>
                <c:pt idx="1">
                  <c:v>44126</c:v>
                </c:pt>
                <c:pt idx="2">
                  <c:v>44125</c:v>
                </c:pt>
                <c:pt idx="3">
                  <c:v>44124</c:v>
                </c:pt>
                <c:pt idx="4">
                  <c:v>44123</c:v>
                </c:pt>
                <c:pt idx="5">
                  <c:v>44120</c:v>
                </c:pt>
                <c:pt idx="6">
                  <c:v>44119</c:v>
                </c:pt>
                <c:pt idx="7">
                  <c:v>44118</c:v>
                </c:pt>
                <c:pt idx="8">
                  <c:v>44117</c:v>
                </c:pt>
                <c:pt idx="9">
                  <c:v>44116</c:v>
                </c:pt>
                <c:pt idx="10">
                  <c:v>44113</c:v>
                </c:pt>
                <c:pt idx="11">
                  <c:v>44112</c:v>
                </c:pt>
                <c:pt idx="12">
                  <c:v>44111</c:v>
                </c:pt>
                <c:pt idx="13">
                  <c:v>44110</c:v>
                </c:pt>
                <c:pt idx="14">
                  <c:v>44109</c:v>
                </c:pt>
                <c:pt idx="15">
                  <c:v>44106</c:v>
                </c:pt>
                <c:pt idx="16">
                  <c:v>44105</c:v>
                </c:pt>
                <c:pt idx="17">
                  <c:v>44104</c:v>
                </c:pt>
                <c:pt idx="18">
                  <c:v>44103</c:v>
                </c:pt>
                <c:pt idx="19">
                  <c:v>44102</c:v>
                </c:pt>
                <c:pt idx="20">
                  <c:v>44099</c:v>
                </c:pt>
                <c:pt idx="21">
                  <c:v>44098</c:v>
                </c:pt>
                <c:pt idx="22">
                  <c:v>44097</c:v>
                </c:pt>
                <c:pt idx="23">
                  <c:v>44096</c:v>
                </c:pt>
                <c:pt idx="24">
                  <c:v>44095</c:v>
                </c:pt>
                <c:pt idx="25">
                  <c:v>44092</c:v>
                </c:pt>
                <c:pt idx="26">
                  <c:v>44091</c:v>
                </c:pt>
                <c:pt idx="27">
                  <c:v>44090</c:v>
                </c:pt>
                <c:pt idx="28">
                  <c:v>44089</c:v>
                </c:pt>
                <c:pt idx="29">
                  <c:v>44088</c:v>
                </c:pt>
                <c:pt idx="30">
                  <c:v>44085</c:v>
                </c:pt>
                <c:pt idx="31">
                  <c:v>44084</c:v>
                </c:pt>
                <c:pt idx="32">
                  <c:v>44083</c:v>
                </c:pt>
                <c:pt idx="33">
                  <c:v>44082</c:v>
                </c:pt>
                <c:pt idx="34">
                  <c:v>44078</c:v>
                </c:pt>
                <c:pt idx="35">
                  <c:v>44077</c:v>
                </c:pt>
                <c:pt idx="36">
                  <c:v>44076</c:v>
                </c:pt>
                <c:pt idx="37">
                  <c:v>44075</c:v>
                </c:pt>
                <c:pt idx="38">
                  <c:v>44074</c:v>
                </c:pt>
                <c:pt idx="39">
                  <c:v>44071</c:v>
                </c:pt>
                <c:pt idx="40">
                  <c:v>44070</c:v>
                </c:pt>
                <c:pt idx="41">
                  <c:v>44069</c:v>
                </c:pt>
                <c:pt idx="42">
                  <c:v>44068</c:v>
                </c:pt>
                <c:pt idx="43">
                  <c:v>44067</c:v>
                </c:pt>
                <c:pt idx="44">
                  <c:v>44064</c:v>
                </c:pt>
                <c:pt idx="45">
                  <c:v>44063</c:v>
                </c:pt>
                <c:pt idx="46">
                  <c:v>44062</c:v>
                </c:pt>
                <c:pt idx="47">
                  <c:v>44061</c:v>
                </c:pt>
                <c:pt idx="48">
                  <c:v>44060</c:v>
                </c:pt>
                <c:pt idx="49">
                  <c:v>44057</c:v>
                </c:pt>
                <c:pt idx="50">
                  <c:v>44056</c:v>
                </c:pt>
                <c:pt idx="51">
                  <c:v>44055</c:v>
                </c:pt>
                <c:pt idx="52">
                  <c:v>44054</c:v>
                </c:pt>
                <c:pt idx="53">
                  <c:v>44053</c:v>
                </c:pt>
                <c:pt idx="54">
                  <c:v>44050</c:v>
                </c:pt>
                <c:pt idx="55">
                  <c:v>44049</c:v>
                </c:pt>
                <c:pt idx="56">
                  <c:v>44048</c:v>
                </c:pt>
                <c:pt idx="57">
                  <c:v>44047</c:v>
                </c:pt>
                <c:pt idx="58">
                  <c:v>44046</c:v>
                </c:pt>
                <c:pt idx="59">
                  <c:v>44043</c:v>
                </c:pt>
                <c:pt idx="60">
                  <c:v>44042</c:v>
                </c:pt>
                <c:pt idx="61">
                  <c:v>44041</c:v>
                </c:pt>
                <c:pt idx="62">
                  <c:v>44040</c:v>
                </c:pt>
                <c:pt idx="63">
                  <c:v>44039</c:v>
                </c:pt>
                <c:pt idx="64">
                  <c:v>44036</c:v>
                </c:pt>
                <c:pt idx="65">
                  <c:v>44035</c:v>
                </c:pt>
                <c:pt idx="66">
                  <c:v>44034</c:v>
                </c:pt>
                <c:pt idx="67">
                  <c:v>44033</c:v>
                </c:pt>
                <c:pt idx="68">
                  <c:v>44032</c:v>
                </c:pt>
                <c:pt idx="69">
                  <c:v>44029</c:v>
                </c:pt>
                <c:pt idx="70">
                  <c:v>44028</c:v>
                </c:pt>
                <c:pt idx="71">
                  <c:v>44027</c:v>
                </c:pt>
                <c:pt idx="72">
                  <c:v>44026</c:v>
                </c:pt>
                <c:pt idx="73">
                  <c:v>44025</c:v>
                </c:pt>
                <c:pt idx="74">
                  <c:v>44022</c:v>
                </c:pt>
                <c:pt idx="75">
                  <c:v>44021</c:v>
                </c:pt>
                <c:pt idx="76">
                  <c:v>44020</c:v>
                </c:pt>
                <c:pt idx="77">
                  <c:v>44019</c:v>
                </c:pt>
                <c:pt idx="78">
                  <c:v>44018</c:v>
                </c:pt>
                <c:pt idx="79">
                  <c:v>44014</c:v>
                </c:pt>
                <c:pt idx="80">
                  <c:v>44013</c:v>
                </c:pt>
                <c:pt idx="81">
                  <c:v>44012</c:v>
                </c:pt>
                <c:pt idx="82">
                  <c:v>44011</c:v>
                </c:pt>
                <c:pt idx="83">
                  <c:v>44008</c:v>
                </c:pt>
                <c:pt idx="84">
                  <c:v>44007</c:v>
                </c:pt>
                <c:pt idx="85">
                  <c:v>44006</c:v>
                </c:pt>
                <c:pt idx="86">
                  <c:v>44005</c:v>
                </c:pt>
                <c:pt idx="87">
                  <c:v>44004</c:v>
                </c:pt>
                <c:pt idx="88">
                  <c:v>44001</c:v>
                </c:pt>
                <c:pt idx="89">
                  <c:v>44000</c:v>
                </c:pt>
                <c:pt idx="90">
                  <c:v>43999</c:v>
                </c:pt>
                <c:pt idx="91">
                  <c:v>43998</c:v>
                </c:pt>
                <c:pt idx="92">
                  <c:v>43997</c:v>
                </c:pt>
                <c:pt idx="93">
                  <c:v>43994</c:v>
                </c:pt>
                <c:pt idx="94">
                  <c:v>43993</c:v>
                </c:pt>
                <c:pt idx="95">
                  <c:v>43992</c:v>
                </c:pt>
                <c:pt idx="96">
                  <c:v>43991</c:v>
                </c:pt>
                <c:pt idx="97">
                  <c:v>43990</c:v>
                </c:pt>
                <c:pt idx="98">
                  <c:v>43987</c:v>
                </c:pt>
                <c:pt idx="99">
                  <c:v>43986</c:v>
                </c:pt>
                <c:pt idx="100">
                  <c:v>43985</c:v>
                </c:pt>
                <c:pt idx="101">
                  <c:v>43984</c:v>
                </c:pt>
                <c:pt idx="102">
                  <c:v>43983</c:v>
                </c:pt>
                <c:pt idx="103">
                  <c:v>43980</c:v>
                </c:pt>
                <c:pt idx="104">
                  <c:v>43979</c:v>
                </c:pt>
                <c:pt idx="105">
                  <c:v>43978</c:v>
                </c:pt>
                <c:pt idx="106">
                  <c:v>43977</c:v>
                </c:pt>
                <c:pt idx="107">
                  <c:v>43973</c:v>
                </c:pt>
                <c:pt idx="108">
                  <c:v>43972</c:v>
                </c:pt>
                <c:pt idx="109">
                  <c:v>43971</c:v>
                </c:pt>
                <c:pt idx="110">
                  <c:v>43970</c:v>
                </c:pt>
                <c:pt idx="111">
                  <c:v>43969</c:v>
                </c:pt>
                <c:pt idx="112">
                  <c:v>43966</c:v>
                </c:pt>
                <c:pt idx="113">
                  <c:v>43965</c:v>
                </c:pt>
                <c:pt idx="114">
                  <c:v>43964</c:v>
                </c:pt>
                <c:pt idx="115">
                  <c:v>43963</c:v>
                </c:pt>
                <c:pt idx="116">
                  <c:v>43962</c:v>
                </c:pt>
                <c:pt idx="117">
                  <c:v>43959</c:v>
                </c:pt>
                <c:pt idx="118">
                  <c:v>43958</c:v>
                </c:pt>
                <c:pt idx="119">
                  <c:v>43957</c:v>
                </c:pt>
                <c:pt idx="120">
                  <c:v>43956</c:v>
                </c:pt>
                <c:pt idx="121">
                  <c:v>43955</c:v>
                </c:pt>
                <c:pt idx="122">
                  <c:v>43952</c:v>
                </c:pt>
                <c:pt idx="123">
                  <c:v>43951</c:v>
                </c:pt>
                <c:pt idx="124">
                  <c:v>43950</c:v>
                </c:pt>
                <c:pt idx="125">
                  <c:v>43949</c:v>
                </c:pt>
                <c:pt idx="126">
                  <c:v>43948</c:v>
                </c:pt>
                <c:pt idx="127">
                  <c:v>43945</c:v>
                </c:pt>
                <c:pt idx="128">
                  <c:v>43944</c:v>
                </c:pt>
                <c:pt idx="129">
                  <c:v>43943</c:v>
                </c:pt>
                <c:pt idx="130">
                  <c:v>43942</c:v>
                </c:pt>
                <c:pt idx="131">
                  <c:v>43941</c:v>
                </c:pt>
                <c:pt idx="132">
                  <c:v>43938</c:v>
                </c:pt>
                <c:pt idx="133">
                  <c:v>43937</c:v>
                </c:pt>
                <c:pt idx="134">
                  <c:v>43936</c:v>
                </c:pt>
                <c:pt idx="135">
                  <c:v>43935</c:v>
                </c:pt>
                <c:pt idx="136">
                  <c:v>43934</c:v>
                </c:pt>
                <c:pt idx="137">
                  <c:v>43930</c:v>
                </c:pt>
                <c:pt idx="138">
                  <c:v>43929</c:v>
                </c:pt>
                <c:pt idx="139">
                  <c:v>43928</c:v>
                </c:pt>
                <c:pt idx="140">
                  <c:v>43927</c:v>
                </c:pt>
                <c:pt idx="141">
                  <c:v>43924</c:v>
                </c:pt>
                <c:pt idx="142">
                  <c:v>43923</c:v>
                </c:pt>
                <c:pt idx="143">
                  <c:v>43922</c:v>
                </c:pt>
                <c:pt idx="144">
                  <c:v>43921</c:v>
                </c:pt>
                <c:pt idx="145">
                  <c:v>43920</c:v>
                </c:pt>
                <c:pt idx="146">
                  <c:v>43917</c:v>
                </c:pt>
                <c:pt idx="147">
                  <c:v>43916</c:v>
                </c:pt>
                <c:pt idx="148">
                  <c:v>43915</c:v>
                </c:pt>
                <c:pt idx="149">
                  <c:v>43914</c:v>
                </c:pt>
                <c:pt idx="150">
                  <c:v>43913</c:v>
                </c:pt>
                <c:pt idx="151">
                  <c:v>43910</c:v>
                </c:pt>
                <c:pt idx="152">
                  <c:v>43909</c:v>
                </c:pt>
                <c:pt idx="153">
                  <c:v>43908</c:v>
                </c:pt>
                <c:pt idx="154">
                  <c:v>43907</c:v>
                </c:pt>
                <c:pt idx="155">
                  <c:v>43906</c:v>
                </c:pt>
                <c:pt idx="156">
                  <c:v>43903</c:v>
                </c:pt>
                <c:pt idx="157">
                  <c:v>43902</c:v>
                </c:pt>
                <c:pt idx="158">
                  <c:v>43901</c:v>
                </c:pt>
                <c:pt idx="159">
                  <c:v>43900</c:v>
                </c:pt>
                <c:pt idx="160">
                  <c:v>43899</c:v>
                </c:pt>
                <c:pt idx="161">
                  <c:v>43896</c:v>
                </c:pt>
                <c:pt idx="162">
                  <c:v>43895</c:v>
                </c:pt>
                <c:pt idx="163">
                  <c:v>43894</c:v>
                </c:pt>
                <c:pt idx="164">
                  <c:v>43893</c:v>
                </c:pt>
                <c:pt idx="165">
                  <c:v>43892</c:v>
                </c:pt>
                <c:pt idx="166">
                  <c:v>43889</c:v>
                </c:pt>
                <c:pt idx="167">
                  <c:v>43888</c:v>
                </c:pt>
                <c:pt idx="168">
                  <c:v>43887</c:v>
                </c:pt>
                <c:pt idx="169">
                  <c:v>43886</c:v>
                </c:pt>
                <c:pt idx="170">
                  <c:v>43885</c:v>
                </c:pt>
                <c:pt idx="171">
                  <c:v>43882</c:v>
                </c:pt>
                <c:pt idx="172">
                  <c:v>43881</c:v>
                </c:pt>
                <c:pt idx="173">
                  <c:v>43880</c:v>
                </c:pt>
                <c:pt idx="174">
                  <c:v>43879</c:v>
                </c:pt>
                <c:pt idx="175">
                  <c:v>43875</c:v>
                </c:pt>
                <c:pt idx="176">
                  <c:v>43874</c:v>
                </c:pt>
                <c:pt idx="177">
                  <c:v>43873</c:v>
                </c:pt>
                <c:pt idx="178">
                  <c:v>43872</c:v>
                </c:pt>
                <c:pt idx="179">
                  <c:v>43871</c:v>
                </c:pt>
                <c:pt idx="180">
                  <c:v>43868</c:v>
                </c:pt>
                <c:pt idx="181">
                  <c:v>43867</c:v>
                </c:pt>
                <c:pt idx="182">
                  <c:v>43866</c:v>
                </c:pt>
                <c:pt idx="183">
                  <c:v>43865</c:v>
                </c:pt>
                <c:pt idx="184">
                  <c:v>43864</c:v>
                </c:pt>
                <c:pt idx="185">
                  <c:v>43861</c:v>
                </c:pt>
                <c:pt idx="186">
                  <c:v>43860</c:v>
                </c:pt>
                <c:pt idx="187">
                  <c:v>43859</c:v>
                </c:pt>
                <c:pt idx="188">
                  <c:v>43858</c:v>
                </c:pt>
                <c:pt idx="189">
                  <c:v>43857</c:v>
                </c:pt>
                <c:pt idx="190">
                  <c:v>43854</c:v>
                </c:pt>
                <c:pt idx="191">
                  <c:v>43853</c:v>
                </c:pt>
                <c:pt idx="192">
                  <c:v>43852</c:v>
                </c:pt>
                <c:pt idx="193">
                  <c:v>43851</c:v>
                </c:pt>
                <c:pt idx="194">
                  <c:v>43847</c:v>
                </c:pt>
                <c:pt idx="195">
                  <c:v>43846</c:v>
                </c:pt>
                <c:pt idx="196">
                  <c:v>43845</c:v>
                </c:pt>
                <c:pt idx="197">
                  <c:v>43844</c:v>
                </c:pt>
                <c:pt idx="198">
                  <c:v>43843</c:v>
                </c:pt>
                <c:pt idx="199">
                  <c:v>43840</c:v>
                </c:pt>
                <c:pt idx="200">
                  <c:v>43839</c:v>
                </c:pt>
                <c:pt idx="201">
                  <c:v>43838</c:v>
                </c:pt>
                <c:pt idx="202">
                  <c:v>43837</c:v>
                </c:pt>
                <c:pt idx="203">
                  <c:v>43836</c:v>
                </c:pt>
                <c:pt idx="204">
                  <c:v>43833</c:v>
                </c:pt>
                <c:pt idx="205">
                  <c:v>43832</c:v>
                </c:pt>
              </c:numCache>
            </c:numRef>
          </c:cat>
          <c:val>
            <c:numRef>
              <c:f>'COVID period (2)'!$F$3:$F$208</c:f>
              <c:numCache>
                <c:formatCode>General</c:formatCode>
                <c:ptCount val="206"/>
                <c:pt idx="0">
                  <c:v>27.83</c:v>
                </c:pt>
                <c:pt idx="1">
                  <c:v>28.11</c:v>
                </c:pt>
                <c:pt idx="2">
                  <c:v>28.65</c:v>
                </c:pt>
                <c:pt idx="3">
                  <c:v>29.35</c:v>
                </c:pt>
                <c:pt idx="4">
                  <c:v>29.18</c:v>
                </c:pt>
                <c:pt idx="5">
                  <c:v>27.41</c:v>
                </c:pt>
                <c:pt idx="6">
                  <c:v>26.97</c:v>
                </c:pt>
                <c:pt idx="7">
                  <c:v>26.4</c:v>
                </c:pt>
                <c:pt idx="8">
                  <c:v>26.07</c:v>
                </c:pt>
                <c:pt idx="9">
                  <c:v>25.07</c:v>
                </c:pt>
                <c:pt idx="10">
                  <c:v>25</c:v>
                </c:pt>
                <c:pt idx="11">
                  <c:v>26.36</c:v>
                </c:pt>
                <c:pt idx="12">
                  <c:v>28.06</c:v>
                </c:pt>
                <c:pt idx="13">
                  <c:v>29.48</c:v>
                </c:pt>
                <c:pt idx="14">
                  <c:v>27.96</c:v>
                </c:pt>
                <c:pt idx="15">
                  <c:v>27.63</c:v>
                </c:pt>
                <c:pt idx="16">
                  <c:v>26.7</c:v>
                </c:pt>
                <c:pt idx="17">
                  <c:v>26.37</c:v>
                </c:pt>
                <c:pt idx="18">
                  <c:v>26.27</c:v>
                </c:pt>
                <c:pt idx="19">
                  <c:v>26.19</c:v>
                </c:pt>
                <c:pt idx="20">
                  <c:v>26.38</c:v>
                </c:pt>
                <c:pt idx="21">
                  <c:v>28.51</c:v>
                </c:pt>
                <c:pt idx="22">
                  <c:v>28.58</c:v>
                </c:pt>
                <c:pt idx="23">
                  <c:v>26.86</c:v>
                </c:pt>
                <c:pt idx="24">
                  <c:v>27.78</c:v>
                </c:pt>
                <c:pt idx="25">
                  <c:v>25.83</c:v>
                </c:pt>
                <c:pt idx="26">
                  <c:v>26.46</c:v>
                </c:pt>
                <c:pt idx="27">
                  <c:v>26.04</c:v>
                </c:pt>
                <c:pt idx="28">
                  <c:v>25.59</c:v>
                </c:pt>
                <c:pt idx="29">
                  <c:v>25.85</c:v>
                </c:pt>
                <c:pt idx="30">
                  <c:v>26.87</c:v>
                </c:pt>
                <c:pt idx="31">
                  <c:v>29.71</c:v>
                </c:pt>
                <c:pt idx="32">
                  <c:v>28.81</c:v>
                </c:pt>
                <c:pt idx="33">
                  <c:v>31.46</c:v>
                </c:pt>
                <c:pt idx="34">
                  <c:v>30.75</c:v>
                </c:pt>
                <c:pt idx="35">
                  <c:v>33.6</c:v>
                </c:pt>
                <c:pt idx="36">
                  <c:v>26.57</c:v>
                </c:pt>
                <c:pt idx="37">
                  <c:v>26.12</c:v>
                </c:pt>
                <c:pt idx="38">
                  <c:v>26.41</c:v>
                </c:pt>
                <c:pt idx="39">
                  <c:v>22.96</c:v>
                </c:pt>
                <c:pt idx="40">
                  <c:v>24.47</c:v>
                </c:pt>
                <c:pt idx="41">
                  <c:v>23.27</c:v>
                </c:pt>
                <c:pt idx="42">
                  <c:v>22.03</c:v>
                </c:pt>
                <c:pt idx="43">
                  <c:v>22.37</c:v>
                </c:pt>
                <c:pt idx="44">
                  <c:v>22.54</c:v>
                </c:pt>
                <c:pt idx="45">
                  <c:v>22.72</c:v>
                </c:pt>
                <c:pt idx="46">
                  <c:v>22.54</c:v>
                </c:pt>
                <c:pt idx="47">
                  <c:v>21.51</c:v>
                </c:pt>
                <c:pt idx="48">
                  <c:v>21.35</c:v>
                </c:pt>
                <c:pt idx="49">
                  <c:v>22.05</c:v>
                </c:pt>
                <c:pt idx="50">
                  <c:v>22.13</c:v>
                </c:pt>
                <c:pt idx="51">
                  <c:v>22.28</c:v>
                </c:pt>
                <c:pt idx="52">
                  <c:v>24.03</c:v>
                </c:pt>
                <c:pt idx="53">
                  <c:v>22.13</c:v>
                </c:pt>
                <c:pt idx="54">
                  <c:v>22.21</c:v>
                </c:pt>
                <c:pt idx="55">
                  <c:v>22.65</c:v>
                </c:pt>
                <c:pt idx="56">
                  <c:v>22.99</c:v>
                </c:pt>
                <c:pt idx="57">
                  <c:v>23.76</c:v>
                </c:pt>
                <c:pt idx="58">
                  <c:v>24.28</c:v>
                </c:pt>
                <c:pt idx="59">
                  <c:v>24.46</c:v>
                </c:pt>
                <c:pt idx="60">
                  <c:v>24.76</c:v>
                </c:pt>
                <c:pt idx="61">
                  <c:v>24.1</c:v>
                </c:pt>
                <c:pt idx="62">
                  <c:v>25.44</c:v>
                </c:pt>
                <c:pt idx="63">
                  <c:v>24.74</c:v>
                </c:pt>
                <c:pt idx="64">
                  <c:v>25.84</c:v>
                </c:pt>
                <c:pt idx="65">
                  <c:v>26.08</c:v>
                </c:pt>
                <c:pt idx="66">
                  <c:v>24.32</c:v>
                </c:pt>
                <c:pt idx="67">
                  <c:v>24.84</c:v>
                </c:pt>
                <c:pt idx="68">
                  <c:v>24.46</c:v>
                </c:pt>
                <c:pt idx="69">
                  <c:v>25.68</c:v>
                </c:pt>
                <c:pt idx="70">
                  <c:v>28</c:v>
                </c:pt>
                <c:pt idx="71">
                  <c:v>27.76</c:v>
                </c:pt>
                <c:pt idx="72">
                  <c:v>29.52</c:v>
                </c:pt>
                <c:pt idx="73">
                  <c:v>32.19</c:v>
                </c:pt>
                <c:pt idx="74">
                  <c:v>27.29</c:v>
                </c:pt>
                <c:pt idx="75">
                  <c:v>29.26</c:v>
                </c:pt>
                <c:pt idx="76">
                  <c:v>28.08</c:v>
                </c:pt>
                <c:pt idx="77">
                  <c:v>29.43</c:v>
                </c:pt>
                <c:pt idx="78">
                  <c:v>27.94</c:v>
                </c:pt>
                <c:pt idx="79">
                  <c:v>27.68</c:v>
                </c:pt>
                <c:pt idx="80">
                  <c:v>28.62</c:v>
                </c:pt>
                <c:pt idx="81">
                  <c:v>30.43</c:v>
                </c:pt>
                <c:pt idx="82">
                  <c:v>31.78</c:v>
                </c:pt>
                <c:pt idx="83">
                  <c:v>34.729999999999997</c:v>
                </c:pt>
                <c:pt idx="84">
                  <c:v>32.22</c:v>
                </c:pt>
                <c:pt idx="85">
                  <c:v>33.840000000000003</c:v>
                </c:pt>
                <c:pt idx="86">
                  <c:v>31.37</c:v>
                </c:pt>
                <c:pt idx="87">
                  <c:v>31.77</c:v>
                </c:pt>
                <c:pt idx="88">
                  <c:v>35.119999999999997</c:v>
                </c:pt>
                <c:pt idx="89">
                  <c:v>32.94</c:v>
                </c:pt>
                <c:pt idx="90">
                  <c:v>33.47</c:v>
                </c:pt>
                <c:pt idx="91">
                  <c:v>33.67</c:v>
                </c:pt>
                <c:pt idx="92">
                  <c:v>34.4</c:v>
                </c:pt>
                <c:pt idx="93">
                  <c:v>36.090000000000003</c:v>
                </c:pt>
                <c:pt idx="94">
                  <c:v>40.79</c:v>
                </c:pt>
                <c:pt idx="95">
                  <c:v>27.57</c:v>
                </c:pt>
                <c:pt idx="96">
                  <c:v>27.57</c:v>
                </c:pt>
                <c:pt idx="97">
                  <c:v>25.81</c:v>
                </c:pt>
                <c:pt idx="98">
                  <c:v>24.52</c:v>
                </c:pt>
                <c:pt idx="99">
                  <c:v>25.81</c:v>
                </c:pt>
                <c:pt idx="100">
                  <c:v>25.66</c:v>
                </c:pt>
                <c:pt idx="101">
                  <c:v>26.84</c:v>
                </c:pt>
                <c:pt idx="102">
                  <c:v>28.23</c:v>
                </c:pt>
                <c:pt idx="103">
                  <c:v>27.51</c:v>
                </c:pt>
                <c:pt idx="104">
                  <c:v>28.59</c:v>
                </c:pt>
                <c:pt idx="105">
                  <c:v>27.62</c:v>
                </c:pt>
                <c:pt idx="106">
                  <c:v>28.01</c:v>
                </c:pt>
                <c:pt idx="107">
                  <c:v>28.16</c:v>
                </c:pt>
                <c:pt idx="108">
                  <c:v>29.53</c:v>
                </c:pt>
                <c:pt idx="109">
                  <c:v>27.99</c:v>
                </c:pt>
                <c:pt idx="110">
                  <c:v>30.53</c:v>
                </c:pt>
                <c:pt idx="111">
                  <c:v>29.3</c:v>
                </c:pt>
                <c:pt idx="112">
                  <c:v>31.89</c:v>
                </c:pt>
                <c:pt idx="113">
                  <c:v>32.61</c:v>
                </c:pt>
                <c:pt idx="114">
                  <c:v>35.28</c:v>
                </c:pt>
                <c:pt idx="115">
                  <c:v>33.04</c:v>
                </c:pt>
                <c:pt idx="116">
                  <c:v>27.57</c:v>
                </c:pt>
                <c:pt idx="117">
                  <c:v>27.98</c:v>
                </c:pt>
                <c:pt idx="118">
                  <c:v>31.44</c:v>
                </c:pt>
                <c:pt idx="119">
                  <c:v>34.119999999999997</c:v>
                </c:pt>
                <c:pt idx="120">
                  <c:v>33.61</c:v>
                </c:pt>
                <c:pt idx="121">
                  <c:v>35.97</c:v>
                </c:pt>
                <c:pt idx="122">
                  <c:v>37.19</c:v>
                </c:pt>
                <c:pt idx="123">
                  <c:v>34.15</c:v>
                </c:pt>
                <c:pt idx="124">
                  <c:v>31.23</c:v>
                </c:pt>
                <c:pt idx="125">
                  <c:v>33.57</c:v>
                </c:pt>
                <c:pt idx="126">
                  <c:v>33.29</c:v>
                </c:pt>
                <c:pt idx="127">
                  <c:v>35.93</c:v>
                </c:pt>
                <c:pt idx="128">
                  <c:v>41.38</c:v>
                </c:pt>
                <c:pt idx="129">
                  <c:v>41.98</c:v>
                </c:pt>
                <c:pt idx="130">
                  <c:v>45.41</c:v>
                </c:pt>
                <c:pt idx="131">
                  <c:v>43.83</c:v>
                </c:pt>
                <c:pt idx="132">
                  <c:v>38.15</c:v>
                </c:pt>
                <c:pt idx="133">
                  <c:v>40.11</c:v>
                </c:pt>
                <c:pt idx="134">
                  <c:v>40.840000000000003</c:v>
                </c:pt>
                <c:pt idx="135">
                  <c:v>37.76</c:v>
                </c:pt>
                <c:pt idx="136">
                  <c:v>41.17</c:v>
                </c:pt>
                <c:pt idx="137">
                  <c:v>41.67</c:v>
                </c:pt>
                <c:pt idx="138">
                  <c:v>43.35</c:v>
                </c:pt>
                <c:pt idx="139">
                  <c:v>46.7</c:v>
                </c:pt>
                <c:pt idx="140">
                  <c:v>45.24</c:v>
                </c:pt>
                <c:pt idx="141">
                  <c:v>46.8</c:v>
                </c:pt>
                <c:pt idx="142">
                  <c:v>50.91</c:v>
                </c:pt>
                <c:pt idx="143">
                  <c:v>57.06</c:v>
                </c:pt>
                <c:pt idx="144">
                  <c:v>53.54</c:v>
                </c:pt>
                <c:pt idx="145">
                  <c:v>57.08</c:v>
                </c:pt>
                <c:pt idx="146">
                  <c:v>65.540000000000006</c:v>
                </c:pt>
                <c:pt idx="147">
                  <c:v>61</c:v>
                </c:pt>
                <c:pt idx="148">
                  <c:v>63.95</c:v>
                </c:pt>
                <c:pt idx="149">
                  <c:v>61.67</c:v>
                </c:pt>
                <c:pt idx="150">
                  <c:v>61.59</c:v>
                </c:pt>
                <c:pt idx="151">
                  <c:v>66.040000000000006</c:v>
                </c:pt>
                <c:pt idx="152">
                  <c:v>72</c:v>
                </c:pt>
                <c:pt idx="153">
                  <c:v>76.45</c:v>
                </c:pt>
                <c:pt idx="154">
                  <c:v>75.91</c:v>
                </c:pt>
                <c:pt idx="155">
                  <c:v>82.69</c:v>
                </c:pt>
                <c:pt idx="156">
                  <c:v>57.83</c:v>
                </c:pt>
                <c:pt idx="157">
                  <c:v>75.47</c:v>
                </c:pt>
                <c:pt idx="158">
                  <c:v>53.9</c:v>
                </c:pt>
                <c:pt idx="159">
                  <c:v>47.3</c:v>
                </c:pt>
                <c:pt idx="160">
                  <c:v>54.46</c:v>
                </c:pt>
                <c:pt idx="161">
                  <c:v>41.94</c:v>
                </c:pt>
                <c:pt idx="162">
                  <c:v>39.619999999999997</c:v>
                </c:pt>
                <c:pt idx="163">
                  <c:v>31.99</c:v>
                </c:pt>
                <c:pt idx="164">
                  <c:v>36.82</c:v>
                </c:pt>
                <c:pt idx="165">
                  <c:v>33.42</c:v>
                </c:pt>
                <c:pt idx="166">
                  <c:v>40.11</c:v>
                </c:pt>
                <c:pt idx="167">
                  <c:v>39.159999999999997</c:v>
                </c:pt>
                <c:pt idx="168">
                  <c:v>27.56</c:v>
                </c:pt>
                <c:pt idx="169">
                  <c:v>27.85</c:v>
                </c:pt>
                <c:pt idx="170">
                  <c:v>25.03</c:v>
                </c:pt>
                <c:pt idx="171">
                  <c:v>17.079999999999998</c:v>
                </c:pt>
                <c:pt idx="172">
                  <c:v>15.56</c:v>
                </c:pt>
                <c:pt idx="173">
                  <c:v>14.38</c:v>
                </c:pt>
                <c:pt idx="174">
                  <c:v>14.83</c:v>
                </c:pt>
                <c:pt idx="175">
                  <c:v>13.68</c:v>
                </c:pt>
                <c:pt idx="176">
                  <c:v>14.15</c:v>
                </c:pt>
                <c:pt idx="177">
                  <c:v>13.74</c:v>
                </c:pt>
                <c:pt idx="178">
                  <c:v>15.18</c:v>
                </c:pt>
                <c:pt idx="179">
                  <c:v>15.04</c:v>
                </c:pt>
                <c:pt idx="180">
                  <c:v>15.47</c:v>
                </c:pt>
                <c:pt idx="181">
                  <c:v>14.96</c:v>
                </c:pt>
                <c:pt idx="182">
                  <c:v>15.15</c:v>
                </c:pt>
                <c:pt idx="183">
                  <c:v>16.05</c:v>
                </c:pt>
                <c:pt idx="184">
                  <c:v>17.97</c:v>
                </c:pt>
                <c:pt idx="185">
                  <c:v>18.84</c:v>
                </c:pt>
                <c:pt idx="186">
                  <c:v>15.49</c:v>
                </c:pt>
                <c:pt idx="187">
                  <c:v>16.39</c:v>
                </c:pt>
                <c:pt idx="188">
                  <c:v>16.28</c:v>
                </c:pt>
                <c:pt idx="189">
                  <c:v>18.23</c:v>
                </c:pt>
                <c:pt idx="190">
                  <c:v>14.56</c:v>
                </c:pt>
                <c:pt idx="191">
                  <c:v>12.98</c:v>
                </c:pt>
                <c:pt idx="192">
                  <c:v>12.91</c:v>
                </c:pt>
                <c:pt idx="193">
                  <c:v>12.85</c:v>
                </c:pt>
                <c:pt idx="194">
                  <c:v>12.1</c:v>
                </c:pt>
                <c:pt idx="195">
                  <c:v>12.32</c:v>
                </c:pt>
                <c:pt idx="196">
                  <c:v>12.42</c:v>
                </c:pt>
                <c:pt idx="197">
                  <c:v>12.39</c:v>
                </c:pt>
                <c:pt idx="198">
                  <c:v>12.32</c:v>
                </c:pt>
                <c:pt idx="199">
                  <c:v>12.56</c:v>
                </c:pt>
                <c:pt idx="200">
                  <c:v>12.54</c:v>
                </c:pt>
                <c:pt idx="201">
                  <c:v>13.45</c:v>
                </c:pt>
                <c:pt idx="202">
                  <c:v>13.79</c:v>
                </c:pt>
                <c:pt idx="203">
                  <c:v>13.85</c:v>
                </c:pt>
                <c:pt idx="204">
                  <c:v>14.02</c:v>
                </c:pt>
                <c:pt idx="205">
                  <c:v>12.47</c:v>
                </c:pt>
              </c:numCache>
            </c:numRef>
          </c:val>
          <c:smooth val="0"/>
          <c:extLst>
            <c:ext xmlns:c16="http://schemas.microsoft.com/office/drawing/2014/chart" uri="{C3380CC4-5D6E-409C-BE32-E72D297353CC}">
              <c16:uniqueId val="{00000002-A0BA-49C7-83DE-2687271F2199}"/>
            </c:ext>
          </c:extLst>
        </c:ser>
        <c:dLbls>
          <c:showLegendKey val="0"/>
          <c:showVal val="0"/>
          <c:showCatName val="0"/>
          <c:showSerName val="0"/>
          <c:showPercent val="0"/>
          <c:showBubbleSize val="0"/>
        </c:dLbls>
        <c:marker val="1"/>
        <c:smooth val="0"/>
        <c:axId val="1060755472"/>
        <c:axId val="1060753832"/>
      </c:lineChart>
      <c:dateAx>
        <c:axId val="966179208"/>
        <c:scaling>
          <c:orientation val="minMax"/>
        </c:scaling>
        <c:delete val="0"/>
        <c:axPos val="b"/>
        <c:numFmt formatCode="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966176584"/>
        <c:crosses val="autoZero"/>
        <c:auto val="1"/>
        <c:lblOffset val="100"/>
        <c:baseTimeUnit val="days"/>
      </c:dateAx>
      <c:valAx>
        <c:axId val="966176584"/>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966179208"/>
        <c:crosses val="autoZero"/>
        <c:crossBetween val="between"/>
      </c:valAx>
      <c:valAx>
        <c:axId val="1060753832"/>
        <c:scaling>
          <c:orientation val="minMax"/>
        </c:scaling>
        <c:delete val="0"/>
        <c:axPos val="r"/>
        <c:numFmt formatCode="General" sourceLinked="1"/>
        <c:majorTickMark val="out"/>
        <c:minorTickMark val="none"/>
        <c:tickLblPos val="nextTo"/>
        <c:spPr>
          <a:ln/>
        </c:spPr>
        <c:txPr>
          <a:bodyPr/>
          <a:lstStyle/>
          <a:p>
            <a:pPr>
              <a:defRPr>
                <a:solidFill>
                  <a:schemeClr val="bg1"/>
                </a:solidFill>
              </a:defRPr>
            </a:pPr>
            <a:endParaRPr lang="en-US"/>
          </a:p>
        </c:txPr>
        <c:crossAx val="1060755472"/>
        <c:crosses val="max"/>
        <c:crossBetween val="between"/>
      </c:valAx>
      <c:dateAx>
        <c:axId val="1060755472"/>
        <c:scaling>
          <c:orientation val="minMax"/>
        </c:scaling>
        <c:delete val="1"/>
        <c:axPos val="b"/>
        <c:numFmt formatCode="m/d/yyyy" sourceLinked="1"/>
        <c:majorTickMark val="out"/>
        <c:minorTickMark val="none"/>
        <c:tickLblPos val="nextTo"/>
        <c:crossAx val="1060753832"/>
        <c:crosses val="autoZero"/>
        <c:auto val="1"/>
        <c:lblOffset val="100"/>
        <c:baseTimeUnit val="days"/>
      </c:dateAx>
      <c:spPr>
        <a:ln>
          <a:noFill/>
        </a:ln>
      </c:spPr>
    </c:plotArea>
    <c:plotVisOnly val="1"/>
    <c:dispBlanksAs val="gap"/>
    <c:showDLblsOverMax val="0"/>
    <c:extLst/>
  </c:chart>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AUD_CRP_Monthly!$B$1</c:f>
              <c:strCache>
                <c:ptCount val="1"/>
                <c:pt idx="0">
                  <c:v>Div Yld</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AUD_CRP_Monthly!$A$2:$A$14</c:f>
              <c:numCache>
                <c:formatCode>m/d/yyyy</c:formatCode>
                <c:ptCount val="13"/>
                <c:pt idx="0">
                  <c:v>44126</c:v>
                </c:pt>
                <c:pt idx="1">
                  <c:v>44104</c:v>
                </c:pt>
                <c:pt idx="2">
                  <c:v>44074</c:v>
                </c:pt>
                <c:pt idx="3">
                  <c:v>44043</c:v>
                </c:pt>
                <c:pt idx="4">
                  <c:v>44012</c:v>
                </c:pt>
                <c:pt idx="5">
                  <c:v>43980</c:v>
                </c:pt>
                <c:pt idx="6">
                  <c:v>43951</c:v>
                </c:pt>
                <c:pt idx="7">
                  <c:v>43921</c:v>
                </c:pt>
                <c:pt idx="8">
                  <c:v>43889</c:v>
                </c:pt>
                <c:pt idx="9">
                  <c:v>43861</c:v>
                </c:pt>
                <c:pt idx="10">
                  <c:v>43830</c:v>
                </c:pt>
                <c:pt idx="11">
                  <c:v>43798</c:v>
                </c:pt>
                <c:pt idx="12">
                  <c:v>43769</c:v>
                </c:pt>
              </c:numCache>
            </c:numRef>
          </c:cat>
          <c:val>
            <c:numRef>
              <c:f>AUD_CRP_Monthly!$B$2:$B$14</c:f>
            </c:numRef>
          </c:val>
          <c:smooth val="0"/>
          <c:extLst>
            <c:ext xmlns:c16="http://schemas.microsoft.com/office/drawing/2014/chart" uri="{C3380CC4-5D6E-409C-BE32-E72D297353CC}">
              <c16:uniqueId val="{00000000-C492-4053-84B1-C916AFE8DD09}"/>
            </c:ext>
          </c:extLst>
        </c:ser>
        <c:ser>
          <c:idx val="1"/>
          <c:order val="1"/>
          <c:tx>
            <c:strRef>
              <c:f>AUD_CRP_Monthly!$C$1</c:f>
              <c:strCache>
                <c:ptCount val="1"/>
                <c:pt idx="0">
                  <c:v>Grwth Rate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AUD_CRP_Monthly!$A$2:$A$14</c:f>
              <c:numCache>
                <c:formatCode>m/d/yyyy</c:formatCode>
                <c:ptCount val="13"/>
                <c:pt idx="0">
                  <c:v>44126</c:v>
                </c:pt>
                <c:pt idx="1">
                  <c:v>44104</c:v>
                </c:pt>
                <c:pt idx="2">
                  <c:v>44074</c:v>
                </c:pt>
                <c:pt idx="3">
                  <c:v>44043</c:v>
                </c:pt>
                <c:pt idx="4">
                  <c:v>44012</c:v>
                </c:pt>
                <c:pt idx="5">
                  <c:v>43980</c:v>
                </c:pt>
                <c:pt idx="6">
                  <c:v>43951</c:v>
                </c:pt>
                <c:pt idx="7">
                  <c:v>43921</c:v>
                </c:pt>
                <c:pt idx="8">
                  <c:v>43889</c:v>
                </c:pt>
                <c:pt idx="9">
                  <c:v>43861</c:v>
                </c:pt>
                <c:pt idx="10">
                  <c:v>43830</c:v>
                </c:pt>
                <c:pt idx="11">
                  <c:v>43798</c:v>
                </c:pt>
                <c:pt idx="12">
                  <c:v>43769</c:v>
                </c:pt>
              </c:numCache>
            </c:numRef>
          </c:cat>
          <c:val>
            <c:numRef>
              <c:f>AUD_CRP_Monthly!$C$2:$C$14</c:f>
            </c:numRef>
          </c:val>
          <c:smooth val="0"/>
          <c:extLst>
            <c:ext xmlns:c16="http://schemas.microsoft.com/office/drawing/2014/chart" uri="{C3380CC4-5D6E-409C-BE32-E72D297353CC}">
              <c16:uniqueId val="{00000001-C492-4053-84B1-C916AFE8DD09}"/>
            </c:ext>
          </c:extLst>
        </c:ser>
        <c:ser>
          <c:idx val="2"/>
          <c:order val="2"/>
          <c:tx>
            <c:strRef>
              <c:f>AUD_CRP_Monthly!$D$1</c:f>
              <c:strCache>
                <c:ptCount val="1"/>
                <c:pt idx="0">
                  <c:v>Div Pay Ratio</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AUD_CRP_Monthly!$A$2:$A$14</c:f>
              <c:numCache>
                <c:formatCode>m/d/yyyy</c:formatCode>
                <c:ptCount val="13"/>
                <c:pt idx="0">
                  <c:v>44126</c:v>
                </c:pt>
                <c:pt idx="1">
                  <c:v>44104</c:v>
                </c:pt>
                <c:pt idx="2">
                  <c:v>44074</c:v>
                </c:pt>
                <c:pt idx="3">
                  <c:v>44043</c:v>
                </c:pt>
                <c:pt idx="4">
                  <c:v>44012</c:v>
                </c:pt>
                <c:pt idx="5">
                  <c:v>43980</c:v>
                </c:pt>
                <c:pt idx="6">
                  <c:v>43951</c:v>
                </c:pt>
                <c:pt idx="7">
                  <c:v>43921</c:v>
                </c:pt>
                <c:pt idx="8">
                  <c:v>43889</c:v>
                </c:pt>
                <c:pt idx="9">
                  <c:v>43861</c:v>
                </c:pt>
                <c:pt idx="10">
                  <c:v>43830</c:v>
                </c:pt>
                <c:pt idx="11">
                  <c:v>43798</c:v>
                </c:pt>
                <c:pt idx="12">
                  <c:v>43769</c:v>
                </c:pt>
              </c:numCache>
            </c:numRef>
          </c:cat>
          <c:val>
            <c:numRef>
              <c:f>AUD_CRP_Monthly!$D$2:$D$14</c:f>
            </c:numRef>
          </c:val>
          <c:smooth val="0"/>
          <c:extLst>
            <c:ext xmlns:c16="http://schemas.microsoft.com/office/drawing/2014/chart" uri="{C3380CC4-5D6E-409C-BE32-E72D297353CC}">
              <c16:uniqueId val="{00000002-C492-4053-84B1-C916AFE8DD09}"/>
            </c:ext>
          </c:extLst>
        </c:ser>
        <c:ser>
          <c:idx val="3"/>
          <c:order val="3"/>
          <c:tx>
            <c:strRef>
              <c:f>AUD_CRP_Monthly!$E$1</c:f>
              <c:strCache>
                <c:ptCount val="1"/>
                <c:pt idx="0">
                  <c:v>Market return (Rm)</c:v>
                </c:pt>
              </c:strCache>
            </c:strRef>
          </c:tx>
          <c:spPr>
            <a:ln w="28575" cap="rnd">
              <a:solidFill>
                <a:srgbClr val="7F7F7F"/>
              </a:solidFill>
              <a:round/>
            </a:ln>
            <a:effectLst/>
          </c:spPr>
          <c:marker>
            <c:symbol val="none"/>
          </c:marker>
          <c:cat>
            <c:numRef>
              <c:f>AUD_CRP_Monthly!$A$2:$A$14</c:f>
              <c:numCache>
                <c:formatCode>m/d/yyyy</c:formatCode>
                <c:ptCount val="13"/>
                <c:pt idx="0">
                  <c:v>44126</c:v>
                </c:pt>
                <c:pt idx="1">
                  <c:v>44104</c:v>
                </c:pt>
                <c:pt idx="2">
                  <c:v>44074</c:v>
                </c:pt>
                <c:pt idx="3">
                  <c:v>44043</c:v>
                </c:pt>
                <c:pt idx="4">
                  <c:v>44012</c:v>
                </c:pt>
                <c:pt idx="5">
                  <c:v>43980</c:v>
                </c:pt>
                <c:pt idx="6">
                  <c:v>43951</c:v>
                </c:pt>
                <c:pt idx="7">
                  <c:v>43921</c:v>
                </c:pt>
                <c:pt idx="8">
                  <c:v>43889</c:v>
                </c:pt>
                <c:pt idx="9">
                  <c:v>43861</c:v>
                </c:pt>
                <c:pt idx="10">
                  <c:v>43830</c:v>
                </c:pt>
                <c:pt idx="11">
                  <c:v>43798</c:v>
                </c:pt>
                <c:pt idx="12">
                  <c:v>43769</c:v>
                </c:pt>
              </c:numCache>
            </c:numRef>
          </c:cat>
          <c:val>
            <c:numRef>
              <c:f>AUD_CRP_Monthly!$E$2:$E$14</c:f>
              <c:numCache>
                <c:formatCode>0.00%</c:formatCode>
                <c:ptCount val="13"/>
                <c:pt idx="0">
                  <c:v>8.7889999999999996E-2</c:v>
                </c:pt>
                <c:pt idx="1">
                  <c:v>8.4870000000000001E-2</c:v>
                </c:pt>
                <c:pt idx="2">
                  <c:v>8.2720000000000002E-2</c:v>
                </c:pt>
                <c:pt idx="3">
                  <c:v>7.6590000000000005E-2</c:v>
                </c:pt>
                <c:pt idx="4">
                  <c:v>7.5090000000000004E-2</c:v>
                </c:pt>
                <c:pt idx="5">
                  <c:v>7.6139999999999999E-2</c:v>
                </c:pt>
                <c:pt idx="6">
                  <c:v>7.5889999999999999E-2</c:v>
                </c:pt>
                <c:pt idx="7">
                  <c:v>8.7739999999999999E-2</c:v>
                </c:pt>
                <c:pt idx="8">
                  <c:v>8.7819999999999995E-2</c:v>
                </c:pt>
                <c:pt idx="9">
                  <c:v>7.8479999999999994E-2</c:v>
                </c:pt>
                <c:pt idx="10">
                  <c:v>7.8159999999999993E-2</c:v>
                </c:pt>
                <c:pt idx="11">
                  <c:v>7.6009999999999994E-2</c:v>
                </c:pt>
                <c:pt idx="12">
                  <c:v>7.8229999999999994E-2</c:v>
                </c:pt>
              </c:numCache>
            </c:numRef>
          </c:val>
          <c:smooth val="0"/>
          <c:extLst>
            <c:ext xmlns:c16="http://schemas.microsoft.com/office/drawing/2014/chart" uri="{C3380CC4-5D6E-409C-BE32-E72D297353CC}">
              <c16:uniqueId val="{00000003-C492-4053-84B1-C916AFE8DD09}"/>
            </c:ext>
          </c:extLst>
        </c:ser>
        <c:ser>
          <c:idx val="4"/>
          <c:order val="4"/>
          <c:tx>
            <c:strRef>
              <c:f>AUD_CRP_Monthly!$F$1</c:f>
              <c:strCache>
                <c:ptCount val="1"/>
                <c:pt idx="0">
                  <c:v>Risk free rate (Rf)</c:v>
                </c:pt>
              </c:strCache>
            </c:strRef>
          </c:tx>
          <c:spPr>
            <a:ln w="28575" cap="rnd">
              <a:solidFill>
                <a:srgbClr val="FFE600"/>
              </a:solidFill>
              <a:round/>
            </a:ln>
            <a:effectLst/>
          </c:spPr>
          <c:marker>
            <c:symbol val="none"/>
          </c:marker>
          <c:cat>
            <c:numRef>
              <c:f>AUD_CRP_Monthly!$A$2:$A$14</c:f>
              <c:numCache>
                <c:formatCode>m/d/yyyy</c:formatCode>
                <c:ptCount val="13"/>
                <c:pt idx="0">
                  <c:v>44126</c:v>
                </c:pt>
                <c:pt idx="1">
                  <c:v>44104</c:v>
                </c:pt>
                <c:pt idx="2">
                  <c:v>44074</c:v>
                </c:pt>
                <c:pt idx="3">
                  <c:v>44043</c:v>
                </c:pt>
                <c:pt idx="4">
                  <c:v>44012</c:v>
                </c:pt>
                <c:pt idx="5">
                  <c:v>43980</c:v>
                </c:pt>
                <c:pt idx="6">
                  <c:v>43951</c:v>
                </c:pt>
                <c:pt idx="7">
                  <c:v>43921</c:v>
                </c:pt>
                <c:pt idx="8">
                  <c:v>43889</c:v>
                </c:pt>
                <c:pt idx="9">
                  <c:v>43861</c:v>
                </c:pt>
                <c:pt idx="10">
                  <c:v>43830</c:v>
                </c:pt>
                <c:pt idx="11">
                  <c:v>43798</c:v>
                </c:pt>
                <c:pt idx="12">
                  <c:v>43769</c:v>
                </c:pt>
              </c:numCache>
            </c:numRef>
          </c:cat>
          <c:val>
            <c:numRef>
              <c:f>AUD_CRP_Monthly!$F$2:$F$14</c:f>
              <c:numCache>
                <c:formatCode>0.00%</c:formatCode>
                <c:ptCount val="13"/>
                <c:pt idx="0">
                  <c:v>8.1099999999999992E-3</c:v>
                </c:pt>
                <c:pt idx="1">
                  <c:v>7.8700000000000003E-3</c:v>
                </c:pt>
                <c:pt idx="2">
                  <c:v>9.8200000000000006E-3</c:v>
                </c:pt>
                <c:pt idx="3">
                  <c:v>8.1499999999999993E-3</c:v>
                </c:pt>
                <c:pt idx="4">
                  <c:v>8.6999999999999994E-3</c:v>
                </c:pt>
                <c:pt idx="5">
                  <c:v>8.8500000000000002E-3</c:v>
                </c:pt>
                <c:pt idx="6">
                  <c:v>8.9099999999999995E-3</c:v>
                </c:pt>
                <c:pt idx="7">
                  <c:v>7.62E-3</c:v>
                </c:pt>
                <c:pt idx="8">
                  <c:v>8.1799999999999998E-3</c:v>
                </c:pt>
                <c:pt idx="9">
                  <c:v>9.5200000000000007E-3</c:v>
                </c:pt>
                <c:pt idx="10">
                  <c:v>1.37E-2</c:v>
                </c:pt>
                <c:pt idx="11">
                  <c:v>1.034E-2</c:v>
                </c:pt>
                <c:pt idx="12">
                  <c:v>1.1390000000000001E-2</c:v>
                </c:pt>
              </c:numCache>
            </c:numRef>
          </c:val>
          <c:smooth val="0"/>
          <c:extLst>
            <c:ext xmlns:c16="http://schemas.microsoft.com/office/drawing/2014/chart" uri="{C3380CC4-5D6E-409C-BE32-E72D297353CC}">
              <c16:uniqueId val="{00000004-C492-4053-84B1-C916AFE8DD09}"/>
            </c:ext>
          </c:extLst>
        </c:ser>
        <c:ser>
          <c:idx val="5"/>
          <c:order val="5"/>
          <c:tx>
            <c:strRef>
              <c:f>AUD_CRP_Monthly!$G$1</c:f>
              <c:strCache>
                <c:ptCount val="1"/>
                <c:pt idx="0">
                  <c:v>Market Risk Premium (MRP)</c:v>
                </c:pt>
              </c:strCache>
            </c:strRef>
          </c:tx>
          <c:spPr>
            <a:ln w="28575" cap="rnd">
              <a:solidFill>
                <a:srgbClr val="27ACAA"/>
              </a:solidFill>
              <a:round/>
            </a:ln>
            <a:effectLst/>
          </c:spPr>
          <c:marker>
            <c:symbol val="none"/>
          </c:marker>
          <c:cat>
            <c:numRef>
              <c:f>AUD_CRP_Monthly!$A$2:$A$14</c:f>
              <c:numCache>
                <c:formatCode>m/d/yyyy</c:formatCode>
                <c:ptCount val="13"/>
                <c:pt idx="0">
                  <c:v>44126</c:v>
                </c:pt>
                <c:pt idx="1">
                  <c:v>44104</c:v>
                </c:pt>
                <c:pt idx="2">
                  <c:v>44074</c:v>
                </c:pt>
                <c:pt idx="3">
                  <c:v>44043</c:v>
                </c:pt>
                <c:pt idx="4">
                  <c:v>44012</c:v>
                </c:pt>
                <c:pt idx="5">
                  <c:v>43980</c:v>
                </c:pt>
                <c:pt idx="6">
                  <c:v>43951</c:v>
                </c:pt>
                <c:pt idx="7">
                  <c:v>43921</c:v>
                </c:pt>
                <c:pt idx="8">
                  <c:v>43889</c:v>
                </c:pt>
                <c:pt idx="9">
                  <c:v>43861</c:v>
                </c:pt>
                <c:pt idx="10">
                  <c:v>43830</c:v>
                </c:pt>
                <c:pt idx="11">
                  <c:v>43798</c:v>
                </c:pt>
                <c:pt idx="12">
                  <c:v>43769</c:v>
                </c:pt>
              </c:numCache>
            </c:numRef>
          </c:cat>
          <c:val>
            <c:numRef>
              <c:f>AUD_CRP_Monthly!$G$2:$G$14</c:f>
              <c:numCache>
                <c:formatCode>0.00%</c:formatCode>
                <c:ptCount val="13"/>
                <c:pt idx="0">
                  <c:v>7.9780000000000004E-2</c:v>
                </c:pt>
                <c:pt idx="1">
                  <c:v>7.6999999999999999E-2</c:v>
                </c:pt>
                <c:pt idx="2">
                  <c:v>7.2900000000000006E-2</c:v>
                </c:pt>
                <c:pt idx="3">
                  <c:v>6.8440000000000001E-2</c:v>
                </c:pt>
                <c:pt idx="4">
                  <c:v>6.6390000000000005E-2</c:v>
                </c:pt>
                <c:pt idx="5">
                  <c:v>6.7299999999999999E-2</c:v>
                </c:pt>
                <c:pt idx="6">
                  <c:v>6.6970000000000002E-2</c:v>
                </c:pt>
                <c:pt idx="7">
                  <c:v>8.0110000000000001E-2</c:v>
                </c:pt>
                <c:pt idx="8">
                  <c:v>7.9630000000000006E-2</c:v>
                </c:pt>
                <c:pt idx="9">
                  <c:v>6.8959999999999994E-2</c:v>
                </c:pt>
                <c:pt idx="10">
                  <c:v>6.4460000000000003E-2</c:v>
                </c:pt>
                <c:pt idx="11">
                  <c:v>6.5670000000000006E-2</c:v>
                </c:pt>
                <c:pt idx="12">
                  <c:v>6.6839999999999997E-2</c:v>
                </c:pt>
              </c:numCache>
            </c:numRef>
          </c:val>
          <c:smooth val="0"/>
          <c:extLst>
            <c:ext xmlns:c16="http://schemas.microsoft.com/office/drawing/2014/chart" uri="{C3380CC4-5D6E-409C-BE32-E72D297353CC}">
              <c16:uniqueId val="{00000005-C492-4053-84B1-C916AFE8DD09}"/>
            </c:ext>
          </c:extLst>
        </c:ser>
        <c:dLbls>
          <c:showLegendKey val="0"/>
          <c:showVal val="0"/>
          <c:showCatName val="0"/>
          <c:showSerName val="0"/>
          <c:showPercent val="0"/>
          <c:showBubbleSize val="0"/>
        </c:dLbls>
        <c:smooth val="0"/>
        <c:axId val="1321454152"/>
        <c:axId val="1321462352"/>
      </c:lineChart>
      <c:dateAx>
        <c:axId val="1321454152"/>
        <c:scaling>
          <c:orientation val="minMax"/>
        </c:scaling>
        <c:delete val="0"/>
        <c:axPos val="b"/>
        <c:numFmt formatCode="mmm/yy"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EYInterstate Light" panose="02000506000000020004" pitchFamily="2" charset="0"/>
                <a:ea typeface="+mn-ea"/>
                <a:cs typeface="+mn-cs"/>
              </a:defRPr>
            </a:pPr>
            <a:endParaRPr lang="en-US"/>
          </a:p>
        </c:txPr>
        <c:crossAx val="1321462352"/>
        <c:crosses val="autoZero"/>
        <c:auto val="1"/>
        <c:lblOffset val="100"/>
        <c:baseTimeUnit val="days"/>
      </c:dateAx>
      <c:valAx>
        <c:axId val="1321462352"/>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EYInterstate Light" panose="02000506000000020004" pitchFamily="2" charset="0"/>
                <a:ea typeface="+mn-ea"/>
                <a:cs typeface="+mn-cs"/>
              </a:defRPr>
            </a:pPr>
            <a:endParaRPr lang="en-US"/>
          </a:p>
        </c:txPr>
        <c:crossAx val="1321454152"/>
        <c:crosses val="autoZero"/>
        <c:crossBetween val="between"/>
        <c:majorUnit val="1.0000000000000002E-2"/>
      </c:valAx>
      <c:spPr>
        <a:noFill/>
        <a:ln>
          <a:noFill/>
        </a:ln>
        <a:effectLst/>
      </c:spPr>
    </c:plotArea>
    <c:legend>
      <c:legendPos val="b"/>
      <c:layout>
        <c:manualLayout>
          <c:xMode val="edge"/>
          <c:yMode val="edge"/>
          <c:x val="4.1789429146747313E-4"/>
          <c:y val="0.83727326535098845"/>
          <c:w val="0.99916421141706502"/>
          <c:h val="0.1369543233050919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EYInterstate Light" panose="02000506000000020004" pitchFamily="2"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bg1"/>
          </a:solidFill>
          <a:latin typeface="EYInterstate Light" panose="02000506000000020004"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224371613106389E-2"/>
          <c:y val="4.8360335386022441E-2"/>
          <c:w val="0.81598247535241342"/>
          <c:h val="0.63117991948713814"/>
        </c:manualLayout>
      </c:layout>
      <c:lineChart>
        <c:grouping val="standard"/>
        <c:varyColors val="0"/>
        <c:ser>
          <c:idx val="1"/>
          <c:order val="1"/>
          <c:tx>
            <c:strRef>
              <c:f>Sheet5!$C$1</c:f>
              <c:strCache>
                <c:ptCount val="1"/>
                <c:pt idx="0">
                  <c:v>A-rated bonds – 10 year target tenor</c:v>
                </c:pt>
              </c:strCache>
            </c:strRef>
          </c:tx>
          <c:spPr>
            <a:ln w="28575" cap="rnd">
              <a:solidFill>
                <a:srgbClr val="FFE600"/>
              </a:solidFill>
              <a:round/>
            </a:ln>
            <a:effectLst/>
          </c:spPr>
          <c:marker>
            <c:symbol val="none"/>
          </c:marker>
          <c:cat>
            <c:numRef>
              <c:f>Sheet5!$A$10:$A$22</c:f>
              <c:numCache>
                <c:formatCode>m/d/yyyy</c:formatCode>
                <c:ptCount val="13"/>
                <c:pt idx="0">
                  <c:v>43738</c:v>
                </c:pt>
                <c:pt idx="1">
                  <c:v>43769</c:v>
                </c:pt>
                <c:pt idx="2">
                  <c:v>43799</c:v>
                </c:pt>
                <c:pt idx="3">
                  <c:v>43830</c:v>
                </c:pt>
                <c:pt idx="4">
                  <c:v>43861</c:v>
                </c:pt>
                <c:pt idx="5">
                  <c:v>43890</c:v>
                </c:pt>
                <c:pt idx="6">
                  <c:v>43921</c:v>
                </c:pt>
                <c:pt idx="7">
                  <c:v>43951</c:v>
                </c:pt>
                <c:pt idx="8">
                  <c:v>43982</c:v>
                </c:pt>
                <c:pt idx="9">
                  <c:v>44012</c:v>
                </c:pt>
                <c:pt idx="10">
                  <c:v>44043</c:v>
                </c:pt>
                <c:pt idx="11">
                  <c:v>44074</c:v>
                </c:pt>
                <c:pt idx="12">
                  <c:v>44104</c:v>
                </c:pt>
              </c:numCache>
            </c:numRef>
          </c:cat>
          <c:val>
            <c:numRef>
              <c:f>Sheet5!$C$10:$C$22</c:f>
              <c:numCache>
                <c:formatCode>General</c:formatCode>
                <c:ptCount val="13"/>
                <c:pt idx="0">
                  <c:v>116</c:v>
                </c:pt>
                <c:pt idx="1">
                  <c:v>116.71</c:v>
                </c:pt>
                <c:pt idx="2">
                  <c:v>114.82</c:v>
                </c:pt>
                <c:pt idx="3">
                  <c:v>111.95</c:v>
                </c:pt>
                <c:pt idx="4">
                  <c:v>100.86</c:v>
                </c:pt>
                <c:pt idx="5">
                  <c:v>100.52</c:v>
                </c:pt>
                <c:pt idx="6">
                  <c:v>194.73</c:v>
                </c:pt>
                <c:pt idx="7">
                  <c:v>154.08000000000001</c:v>
                </c:pt>
                <c:pt idx="8">
                  <c:v>146.11000000000001</c:v>
                </c:pt>
                <c:pt idx="9">
                  <c:v>124.67</c:v>
                </c:pt>
                <c:pt idx="10">
                  <c:v>89.31</c:v>
                </c:pt>
                <c:pt idx="11">
                  <c:v>81.48</c:v>
                </c:pt>
                <c:pt idx="12">
                  <c:v>77.02</c:v>
                </c:pt>
              </c:numCache>
            </c:numRef>
          </c:val>
          <c:smooth val="0"/>
          <c:extLst>
            <c:ext xmlns:c16="http://schemas.microsoft.com/office/drawing/2014/chart" uri="{C3380CC4-5D6E-409C-BE32-E72D297353CC}">
              <c16:uniqueId val="{00000000-F2BA-4CC6-B748-26016E17AE47}"/>
            </c:ext>
          </c:extLst>
        </c:ser>
        <c:ser>
          <c:idx val="2"/>
          <c:order val="2"/>
          <c:tx>
            <c:strRef>
              <c:f>Sheet5!$D$1</c:f>
              <c:strCache>
                <c:ptCount val="1"/>
                <c:pt idx="0">
                  <c:v>BBB-rated bonds – 10 year target tenor</c:v>
                </c:pt>
              </c:strCache>
            </c:strRef>
          </c:tx>
          <c:spPr>
            <a:ln w="28575" cap="rnd">
              <a:solidFill>
                <a:srgbClr val="7F7F7F"/>
              </a:solidFill>
              <a:round/>
            </a:ln>
            <a:effectLst/>
          </c:spPr>
          <c:marker>
            <c:symbol val="none"/>
          </c:marker>
          <c:cat>
            <c:numRef>
              <c:f>Sheet5!$A$10:$A$22</c:f>
              <c:numCache>
                <c:formatCode>m/d/yyyy</c:formatCode>
                <c:ptCount val="13"/>
                <c:pt idx="0">
                  <c:v>43738</c:v>
                </c:pt>
                <c:pt idx="1">
                  <c:v>43769</c:v>
                </c:pt>
                <c:pt idx="2">
                  <c:v>43799</c:v>
                </c:pt>
                <c:pt idx="3">
                  <c:v>43830</c:v>
                </c:pt>
                <c:pt idx="4">
                  <c:v>43861</c:v>
                </c:pt>
                <c:pt idx="5">
                  <c:v>43890</c:v>
                </c:pt>
                <c:pt idx="6">
                  <c:v>43921</c:v>
                </c:pt>
                <c:pt idx="7">
                  <c:v>43951</c:v>
                </c:pt>
                <c:pt idx="8">
                  <c:v>43982</c:v>
                </c:pt>
                <c:pt idx="9">
                  <c:v>44012</c:v>
                </c:pt>
                <c:pt idx="10">
                  <c:v>44043</c:v>
                </c:pt>
                <c:pt idx="11">
                  <c:v>44074</c:v>
                </c:pt>
                <c:pt idx="12">
                  <c:v>44104</c:v>
                </c:pt>
              </c:numCache>
            </c:numRef>
          </c:cat>
          <c:val>
            <c:numRef>
              <c:f>Sheet5!$D$10:$D$22</c:f>
              <c:numCache>
                <c:formatCode>General</c:formatCode>
                <c:ptCount val="13"/>
                <c:pt idx="0">
                  <c:v>187.34</c:v>
                </c:pt>
                <c:pt idx="1">
                  <c:v>186.8</c:v>
                </c:pt>
                <c:pt idx="2">
                  <c:v>184.34</c:v>
                </c:pt>
                <c:pt idx="3">
                  <c:v>172.87</c:v>
                </c:pt>
                <c:pt idx="4">
                  <c:v>162.79</c:v>
                </c:pt>
                <c:pt idx="5">
                  <c:v>168.1</c:v>
                </c:pt>
                <c:pt idx="6">
                  <c:v>303.60000000000002</c:v>
                </c:pt>
                <c:pt idx="7">
                  <c:v>307.58</c:v>
                </c:pt>
                <c:pt idx="8">
                  <c:v>269.41000000000003</c:v>
                </c:pt>
                <c:pt idx="9">
                  <c:v>245.31</c:v>
                </c:pt>
                <c:pt idx="10">
                  <c:v>196.57</c:v>
                </c:pt>
                <c:pt idx="11">
                  <c:v>178.64</c:v>
                </c:pt>
                <c:pt idx="12">
                  <c:v>182.67</c:v>
                </c:pt>
              </c:numCache>
            </c:numRef>
          </c:val>
          <c:smooth val="0"/>
          <c:extLst>
            <c:ext xmlns:c16="http://schemas.microsoft.com/office/drawing/2014/chart" uri="{C3380CC4-5D6E-409C-BE32-E72D297353CC}">
              <c16:uniqueId val="{00000001-F2BA-4CC6-B748-26016E17AE47}"/>
            </c:ext>
          </c:extLst>
        </c:ser>
        <c:dLbls>
          <c:showLegendKey val="0"/>
          <c:showVal val="0"/>
          <c:showCatName val="0"/>
          <c:showSerName val="0"/>
          <c:showPercent val="0"/>
          <c:showBubbleSize val="0"/>
        </c:dLbls>
        <c:marker val="1"/>
        <c:smooth val="0"/>
        <c:axId val="1334549040"/>
        <c:axId val="1334541168"/>
      </c:lineChart>
      <c:lineChart>
        <c:grouping val="standard"/>
        <c:varyColors val="0"/>
        <c:ser>
          <c:idx val="0"/>
          <c:order val="0"/>
          <c:tx>
            <c:strRef>
              <c:f>Sheet5!$B$1</c:f>
              <c:strCache>
                <c:ptCount val="1"/>
                <c:pt idx="0">
                  <c:v>Commonwealth Government 10 year bond</c:v>
                </c:pt>
              </c:strCache>
            </c:strRef>
          </c:tx>
          <c:spPr>
            <a:ln w="28575" cap="rnd">
              <a:solidFill>
                <a:srgbClr val="27ACAA"/>
              </a:solidFill>
              <a:round/>
            </a:ln>
            <a:effectLst/>
          </c:spPr>
          <c:marker>
            <c:symbol val="none"/>
          </c:marker>
          <c:cat>
            <c:numRef>
              <c:f>Sheet5!$A$10:$A$22</c:f>
              <c:numCache>
                <c:formatCode>m/d/yyyy</c:formatCode>
                <c:ptCount val="13"/>
                <c:pt idx="0">
                  <c:v>43738</c:v>
                </c:pt>
                <c:pt idx="1">
                  <c:v>43769</c:v>
                </c:pt>
                <c:pt idx="2">
                  <c:v>43799</c:v>
                </c:pt>
                <c:pt idx="3">
                  <c:v>43830</c:v>
                </c:pt>
                <c:pt idx="4">
                  <c:v>43861</c:v>
                </c:pt>
                <c:pt idx="5">
                  <c:v>43890</c:v>
                </c:pt>
                <c:pt idx="6">
                  <c:v>43921</c:v>
                </c:pt>
                <c:pt idx="7">
                  <c:v>43951</c:v>
                </c:pt>
                <c:pt idx="8">
                  <c:v>43982</c:v>
                </c:pt>
                <c:pt idx="9">
                  <c:v>44012</c:v>
                </c:pt>
                <c:pt idx="10">
                  <c:v>44043</c:v>
                </c:pt>
                <c:pt idx="11">
                  <c:v>44074</c:v>
                </c:pt>
                <c:pt idx="12">
                  <c:v>44104</c:v>
                </c:pt>
              </c:numCache>
            </c:numRef>
          </c:cat>
          <c:val>
            <c:numRef>
              <c:f>Sheet5!$B$10:$B$22</c:f>
              <c:numCache>
                <c:formatCode>0.00%</c:formatCode>
                <c:ptCount val="13"/>
                <c:pt idx="0">
                  <c:v>1.03E-2</c:v>
                </c:pt>
                <c:pt idx="1">
                  <c:v>1.03E-2</c:v>
                </c:pt>
                <c:pt idx="2">
                  <c:v>1.15E-2</c:v>
                </c:pt>
                <c:pt idx="3">
                  <c:v>1.2E-2</c:v>
                </c:pt>
                <c:pt idx="4">
                  <c:v>1.15E-2</c:v>
                </c:pt>
                <c:pt idx="5">
                  <c:v>9.7999999999999997E-3</c:v>
                </c:pt>
                <c:pt idx="6">
                  <c:v>8.8999999999999999E-3</c:v>
                </c:pt>
                <c:pt idx="7">
                  <c:v>8.6E-3</c:v>
                </c:pt>
                <c:pt idx="8">
                  <c:v>9.1000000000000004E-3</c:v>
                </c:pt>
                <c:pt idx="9">
                  <c:v>9.1999999999999998E-3</c:v>
                </c:pt>
                <c:pt idx="10">
                  <c:v>8.8000000000000005E-3</c:v>
                </c:pt>
                <c:pt idx="11">
                  <c:v>8.8999999999999999E-3</c:v>
                </c:pt>
                <c:pt idx="12">
                  <c:v>9.0000000000000011E-3</c:v>
                </c:pt>
              </c:numCache>
            </c:numRef>
          </c:val>
          <c:smooth val="0"/>
          <c:extLst>
            <c:ext xmlns:c16="http://schemas.microsoft.com/office/drawing/2014/chart" uri="{C3380CC4-5D6E-409C-BE32-E72D297353CC}">
              <c16:uniqueId val="{00000002-F2BA-4CC6-B748-26016E17AE47}"/>
            </c:ext>
          </c:extLst>
        </c:ser>
        <c:dLbls>
          <c:showLegendKey val="0"/>
          <c:showVal val="0"/>
          <c:showCatName val="0"/>
          <c:showSerName val="0"/>
          <c:showPercent val="0"/>
          <c:showBubbleSize val="0"/>
        </c:dLbls>
        <c:marker val="1"/>
        <c:smooth val="0"/>
        <c:axId val="881573240"/>
        <c:axId val="881572912"/>
      </c:lineChart>
      <c:dateAx>
        <c:axId val="1334549040"/>
        <c:scaling>
          <c:orientation val="minMax"/>
        </c:scaling>
        <c:delete val="0"/>
        <c:axPos val="b"/>
        <c:numFmt formatCode="mmm/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334541168"/>
        <c:crosses val="autoZero"/>
        <c:auto val="1"/>
        <c:lblOffset val="100"/>
        <c:baseTimeUnit val="months"/>
      </c:dateAx>
      <c:valAx>
        <c:axId val="13345411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1334549040"/>
        <c:crosses val="autoZero"/>
        <c:crossBetween val="between"/>
      </c:valAx>
      <c:valAx>
        <c:axId val="88157291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881573240"/>
        <c:crosses val="max"/>
        <c:crossBetween val="between"/>
      </c:valAx>
      <c:dateAx>
        <c:axId val="881573240"/>
        <c:scaling>
          <c:orientation val="minMax"/>
        </c:scaling>
        <c:delete val="1"/>
        <c:axPos val="b"/>
        <c:numFmt formatCode="m/d/yyyy" sourceLinked="1"/>
        <c:majorTickMark val="out"/>
        <c:minorTickMark val="none"/>
        <c:tickLblPos val="nextTo"/>
        <c:crossAx val="881572912"/>
        <c:crosses val="autoZero"/>
        <c:auto val="1"/>
        <c:lblOffset val="100"/>
        <c:baseTimeUnit val="months"/>
      </c:dateAx>
      <c:spPr>
        <a:noFill/>
        <a:ln>
          <a:noFill/>
        </a:ln>
        <a:effectLst/>
      </c:spPr>
    </c:plotArea>
    <c:legend>
      <c:legendPos val="b"/>
      <c:layout>
        <c:manualLayout>
          <c:xMode val="edge"/>
          <c:yMode val="edge"/>
          <c:x val="0"/>
          <c:y val="0.84798446099688751"/>
          <c:w val="0.998080826981953"/>
          <c:h val="0.1212407801210981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GB" dirty="0">
              <a:latin typeface="Arial" pitchFamily="34" charset="0"/>
            </a:endParaRPr>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75A85089-C692-4DEA-AC49-04CF34D4FE14}" type="datetimeFigureOut">
              <a:rPr lang="en-GB" smtClean="0">
                <a:latin typeface="Arial" pitchFamily="34" charset="0"/>
              </a:rPr>
              <a:pPr/>
              <a:t>04/11/2020</a:t>
            </a:fld>
            <a:endParaRPr lang="en-GB" dirty="0">
              <a:latin typeface="Arial" pitchFamily="34" charset="0"/>
            </a:endParaRPr>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GB" dirty="0">
              <a:latin typeface="Arial" pitchFamily="34" charset="0"/>
            </a:endParaRPr>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3A5C721-4BB5-4DB6-AD65-4BA2A62B05B6}" type="slidenum">
              <a:rPr lang="en-GB" smtClean="0">
                <a:latin typeface="Arial" pitchFamily="34" charset="0"/>
              </a:rPr>
              <a:pPr/>
              <a:t>‹#›</a:t>
            </a:fld>
            <a:endParaRPr lang="en-GB" dirty="0">
              <a:latin typeface="Arial" pitchFamily="34" charset="0"/>
            </a:endParaRPr>
          </a:p>
        </p:txBody>
      </p:sp>
    </p:spTree>
    <p:extLst>
      <p:ext uri="{BB962C8B-B14F-4D97-AF65-F5344CB8AC3E}">
        <p14:creationId xmlns:p14="http://schemas.microsoft.com/office/powerpoint/2010/main" val="19916323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atin typeface="Arial" pitchFamily="34" charset="0"/>
              </a:defRPr>
            </a:lvl1pPr>
          </a:lstStyle>
          <a:p>
            <a:fld id="{8045EBA9-A28D-4849-BFEA-AA04F6A21B63}" type="datetimeFigureOut">
              <a:rPr lang="en-GB" smtClean="0"/>
              <a:pPr/>
              <a:t>04/11/2020</a:t>
            </a:fld>
            <a:endParaRPr lang="en-GB" dirty="0"/>
          </a:p>
        </p:txBody>
      </p:sp>
      <p:sp>
        <p:nvSpPr>
          <p:cNvPr id="4" name="Slide Image Placeholder 3"/>
          <p:cNvSpPr>
            <a:spLocks noGrp="1" noRot="1" noChangeAspect="1"/>
          </p:cNvSpPr>
          <p:nvPr>
            <p:ph type="sldImg" idx="2"/>
          </p:nvPr>
        </p:nvSpPr>
        <p:spPr>
          <a:xfrm>
            <a:off x="393700" y="692150"/>
            <a:ext cx="6162675" cy="3463925"/>
          </a:xfrm>
          <a:prstGeom prst="rect">
            <a:avLst/>
          </a:prstGeom>
          <a:noFill/>
          <a:ln w="12700">
            <a:solidFill>
              <a:prstClr val="black"/>
            </a:solidFill>
          </a:ln>
        </p:spPr>
        <p:txBody>
          <a:bodyPr vert="horz" lIns="92492" tIns="46246" rIns="92492" bIns="46246" rtlCol="0" anchor="ctr"/>
          <a:lstStyle/>
          <a:p>
            <a:endParaRPr lang="en-GB"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atin typeface="Arial" pitchFamily="34" charset="0"/>
              </a:defRPr>
            </a:lvl1pPr>
          </a:lstStyle>
          <a:p>
            <a:fld id="{5B43D19E-BFDB-4C92-8EDD-32EDDA8F41DF}" type="slidenum">
              <a:rPr lang="en-GB" smtClean="0"/>
              <a:pPr/>
              <a:t>‹#›</a:t>
            </a:fld>
            <a:endParaRPr lang="en-GB" dirty="0"/>
          </a:p>
        </p:txBody>
      </p:sp>
    </p:spTree>
    <p:extLst>
      <p:ext uri="{BB962C8B-B14F-4D97-AF65-F5344CB8AC3E}">
        <p14:creationId xmlns:p14="http://schemas.microsoft.com/office/powerpoint/2010/main" val="1606270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pv-magazine-australia.com/2020/04/16/covid-19-to-pause-gigawatts-of-wind-and-solar-project-in-australia/" TargetMode="External"/><Relationship Id="rId3" Type="http://schemas.openxmlformats.org/officeDocument/2006/relationships/hyperlink" Target="https://www.nortonrosefulbright.com/en/knowledge/publications/2e8fe68a/covid-19-and-its-impact-on-project-finance-transactions" TargetMode="External"/><Relationship Id="rId7" Type="http://schemas.openxmlformats.org/officeDocument/2006/relationships/hyperlink" Target="https://www.pv-magazine-australia.com/2020/03/28/covid-19-to-wreck-economics-of-new-solar-and-wind-projects/" TargetMode="External"/><Relationship Id="rId2" Type="http://schemas.openxmlformats.org/officeDocument/2006/relationships/slide" Target="../slides/slide2.xml"/><Relationship Id="rId1" Type="http://schemas.openxmlformats.org/officeDocument/2006/relationships/notesMaster" Target="../notesMasters/notesMaster1.xml"/><Relationship Id="rId6" Type="http://schemas.openxmlformats.org/officeDocument/2006/relationships/hyperlink" Target="https://www.claytonutz.com/knowledge/2011/may/ppps-the-australian-gfc-experience" TargetMode="External"/><Relationship Id="rId5" Type="http://schemas.openxmlformats.org/officeDocument/2006/relationships/hyperlink" Target="https://www.claytonutz.com/ArticleDocuments/178/Clayton-Utz-Emerging-from-the-Crisis-Infrastructure-Finance-Post-GFC-2010.pdf.aspx" TargetMode="External"/><Relationship Id="rId10" Type="http://schemas.openxmlformats.org/officeDocument/2006/relationships/hyperlink" Target="https://www.bakermckenzie.com/en/insight/publications/2020/03/covid19-finance-energy-infrastructure-projects" TargetMode="External"/><Relationship Id="rId4" Type="http://schemas.openxmlformats.org/officeDocument/2006/relationships/hyperlink" Target="https://www.leadenhall.com.au/wp-content/uploads/2020/04/March-2020-MRP-Article.pdf" TargetMode="External"/><Relationship Id="rId9" Type="http://schemas.openxmlformats.org/officeDocument/2006/relationships/hyperlink" Target="https://www.energetics.com.au/insights/thought-leadership/australia-s-renewable-energy-market-covid-19-impacts-challenges-from-2019-and-the-value-in-ppas"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reuters.com/article/us-health-coronavirus-vix/vix-futures-point-to-coronavirus-worries-for-months-to-come-idUSKCN21Q2Z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avivainvestors.com/en-au/views/aiq-investment-thinking/2020/05/covid-19-impact-on-credit-market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ba.gov.au/publications/fsr/2020/apr/the-australian-and-global-financial-systems.html" TargetMode="External"/><Relationship Id="rId7" Type="http://schemas.openxmlformats.org/officeDocument/2006/relationships/hyperlink" Target="https://www.leadenhall.com.au/covid-19-understanding-the-valuation-implications/"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thewire.fiig.com.au/article/commentary/trade%20opportunities/2020/04/01/credit-spreads-and-equity-performance-during-financial-disruptions" TargetMode="External"/><Relationship Id="rId5" Type="http://schemas.openxmlformats.org/officeDocument/2006/relationships/hyperlink" Target="https://www.leadenhall.com.au/wp-content/uploads/2020/04/March-2020-MRP-Article.pdf" TargetMode="External"/><Relationship Id="rId4" Type="http://schemas.openxmlformats.org/officeDocument/2006/relationships/hyperlink" Target="https://www.mondaq.com/australia/financing/918838/the-impact-of-covid-19-on-valuations-of-businesses-shares-and-other-equit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u="sng" kern="1200" dirty="0">
                <a:solidFill>
                  <a:schemeClr val="tx1"/>
                </a:solidFill>
                <a:effectLst/>
                <a:latin typeface="Arial" pitchFamily="34" charset="0"/>
                <a:ea typeface="+mn-ea"/>
                <a:cs typeface="+mn-cs"/>
                <a:hlinkClick r:id="rId3"/>
              </a:rPr>
              <a:t>https://www.nortonrosefulbright.com/en/knowledge/publications/2e8fe68a/covid-19-and-its-impact-on-project-finance-transactions</a:t>
            </a:r>
            <a:endParaRPr lang="en-US" sz="1200" kern="1200" dirty="0">
              <a:solidFill>
                <a:schemeClr val="tx1"/>
              </a:solidFill>
              <a:effectLst/>
              <a:latin typeface="Arial" pitchFamily="34" charset="0"/>
              <a:ea typeface="+mn-ea"/>
              <a:cs typeface="+mn-cs"/>
            </a:endParaRPr>
          </a:p>
          <a:p>
            <a:r>
              <a:rPr lang="en-IN" sz="1200" u="sng" kern="1200" dirty="0">
                <a:solidFill>
                  <a:schemeClr val="tx1"/>
                </a:solidFill>
                <a:effectLst/>
                <a:latin typeface="Arial" pitchFamily="34" charset="0"/>
                <a:ea typeface="+mn-ea"/>
                <a:cs typeface="+mn-cs"/>
                <a:hlinkClick r:id="rId4"/>
              </a:rPr>
              <a:t>https://www.leadenhall.com.au/wp-content/uploads/2020/04/March-2020-MRP-Article.pdf</a:t>
            </a:r>
            <a:endParaRPr lang="en-US" sz="1200" kern="1200" dirty="0">
              <a:solidFill>
                <a:schemeClr val="tx1"/>
              </a:solidFill>
              <a:effectLst/>
              <a:latin typeface="Arial" pitchFamily="34" charset="0"/>
              <a:ea typeface="+mn-ea"/>
              <a:cs typeface="+mn-cs"/>
            </a:endParaRPr>
          </a:p>
          <a:p>
            <a:r>
              <a:rPr lang="en-IN" sz="1200" u="sng" kern="1200" dirty="0">
                <a:solidFill>
                  <a:schemeClr val="tx1"/>
                </a:solidFill>
                <a:effectLst/>
                <a:latin typeface="Arial" pitchFamily="34" charset="0"/>
                <a:ea typeface="+mn-ea"/>
                <a:cs typeface="+mn-cs"/>
                <a:hlinkClick r:id="rId5"/>
              </a:rPr>
              <a:t>https://www.claytonutz.com/ArticleDocuments/178/Clayton-Utz-Emerging-from-the-Crisis-Infrastructure-Finance-Post-GFC-2010.pdf.aspx</a:t>
            </a:r>
            <a:endParaRPr lang="en-US" sz="1200" kern="1200" dirty="0">
              <a:solidFill>
                <a:schemeClr val="tx1"/>
              </a:solidFill>
              <a:effectLst/>
              <a:latin typeface="Arial" pitchFamily="34" charset="0"/>
              <a:ea typeface="+mn-ea"/>
              <a:cs typeface="+mn-cs"/>
            </a:endParaRPr>
          </a:p>
          <a:p>
            <a:r>
              <a:rPr lang="en-IN" sz="1200" u="sng" kern="1200" dirty="0">
                <a:solidFill>
                  <a:schemeClr val="tx1"/>
                </a:solidFill>
                <a:effectLst/>
                <a:latin typeface="Arial" pitchFamily="34" charset="0"/>
                <a:ea typeface="+mn-ea"/>
                <a:cs typeface="+mn-cs"/>
                <a:hlinkClick r:id="rId6"/>
              </a:rPr>
              <a:t>https://www.claytonutz.com/knowledge/2011/may/ppps-the-australian-gfc-experience</a:t>
            </a:r>
            <a:endParaRPr lang="en-US" sz="1200" kern="1200" dirty="0">
              <a:solidFill>
                <a:schemeClr val="tx1"/>
              </a:solidFill>
              <a:effectLst/>
              <a:latin typeface="Arial" pitchFamily="34" charset="0"/>
              <a:ea typeface="+mn-ea"/>
              <a:cs typeface="+mn-cs"/>
            </a:endParaRPr>
          </a:p>
          <a:p>
            <a:r>
              <a:rPr lang="en-IN" sz="1200" u="sng" kern="1200" dirty="0">
                <a:solidFill>
                  <a:schemeClr val="tx1"/>
                </a:solidFill>
                <a:effectLst/>
                <a:latin typeface="Arial" pitchFamily="34" charset="0"/>
                <a:ea typeface="+mn-ea"/>
                <a:cs typeface="+mn-cs"/>
                <a:hlinkClick r:id="rId7"/>
              </a:rPr>
              <a:t>https://www.pv-magazine-australia.com/2020/03/28/covid-19-to-wreck-economics-of-new-solar-and-wind-projects/</a:t>
            </a:r>
            <a:endParaRPr lang="en-US" sz="1200" kern="1200" dirty="0">
              <a:solidFill>
                <a:schemeClr val="tx1"/>
              </a:solidFill>
              <a:effectLst/>
              <a:latin typeface="Arial" pitchFamily="34" charset="0"/>
              <a:ea typeface="+mn-ea"/>
              <a:cs typeface="+mn-cs"/>
            </a:endParaRPr>
          </a:p>
          <a:p>
            <a:r>
              <a:rPr lang="en-IN" sz="1200" u="sng" kern="1200" dirty="0">
                <a:solidFill>
                  <a:schemeClr val="tx1"/>
                </a:solidFill>
                <a:effectLst/>
                <a:latin typeface="Arial" pitchFamily="34" charset="0"/>
                <a:ea typeface="+mn-ea"/>
                <a:cs typeface="+mn-cs"/>
                <a:hlinkClick r:id="rId8"/>
              </a:rPr>
              <a:t>https://www.pv-magazine-australia.com/2020/04/16/covid-19-to-pause-gigawatts-of-wind-and-solar-project-in-australia/</a:t>
            </a:r>
            <a:endParaRPr lang="en-US" sz="1200" kern="1200" dirty="0">
              <a:solidFill>
                <a:schemeClr val="tx1"/>
              </a:solidFill>
              <a:effectLst/>
              <a:latin typeface="Arial" pitchFamily="34" charset="0"/>
              <a:ea typeface="+mn-ea"/>
              <a:cs typeface="+mn-cs"/>
            </a:endParaRPr>
          </a:p>
          <a:p>
            <a:r>
              <a:rPr lang="en-IN" sz="1200" u="sng" kern="1200" dirty="0">
                <a:solidFill>
                  <a:schemeClr val="tx1"/>
                </a:solidFill>
                <a:effectLst/>
                <a:latin typeface="Arial" pitchFamily="34" charset="0"/>
                <a:ea typeface="+mn-ea"/>
                <a:cs typeface="+mn-cs"/>
                <a:hlinkClick r:id="rId9"/>
              </a:rPr>
              <a:t>https://www.energetics.com.au/insights/thought-leadership/australia-s-renewable-energy-market-covid-19-impacts-challenges-from-2019-and-the-value-in-ppas</a:t>
            </a:r>
            <a:endParaRPr lang="en-US" sz="1200" kern="1200" dirty="0">
              <a:solidFill>
                <a:schemeClr val="tx1"/>
              </a:solidFill>
              <a:effectLst/>
              <a:latin typeface="Arial" pitchFamily="34" charset="0"/>
              <a:ea typeface="+mn-ea"/>
              <a:cs typeface="+mn-cs"/>
            </a:endParaRPr>
          </a:p>
          <a:p>
            <a:r>
              <a:rPr lang="en-IN" sz="1200" u="sng" kern="1200" dirty="0">
                <a:solidFill>
                  <a:schemeClr val="tx1"/>
                </a:solidFill>
                <a:effectLst/>
                <a:latin typeface="Arial" pitchFamily="34" charset="0"/>
                <a:ea typeface="+mn-ea"/>
                <a:cs typeface="+mn-cs"/>
                <a:hlinkClick r:id="rId10"/>
              </a:rPr>
              <a:t>https://www.bakermckenzie.com/en/insight/publications/2020/03/covid19-finance-energy-infrastructure-projects</a:t>
            </a:r>
            <a:endParaRPr lang="en-US" sz="1200" kern="1200" dirty="0">
              <a:solidFill>
                <a:schemeClr val="tx1"/>
              </a:solidFill>
              <a:effectLst/>
              <a:latin typeface="Arial"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13808418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8859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698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4406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sz="1200" u="sng" kern="1200" dirty="0">
                <a:solidFill>
                  <a:schemeClr val="tx1"/>
                </a:solidFill>
                <a:effectLst/>
                <a:latin typeface="Arial" pitchFamily="34" charset="0"/>
                <a:ea typeface="+mn-ea"/>
                <a:cs typeface="+mn-cs"/>
                <a:hlinkClick r:id="rId3"/>
              </a:rPr>
              <a:t>https://www.reuters.com/article/us-health-coronavirus-vix/vix-futures-point-to-coronavirus-worries-for-months-to-come-idUSKCN21Q2ZS</a:t>
            </a:r>
            <a:endParaRPr lang="en-US" sz="1200" kern="1200" dirty="0">
              <a:solidFill>
                <a:schemeClr val="tx1"/>
              </a:solidFill>
              <a:effectLst/>
              <a:latin typeface="Arial" pitchFamily="34" charset="0"/>
              <a:ea typeface="+mn-ea"/>
              <a:cs typeface="+mn-cs"/>
            </a:endParaRPr>
          </a:p>
          <a:p>
            <a:r>
              <a:rPr lang="en-IN" sz="1200" u="sng" kern="1200" dirty="0">
                <a:solidFill>
                  <a:schemeClr val="tx1"/>
                </a:solidFill>
                <a:effectLst/>
                <a:latin typeface="Arial" pitchFamily="34" charset="0"/>
                <a:ea typeface="+mn-ea"/>
                <a:cs typeface="+mn-cs"/>
                <a:hlinkClick r:id="rId4"/>
              </a:rPr>
              <a:t>https://www.avivainvestors.com/en-au/views/aiq-investment-thinking/2020/05/covid-19-impact-on-credit-markets/</a:t>
            </a:r>
            <a:endParaRPr lang="en-US" sz="1200" kern="1200" dirty="0">
              <a:solidFill>
                <a:schemeClr val="tx1"/>
              </a:solidFill>
              <a:effectLst/>
              <a:latin typeface="Arial" pitchFamily="34" charset="0"/>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788139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200" u="sng" kern="1200" dirty="0">
                <a:solidFill>
                  <a:schemeClr val="tx1"/>
                </a:solidFill>
                <a:effectLst/>
                <a:latin typeface="Arial" pitchFamily="34" charset="0"/>
                <a:ea typeface="+mn-ea"/>
                <a:cs typeface="+mn-cs"/>
                <a:hlinkClick r:id="rId3"/>
              </a:rPr>
              <a:t>https://www.rba.gov.au/publications/fsr/2020/apr/the-australian-and-global-financial-systems.html</a:t>
            </a:r>
            <a:endParaRPr lang="en-US" sz="1200" kern="1200" dirty="0">
              <a:solidFill>
                <a:schemeClr val="tx1"/>
              </a:solidFill>
              <a:effectLst/>
              <a:latin typeface="Arial" pitchFamily="34" charset="0"/>
              <a:ea typeface="+mn-ea"/>
              <a:cs typeface="+mn-cs"/>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u="sng" kern="1200" dirty="0">
                <a:solidFill>
                  <a:schemeClr val="tx1"/>
                </a:solidFill>
                <a:effectLst/>
                <a:latin typeface="Arial" pitchFamily="34" charset="0"/>
                <a:ea typeface="+mn-ea"/>
                <a:cs typeface="+mn-cs"/>
                <a:hlinkClick r:id="rId4"/>
              </a:rPr>
              <a:t>https://www.mondaq.com/australia/financing/918838/the-impact-of-covid-19-on-valuations-of-businesses-shares-and-other-equity</a:t>
            </a:r>
            <a:endParaRPr lang="en-US" sz="1200" kern="1200" dirty="0">
              <a:solidFill>
                <a:schemeClr val="tx1"/>
              </a:solidFill>
              <a:effectLst/>
              <a:latin typeface="Arial" pitchFamily="34" charset="0"/>
              <a:ea typeface="+mn-ea"/>
              <a:cs typeface="+mn-cs"/>
            </a:endParaRPr>
          </a:p>
          <a:p>
            <a:endParaRPr lang="en-US" dirty="0"/>
          </a:p>
          <a:p>
            <a:r>
              <a:rPr lang="en-US" dirty="0">
                <a:hlinkClick r:id="rId5"/>
              </a:rPr>
              <a:t>https://www.leadenhall.com.au/wp-content/uploads/2020/04/March-2020-MRP-Article.pdf</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IN" sz="1200" u="sng" kern="1200" dirty="0">
                <a:solidFill>
                  <a:schemeClr val="tx1"/>
                </a:solidFill>
                <a:effectLst/>
                <a:latin typeface="Arial" pitchFamily="34" charset="0"/>
                <a:ea typeface="+mn-ea"/>
                <a:cs typeface="+mn-cs"/>
                <a:hlinkClick r:id="rId6"/>
              </a:rPr>
              <a:t>http://thewire.fiig.com.au/article/commentary/trade%20opportunities/2020/04/01/credit-spreads-and-equity-performance-during-financial-disruptions</a:t>
            </a:r>
            <a:endParaRPr lang="en-US" sz="1200" kern="1200" dirty="0">
              <a:solidFill>
                <a:schemeClr val="tx1"/>
              </a:solidFill>
              <a:effectLst/>
              <a:latin typeface="Arial" pitchFamily="34" charset="0"/>
              <a:ea typeface="+mn-ea"/>
              <a:cs typeface="+mn-cs"/>
            </a:endParaRPr>
          </a:p>
          <a:p>
            <a:endParaRPr lang="en-US" dirty="0"/>
          </a:p>
          <a:p>
            <a:r>
              <a:rPr lang="en-US" dirty="0">
                <a:hlinkClick r:id="rId7"/>
              </a:rPr>
              <a:t>https://www.leadenhall.com.au/covid-19-understanding-the-valuation-implications/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2644230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51953" rtl="0" eaLnBrk="1" fontAlgn="base" latinLnBrk="0" hangingPunct="1">
              <a:lnSpc>
                <a:spcPct val="100000"/>
              </a:lnSpc>
              <a:spcBef>
                <a:spcPct val="0"/>
              </a:spcBef>
              <a:spcAft>
                <a:spcPct val="0"/>
              </a:spcAft>
              <a:buClrTx/>
              <a:buSzTx/>
              <a:buFontTx/>
              <a:buNone/>
              <a:tabLst/>
              <a:defRPr/>
            </a:pPr>
            <a:fld id="{30AEF589-973F-4ED0-B388-597276DBAF62}"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1953" rtl="0" eaLnBrk="1" fontAlgn="base" latinLnBrk="0" hangingPunct="1">
                <a:lnSpc>
                  <a:spcPct val="100000"/>
                </a:lnSpc>
                <a:spcBef>
                  <a:spcPct val="0"/>
                </a:spcBef>
                <a:spcAft>
                  <a:spcPct val="0"/>
                </a:spcAft>
                <a:buClrTx/>
                <a:buSzTx/>
                <a:buFontTx/>
                <a:buNone/>
                <a:tabLst/>
                <a:defRPr/>
              </a:pPr>
              <a:t>5</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285870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51953" rtl="0" eaLnBrk="1" fontAlgn="base" latinLnBrk="0" hangingPunct="1">
              <a:lnSpc>
                <a:spcPct val="100000"/>
              </a:lnSpc>
              <a:spcBef>
                <a:spcPct val="0"/>
              </a:spcBef>
              <a:spcAft>
                <a:spcPct val="0"/>
              </a:spcAft>
              <a:buClrTx/>
              <a:buSzTx/>
              <a:buFontTx/>
              <a:buNone/>
              <a:tabLst/>
              <a:defRPr/>
            </a:pPr>
            <a:fld id="{30AEF589-973F-4ED0-B388-597276DBAF62}" type="slidenum">
              <a:rPr kumimoji="0" lang="en-GB"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51953" rtl="0" eaLnBrk="1" fontAlgn="base" latinLnBrk="0" hangingPunct="1">
                <a:lnSpc>
                  <a:spcPct val="100000"/>
                </a:lnSpc>
                <a:spcBef>
                  <a:spcPct val="0"/>
                </a:spcBef>
                <a:spcAft>
                  <a:spcPct val="0"/>
                </a:spcAft>
                <a:buClrTx/>
                <a:buSzTx/>
                <a:buFontTx/>
                <a:buNone/>
                <a:tabLst/>
                <a:defRPr/>
              </a:pPr>
              <a:t>6</a:t>
            </a:fld>
            <a:endParaRPr kumimoji="0" lang="en-GB"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478041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Source: </a:t>
            </a:r>
            <a:endParaRPr lang="en-US" dirty="0"/>
          </a:p>
          <a:p>
            <a:r>
              <a:rPr lang="en-US" dirty="0"/>
              <a:t>https://blogs.worldbank.org/ppps/making-ppp-legal-frameworks-fit-post-covid-19</a:t>
            </a:r>
          </a:p>
          <a:p>
            <a:r>
              <a:rPr lang="en-US" dirty="0"/>
              <a:t>https://www.ifc.org/wps/wcm/connect/b2364239-ebac-465c-8afc-71a83bdb8900/%28Consolidated%29_Infra+WS_ppt_201005.pdf?MOD=AJPERES&amp;CVID=nk5.nPl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041604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dirty="0"/>
              <a:t>Source: </a:t>
            </a:r>
            <a:endParaRPr lang="en-US" dirty="0"/>
          </a:p>
          <a:p>
            <a:r>
              <a:rPr lang="en-US" dirty="0"/>
              <a:t>https://blogs.worldbank.org/ppps/making-ppp-legal-frameworks-fit-post-covid-19</a:t>
            </a:r>
          </a:p>
          <a:p>
            <a:r>
              <a:rPr lang="en-US" dirty="0"/>
              <a:t>https://www.ifc.org/wps/wcm/connect/b2364239-ebac-465c-8afc-71a83bdb8900/%28Consolidated%29_Infra+WS_ppt_201005.pdf?MOD=AJPERES&amp;CVID=nk5.nPl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B43D19E-BFDB-4C92-8EDD-32EDDA8F41DF}" type="slidenum">
              <a:rPr kumimoji="0" lang="en-GB"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38548465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3.jpe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image" Target="../media/image9.emf"/><Relationship Id="rId5" Type="http://schemas.openxmlformats.org/officeDocument/2006/relationships/oleObject" Target="../embeddings/oleObject19.bin"/><Relationship Id="rId4"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vmlDrawing" Target="../drawings/vmlDrawing21.vml"/><Relationship Id="rId6" Type="http://schemas.openxmlformats.org/officeDocument/2006/relationships/image" Target="../media/image2.emf"/><Relationship Id="rId5" Type="http://schemas.openxmlformats.org/officeDocument/2006/relationships/oleObject" Target="../embeddings/oleObject21.bin"/><Relationship Id="rId4"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vmlDrawing" Target="../drawings/vmlDrawing23.vml"/><Relationship Id="rId6" Type="http://schemas.openxmlformats.org/officeDocument/2006/relationships/image" Target="../media/image12.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Master" Target="../slideMasters/slideMaster4.xml"/><Relationship Id="rId7" Type="http://schemas.openxmlformats.org/officeDocument/2006/relationships/slide" Target="../slides/slide3.xml"/><Relationship Id="rId2" Type="http://schemas.openxmlformats.org/officeDocument/2006/relationships/tags" Target="../tags/tag45.xml"/><Relationship Id="rId1" Type="http://schemas.openxmlformats.org/officeDocument/2006/relationships/vmlDrawing" Target="../drawings/vmlDrawing24.vml"/><Relationship Id="rId6" Type="http://schemas.openxmlformats.org/officeDocument/2006/relationships/image" Target="../media/image13.png"/><Relationship Id="rId5" Type="http://schemas.openxmlformats.org/officeDocument/2006/relationships/image" Target="../media/image2.emf"/><Relationship Id="rId10" Type="http://schemas.openxmlformats.org/officeDocument/2006/relationships/slide" Target="../slides/slide18.xml"/><Relationship Id="rId4" Type="http://schemas.openxmlformats.org/officeDocument/2006/relationships/oleObject" Target="../embeddings/oleObject24.bin"/><Relationship Id="rId9" Type="http://schemas.openxmlformats.org/officeDocument/2006/relationships/slide" Target="../slides/slide9.xml"/></Relationships>
</file>

<file path=ppt/slideLayouts/_rels/slideLayout133.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Master" Target="../slideMasters/slideMaster4.xml"/><Relationship Id="rId7" Type="http://schemas.openxmlformats.org/officeDocument/2006/relationships/slide" Target="../slides/slide3.xml"/><Relationship Id="rId2" Type="http://schemas.openxmlformats.org/officeDocument/2006/relationships/tags" Target="../tags/tag46.xml"/><Relationship Id="rId1" Type="http://schemas.openxmlformats.org/officeDocument/2006/relationships/vmlDrawing" Target="../drawings/vmlDrawing25.vml"/><Relationship Id="rId6" Type="http://schemas.openxmlformats.org/officeDocument/2006/relationships/image" Target="../media/image13.png"/><Relationship Id="rId5" Type="http://schemas.openxmlformats.org/officeDocument/2006/relationships/image" Target="../media/image2.emf"/><Relationship Id="rId10" Type="http://schemas.openxmlformats.org/officeDocument/2006/relationships/slide" Target="../slides/slide18.xml"/><Relationship Id="rId4" Type="http://schemas.openxmlformats.org/officeDocument/2006/relationships/oleObject" Target="../embeddings/oleObject25.bin"/><Relationship Id="rId9" Type="http://schemas.openxmlformats.org/officeDocument/2006/relationships/slide" Target="../slides/slide9.xml"/></Relationships>
</file>

<file path=ppt/slideLayouts/_rels/slideLayout134.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Master" Target="../slideMasters/slideMaster4.xml"/><Relationship Id="rId7" Type="http://schemas.openxmlformats.org/officeDocument/2006/relationships/slide" Target="../slides/slide3.xml"/><Relationship Id="rId2" Type="http://schemas.openxmlformats.org/officeDocument/2006/relationships/tags" Target="../tags/tag47.xml"/><Relationship Id="rId1" Type="http://schemas.openxmlformats.org/officeDocument/2006/relationships/vmlDrawing" Target="../drawings/vmlDrawing26.vml"/><Relationship Id="rId6" Type="http://schemas.openxmlformats.org/officeDocument/2006/relationships/image" Target="../media/image13.png"/><Relationship Id="rId5" Type="http://schemas.openxmlformats.org/officeDocument/2006/relationships/image" Target="../media/image2.emf"/><Relationship Id="rId10" Type="http://schemas.openxmlformats.org/officeDocument/2006/relationships/slide" Target="../slides/slide18.xml"/><Relationship Id="rId4" Type="http://schemas.openxmlformats.org/officeDocument/2006/relationships/oleObject" Target="../embeddings/oleObject26.bin"/><Relationship Id="rId9" Type="http://schemas.openxmlformats.org/officeDocument/2006/relationships/slide" Target="../slides/slide9.xml"/></Relationships>
</file>

<file path=ppt/slideLayouts/_rels/slideLayout135.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Master" Target="../slideMasters/slideMaster4.xml"/><Relationship Id="rId7" Type="http://schemas.openxmlformats.org/officeDocument/2006/relationships/slide" Target="../slides/slide3.xml"/><Relationship Id="rId2" Type="http://schemas.openxmlformats.org/officeDocument/2006/relationships/tags" Target="../tags/tag48.xml"/><Relationship Id="rId1" Type="http://schemas.openxmlformats.org/officeDocument/2006/relationships/vmlDrawing" Target="../drawings/vmlDrawing27.vml"/><Relationship Id="rId6" Type="http://schemas.openxmlformats.org/officeDocument/2006/relationships/image" Target="../media/image13.png"/><Relationship Id="rId5" Type="http://schemas.openxmlformats.org/officeDocument/2006/relationships/image" Target="../media/image2.emf"/><Relationship Id="rId10" Type="http://schemas.openxmlformats.org/officeDocument/2006/relationships/slide" Target="../slides/slide18.xml"/><Relationship Id="rId4" Type="http://schemas.openxmlformats.org/officeDocument/2006/relationships/oleObject" Target="../embeddings/oleObject27.bin"/><Relationship Id="rId9" Type="http://schemas.openxmlformats.org/officeDocument/2006/relationships/slide" Target="../slides/slide9.xml"/></Relationships>
</file>

<file path=ppt/slideLayouts/_rels/slideLayout136.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Master" Target="../slideMasters/slideMaster4.xml"/><Relationship Id="rId7" Type="http://schemas.openxmlformats.org/officeDocument/2006/relationships/slide" Target="../slides/slide3.xml"/><Relationship Id="rId2" Type="http://schemas.openxmlformats.org/officeDocument/2006/relationships/tags" Target="../tags/tag49.xml"/><Relationship Id="rId1" Type="http://schemas.openxmlformats.org/officeDocument/2006/relationships/vmlDrawing" Target="../drawings/vmlDrawing28.vml"/><Relationship Id="rId6" Type="http://schemas.openxmlformats.org/officeDocument/2006/relationships/image" Target="../media/image13.png"/><Relationship Id="rId5" Type="http://schemas.openxmlformats.org/officeDocument/2006/relationships/image" Target="../media/image2.emf"/><Relationship Id="rId10" Type="http://schemas.openxmlformats.org/officeDocument/2006/relationships/slide" Target="../slides/slide18.xml"/><Relationship Id="rId4" Type="http://schemas.openxmlformats.org/officeDocument/2006/relationships/oleObject" Target="../embeddings/oleObject28.bin"/><Relationship Id="rId9" Type="http://schemas.openxmlformats.org/officeDocument/2006/relationships/slide" Target="../slides/slide9.xml"/></Relationships>
</file>

<file path=ppt/slideLayouts/_rels/slideLayout137.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Master" Target="../slideMasters/slideMaster4.xml"/><Relationship Id="rId7" Type="http://schemas.openxmlformats.org/officeDocument/2006/relationships/slide" Target="../slides/slide3.xml"/><Relationship Id="rId2" Type="http://schemas.openxmlformats.org/officeDocument/2006/relationships/tags" Target="../tags/tag50.xml"/><Relationship Id="rId1" Type="http://schemas.openxmlformats.org/officeDocument/2006/relationships/vmlDrawing" Target="../drawings/vmlDrawing29.vml"/><Relationship Id="rId6" Type="http://schemas.openxmlformats.org/officeDocument/2006/relationships/image" Target="../media/image13.png"/><Relationship Id="rId5" Type="http://schemas.openxmlformats.org/officeDocument/2006/relationships/image" Target="../media/image2.emf"/><Relationship Id="rId10" Type="http://schemas.openxmlformats.org/officeDocument/2006/relationships/slide" Target="../slides/slide18.xml"/><Relationship Id="rId4" Type="http://schemas.openxmlformats.org/officeDocument/2006/relationships/oleObject" Target="../embeddings/oleObject29.bin"/><Relationship Id="rId9" Type="http://schemas.openxmlformats.org/officeDocument/2006/relationships/slide" Target="../slides/slide9.xml"/></Relationships>
</file>

<file path=ppt/slideLayouts/_rels/slideLayout138.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Master" Target="../slideMasters/slideMaster4.xml"/><Relationship Id="rId7" Type="http://schemas.openxmlformats.org/officeDocument/2006/relationships/slide" Target="../slides/slide3.xml"/><Relationship Id="rId2" Type="http://schemas.openxmlformats.org/officeDocument/2006/relationships/tags" Target="../tags/tag51.xml"/><Relationship Id="rId1" Type="http://schemas.openxmlformats.org/officeDocument/2006/relationships/vmlDrawing" Target="../drawings/vmlDrawing30.vml"/><Relationship Id="rId6" Type="http://schemas.openxmlformats.org/officeDocument/2006/relationships/image" Target="../media/image13.png"/><Relationship Id="rId5" Type="http://schemas.openxmlformats.org/officeDocument/2006/relationships/image" Target="../media/image2.emf"/><Relationship Id="rId10" Type="http://schemas.openxmlformats.org/officeDocument/2006/relationships/slide" Target="../slides/slide18.xml"/><Relationship Id="rId4" Type="http://schemas.openxmlformats.org/officeDocument/2006/relationships/oleObject" Target="../embeddings/oleObject30.bin"/><Relationship Id="rId9" Type="http://schemas.openxmlformats.org/officeDocument/2006/relationships/slide" Target="../slides/slide9.xml"/></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2.xml"/><Relationship Id="rId1" Type="http://schemas.openxmlformats.org/officeDocument/2006/relationships/vmlDrawing" Target="../drawings/vmlDrawing31.vml"/><Relationship Id="rId6" Type="http://schemas.openxmlformats.org/officeDocument/2006/relationships/image" Target="../media/image11.png"/><Relationship Id="rId5" Type="http://schemas.openxmlformats.org/officeDocument/2006/relationships/image" Target="../media/image2.emf"/><Relationship Id="rId4" Type="http://schemas.openxmlformats.org/officeDocument/2006/relationships/oleObject" Target="../embeddings/oleObject31.bin"/></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3.xml"/><Relationship Id="rId1" Type="http://schemas.openxmlformats.org/officeDocument/2006/relationships/vmlDrawing" Target="../drawings/vmlDrawing32.vml"/><Relationship Id="rId6" Type="http://schemas.openxmlformats.org/officeDocument/2006/relationships/image" Target="../media/image12.png"/><Relationship Id="rId5" Type="http://schemas.openxmlformats.org/officeDocument/2006/relationships/image" Target="../media/image2.emf"/><Relationship Id="rId4" Type="http://schemas.openxmlformats.org/officeDocument/2006/relationships/oleObject" Target="../embeddings/oleObject32.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4.xml"/><Relationship Id="rId1" Type="http://schemas.openxmlformats.org/officeDocument/2006/relationships/vmlDrawing" Target="../drawings/vmlDrawing33.vml"/><Relationship Id="rId6" Type="http://schemas.openxmlformats.org/officeDocument/2006/relationships/image" Target="../media/image14.png"/><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5.xml"/><Relationship Id="rId1" Type="http://schemas.openxmlformats.org/officeDocument/2006/relationships/vmlDrawing" Target="../drawings/vmlDrawing34.vml"/><Relationship Id="rId6" Type="http://schemas.openxmlformats.org/officeDocument/2006/relationships/image" Target="../media/image15.png"/><Relationship Id="rId5" Type="http://schemas.openxmlformats.org/officeDocument/2006/relationships/image" Target="../media/image2.emf"/><Relationship Id="rId4" Type="http://schemas.openxmlformats.org/officeDocument/2006/relationships/oleObject" Target="../embeddings/oleObject34.bin"/></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6.xml"/><Relationship Id="rId1" Type="http://schemas.openxmlformats.org/officeDocument/2006/relationships/vmlDrawing" Target="../drawings/vmlDrawing35.vml"/><Relationship Id="rId6" Type="http://schemas.openxmlformats.org/officeDocument/2006/relationships/image" Target="../media/image12.png"/><Relationship Id="rId5" Type="http://schemas.openxmlformats.org/officeDocument/2006/relationships/image" Target="../media/image2.emf"/><Relationship Id="rId4" Type="http://schemas.openxmlformats.org/officeDocument/2006/relationships/oleObject" Target="../embeddings/oleObject35.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ags" Target="../tags/tag9.xml"/><Relationship Id="rId7" Type="http://schemas.openxmlformats.org/officeDocument/2006/relationships/image" Target="../media/image4.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2.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2.emf"/><Relationship Id="rId5" Type="http://schemas.openxmlformats.org/officeDocument/2006/relationships/oleObject" Target="../embeddings/oleObject11.bin"/><Relationship Id="rId4"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6.xml"/><Relationship Id="rId1" Type="http://schemas.openxmlformats.org/officeDocument/2006/relationships/vmlDrawing" Target="../drawings/vmlDrawing13.vml"/><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3" Type="http://schemas.openxmlformats.org/officeDocument/2006/relationships/tags" Target="../tags/tag32.xml"/><Relationship Id="rId7" Type="http://schemas.openxmlformats.org/officeDocument/2006/relationships/image" Target="../media/image3.jpeg"/><Relationship Id="rId2" Type="http://schemas.openxmlformats.org/officeDocument/2006/relationships/tags" Target="../tags/tag31.xml"/><Relationship Id="rId1" Type="http://schemas.openxmlformats.org/officeDocument/2006/relationships/vmlDrawing" Target="../drawings/vmlDrawing16.vml"/><Relationship Id="rId6" Type="http://schemas.openxmlformats.org/officeDocument/2006/relationships/image" Target="../media/image2.emf"/><Relationship Id="rId5" Type="http://schemas.openxmlformats.org/officeDocument/2006/relationships/oleObject" Target="../embeddings/oleObject16.bin"/><Relationship Id="rId4"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tags" Target="../tags/tag36.xml"/><Relationship Id="rId7" Type="http://schemas.openxmlformats.org/officeDocument/2006/relationships/image" Target="../media/image4.png"/><Relationship Id="rId2" Type="http://schemas.openxmlformats.org/officeDocument/2006/relationships/tags" Target="../tags/tag35.xml"/><Relationship Id="rId1" Type="http://schemas.openxmlformats.org/officeDocument/2006/relationships/vmlDrawing" Target="../drawings/vmlDrawing18.vml"/><Relationship Id="rId6" Type="http://schemas.openxmlformats.org/officeDocument/2006/relationships/image" Target="../media/image2.emf"/><Relationship Id="rId5" Type="http://schemas.openxmlformats.org/officeDocument/2006/relationships/oleObject" Target="../embeddings/oleObject18.bin"/><Relationship Id="rId4"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9D79F6A-82C4-46C6-A866-3696B94141C0}"/>
              </a:ext>
            </a:extLst>
          </p:cNvPr>
          <p:cNvGraphicFramePr>
            <a:graphicFrameLocks noChangeAspect="1"/>
          </p:cNvGraphicFramePr>
          <p:nvPr userDrawn="1">
            <p:custDataLst>
              <p:tags r:id="rId2"/>
            </p:custDataLst>
            <p:extLst>
              <p:ext uri="{D42A27DB-BD31-4B8C-83A1-F6EECF244321}">
                <p14:modId xmlns:p14="http://schemas.microsoft.com/office/powerpoint/2010/main" val="3119150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0"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09D79F6A-82C4-46C6-A866-3696B94141C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B5552B8-CA00-4274-A2B6-F5986E032123}"/>
              </a:ext>
            </a:extLst>
          </p:cNvPr>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AU" sz="30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AU" dirty="0"/>
              <a:t>Use Panels to hold statements</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81503700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r>
              <a:rPr lang="en-US" dirty="0"/>
              <a:t>Click icon to add picture</a:t>
            </a:r>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fld id="{70698E0F-C516-4EA3-9B7A-A60925844285}" type="datetime3">
              <a:rPr lang="en-US" smtClean="0"/>
              <a:t>4 November 2020</a:t>
            </a:fld>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58052468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0BD55BA1-5616-41A0-A230-900CC53918C9}" type="datetime3">
              <a:rPr lang="en-US" smtClean="0"/>
              <a:t>4 November 2020</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326353587"/>
      </p:ext>
    </p:extLst>
  </p:cSld>
  <p:clrMapOvr>
    <a:masterClrMapping/>
  </p:clrMapOvr>
  <p:extLst>
    <p:ext uri="{DCECCB84-F9BA-43D5-87BE-67443E8EF086}">
      <p15:sldGuideLst xmlns:p15="http://schemas.microsoft.com/office/powerpoint/2012/main"/>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174195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fld id="{ECB31890-3905-4699-8A54-4A643E2FBD12}" type="datetime3">
              <a:rPr lang="en-US" smtClean="0"/>
              <a:t>4 November 2020</a:t>
            </a:fld>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362137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Tree>
    <p:extLst>
      <p:ext uri="{BB962C8B-B14F-4D97-AF65-F5344CB8AC3E}">
        <p14:creationId xmlns:p14="http://schemas.microsoft.com/office/powerpoint/2010/main" val="34501965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Tree>
    <p:extLst>
      <p:ext uri="{BB962C8B-B14F-4D97-AF65-F5344CB8AC3E}">
        <p14:creationId xmlns:p14="http://schemas.microsoft.com/office/powerpoint/2010/main" val="181747757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Tree>
    <p:extLst>
      <p:ext uri="{BB962C8B-B14F-4D97-AF65-F5344CB8AC3E}">
        <p14:creationId xmlns:p14="http://schemas.microsoft.com/office/powerpoint/2010/main" val="413271029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445097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1DA4D3B-F760-44BA-B1C9-FF19175A81C6}"/>
              </a:ext>
            </a:extLst>
          </p:cNvPr>
          <p:cNvGraphicFramePr>
            <a:graphicFrameLocks noChangeAspect="1"/>
          </p:cNvGraphicFramePr>
          <p:nvPr userDrawn="1">
            <p:custDataLst>
              <p:tags r:id="rId2"/>
            </p:custDataLst>
            <p:extLst>
              <p:ext uri="{D42A27DB-BD31-4B8C-83A1-F6EECF244321}">
                <p14:modId xmlns:p14="http://schemas.microsoft.com/office/powerpoint/2010/main" val="11598228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58" name="think-cell Slide" r:id="rId5" imgW="338" imgH="338" progId="TCLayout.ActiveDocument.1">
                  <p:embed/>
                </p:oleObj>
              </mc:Choice>
              <mc:Fallback>
                <p:oleObj name="think-cell Slide" r:id="rId5" imgW="338" imgH="338" progId="TCLayout.ActiveDocument.1">
                  <p:embed/>
                  <p:pic>
                    <p:nvPicPr>
                      <p:cNvPr id="6" name="Object 5" hidden="1">
                        <a:extLst>
                          <a:ext uri="{FF2B5EF4-FFF2-40B4-BE49-F238E27FC236}">
                            <a16:creationId xmlns:a16="http://schemas.microsoft.com/office/drawing/2014/main" id="{D1DA4D3B-F760-44BA-B1C9-FF19175A81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DD63F53-1164-42C3-A255-FF7AEE3A7E42}"/>
              </a:ext>
            </a:extLst>
          </p:cNvPr>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AU" sz="30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AU" dirty="0"/>
              <a:t>Use Panels to hold statements</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r>
              <a:rPr lang="en-US" dirty="0"/>
              <a:t>Click icon to add picture</a:t>
            </a:r>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481119346"/>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5A74485-20F9-4C83-9C1E-F524D1979DFD}"/>
              </a:ext>
            </a:extLst>
          </p:cNvPr>
          <p:cNvGraphicFramePr>
            <a:graphicFrameLocks noChangeAspect="1"/>
          </p:cNvGraphicFramePr>
          <p:nvPr userDrawn="1">
            <p:custDataLst>
              <p:tags r:id="rId2"/>
            </p:custDataLst>
            <p:extLst>
              <p:ext uri="{D42A27DB-BD31-4B8C-83A1-F6EECF244321}">
                <p14:modId xmlns:p14="http://schemas.microsoft.com/office/powerpoint/2010/main" val="41695320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82"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65A74485-20F9-4C83-9C1E-F524D1979DF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E14FBE9-087A-42CF-8D0E-318A271E21F5}"/>
              </a:ext>
            </a:extLst>
          </p:cNvPr>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AU" sz="30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hasCustomPrompt="1"/>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AU" dirty="0"/>
              <a:t>Use a Frame to frame your better question</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2544730366"/>
      </p:ext>
    </p:extLst>
  </p:cSld>
  <p:clrMapOvr>
    <a:masterClrMapping/>
  </p:clrMapOvr>
  <p:extLst>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0BE0C3-02D3-4390-A6B7-1799B22008C4}"/>
              </a:ext>
            </a:extLst>
          </p:cNvPr>
          <p:cNvGraphicFramePr>
            <a:graphicFrameLocks noChangeAspect="1"/>
          </p:cNvGraphicFramePr>
          <p:nvPr userDrawn="1">
            <p:custDataLst>
              <p:tags r:id="rId2"/>
            </p:custDataLst>
            <p:extLst>
              <p:ext uri="{D42A27DB-BD31-4B8C-83A1-F6EECF244321}">
                <p14:modId xmlns:p14="http://schemas.microsoft.com/office/powerpoint/2010/main" val="29030417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06"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060BE0C3-02D3-4390-A6B7-1799B22008C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A5933E5-4C3D-4752-A498-08CB87AB5E34}"/>
              </a:ext>
            </a:extLst>
          </p:cNvPr>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AU" sz="30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hasCustomPrompt="1"/>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AU" dirty="0"/>
              <a:t>Use a Frame to frame your better question</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31823746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fld id="{A30B5B11-3029-4BDF-9283-90F5215BC815}" type="datetime3">
              <a:rPr lang="en-US" smtClean="0"/>
              <a:t>4 November 2020</a:t>
            </a:fld>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83310098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86AD1DFC-053D-4B86-B715-9C611EC38679}" type="datetime3">
              <a:rPr lang="en-US" smtClean="0"/>
              <a:t>4 November 2020</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6099072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16D63E5D-D4D4-47A0-B3D2-9C348E301267}" type="datetime3">
              <a:rPr lang="en-US" smtClean="0"/>
              <a:t>4 November 2020</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76811409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r>
              <a:rPr lang="en-US" dirty="0"/>
              <a:t>Click icon to add picture</a:t>
            </a:r>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0E49E8CE-5235-4494-B0FD-9ECC8206E96E}" type="datetime3">
              <a:rPr lang="en-US" smtClean="0"/>
              <a:t>4 November 2020</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553907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r>
              <a:rPr lang="en-US" dirty="0"/>
              <a:t>Click icon to add picture</a:t>
            </a:r>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CFB1ADCF-7548-48F2-B4E3-18B2C0EE8460}" type="datetime3">
              <a:rPr lang="en-US" smtClean="0"/>
              <a:t>4 November 2020</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41565954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391952213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190863280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840508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8F6D9080-1DFC-4303-893C-6B8A3FEC05E8}" type="datetime3">
              <a:rPr lang="en-US" smtClean="0"/>
              <a:t>4 November 2020</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56732250"/>
      </p:ext>
    </p:extLst>
  </p:cSld>
  <p:clrMapOvr>
    <a:masterClrMapping/>
  </p:clrMapOvr>
  <p:extLst>
    <p:ext uri="{DCECCB84-F9BA-43D5-87BE-67443E8EF086}">
      <p15:sldGuideLst xmlns:p15="http://schemas.microsoft.com/office/powerpoint/2012/main"/>
    </p:ext>
  </p:extLst>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A8381BA6-C3FD-495B-9B56-A30783EC7416}" type="datetime3">
              <a:rPr lang="en-US" smtClean="0"/>
              <a:t>4 November 2020</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39601527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2A7C88E1-FE33-48AD-9218-9258D62CDCC4}" type="datetime3">
              <a:rPr lang="en-US" smtClean="0"/>
              <a:t>4 November 2020</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181508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fld id="{BF2C04E3-9852-4EE1-995A-A982B306E72F}" type="datetime3">
              <a:rPr lang="en-US" smtClean="0"/>
              <a:t>4 November 2020</a:t>
            </a:fld>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96582719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22FE8F4A-3FA1-4A64-AE77-2254BB85F3D2}" type="datetime3">
              <a:rPr lang="en-US" smtClean="0"/>
              <a:t>4 November 2020</a:t>
            </a:fld>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11921076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C3A9E02A-78D6-48B7-A389-464ED573BA5D}" type="datetime3">
              <a:rPr lang="en-US" smtClean="0"/>
              <a:t>4 November 2020</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23088599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r>
              <a:rPr lang="en-US"/>
              <a:t>Edit Master text styles</a:t>
            </a:r>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r>
              <a:rPr lang="en-US"/>
              <a:t>Edit Master text styles</a:t>
            </a:r>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029E1942-EB53-47E3-BCA7-F99D05C795EC}" type="datetime3">
              <a:rPr lang="en-US" smtClean="0"/>
              <a:t>4 November 2020</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97309966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r>
              <a:rPr lang="en-US" dirty="0"/>
              <a:t>Click icon to add picture</a:t>
            </a:r>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1057AB47-DE48-402E-B5B7-CB9A0D0B7D44}" type="datetime3">
              <a:rPr lang="en-US" smtClean="0"/>
              <a:t>4 November 2020</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8488241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6A95EDC0-9791-477B-BA1D-1692FE9BFBAA}" type="datetime3">
              <a:rPr lang="en-US" smtClean="0"/>
              <a:t>4 November 2020</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46489242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51FBADE3-2F67-4EB8-B1F9-B00F8B809757}" type="datetime3">
              <a:rPr lang="en-US" smtClean="0"/>
              <a:t>4 November 2020</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34591918"/>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371183424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Banner page – empty">
    <p:spTree>
      <p:nvGrpSpPr>
        <p:cNvPr id="1" name=""/>
        <p:cNvGrpSpPr/>
        <p:nvPr/>
      </p:nvGrpSpPr>
      <p:grpSpPr>
        <a:xfrm>
          <a:off x="0" y="0"/>
          <a:ext cx="0" cy="0"/>
          <a:chOff x="0" y="0"/>
          <a:chExt cx="0" cy="0"/>
        </a:xfrm>
      </p:grpSpPr>
      <p:sp>
        <p:nvSpPr>
          <p:cNvPr id="4" name="Title Headline 2"/>
          <p:cNvSpPr>
            <a:spLocks noGrp="1"/>
          </p:cNvSpPr>
          <p:nvPr>
            <p:ph type="body" sz="quarter" idx="10" hasCustomPrompt="1"/>
          </p:nvPr>
        </p:nvSpPr>
        <p:spPr>
          <a:xfrm>
            <a:off x="698868" y="721784"/>
            <a:ext cx="6946977" cy="480777"/>
          </a:xfrm>
        </p:spPr>
        <p:txBody>
          <a:bodyPr lIns="137160"/>
          <a:lstStyle>
            <a:lvl1pPr>
              <a:defRPr sz="1270" baseline="0">
                <a:solidFill>
                  <a:schemeClr val="tx2"/>
                </a:solidFill>
              </a:defRPr>
            </a:lvl1pPr>
          </a:lstStyle>
          <a:p>
            <a:pPr lvl="0"/>
            <a:r>
              <a:rPr lang="en-US" dirty="0"/>
              <a:t>Click here to edit the banner headline for this page</a:t>
            </a:r>
          </a:p>
        </p:txBody>
      </p:sp>
      <p:sp>
        <p:nvSpPr>
          <p:cNvPr id="2" name="Title Headline 1"/>
          <p:cNvSpPr>
            <a:spLocks noGrp="1"/>
          </p:cNvSpPr>
          <p:nvPr>
            <p:ph type="title"/>
          </p:nvPr>
        </p:nvSpPr>
        <p:spPr/>
        <p:txBody>
          <a:bodyPr/>
          <a:lstStyle/>
          <a:p>
            <a:r>
              <a:rPr lang="en-US" dirty="0"/>
              <a:t>Click to edit Master title style</a:t>
            </a:r>
          </a:p>
        </p:txBody>
      </p:sp>
      <p:sp>
        <p:nvSpPr>
          <p:cNvPr id="5" name="Mini-TOC"/>
          <p:cNvSpPr>
            <a:spLocks noGrp="1"/>
          </p:cNvSpPr>
          <p:nvPr>
            <p:ph type="tbl" sz="quarter" idx="13"/>
          </p:nvPr>
        </p:nvSpPr>
        <p:spPr>
          <a:xfrm>
            <a:off x="7979633" y="563960"/>
            <a:ext cx="3516080" cy="622015"/>
          </a:xfrm>
        </p:spPr>
        <p:txBody>
          <a:bodyPr/>
          <a:lstStyle/>
          <a:p>
            <a:endParaRPr lang="en-US" dirty="0"/>
          </a:p>
        </p:txBody>
      </p:sp>
    </p:spTree>
    <p:extLst>
      <p:ext uri="{BB962C8B-B14F-4D97-AF65-F5344CB8AC3E}">
        <p14:creationId xmlns:p14="http://schemas.microsoft.com/office/powerpoint/2010/main" val="11531032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Footer Placeholder 4"/>
          <p:cNvSpPr>
            <a:spLocks noGrp="1"/>
          </p:cNvSpPr>
          <p:nvPr>
            <p:ph type="ftr" sz="quarter" idx="11"/>
          </p:nvPr>
        </p:nvSpPr>
        <p:spPr/>
        <p:txBody>
          <a:bodyPr/>
          <a:lstStyle/>
          <a:p>
            <a:r>
              <a:rPr lang="en-GB" dirty="0"/>
              <a:t>Presentation title</a:t>
            </a:r>
          </a:p>
        </p:txBody>
      </p:sp>
      <p:sp>
        <p:nvSpPr>
          <p:cNvPr id="7" name="Line 10"/>
          <p:cNvSpPr>
            <a:spLocks noChangeShapeType="1"/>
          </p:cNvSpPr>
          <p:nvPr userDrawn="1"/>
        </p:nvSpPr>
        <p:spPr bwMode="auto">
          <a:xfrm>
            <a:off x="609918" y="1044000"/>
            <a:ext cx="10978515" cy="0"/>
          </a:xfrm>
          <a:prstGeom prst="line">
            <a:avLst/>
          </a:prstGeom>
          <a:noFill/>
          <a:ln w="19050">
            <a:solidFill>
              <a:schemeClr val="accent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
        <p:nvSpPr>
          <p:cNvPr id="8" name="Line 11"/>
          <p:cNvSpPr>
            <a:spLocks noChangeShapeType="1"/>
          </p:cNvSpPr>
          <p:nvPr userDrawn="1"/>
        </p:nvSpPr>
        <p:spPr bwMode="auto">
          <a:xfrm>
            <a:off x="609918" y="6242400"/>
            <a:ext cx="10978515" cy="0"/>
          </a:xfrm>
          <a:prstGeom prst="line">
            <a:avLst/>
          </a:prstGeom>
          <a:noFill/>
          <a:ln w="3175">
            <a:solidFill>
              <a:schemeClr val="bg1"/>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800" noProof="0" dirty="0">
              <a:solidFill>
                <a:schemeClr val="bg1"/>
              </a:solidFill>
            </a:endParaRPr>
          </a:p>
        </p:txBody>
      </p:sp>
    </p:spTree>
    <p:extLst>
      <p:ext uri="{BB962C8B-B14F-4D97-AF65-F5344CB8AC3E}">
        <p14:creationId xmlns:p14="http://schemas.microsoft.com/office/powerpoint/2010/main" val="28715724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2"/>
            </p:custDataLst>
            <p:extLst>
              <p:ext uri="{D42A27DB-BD31-4B8C-83A1-F6EECF244321}">
                <p14:modId xmlns:p14="http://schemas.microsoft.com/office/powerpoint/2010/main" val="3205761130"/>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23554" name="think-cell Slide" r:id="rId4" imgW="395" imgH="394" progId="TCLayout.ActiveDocument.1">
                  <p:embed/>
                </p:oleObj>
              </mc:Choice>
              <mc:Fallback>
                <p:oleObj name="think-cell Slide" r:id="rId4" imgW="395" imgH="394" progId="TCLayout.ActiveDocument.1">
                  <p:embed/>
                  <p:pic>
                    <p:nvPicPr>
                      <p:cNvPr id="5" name="Object 4" hidden="1"/>
                      <p:cNvPicPr/>
                      <p:nvPr/>
                    </p:nvPicPr>
                    <p:blipFill>
                      <a:blip r:embed="rId5"/>
                      <a:stretch>
                        <a:fillRect/>
                      </a:stretch>
                    </p:blipFill>
                    <p:spPr>
                      <a:xfrm>
                        <a:off x="1956" y="1589"/>
                        <a:ext cx="1954" cy="1587"/>
                      </a:xfrm>
                      <a:prstGeom prst="rect">
                        <a:avLst/>
                      </a:prstGeom>
                    </p:spPr>
                  </p:pic>
                </p:oleObj>
              </mc:Fallback>
            </mc:AlternateContent>
          </a:graphicData>
        </a:graphic>
      </p:graphicFrame>
      <p:pic>
        <p:nvPicPr>
          <p:cNvPr id="6" name="Picture 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8350" cy="6858000"/>
          </a:xfrm>
          <a:prstGeom prst="rect">
            <a:avLst/>
          </a:prstGeom>
        </p:spPr>
      </p:pic>
      <p:sp>
        <p:nvSpPr>
          <p:cNvPr id="2" name="Title 1"/>
          <p:cNvSpPr>
            <a:spLocks noGrp="1"/>
          </p:cNvSpPr>
          <p:nvPr>
            <p:ph type="ctrTitle"/>
          </p:nvPr>
        </p:nvSpPr>
        <p:spPr>
          <a:xfrm>
            <a:off x="1034754" y="2720100"/>
            <a:ext cx="3711432" cy="860400"/>
          </a:xfrm>
          <a:prstGeom prst="rect">
            <a:avLst/>
          </a:prstGeom>
        </p:spPr>
        <p:txBody>
          <a:bodyPr anchor="t" anchorCtr="0"/>
          <a:lstStyle>
            <a:lvl1pPr>
              <a:defRPr sz="2600" b="1">
                <a:solidFill>
                  <a:schemeClr val="tx2"/>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034754" y="3419475"/>
            <a:ext cx="3711432" cy="968400"/>
          </a:xfrm>
          <a:prstGeom prst="rect">
            <a:avLst/>
          </a:prstGeom>
        </p:spPr>
        <p:txBody>
          <a:bodyPr/>
          <a:lstStyle>
            <a:lvl1pPr marL="0" indent="0" algn="l">
              <a:buNone/>
              <a:defRPr sz="1950">
                <a:solidFill>
                  <a:schemeClr val="tx2"/>
                </a:solidFill>
              </a:defRPr>
            </a:lvl1pPr>
            <a:lvl2pPr marL="0" indent="0" algn="l">
              <a:buNone/>
              <a:defRPr sz="1733">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lang="en-US"/>
              <a:t>Click to edit Master subtitle style</a:t>
            </a:r>
            <a:endParaRPr lang="en-GB" dirty="0"/>
          </a:p>
        </p:txBody>
      </p:sp>
    </p:spTree>
    <p:extLst>
      <p:ext uri="{BB962C8B-B14F-4D97-AF65-F5344CB8AC3E}">
        <p14:creationId xmlns:p14="http://schemas.microsoft.com/office/powerpoint/2010/main" val="13765053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52122004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8" name="Footer Placeholder 1"/>
          <p:cNvSpPr>
            <a:spLocks noGrp="1"/>
          </p:cNvSpPr>
          <p:nvPr>
            <p:ph type="ftr" sz="quarter" idx="3"/>
          </p:nvPr>
        </p:nvSpPr>
        <p:spPr>
          <a:xfrm>
            <a:off x="725715" y="6262625"/>
            <a:ext cx="2440383" cy="167979"/>
          </a:xfrm>
          <a:prstGeom prst="rect">
            <a:avLst/>
          </a:prstGeom>
        </p:spPr>
        <p:txBody>
          <a:bodyPr/>
          <a:lstStyle>
            <a:lvl1pPr>
              <a:defRPr>
                <a:solidFill>
                  <a:schemeClr val="tx1">
                    <a:lumMod val="50000"/>
                    <a:lumOff val="50000"/>
                  </a:schemeClr>
                </a:solidFill>
              </a:defRPr>
            </a:lvl1pPr>
          </a:lstStyle>
          <a:p>
            <a:r>
              <a:rPr lang="en-AU" sz="800">
                <a:latin typeface="EYInterstate Light" panose="02000506000000020004" pitchFamily="2" charset="0"/>
              </a:rPr>
              <a:t>OSARs overview |</a:t>
            </a:r>
            <a:endParaRPr lang="en-AU" sz="800" dirty="0">
              <a:latin typeface="EYInterstate Light" panose="02000506000000020004" pitchFamily="2" charset="0"/>
            </a:endParaRPr>
          </a:p>
        </p:txBody>
      </p:sp>
      <p:sp>
        <p:nvSpPr>
          <p:cNvPr id="9" name="Slide Number Placeholder 2"/>
          <p:cNvSpPr>
            <a:spLocks noGrp="1"/>
          </p:cNvSpPr>
          <p:nvPr>
            <p:ph type="sldNum" sz="quarter" idx="4"/>
          </p:nvPr>
        </p:nvSpPr>
        <p:spPr>
          <a:xfrm flipH="1">
            <a:off x="1724515" y="6249618"/>
            <a:ext cx="475031" cy="193990"/>
          </a:xfrm>
          <a:prstGeom prst="rect">
            <a:avLst/>
          </a:prstGeom>
        </p:spPr>
        <p:txBody>
          <a:bodyPr/>
          <a:lstStyle>
            <a:lvl1pPr>
              <a:defRPr sz="800">
                <a:solidFill>
                  <a:schemeClr val="tx1">
                    <a:lumMod val="50000"/>
                    <a:lumOff val="50000"/>
                  </a:schemeClr>
                </a:solidFill>
                <a:latin typeface="EYInterstate Light" panose="02000506000000020004" pitchFamily="2" charset="0"/>
              </a:defRPr>
            </a:lvl1pPr>
          </a:lstStyle>
          <a:p>
            <a:pPr algn="r"/>
            <a:fld id="{89470938-C9BA-4B24-B2E8-85DE2AF67580}" type="slidenum">
              <a:rPr lang="en-NZ" smtClean="0"/>
              <a:pPr algn="r"/>
              <a:t>‹#›</a:t>
            </a:fld>
            <a:endParaRPr lang="en-NZ" dirty="0"/>
          </a:p>
        </p:txBody>
      </p:sp>
    </p:spTree>
    <p:extLst>
      <p:ext uri="{BB962C8B-B14F-4D97-AF65-F5344CB8AC3E}">
        <p14:creationId xmlns:p14="http://schemas.microsoft.com/office/powerpoint/2010/main" val="123282512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2" name="TextBox 1"/>
          <p:cNvSpPr txBox="1"/>
          <p:nvPr userDrawn="1"/>
        </p:nvSpPr>
        <p:spPr>
          <a:xfrm>
            <a:off x="1014390" y="442762"/>
            <a:ext cx="9912764" cy="210058"/>
          </a:xfrm>
          <a:prstGeom prst="rect">
            <a:avLst/>
          </a:prstGeom>
          <a:noFill/>
        </p:spPr>
        <p:txBody>
          <a:bodyPr wrap="square" lIns="0" tIns="39624" rIns="0" bIns="0" rtlCol="0">
            <a:spAutoFit/>
          </a:bodyPr>
          <a:lstStyle/>
          <a:p>
            <a:pPr marL="309553" indent="-309553">
              <a:lnSpc>
                <a:spcPct val="85000"/>
              </a:lnSpc>
              <a:spcAft>
                <a:spcPts val="650"/>
              </a:spcAft>
              <a:buClr>
                <a:schemeClr val="accent2"/>
              </a:buClr>
              <a:buSzPct val="70000"/>
              <a:buFont typeface="Arial" pitchFamily="34" charset="0"/>
              <a:buChar char="►"/>
            </a:pPr>
            <a:endParaRPr lang="en-AU" sz="1300" dirty="0"/>
          </a:p>
        </p:txBody>
      </p:sp>
      <p:sp>
        <p:nvSpPr>
          <p:cNvPr id="5" name="Footer Placeholder 1"/>
          <p:cNvSpPr>
            <a:spLocks noGrp="1"/>
          </p:cNvSpPr>
          <p:nvPr>
            <p:ph type="ftr" sz="quarter" idx="3"/>
          </p:nvPr>
        </p:nvSpPr>
        <p:spPr>
          <a:xfrm>
            <a:off x="725715" y="6262625"/>
            <a:ext cx="2440383" cy="167979"/>
          </a:xfrm>
          <a:prstGeom prst="rect">
            <a:avLst/>
          </a:prstGeom>
        </p:spPr>
        <p:txBody>
          <a:bodyPr/>
          <a:lstStyle>
            <a:lvl1pPr>
              <a:defRPr>
                <a:solidFill>
                  <a:schemeClr val="tx1">
                    <a:lumMod val="50000"/>
                    <a:lumOff val="50000"/>
                  </a:schemeClr>
                </a:solidFill>
              </a:defRPr>
            </a:lvl1pPr>
          </a:lstStyle>
          <a:p>
            <a:r>
              <a:rPr lang="en-AU" sz="800">
                <a:latin typeface="EYInterstate Light" panose="02000506000000020004" pitchFamily="2" charset="0"/>
              </a:rPr>
              <a:t>OSARs overview |</a:t>
            </a:r>
            <a:endParaRPr lang="en-AU" sz="800" dirty="0">
              <a:latin typeface="EYInterstate Light" panose="02000506000000020004" pitchFamily="2" charset="0"/>
            </a:endParaRPr>
          </a:p>
        </p:txBody>
      </p:sp>
      <p:sp>
        <p:nvSpPr>
          <p:cNvPr id="8" name="Slide Number Placeholder 2"/>
          <p:cNvSpPr>
            <a:spLocks noGrp="1"/>
          </p:cNvSpPr>
          <p:nvPr>
            <p:ph type="sldNum" sz="quarter" idx="4"/>
          </p:nvPr>
        </p:nvSpPr>
        <p:spPr>
          <a:xfrm flipH="1">
            <a:off x="1736244" y="6249618"/>
            <a:ext cx="475031" cy="193990"/>
          </a:xfrm>
          <a:prstGeom prst="rect">
            <a:avLst/>
          </a:prstGeom>
        </p:spPr>
        <p:txBody>
          <a:bodyPr/>
          <a:lstStyle>
            <a:lvl1pPr>
              <a:defRPr sz="800">
                <a:solidFill>
                  <a:schemeClr val="tx1">
                    <a:lumMod val="50000"/>
                    <a:lumOff val="50000"/>
                  </a:schemeClr>
                </a:solidFill>
                <a:latin typeface="EYInterstate Light" panose="02000506000000020004" pitchFamily="2" charset="0"/>
              </a:defRPr>
            </a:lvl1pPr>
          </a:lstStyle>
          <a:p>
            <a:pPr algn="r"/>
            <a:fld id="{89470938-C9BA-4B24-B2E8-85DE2AF67580}" type="slidenum">
              <a:rPr lang="en-NZ" smtClean="0"/>
              <a:pPr algn="r"/>
              <a:t>‹#›</a:t>
            </a:fld>
            <a:endParaRPr lang="en-NZ" dirty="0"/>
          </a:p>
        </p:txBody>
      </p:sp>
    </p:spTree>
    <p:extLst>
      <p:ext uri="{BB962C8B-B14F-4D97-AF65-F5344CB8AC3E}">
        <p14:creationId xmlns:p14="http://schemas.microsoft.com/office/powerpoint/2010/main" val="324864907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931592951"/>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24578" name="think-cell Slide" r:id="rId4" imgW="395" imgH="394" progId="TCLayout.ActiveDocument.1">
                  <p:embed/>
                </p:oleObj>
              </mc:Choice>
              <mc:Fallback>
                <p:oleObj name="think-cell Slide" r:id="rId4" imgW="395" imgH="394" progId="TCLayout.ActiveDocument.1">
                  <p:embed/>
                  <p:pic>
                    <p:nvPicPr>
                      <p:cNvPr id="4" name="Object 3" hidden="1"/>
                      <p:cNvPicPr/>
                      <p:nvPr/>
                    </p:nvPicPr>
                    <p:blipFill>
                      <a:blip r:embed="rId5"/>
                      <a:stretch>
                        <a:fillRect/>
                      </a:stretch>
                    </p:blipFill>
                    <p:spPr>
                      <a:xfrm>
                        <a:off x="1956" y="1589"/>
                        <a:ext cx="1954" cy="1587"/>
                      </a:xfrm>
                      <a:prstGeom prst="rect">
                        <a:avLst/>
                      </a:prstGeom>
                    </p:spPr>
                  </p:pic>
                </p:oleObj>
              </mc:Fallback>
            </mc:AlternateContent>
          </a:graphicData>
        </a:graphic>
      </p:graphicFrame>
      <p:pic>
        <p:nvPicPr>
          <p:cNvPr id="3" name="Picture 2"/>
          <p:cNvPicPr>
            <a:picLocks noChangeAspect="1"/>
          </p:cNvPicPr>
          <p:nvPr userDrawn="1"/>
        </p:nvPicPr>
        <p:blipFill>
          <a:blip r:embed="rId6"/>
          <a:stretch>
            <a:fillRect/>
          </a:stretch>
        </p:blipFill>
        <p:spPr>
          <a:xfrm>
            <a:off x="0" y="1"/>
            <a:ext cx="12198350" cy="760441"/>
          </a:xfrm>
          <a:prstGeom prst="rect">
            <a:avLst/>
          </a:prstGeom>
        </p:spPr>
      </p:pic>
      <p:grpSp>
        <p:nvGrpSpPr>
          <p:cNvPr id="5" name="Group 4"/>
          <p:cNvGrpSpPr/>
          <p:nvPr userDrawn="1"/>
        </p:nvGrpSpPr>
        <p:grpSpPr>
          <a:xfrm>
            <a:off x="363179" y="442762"/>
            <a:ext cx="11288465" cy="362602"/>
            <a:chOff x="294929" y="442762"/>
            <a:chExt cx="9167103" cy="362602"/>
          </a:xfrm>
        </p:grpSpPr>
        <p:sp>
          <p:nvSpPr>
            <p:cNvPr id="2" name="TextBox 1"/>
            <p:cNvSpPr txBox="1"/>
            <p:nvPr userDrawn="1"/>
          </p:nvSpPr>
          <p:spPr>
            <a:xfrm>
              <a:off x="823763" y="442762"/>
              <a:ext cx="8049928" cy="210058"/>
            </a:xfrm>
            <a:prstGeom prst="rect">
              <a:avLst/>
            </a:prstGeom>
            <a:noFill/>
          </p:spPr>
          <p:txBody>
            <a:bodyPr wrap="square" lIns="0" tIns="39624" rIns="0" bIns="0" rtlCol="0">
              <a:spAutoFit/>
            </a:bodyPr>
            <a:lstStyle/>
            <a:p>
              <a:pPr marL="309553" indent="-309553">
                <a:lnSpc>
                  <a:spcPct val="85000"/>
                </a:lnSpc>
                <a:spcAft>
                  <a:spcPts val="650"/>
                </a:spcAft>
                <a:buClr>
                  <a:schemeClr val="accent2"/>
                </a:buClr>
                <a:buSzPct val="70000"/>
                <a:buFont typeface="Arial" pitchFamily="34" charset="0"/>
                <a:buChar char="►"/>
              </a:pPr>
              <a:endParaRPr lang="en-AU" sz="1300" dirty="0"/>
            </a:p>
          </p:txBody>
        </p:sp>
        <p:grpSp>
          <p:nvGrpSpPr>
            <p:cNvPr id="7" name="Group 6"/>
            <p:cNvGrpSpPr/>
            <p:nvPr userDrawn="1"/>
          </p:nvGrpSpPr>
          <p:grpSpPr>
            <a:xfrm>
              <a:off x="294929" y="615315"/>
              <a:ext cx="9167103" cy="190049"/>
              <a:chOff x="294929" y="615315"/>
              <a:chExt cx="9167103" cy="190049"/>
            </a:xfrm>
          </p:grpSpPr>
          <p:sp>
            <p:nvSpPr>
              <p:cNvPr id="8" name="Rectangle 7">
                <a:hlinkClick r:id="rId7" action="ppaction://hlinksldjump"/>
              </p:cNvPr>
              <p:cNvSpPr/>
              <p:nvPr/>
            </p:nvSpPr>
            <p:spPr>
              <a:xfrm>
                <a:off x="449580" y="615316"/>
                <a:ext cx="1223326" cy="145599"/>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algn="ctr"/>
                <a:r>
                  <a:rPr lang="en-AU" sz="800" dirty="0">
                    <a:solidFill>
                      <a:schemeClr val="tx1"/>
                    </a:solidFill>
                    <a:latin typeface="EYInterstate Light" panose="02000506000000020004" pitchFamily="2" charset="0"/>
                  </a:rPr>
                  <a:t>1. Strategic rationale</a:t>
                </a:r>
              </a:p>
            </p:txBody>
          </p:sp>
          <p:sp>
            <p:nvSpPr>
              <p:cNvPr id="9" name="Rectangle 8">
                <a:hlinkClick r:id="rId8" action="ppaction://hlinksldjump"/>
              </p:cNvPr>
              <p:cNvSpPr/>
              <p:nvPr/>
            </p:nvSpPr>
            <p:spPr>
              <a:xfrm>
                <a:off x="1681480" y="616135"/>
                <a:ext cx="1381709" cy="14478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2. Market engagement</a:t>
                </a:r>
              </a:p>
            </p:txBody>
          </p:sp>
          <p:sp>
            <p:nvSpPr>
              <p:cNvPr id="10" name="Rectangle 9">
                <a:hlinkClick r:id="rId9" action="ppaction://hlinksldjump"/>
              </p:cNvPr>
              <p:cNvSpPr/>
              <p:nvPr/>
            </p:nvSpPr>
            <p:spPr>
              <a:xfrm>
                <a:off x="3071763" y="616135"/>
                <a:ext cx="1887221" cy="14881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3. Western roads upgrade project</a:t>
                </a:r>
              </a:p>
            </p:txBody>
          </p:sp>
          <p:sp>
            <p:nvSpPr>
              <p:cNvPr id="11" name="Rectangle 10">
                <a:hlinkClick r:id="rId10" action="ppaction://hlinksldjump"/>
              </p:cNvPr>
              <p:cNvSpPr/>
              <p:nvPr/>
            </p:nvSpPr>
            <p:spPr>
              <a:xfrm>
                <a:off x="4968241" y="616135"/>
                <a:ext cx="833120" cy="14396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4. Financing</a:t>
                </a:r>
              </a:p>
            </p:txBody>
          </p:sp>
          <p:sp>
            <p:nvSpPr>
              <p:cNvPr id="12" name="Rectangle 11">
                <a:hlinkClick r:id="" action="ppaction://noaction"/>
              </p:cNvPr>
              <p:cNvSpPr/>
              <p:nvPr/>
            </p:nvSpPr>
            <p:spPr>
              <a:xfrm>
                <a:off x="5804435" y="615315"/>
                <a:ext cx="1402077" cy="14963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5. Commercial framework</a:t>
                </a:r>
              </a:p>
            </p:txBody>
          </p:sp>
          <p:sp>
            <p:nvSpPr>
              <p:cNvPr id="13" name="Rectangle 12">
                <a:hlinkClick r:id="" action="ppaction://noaction"/>
              </p:cNvPr>
              <p:cNvSpPr/>
              <p:nvPr/>
            </p:nvSpPr>
            <p:spPr>
              <a:xfrm>
                <a:off x="7214268" y="620169"/>
                <a:ext cx="1062961" cy="13992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6. Key outcomes</a:t>
                </a:r>
              </a:p>
            </p:txBody>
          </p:sp>
          <p:sp>
            <p:nvSpPr>
              <p:cNvPr id="14" name="Isosceles Triangle 13"/>
              <p:cNvSpPr/>
              <p:nvPr/>
            </p:nvSpPr>
            <p:spPr>
              <a:xfrm>
                <a:off x="294929" y="620169"/>
                <a:ext cx="294407" cy="137910"/>
              </a:xfrm>
              <a:prstGeom prst="triangle">
                <a:avLst/>
              </a:prstGeom>
              <a:solidFill>
                <a:schemeClr val="accent2"/>
              </a:solidFill>
              <a:ln w="952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NZ" sz="1200" dirty="0">
                  <a:solidFill>
                    <a:schemeClr val="tx1"/>
                  </a:solidFill>
                </a:endParaRPr>
              </a:p>
            </p:txBody>
          </p:sp>
          <p:sp>
            <p:nvSpPr>
              <p:cNvPr id="15" name="Isosceles Triangle 14"/>
              <p:cNvSpPr/>
              <p:nvPr/>
            </p:nvSpPr>
            <p:spPr>
              <a:xfrm>
                <a:off x="9157176" y="632644"/>
                <a:ext cx="304856" cy="172720"/>
              </a:xfrm>
              <a:prstGeom prst="triangl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NZ" sz="1200" dirty="0">
                  <a:solidFill>
                    <a:schemeClr val="tx1"/>
                  </a:solidFill>
                </a:endParaRPr>
              </a:p>
            </p:txBody>
          </p:sp>
          <p:sp>
            <p:nvSpPr>
              <p:cNvPr id="16" name="Rectangle 15">
                <a:hlinkClick r:id="" action="ppaction://noaction"/>
              </p:cNvPr>
              <p:cNvSpPr/>
              <p:nvPr/>
            </p:nvSpPr>
            <p:spPr>
              <a:xfrm>
                <a:off x="8289278" y="618152"/>
                <a:ext cx="1015279" cy="13992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7. Key EY contact</a:t>
                </a:r>
              </a:p>
            </p:txBody>
          </p:sp>
        </p:grpSp>
      </p:grpSp>
      <p:sp>
        <p:nvSpPr>
          <p:cNvPr id="20" name="Footer Placeholder 1"/>
          <p:cNvSpPr>
            <a:spLocks noGrp="1"/>
          </p:cNvSpPr>
          <p:nvPr>
            <p:ph type="ftr" sz="quarter" idx="3"/>
          </p:nvPr>
        </p:nvSpPr>
        <p:spPr>
          <a:xfrm>
            <a:off x="725715" y="6262625"/>
            <a:ext cx="2440383" cy="167979"/>
          </a:xfrm>
          <a:prstGeom prst="rect">
            <a:avLst/>
          </a:prstGeom>
        </p:spPr>
        <p:txBody>
          <a:bodyPr/>
          <a:lstStyle>
            <a:lvl1pPr>
              <a:defRPr>
                <a:solidFill>
                  <a:schemeClr val="tx1">
                    <a:lumMod val="50000"/>
                    <a:lumOff val="50000"/>
                  </a:schemeClr>
                </a:solidFill>
              </a:defRPr>
            </a:lvl1pPr>
          </a:lstStyle>
          <a:p>
            <a:r>
              <a:rPr lang="en-AU" sz="800">
                <a:latin typeface="EYInterstate Light" panose="02000506000000020004" pitchFamily="2" charset="0"/>
              </a:rPr>
              <a:t>OSARs overview |</a:t>
            </a:r>
            <a:endParaRPr lang="en-AU" sz="800" dirty="0">
              <a:latin typeface="EYInterstate Light" panose="02000506000000020004" pitchFamily="2" charset="0"/>
            </a:endParaRPr>
          </a:p>
        </p:txBody>
      </p:sp>
      <p:sp>
        <p:nvSpPr>
          <p:cNvPr id="21" name="Slide Number Placeholder 2"/>
          <p:cNvSpPr>
            <a:spLocks noGrp="1"/>
          </p:cNvSpPr>
          <p:nvPr>
            <p:ph type="sldNum" sz="quarter" idx="4"/>
          </p:nvPr>
        </p:nvSpPr>
        <p:spPr>
          <a:xfrm flipH="1">
            <a:off x="1724515" y="6259143"/>
            <a:ext cx="475031" cy="193990"/>
          </a:xfrm>
          <a:prstGeom prst="rect">
            <a:avLst/>
          </a:prstGeom>
        </p:spPr>
        <p:txBody>
          <a:bodyPr/>
          <a:lstStyle>
            <a:lvl1pPr>
              <a:defRPr sz="800">
                <a:solidFill>
                  <a:schemeClr val="tx1">
                    <a:lumMod val="50000"/>
                    <a:lumOff val="50000"/>
                  </a:schemeClr>
                </a:solidFill>
                <a:latin typeface="EYInterstate Light" panose="02000506000000020004" pitchFamily="2" charset="0"/>
              </a:defRPr>
            </a:lvl1pPr>
          </a:lstStyle>
          <a:p>
            <a:pPr algn="r"/>
            <a:fld id="{89470938-C9BA-4B24-B2E8-85DE2AF67580}" type="slidenum">
              <a:rPr lang="en-NZ" smtClean="0"/>
              <a:pPr algn="r"/>
              <a:t>‹#›</a:t>
            </a:fld>
            <a:endParaRPr lang="en-NZ" dirty="0"/>
          </a:p>
        </p:txBody>
      </p:sp>
    </p:spTree>
    <p:extLst>
      <p:ext uri="{BB962C8B-B14F-4D97-AF65-F5344CB8AC3E}">
        <p14:creationId xmlns:p14="http://schemas.microsoft.com/office/powerpoint/2010/main" val="10330101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4_Standard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07444843"/>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25602" name="think-cell Slide" r:id="rId4" imgW="395" imgH="394" progId="TCLayout.ActiveDocument.1">
                  <p:embed/>
                </p:oleObj>
              </mc:Choice>
              <mc:Fallback>
                <p:oleObj name="think-cell Slide" r:id="rId4" imgW="395" imgH="394" progId="TCLayout.ActiveDocument.1">
                  <p:embed/>
                  <p:pic>
                    <p:nvPicPr>
                      <p:cNvPr id="3" name="Object 2" hidden="1"/>
                      <p:cNvPicPr/>
                      <p:nvPr/>
                    </p:nvPicPr>
                    <p:blipFill>
                      <a:blip r:embed="rId5"/>
                      <a:stretch>
                        <a:fillRect/>
                      </a:stretch>
                    </p:blipFill>
                    <p:spPr>
                      <a:xfrm>
                        <a:off x="1956" y="1589"/>
                        <a:ext cx="1954" cy="1587"/>
                      </a:xfrm>
                      <a:prstGeom prst="rect">
                        <a:avLst/>
                      </a:prstGeom>
                    </p:spPr>
                  </p:pic>
                </p:oleObj>
              </mc:Fallback>
            </mc:AlternateContent>
          </a:graphicData>
        </a:graphic>
      </p:graphicFrame>
      <p:pic>
        <p:nvPicPr>
          <p:cNvPr id="18" name="Picture 17"/>
          <p:cNvPicPr>
            <a:picLocks noChangeAspect="1"/>
          </p:cNvPicPr>
          <p:nvPr userDrawn="1"/>
        </p:nvPicPr>
        <p:blipFill>
          <a:blip r:embed="rId6"/>
          <a:stretch>
            <a:fillRect/>
          </a:stretch>
        </p:blipFill>
        <p:spPr>
          <a:xfrm>
            <a:off x="0" y="1"/>
            <a:ext cx="12198350" cy="760441"/>
          </a:xfrm>
          <a:prstGeom prst="rect">
            <a:avLst/>
          </a:prstGeom>
        </p:spPr>
      </p:pic>
      <p:grpSp>
        <p:nvGrpSpPr>
          <p:cNvPr id="17" name="Group 16"/>
          <p:cNvGrpSpPr/>
          <p:nvPr userDrawn="1"/>
        </p:nvGrpSpPr>
        <p:grpSpPr>
          <a:xfrm>
            <a:off x="363179" y="442762"/>
            <a:ext cx="11288465" cy="362602"/>
            <a:chOff x="294929" y="442762"/>
            <a:chExt cx="9167103" cy="362602"/>
          </a:xfrm>
        </p:grpSpPr>
        <p:sp>
          <p:nvSpPr>
            <p:cNvPr id="21" name="TextBox 20"/>
            <p:cNvSpPr txBox="1"/>
            <p:nvPr userDrawn="1"/>
          </p:nvSpPr>
          <p:spPr>
            <a:xfrm>
              <a:off x="823763" y="442762"/>
              <a:ext cx="8049928" cy="210058"/>
            </a:xfrm>
            <a:prstGeom prst="rect">
              <a:avLst/>
            </a:prstGeom>
            <a:noFill/>
          </p:spPr>
          <p:txBody>
            <a:bodyPr wrap="square" lIns="0" tIns="39624" rIns="0" bIns="0" rtlCol="0">
              <a:spAutoFit/>
            </a:bodyPr>
            <a:lstStyle/>
            <a:p>
              <a:pPr marL="309553" indent="-309553">
                <a:lnSpc>
                  <a:spcPct val="85000"/>
                </a:lnSpc>
                <a:spcAft>
                  <a:spcPts val="650"/>
                </a:spcAft>
                <a:buClr>
                  <a:schemeClr val="accent2"/>
                </a:buClr>
                <a:buSzPct val="70000"/>
                <a:buFont typeface="Arial" pitchFamily="34" charset="0"/>
                <a:buChar char="►"/>
              </a:pPr>
              <a:endParaRPr lang="en-AU" sz="1300" dirty="0"/>
            </a:p>
          </p:txBody>
        </p:sp>
        <p:grpSp>
          <p:nvGrpSpPr>
            <p:cNvPr id="22" name="Group 21"/>
            <p:cNvGrpSpPr/>
            <p:nvPr userDrawn="1"/>
          </p:nvGrpSpPr>
          <p:grpSpPr>
            <a:xfrm>
              <a:off x="294929" y="615315"/>
              <a:ext cx="9167103" cy="190049"/>
              <a:chOff x="294929" y="615315"/>
              <a:chExt cx="9167103" cy="190049"/>
            </a:xfrm>
          </p:grpSpPr>
          <p:sp>
            <p:nvSpPr>
              <p:cNvPr id="23" name="Rectangle 22">
                <a:hlinkClick r:id="rId7" action="ppaction://hlinksldjump"/>
              </p:cNvPr>
              <p:cNvSpPr/>
              <p:nvPr/>
            </p:nvSpPr>
            <p:spPr>
              <a:xfrm>
                <a:off x="449580" y="615316"/>
                <a:ext cx="1223326" cy="14559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algn="ctr"/>
                <a:r>
                  <a:rPr lang="en-AU" sz="800" dirty="0">
                    <a:solidFill>
                      <a:schemeClr val="tx1"/>
                    </a:solidFill>
                    <a:latin typeface="EYInterstate Light" panose="02000506000000020004" pitchFamily="2" charset="0"/>
                  </a:rPr>
                  <a:t>1. Strategic rationale</a:t>
                </a:r>
              </a:p>
            </p:txBody>
          </p:sp>
          <p:sp>
            <p:nvSpPr>
              <p:cNvPr id="24" name="Rectangle 23">
                <a:hlinkClick r:id="rId8" action="ppaction://hlinksldjump"/>
              </p:cNvPr>
              <p:cNvSpPr/>
              <p:nvPr/>
            </p:nvSpPr>
            <p:spPr>
              <a:xfrm>
                <a:off x="1681480" y="616135"/>
                <a:ext cx="1381709" cy="144780"/>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2. Market engagement</a:t>
                </a:r>
              </a:p>
            </p:txBody>
          </p:sp>
          <p:sp>
            <p:nvSpPr>
              <p:cNvPr id="25" name="Rectangle 24">
                <a:hlinkClick r:id="rId9" action="ppaction://hlinksldjump"/>
              </p:cNvPr>
              <p:cNvSpPr/>
              <p:nvPr/>
            </p:nvSpPr>
            <p:spPr>
              <a:xfrm>
                <a:off x="3071763" y="616135"/>
                <a:ext cx="1887221" cy="14881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3. Western roads upgrade project</a:t>
                </a:r>
              </a:p>
            </p:txBody>
          </p:sp>
          <p:sp>
            <p:nvSpPr>
              <p:cNvPr id="26" name="Rectangle 25">
                <a:hlinkClick r:id="rId10" action="ppaction://hlinksldjump"/>
              </p:cNvPr>
              <p:cNvSpPr/>
              <p:nvPr/>
            </p:nvSpPr>
            <p:spPr>
              <a:xfrm>
                <a:off x="4968241" y="616135"/>
                <a:ext cx="833120" cy="14396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4. Financing</a:t>
                </a:r>
              </a:p>
            </p:txBody>
          </p:sp>
          <p:sp>
            <p:nvSpPr>
              <p:cNvPr id="27" name="Rectangle 26">
                <a:hlinkClick r:id="" action="ppaction://noaction"/>
              </p:cNvPr>
              <p:cNvSpPr/>
              <p:nvPr/>
            </p:nvSpPr>
            <p:spPr>
              <a:xfrm>
                <a:off x="5804435" y="615315"/>
                <a:ext cx="1402077" cy="14963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5. Commercial framework</a:t>
                </a:r>
              </a:p>
            </p:txBody>
          </p:sp>
          <p:sp>
            <p:nvSpPr>
              <p:cNvPr id="28" name="Rectangle 27">
                <a:hlinkClick r:id="" action="ppaction://noaction"/>
              </p:cNvPr>
              <p:cNvSpPr/>
              <p:nvPr/>
            </p:nvSpPr>
            <p:spPr>
              <a:xfrm>
                <a:off x="7214268" y="620169"/>
                <a:ext cx="1062961" cy="13992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6. Key outcomes</a:t>
                </a:r>
              </a:p>
            </p:txBody>
          </p:sp>
          <p:sp>
            <p:nvSpPr>
              <p:cNvPr id="29" name="Isosceles Triangle 28"/>
              <p:cNvSpPr/>
              <p:nvPr/>
            </p:nvSpPr>
            <p:spPr>
              <a:xfrm>
                <a:off x="294929" y="620169"/>
                <a:ext cx="294407" cy="137910"/>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NZ" sz="1200" dirty="0">
                  <a:solidFill>
                    <a:schemeClr val="tx1"/>
                  </a:solidFill>
                </a:endParaRPr>
              </a:p>
            </p:txBody>
          </p:sp>
          <p:sp>
            <p:nvSpPr>
              <p:cNvPr id="30" name="Isosceles Triangle 29"/>
              <p:cNvSpPr/>
              <p:nvPr/>
            </p:nvSpPr>
            <p:spPr>
              <a:xfrm>
                <a:off x="9157176" y="632644"/>
                <a:ext cx="304856" cy="172720"/>
              </a:xfrm>
              <a:prstGeom prst="triangl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NZ" sz="1200" dirty="0">
                  <a:solidFill>
                    <a:schemeClr val="tx1"/>
                  </a:solidFill>
                </a:endParaRPr>
              </a:p>
            </p:txBody>
          </p:sp>
          <p:sp>
            <p:nvSpPr>
              <p:cNvPr id="31" name="Rectangle 30">
                <a:hlinkClick r:id="" action="ppaction://noaction"/>
              </p:cNvPr>
              <p:cNvSpPr/>
              <p:nvPr/>
            </p:nvSpPr>
            <p:spPr>
              <a:xfrm>
                <a:off x="8289278" y="618152"/>
                <a:ext cx="1015279" cy="13992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7. Key EY contact</a:t>
                </a:r>
              </a:p>
            </p:txBody>
          </p:sp>
        </p:grpSp>
      </p:grpSp>
      <p:sp>
        <p:nvSpPr>
          <p:cNvPr id="32" name="Footer Placeholder 1"/>
          <p:cNvSpPr>
            <a:spLocks noGrp="1"/>
          </p:cNvSpPr>
          <p:nvPr>
            <p:ph type="ftr" sz="quarter" idx="3"/>
          </p:nvPr>
        </p:nvSpPr>
        <p:spPr>
          <a:xfrm>
            <a:off x="725715" y="6262625"/>
            <a:ext cx="2440383" cy="167979"/>
          </a:xfrm>
          <a:prstGeom prst="rect">
            <a:avLst/>
          </a:prstGeom>
        </p:spPr>
        <p:txBody>
          <a:bodyPr/>
          <a:lstStyle>
            <a:lvl1pPr>
              <a:defRPr>
                <a:solidFill>
                  <a:schemeClr val="tx1">
                    <a:lumMod val="50000"/>
                    <a:lumOff val="50000"/>
                  </a:schemeClr>
                </a:solidFill>
              </a:defRPr>
            </a:lvl1pPr>
          </a:lstStyle>
          <a:p>
            <a:r>
              <a:rPr lang="en-AU" sz="800">
                <a:latin typeface="EYInterstate Light" panose="02000506000000020004" pitchFamily="2" charset="0"/>
              </a:rPr>
              <a:t>OSARs overview |</a:t>
            </a:r>
            <a:endParaRPr lang="en-AU" sz="800" dirty="0">
              <a:latin typeface="EYInterstate Light" panose="02000506000000020004" pitchFamily="2" charset="0"/>
            </a:endParaRPr>
          </a:p>
        </p:txBody>
      </p:sp>
      <p:sp>
        <p:nvSpPr>
          <p:cNvPr id="33" name="Slide Number Placeholder 2"/>
          <p:cNvSpPr>
            <a:spLocks noGrp="1"/>
          </p:cNvSpPr>
          <p:nvPr>
            <p:ph type="sldNum" sz="quarter" idx="4"/>
          </p:nvPr>
        </p:nvSpPr>
        <p:spPr>
          <a:xfrm flipH="1">
            <a:off x="1724515" y="6259143"/>
            <a:ext cx="475031" cy="193990"/>
          </a:xfrm>
          <a:prstGeom prst="rect">
            <a:avLst/>
          </a:prstGeom>
        </p:spPr>
        <p:txBody>
          <a:bodyPr/>
          <a:lstStyle>
            <a:lvl1pPr>
              <a:defRPr sz="800">
                <a:solidFill>
                  <a:schemeClr val="tx1">
                    <a:lumMod val="50000"/>
                    <a:lumOff val="50000"/>
                  </a:schemeClr>
                </a:solidFill>
                <a:latin typeface="EYInterstate Light" panose="02000506000000020004" pitchFamily="2" charset="0"/>
              </a:defRPr>
            </a:lvl1pPr>
          </a:lstStyle>
          <a:p>
            <a:pPr algn="r"/>
            <a:fld id="{89470938-C9BA-4B24-B2E8-85DE2AF67580}" type="slidenum">
              <a:rPr lang="en-NZ" smtClean="0"/>
              <a:pPr algn="r"/>
              <a:t>‹#›</a:t>
            </a:fld>
            <a:endParaRPr lang="en-NZ" dirty="0"/>
          </a:p>
        </p:txBody>
      </p:sp>
    </p:spTree>
    <p:extLst>
      <p:ext uri="{BB962C8B-B14F-4D97-AF65-F5344CB8AC3E}">
        <p14:creationId xmlns:p14="http://schemas.microsoft.com/office/powerpoint/2010/main" val="56239298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5_Standard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631083912"/>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26626" name="think-cell Slide" r:id="rId4" imgW="395" imgH="394" progId="TCLayout.ActiveDocument.1">
                  <p:embed/>
                </p:oleObj>
              </mc:Choice>
              <mc:Fallback>
                <p:oleObj name="think-cell Slide" r:id="rId4" imgW="395" imgH="394" progId="TCLayout.ActiveDocument.1">
                  <p:embed/>
                  <p:pic>
                    <p:nvPicPr>
                      <p:cNvPr id="3" name="Object 2" hidden="1"/>
                      <p:cNvPicPr/>
                      <p:nvPr/>
                    </p:nvPicPr>
                    <p:blipFill>
                      <a:blip r:embed="rId5"/>
                      <a:stretch>
                        <a:fillRect/>
                      </a:stretch>
                    </p:blipFill>
                    <p:spPr>
                      <a:xfrm>
                        <a:off x="1956" y="1589"/>
                        <a:ext cx="1954" cy="1587"/>
                      </a:xfrm>
                      <a:prstGeom prst="rect">
                        <a:avLst/>
                      </a:prstGeom>
                    </p:spPr>
                  </p:pic>
                </p:oleObj>
              </mc:Fallback>
            </mc:AlternateContent>
          </a:graphicData>
        </a:graphic>
      </p:graphicFrame>
      <p:pic>
        <p:nvPicPr>
          <p:cNvPr id="18" name="Picture 17"/>
          <p:cNvPicPr>
            <a:picLocks noChangeAspect="1"/>
          </p:cNvPicPr>
          <p:nvPr userDrawn="1"/>
        </p:nvPicPr>
        <p:blipFill>
          <a:blip r:embed="rId6"/>
          <a:stretch>
            <a:fillRect/>
          </a:stretch>
        </p:blipFill>
        <p:spPr>
          <a:xfrm>
            <a:off x="0" y="1"/>
            <a:ext cx="12198350" cy="760441"/>
          </a:xfrm>
          <a:prstGeom prst="rect">
            <a:avLst/>
          </a:prstGeom>
        </p:spPr>
      </p:pic>
      <p:grpSp>
        <p:nvGrpSpPr>
          <p:cNvPr id="17" name="Group 16"/>
          <p:cNvGrpSpPr/>
          <p:nvPr userDrawn="1"/>
        </p:nvGrpSpPr>
        <p:grpSpPr>
          <a:xfrm>
            <a:off x="363179" y="442762"/>
            <a:ext cx="11288465" cy="362602"/>
            <a:chOff x="294929" y="442762"/>
            <a:chExt cx="9167103" cy="362602"/>
          </a:xfrm>
        </p:grpSpPr>
        <p:sp>
          <p:nvSpPr>
            <p:cNvPr id="21" name="TextBox 20"/>
            <p:cNvSpPr txBox="1"/>
            <p:nvPr userDrawn="1"/>
          </p:nvSpPr>
          <p:spPr>
            <a:xfrm>
              <a:off x="823763" y="442762"/>
              <a:ext cx="8049928" cy="210058"/>
            </a:xfrm>
            <a:prstGeom prst="rect">
              <a:avLst/>
            </a:prstGeom>
            <a:noFill/>
          </p:spPr>
          <p:txBody>
            <a:bodyPr wrap="square" lIns="0" tIns="39624" rIns="0" bIns="0" rtlCol="0">
              <a:spAutoFit/>
            </a:bodyPr>
            <a:lstStyle/>
            <a:p>
              <a:pPr marL="309553" indent="-309553">
                <a:lnSpc>
                  <a:spcPct val="85000"/>
                </a:lnSpc>
                <a:spcAft>
                  <a:spcPts val="650"/>
                </a:spcAft>
                <a:buClr>
                  <a:schemeClr val="accent2"/>
                </a:buClr>
                <a:buSzPct val="70000"/>
                <a:buFont typeface="Arial" pitchFamily="34" charset="0"/>
                <a:buChar char="►"/>
              </a:pPr>
              <a:endParaRPr lang="en-AU" sz="1300" dirty="0"/>
            </a:p>
          </p:txBody>
        </p:sp>
        <p:grpSp>
          <p:nvGrpSpPr>
            <p:cNvPr id="22" name="Group 21"/>
            <p:cNvGrpSpPr/>
            <p:nvPr userDrawn="1"/>
          </p:nvGrpSpPr>
          <p:grpSpPr>
            <a:xfrm>
              <a:off x="294929" y="615315"/>
              <a:ext cx="9167103" cy="190049"/>
              <a:chOff x="294929" y="615315"/>
              <a:chExt cx="9167103" cy="190049"/>
            </a:xfrm>
          </p:grpSpPr>
          <p:sp>
            <p:nvSpPr>
              <p:cNvPr id="23" name="Rectangle 22">
                <a:hlinkClick r:id="rId7" action="ppaction://hlinksldjump"/>
              </p:cNvPr>
              <p:cNvSpPr/>
              <p:nvPr/>
            </p:nvSpPr>
            <p:spPr>
              <a:xfrm>
                <a:off x="449580" y="615316"/>
                <a:ext cx="1223326" cy="14559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algn="ctr"/>
                <a:r>
                  <a:rPr lang="en-AU" sz="800" dirty="0">
                    <a:solidFill>
                      <a:schemeClr val="tx1"/>
                    </a:solidFill>
                    <a:latin typeface="EYInterstate Light" panose="02000506000000020004" pitchFamily="2" charset="0"/>
                  </a:rPr>
                  <a:t>1. Strategic rationale</a:t>
                </a:r>
              </a:p>
            </p:txBody>
          </p:sp>
          <p:sp>
            <p:nvSpPr>
              <p:cNvPr id="24" name="Rectangle 23">
                <a:hlinkClick r:id="rId8" action="ppaction://hlinksldjump"/>
              </p:cNvPr>
              <p:cNvSpPr/>
              <p:nvPr/>
            </p:nvSpPr>
            <p:spPr>
              <a:xfrm>
                <a:off x="1681480" y="616135"/>
                <a:ext cx="1381709" cy="14478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2. Market engagement</a:t>
                </a:r>
              </a:p>
            </p:txBody>
          </p:sp>
          <p:sp>
            <p:nvSpPr>
              <p:cNvPr id="25" name="Rectangle 24">
                <a:hlinkClick r:id="rId9" action="ppaction://hlinksldjump"/>
              </p:cNvPr>
              <p:cNvSpPr/>
              <p:nvPr/>
            </p:nvSpPr>
            <p:spPr>
              <a:xfrm>
                <a:off x="3071763" y="616135"/>
                <a:ext cx="1887221" cy="148814"/>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3. Western roads upgrade project</a:t>
                </a:r>
              </a:p>
            </p:txBody>
          </p:sp>
          <p:sp>
            <p:nvSpPr>
              <p:cNvPr id="26" name="Rectangle 25">
                <a:hlinkClick r:id="rId10" action="ppaction://hlinksldjump"/>
              </p:cNvPr>
              <p:cNvSpPr/>
              <p:nvPr/>
            </p:nvSpPr>
            <p:spPr>
              <a:xfrm>
                <a:off x="4968241" y="616135"/>
                <a:ext cx="833120" cy="14396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4. Financing</a:t>
                </a:r>
              </a:p>
            </p:txBody>
          </p:sp>
          <p:sp>
            <p:nvSpPr>
              <p:cNvPr id="27" name="Rectangle 26">
                <a:hlinkClick r:id="" action="ppaction://noaction"/>
              </p:cNvPr>
              <p:cNvSpPr/>
              <p:nvPr/>
            </p:nvSpPr>
            <p:spPr>
              <a:xfrm>
                <a:off x="5804435" y="615315"/>
                <a:ext cx="1402077" cy="14963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5. Commercial framework</a:t>
                </a:r>
              </a:p>
            </p:txBody>
          </p:sp>
          <p:sp>
            <p:nvSpPr>
              <p:cNvPr id="28" name="Rectangle 27">
                <a:hlinkClick r:id="" action="ppaction://noaction"/>
              </p:cNvPr>
              <p:cNvSpPr/>
              <p:nvPr/>
            </p:nvSpPr>
            <p:spPr>
              <a:xfrm>
                <a:off x="7214268" y="620169"/>
                <a:ext cx="1062961" cy="13992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6. Key outcomes</a:t>
                </a:r>
              </a:p>
            </p:txBody>
          </p:sp>
          <p:sp>
            <p:nvSpPr>
              <p:cNvPr id="29" name="Isosceles Triangle 28"/>
              <p:cNvSpPr/>
              <p:nvPr/>
            </p:nvSpPr>
            <p:spPr>
              <a:xfrm>
                <a:off x="294929" y="620169"/>
                <a:ext cx="294407" cy="137910"/>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NZ" sz="1200" dirty="0">
                  <a:solidFill>
                    <a:schemeClr val="tx1"/>
                  </a:solidFill>
                </a:endParaRPr>
              </a:p>
            </p:txBody>
          </p:sp>
          <p:sp>
            <p:nvSpPr>
              <p:cNvPr id="30" name="Isosceles Triangle 29"/>
              <p:cNvSpPr/>
              <p:nvPr/>
            </p:nvSpPr>
            <p:spPr>
              <a:xfrm>
                <a:off x="9157176" y="632644"/>
                <a:ext cx="304856" cy="172720"/>
              </a:xfrm>
              <a:prstGeom prst="triangl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NZ" sz="1200" dirty="0">
                  <a:solidFill>
                    <a:schemeClr val="tx1"/>
                  </a:solidFill>
                </a:endParaRPr>
              </a:p>
            </p:txBody>
          </p:sp>
          <p:sp>
            <p:nvSpPr>
              <p:cNvPr id="31" name="Rectangle 30">
                <a:hlinkClick r:id="" action="ppaction://noaction"/>
              </p:cNvPr>
              <p:cNvSpPr/>
              <p:nvPr/>
            </p:nvSpPr>
            <p:spPr>
              <a:xfrm>
                <a:off x="8289278" y="618152"/>
                <a:ext cx="1015279" cy="13992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7. Key EY contact</a:t>
                </a:r>
              </a:p>
            </p:txBody>
          </p:sp>
        </p:grpSp>
      </p:grpSp>
      <p:sp>
        <p:nvSpPr>
          <p:cNvPr id="32" name="Footer Placeholder 1"/>
          <p:cNvSpPr>
            <a:spLocks noGrp="1"/>
          </p:cNvSpPr>
          <p:nvPr>
            <p:ph type="ftr" sz="quarter" idx="3"/>
          </p:nvPr>
        </p:nvSpPr>
        <p:spPr>
          <a:xfrm>
            <a:off x="725715" y="6262625"/>
            <a:ext cx="2440383" cy="167979"/>
          </a:xfrm>
          <a:prstGeom prst="rect">
            <a:avLst/>
          </a:prstGeom>
        </p:spPr>
        <p:txBody>
          <a:bodyPr/>
          <a:lstStyle>
            <a:lvl1pPr>
              <a:defRPr>
                <a:solidFill>
                  <a:schemeClr val="tx1">
                    <a:lumMod val="50000"/>
                    <a:lumOff val="50000"/>
                  </a:schemeClr>
                </a:solidFill>
              </a:defRPr>
            </a:lvl1pPr>
          </a:lstStyle>
          <a:p>
            <a:r>
              <a:rPr lang="en-AU" sz="800">
                <a:latin typeface="EYInterstate Light" panose="02000506000000020004" pitchFamily="2" charset="0"/>
              </a:rPr>
              <a:t>OSARs overview |</a:t>
            </a:r>
            <a:endParaRPr lang="en-AU" sz="800" dirty="0">
              <a:latin typeface="EYInterstate Light" panose="02000506000000020004" pitchFamily="2" charset="0"/>
            </a:endParaRPr>
          </a:p>
        </p:txBody>
      </p:sp>
      <p:sp>
        <p:nvSpPr>
          <p:cNvPr id="33" name="Slide Number Placeholder 2"/>
          <p:cNvSpPr>
            <a:spLocks noGrp="1"/>
          </p:cNvSpPr>
          <p:nvPr>
            <p:ph type="sldNum" sz="quarter" idx="4"/>
          </p:nvPr>
        </p:nvSpPr>
        <p:spPr>
          <a:xfrm flipH="1">
            <a:off x="1724515" y="6259143"/>
            <a:ext cx="475031" cy="193990"/>
          </a:xfrm>
          <a:prstGeom prst="rect">
            <a:avLst/>
          </a:prstGeom>
        </p:spPr>
        <p:txBody>
          <a:bodyPr/>
          <a:lstStyle>
            <a:lvl1pPr>
              <a:defRPr sz="800">
                <a:solidFill>
                  <a:schemeClr val="tx1">
                    <a:lumMod val="50000"/>
                    <a:lumOff val="50000"/>
                  </a:schemeClr>
                </a:solidFill>
                <a:latin typeface="EYInterstate Light" panose="02000506000000020004" pitchFamily="2" charset="0"/>
              </a:defRPr>
            </a:lvl1pPr>
          </a:lstStyle>
          <a:p>
            <a:pPr algn="r"/>
            <a:fld id="{89470938-C9BA-4B24-B2E8-85DE2AF67580}" type="slidenum">
              <a:rPr lang="en-NZ" smtClean="0"/>
              <a:pPr algn="r"/>
              <a:t>‹#›</a:t>
            </a:fld>
            <a:endParaRPr lang="en-NZ" dirty="0"/>
          </a:p>
        </p:txBody>
      </p:sp>
    </p:spTree>
    <p:extLst>
      <p:ext uri="{BB962C8B-B14F-4D97-AF65-F5344CB8AC3E}">
        <p14:creationId xmlns:p14="http://schemas.microsoft.com/office/powerpoint/2010/main" val="3880548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6_Standard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43102627"/>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27650" name="think-cell Slide" r:id="rId4" imgW="395" imgH="394" progId="TCLayout.ActiveDocument.1">
                  <p:embed/>
                </p:oleObj>
              </mc:Choice>
              <mc:Fallback>
                <p:oleObj name="think-cell Slide" r:id="rId4" imgW="395" imgH="394" progId="TCLayout.ActiveDocument.1">
                  <p:embed/>
                  <p:pic>
                    <p:nvPicPr>
                      <p:cNvPr id="3" name="Object 2" hidden="1"/>
                      <p:cNvPicPr/>
                      <p:nvPr/>
                    </p:nvPicPr>
                    <p:blipFill>
                      <a:blip r:embed="rId5"/>
                      <a:stretch>
                        <a:fillRect/>
                      </a:stretch>
                    </p:blipFill>
                    <p:spPr>
                      <a:xfrm>
                        <a:off x="1956" y="1589"/>
                        <a:ext cx="1954" cy="1587"/>
                      </a:xfrm>
                      <a:prstGeom prst="rect">
                        <a:avLst/>
                      </a:prstGeom>
                    </p:spPr>
                  </p:pic>
                </p:oleObj>
              </mc:Fallback>
            </mc:AlternateContent>
          </a:graphicData>
        </a:graphic>
      </p:graphicFrame>
      <p:pic>
        <p:nvPicPr>
          <p:cNvPr id="18" name="Picture 17"/>
          <p:cNvPicPr>
            <a:picLocks noChangeAspect="1"/>
          </p:cNvPicPr>
          <p:nvPr userDrawn="1"/>
        </p:nvPicPr>
        <p:blipFill>
          <a:blip r:embed="rId6"/>
          <a:stretch>
            <a:fillRect/>
          </a:stretch>
        </p:blipFill>
        <p:spPr>
          <a:xfrm>
            <a:off x="0" y="1"/>
            <a:ext cx="12198350" cy="760441"/>
          </a:xfrm>
          <a:prstGeom prst="rect">
            <a:avLst/>
          </a:prstGeom>
        </p:spPr>
      </p:pic>
      <p:grpSp>
        <p:nvGrpSpPr>
          <p:cNvPr id="17" name="Group 16"/>
          <p:cNvGrpSpPr/>
          <p:nvPr userDrawn="1"/>
        </p:nvGrpSpPr>
        <p:grpSpPr>
          <a:xfrm>
            <a:off x="363179" y="442762"/>
            <a:ext cx="11288465" cy="362602"/>
            <a:chOff x="294929" y="442762"/>
            <a:chExt cx="9167103" cy="362602"/>
          </a:xfrm>
        </p:grpSpPr>
        <p:sp>
          <p:nvSpPr>
            <p:cNvPr id="21" name="TextBox 20"/>
            <p:cNvSpPr txBox="1"/>
            <p:nvPr userDrawn="1"/>
          </p:nvSpPr>
          <p:spPr>
            <a:xfrm>
              <a:off x="823763" y="442762"/>
              <a:ext cx="8049928" cy="210058"/>
            </a:xfrm>
            <a:prstGeom prst="rect">
              <a:avLst/>
            </a:prstGeom>
            <a:noFill/>
          </p:spPr>
          <p:txBody>
            <a:bodyPr wrap="square" lIns="0" tIns="39624" rIns="0" bIns="0" rtlCol="0">
              <a:spAutoFit/>
            </a:bodyPr>
            <a:lstStyle/>
            <a:p>
              <a:pPr marL="309553" indent="-309553">
                <a:lnSpc>
                  <a:spcPct val="85000"/>
                </a:lnSpc>
                <a:spcAft>
                  <a:spcPts val="650"/>
                </a:spcAft>
                <a:buClr>
                  <a:schemeClr val="accent2"/>
                </a:buClr>
                <a:buSzPct val="70000"/>
                <a:buFont typeface="Arial" pitchFamily="34" charset="0"/>
                <a:buChar char="►"/>
              </a:pPr>
              <a:endParaRPr lang="en-AU" sz="1300" dirty="0"/>
            </a:p>
          </p:txBody>
        </p:sp>
        <p:grpSp>
          <p:nvGrpSpPr>
            <p:cNvPr id="22" name="Group 21"/>
            <p:cNvGrpSpPr/>
            <p:nvPr userDrawn="1"/>
          </p:nvGrpSpPr>
          <p:grpSpPr>
            <a:xfrm>
              <a:off x="294929" y="615315"/>
              <a:ext cx="9167103" cy="190049"/>
              <a:chOff x="294929" y="615315"/>
              <a:chExt cx="9167103" cy="190049"/>
            </a:xfrm>
          </p:grpSpPr>
          <p:sp>
            <p:nvSpPr>
              <p:cNvPr id="23" name="Rectangle 22">
                <a:hlinkClick r:id="rId7" action="ppaction://hlinksldjump"/>
              </p:cNvPr>
              <p:cNvSpPr/>
              <p:nvPr/>
            </p:nvSpPr>
            <p:spPr>
              <a:xfrm>
                <a:off x="449580" y="615316"/>
                <a:ext cx="1223326" cy="14559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algn="ctr"/>
                <a:r>
                  <a:rPr lang="en-AU" sz="800" dirty="0">
                    <a:solidFill>
                      <a:schemeClr val="tx1"/>
                    </a:solidFill>
                    <a:latin typeface="EYInterstate Light" panose="02000506000000020004" pitchFamily="2" charset="0"/>
                  </a:rPr>
                  <a:t>1. Strategic rationale</a:t>
                </a:r>
              </a:p>
            </p:txBody>
          </p:sp>
          <p:sp>
            <p:nvSpPr>
              <p:cNvPr id="24" name="Rectangle 23">
                <a:hlinkClick r:id="rId8" action="ppaction://hlinksldjump"/>
              </p:cNvPr>
              <p:cNvSpPr/>
              <p:nvPr/>
            </p:nvSpPr>
            <p:spPr>
              <a:xfrm>
                <a:off x="1681480" y="616135"/>
                <a:ext cx="1381709" cy="14478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2. Market engagement</a:t>
                </a:r>
              </a:p>
            </p:txBody>
          </p:sp>
          <p:sp>
            <p:nvSpPr>
              <p:cNvPr id="25" name="Rectangle 24">
                <a:hlinkClick r:id="rId9" action="ppaction://hlinksldjump"/>
              </p:cNvPr>
              <p:cNvSpPr/>
              <p:nvPr/>
            </p:nvSpPr>
            <p:spPr>
              <a:xfrm>
                <a:off x="3071763" y="616135"/>
                <a:ext cx="1887221" cy="14881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3. Western roads upgrade project</a:t>
                </a:r>
              </a:p>
            </p:txBody>
          </p:sp>
          <p:sp>
            <p:nvSpPr>
              <p:cNvPr id="26" name="Rectangle 25">
                <a:hlinkClick r:id="rId10" action="ppaction://hlinksldjump"/>
              </p:cNvPr>
              <p:cNvSpPr/>
              <p:nvPr/>
            </p:nvSpPr>
            <p:spPr>
              <a:xfrm>
                <a:off x="4968241" y="616135"/>
                <a:ext cx="833120" cy="143961"/>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4. Financing</a:t>
                </a:r>
              </a:p>
            </p:txBody>
          </p:sp>
          <p:sp>
            <p:nvSpPr>
              <p:cNvPr id="27" name="Rectangle 26">
                <a:hlinkClick r:id="" action="ppaction://noaction"/>
              </p:cNvPr>
              <p:cNvSpPr/>
              <p:nvPr/>
            </p:nvSpPr>
            <p:spPr>
              <a:xfrm>
                <a:off x="5804435" y="615315"/>
                <a:ext cx="1402077" cy="14963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5. Commercial framework</a:t>
                </a:r>
              </a:p>
            </p:txBody>
          </p:sp>
          <p:sp>
            <p:nvSpPr>
              <p:cNvPr id="28" name="Rectangle 27">
                <a:hlinkClick r:id="" action="ppaction://noaction"/>
              </p:cNvPr>
              <p:cNvSpPr/>
              <p:nvPr/>
            </p:nvSpPr>
            <p:spPr>
              <a:xfrm>
                <a:off x="7214268" y="620169"/>
                <a:ext cx="1062961" cy="13992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6. Key outcomes</a:t>
                </a:r>
              </a:p>
            </p:txBody>
          </p:sp>
          <p:sp>
            <p:nvSpPr>
              <p:cNvPr id="29" name="Isosceles Triangle 28"/>
              <p:cNvSpPr/>
              <p:nvPr/>
            </p:nvSpPr>
            <p:spPr>
              <a:xfrm>
                <a:off x="294929" y="620169"/>
                <a:ext cx="294407" cy="137910"/>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NZ" sz="1200" dirty="0">
                  <a:solidFill>
                    <a:schemeClr val="tx1"/>
                  </a:solidFill>
                </a:endParaRPr>
              </a:p>
            </p:txBody>
          </p:sp>
          <p:sp>
            <p:nvSpPr>
              <p:cNvPr id="30" name="Isosceles Triangle 29"/>
              <p:cNvSpPr/>
              <p:nvPr/>
            </p:nvSpPr>
            <p:spPr>
              <a:xfrm>
                <a:off x="9157176" y="632644"/>
                <a:ext cx="304856" cy="172720"/>
              </a:xfrm>
              <a:prstGeom prst="triangl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NZ" sz="1200" dirty="0">
                  <a:solidFill>
                    <a:schemeClr val="tx1"/>
                  </a:solidFill>
                </a:endParaRPr>
              </a:p>
            </p:txBody>
          </p:sp>
          <p:sp>
            <p:nvSpPr>
              <p:cNvPr id="31" name="Rectangle 30">
                <a:hlinkClick r:id="" action="ppaction://noaction"/>
              </p:cNvPr>
              <p:cNvSpPr/>
              <p:nvPr/>
            </p:nvSpPr>
            <p:spPr>
              <a:xfrm>
                <a:off x="8289278" y="618152"/>
                <a:ext cx="1015279" cy="13992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7. Key EY contact</a:t>
                </a:r>
              </a:p>
            </p:txBody>
          </p:sp>
        </p:grpSp>
      </p:grpSp>
      <p:sp>
        <p:nvSpPr>
          <p:cNvPr id="32" name="Footer Placeholder 1"/>
          <p:cNvSpPr>
            <a:spLocks noGrp="1"/>
          </p:cNvSpPr>
          <p:nvPr>
            <p:ph type="ftr" sz="quarter" idx="3"/>
          </p:nvPr>
        </p:nvSpPr>
        <p:spPr>
          <a:xfrm>
            <a:off x="725715" y="6262625"/>
            <a:ext cx="2440383" cy="167979"/>
          </a:xfrm>
          <a:prstGeom prst="rect">
            <a:avLst/>
          </a:prstGeom>
        </p:spPr>
        <p:txBody>
          <a:bodyPr/>
          <a:lstStyle>
            <a:lvl1pPr>
              <a:defRPr>
                <a:solidFill>
                  <a:schemeClr val="tx1">
                    <a:lumMod val="50000"/>
                    <a:lumOff val="50000"/>
                  </a:schemeClr>
                </a:solidFill>
              </a:defRPr>
            </a:lvl1pPr>
          </a:lstStyle>
          <a:p>
            <a:r>
              <a:rPr lang="en-AU" sz="800">
                <a:latin typeface="EYInterstate Light" panose="02000506000000020004" pitchFamily="2" charset="0"/>
              </a:rPr>
              <a:t>OSARs overview |</a:t>
            </a:r>
            <a:endParaRPr lang="en-AU" sz="800" dirty="0">
              <a:latin typeface="EYInterstate Light" panose="02000506000000020004" pitchFamily="2" charset="0"/>
            </a:endParaRPr>
          </a:p>
        </p:txBody>
      </p:sp>
      <p:sp>
        <p:nvSpPr>
          <p:cNvPr id="33" name="Slide Number Placeholder 2"/>
          <p:cNvSpPr>
            <a:spLocks noGrp="1"/>
          </p:cNvSpPr>
          <p:nvPr>
            <p:ph type="sldNum" sz="quarter" idx="4"/>
          </p:nvPr>
        </p:nvSpPr>
        <p:spPr>
          <a:xfrm flipH="1">
            <a:off x="1724515" y="6268668"/>
            <a:ext cx="475031" cy="193990"/>
          </a:xfrm>
          <a:prstGeom prst="rect">
            <a:avLst/>
          </a:prstGeom>
        </p:spPr>
        <p:txBody>
          <a:bodyPr/>
          <a:lstStyle>
            <a:lvl1pPr>
              <a:defRPr sz="800">
                <a:solidFill>
                  <a:schemeClr val="tx1">
                    <a:lumMod val="50000"/>
                    <a:lumOff val="50000"/>
                  </a:schemeClr>
                </a:solidFill>
                <a:latin typeface="EYInterstate Light" panose="02000506000000020004" pitchFamily="2" charset="0"/>
              </a:defRPr>
            </a:lvl1pPr>
          </a:lstStyle>
          <a:p>
            <a:pPr algn="r"/>
            <a:fld id="{89470938-C9BA-4B24-B2E8-85DE2AF67580}" type="slidenum">
              <a:rPr lang="en-NZ" smtClean="0"/>
              <a:pPr algn="r"/>
              <a:t>‹#›</a:t>
            </a:fld>
            <a:endParaRPr lang="en-NZ" dirty="0"/>
          </a:p>
        </p:txBody>
      </p:sp>
    </p:spTree>
    <p:extLst>
      <p:ext uri="{BB962C8B-B14F-4D97-AF65-F5344CB8AC3E}">
        <p14:creationId xmlns:p14="http://schemas.microsoft.com/office/powerpoint/2010/main" val="294900997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7_Standard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842755635"/>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28674" name="think-cell Slide" r:id="rId4" imgW="395" imgH="394" progId="TCLayout.ActiveDocument.1">
                  <p:embed/>
                </p:oleObj>
              </mc:Choice>
              <mc:Fallback>
                <p:oleObj name="think-cell Slide" r:id="rId4" imgW="395" imgH="394" progId="TCLayout.ActiveDocument.1">
                  <p:embed/>
                  <p:pic>
                    <p:nvPicPr>
                      <p:cNvPr id="3" name="Object 2" hidden="1"/>
                      <p:cNvPicPr/>
                      <p:nvPr/>
                    </p:nvPicPr>
                    <p:blipFill>
                      <a:blip r:embed="rId5"/>
                      <a:stretch>
                        <a:fillRect/>
                      </a:stretch>
                    </p:blipFill>
                    <p:spPr>
                      <a:xfrm>
                        <a:off x="1956" y="1589"/>
                        <a:ext cx="1954" cy="1587"/>
                      </a:xfrm>
                      <a:prstGeom prst="rect">
                        <a:avLst/>
                      </a:prstGeom>
                    </p:spPr>
                  </p:pic>
                </p:oleObj>
              </mc:Fallback>
            </mc:AlternateContent>
          </a:graphicData>
        </a:graphic>
      </p:graphicFrame>
      <p:pic>
        <p:nvPicPr>
          <p:cNvPr id="18" name="Picture 17"/>
          <p:cNvPicPr>
            <a:picLocks noChangeAspect="1"/>
          </p:cNvPicPr>
          <p:nvPr userDrawn="1"/>
        </p:nvPicPr>
        <p:blipFill>
          <a:blip r:embed="rId6"/>
          <a:stretch>
            <a:fillRect/>
          </a:stretch>
        </p:blipFill>
        <p:spPr>
          <a:xfrm>
            <a:off x="0" y="1"/>
            <a:ext cx="12198350" cy="760441"/>
          </a:xfrm>
          <a:prstGeom prst="rect">
            <a:avLst/>
          </a:prstGeom>
        </p:spPr>
      </p:pic>
      <p:grpSp>
        <p:nvGrpSpPr>
          <p:cNvPr id="17" name="Group 16"/>
          <p:cNvGrpSpPr/>
          <p:nvPr userDrawn="1"/>
        </p:nvGrpSpPr>
        <p:grpSpPr>
          <a:xfrm>
            <a:off x="363179" y="442762"/>
            <a:ext cx="11288465" cy="362602"/>
            <a:chOff x="294929" y="442762"/>
            <a:chExt cx="9167103" cy="362602"/>
          </a:xfrm>
        </p:grpSpPr>
        <p:sp>
          <p:nvSpPr>
            <p:cNvPr id="21" name="TextBox 20"/>
            <p:cNvSpPr txBox="1"/>
            <p:nvPr userDrawn="1"/>
          </p:nvSpPr>
          <p:spPr>
            <a:xfrm>
              <a:off x="823763" y="442762"/>
              <a:ext cx="8049928" cy="210058"/>
            </a:xfrm>
            <a:prstGeom prst="rect">
              <a:avLst/>
            </a:prstGeom>
            <a:noFill/>
          </p:spPr>
          <p:txBody>
            <a:bodyPr wrap="square" lIns="0" tIns="39624" rIns="0" bIns="0" rtlCol="0">
              <a:spAutoFit/>
            </a:bodyPr>
            <a:lstStyle/>
            <a:p>
              <a:pPr marL="309553" indent="-309553">
                <a:lnSpc>
                  <a:spcPct val="85000"/>
                </a:lnSpc>
                <a:spcAft>
                  <a:spcPts val="650"/>
                </a:spcAft>
                <a:buClr>
                  <a:schemeClr val="accent2"/>
                </a:buClr>
                <a:buSzPct val="70000"/>
                <a:buFont typeface="Arial" pitchFamily="34" charset="0"/>
                <a:buChar char="►"/>
              </a:pPr>
              <a:endParaRPr lang="en-AU" sz="1300" dirty="0"/>
            </a:p>
          </p:txBody>
        </p:sp>
        <p:grpSp>
          <p:nvGrpSpPr>
            <p:cNvPr id="22" name="Group 21"/>
            <p:cNvGrpSpPr/>
            <p:nvPr userDrawn="1"/>
          </p:nvGrpSpPr>
          <p:grpSpPr>
            <a:xfrm>
              <a:off x="294929" y="615315"/>
              <a:ext cx="9167103" cy="190049"/>
              <a:chOff x="294929" y="615315"/>
              <a:chExt cx="9167103" cy="190049"/>
            </a:xfrm>
          </p:grpSpPr>
          <p:sp>
            <p:nvSpPr>
              <p:cNvPr id="23" name="Rectangle 22">
                <a:hlinkClick r:id="rId7" action="ppaction://hlinksldjump"/>
              </p:cNvPr>
              <p:cNvSpPr/>
              <p:nvPr/>
            </p:nvSpPr>
            <p:spPr>
              <a:xfrm>
                <a:off x="449580" y="615316"/>
                <a:ext cx="1223326" cy="14559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algn="ctr"/>
                <a:r>
                  <a:rPr lang="en-AU" sz="800" dirty="0">
                    <a:solidFill>
                      <a:schemeClr val="tx1"/>
                    </a:solidFill>
                    <a:latin typeface="EYInterstate Light" panose="02000506000000020004" pitchFamily="2" charset="0"/>
                  </a:rPr>
                  <a:t>1. Strategic rationale</a:t>
                </a:r>
              </a:p>
            </p:txBody>
          </p:sp>
          <p:sp>
            <p:nvSpPr>
              <p:cNvPr id="24" name="Rectangle 23">
                <a:hlinkClick r:id="rId8" action="ppaction://hlinksldjump"/>
              </p:cNvPr>
              <p:cNvSpPr/>
              <p:nvPr/>
            </p:nvSpPr>
            <p:spPr>
              <a:xfrm>
                <a:off x="1681480" y="616135"/>
                <a:ext cx="1381709" cy="14478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2. Market engagement</a:t>
                </a:r>
              </a:p>
            </p:txBody>
          </p:sp>
          <p:sp>
            <p:nvSpPr>
              <p:cNvPr id="25" name="Rectangle 24">
                <a:hlinkClick r:id="rId9" action="ppaction://hlinksldjump"/>
              </p:cNvPr>
              <p:cNvSpPr/>
              <p:nvPr/>
            </p:nvSpPr>
            <p:spPr>
              <a:xfrm>
                <a:off x="3071763" y="616135"/>
                <a:ext cx="1887221" cy="14881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3. Western roads upgrade project</a:t>
                </a:r>
              </a:p>
            </p:txBody>
          </p:sp>
          <p:sp>
            <p:nvSpPr>
              <p:cNvPr id="26" name="Rectangle 25">
                <a:hlinkClick r:id="rId10" action="ppaction://hlinksldjump"/>
              </p:cNvPr>
              <p:cNvSpPr/>
              <p:nvPr/>
            </p:nvSpPr>
            <p:spPr>
              <a:xfrm>
                <a:off x="4968241" y="616135"/>
                <a:ext cx="833120" cy="14396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4. Financing</a:t>
                </a:r>
              </a:p>
            </p:txBody>
          </p:sp>
          <p:sp>
            <p:nvSpPr>
              <p:cNvPr id="27" name="Rectangle 26">
                <a:hlinkClick r:id="" action="ppaction://noaction"/>
              </p:cNvPr>
              <p:cNvSpPr/>
              <p:nvPr/>
            </p:nvSpPr>
            <p:spPr>
              <a:xfrm>
                <a:off x="5804435" y="615315"/>
                <a:ext cx="1402077" cy="149633"/>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5. Commercial framework</a:t>
                </a:r>
              </a:p>
            </p:txBody>
          </p:sp>
          <p:sp>
            <p:nvSpPr>
              <p:cNvPr id="28" name="Rectangle 27">
                <a:hlinkClick r:id="" action="ppaction://noaction"/>
              </p:cNvPr>
              <p:cNvSpPr/>
              <p:nvPr/>
            </p:nvSpPr>
            <p:spPr>
              <a:xfrm>
                <a:off x="7214268" y="620169"/>
                <a:ext cx="1062961" cy="13992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6. Key outcomes</a:t>
                </a:r>
              </a:p>
            </p:txBody>
          </p:sp>
          <p:sp>
            <p:nvSpPr>
              <p:cNvPr id="29" name="Isosceles Triangle 28"/>
              <p:cNvSpPr/>
              <p:nvPr/>
            </p:nvSpPr>
            <p:spPr>
              <a:xfrm>
                <a:off x="294929" y="620169"/>
                <a:ext cx="294407" cy="137910"/>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NZ" sz="1200" dirty="0">
                  <a:solidFill>
                    <a:schemeClr val="tx1"/>
                  </a:solidFill>
                </a:endParaRPr>
              </a:p>
            </p:txBody>
          </p:sp>
          <p:sp>
            <p:nvSpPr>
              <p:cNvPr id="30" name="Isosceles Triangle 29"/>
              <p:cNvSpPr/>
              <p:nvPr/>
            </p:nvSpPr>
            <p:spPr>
              <a:xfrm>
                <a:off x="9157176" y="632644"/>
                <a:ext cx="304856" cy="172720"/>
              </a:xfrm>
              <a:prstGeom prst="triangl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NZ" sz="1200" dirty="0">
                  <a:solidFill>
                    <a:schemeClr val="tx1"/>
                  </a:solidFill>
                </a:endParaRPr>
              </a:p>
            </p:txBody>
          </p:sp>
          <p:sp>
            <p:nvSpPr>
              <p:cNvPr id="31" name="Rectangle 30">
                <a:hlinkClick r:id="" action="ppaction://noaction"/>
              </p:cNvPr>
              <p:cNvSpPr/>
              <p:nvPr/>
            </p:nvSpPr>
            <p:spPr>
              <a:xfrm>
                <a:off x="8289278" y="618152"/>
                <a:ext cx="1015279" cy="13992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7. Key EY contact</a:t>
                </a:r>
              </a:p>
            </p:txBody>
          </p:sp>
        </p:grpSp>
      </p:grpSp>
      <p:sp>
        <p:nvSpPr>
          <p:cNvPr id="32" name="Footer Placeholder 1"/>
          <p:cNvSpPr>
            <a:spLocks noGrp="1"/>
          </p:cNvSpPr>
          <p:nvPr>
            <p:ph type="ftr" sz="quarter" idx="3"/>
          </p:nvPr>
        </p:nvSpPr>
        <p:spPr>
          <a:xfrm>
            <a:off x="725715" y="6262625"/>
            <a:ext cx="2440383" cy="167979"/>
          </a:xfrm>
          <a:prstGeom prst="rect">
            <a:avLst/>
          </a:prstGeom>
        </p:spPr>
        <p:txBody>
          <a:bodyPr/>
          <a:lstStyle>
            <a:lvl1pPr>
              <a:defRPr>
                <a:solidFill>
                  <a:schemeClr val="tx1">
                    <a:lumMod val="50000"/>
                    <a:lumOff val="50000"/>
                  </a:schemeClr>
                </a:solidFill>
              </a:defRPr>
            </a:lvl1pPr>
          </a:lstStyle>
          <a:p>
            <a:r>
              <a:rPr lang="en-AU" sz="800">
                <a:latin typeface="EYInterstate Light" panose="02000506000000020004" pitchFamily="2" charset="0"/>
              </a:rPr>
              <a:t>OSARs overview |</a:t>
            </a:r>
            <a:endParaRPr lang="en-AU" sz="800" dirty="0">
              <a:latin typeface="EYInterstate Light" panose="02000506000000020004" pitchFamily="2" charset="0"/>
            </a:endParaRPr>
          </a:p>
        </p:txBody>
      </p:sp>
      <p:sp>
        <p:nvSpPr>
          <p:cNvPr id="33" name="Slide Number Placeholder 2"/>
          <p:cNvSpPr>
            <a:spLocks noGrp="1"/>
          </p:cNvSpPr>
          <p:nvPr>
            <p:ph type="sldNum" sz="quarter" idx="4"/>
          </p:nvPr>
        </p:nvSpPr>
        <p:spPr>
          <a:xfrm flipH="1">
            <a:off x="1724515" y="6259143"/>
            <a:ext cx="475031" cy="193990"/>
          </a:xfrm>
          <a:prstGeom prst="rect">
            <a:avLst/>
          </a:prstGeom>
        </p:spPr>
        <p:txBody>
          <a:bodyPr/>
          <a:lstStyle>
            <a:lvl1pPr>
              <a:defRPr sz="800">
                <a:solidFill>
                  <a:schemeClr val="tx1">
                    <a:lumMod val="50000"/>
                    <a:lumOff val="50000"/>
                  </a:schemeClr>
                </a:solidFill>
                <a:latin typeface="EYInterstate Light" panose="02000506000000020004" pitchFamily="2" charset="0"/>
              </a:defRPr>
            </a:lvl1pPr>
          </a:lstStyle>
          <a:p>
            <a:pPr algn="r"/>
            <a:fld id="{89470938-C9BA-4B24-B2E8-85DE2AF67580}" type="slidenum">
              <a:rPr lang="en-NZ" smtClean="0"/>
              <a:pPr algn="r"/>
              <a:t>‹#›</a:t>
            </a:fld>
            <a:endParaRPr lang="en-NZ" dirty="0"/>
          </a:p>
        </p:txBody>
      </p:sp>
    </p:spTree>
    <p:extLst>
      <p:ext uri="{BB962C8B-B14F-4D97-AF65-F5344CB8AC3E}">
        <p14:creationId xmlns:p14="http://schemas.microsoft.com/office/powerpoint/2010/main" val="24014359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8_Standard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2184147435"/>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29698" name="think-cell Slide" r:id="rId4" imgW="395" imgH="394" progId="TCLayout.ActiveDocument.1">
                  <p:embed/>
                </p:oleObj>
              </mc:Choice>
              <mc:Fallback>
                <p:oleObj name="think-cell Slide" r:id="rId4" imgW="395" imgH="394" progId="TCLayout.ActiveDocument.1">
                  <p:embed/>
                  <p:pic>
                    <p:nvPicPr>
                      <p:cNvPr id="3" name="Object 2" hidden="1"/>
                      <p:cNvPicPr/>
                      <p:nvPr/>
                    </p:nvPicPr>
                    <p:blipFill>
                      <a:blip r:embed="rId5"/>
                      <a:stretch>
                        <a:fillRect/>
                      </a:stretch>
                    </p:blipFill>
                    <p:spPr>
                      <a:xfrm>
                        <a:off x="1956" y="1589"/>
                        <a:ext cx="1954" cy="1587"/>
                      </a:xfrm>
                      <a:prstGeom prst="rect">
                        <a:avLst/>
                      </a:prstGeom>
                    </p:spPr>
                  </p:pic>
                </p:oleObj>
              </mc:Fallback>
            </mc:AlternateContent>
          </a:graphicData>
        </a:graphic>
      </p:graphicFrame>
      <p:pic>
        <p:nvPicPr>
          <p:cNvPr id="18" name="Picture 17"/>
          <p:cNvPicPr>
            <a:picLocks noChangeAspect="1"/>
          </p:cNvPicPr>
          <p:nvPr userDrawn="1"/>
        </p:nvPicPr>
        <p:blipFill>
          <a:blip r:embed="rId6"/>
          <a:stretch>
            <a:fillRect/>
          </a:stretch>
        </p:blipFill>
        <p:spPr>
          <a:xfrm>
            <a:off x="0" y="1"/>
            <a:ext cx="12198350" cy="760441"/>
          </a:xfrm>
          <a:prstGeom prst="rect">
            <a:avLst/>
          </a:prstGeom>
        </p:spPr>
      </p:pic>
      <p:grpSp>
        <p:nvGrpSpPr>
          <p:cNvPr id="17" name="Group 16"/>
          <p:cNvGrpSpPr/>
          <p:nvPr userDrawn="1"/>
        </p:nvGrpSpPr>
        <p:grpSpPr>
          <a:xfrm>
            <a:off x="363179" y="442762"/>
            <a:ext cx="11288465" cy="362602"/>
            <a:chOff x="294929" y="442762"/>
            <a:chExt cx="9167103" cy="362602"/>
          </a:xfrm>
        </p:grpSpPr>
        <p:sp>
          <p:nvSpPr>
            <p:cNvPr id="21" name="TextBox 20"/>
            <p:cNvSpPr txBox="1"/>
            <p:nvPr userDrawn="1"/>
          </p:nvSpPr>
          <p:spPr>
            <a:xfrm>
              <a:off x="823763" y="442762"/>
              <a:ext cx="8049928" cy="210058"/>
            </a:xfrm>
            <a:prstGeom prst="rect">
              <a:avLst/>
            </a:prstGeom>
            <a:noFill/>
          </p:spPr>
          <p:txBody>
            <a:bodyPr wrap="square" lIns="0" tIns="39624" rIns="0" bIns="0" rtlCol="0">
              <a:spAutoFit/>
            </a:bodyPr>
            <a:lstStyle/>
            <a:p>
              <a:pPr marL="309553" indent="-309553">
                <a:lnSpc>
                  <a:spcPct val="85000"/>
                </a:lnSpc>
                <a:spcAft>
                  <a:spcPts val="650"/>
                </a:spcAft>
                <a:buClr>
                  <a:schemeClr val="accent2"/>
                </a:buClr>
                <a:buSzPct val="70000"/>
                <a:buFont typeface="Arial" pitchFamily="34" charset="0"/>
                <a:buChar char="►"/>
              </a:pPr>
              <a:endParaRPr lang="en-AU" sz="1300" dirty="0"/>
            </a:p>
          </p:txBody>
        </p:sp>
        <p:grpSp>
          <p:nvGrpSpPr>
            <p:cNvPr id="22" name="Group 21"/>
            <p:cNvGrpSpPr/>
            <p:nvPr userDrawn="1"/>
          </p:nvGrpSpPr>
          <p:grpSpPr>
            <a:xfrm>
              <a:off x="294929" y="615315"/>
              <a:ext cx="9167103" cy="190049"/>
              <a:chOff x="294929" y="615315"/>
              <a:chExt cx="9167103" cy="190049"/>
            </a:xfrm>
          </p:grpSpPr>
          <p:sp>
            <p:nvSpPr>
              <p:cNvPr id="23" name="Rectangle 22">
                <a:hlinkClick r:id="rId7" action="ppaction://hlinksldjump"/>
              </p:cNvPr>
              <p:cNvSpPr/>
              <p:nvPr/>
            </p:nvSpPr>
            <p:spPr>
              <a:xfrm>
                <a:off x="449580" y="615316"/>
                <a:ext cx="1223326" cy="14559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algn="ctr"/>
                <a:r>
                  <a:rPr lang="en-AU" sz="800" dirty="0">
                    <a:solidFill>
                      <a:schemeClr val="tx1"/>
                    </a:solidFill>
                    <a:latin typeface="EYInterstate Light" panose="02000506000000020004" pitchFamily="2" charset="0"/>
                  </a:rPr>
                  <a:t>1. Strategic rationale</a:t>
                </a:r>
              </a:p>
            </p:txBody>
          </p:sp>
          <p:sp>
            <p:nvSpPr>
              <p:cNvPr id="24" name="Rectangle 23">
                <a:hlinkClick r:id="rId8" action="ppaction://hlinksldjump"/>
              </p:cNvPr>
              <p:cNvSpPr/>
              <p:nvPr/>
            </p:nvSpPr>
            <p:spPr>
              <a:xfrm>
                <a:off x="1681480" y="616135"/>
                <a:ext cx="1381709" cy="14478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2. Market engagement</a:t>
                </a:r>
              </a:p>
            </p:txBody>
          </p:sp>
          <p:sp>
            <p:nvSpPr>
              <p:cNvPr id="25" name="Rectangle 24">
                <a:hlinkClick r:id="rId9" action="ppaction://hlinksldjump"/>
              </p:cNvPr>
              <p:cNvSpPr/>
              <p:nvPr/>
            </p:nvSpPr>
            <p:spPr>
              <a:xfrm>
                <a:off x="3071763" y="616135"/>
                <a:ext cx="1887221" cy="14881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3. Western roads upgrade project</a:t>
                </a:r>
              </a:p>
            </p:txBody>
          </p:sp>
          <p:sp>
            <p:nvSpPr>
              <p:cNvPr id="26" name="Rectangle 25">
                <a:hlinkClick r:id="rId10" action="ppaction://hlinksldjump"/>
              </p:cNvPr>
              <p:cNvSpPr/>
              <p:nvPr/>
            </p:nvSpPr>
            <p:spPr>
              <a:xfrm>
                <a:off x="4968241" y="616135"/>
                <a:ext cx="833120" cy="14396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4. Financing</a:t>
                </a:r>
              </a:p>
            </p:txBody>
          </p:sp>
          <p:sp>
            <p:nvSpPr>
              <p:cNvPr id="27" name="Rectangle 26">
                <a:hlinkClick r:id="" action="ppaction://noaction"/>
              </p:cNvPr>
              <p:cNvSpPr/>
              <p:nvPr/>
            </p:nvSpPr>
            <p:spPr>
              <a:xfrm>
                <a:off x="5804435" y="615315"/>
                <a:ext cx="1402077" cy="14963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5. Commercial framework</a:t>
                </a:r>
              </a:p>
            </p:txBody>
          </p:sp>
          <p:sp>
            <p:nvSpPr>
              <p:cNvPr id="28" name="Rectangle 27">
                <a:hlinkClick r:id="" action="ppaction://noaction"/>
              </p:cNvPr>
              <p:cNvSpPr/>
              <p:nvPr/>
            </p:nvSpPr>
            <p:spPr>
              <a:xfrm>
                <a:off x="7214268" y="620169"/>
                <a:ext cx="1062961" cy="139927"/>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6. Key outcomes</a:t>
                </a:r>
              </a:p>
            </p:txBody>
          </p:sp>
          <p:sp>
            <p:nvSpPr>
              <p:cNvPr id="29" name="Isosceles Triangle 28"/>
              <p:cNvSpPr/>
              <p:nvPr/>
            </p:nvSpPr>
            <p:spPr>
              <a:xfrm>
                <a:off x="294929" y="620169"/>
                <a:ext cx="294407" cy="137910"/>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NZ" sz="1200" dirty="0">
                  <a:solidFill>
                    <a:schemeClr val="tx1"/>
                  </a:solidFill>
                </a:endParaRPr>
              </a:p>
            </p:txBody>
          </p:sp>
          <p:sp>
            <p:nvSpPr>
              <p:cNvPr id="30" name="Isosceles Triangle 29"/>
              <p:cNvSpPr/>
              <p:nvPr/>
            </p:nvSpPr>
            <p:spPr>
              <a:xfrm>
                <a:off x="9157176" y="632644"/>
                <a:ext cx="304856" cy="172720"/>
              </a:xfrm>
              <a:prstGeom prst="triangle">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NZ" sz="1200" dirty="0">
                  <a:solidFill>
                    <a:schemeClr val="tx1"/>
                  </a:solidFill>
                </a:endParaRPr>
              </a:p>
            </p:txBody>
          </p:sp>
          <p:sp>
            <p:nvSpPr>
              <p:cNvPr id="31" name="Rectangle 30">
                <a:hlinkClick r:id="" action="ppaction://noaction"/>
              </p:cNvPr>
              <p:cNvSpPr/>
              <p:nvPr/>
            </p:nvSpPr>
            <p:spPr>
              <a:xfrm>
                <a:off x="8289278" y="618152"/>
                <a:ext cx="1015279" cy="13992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7. Key EY contact</a:t>
                </a:r>
              </a:p>
            </p:txBody>
          </p:sp>
        </p:grpSp>
      </p:grpSp>
      <p:sp>
        <p:nvSpPr>
          <p:cNvPr id="32" name="Footer Placeholder 1"/>
          <p:cNvSpPr>
            <a:spLocks noGrp="1"/>
          </p:cNvSpPr>
          <p:nvPr>
            <p:ph type="ftr" sz="quarter" idx="3"/>
          </p:nvPr>
        </p:nvSpPr>
        <p:spPr>
          <a:xfrm>
            <a:off x="725715" y="6262625"/>
            <a:ext cx="2440383" cy="167979"/>
          </a:xfrm>
          <a:prstGeom prst="rect">
            <a:avLst/>
          </a:prstGeom>
        </p:spPr>
        <p:txBody>
          <a:bodyPr/>
          <a:lstStyle>
            <a:lvl1pPr>
              <a:defRPr>
                <a:solidFill>
                  <a:schemeClr val="tx1">
                    <a:lumMod val="50000"/>
                    <a:lumOff val="50000"/>
                  </a:schemeClr>
                </a:solidFill>
              </a:defRPr>
            </a:lvl1pPr>
          </a:lstStyle>
          <a:p>
            <a:r>
              <a:rPr lang="en-AU" sz="800">
                <a:latin typeface="EYInterstate Light" panose="02000506000000020004" pitchFamily="2" charset="0"/>
              </a:rPr>
              <a:t>OSARs overview |</a:t>
            </a:r>
            <a:endParaRPr lang="en-AU" sz="800" dirty="0">
              <a:latin typeface="EYInterstate Light" panose="02000506000000020004" pitchFamily="2" charset="0"/>
            </a:endParaRPr>
          </a:p>
        </p:txBody>
      </p:sp>
      <p:sp>
        <p:nvSpPr>
          <p:cNvPr id="33" name="Slide Number Placeholder 2"/>
          <p:cNvSpPr>
            <a:spLocks noGrp="1"/>
          </p:cNvSpPr>
          <p:nvPr>
            <p:ph type="sldNum" sz="quarter" idx="4"/>
          </p:nvPr>
        </p:nvSpPr>
        <p:spPr>
          <a:xfrm flipH="1">
            <a:off x="1724515" y="6259143"/>
            <a:ext cx="475031" cy="193990"/>
          </a:xfrm>
          <a:prstGeom prst="rect">
            <a:avLst/>
          </a:prstGeom>
        </p:spPr>
        <p:txBody>
          <a:bodyPr/>
          <a:lstStyle>
            <a:lvl1pPr>
              <a:defRPr sz="800">
                <a:solidFill>
                  <a:schemeClr val="tx1">
                    <a:lumMod val="50000"/>
                    <a:lumOff val="50000"/>
                  </a:schemeClr>
                </a:solidFill>
                <a:latin typeface="EYInterstate Light" panose="02000506000000020004" pitchFamily="2" charset="0"/>
              </a:defRPr>
            </a:lvl1pPr>
          </a:lstStyle>
          <a:p>
            <a:pPr algn="r"/>
            <a:fld id="{89470938-C9BA-4B24-B2E8-85DE2AF67580}" type="slidenum">
              <a:rPr lang="en-NZ" smtClean="0"/>
              <a:pPr algn="r"/>
              <a:t>‹#›</a:t>
            </a:fld>
            <a:endParaRPr lang="en-NZ" dirty="0"/>
          </a:p>
        </p:txBody>
      </p:sp>
    </p:spTree>
    <p:extLst>
      <p:ext uri="{BB962C8B-B14F-4D97-AF65-F5344CB8AC3E}">
        <p14:creationId xmlns:p14="http://schemas.microsoft.com/office/powerpoint/2010/main" val="50285868"/>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9_Standard slide">
    <p:spTree>
      <p:nvGrpSpPr>
        <p:cNvPr id="1" name=""/>
        <p:cNvGrpSpPr/>
        <p:nvPr/>
      </p:nvGrpSpPr>
      <p:grpSpPr>
        <a:xfrm>
          <a:off x="0" y="0"/>
          <a:ext cx="0" cy="0"/>
          <a:chOff x="0" y="0"/>
          <a:chExt cx="0" cy="0"/>
        </a:xfrm>
      </p:grpSpPr>
      <p:graphicFrame>
        <p:nvGraphicFramePr>
          <p:cNvPr id="19" name="Object 18" hidden="1"/>
          <p:cNvGraphicFramePr>
            <a:graphicFrameLocks noChangeAspect="1"/>
          </p:cNvGraphicFramePr>
          <p:nvPr userDrawn="1">
            <p:custDataLst>
              <p:tags r:id="rId2"/>
            </p:custDataLst>
            <p:extLst>
              <p:ext uri="{D42A27DB-BD31-4B8C-83A1-F6EECF244321}">
                <p14:modId xmlns:p14="http://schemas.microsoft.com/office/powerpoint/2010/main" val="1860731980"/>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30722" name="think-cell Slide" r:id="rId4" imgW="395" imgH="394" progId="TCLayout.ActiveDocument.1">
                  <p:embed/>
                </p:oleObj>
              </mc:Choice>
              <mc:Fallback>
                <p:oleObj name="think-cell Slide" r:id="rId4" imgW="395" imgH="394" progId="TCLayout.ActiveDocument.1">
                  <p:embed/>
                  <p:pic>
                    <p:nvPicPr>
                      <p:cNvPr id="19" name="Object 18" hidden="1"/>
                      <p:cNvPicPr/>
                      <p:nvPr/>
                    </p:nvPicPr>
                    <p:blipFill>
                      <a:blip r:embed="rId5"/>
                      <a:stretch>
                        <a:fillRect/>
                      </a:stretch>
                    </p:blipFill>
                    <p:spPr>
                      <a:xfrm>
                        <a:off x="1956" y="1589"/>
                        <a:ext cx="1954" cy="1587"/>
                      </a:xfrm>
                      <a:prstGeom prst="rect">
                        <a:avLst/>
                      </a:prstGeom>
                    </p:spPr>
                  </p:pic>
                </p:oleObj>
              </mc:Fallback>
            </mc:AlternateContent>
          </a:graphicData>
        </a:graphic>
      </p:graphicFrame>
      <p:pic>
        <p:nvPicPr>
          <p:cNvPr id="20" name="Picture 19"/>
          <p:cNvPicPr>
            <a:picLocks noChangeAspect="1"/>
          </p:cNvPicPr>
          <p:nvPr userDrawn="1"/>
        </p:nvPicPr>
        <p:blipFill>
          <a:blip r:embed="rId6"/>
          <a:stretch>
            <a:fillRect/>
          </a:stretch>
        </p:blipFill>
        <p:spPr>
          <a:xfrm>
            <a:off x="0" y="1"/>
            <a:ext cx="12198350" cy="760441"/>
          </a:xfrm>
          <a:prstGeom prst="rect">
            <a:avLst/>
          </a:prstGeom>
        </p:spPr>
      </p:pic>
      <p:sp>
        <p:nvSpPr>
          <p:cNvPr id="2" name="TextBox 1"/>
          <p:cNvSpPr txBox="1"/>
          <p:nvPr userDrawn="1"/>
        </p:nvSpPr>
        <p:spPr>
          <a:xfrm>
            <a:off x="1014390" y="442762"/>
            <a:ext cx="9912764" cy="210058"/>
          </a:xfrm>
          <a:prstGeom prst="rect">
            <a:avLst/>
          </a:prstGeom>
          <a:noFill/>
        </p:spPr>
        <p:txBody>
          <a:bodyPr wrap="square" lIns="0" tIns="39624" rIns="0" bIns="0" rtlCol="0">
            <a:spAutoFit/>
          </a:bodyPr>
          <a:lstStyle/>
          <a:p>
            <a:pPr marL="309553" indent="-309553">
              <a:lnSpc>
                <a:spcPct val="85000"/>
              </a:lnSpc>
              <a:spcAft>
                <a:spcPts val="650"/>
              </a:spcAft>
              <a:buClr>
                <a:schemeClr val="accent2"/>
              </a:buClr>
              <a:buSzPct val="70000"/>
              <a:buFont typeface="Arial" pitchFamily="34" charset="0"/>
              <a:buChar char="►"/>
            </a:pPr>
            <a:endParaRPr lang="en-AU" sz="1300" dirty="0"/>
          </a:p>
        </p:txBody>
      </p:sp>
      <p:grpSp>
        <p:nvGrpSpPr>
          <p:cNvPr id="18" name="Group 17"/>
          <p:cNvGrpSpPr/>
          <p:nvPr userDrawn="1"/>
        </p:nvGrpSpPr>
        <p:grpSpPr>
          <a:xfrm>
            <a:off x="363179" y="442763"/>
            <a:ext cx="11277158" cy="322187"/>
            <a:chOff x="294929" y="442762"/>
            <a:chExt cx="9157921" cy="322187"/>
          </a:xfrm>
        </p:grpSpPr>
        <p:sp>
          <p:nvSpPr>
            <p:cNvPr id="23" name="TextBox 22"/>
            <p:cNvSpPr txBox="1"/>
            <p:nvPr userDrawn="1"/>
          </p:nvSpPr>
          <p:spPr>
            <a:xfrm>
              <a:off x="823763" y="442762"/>
              <a:ext cx="8049928" cy="210058"/>
            </a:xfrm>
            <a:prstGeom prst="rect">
              <a:avLst/>
            </a:prstGeom>
            <a:noFill/>
          </p:spPr>
          <p:txBody>
            <a:bodyPr wrap="square" lIns="0" tIns="39624" rIns="0" bIns="0" rtlCol="0">
              <a:spAutoFit/>
            </a:bodyPr>
            <a:lstStyle/>
            <a:p>
              <a:pPr marL="309553" indent="-309553">
                <a:lnSpc>
                  <a:spcPct val="85000"/>
                </a:lnSpc>
                <a:spcAft>
                  <a:spcPts val="650"/>
                </a:spcAft>
                <a:buClr>
                  <a:schemeClr val="accent2"/>
                </a:buClr>
                <a:buSzPct val="70000"/>
                <a:buFont typeface="Arial" pitchFamily="34" charset="0"/>
                <a:buChar char="►"/>
              </a:pPr>
              <a:endParaRPr lang="en-AU" sz="1300" dirty="0"/>
            </a:p>
          </p:txBody>
        </p:sp>
        <p:grpSp>
          <p:nvGrpSpPr>
            <p:cNvPr id="24" name="Group 23"/>
            <p:cNvGrpSpPr/>
            <p:nvPr userDrawn="1"/>
          </p:nvGrpSpPr>
          <p:grpSpPr>
            <a:xfrm>
              <a:off x="294929" y="615315"/>
              <a:ext cx="9157921" cy="149634"/>
              <a:chOff x="294929" y="615315"/>
              <a:chExt cx="9157921" cy="149634"/>
            </a:xfrm>
          </p:grpSpPr>
          <p:sp>
            <p:nvSpPr>
              <p:cNvPr id="25" name="Rectangle 24">
                <a:hlinkClick r:id="rId7" action="ppaction://hlinksldjump"/>
              </p:cNvPr>
              <p:cNvSpPr/>
              <p:nvPr/>
            </p:nvSpPr>
            <p:spPr>
              <a:xfrm>
                <a:off x="449580" y="615316"/>
                <a:ext cx="1223326" cy="145599"/>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noAutofit/>
              </a:bodyPr>
              <a:lstStyle/>
              <a:p>
                <a:pPr algn="ctr"/>
                <a:r>
                  <a:rPr lang="en-AU" sz="800" dirty="0">
                    <a:solidFill>
                      <a:schemeClr val="tx1"/>
                    </a:solidFill>
                    <a:latin typeface="EYInterstate Light" panose="02000506000000020004" pitchFamily="2" charset="0"/>
                  </a:rPr>
                  <a:t>1. Strategic rationale</a:t>
                </a:r>
              </a:p>
            </p:txBody>
          </p:sp>
          <p:sp>
            <p:nvSpPr>
              <p:cNvPr id="26" name="Rectangle 25">
                <a:hlinkClick r:id="rId8" action="ppaction://hlinksldjump"/>
              </p:cNvPr>
              <p:cNvSpPr/>
              <p:nvPr/>
            </p:nvSpPr>
            <p:spPr>
              <a:xfrm>
                <a:off x="1681480" y="616135"/>
                <a:ext cx="1381709" cy="144780"/>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2. Market engagement</a:t>
                </a:r>
              </a:p>
            </p:txBody>
          </p:sp>
          <p:sp>
            <p:nvSpPr>
              <p:cNvPr id="27" name="Rectangle 26">
                <a:hlinkClick r:id="rId9" action="ppaction://hlinksldjump"/>
              </p:cNvPr>
              <p:cNvSpPr/>
              <p:nvPr/>
            </p:nvSpPr>
            <p:spPr>
              <a:xfrm>
                <a:off x="3071763" y="616135"/>
                <a:ext cx="1887221" cy="148814"/>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3. Western roads upgrade project</a:t>
                </a:r>
              </a:p>
            </p:txBody>
          </p:sp>
          <p:sp>
            <p:nvSpPr>
              <p:cNvPr id="28" name="Rectangle 27">
                <a:hlinkClick r:id="rId10" action="ppaction://hlinksldjump"/>
              </p:cNvPr>
              <p:cNvSpPr/>
              <p:nvPr/>
            </p:nvSpPr>
            <p:spPr>
              <a:xfrm>
                <a:off x="4968241" y="616135"/>
                <a:ext cx="833120" cy="143961"/>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4. Financing</a:t>
                </a:r>
              </a:p>
            </p:txBody>
          </p:sp>
          <p:sp>
            <p:nvSpPr>
              <p:cNvPr id="29" name="Rectangle 28">
                <a:hlinkClick r:id="" action="ppaction://noaction"/>
              </p:cNvPr>
              <p:cNvSpPr/>
              <p:nvPr/>
            </p:nvSpPr>
            <p:spPr>
              <a:xfrm>
                <a:off x="5804435" y="615315"/>
                <a:ext cx="1402077" cy="149633"/>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5. Commercial framework</a:t>
                </a:r>
              </a:p>
            </p:txBody>
          </p:sp>
          <p:sp>
            <p:nvSpPr>
              <p:cNvPr id="30" name="Rectangle 29">
                <a:hlinkClick r:id="" action="ppaction://noaction"/>
              </p:cNvPr>
              <p:cNvSpPr/>
              <p:nvPr/>
            </p:nvSpPr>
            <p:spPr>
              <a:xfrm>
                <a:off x="7214268" y="620169"/>
                <a:ext cx="1062961" cy="139927"/>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6. Key outcomes</a:t>
                </a:r>
              </a:p>
            </p:txBody>
          </p:sp>
          <p:sp>
            <p:nvSpPr>
              <p:cNvPr id="31" name="Isosceles Triangle 30"/>
              <p:cNvSpPr/>
              <p:nvPr/>
            </p:nvSpPr>
            <p:spPr>
              <a:xfrm>
                <a:off x="294929" y="620169"/>
                <a:ext cx="294407" cy="137910"/>
              </a:xfrm>
              <a:prstGeom prst="triangle">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NZ" sz="1200" dirty="0">
                  <a:solidFill>
                    <a:schemeClr val="tx1"/>
                  </a:solidFill>
                </a:endParaRPr>
              </a:p>
            </p:txBody>
          </p:sp>
          <p:sp>
            <p:nvSpPr>
              <p:cNvPr id="32" name="Isosceles Triangle 31"/>
              <p:cNvSpPr/>
              <p:nvPr/>
            </p:nvSpPr>
            <p:spPr>
              <a:xfrm>
                <a:off x="9147994" y="618846"/>
                <a:ext cx="304856" cy="139393"/>
              </a:xfrm>
              <a:prstGeom prst="triangle">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NZ" sz="1200" dirty="0">
                  <a:solidFill>
                    <a:schemeClr val="tx1"/>
                  </a:solidFill>
                </a:endParaRPr>
              </a:p>
            </p:txBody>
          </p:sp>
          <p:sp>
            <p:nvSpPr>
              <p:cNvPr id="33" name="Rectangle 32">
                <a:hlinkClick r:id="" action="ppaction://noaction"/>
              </p:cNvPr>
              <p:cNvSpPr/>
              <p:nvPr/>
            </p:nvSpPr>
            <p:spPr>
              <a:xfrm>
                <a:off x="8289278" y="618152"/>
                <a:ext cx="1015279" cy="139927"/>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en-AU" sz="800" dirty="0">
                    <a:solidFill>
                      <a:schemeClr val="tx1"/>
                    </a:solidFill>
                    <a:latin typeface="EYInterstate Light" panose="02000506000000020004" pitchFamily="2" charset="0"/>
                  </a:rPr>
                  <a:t>7. Key EY contact</a:t>
                </a:r>
              </a:p>
            </p:txBody>
          </p:sp>
        </p:grpSp>
      </p:grpSp>
      <p:sp>
        <p:nvSpPr>
          <p:cNvPr id="34" name="Footer Placeholder 1"/>
          <p:cNvSpPr>
            <a:spLocks noGrp="1"/>
          </p:cNvSpPr>
          <p:nvPr>
            <p:ph type="ftr" sz="quarter" idx="3"/>
          </p:nvPr>
        </p:nvSpPr>
        <p:spPr>
          <a:xfrm>
            <a:off x="725715" y="6262625"/>
            <a:ext cx="2440383" cy="167979"/>
          </a:xfrm>
          <a:prstGeom prst="rect">
            <a:avLst/>
          </a:prstGeom>
        </p:spPr>
        <p:txBody>
          <a:bodyPr/>
          <a:lstStyle>
            <a:lvl1pPr>
              <a:defRPr>
                <a:solidFill>
                  <a:schemeClr val="tx1">
                    <a:lumMod val="50000"/>
                    <a:lumOff val="50000"/>
                  </a:schemeClr>
                </a:solidFill>
              </a:defRPr>
            </a:lvl1pPr>
          </a:lstStyle>
          <a:p>
            <a:r>
              <a:rPr lang="en-AU" sz="800">
                <a:latin typeface="EYInterstate Light" panose="02000506000000020004" pitchFamily="2" charset="0"/>
              </a:rPr>
              <a:t>OSARs overview |</a:t>
            </a:r>
            <a:endParaRPr lang="en-AU" sz="800" dirty="0">
              <a:latin typeface="EYInterstate Light" panose="02000506000000020004" pitchFamily="2" charset="0"/>
            </a:endParaRPr>
          </a:p>
        </p:txBody>
      </p:sp>
      <p:sp>
        <p:nvSpPr>
          <p:cNvPr id="35" name="Slide Number Placeholder 2"/>
          <p:cNvSpPr>
            <a:spLocks noGrp="1"/>
          </p:cNvSpPr>
          <p:nvPr>
            <p:ph type="sldNum" sz="quarter" idx="4"/>
          </p:nvPr>
        </p:nvSpPr>
        <p:spPr>
          <a:xfrm flipH="1">
            <a:off x="1724515" y="6249618"/>
            <a:ext cx="475031" cy="193990"/>
          </a:xfrm>
          <a:prstGeom prst="rect">
            <a:avLst/>
          </a:prstGeom>
        </p:spPr>
        <p:txBody>
          <a:bodyPr/>
          <a:lstStyle>
            <a:lvl1pPr>
              <a:defRPr sz="800">
                <a:solidFill>
                  <a:schemeClr val="tx1">
                    <a:lumMod val="50000"/>
                    <a:lumOff val="50000"/>
                  </a:schemeClr>
                </a:solidFill>
                <a:latin typeface="EYInterstate Light" panose="02000506000000020004" pitchFamily="2" charset="0"/>
              </a:defRPr>
            </a:lvl1pPr>
          </a:lstStyle>
          <a:p>
            <a:pPr algn="r"/>
            <a:fld id="{89470938-C9BA-4B24-B2E8-85DE2AF67580}" type="slidenum">
              <a:rPr lang="en-NZ" smtClean="0"/>
              <a:pPr algn="r"/>
              <a:t>‹#›</a:t>
            </a:fld>
            <a:endParaRPr lang="en-NZ" dirty="0"/>
          </a:p>
        </p:txBody>
      </p:sp>
    </p:spTree>
    <p:extLst>
      <p:ext uri="{BB962C8B-B14F-4D97-AF65-F5344CB8AC3E}">
        <p14:creationId xmlns:p14="http://schemas.microsoft.com/office/powerpoint/2010/main" val="373919453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24156828"/>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31746"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1956" y="1589"/>
                        <a:ext cx="1954" cy="1587"/>
                      </a:xfrm>
                      <a:prstGeom prst="rect">
                        <a:avLst/>
                      </a:prstGeom>
                    </p:spPr>
                  </p:pic>
                </p:oleObj>
              </mc:Fallback>
            </mc:AlternateContent>
          </a:graphicData>
        </a:graphic>
      </p:graphicFrame>
      <p:sp>
        <p:nvSpPr>
          <p:cNvPr id="8" name="Snip and Round Single Corner Rectangle 7">
            <a:hlinkClick r:id="" action="ppaction://hlinkshowjump?jump=nextslide"/>
          </p:cNvPr>
          <p:cNvSpPr/>
          <p:nvPr userDrawn="1"/>
        </p:nvSpPr>
        <p:spPr>
          <a:xfrm>
            <a:off x="11843226" y="2549159"/>
            <a:ext cx="355124" cy="504922"/>
          </a:xfrm>
          <a:prstGeom prst="snipRoundRect">
            <a:avLst>
              <a:gd name="adj1" fmla="val 33467"/>
              <a:gd name="adj2" fmla="val 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9" name="Snip and Round Single Corner Rectangle 8">
            <a:hlinkClick r:id="" action="ppaction://hlinkshowjump?jump=previousslide"/>
          </p:cNvPr>
          <p:cNvSpPr/>
          <p:nvPr userDrawn="1"/>
        </p:nvSpPr>
        <p:spPr>
          <a:xfrm flipV="1">
            <a:off x="11843226" y="3559003"/>
            <a:ext cx="355124" cy="504922"/>
          </a:xfrm>
          <a:prstGeom prst="snipRoundRect">
            <a:avLst>
              <a:gd name="adj1" fmla="val 33467"/>
              <a:gd name="adj2" fmla="val 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10" name="Rectangle 9">
            <a:hlinkClick r:id="" action="ppaction://hlinkshowjump?jump=firstslide"/>
          </p:cNvPr>
          <p:cNvSpPr/>
          <p:nvPr userDrawn="1"/>
        </p:nvSpPr>
        <p:spPr>
          <a:xfrm>
            <a:off x="11843226" y="3054081"/>
            <a:ext cx="355124" cy="504922"/>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11" name="Half Frame 10"/>
          <p:cNvSpPr/>
          <p:nvPr userDrawn="1"/>
        </p:nvSpPr>
        <p:spPr>
          <a:xfrm rot="8100000">
            <a:off x="11857905" y="2710578"/>
            <a:ext cx="222854" cy="182086"/>
          </a:xfrm>
          <a:prstGeom prst="halfFrame">
            <a:avLst>
              <a:gd name="adj1" fmla="val 13333"/>
              <a:gd name="adj2" fmla="val 13333"/>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12" name="Half Frame 11"/>
          <p:cNvSpPr/>
          <p:nvPr userDrawn="1"/>
        </p:nvSpPr>
        <p:spPr>
          <a:xfrm rot="18900000">
            <a:off x="11965814" y="3744993"/>
            <a:ext cx="222854" cy="182086"/>
          </a:xfrm>
          <a:prstGeom prst="halfFrame">
            <a:avLst>
              <a:gd name="adj1" fmla="val 13333"/>
              <a:gd name="adj2" fmla="val 13333"/>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13" name="Freeform 13"/>
          <p:cNvSpPr>
            <a:spLocks noEditPoints="1"/>
          </p:cNvSpPr>
          <p:nvPr userDrawn="1"/>
        </p:nvSpPr>
        <p:spPr bwMode="auto">
          <a:xfrm>
            <a:off x="11886568" y="3202752"/>
            <a:ext cx="268440" cy="200922"/>
          </a:xfrm>
          <a:custGeom>
            <a:avLst/>
            <a:gdLst>
              <a:gd name="T0" fmla="*/ 273 w 332"/>
              <a:gd name="T1" fmla="*/ 81 h 306"/>
              <a:gd name="T2" fmla="*/ 273 w 332"/>
              <a:gd name="T3" fmla="*/ 3 h 306"/>
              <a:gd name="T4" fmla="*/ 230 w 332"/>
              <a:gd name="T5" fmla="*/ 3 h 306"/>
              <a:gd name="T6" fmla="*/ 230 w 332"/>
              <a:gd name="T7" fmla="*/ 48 h 306"/>
              <a:gd name="T8" fmla="*/ 166 w 332"/>
              <a:gd name="T9" fmla="*/ 0 h 306"/>
              <a:gd name="T10" fmla="*/ 0 w 332"/>
              <a:gd name="T11" fmla="*/ 126 h 306"/>
              <a:gd name="T12" fmla="*/ 26 w 332"/>
              <a:gd name="T13" fmla="*/ 161 h 306"/>
              <a:gd name="T14" fmla="*/ 42 w 332"/>
              <a:gd name="T15" fmla="*/ 148 h 306"/>
              <a:gd name="T16" fmla="*/ 42 w 332"/>
              <a:gd name="T17" fmla="*/ 306 h 306"/>
              <a:gd name="T18" fmla="*/ 289 w 332"/>
              <a:gd name="T19" fmla="*/ 306 h 306"/>
              <a:gd name="T20" fmla="*/ 289 w 332"/>
              <a:gd name="T21" fmla="*/ 148 h 306"/>
              <a:gd name="T22" fmla="*/ 305 w 332"/>
              <a:gd name="T23" fmla="*/ 161 h 306"/>
              <a:gd name="T24" fmla="*/ 332 w 332"/>
              <a:gd name="T25" fmla="*/ 126 h 306"/>
              <a:gd name="T26" fmla="*/ 273 w 332"/>
              <a:gd name="T27" fmla="*/ 81 h 306"/>
              <a:gd name="T28" fmla="*/ 265 w 332"/>
              <a:gd name="T29" fmla="*/ 281 h 306"/>
              <a:gd name="T30" fmla="*/ 209 w 332"/>
              <a:gd name="T31" fmla="*/ 281 h 306"/>
              <a:gd name="T32" fmla="*/ 209 w 332"/>
              <a:gd name="T33" fmla="*/ 190 h 306"/>
              <a:gd name="T34" fmla="*/ 123 w 332"/>
              <a:gd name="T35" fmla="*/ 190 h 306"/>
              <a:gd name="T36" fmla="*/ 123 w 332"/>
              <a:gd name="T37" fmla="*/ 281 h 306"/>
              <a:gd name="T38" fmla="*/ 67 w 332"/>
              <a:gd name="T39" fmla="*/ 281 h 306"/>
              <a:gd name="T40" fmla="*/ 67 w 332"/>
              <a:gd name="T41" fmla="*/ 131 h 306"/>
              <a:gd name="T42" fmla="*/ 166 w 332"/>
              <a:gd name="T43" fmla="*/ 56 h 306"/>
              <a:gd name="T44" fmla="*/ 265 w 332"/>
              <a:gd name="T45" fmla="*/ 131 h 306"/>
              <a:gd name="T46" fmla="*/ 265 w 332"/>
              <a:gd name="T47" fmla="*/ 28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2" h="306">
                <a:moveTo>
                  <a:pt x="273" y="81"/>
                </a:moveTo>
                <a:lnTo>
                  <a:pt x="273" y="3"/>
                </a:lnTo>
                <a:lnTo>
                  <a:pt x="230" y="3"/>
                </a:lnTo>
                <a:lnTo>
                  <a:pt x="230" y="48"/>
                </a:lnTo>
                <a:lnTo>
                  <a:pt x="166" y="0"/>
                </a:lnTo>
                <a:lnTo>
                  <a:pt x="0" y="126"/>
                </a:lnTo>
                <a:lnTo>
                  <a:pt x="26" y="161"/>
                </a:lnTo>
                <a:lnTo>
                  <a:pt x="42" y="148"/>
                </a:lnTo>
                <a:lnTo>
                  <a:pt x="42" y="306"/>
                </a:lnTo>
                <a:lnTo>
                  <a:pt x="289" y="306"/>
                </a:lnTo>
                <a:lnTo>
                  <a:pt x="289" y="148"/>
                </a:lnTo>
                <a:lnTo>
                  <a:pt x="305" y="161"/>
                </a:lnTo>
                <a:lnTo>
                  <a:pt x="332" y="126"/>
                </a:lnTo>
                <a:lnTo>
                  <a:pt x="273" y="81"/>
                </a:lnTo>
                <a:close/>
                <a:moveTo>
                  <a:pt x="265" y="281"/>
                </a:moveTo>
                <a:lnTo>
                  <a:pt x="209" y="281"/>
                </a:lnTo>
                <a:lnTo>
                  <a:pt x="209" y="190"/>
                </a:lnTo>
                <a:lnTo>
                  <a:pt x="123" y="190"/>
                </a:lnTo>
                <a:lnTo>
                  <a:pt x="123" y="281"/>
                </a:lnTo>
                <a:lnTo>
                  <a:pt x="67" y="281"/>
                </a:lnTo>
                <a:lnTo>
                  <a:pt x="67" y="131"/>
                </a:lnTo>
                <a:lnTo>
                  <a:pt x="166" y="56"/>
                </a:lnTo>
                <a:lnTo>
                  <a:pt x="265" y="131"/>
                </a:lnTo>
                <a:lnTo>
                  <a:pt x="265" y="281"/>
                </a:lnTo>
                <a:close/>
              </a:path>
            </a:pathLst>
          </a:custGeom>
          <a:solidFill>
            <a:srgbClr val="1D1D1B"/>
          </a:solidFill>
          <a:ln w="9525">
            <a:noFill/>
            <a:round/>
            <a:headEnd/>
            <a:tailEnd/>
          </a:ln>
        </p:spPr>
        <p:txBody>
          <a:bodyPr vert="horz" wrap="square" lIns="100817" tIns="50408" rIns="100817" bIns="50408" numCol="1" anchor="t" anchorCtr="0" compatLnSpc="1">
            <a:prstTxWarp prst="textNoShape">
              <a:avLst/>
            </a:prstTxWarp>
          </a:bodyPr>
          <a:lstStyle/>
          <a:p>
            <a:endParaRPr lang="en-US" sz="2315">
              <a:solidFill>
                <a:srgbClr val="000000"/>
              </a:solidFill>
            </a:endParaRPr>
          </a:p>
        </p:txBody>
      </p:sp>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947175" y="5911536"/>
            <a:ext cx="587724" cy="488357"/>
          </a:xfrm>
          <a:prstGeom prst="rect">
            <a:avLst/>
          </a:prstGeom>
        </p:spPr>
      </p:pic>
    </p:spTree>
    <p:extLst>
      <p:ext uri="{BB962C8B-B14F-4D97-AF65-F5344CB8AC3E}">
        <p14:creationId xmlns:p14="http://schemas.microsoft.com/office/powerpoint/2010/main" val="36716446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32228480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preserve="1" userDrawn="1">
  <p:cSld name="3_Blank">
    <p:spTree>
      <p:nvGrpSpPr>
        <p:cNvPr id="1" name=""/>
        <p:cNvGrpSpPr/>
        <p:nvPr/>
      </p:nvGrpSpPr>
      <p:grpSpPr>
        <a:xfrm>
          <a:off x="0" y="0"/>
          <a:ext cx="0" cy="0"/>
          <a:chOff x="0" y="0"/>
          <a:chExt cx="0" cy="0"/>
        </a:xfrm>
      </p:grpSpPr>
      <p:sp>
        <p:nvSpPr>
          <p:cNvPr id="2" name="Snip and Round Single Corner Rectangle 1">
            <a:hlinkClick r:id="" action="ppaction://hlinkshowjump?jump=nextslide"/>
          </p:cNvPr>
          <p:cNvSpPr/>
          <p:nvPr userDrawn="1"/>
        </p:nvSpPr>
        <p:spPr>
          <a:xfrm>
            <a:off x="11843226" y="2549159"/>
            <a:ext cx="355124" cy="504922"/>
          </a:xfrm>
          <a:prstGeom prst="snipRoundRect">
            <a:avLst>
              <a:gd name="adj1" fmla="val 33467"/>
              <a:gd name="adj2" fmla="val 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3" name="Snip and Round Single Corner Rectangle 2">
            <a:hlinkClick r:id="" action="ppaction://hlinkshowjump?jump=previousslide"/>
          </p:cNvPr>
          <p:cNvSpPr/>
          <p:nvPr userDrawn="1"/>
        </p:nvSpPr>
        <p:spPr>
          <a:xfrm flipV="1">
            <a:off x="11843226" y="3559003"/>
            <a:ext cx="355124" cy="504922"/>
          </a:xfrm>
          <a:prstGeom prst="snipRoundRect">
            <a:avLst>
              <a:gd name="adj1" fmla="val 33467"/>
              <a:gd name="adj2" fmla="val 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4" name="Rectangle 3">
            <a:hlinkClick r:id="" action="ppaction://hlinkshowjump?jump=firstslide"/>
          </p:cNvPr>
          <p:cNvSpPr/>
          <p:nvPr userDrawn="1"/>
        </p:nvSpPr>
        <p:spPr>
          <a:xfrm>
            <a:off x="11843226" y="3054081"/>
            <a:ext cx="355124" cy="504922"/>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5" name="Half Frame 4"/>
          <p:cNvSpPr/>
          <p:nvPr userDrawn="1"/>
        </p:nvSpPr>
        <p:spPr>
          <a:xfrm rot="8100000">
            <a:off x="11857905" y="2710578"/>
            <a:ext cx="222854" cy="182086"/>
          </a:xfrm>
          <a:prstGeom prst="halfFrame">
            <a:avLst>
              <a:gd name="adj1" fmla="val 13333"/>
              <a:gd name="adj2" fmla="val 13333"/>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6" name="Half Frame 5"/>
          <p:cNvSpPr/>
          <p:nvPr userDrawn="1"/>
        </p:nvSpPr>
        <p:spPr>
          <a:xfrm rot="18900000">
            <a:off x="11965814" y="3744993"/>
            <a:ext cx="222854" cy="182086"/>
          </a:xfrm>
          <a:prstGeom prst="halfFrame">
            <a:avLst>
              <a:gd name="adj1" fmla="val 13333"/>
              <a:gd name="adj2" fmla="val 13333"/>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7" name="Freeform 13"/>
          <p:cNvSpPr>
            <a:spLocks noEditPoints="1"/>
          </p:cNvSpPr>
          <p:nvPr userDrawn="1"/>
        </p:nvSpPr>
        <p:spPr bwMode="auto">
          <a:xfrm>
            <a:off x="11886568" y="3202752"/>
            <a:ext cx="268440" cy="200922"/>
          </a:xfrm>
          <a:custGeom>
            <a:avLst/>
            <a:gdLst>
              <a:gd name="T0" fmla="*/ 273 w 332"/>
              <a:gd name="T1" fmla="*/ 81 h 306"/>
              <a:gd name="T2" fmla="*/ 273 w 332"/>
              <a:gd name="T3" fmla="*/ 3 h 306"/>
              <a:gd name="T4" fmla="*/ 230 w 332"/>
              <a:gd name="T5" fmla="*/ 3 h 306"/>
              <a:gd name="T6" fmla="*/ 230 w 332"/>
              <a:gd name="T7" fmla="*/ 48 h 306"/>
              <a:gd name="T8" fmla="*/ 166 w 332"/>
              <a:gd name="T9" fmla="*/ 0 h 306"/>
              <a:gd name="T10" fmla="*/ 0 w 332"/>
              <a:gd name="T11" fmla="*/ 126 h 306"/>
              <a:gd name="T12" fmla="*/ 26 w 332"/>
              <a:gd name="T13" fmla="*/ 161 h 306"/>
              <a:gd name="T14" fmla="*/ 42 w 332"/>
              <a:gd name="T15" fmla="*/ 148 h 306"/>
              <a:gd name="T16" fmla="*/ 42 w 332"/>
              <a:gd name="T17" fmla="*/ 306 h 306"/>
              <a:gd name="T18" fmla="*/ 289 w 332"/>
              <a:gd name="T19" fmla="*/ 306 h 306"/>
              <a:gd name="T20" fmla="*/ 289 w 332"/>
              <a:gd name="T21" fmla="*/ 148 h 306"/>
              <a:gd name="T22" fmla="*/ 305 w 332"/>
              <a:gd name="T23" fmla="*/ 161 h 306"/>
              <a:gd name="T24" fmla="*/ 332 w 332"/>
              <a:gd name="T25" fmla="*/ 126 h 306"/>
              <a:gd name="T26" fmla="*/ 273 w 332"/>
              <a:gd name="T27" fmla="*/ 81 h 306"/>
              <a:gd name="T28" fmla="*/ 265 w 332"/>
              <a:gd name="T29" fmla="*/ 281 h 306"/>
              <a:gd name="T30" fmla="*/ 209 w 332"/>
              <a:gd name="T31" fmla="*/ 281 h 306"/>
              <a:gd name="T32" fmla="*/ 209 w 332"/>
              <a:gd name="T33" fmla="*/ 190 h 306"/>
              <a:gd name="T34" fmla="*/ 123 w 332"/>
              <a:gd name="T35" fmla="*/ 190 h 306"/>
              <a:gd name="T36" fmla="*/ 123 w 332"/>
              <a:gd name="T37" fmla="*/ 281 h 306"/>
              <a:gd name="T38" fmla="*/ 67 w 332"/>
              <a:gd name="T39" fmla="*/ 281 h 306"/>
              <a:gd name="T40" fmla="*/ 67 w 332"/>
              <a:gd name="T41" fmla="*/ 131 h 306"/>
              <a:gd name="T42" fmla="*/ 166 w 332"/>
              <a:gd name="T43" fmla="*/ 56 h 306"/>
              <a:gd name="T44" fmla="*/ 265 w 332"/>
              <a:gd name="T45" fmla="*/ 131 h 306"/>
              <a:gd name="T46" fmla="*/ 265 w 332"/>
              <a:gd name="T47" fmla="*/ 28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2" h="306">
                <a:moveTo>
                  <a:pt x="273" y="81"/>
                </a:moveTo>
                <a:lnTo>
                  <a:pt x="273" y="3"/>
                </a:lnTo>
                <a:lnTo>
                  <a:pt x="230" y="3"/>
                </a:lnTo>
                <a:lnTo>
                  <a:pt x="230" y="48"/>
                </a:lnTo>
                <a:lnTo>
                  <a:pt x="166" y="0"/>
                </a:lnTo>
                <a:lnTo>
                  <a:pt x="0" y="126"/>
                </a:lnTo>
                <a:lnTo>
                  <a:pt x="26" y="161"/>
                </a:lnTo>
                <a:lnTo>
                  <a:pt x="42" y="148"/>
                </a:lnTo>
                <a:lnTo>
                  <a:pt x="42" y="306"/>
                </a:lnTo>
                <a:lnTo>
                  <a:pt x="289" y="306"/>
                </a:lnTo>
                <a:lnTo>
                  <a:pt x="289" y="148"/>
                </a:lnTo>
                <a:lnTo>
                  <a:pt x="305" y="161"/>
                </a:lnTo>
                <a:lnTo>
                  <a:pt x="332" y="126"/>
                </a:lnTo>
                <a:lnTo>
                  <a:pt x="273" y="81"/>
                </a:lnTo>
                <a:close/>
                <a:moveTo>
                  <a:pt x="265" y="281"/>
                </a:moveTo>
                <a:lnTo>
                  <a:pt x="209" y="281"/>
                </a:lnTo>
                <a:lnTo>
                  <a:pt x="209" y="190"/>
                </a:lnTo>
                <a:lnTo>
                  <a:pt x="123" y="190"/>
                </a:lnTo>
                <a:lnTo>
                  <a:pt x="123" y="281"/>
                </a:lnTo>
                <a:lnTo>
                  <a:pt x="67" y="281"/>
                </a:lnTo>
                <a:lnTo>
                  <a:pt x="67" y="131"/>
                </a:lnTo>
                <a:lnTo>
                  <a:pt x="166" y="56"/>
                </a:lnTo>
                <a:lnTo>
                  <a:pt x="265" y="131"/>
                </a:lnTo>
                <a:lnTo>
                  <a:pt x="265" y="281"/>
                </a:lnTo>
                <a:close/>
              </a:path>
            </a:pathLst>
          </a:custGeom>
          <a:solidFill>
            <a:srgbClr val="1D1D1B"/>
          </a:solidFill>
          <a:ln w="9525">
            <a:noFill/>
            <a:round/>
            <a:headEnd/>
            <a:tailEnd/>
          </a:ln>
        </p:spPr>
        <p:txBody>
          <a:bodyPr vert="horz" wrap="square" lIns="100817" tIns="50408" rIns="100817" bIns="50408" numCol="1" anchor="t" anchorCtr="0" compatLnSpc="1">
            <a:prstTxWarp prst="textNoShape">
              <a:avLst/>
            </a:prstTxWarp>
          </a:bodyPr>
          <a:lstStyle/>
          <a:p>
            <a:endParaRPr lang="en-US" sz="2315">
              <a:solidFill>
                <a:srgbClr val="000000"/>
              </a:solidFill>
            </a:endParaRPr>
          </a:p>
        </p:txBody>
      </p:sp>
    </p:spTree>
    <p:extLst>
      <p:ext uri="{BB962C8B-B14F-4D97-AF65-F5344CB8AC3E}">
        <p14:creationId xmlns:p14="http://schemas.microsoft.com/office/powerpoint/2010/main" val="81340443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4_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9984696"/>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32770"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1956" y="1589"/>
                        <a:ext cx="1954" cy="1587"/>
                      </a:xfrm>
                      <a:prstGeom prst="rect">
                        <a:avLst/>
                      </a:prstGeom>
                    </p:spPr>
                  </p:pic>
                </p:oleObj>
              </mc:Fallback>
            </mc:AlternateContent>
          </a:graphicData>
        </a:graphic>
      </p:graphicFrame>
      <p:pic>
        <p:nvPicPr>
          <p:cNvPr id="3" name="Picture 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0" y="0"/>
            <a:ext cx="12198111" cy="6858000"/>
          </a:xfrm>
          <a:prstGeom prst="rect">
            <a:avLst/>
          </a:prstGeom>
        </p:spPr>
      </p:pic>
      <p:sp>
        <p:nvSpPr>
          <p:cNvPr id="11" name="Rectangle 10"/>
          <p:cNvSpPr/>
          <p:nvPr userDrawn="1"/>
        </p:nvSpPr>
        <p:spPr>
          <a:xfrm flipH="1">
            <a:off x="0" y="2391248"/>
            <a:ext cx="12198350" cy="1862049"/>
          </a:xfrm>
          <a:prstGeom prst="rect">
            <a:avLst/>
          </a:prstGeom>
          <a:solidFill>
            <a:schemeClr val="tx1">
              <a:alpha val="76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NZ" sz="1200" dirty="0">
              <a:solidFill>
                <a:schemeClr val="tx1"/>
              </a:solidFill>
            </a:endParaRPr>
          </a:p>
        </p:txBody>
      </p:sp>
      <p:sp>
        <p:nvSpPr>
          <p:cNvPr id="4" name="Snip and Round Single Corner Rectangle 3">
            <a:hlinkClick r:id="" action="ppaction://hlinkshowjump?jump=nextslide"/>
          </p:cNvPr>
          <p:cNvSpPr/>
          <p:nvPr userDrawn="1"/>
        </p:nvSpPr>
        <p:spPr>
          <a:xfrm>
            <a:off x="11843226" y="2549159"/>
            <a:ext cx="355124" cy="504922"/>
          </a:xfrm>
          <a:prstGeom prst="snipRoundRect">
            <a:avLst>
              <a:gd name="adj1" fmla="val 33467"/>
              <a:gd name="adj2" fmla="val 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5" name="Snip and Round Single Corner Rectangle 4">
            <a:hlinkClick r:id="" action="ppaction://hlinkshowjump?jump=previousslide"/>
          </p:cNvPr>
          <p:cNvSpPr/>
          <p:nvPr userDrawn="1"/>
        </p:nvSpPr>
        <p:spPr>
          <a:xfrm flipV="1">
            <a:off x="11843226" y="3559003"/>
            <a:ext cx="355124" cy="504922"/>
          </a:xfrm>
          <a:prstGeom prst="snipRoundRect">
            <a:avLst>
              <a:gd name="adj1" fmla="val 33467"/>
              <a:gd name="adj2" fmla="val 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6" name="Rectangle 5">
            <a:hlinkClick r:id="" action="ppaction://hlinkshowjump?jump=firstslide"/>
          </p:cNvPr>
          <p:cNvSpPr/>
          <p:nvPr userDrawn="1"/>
        </p:nvSpPr>
        <p:spPr>
          <a:xfrm>
            <a:off x="11843226" y="3054081"/>
            <a:ext cx="355124" cy="504922"/>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7" name="Half Frame 6"/>
          <p:cNvSpPr/>
          <p:nvPr userDrawn="1"/>
        </p:nvSpPr>
        <p:spPr>
          <a:xfrm rot="8100000">
            <a:off x="11857905" y="2710578"/>
            <a:ext cx="222854" cy="182086"/>
          </a:xfrm>
          <a:prstGeom prst="halfFrame">
            <a:avLst>
              <a:gd name="adj1" fmla="val 13333"/>
              <a:gd name="adj2" fmla="val 13333"/>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8" name="Half Frame 7"/>
          <p:cNvSpPr/>
          <p:nvPr userDrawn="1"/>
        </p:nvSpPr>
        <p:spPr>
          <a:xfrm rot="18900000">
            <a:off x="11965814" y="3744993"/>
            <a:ext cx="222854" cy="182086"/>
          </a:xfrm>
          <a:prstGeom prst="halfFrame">
            <a:avLst>
              <a:gd name="adj1" fmla="val 13333"/>
              <a:gd name="adj2" fmla="val 13333"/>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9" name="Freeform 13"/>
          <p:cNvSpPr>
            <a:spLocks noEditPoints="1"/>
          </p:cNvSpPr>
          <p:nvPr userDrawn="1"/>
        </p:nvSpPr>
        <p:spPr bwMode="auto">
          <a:xfrm>
            <a:off x="11886568" y="3202752"/>
            <a:ext cx="268440" cy="200922"/>
          </a:xfrm>
          <a:custGeom>
            <a:avLst/>
            <a:gdLst>
              <a:gd name="T0" fmla="*/ 273 w 332"/>
              <a:gd name="T1" fmla="*/ 81 h 306"/>
              <a:gd name="T2" fmla="*/ 273 w 332"/>
              <a:gd name="T3" fmla="*/ 3 h 306"/>
              <a:gd name="T4" fmla="*/ 230 w 332"/>
              <a:gd name="T5" fmla="*/ 3 h 306"/>
              <a:gd name="T6" fmla="*/ 230 w 332"/>
              <a:gd name="T7" fmla="*/ 48 h 306"/>
              <a:gd name="T8" fmla="*/ 166 w 332"/>
              <a:gd name="T9" fmla="*/ 0 h 306"/>
              <a:gd name="T10" fmla="*/ 0 w 332"/>
              <a:gd name="T11" fmla="*/ 126 h 306"/>
              <a:gd name="T12" fmla="*/ 26 w 332"/>
              <a:gd name="T13" fmla="*/ 161 h 306"/>
              <a:gd name="T14" fmla="*/ 42 w 332"/>
              <a:gd name="T15" fmla="*/ 148 h 306"/>
              <a:gd name="T16" fmla="*/ 42 w 332"/>
              <a:gd name="T17" fmla="*/ 306 h 306"/>
              <a:gd name="T18" fmla="*/ 289 w 332"/>
              <a:gd name="T19" fmla="*/ 306 h 306"/>
              <a:gd name="T20" fmla="*/ 289 w 332"/>
              <a:gd name="T21" fmla="*/ 148 h 306"/>
              <a:gd name="T22" fmla="*/ 305 w 332"/>
              <a:gd name="T23" fmla="*/ 161 h 306"/>
              <a:gd name="T24" fmla="*/ 332 w 332"/>
              <a:gd name="T25" fmla="*/ 126 h 306"/>
              <a:gd name="T26" fmla="*/ 273 w 332"/>
              <a:gd name="T27" fmla="*/ 81 h 306"/>
              <a:gd name="T28" fmla="*/ 265 w 332"/>
              <a:gd name="T29" fmla="*/ 281 h 306"/>
              <a:gd name="T30" fmla="*/ 209 w 332"/>
              <a:gd name="T31" fmla="*/ 281 h 306"/>
              <a:gd name="T32" fmla="*/ 209 w 332"/>
              <a:gd name="T33" fmla="*/ 190 h 306"/>
              <a:gd name="T34" fmla="*/ 123 w 332"/>
              <a:gd name="T35" fmla="*/ 190 h 306"/>
              <a:gd name="T36" fmla="*/ 123 w 332"/>
              <a:gd name="T37" fmla="*/ 281 h 306"/>
              <a:gd name="T38" fmla="*/ 67 w 332"/>
              <a:gd name="T39" fmla="*/ 281 h 306"/>
              <a:gd name="T40" fmla="*/ 67 w 332"/>
              <a:gd name="T41" fmla="*/ 131 h 306"/>
              <a:gd name="T42" fmla="*/ 166 w 332"/>
              <a:gd name="T43" fmla="*/ 56 h 306"/>
              <a:gd name="T44" fmla="*/ 265 w 332"/>
              <a:gd name="T45" fmla="*/ 131 h 306"/>
              <a:gd name="T46" fmla="*/ 265 w 332"/>
              <a:gd name="T47" fmla="*/ 28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2" h="306">
                <a:moveTo>
                  <a:pt x="273" y="81"/>
                </a:moveTo>
                <a:lnTo>
                  <a:pt x="273" y="3"/>
                </a:lnTo>
                <a:lnTo>
                  <a:pt x="230" y="3"/>
                </a:lnTo>
                <a:lnTo>
                  <a:pt x="230" y="48"/>
                </a:lnTo>
                <a:lnTo>
                  <a:pt x="166" y="0"/>
                </a:lnTo>
                <a:lnTo>
                  <a:pt x="0" y="126"/>
                </a:lnTo>
                <a:lnTo>
                  <a:pt x="26" y="161"/>
                </a:lnTo>
                <a:lnTo>
                  <a:pt x="42" y="148"/>
                </a:lnTo>
                <a:lnTo>
                  <a:pt x="42" y="306"/>
                </a:lnTo>
                <a:lnTo>
                  <a:pt x="289" y="306"/>
                </a:lnTo>
                <a:lnTo>
                  <a:pt x="289" y="148"/>
                </a:lnTo>
                <a:lnTo>
                  <a:pt x="305" y="161"/>
                </a:lnTo>
                <a:lnTo>
                  <a:pt x="332" y="126"/>
                </a:lnTo>
                <a:lnTo>
                  <a:pt x="273" y="81"/>
                </a:lnTo>
                <a:close/>
                <a:moveTo>
                  <a:pt x="265" y="281"/>
                </a:moveTo>
                <a:lnTo>
                  <a:pt x="209" y="281"/>
                </a:lnTo>
                <a:lnTo>
                  <a:pt x="209" y="190"/>
                </a:lnTo>
                <a:lnTo>
                  <a:pt x="123" y="190"/>
                </a:lnTo>
                <a:lnTo>
                  <a:pt x="123" y="281"/>
                </a:lnTo>
                <a:lnTo>
                  <a:pt x="67" y="281"/>
                </a:lnTo>
                <a:lnTo>
                  <a:pt x="67" y="131"/>
                </a:lnTo>
                <a:lnTo>
                  <a:pt x="166" y="56"/>
                </a:lnTo>
                <a:lnTo>
                  <a:pt x="265" y="131"/>
                </a:lnTo>
                <a:lnTo>
                  <a:pt x="265" y="281"/>
                </a:lnTo>
                <a:close/>
              </a:path>
            </a:pathLst>
          </a:custGeom>
          <a:solidFill>
            <a:srgbClr val="1D1D1B"/>
          </a:solidFill>
          <a:ln w="9525">
            <a:noFill/>
            <a:round/>
            <a:headEnd/>
            <a:tailEnd/>
          </a:ln>
        </p:spPr>
        <p:txBody>
          <a:bodyPr vert="horz" wrap="square" lIns="100817" tIns="50408" rIns="100817" bIns="50408" numCol="1" anchor="t" anchorCtr="0" compatLnSpc="1">
            <a:prstTxWarp prst="textNoShape">
              <a:avLst/>
            </a:prstTxWarp>
          </a:bodyPr>
          <a:lstStyle/>
          <a:p>
            <a:endParaRPr lang="en-US" sz="2315">
              <a:solidFill>
                <a:srgbClr val="000000"/>
              </a:solidFill>
            </a:endParaRPr>
          </a:p>
        </p:txBody>
      </p:sp>
      <p:sp>
        <p:nvSpPr>
          <p:cNvPr id="13" name="Footer Placeholder 3"/>
          <p:cNvSpPr>
            <a:spLocks noGrp="1"/>
          </p:cNvSpPr>
          <p:nvPr>
            <p:ph type="ftr" sz="quarter" idx="3"/>
          </p:nvPr>
        </p:nvSpPr>
        <p:spPr>
          <a:xfrm>
            <a:off x="550559" y="6262625"/>
            <a:ext cx="2440383" cy="167979"/>
          </a:xfrm>
          <a:prstGeom prst="rect">
            <a:avLst/>
          </a:prstGeom>
        </p:spPr>
        <p:txBody>
          <a:bodyPr vert="horz" lIns="0" tIns="0" rIns="0" bIns="0" rtlCol="0" anchor="ctr"/>
          <a:lstStyle>
            <a:lvl1pPr algn="ctr">
              <a:defRPr sz="1200">
                <a:solidFill>
                  <a:schemeClr val="tx2"/>
                </a:solidFill>
              </a:defRPr>
            </a:lvl1pPr>
          </a:lstStyle>
          <a:p>
            <a:pPr algn="l"/>
            <a:r>
              <a:rPr lang="en-AU" sz="800">
                <a:latin typeface="EYInterstate Light" panose="02000506000000020004" pitchFamily="2" charset="0"/>
              </a:rPr>
              <a:t>OSARs overview |</a:t>
            </a:r>
            <a:endParaRPr lang="en-AU" sz="800" dirty="0">
              <a:latin typeface="EYInterstate Light" panose="02000506000000020004" pitchFamily="2" charset="0"/>
            </a:endParaRPr>
          </a:p>
        </p:txBody>
      </p:sp>
      <p:sp>
        <p:nvSpPr>
          <p:cNvPr id="14" name="Slide Number Placeholder 4"/>
          <p:cNvSpPr>
            <a:spLocks noGrp="1"/>
          </p:cNvSpPr>
          <p:nvPr>
            <p:ph type="sldNum" sz="quarter" idx="4"/>
          </p:nvPr>
        </p:nvSpPr>
        <p:spPr>
          <a:xfrm flipH="1">
            <a:off x="1436469" y="6259143"/>
            <a:ext cx="475031" cy="193990"/>
          </a:xfrm>
          <a:prstGeom prst="rect">
            <a:avLst/>
          </a:prstGeom>
        </p:spPr>
        <p:txBody>
          <a:bodyPr vert="horz" lIns="91440" tIns="45720" rIns="91440" bIns="45720" rtlCol="0" anchor="ctr"/>
          <a:lstStyle>
            <a:lvl1pPr algn="r">
              <a:defRPr sz="800">
                <a:solidFill>
                  <a:schemeClr val="tx2"/>
                </a:solidFill>
                <a:latin typeface="EYInterstate Light" panose="02000506000000020004" pitchFamily="2" charset="0"/>
              </a:defRPr>
            </a:lvl1pPr>
          </a:lstStyle>
          <a:p>
            <a:fld id="{E4FF4B81-24B4-4090-99C6-36B6FA165DA7}" type="slidenum">
              <a:rPr lang="en-NZ" smtClean="0"/>
              <a:pPr/>
              <a:t>‹#›</a:t>
            </a:fld>
            <a:endParaRPr lang="en-NZ"/>
          </a:p>
        </p:txBody>
      </p:sp>
    </p:spTree>
    <p:extLst>
      <p:ext uri="{BB962C8B-B14F-4D97-AF65-F5344CB8AC3E}">
        <p14:creationId xmlns:p14="http://schemas.microsoft.com/office/powerpoint/2010/main" val="135058089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08709061"/>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33794"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1956" y="1589"/>
                        <a:ext cx="1954" cy="1587"/>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t="24642" r="623" b="27407"/>
          <a:stretch/>
        </p:blipFill>
        <p:spPr>
          <a:xfrm flipH="1">
            <a:off x="-36955" y="0"/>
            <a:ext cx="12235306" cy="6858000"/>
          </a:xfrm>
          <a:prstGeom prst="rect">
            <a:avLst/>
          </a:prstGeom>
        </p:spPr>
      </p:pic>
      <p:sp>
        <p:nvSpPr>
          <p:cNvPr id="10" name="Rectangle 9"/>
          <p:cNvSpPr/>
          <p:nvPr userDrawn="1"/>
        </p:nvSpPr>
        <p:spPr>
          <a:xfrm flipH="1">
            <a:off x="-23458" y="0"/>
            <a:ext cx="4996632" cy="6858000"/>
          </a:xfrm>
          <a:prstGeom prst="rect">
            <a:avLst/>
          </a:prstGeom>
          <a:solidFill>
            <a:schemeClr val="tx1">
              <a:alpha val="53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NZ" sz="1200" dirty="0">
              <a:solidFill>
                <a:schemeClr val="tx1"/>
              </a:solidFill>
            </a:endParaRPr>
          </a:p>
        </p:txBody>
      </p:sp>
      <p:sp>
        <p:nvSpPr>
          <p:cNvPr id="4" name="Snip and Round Single Corner Rectangle 3">
            <a:hlinkClick r:id="" action="ppaction://hlinkshowjump?jump=nextslide"/>
          </p:cNvPr>
          <p:cNvSpPr/>
          <p:nvPr userDrawn="1"/>
        </p:nvSpPr>
        <p:spPr>
          <a:xfrm>
            <a:off x="11843226" y="2549159"/>
            <a:ext cx="355124" cy="504922"/>
          </a:xfrm>
          <a:prstGeom prst="snipRoundRect">
            <a:avLst>
              <a:gd name="adj1" fmla="val 33467"/>
              <a:gd name="adj2" fmla="val 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5" name="Snip and Round Single Corner Rectangle 4">
            <a:hlinkClick r:id="" action="ppaction://hlinkshowjump?jump=previousslide"/>
          </p:cNvPr>
          <p:cNvSpPr/>
          <p:nvPr userDrawn="1"/>
        </p:nvSpPr>
        <p:spPr>
          <a:xfrm flipV="1">
            <a:off x="11843226" y="3559003"/>
            <a:ext cx="355124" cy="504922"/>
          </a:xfrm>
          <a:prstGeom prst="snipRoundRect">
            <a:avLst>
              <a:gd name="adj1" fmla="val 33467"/>
              <a:gd name="adj2" fmla="val 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6" name="Rectangle 5">
            <a:hlinkClick r:id="" action="ppaction://hlinkshowjump?jump=firstslide"/>
          </p:cNvPr>
          <p:cNvSpPr/>
          <p:nvPr userDrawn="1"/>
        </p:nvSpPr>
        <p:spPr>
          <a:xfrm>
            <a:off x="11843226" y="3054081"/>
            <a:ext cx="355124" cy="504922"/>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7" name="Half Frame 6"/>
          <p:cNvSpPr/>
          <p:nvPr userDrawn="1"/>
        </p:nvSpPr>
        <p:spPr>
          <a:xfrm rot="8100000">
            <a:off x="11857905" y="2710578"/>
            <a:ext cx="222854" cy="182086"/>
          </a:xfrm>
          <a:prstGeom prst="halfFrame">
            <a:avLst>
              <a:gd name="adj1" fmla="val 13333"/>
              <a:gd name="adj2" fmla="val 13333"/>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8" name="Half Frame 7"/>
          <p:cNvSpPr/>
          <p:nvPr userDrawn="1"/>
        </p:nvSpPr>
        <p:spPr>
          <a:xfrm rot="18900000">
            <a:off x="11965814" y="3744993"/>
            <a:ext cx="222854" cy="182086"/>
          </a:xfrm>
          <a:prstGeom prst="halfFrame">
            <a:avLst>
              <a:gd name="adj1" fmla="val 13333"/>
              <a:gd name="adj2" fmla="val 13333"/>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9" name="Freeform 13"/>
          <p:cNvSpPr>
            <a:spLocks noEditPoints="1"/>
          </p:cNvSpPr>
          <p:nvPr userDrawn="1"/>
        </p:nvSpPr>
        <p:spPr bwMode="auto">
          <a:xfrm>
            <a:off x="11886568" y="3202752"/>
            <a:ext cx="268440" cy="200922"/>
          </a:xfrm>
          <a:custGeom>
            <a:avLst/>
            <a:gdLst>
              <a:gd name="T0" fmla="*/ 273 w 332"/>
              <a:gd name="T1" fmla="*/ 81 h 306"/>
              <a:gd name="T2" fmla="*/ 273 w 332"/>
              <a:gd name="T3" fmla="*/ 3 h 306"/>
              <a:gd name="T4" fmla="*/ 230 w 332"/>
              <a:gd name="T5" fmla="*/ 3 h 306"/>
              <a:gd name="T6" fmla="*/ 230 w 332"/>
              <a:gd name="T7" fmla="*/ 48 h 306"/>
              <a:gd name="T8" fmla="*/ 166 w 332"/>
              <a:gd name="T9" fmla="*/ 0 h 306"/>
              <a:gd name="T10" fmla="*/ 0 w 332"/>
              <a:gd name="T11" fmla="*/ 126 h 306"/>
              <a:gd name="T12" fmla="*/ 26 w 332"/>
              <a:gd name="T13" fmla="*/ 161 h 306"/>
              <a:gd name="T14" fmla="*/ 42 w 332"/>
              <a:gd name="T15" fmla="*/ 148 h 306"/>
              <a:gd name="T16" fmla="*/ 42 w 332"/>
              <a:gd name="T17" fmla="*/ 306 h 306"/>
              <a:gd name="T18" fmla="*/ 289 w 332"/>
              <a:gd name="T19" fmla="*/ 306 h 306"/>
              <a:gd name="T20" fmla="*/ 289 w 332"/>
              <a:gd name="T21" fmla="*/ 148 h 306"/>
              <a:gd name="T22" fmla="*/ 305 w 332"/>
              <a:gd name="T23" fmla="*/ 161 h 306"/>
              <a:gd name="T24" fmla="*/ 332 w 332"/>
              <a:gd name="T25" fmla="*/ 126 h 306"/>
              <a:gd name="T26" fmla="*/ 273 w 332"/>
              <a:gd name="T27" fmla="*/ 81 h 306"/>
              <a:gd name="T28" fmla="*/ 265 w 332"/>
              <a:gd name="T29" fmla="*/ 281 h 306"/>
              <a:gd name="T30" fmla="*/ 209 w 332"/>
              <a:gd name="T31" fmla="*/ 281 h 306"/>
              <a:gd name="T32" fmla="*/ 209 w 332"/>
              <a:gd name="T33" fmla="*/ 190 h 306"/>
              <a:gd name="T34" fmla="*/ 123 w 332"/>
              <a:gd name="T35" fmla="*/ 190 h 306"/>
              <a:gd name="T36" fmla="*/ 123 w 332"/>
              <a:gd name="T37" fmla="*/ 281 h 306"/>
              <a:gd name="T38" fmla="*/ 67 w 332"/>
              <a:gd name="T39" fmla="*/ 281 h 306"/>
              <a:gd name="T40" fmla="*/ 67 w 332"/>
              <a:gd name="T41" fmla="*/ 131 h 306"/>
              <a:gd name="T42" fmla="*/ 166 w 332"/>
              <a:gd name="T43" fmla="*/ 56 h 306"/>
              <a:gd name="T44" fmla="*/ 265 w 332"/>
              <a:gd name="T45" fmla="*/ 131 h 306"/>
              <a:gd name="T46" fmla="*/ 265 w 332"/>
              <a:gd name="T47" fmla="*/ 28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2" h="306">
                <a:moveTo>
                  <a:pt x="273" y="81"/>
                </a:moveTo>
                <a:lnTo>
                  <a:pt x="273" y="3"/>
                </a:lnTo>
                <a:lnTo>
                  <a:pt x="230" y="3"/>
                </a:lnTo>
                <a:lnTo>
                  <a:pt x="230" y="48"/>
                </a:lnTo>
                <a:lnTo>
                  <a:pt x="166" y="0"/>
                </a:lnTo>
                <a:lnTo>
                  <a:pt x="0" y="126"/>
                </a:lnTo>
                <a:lnTo>
                  <a:pt x="26" y="161"/>
                </a:lnTo>
                <a:lnTo>
                  <a:pt x="42" y="148"/>
                </a:lnTo>
                <a:lnTo>
                  <a:pt x="42" y="306"/>
                </a:lnTo>
                <a:lnTo>
                  <a:pt x="289" y="306"/>
                </a:lnTo>
                <a:lnTo>
                  <a:pt x="289" y="148"/>
                </a:lnTo>
                <a:lnTo>
                  <a:pt x="305" y="161"/>
                </a:lnTo>
                <a:lnTo>
                  <a:pt x="332" y="126"/>
                </a:lnTo>
                <a:lnTo>
                  <a:pt x="273" y="81"/>
                </a:lnTo>
                <a:close/>
                <a:moveTo>
                  <a:pt x="265" y="281"/>
                </a:moveTo>
                <a:lnTo>
                  <a:pt x="209" y="281"/>
                </a:lnTo>
                <a:lnTo>
                  <a:pt x="209" y="190"/>
                </a:lnTo>
                <a:lnTo>
                  <a:pt x="123" y="190"/>
                </a:lnTo>
                <a:lnTo>
                  <a:pt x="123" y="281"/>
                </a:lnTo>
                <a:lnTo>
                  <a:pt x="67" y="281"/>
                </a:lnTo>
                <a:lnTo>
                  <a:pt x="67" y="131"/>
                </a:lnTo>
                <a:lnTo>
                  <a:pt x="166" y="56"/>
                </a:lnTo>
                <a:lnTo>
                  <a:pt x="265" y="131"/>
                </a:lnTo>
                <a:lnTo>
                  <a:pt x="265" y="281"/>
                </a:lnTo>
                <a:close/>
              </a:path>
            </a:pathLst>
          </a:custGeom>
          <a:solidFill>
            <a:srgbClr val="1D1D1B"/>
          </a:solidFill>
          <a:ln w="9525">
            <a:noFill/>
            <a:round/>
            <a:headEnd/>
            <a:tailEnd/>
          </a:ln>
        </p:spPr>
        <p:txBody>
          <a:bodyPr vert="horz" wrap="square" lIns="100817" tIns="50408" rIns="100817" bIns="50408" numCol="1" anchor="t" anchorCtr="0" compatLnSpc="1">
            <a:prstTxWarp prst="textNoShape">
              <a:avLst/>
            </a:prstTxWarp>
          </a:bodyPr>
          <a:lstStyle/>
          <a:p>
            <a:endParaRPr lang="en-US" sz="2315">
              <a:solidFill>
                <a:srgbClr val="000000"/>
              </a:solidFill>
            </a:endParaRPr>
          </a:p>
        </p:txBody>
      </p:sp>
    </p:spTree>
    <p:extLst>
      <p:ext uri="{BB962C8B-B14F-4D97-AF65-F5344CB8AC3E}">
        <p14:creationId xmlns:p14="http://schemas.microsoft.com/office/powerpoint/2010/main" val="80709253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24146091"/>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34818"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1956" y="1589"/>
                        <a:ext cx="1954" cy="1587"/>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t="23693" b="26960"/>
          <a:stretch/>
        </p:blipFill>
        <p:spPr>
          <a:xfrm flipH="1">
            <a:off x="-11305" y="-23739"/>
            <a:ext cx="12209656" cy="6881739"/>
          </a:xfrm>
          <a:prstGeom prst="rect">
            <a:avLst/>
          </a:prstGeom>
        </p:spPr>
      </p:pic>
      <p:sp>
        <p:nvSpPr>
          <p:cNvPr id="4" name="Snip and Round Single Corner Rectangle 3">
            <a:hlinkClick r:id="" action="ppaction://hlinkshowjump?jump=nextslide"/>
          </p:cNvPr>
          <p:cNvSpPr/>
          <p:nvPr userDrawn="1"/>
        </p:nvSpPr>
        <p:spPr>
          <a:xfrm>
            <a:off x="11843226" y="2549159"/>
            <a:ext cx="355124" cy="504922"/>
          </a:xfrm>
          <a:prstGeom prst="snipRoundRect">
            <a:avLst>
              <a:gd name="adj1" fmla="val 33467"/>
              <a:gd name="adj2" fmla="val 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5" name="Snip and Round Single Corner Rectangle 4">
            <a:hlinkClick r:id="" action="ppaction://hlinkshowjump?jump=previousslide"/>
          </p:cNvPr>
          <p:cNvSpPr/>
          <p:nvPr userDrawn="1"/>
        </p:nvSpPr>
        <p:spPr>
          <a:xfrm flipV="1">
            <a:off x="11843226" y="3559003"/>
            <a:ext cx="355124" cy="504922"/>
          </a:xfrm>
          <a:prstGeom prst="snipRoundRect">
            <a:avLst>
              <a:gd name="adj1" fmla="val 33467"/>
              <a:gd name="adj2" fmla="val 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6" name="Rectangle 5">
            <a:hlinkClick r:id="" action="ppaction://hlinkshowjump?jump=firstslide"/>
          </p:cNvPr>
          <p:cNvSpPr/>
          <p:nvPr userDrawn="1"/>
        </p:nvSpPr>
        <p:spPr>
          <a:xfrm>
            <a:off x="11843226" y="3054081"/>
            <a:ext cx="355124" cy="504922"/>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7" name="Half Frame 6"/>
          <p:cNvSpPr/>
          <p:nvPr userDrawn="1"/>
        </p:nvSpPr>
        <p:spPr>
          <a:xfrm rot="8100000">
            <a:off x="11857905" y="2710578"/>
            <a:ext cx="222854" cy="182086"/>
          </a:xfrm>
          <a:prstGeom prst="halfFrame">
            <a:avLst>
              <a:gd name="adj1" fmla="val 13333"/>
              <a:gd name="adj2" fmla="val 13333"/>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8" name="Half Frame 7"/>
          <p:cNvSpPr/>
          <p:nvPr userDrawn="1"/>
        </p:nvSpPr>
        <p:spPr>
          <a:xfrm rot="18900000">
            <a:off x="11965814" y="3744993"/>
            <a:ext cx="222854" cy="182086"/>
          </a:xfrm>
          <a:prstGeom prst="halfFrame">
            <a:avLst>
              <a:gd name="adj1" fmla="val 13333"/>
              <a:gd name="adj2" fmla="val 13333"/>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9" name="Freeform 13"/>
          <p:cNvSpPr>
            <a:spLocks noEditPoints="1"/>
          </p:cNvSpPr>
          <p:nvPr userDrawn="1"/>
        </p:nvSpPr>
        <p:spPr bwMode="auto">
          <a:xfrm>
            <a:off x="11886568" y="3202752"/>
            <a:ext cx="268440" cy="200922"/>
          </a:xfrm>
          <a:custGeom>
            <a:avLst/>
            <a:gdLst>
              <a:gd name="T0" fmla="*/ 273 w 332"/>
              <a:gd name="T1" fmla="*/ 81 h 306"/>
              <a:gd name="T2" fmla="*/ 273 w 332"/>
              <a:gd name="T3" fmla="*/ 3 h 306"/>
              <a:gd name="T4" fmla="*/ 230 w 332"/>
              <a:gd name="T5" fmla="*/ 3 h 306"/>
              <a:gd name="T6" fmla="*/ 230 w 332"/>
              <a:gd name="T7" fmla="*/ 48 h 306"/>
              <a:gd name="T8" fmla="*/ 166 w 332"/>
              <a:gd name="T9" fmla="*/ 0 h 306"/>
              <a:gd name="T10" fmla="*/ 0 w 332"/>
              <a:gd name="T11" fmla="*/ 126 h 306"/>
              <a:gd name="T12" fmla="*/ 26 w 332"/>
              <a:gd name="T13" fmla="*/ 161 h 306"/>
              <a:gd name="T14" fmla="*/ 42 w 332"/>
              <a:gd name="T15" fmla="*/ 148 h 306"/>
              <a:gd name="T16" fmla="*/ 42 w 332"/>
              <a:gd name="T17" fmla="*/ 306 h 306"/>
              <a:gd name="T18" fmla="*/ 289 w 332"/>
              <a:gd name="T19" fmla="*/ 306 h 306"/>
              <a:gd name="T20" fmla="*/ 289 w 332"/>
              <a:gd name="T21" fmla="*/ 148 h 306"/>
              <a:gd name="T22" fmla="*/ 305 w 332"/>
              <a:gd name="T23" fmla="*/ 161 h 306"/>
              <a:gd name="T24" fmla="*/ 332 w 332"/>
              <a:gd name="T25" fmla="*/ 126 h 306"/>
              <a:gd name="T26" fmla="*/ 273 w 332"/>
              <a:gd name="T27" fmla="*/ 81 h 306"/>
              <a:gd name="T28" fmla="*/ 265 w 332"/>
              <a:gd name="T29" fmla="*/ 281 h 306"/>
              <a:gd name="T30" fmla="*/ 209 w 332"/>
              <a:gd name="T31" fmla="*/ 281 h 306"/>
              <a:gd name="T32" fmla="*/ 209 w 332"/>
              <a:gd name="T33" fmla="*/ 190 h 306"/>
              <a:gd name="T34" fmla="*/ 123 w 332"/>
              <a:gd name="T35" fmla="*/ 190 h 306"/>
              <a:gd name="T36" fmla="*/ 123 w 332"/>
              <a:gd name="T37" fmla="*/ 281 h 306"/>
              <a:gd name="T38" fmla="*/ 67 w 332"/>
              <a:gd name="T39" fmla="*/ 281 h 306"/>
              <a:gd name="T40" fmla="*/ 67 w 332"/>
              <a:gd name="T41" fmla="*/ 131 h 306"/>
              <a:gd name="T42" fmla="*/ 166 w 332"/>
              <a:gd name="T43" fmla="*/ 56 h 306"/>
              <a:gd name="T44" fmla="*/ 265 w 332"/>
              <a:gd name="T45" fmla="*/ 131 h 306"/>
              <a:gd name="T46" fmla="*/ 265 w 332"/>
              <a:gd name="T47" fmla="*/ 28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2" h="306">
                <a:moveTo>
                  <a:pt x="273" y="81"/>
                </a:moveTo>
                <a:lnTo>
                  <a:pt x="273" y="3"/>
                </a:lnTo>
                <a:lnTo>
                  <a:pt x="230" y="3"/>
                </a:lnTo>
                <a:lnTo>
                  <a:pt x="230" y="48"/>
                </a:lnTo>
                <a:lnTo>
                  <a:pt x="166" y="0"/>
                </a:lnTo>
                <a:lnTo>
                  <a:pt x="0" y="126"/>
                </a:lnTo>
                <a:lnTo>
                  <a:pt x="26" y="161"/>
                </a:lnTo>
                <a:lnTo>
                  <a:pt x="42" y="148"/>
                </a:lnTo>
                <a:lnTo>
                  <a:pt x="42" y="306"/>
                </a:lnTo>
                <a:lnTo>
                  <a:pt x="289" y="306"/>
                </a:lnTo>
                <a:lnTo>
                  <a:pt x="289" y="148"/>
                </a:lnTo>
                <a:lnTo>
                  <a:pt x="305" y="161"/>
                </a:lnTo>
                <a:lnTo>
                  <a:pt x="332" y="126"/>
                </a:lnTo>
                <a:lnTo>
                  <a:pt x="273" y="81"/>
                </a:lnTo>
                <a:close/>
                <a:moveTo>
                  <a:pt x="265" y="281"/>
                </a:moveTo>
                <a:lnTo>
                  <a:pt x="209" y="281"/>
                </a:lnTo>
                <a:lnTo>
                  <a:pt x="209" y="190"/>
                </a:lnTo>
                <a:lnTo>
                  <a:pt x="123" y="190"/>
                </a:lnTo>
                <a:lnTo>
                  <a:pt x="123" y="281"/>
                </a:lnTo>
                <a:lnTo>
                  <a:pt x="67" y="281"/>
                </a:lnTo>
                <a:lnTo>
                  <a:pt x="67" y="131"/>
                </a:lnTo>
                <a:lnTo>
                  <a:pt x="166" y="56"/>
                </a:lnTo>
                <a:lnTo>
                  <a:pt x="265" y="131"/>
                </a:lnTo>
                <a:lnTo>
                  <a:pt x="265" y="281"/>
                </a:lnTo>
                <a:close/>
              </a:path>
            </a:pathLst>
          </a:custGeom>
          <a:solidFill>
            <a:srgbClr val="1D1D1B"/>
          </a:solidFill>
          <a:ln w="9525">
            <a:noFill/>
            <a:round/>
            <a:headEnd/>
            <a:tailEnd/>
          </a:ln>
        </p:spPr>
        <p:txBody>
          <a:bodyPr vert="horz" wrap="square" lIns="100817" tIns="50408" rIns="100817" bIns="50408" numCol="1" anchor="t" anchorCtr="0" compatLnSpc="1">
            <a:prstTxWarp prst="textNoShape">
              <a:avLst/>
            </a:prstTxWarp>
          </a:bodyPr>
          <a:lstStyle/>
          <a:p>
            <a:endParaRPr lang="en-US" sz="2315">
              <a:solidFill>
                <a:srgbClr val="000000"/>
              </a:solidFill>
            </a:endParaRPr>
          </a:p>
        </p:txBody>
      </p:sp>
    </p:spTree>
    <p:extLst>
      <p:ext uri="{BB962C8B-B14F-4D97-AF65-F5344CB8AC3E}">
        <p14:creationId xmlns:p14="http://schemas.microsoft.com/office/powerpoint/2010/main" val="261702863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12094249"/>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35842" name="think-cell Slide" r:id="rId4" imgW="395" imgH="394" progId="TCLayout.ActiveDocument.1">
                  <p:embed/>
                </p:oleObj>
              </mc:Choice>
              <mc:Fallback>
                <p:oleObj name="think-cell Slide" r:id="rId4" imgW="395" imgH="394" progId="TCLayout.ActiveDocument.1">
                  <p:embed/>
                  <p:pic>
                    <p:nvPicPr>
                      <p:cNvPr id="2" name="Object 1" hidden="1"/>
                      <p:cNvPicPr/>
                      <p:nvPr/>
                    </p:nvPicPr>
                    <p:blipFill>
                      <a:blip r:embed="rId5"/>
                      <a:stretch>
                        <a:fillRect/>
                      </a:stretch>
                    </p:blipFill>
                    <p:spPr>
                      <a:xfrm>
                        <a:off x="1956" y="1589"/>
                        <a:ext cx="1954" cy="1587"/>
                      </a:xfrm>
                      <a:prstGeom prst="rect">
                        <a:avLst/>
                      </a:prstGeom>
                    </p:spPr>
                  </p:pic>
                </p:oleObj>
              </mc:Fallback>
            </mc:AlternateContent>
          </a:graphicData>
        </a:graphic>
      </p:graphicFrame>
      <p:sp>
        <p:nvSpPr>
          <p:cNvPr id="4" name="Snip and Round Single Corner Rectangle 3">
            <a:hlinkClick r:id="" action="ppaction://hlinkshowjump?jump=nextslide"/>
          </p:cNvPr>
          <p:cNvSpPr/>
          <p:nvPr userDrawn="1"/>
        </p:nvSpPr>
        <p:spPr>
          <a:xfrm>
            <a:off x="11843226" y="2549159"/>
            <a:ext cx="355124" cy="504922"/>
          </a:xfrm>
          <a:prstGeom prst="snipRoundRect">
            <a:avLst>
              <a:gd name="adj1" fmla="val 33467"/>
              <a:gd name="adj2" fmla="val 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5" name="Snip and Round Single Corner Rectangle 4">
            <a:hlinkClick r:id="" action="ppaction://hlinkshowjump?jump=previousslide"/>
          </p:cNvPr>
          <p:cNvSpPr/>
          <p:nvPr userDrawn="1"/>
        </p:nvSpPr>
        <p:spPr>
          <a:xfrm flipV="1">
            <a:off x="11843226" y="3559003"/>
            <a:ext cx="355124" cy="504922"/>
          </a:xfrm>
          <a:prstGeom prst="snipRoundRect">
            <a:avLst>
              <a:gd name="adj1" fmla="val 33467"/>
              <a:gd name="adj2" fmla="val 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6" name="Rectangle 5"/>
          <p:cNvSpPr/>
          <p:nvPr userDrawn="1"/>
        </p:nvSpPr>
        <p:spPr>
          <a:xfrm>
            <a:off x="11843226" y="3054081"/>
            <a:ext cx="355124" cy="504922"/>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7" name="Half Frame 6"/>
          <p:cNvSpPr/>
          <p:nvPr userDrawn="1"/>
        </p:nvSpPr>
        <p:spPr>
          <a:xfrm rot="8100000">
            <a:off x="11857905" y="2710578"/>
            <a:ext cx="222854" cy="182086"/>
          </a:xfrm>
          <a:prstGeom prst="halfFrame">
            <a:avLst>
              <a:gd name="adj1" fmla="val 13333"/>
              <a:gd name="adj2" fmla="val 13333"/>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8" name="Half Frame 7"/>
          <p:cNvSpPr/>
          <p:nvPr userDrawn="1"/>
        </p:nvSpPr>
        <p:spPr>
          <a:xfrm rot="18900000">
            <a:off x="11965814" y="3744993"/>
            <a:ext cx="222854" cy="182086"/>
          </a:xfrm>
          <a:prstGeom prst="halfFrame">
            <a:avLst>
              <a:gd name="adj1" fmla="val 13333"/>
              <a:gd name="adj2" fmla="val 13333"/>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9" name="Freeform 13"/>
          <p:cNvSpPr>
            <a:spLocks noEditPoints="1"/>
          </p:cNvSpPr>
          <p:nvPr userDrawn="1"/>
        </p:nvSpPr>
        <p:spPr bwMode="auto">
          <a:xfrm>
            <a:off x="11886568" y="3202752"/>
            <a:ext cx="268440" cy="200922"/>
          </a:xfrm>
          <a:custGeom>
            <a:avLst/>
            <a:gdLst>
              <a:gd name="T0" fmla="*/ 273 w 332"/>
              <a:gd name="T1" fmla="*/ 81 h 306"/>
              <a:gd name="T2" fmla="*/ 273 w 332"/>
              <a:gd name="T3" fmla="*/ 3 h 306"/>
              <a:gd name="T4" fmla="*/ 230 w 332"/>
              <a:gd name="T5" fmla="*/ 3 h 306"/>
              <a:gd name="T6" fmla="*/ 230 w 332"/>
              <a:gd name="T7" fmla="*/ 48 h 306"/>
              <a:gd name="T8" fmla="*/ 166 w 332"/>
              <a:gd name="T9" fmla="*/ 0 h 306"/>
              <a:gd name="T10" fmla="*/ 0 w 332"/>
              <a:gd name="T11" fmla="*/ 126 h 306"/>
              <a:gd name="T12" fmla="*/ 26 w 332"/>
              <a:gd name="T13" fmla="*/ 161 h 306"/>
              <a:gd name="T14" fmla="*/ 42 w 332"/>
              <a:gd name="T15" fmla="*/ 148 h 306"/>
              <a:gd name="T16" fmla="*/ 42 w 332"/>
              <a:gd name="T17" fmla="*/ 306 h 306"/>
              <a:gd name="T18" fmla="*/ 289 w 332"/>
              <a:gd name="T19" fmla="*/ 306 h 306"/>
              <a:gd name="T20" fmla="*/ 289 w 332"/>
              <a:gd name="T21" fmla="*/ 148 h 306"/>
              <a:gd name="T22" fmla="*/ 305 w 332"/>
              <a:gd name="T23" fmla="*/ 161 h 306"/>
              <a:gd name="T24" fmla="*/ 332 w 332"/>
              <a:gd name="T25" fmla="*/ 126 h 306"/>
              <a:gd name="T26" fmla="*/ 273 w 332"/>
              <a:gd name="T27" fmla="*/ 81 h 306"/>
              <a:gd name="T28" fmla="*/ 265 w 332"/>
              <a:gd name="T29" fmla="*/ 281 h 306"/>
              <a:gd name="T30" fmla="*/ 209 w 332"/>
              <a:gd name="T31" fmla="*/ 281 h 306"/>
              <a:gd name="T32" fmla="*/ 209 w 332"/>
              <a:gd name="T33" fmla="*/ 190 h 306"/>
              <a:gd name="T34" fmla="*/ 123 w 332"/>
              <a:gd name="T35" fmla="*/ 190 h 306"/>
              <a:gd name="T36" fmla="*/ 123 w 332"/>
              <a:gd name="T37" fmla="*/ 281 h 306"/>
              <a:gd name="T38" fmla="*/ 67 w 332"/>
              <a:gd name="T39" fmla="*/ 281 h 306"/>
              <a:gd name="T40" fmla="*/ 67 w 332"/>
              <a:gd name="T41" fmla="*/ 131 h 306"/>
              <a:gd name="T42" fmla="*/ 166 w 332"/>
              <a:gd name="T43" fmla="*/ 56 h 306"/>
              <a:gd name="T44" fmla="*/ 265 w 332"/>
              <a:gd name="T45" fmla="*/ 131 h 306"/>
              <a:gd name="T46" fmla="*/ 265 w 332"/>
              <a:gd name="T47" fmla="*/ 28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2" h="306">
                <a:moveTo>
                  <a:pt x="273" y="81"/>
                </a:moveTo>
                <a:lnTo>
                  <a:pt x="273" y="3"/>
                </a:lnTo>
                <a:lnTo>
                  <a:pt x="230" y="3"/>
                </a:lnTo>
                <a:lnTo>
                  <a:pt x="230" y="48"/>
                </a:lnTo>
                <a:lnTo>
                  <a:pt x="166" y="0"/>
                </a:lnTo>
                <a:lnTo>
                  <a:pt x="0" y="126"/>
                </a:lnTo>
                <a:lnTo>
                  <a:pt x="26" y="161"/>
                </a:lnTo>
                <a:lnTo>
                  <a:pt x="42" y="148"/>
                </a:lnTo>
                <a:lnTo>
                  <a:pt x="42" y="306"/>
                </a:lnTo>
                <a:lnTo>
                  <a:pt x="289" y="306"/>
                </a:lnTo>
                <a:lnTo>
                  <a:pt x="289" y="148"/>
                </a:lnTo>
                <a:lnTo>
                  <a:pt x="305" y="161"/>
                </a:lnTo>
                <a:lnTo>
                  <a:pt x="332" y="126"/>
                </a:lnTo>
                <a:lnTo>
                  <a:pt x="273" y="81"/>
                </a:lnTo>
                <a:close/>
                <a:moveTo>
                  <a:pt x="265" y="281"/>
                </a:moveTo>
                <a:lnTo>
                  <a:pt x="209" y="281"/>
                </a:lnTo>
                <a:lnTo>
                  <a:pt x="209" y="190"/>
                </a:lnTo>
                <a:lnTo>
                  <a:pt x="123" y="190"/>
                </a:lnTo>
                <a:lnTo>
                  <a:pt x="123" y="281"/>
                </a:lnTo>
                <a:lnTo>
                  <a:pt x="67" y="281"/>
                </a:lnTo>
                <a:lnTo>
                  <a:pt x="67" y="131"/>
                </a:lnTo>
                <a:lnTo>
                  <a:pt x="166" y="56"/>
                </a:lnTo>
                <a:lnTo>
                  <a:pt x="265" y="131"/>
                </a:lnTo>
                <a:lnTo>
                  <a:pt x="265" y="281"/>
                </a:lnTo>
                <a:close/>
              </a:path>
            </a:pathLst>
          </a:custGeom>
          <a:solidFill>
            <a:srgbClr val="1D1D1B"/>
          </a:solidFill>
          <a:ln w="9525">
            <a:noFill/>
            <a:round/>
            <a:headEnd/>
            <a:tailEnd/>
          </a:ln>
        </p:spPr>
        <p:txBody>
          <a:bodyPr vert="horz" wrap="square" lIns="100817" tIns="50408" rIns="100817" bIns="50408" numCol="1" anchor="t" anchorCtr="0" compatLnSpc="1">
            <a:prstTxWarp prst="textNoShape">
              <a:avLst/>
            </a:prstTxWarp>
          </a:bodyPr>
          <a:lstStyle/>
          <a:p>
            <a:endParaRPr lang="en-US" sz="2315">
              <a:solidFill>
                <a:srgbClr val="000000"/>
              </a:solidFill>
            </a:endParaRP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0" y="33046"/>
            <a:ext cx="12173393" cy="6791908"/>
          </a:xfrm>
          <a:prstGeom prst="rect">
            <a:avLst/>
          </a:prstGeom>
        </p:spPr>
      </p:pic>
    </p:spTree>
    <p:extLst>
      <p:ext uri="{BB962C8B-B14F-4D97-AF65-F5344CB8AC3E}">
        <p14:creationId xmlns:p14="http://schemas.microsoft.com/office/powerpoint/2010/main" val="3422091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fld id="{F4FB490B-7BF8-4509-9F0D-5A2D3FE1A9A1}" type="datetime3">
              <a:rPr lang="en-US" smtClean="0"/>
              <a:t>4 November 2020</a:t>
            </a:fld>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775002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fld id="{7EDC6652-D330-42A9-B2DB-FD7DBFE6E7CE}" type="datetime3">
              <a:rPr lang="en-US" smtClean="0"/>
              <a:t>4 November 2020</a:t>
            </a:fld>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379389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fld id="{7848B339-892E-45B1-8EC6-9663C993893D}" type="datetime3">
              <a:rPr lang="en-US" smtClean="0"/>
              <a:t>4 November 2020</a:t>
            </a:fld>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391415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r>
              <a:rPr lang="en-US"/>
              <a:t>Edit Master text styles</a:t>
            </a:r>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r>
              <a:rPr lang="en-US"/>
              <a:t>Edit Master text styles</a:t>
            </a:r>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fld id="{53C96D42-85A7-4FB8-81C2-A76989CD2C0B}" type="datetime3">
              <a:rPr lang="en-US" smtClean="0"/>
              <a:t>4 November 2020</a:t>
            </a:fld>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619028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fld id="{BE72F864-C261-4ACC-899D-1F7B54215EB6}" type="datetime3">
              <a:rPr lang="en-US" smtClean="0"/>
              <a:t>4 November 2020</a:t>
            </a:fld>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794348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48B3494-263B-4575-AEF2-7AD518453A31}"/>
              </a:ext>
            </a:extLst>
          </p:cNvPr>
          <p:cNvGraphicFramePr>
            <a:graphicFrameLocks noChangeAspect="1"/>
          </p:cNvGraphicFramePr>
          <p:nvPr userDrawn="1">
            <p:custDataLst>
              <p:tags r:id="rId2"/>
            </p:custDataLst>
            <p:extLst>
              <p:ext uri="{D42A27DB-BD31-4B8C-83A1-F6EECF244321}">
                <p14:modId xmlns:p14="http://schemas.microsoft.com/office/powerpoint/2010/main" val="41347830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4"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548B3494-263B-4575-AEF2-7AD518453A3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566BB0-DBBC-4625-B1FF-204060B7D806}"/>
              </a:ext>
            </a:extLst>
          </p:cNvPr>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AU" sz="30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hasCustomPrompt="1"/>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AU" dirty="0"/>
              <a:t>Use a Frame to frame your better question</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06219230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fld id="{DE39BF9A-0D1B-456C-90FD-7DD4E43985FE}" type="datetime3">
              <a:rPr lang="en-US" smtClean="0"/>
              <a:t>4 November 2020</a:t>
            </a:fld>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894867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fld id="{678A09A2-12AE-4A08-9E31-994E3910808B}" type="datetime3">
              <a:rPr lang="en-US" smtClean="0"/>
              <a:t>4 November 2020</a:t>
            </a:fld>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0529053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7416E9-5919-4213-81D7-5E74B3B61EAA}"/>
              </a:ext>
            </a:extLst>
          </p:cNvPr>
          <p:cNvSpPr>
            <a:spLocks noGrp="1"/>
          </p:cNvSpPr>
          <p:nvPr>
            <p:ph type="dt" sz="half" idx="10"/>
          </p:nvPr>
        </p:nvSpPr>
        <p:spPr/>
        <p:txBody>
          <a:bodyPr/>
          <a:lstStyle/>
          <a:p>
            <a:fld id="{0BD55BA1-5616-41A0-A230-900CC53918C9}" type="datetime3">
              <a:rPr lang="en-US" smtClean="0"/>
              <a:t>4 November 2020</a:t>
            </a:fld>
            <a:endParaRPr lang="en-IN" dirty="0"/>
          </a:p>
        </p:txBody>
      </p:sp>
      <p:sp>
        <p:nvSpPr>
          <p:cNvPr id="3" name="Footer Placeholder 2">
            <a:extLst>
              <a:ext uri="{FF2B5EF4-FFF2-40B4-BE49-F238E27FC236}">
                <a16:creationId xmlns:a16="http://schemas.microsoft.com/office/drawing/2014/main" id="{6BDFF1B2-A745-40FB-B885-B3638A4F4178}"/>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0DC9AD96-7B7E-4E05-90E8-1F98943B072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69379374"/>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0438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711B3654-4C35-482F-B580-02C23F975B92}"/>
              </a:ext>
            </a:extLst>
          </p:cNvPr>
          <p:cNvSpPr>
            <a:spLocks noGrp="1"/>
          </p:cNvSpPr>
          <p:nvPr>
            <p:ph type="dt" sz="half" idx="11"/>
          </p:nvPr>
        </p:nvSpPr>
        <p:spPr/>
        <p:txBody>
          <a:bodyPr/>
          <a:lstStyle/>
          <a:p>
            <a:fld id="{ECB31890-3905-4699-8A54-4A643E2FBD12}" type="datetime3">
              <a:rPr lang="en-US" smtClean="0"/>
              <a:t>4 November 2020</a:t>
            </a:fld>
            <a:endParaRPr lang="en-IN" dirty="0"/>
          </a:p>
        </p:txBody>
      </p:sp>
      <p:sp>
        <p:nvSpPr>
          <p:cNvPr id="4" name="Footer Placeholder 3">
            <a:extLst>
              <a:ext uri="{FF2B5EF4-FFF2-40B4-BE49-F238E27FC236}">
                <a16:creationId xmlns:a16="http://schemas.microsoft.com/office/drawing/2014/main" id="{162EFEC5-10C4-4E79-B06E-F14B8F305F91}"/>
              </a:ext>
            </a:extLst>
          </p:cNvPr>
          <p:cNvSpPr>
            <a:spLocks noGrp="1"/>
          </p:cNvSpPr>
          <p:nvPr>
            <p:ph type="ftr" sz="quarter" idx="12"/>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CC05763-C066-4818-A1DF-64ED4D64BE2E}"/>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5730404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C129049-E3D5-4C0A-BB1F-72BEDB1FB5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75" y="0"/>
            <a:ext cx="12192000" cy="6858000"/>
          </a:xfrm>
          <a:prstGeom prst="rect">
            <a:avLst/>
          </a:prstGeom>
        </p:spPr>
      </p:pic>
    </p:spTree>
    <p:extLst>
      <p:ext uri="{BB962C8B-B14F-4D97-AF65-F5344CB8AC3E}">
        <p14:creationId xmlns:p14="http://schemas.microsoft.com/office/powerpoint/2010/main" val="30992367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pic>
        <p:nvPicPr>
          <p:cNvPr id="5" name="Content Placeholder 3">
            <a:extLst>
              <a:ext uri="{FF2B5EF4-FFF2-40B4-BE49-F238E27FC236}">
                <a16:creationId xmlns:a16="http://schemas.microsoft.com/office/drawing/2014/main" id="{501A2F11-32A0-4526-A5F7-F4382DA5B4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5" y="0"/>
            <a:ext cx="12192000" cy="6858000"/>
          </a:xfrm>
          <a:prstGeom prst="rect">
            <a:avLst/>
          </a:prstGeom>
        </p:spPr>
      </p:pic>
    </p:spTree>
    <p:extLst>
      <p:ext uri="{BB962C8B-B14F-4D97-AF65-F5344CB8AC3E}">
        <p14:creationId xmlns:p14="http://schemas.microsoft.com/office/powerpoint/2010/main" val="4919585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Final legal text">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83BDE2E-2BCF-4140-945E-7D5610CDE4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53" y="0"/>
            <a:ext cx="12192005" cy="6858000"/>
          </a:xfrm>
          <a:prstGeom prst="rect">
            <a:avLst/>
          </a:prstGeom>
        </p:spPr>
      </p:pic>
    </p:spTree>
    <p:extLst>
      <p:ext uri="{BB962C8B-B14F-4D97-AF65-F5344CB8AC3E}">
        <p14:creationId xmlns:p14="http://schemas.microsoft.com/office/powerpoint/2010/main" val="12822270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78806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2_Cove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1DA4D3B-F760-44BA-B1C9-FF19175A81C6}"/>
              </a:ext>
            </a:extLst>
          </p:cNvPr>
          <p:cNvGraphicFramePr>
            <a:graphicFrameLocks noChangeAspect="1"/>
          </p:cNvGraphicFramePr>
          <p:nvPr userDrawn="1">
            <p:custDataLst>
              <p:tags r:id="rId2"/>
            </p:custDataLst>
            <p:extLst>
              <p:ext uri="{D42A27DB-BD31-4B8C-83A1-F6EECF244321}">
                <p14:modId xmlns:p14="http://schemas.microsoft.com/office/powerpoint/2010/main" val="587465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2" name="think-cell Slide" r:id="rId5" imgW="338" imgH="338" progId="TCLayout.ActiveDocument.1">
                  <p:embed/>
                </p:oleObj>
              </mc:Choice>
              <mc:Fallback>
                <p:oleObj name="think-cell Slide" r:id="rId5" imgW="338" imgH="338" progId="TCLayout.ActiveDocument.1">
                  <p:embed/>
                  <p:pic>
                    <p:nvPicPr>
                      <p:cNvPr id="6" name="Object 5" hidden="1">
                        <a:extLst>
                          <a:ext uri="{FF2B5EF4-FFF2-40B4-BE49-F238E27FC236}">
                            <a16:creationId xmlns:a16="http://schemas.microsoft.com/office/drawing/2014/main" id="{D1DA4D3B-F760-44BA-B1C9-FF19175A81C6}"/>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5DD63F53-1164-42C3-A255-FF7AEE3A7E42}"/>
              </a:ext>
            </a:extLst>
          </p:cNvPr>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AU" sz="30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AU" dirty="0"/>
              <a:t>Use Panels to hold statements</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r>
              <a:rPr lang="en-US" dirty="0"/>
              <a:t>Click icon to add picture</a:t>
            </a:r>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57251300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41C6649-A0C4-4C15-BD68-1058C68ABA67}"/>
              </a:ext>
            </a:extLst>
          </p:cNvPr>
          <p:cNvGraphicFramePr>
            <a:graphicFrameLocks noChangeAspect="1"/>
          </p:cNvGraphicFramePr>
          <p:nvPr userDrawn="1">
            <p:custDataLst>
              <p:tags r:id="rId2"/>
            </p:custDataLst>
            <p:extLst>
              <p:ext uri="{D42A27DB-BD31-4B8C-83A1-F6EECF244321}">
                <p14:modId xmlns:p14="http://schemas.microsoft.com/office/powerpoint/2010/main" val="38027694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8"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F41C6649-A0C4-4C15-BD68-1058C68ABA6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98FDBC8-DE67-40E0-9881-B25BBD830263}"/>
              </a:ext>
            </a:extLst>
          </p:cNvPr>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AU" sz="30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hasCustomPrompt="1"/>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AU" dirty="0"/>
              <a:t>Use a Frame to frame your better question</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496167784"/>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_Approved question tal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5A74485-20F9-4C83-9C1E-F524D1979DFD}"/>
              </a:ext>
            </a:extLst>
          </p:cNvPr>
          <p:cNvGraphicFramePr>
            <a:graphicFrameLocks noChangeAspect="1"/>
          </p:cNvGraphicFramePr>
          <p:nvPr userDrawn="1">
            <p:custDataLst>
              <p:tags r:id="rId2"/>
            </p:custDataLst>
            <p:extLst>
              <p:ext uri="{D42A27DB-BD31-4B8C-83A1-F6EECF244321}">
                <p14:modId xmlns:p14="http://schemas.microsoft.com/office/powerpoint/2010/main" val="4791285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46"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65A74485-20F9-4C83-9C1E-F524D1979DFD}"/>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E14FBE9-087A-42CF-8D0E-318A271E21F5}"/>
              </a:ext>
            </a:extLst>
          </p:cNvPr>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AU" sz="30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hasCustomPrompt="1"/>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AU" dirty="0"/>
              <a:t>Use a Frame to frame your better question</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21727085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1_Approved question w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60BE0C3-02D3-4390-A6B7-1799B22008C4}"/>
              </a:ext>
            </a:extLst>
          </p:cNvPr>
          <p:cNvGraphicFramePr>
            <a:graphicFrameLocks noChangeAspect="1"/>
          </p:cNvGraphicFramePr>
          <p:nvPr userDrawn="1">
            <p:custDataLst>
              <p:tags r:id="rId2"/>
            </p:custDataLst>
            <p:extLst>
              <p:ext uri="{D42A27DB-BD31-4B8C-83A1-F6EECF244321}">
                <p14:modId xmlns:p14="http://schemas.microsoft.com/office/powerpoint/2010/main" val="14402236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7170"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060BE0C3-02D3-4390-A6B7-1799B22008C4}"/>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A5933E5-4C3D-4752-A498-08CB87AB5E34}"/>
              </a:ext>
            </a:extLst>
          </p:cNvPr>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AU" sz="30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hasCustomPrompt="1"/>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AU" dirty="0"/>
              <a:t>Use a Frame to frame your better question</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74294588"/>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4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86AD1DFC-053D-4B86-B715-9C611EC38679}" type="datetime3">
              <a:rPr lang="en-US" smtClean="0"/>
              <a:t>4 November 2020</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906280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16D63E5D-D4D4-47A0-B3D2-9C348E301267}" type="datetime3">
              <a:rPr lang="en-US" smtClean="0"/>
              <a:t>4 November 2020</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1595167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5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r>
              <a:rPr lang="en-US" dirty="0"/>
              <a:t>Click icon to add picture</a:t>
            </a:r>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0E49E8CE-5235-4494-B0FD-9ECC8206E96E}" type="datetime3">
              <a:rPr lang="en-US" smtClean="0"/>
              <a:t>4 November 2020</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6682872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6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r>
              <a:rPr lang="en-US" dirty="0"/>
              <a:t>Click icon to add picture</a:t>
            </a:r>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CFB1ADCF-7548-48F2-B4E3-18B2C0EE8460}" type="datetime3">
              <a:rPr lang="en-US" smtClean="0"/>
              <a:t>4 November 2020</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020724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3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10223233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2405671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5_Standard slide_Quot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48175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8F6D9080-1DFC-4303-893C-6B8A3FEC05E8}" type="datetime3">
              <a:rPr lang="en-US" smtClean="0"/>
              <a:t>4 November 2020</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275264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fld id="{97B14021-CB4E-4A4F-8709-D33FAB29C8FB}" type="datetime3">
              <a:rPr lang="en-US" smtClean="0"/>
              <a:t>4 November 2020</a:t>
            </a:fld>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lvl1pPr>
              <a:defRPr/>
            </a:lvl1pPr>
          </a:lstStyle>
          <a:p>
            <a:r>
              <a:rPr lang="en-IN" dirty="0"/>
              <a:t>Covid-19 impact on PPP and Project Finance</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9993965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A8381BA6-C3FD-495B-9B56-A30783EC7416}" type="datetime3">
              <a:rPr lang="en-US" smtClean="0"/>
              <a:t>4 November 2020</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460343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_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2A7C88E1-FE33-48AD-9218-9258D62CDCC4}" type="datetime3">
              <a:rPr lang="en-US" smtClean="0"/>
              <a:t>4 November 2020</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8979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22FE8F4A-3FA1-4A64-AE77-2254BB85F3D2}" type="datetime3">
              <a:rPr lang="en-US" smtClean="0"/>
              <a:t>4 November 2020</a:t>
            </a:fld>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0850839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7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C3A9E02A-78D6-48B7-A389-464ED573BA5D}" type="datetime3">
              <a:rPr lang="en-US" smtClean="0"/>
              <a:t>4 November 2020</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703271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r>
              <a:rPr lang="en-US"/>
              <a:t>Edit Master text styles</a:t>
            </a:r>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r>
              <a:rPr lang="en-US"/>
              <a:t>Edit Master text styles</a:t>
            </a:r>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029E1942-EB53-47E3-BCA7-F99D05C795EC}" type="datetime3">
              <a:rPr lang="en-US" smtClean="0"/>
              <a:t>4 November 2020</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1027327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5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r>
              <a:rPr lang="en-US" dirty="0"/>
              <a:t>Click icon to add picture</a:t>
            </a:r>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1057AB47-DE48-402E-B5B7-CB9A0D0B7D44}" type="datetime3">
              <a:rPr lang="en-US" smtClean="0"/>
              <a:t>4 November 2020</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3824980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6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6A95EDC0-9791-477B-BA1D-1692FE9BFBAA}" type="datetime3">
              <a:rPr lang="en-US" smtClean="0"/>
              <a:t>4 November 2020</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28808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51FBADE3-2F67-4EB8-B1F9-B00F8B809757}" type="datetime3">
              <a:rPr lang="en-US" smtClean="0"/>
              <a:t>4 November 2020</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284886263"/>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3_Final legal text">
    <p:spTree>
      <p:nvGrpSpPr>
        <p:cNvPr id="1" name=""/>
        <p:cNvGrpSpPr/>
        <p:nvPr/>
      </p:nvGrpSpPr>
      <p:grpSpPr>
        <a:xfrm>
          <a:off x="0" y="0"/>
          <a:ext cx="0" cy="0"/>
          <a:chOff x="0" y="0"/>
          <a:chExt cx="0" cy="0"/>
        </a:xfrm>
      </p:grpSpPr>
      <p:sp>
        <p:nvSpPr>
          <p:cNvPr id="8" name="Content Placeholder 2"/>
          <p:cNvSpPr>
            <a:spLocks noGrp="1"/>
          </p:cNvSpPr>
          <p:nvPr>
            <p:ph idx="1"/>
          </p:nvPr>
        </p:nvSpPr>
        <p:spPr>
          <a:xfrm>
            <a:off x="607799" y="719139"/>
            <a:ext cx="4677635" cy="5210062"/>
          </a:xfrm>
        </p:spPr>
        <p:txBody>
          <a:bodyPr/>
          <a:lstStyle>
            <a:lvl1pPr marL="0" indent="0" algn="l" defTabSz="995363" rtl="0" fontAlgn="base">
              <a:lnSpc>
                <a:spcPct val="100000"/>
              </a:lnSpc>
              <a:spcBef>
                <a:spcPct val="70000"/>
              </a:spcBef>
              <a:spcAft>
                <a:spcPct val="0"/>
              </a:spcAft>
              <a:buSzPct val="100000"/>
              <a:buNone/>
              <a:defRPr lang="en-US" sz="1200" kern="1200" noProof="0" dirty="0" smtClean="0">
                <a:solidFill>
                  <a:schemeClr val="bg1"/>
                </a:solidFill>
                <a:latin typeface="EYInterstate Light" panose="02000506000000020004" pitchFamily="2" charset="0"/>
                <a:ea typeface="+mn-ea"/>
                <a:cs typeface="Arial" pitchFamily="34" charset="0"/>
              </a:defRPr>
            </a:lvl1pPr>
            <a:lvl2pPr marL="0" indent="0" algn="l" defTabSz="995363" rtl="0" fontAlgn="base">
              <a:lnSpc>
                <a:spcPct val="100000"/>
              </a:lnSpc>
              <a:spcBef>
                <a:spcPct val="0"/>
              </a:spcBef>
              <a:spcAft>
                <a:spcPct val="0"/>
              </a:spcAft>
              <a:buSzPct val="100000"/>
              <a:buNone/>
              <a:defRPr lang="en-US" sz="900" b="1" kern="1200" noProof="0" dirty="0" smtClean="0">
                <a:solidFill>
                  <a:schemeClr val="bg1"/>
                </a:solidFill>
                <a:latin typeface="EYInterstate Light" panose="02000506000000020004" pitchFamily="2" charset="0"/>
                <a:ea typeface="+mn-ea"/>
                <a:cs typeface="Arial" pitchFamily="34" charset="0"/>
              </a:defRPr>
            </a:lvl2pPr>
            <a:lvl3pPr marL="176213" indent="-176213" algn="l" defTabSz="995363" rtl="0" fontAlgn="base">
              <a:lnSpc>
                <a:spcPct val="100000"/>
              </a:lnSpc>
              <a:spcBef>
                <a:spcPct val="0"/>
              </a:spcBef>
              <a:spcAft>
                <a:spcPct val="0"/>
              </a:spcAft>
              <a:buClr>
                <a:schemeClr val="tx2"/>
              </a:buClr>
              <a:buSzPct val="70000"/>
              <a:buFont typeface="Arial" pitchFamily="34" charset="0"/>
              <a:buChar char="►"/>
              <a:defRPr lang="en-US" sz="900" b="1" kern="1200" noProof="0" dirty="0" smtClean="0">
                <a:solidFill>
                  <a:schemeClr val="bg1"/>
                </a:solidFill>
                <a:latin typeface="EYInterstate Light" panose="02000506000000020004" pitchFamily="2" charset="0"/>
                <a:ea typeface="+mn-ea"/>
                <a:cs typeface="Arial" pitchFamily="34" charset="0"/>
              </a:defRPr>
            </a:lvl3pPr>
            <a:lvl4pPr marL="0" indent="0" algn="l" defTabSz="995363" rtl="0" fontAlgn="base">
              <a:lnSpc>
                <a:spcPct val="100000"/>
              </a:lnSpc>
              <a:spcBef>
                <a:spcPct val="0"/>
              </a:spcBef>
              <a:spcAft>
                <a:spcPct val="0"/>
              </a:spcAft>
              <a:buSzPct val="100000"/>
              <a:buNone/>
              <a:defRPr lang="en-US" sz="800" kern="1200" noProof="0" dirty="0" smtClean="0">
                <a:solidFill>
                  <a:schemeClr val="bg1"/>
                </a:solidFill>
                <a:latin typeface="EYInterstate Light" panose="02000506000000020004" pitchFamily="2" charset="0"/>
                <a:ea typeface="+mn-ea"/>
                <a:cs typeface="Arial" pitchFamily="34" charset="0"/>
              </a:defRPr>
            </a:lvl4pPr>
            <a:lvl5pPr marL="188913" indent="-188913" algn="l" defTabSz="995363" rtl="0" fontAlgn="base">
              <a:lnSpc>
                <a:spcPct val="100000"/>
              </a:lnSpc>
              <a:spcBef>
                <a:spcPct val="0"/>
              </a:spcBef>
              <a:spcAft>
                <a:spcPct val="0"/>
              </a:spcAft>
              <a:buClr>
                <a:schemeClr val="tx2"/>
              </a:buClr>
              <a:buSzPct val="70000"/>
              <a:buFont typeface="Arial" pitchFamily="34" charset="0"/>
              <a:buChar char="►"/>
              <a:defRPr lang="en-US" sz="800" kern="1200" noProof="0" dirty="0">
                <a:solidFill>
                  <a:schemeClr val="bg1"/>
                </a:solidFill>
                <a:latin typeface="EYInterstate Light" panose="02000506000000020004" pitchFamily="2" charset="0"/>
                <a:ea typeface="+mn-ea"/>
                <a:cs typeface="Arial" pitchFamily="34" charset="0"/>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161311815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1_Cover">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A3EBE029-1E4B-47C5-8E00-E70301006593}"/>
              </a:ext>
            </a:extLst>
          </p:cNvPr>
          <p:cNvGraphicFramePr>
            <a:graphicFrameLocks noChangeAspect="1"/>
          </p:cNvGraphicFramePr>
          <p:nvPr userDrawn="1">
            <p:custDataLst>
              <p:tags r:id="rId2"/>
            </p:custDataLst>
            <p:extLst>
              <p:ext uri="{D42A27DB-BD31-4B8C-83A1-F6EECF244321}">
                <p14:modId xmlns:p14="http://schemas.microsoft.com/office/powerpoint/2010/main" val="24966477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9218" name="think-cell Slide" r:id="rId5" imgW="592" imgH="591" progId="TCLayout.ActiveDocument.1">
                  <p:embed/>
                </p:oleObj>
              </mc:Choice>
              <mc:Fallback>
                <p:oleObj name="think-cell Slide" r:id="rId5" imgW="592" imgH="591" progId="TCLayout.ActiveDocument.1">
                  <p:embed/>
                  <p:pic>
                    <p:nvPicPr>
                      <p:cNvPr id="6" name="Object 5" hidden="1">
                        <a:extLst>
                          <a:ext uri="{FF2B5EF4-FFF2-40B4-BE49-F238E27FC236}">
                            <a16:creationId xmlns:a16="http://schemas.microsoft.com/office/drawing/2014/main" id="{A3EBE029-1E4B-47C5-8E00-E70301006593}"/>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C91AB20B-D390-4E12-848C-337AC532C757}"/>
              </a:ext>
            </a:extLst>
          </p:cNvPr>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AU" sz="30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AU" dirty="0"/>
              <a:t>Use Panels to hold statements</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13331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13331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sp>
        <p:nvSpPr>
          <p:cNvPr id="14" name="Picture Placeholder 19">
            <a:extLst>
              <a:ext uri="{FF2B5EF4-FFF2-40B4-BE49-F238E27FC236}">
                <a16:creationId xmlns:a16="http://schemas.microsoft.com/office/drawing/2014/main" id="{29A5E1BC-8F6B-43EF-9FF6-8242E7708BDA}"/>
              </a:ext>
            </a:extLst>
          </p:cNvPr>
          <p:cNvSpPr>
            <a:spLocks noGrp="1"/>
          </p:cNvSpPr>
          <p:nvPr>
            <p:ph type="pic" sz="quarter" idx="16"/>
          </p:nvPr>
        </p:nvSpPr>
        <p:spPr>
          <a:xfrm>
            <a:off x="461983" y="5914642"/>
            <a:ext cx="576000" cy="576000"/>
          </a:xfrm>
          <a:prstGeom prst="ellipse">
            <a:avLst/>
          </a:prstGeom>
        </p:spPr>
        <p:txBody>
          <a:bodyPr anchor="ctr"/>
          <a:lstStyle>
            <a:lvl1pPr marL="0" indent="0" algn="ctr">
              <a:buNone/>
              <a:defRPr sz="900">
                <a:solidFill>
                  <a:schemeClr val="bg1"/>
                </a:solidFill>
              </a:defRPr>
            </a:lvl1pPr>
          </a:lstStyle>
          <a:p>
            <a:endParaRPr lang="en-GB" dirty="0"/>
          </a:p>
        </p:txBody>
      </p:sp>
      <p:grpSp>
        <p:nvGrpSpPr>
          <p:cNvPr id="2" name="Group 4">
            <a:extLst>
              <a:ext uri="{FF2B5EF4-FFF2-40B4-BE49-F238E27FC236}">
                <a16:creationId xmlns:a16="http://schemas.microsoft.com/office/drawing/2014/main" id="{63F02F42-4916-4588-807F-4BB7367EB0EC}"/>
              </a:ext>
            </a:extLst>
          </p:cNvPr>
          <p:cNvGrpSpPr>
            <a:grpSpLocks noChangeAspect="1"/>
          </p:cNvGrpSpPr>
          <p:nvPr userDrawn="1"/>
        </p:nvGrpSpPr>
        <p:grpSpPr bwMode="auto">
          <a:xfrm>
            <a:off x="10364788" y="4960938"/>
            <a:ext cx="1225550" cy="1435100"/>
            <a:chOff x="6529" y="3125"/>
            <a:chExt cx="772" cy="904"/>
          </a:xfrm>
        </p:grpSpPr>
        <p:sp>
          <p:nvSpPr>
            <p:cNvPr id="4" name="Freeform 5">
              <a:extLst>
                <a:ext uri="{FF2B5EF4-FFF2-40B4-BE49-F238E27FC236}">
                  <a16:creationId xmlns:a16="http://schemas.microsoft.com/office/drawing/2014/main" id="{0BD928C5-1C7D-4599-A7E9-8AB1B188C6AA}"/>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5" name="Freeform 6">
              <a:extLst>
                <a:ext uri="{FF2B5EF4-FFF2-40B4-BE49-F238E27FC236}">
                  <a16:creationId xmlns:a16="http://schemas.microsoft.com/office/drawing/2014/main" id="{37C281E8-2924-471F-A849-26C37A059B4E}"/>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311004377"/>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fld id="{EE19B0F1-44AD-42A5-9A37-2FB41F1EC903}" type="datetime3">
              <a:rPr lang="en-US" smtClean="0"/>
              <a:t>4 November 2020</a:t>
            </a:fld>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365547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F098509-7E91-487B-BDBA-A5C12CC05BFA}"/>
              </a:ext>
            </a:extLst>
          </p:cNvPr>
          <p:cNvGraphicFramePr>
            <a:graphicFrameLocks noChangeAspect="1"/>
          </p:cNvGraphicFramePr>
          <p:nvPr userDrawn="1">
            <p:custDataLst>
              <p:tags r:id="rId2"/>
            </p:custDataLst>
            <p:extLst>
              <p:ext uri="{D42A27DB-BD31-4B8C-83A1-F6EECF244321}">
                <p14:modId xmlns:p14="http://schemas.microsoft.com/office/powerpoint/2010/main" val="35354850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42"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FF098509-7E91-487B-BDBA-A5C12CC05BFA}"/>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E6641F1-786C-424F-983F-288F740066D3}"/>
              </a:ext>
            </a:extLst>
          </p:cNvPr>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AU" sz="30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AU" dirty="0"/>
              <a:t>Use Panels to hold statements</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cxnSp>
        <p:nvCxnSpPr>
          <p:cNvPr id="7" name="Straight Connector 6">
            <a:extLst>
              <a:ext uri="{FF2B5EF4-FFF2-40B4-BE49-F238E27FC236}">
                <a16:creationId xmlns:a16="http://schemas.microsoft.com/office/drawing/2014/main" id="{F93BD223-2224-476C-AB5C-300C248C1618}"/>
              </a:ext>
            </a:extLst>
          </p:cNvPr>
          <p:cNvCxnSpPr>
            <a:cxnSpLocks/>
          </p:cNvCxnSpPr>
          <p:nvPr userDrawn="1"/>
        </p:nvCxnSpPr>
        <p:spPr>
          <a:xfrm>
            <a:off x="1333184" y="5709060"/>
            <a:ext cx="8122101" cy="0"/>
          </a:xfrm>
          <a:prstGeom prst="line">
            <a:avLst/>
          </a:prstGeom>
          <a:ln>
            <a:solidFill>
              <a:srgbClr val="82829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51B4C43-E5F8-400E-A971-58A3766B1BF0}"/>
              </a:ext>
            </a:extLst>
          </p:cNvPr>
          <p:cNvSpPr txBox="1"/>
          <p:nvPr userDrawn="1"/>
        </p:nvSpPr>
        <p:spPr>
          <a:xfrm>
            <a:off x="461984" y="5605200"/>
            <a:ext cx="1045073" cy="197581"/>
          </a:xfrm>
          <a:prstGeom prst="rect">
            <a:avLst/>
          </a:prstGeom>
          <a:noFill/>
        </p:spPr>
        <p:txBody>
          <a:bodyPr wrap="square" lIns="0" tIns="0" rIns="0" bIns="0" rtlCol="0" anchor="ctr" anchorCtr="0">
            <a:noAutofit/>
          </a:bodyPr>
          <a:lstStyle/>
          <a:p>
            <a:r>
              <a:rPr lang="en-GB" sz="1200" dirty="0">
                <a:solidFill>
                  <a:srgbClr val="828290"/>
                </a:solidFill>
                <a:latin typeface="EYInterstate Light" panose="02000506000000020004" pitchFamily="2" charset="0"/>
              </a:rPr>
              <a:t>Written by</a:t>
            </a:r>
          </a:p>
        </p:txBody>
      </p:sp>
      <p:sp>
        <p:nvSpPr>
          <p:cNvPr id="10" name="Text Placeholder 16">
            <a:extLst>
              <a:ext uri="{FF2B5EF4-FFF2-40B4-BE49-F238E27FC236}">
                <a16:creationId xmlns:a16="http://schemas.microsoft.com/office/drawing/2014/main" id="{A9465B6B-DFD4-4E0C-9ACE-E88CA2220464}"/>
              </a:ext>
            </a:extLst>
          </p:cNvPr>
          <p:cNvSpPr>
            <a:spLocks noGrp="1"/>
          </p:cNvSpPr>
          <p:nvPr>
            <p:ph type="body" sz="quarter" idx="14" hasCustomPrompt="1"/>
          </p:nvPr>
        </p:nvSpPr>
        <p:spPr>
          <a:xfrm>
            <a:off x="461984" y="6019189"/>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3" name="Text Placeholder 16">
            <a:extLst>
              <a:ext uri="{FF2B5EF4-FFF2-40B4-BE49-F238E27FC236}">
                <a16:creationId xmlns:a16="http://schemas.microsoft.com/office/drawing/2014/main" id="{A1F2ED22-5637-4AB8-ABD8-3693A6EA55FD}"/>
              </a:ext>
            </a:extLst>
          </p:cNvPr>
          <p:cNvSpPr>
            <a:spLocks noGrp="1"/>
          </p:cNvSpPr>
          <p:nvPr>
            <p:ph type="body" sz="quarter" idx="15" hasCustomPrompt="1"/>
          </p:nvPr>
        </p:nvSpPr>
        <p:spPr>
          <a:xfrm>
            <a:off x="461984" y="6216807"/>
            <a:ext cx="3089275" cy="180000"/>
          </a:xfrm>
        </p:spPr>
        <p:txBody>
          <a:bodyPr/>
          <a:lstStyle>
            <a:lvl1pPr marL="0" indent="0">
              <a:buNone/>
              <a:defRPr sz="1200">
                <a:solidFill>
                  <a:schemeClr val="bg1"/>
                </a:solidFill>
              </a:defRPr>
            </a:lvl1pPr>
          </a:lstStyle>
          <a:p>
            <a:pPr lvl="0"/>
            <a:r>
              <a:rPr lang="en-US" dirty="0"/>
              <a:t>Job Title</a:t>
            </a:r>
            <a:endParaRPr lang="en-GB" dirty="0"/>
          </a:p>
        </p:txBody>
      </p:sp>
      <p:grpSp>
        <p:nvGrpSpPr>
          <p:cNvPr id="14" name="Group 4">
            <a:extLst>
              <a:ext uri="{FF2B5EF4-FFF2-40B4-BE49-F238E27FC236}">
                <a16:creationId xmlns:a16="http://schemas.microsoft.com/office/drawing/2014/main" id="{5CE71800-5B4B-4F94-8DA1-A2C05D9E8750}"/>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58FB548F-77B7-4F42-8CF1-C53943386AA5}"/>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40005A69-42DA-4C6D-A41C-62C78DAFEFB7}"/>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52480370"/>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AFF93EB-CEFE-4693-A84A-B81CF3D3B93E}"/>
              </a:ext>
            </a:extLst>
          </p:cNvPr>
          <p:cNvGraphicFramePr>
            <a:graphicFrameLocks noChangeAspect="1"/>
          </p:cNvGraphicFramePr>
          <p:nvPr userDrawn="1">
            <p:custDataLst>
              <p:tags r:id="rId2"/>
            </p:custDataLst>
            <p:extLst>
              <p:ext uri="{D42A27DB-BD31-4B8C-83A1-F6EECF244321}">
                <p14:modId xmlns:p14="http://schemas.microsoft.com/office/powerpoint/2010/main" val="34444838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1266"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5AFF93EB-CEFE-4693-A84A-B81CF3D3B93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07AAFE9-9561-4561-805F-DEA67F7BBBA8}"/>
              </a:ext>
            </a:extLst>
          </p:cNvPr>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AU" sz="30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hasCustomPrompt="1"/>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AU" dirty="0"/>
              <a:t>Use a Frame to frame your better question</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76" name="Group 4">
            <a:extLst>
              <a:ext uri="{FF2B5EF4-FFF2-40B4-BE49-F238E27FC236}">
                <a16:creationId xmlns:a16="http://schemas.microsoft.com/office/drawing/2014/main" id="{9D60B6B0-F7ED-4B9F-A77C-632AC4EA661D}"/>
              </a:ext>
            </a:extLst>
          </p:cNvPr>
          <p:cNvGrpSpPr>
            <a:grpSpLocks noChangeAspect="1"/>
          </p:cNvGrpSpPr>
          <p:nvPr userDrawn="1"/>
        </p:nvGrpSpPr>
        <p:grpSpPr bwMode="auto">
          <a:xfrm>
            <a:off x="10364788" y="4960938"/>
            <a:ext cx="1225550" cy="1435100"/>
            <a:chOff x="6529" y="3125"/>
            <a:chExt cx="772" cy="904"/>
          </a:xfrm>
        </p:grpSpPr>
        <p:sp>
          <p:nvSpPr>
            <p:cNvPr id="77" name="Freeform 5">
              <a:extLst>
                <a:ext uri="{FF2B5EF4-FFF2-40B4-BE49-F238E27FC236}">
                  <a16:creationId xmlns:a16="http://schemas.microsoft.com/office/drawing/2014/main" id="{CC1B45B9-64DF-4C5B-9711-FA69AD537071}"/>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78" name="Freeform 6">
              <a:extLst>
                <a:ext uri="{FF2B5EF4-FFF2-40B4-BE49-F238E27FC236}">
                  <a16:creationId xmlns:a16="http://schemas.microsoft.com/office/drawing/2014/main" id="{BA55CB73-EE25-43B6-9720-855E16C4B153}"/>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76128593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251B623-9E27-4405-B82E-4E7A48AC6E95}"/>
              </a:ext>
            </a:extLst>
          </p:cNvPr>
          <p:cNvGraphicFramePr>
            <a:graphicFrameLocks noChangeAspect="1"/>
          </p:cNvGraphicFramePr>
          <p:nvPr userDrawn="1">
            <p:custDataLst>
              <p:tags r:id="rId2"/>
            </p:custDataLst>
            <p:extLst>
              <p:ext uri="{D42A27DB-BD31-4B8C-83A1-F6EECF244321}">
                <p14:modId xmlns:p14="http://schemas.microsoft.com/office/powerpoint/2010/main" val="35847493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2290"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9251B623-9E27-4405-B82E-4E7A48AC6E9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7F33858-9376-4179-A437-CD8F220AA3DE}"/>
              </a:ext>
            </a:extLst>
          </p:cNvPr>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AU" sz="30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hasCustomPrompt="1"/>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AU" dirty="0"/>
              <a:t>Use a Frame to frame your better question</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77" name="Group 76">
            <a:extLst>
              <a:ext uri="{FF2B5EF4-FFF2-40B4-BE49-F238E27FC236}">
                <a16:creationId xmlns:a16="http://schemas.microsoft.com/office/drawing/2014/main" id="{AE95BC52-A56D-4358-A294-750179EBB698}"/>
              </a:ext>
            </a:extLst>
          </p:cNvPr>
          <p:cNvGrpSpPr/>
          <p:nvPr userDrawn="1"/>
        </p:nvGrpSpPr>
        <p:grpSpPr>
          <a:xfrm>
            <a:off x="489366" y="876058"/>
            <a:ext cx="4855295" cy="3374475"/>
            <a:chOff x="6855933" y="899048"/>
            <a:chExt cx="4855295" cy="3374475"/>
          </a:xfrm>
          <a:solidFill>
            <a:schemeClr val="tx2"/>
          </a:solidFill>
        </p:grpSpPr>
        <p:sp>
          <p:nvSpPr>
            <p:cNvPr id="78" name="Freeform: Shape 77">
              <a:extLst>
                <a:ext uri="{FF2B5EF4-FFF2-40B4-BE49-F238E27FC236}">
                  <a16:creationId xmlns:a16="http://schemas.microsoft.com/office/drawing/2014/main" id="{ECBD2AD5-9A79-4CFE-A808-769ADC8898F3}"/>
                </a:ext>
              </a:extLst>
            </p:cNvPr>
            <p:cNvSpPr/>
            <p:nvPr/>
          </p:nvSpPr>
          <p:spPr>
            <a:xfrm>
              <a:off x="6855933" y="899048"/>
              <a:ext cx="4855295" cy="3374475"/>
            </a:xfrm>
            <a:custGeom>
              <a:avLst/>
              <a:gdLst>
                <a:gd name="connsiteX0" fmla="*/ 6731 w 4855294"/>
                <a:gd name="connsiteY0" fmla="*/ 863542 h 3374474"/>
                <a:gd name="connsiteX1" fmla="*/ 6731 w 4855294"/>
                <a:gd name="connsiteY1" fmla="*/ 3095901 h 3374474"/>
                <a:gd name="connsiteX2" fmla="*/ 145659 w 4855294"/>
                <a:gd name="connsiteY2" fmla="*/ 3095901 h 3374474"/>
                <a:gd name="connsiteX3" fmla="*/ 145659 w 4855294"/>
                <a:gd name="connsiteY3" fmla="*/ 988380 h 3374474"/>
                <a:gd name="connsiteX4" fmla="*/ 4715918 w 4855294"/>
                <a:gd name="connsiteY4" fmla="*/ 179673 h 3374474"/>
                <a:gd name="connsiteX5" fmla="*/ 4715918 w 4855294"/>
                <a:gd name="connsiteY5" fmla="*/ 3234829 h 3374474"/>
                <a:gd name="connsiteX6" fmla="*/ 840208 w 4855294"/>
                <a:gd name="connsiteY6" fmla="*/ 3234829 h 3374474"/>
                <a:gd name="connsiteX7" fmla="*/ 840208 w 4855294"/>
                <a:gd name="connsiteY7" fmla="*/ 3373757 h 3374474"/>
                <a:gd name="connsiteX8" fmla="*/ 4854846 w 4855294"/>
                <a:gd name="connsiteY8" fmla="*/ 3373757 h 3374474"/>
                <a:gd name="connsiteX9" fmla="*/ 4854846 w 4855294"/>
                <a:gd name="connsiteY9" fmla="*/ 6731 h 3374474"/>
                <a:gd name="connsiteX10" fmla="*/ 6731 w 4855294"/>
                <a:gd name="connsiteY10" fmla="*/ 863542 h 337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5294" h="3374474">
                  <a:moveTo>
                    <a:pt x="6731" y="863542"/>
                  </a:moveTo>
                  <a:lnTo>
                    <a:pt x="6731" y="3095901"/>
                  </a:lnTo>
                  <a:lnTo>
                    <a:pt x="145659" y="3095901"/>
                  </a:lnTo>
                  <a:lnTo>
                    <a:pt x="145659" y="988380"/>
                  </a:lnTo>
                  <a:lnTo>
                    <a:pt x="4715918" y="179673"/>
                  </a:lnTo>
                  <a:lnTo>
                    <a:pt x="4715918" y="3234829"/>
                  </a:lnTo>
                  <a:lnTo>
                    <a:pt x="840208" y="3234829"/>
                  </a:lnTo>
                  <a:lnTo>
                    <a:pt x="840208" y="3373757"/>
                  </a:lnTo>
                  <a:lnTo>
                    <a:pt x="4854846" y="3373757"/>
                  </a:lnTo>
                  <a:lnTo>
                    <a:pt x="4854846" y="6731"/>
                  </a:lnTo>
                  <a:lnTo>
                    <a:pt x="6731" y="863542"/>
                  </a:lnTo>
                  <a:close/>
                </a:path>
              </a:pathLst>
            </a:custGeom>
            <a:grpFill/>
            <a:ln w="9525" cap="flat">
              <a:noFill/>
              <a:prstDash val="solid"/>
              <a:miter/>
            </a:ln>
          </p:spPr>
          <p:txBody>
            <a:bodyPr rtlCol="0" anchor="ctr"/>
            <a:lstStyle/>
            <a:p>
              <a:endParaRPr lang="en-IN" dirty="0"/>
            </a:p>
          </p:txBody>
        </p:sp>
        <p:sp>
          <p:nvSpPr>
            <p:cNvPr id="79" name="Freeform: Shape 78">
              <a:extLst>
                <a:ext uri="{FF2B5EF4-FFF2-40B4-BE49-F238E27FC236}">
                  <a16:creationId xmlns:a16="http://schemas.microsoft.com/office/drawing/2014/main" id="{9EE673CB-A779-4F64-B72D-93428DD2B26D}"/>
                </a:ext>
              </a:extLst>
            </p:cNvPr>
            <p:cNvSpPr/>
            <p:nvPr/>
          </p:nvSpPr>
          <p:spPr>
            <a:xfrm>
              <a:off x="6855933"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0" name="Freeform: Shape 79">
              <a:extLst>
                <a:ext uri="{FF2B5EF4-FFF2-40B4-BE49-F238E27FC236}">
                  <a16:creationId xmlns:a16="http://schemas.microsoft.com/office/drawing/2014/main" id="{88144C98-507D-403B-8819-FBBF64A82FA3}"/>
                </a:ext>
              </a:extLst>
            </p:cNvPr>
            <p:cNvSpPr/>
            <p:nvPr/>
          </p:nvSpPr>
          <p:spPr>
            <a:xfrm>
              <a:off x="7133789"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sp>
          <p:nvSpPr>
            <p:cNvPr id="81" name="Freeform: Shape 80">
              <a:extLst>
                <a:ext uri="{FF2B5EF4-FFF2-40B4-BE49-F238E27FC236}">
                  <a16:creationId xmlns:a16="http://schemas.microsoft.com/office/drawing/2014/main" id="{21919CB3-2430-4DA6-BF41-59A1EF9C03CB}"/>
                </a:ext>
              </a:extLst>
            </p:cNvPr>
            <p:cNvSpPr/>
            <p:nvPr/>
          </p:nvSpPr>
          <p:spPr>
            <a:xfrm>
              <a:off x="7411555" y="4127146"/>
              <a:ext cx="143595" cy="143595"/>
            </a:xfrm>
            <a:custGeom>
              <a:avLst/>
              <a:gdLst>
                <a:gd name="connsiteX0" fmla="*/ 6731 w 143594"/>
                <a:gd name="connsiteY0" fmla="*/ 6731 h 143594"/>
                <a:gd name="connsiteX1" fmla="*/ 145659 w 143594"/>
                <a:gd name="connsiteY1" fmla="*/ 6731 h 143594"/>
                <a:gd name="connsiteX2" fmla="*/ 145659 w 143594"/>
                <a:gd name="connsiteY2" fmla="*/ 145659 h 143594"/>
                <a:gd name="connsiteX3" fmla="*/ 6731 w 143594"/>
                <a:gd name="connsiteY3" fmla="*/ 145659 h 143594"/>
              </a:gdLst>
              <a:ahLst/>
              <a:cxnLst>
                <a:cxn ang="0">
                  <a:pos x="connsiteX0" y="connsiteY0"/>
                </a:cxn>
                <a:cxn ang="0">
                  <a:pos x="connsiteX1" y="connsiteY1"/>
                </a:cxn>
                <a:cxn ang="0">
                  <a:pos x="connsiteX2" y="connsiteY2"/>
                </a:cxn>
                <a:cxn ang="0">
                  <a:pos x="connsiteX3" y="connsiteY3"/>
                </a:cxn>
              </a:cxnLst>
              <a:rect l="l" t="t" r="r" b="b"/>
              <a:pathLst>
                <a:path w="143594" h="143594">
                  <a:moveTo>
                    <a:pt x="6731" y="6731"/>
                  </a:moveTo>
                  <a:lnTo>
                    <a:pt x="145659" y="6731"/>
                  </a:lnTo>
                  <a:lnTo>
                    <a:pt x="145659" y="145659"/>
                  </a:lnTo>
                  <a:lnTo>
                    <a:pt x="6731" y="145659"/>
                  </a:lnTo>
                  <a:close/>
                </a:path>
              </a:pathLst>
            </a:custGeom>
            <a:grpFill/>
            <a:ln w="9525" cap="flat">
              <a:noFill/>
              <a:prstDash val="solid"/>
              <a:miter/>
            </a:ln>
          </p:spPr>
          <p:txBody>
            <a:bodyPr rtlCol="0" anchor="ctr"/>
            <a:lstStyle/>
            <a:p>
              <a:endParaRPr lang="en-IN" dirty="0"/>
            </a:p>
          </p:txBody>
        </p:sp>
      </p:grpSp>
      <p:grpSp>
        <p:nvGrpSpPr>
          <p:cNvPr id="82" name="Group 4">
            <a:extLst>
              <a:ext uri="{FF2B5EF4-FFF2-40B4-BE49-F238E27FC236}">
                <a16:creationId xmlns:a16="http://schemas.microsoft.com/office/drawing/2014/main" id="{C5FADEE5-07C4-41A9-88D6-C6D2ED1362B8}"/>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5A2C465B-7D43-431D-A35E-50762E7696F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AC35E6C1-71A8-4C9D-A1A5-682B0BD0A03F}"/>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11574529"/>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dirty="0"/>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8" name="Text Placeholder 2">
            <a:extLst>
              <a:ext uri="{FF2B5EF4-FFF2-40B4-BE49-F238E27FC236}">
                <a16:creationId xmlns:a16="http://schemas.microsoft.com/office/drawing/2014/main" id="{90356C28-34FC-48BD-943E-82B485EB0C49}"/>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Date Placeholder 2">
            <a:extLst>
              <a:ext uri="{FF2B5EF4-FFF2-40B4-BE49-F238E27FC236}">
                <a16:creationId xmlns:a16="http://schemas.microsoft.com/office/drawing/2014/main" id="{39369FE1-2141-4E78-8B01-84E57EEFE06A}"/>
              </a:ext>
            </a:extLst>
          </p:cNvPr>
          <p:cNvSpPr>
            <a:spLocks noGrp="1"/>
          </p:cNvSpPr>
          <p:nvPr>
            <p:ph type="dt" sz="half" idx="10"/>
          </p:nvPr>
        </p:nvSpPr>
        <p:spPr/>
        <p:txBody>
          <a:bodyPr/>
          <a:lstStyle/>
          <a:p>
            <a:fld id="{16D63E5D-D4D4-47A0-B3D2-9C348E301267}" type="datetime3">
              <a:rPr lang="en-US" smtClean="0"/>
              <a:t>4 November 2020</a:t>
            </a:fld>
            <a:endParaRPr lang="en-IN" dirty="0"/>
          </a:p>
        </p:txBody>
      </p:sp>
      <p:sp>
        <p:nvSpPr>
          <p:cNvPr id="4" name="Footer Placeholder 3">
            <a:extLst>
              <a:ext uri="{FF2B5EF4-FFF2-40B4-BE49-F238E27FC236}">
                <a16:creationId xmlns:a16="http://schemas.microsoft.com/office/drawing/2014/main" id="{714482B3-B946-42D6-98EA-72EE48EEB847}"/>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272DD5AC-66F0-425C-A9DE-0484513193A1}"/>
              </a:ext>
            </a:extLst>
          </p:cNvPr>
          <p:cNvSpPr>
            <a:spLocks noGrp="1"/>
          </p:cNvSpPr>
          <p:nvPr>
            <p:ph type="sldNum" sz="quarter" idx="12"/>
          </p:nvPr>
        </p:nvSpPr>
        <p:spPr/>
        <p:txBody>
          <a:bodyPr lIns="0"/>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8323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7BD5E823-546D-4100-9D33-42F450A382EF}"/>
              </a:ext>
            </a:extLst>
          </p:cNvPr>
          <p:cNvSpPr>
            <a:spLocks noGrp="1"/>
          </p:cNvSpPr>
          <p:nvPr>
            <p:ph type="dt" sz="half" idx="10"/>
          </p:nvPr>
        </p:nvSpPr>
        <p:spPr/>
        <p:txBody>
          <a:bodyPr/>
          <a:lstStyle/>
          <a:p>
            <a:fld id="{C3A9E02A-78D6-48B7-A389-464ED573BA5D}" type="datetime3">
              <a:rPr lang="en-US" smtClean="0"/>
              <a:t>4 November 2020</a:t>
            </a:fld>
            <a:endParaRPr lang="en-IN" dirty="0"/>
          </a:p>
        </p:txBody>
      </p:sp>
      <p:sp>
        <p:nvSpPr>
          <p:cNvPr id="4" name="Footer Placeholder 3">
            <a:extLst>
              <a:ext uri="{FF2B5EF4-FFF2-40B4-BE49-F238E27FC236}">
                <a16:creationId xmlns:a16="http://schemas.microsoft.com/office/drawing/2014/main" id="{D4EEA008-3E80-49A8-A128-C1EEB8A02F06}"/>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0A192330-2E70-49F4-A5DA-F82320E7080E}"/>
              </a:ext>
            </a:extLst>
          </p:cNvPr>
          <p:cNvSpPr>
            <a:spLocks noGrp="1"/>
          </p:cNvSpPr>
          <p:nvPr>
            <p:ph type="sldNum" sz="quarter" idx="12"/>
          </p:nvPr>
        </p:nvSpPr>
        <p:spPr/>
        <p:txBody>
          <a:bodyPr lIns="0"/>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5457041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7723854"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2073C7F4-1F66-48B4-8A7F-96C64986A204}"/>
              </a:ext>
            </a:extLst>
          </p:cNvPr>
          <p:cNvSpPr>
            <a:spLocks noGrp="1"/>
          </p:cNvSpPr>
          <p:nvPr>
            <p:ph type="dt" sz="half" idx="14"/>
          </p:nvPr>
        </p:nvSpPr>
        <p:spPr/>
        <p:txBody>
          <a:bodyPr/>
          <a:lstStyle/>
          <a:p>
            <a:fld id="{0E49E8CE-5235-4494-B0FD-9ECC8206E96E}" type="datetime3">
              <a:rPr lang="en-US" smtClean="0"/>
              <a:t>4 November 2020</a:t>
            </a:fld>
            <a:endParaRPr lang="en-IN" dirty="0"/>
          </a:p>
        </p:txBody>
      </p:sp>
      <p:sp>
        <p:nvSpPr>
          <p:cNvPr id="6" name="Footer Placeholder 5">
            <a:extLst>
              <a:ext uri="{FF2B5EF4-FFF2-40B4-BE49-F238E27FC236}">
                <a16:creationId xmlns:a16="http://schemas.microsoft.com/office/drawing/2014/main" id="{628F1198-1F5C-4C8B-A7E4-2658430FBCFA}"/>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86EA2D1B-5973-42E9-87B4-02C40C0EF1B0}"/>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4500132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dirty="0"/>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18571DE-086F-444C-976E-D386CED54CF9}"/>
              </a:ext>
            </a:extLst>
          </p:cNvPr>
          <p:cNvSpPr>
            <a:spLocks noGrp="1"/>
          </p:cNvSpPr>
          <p:nvPr>
            <p:ph type="dt" sz="half" idx="13"/>
          </p:nvPr>
        </p:nvSpPr>
        <p:spPr/>
        <p:txBody>
          <a:bodyPr/>
          <a:lstStyle/>
          <a:p>
            <a:fld id="{CFB1ADCF-7548-48F2-B4E3-18B2C0EE8460}" type="datetime3">
              <a:rPr lang="en-US" smtClean="0"/>
              <a:t>4 November 2020</a:t>
            </a:fld>
            <a:endParaRPr lang="en-IN" dirty="0"/>
          </a:p>
        </p:txBody>
      </p:sp>
      <p:sp>
        <p:nvSpPr>
          <p:cNvPr id="6" name="Footer Placeholder 5">
            <a:extLst>
              <a:ext uri="{FF2B5EF4-FFF2-40B4-BE49-F238E27FC236}">
                <a16:creationId xmlns:a16="http://schemas.microsoft.com/office/drawing/2014/main" id="{A5178D09-F6E9-4981-B6E0-209D099207E6}"/>
              </a:ext>
            </a:extLst>
          </p:cNvPr>
          <p:cNvSpPr>
            <a:spLocks noGrp="1"/>
          </p:cNvSpPr>
          <p:nvPr>
            <p:ph type="ftr" sz="quarter" idx="14"/>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AE170B6-45D3-4E0A-A799-1F973EAAC5EC}"/>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7108949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0354617-5A1F-4D8E-8075-F2918D0E9DCE}"/>
              </a:ext>
            </a:extLst>
          </p:cNvPr>
          <p:cNvSpPr>
            <a:spLocks noGrp="1"/>
          </p:cNvSpPr>
          <p:nvPr>
            <p:ph type="dt" sz="half" idx="10"/>
          </p:nvPr>
        </p:nvSpPr>
        <p:spPr/>
        <p:txBody>
          <a:bodyPr/>
          <a:lstStyle/>
          <a:p>
            <a:fld id="{9166D130-B426-4A46-85E5-B0049A4DA5C7}" type="datetime3">
              <a:rPr lang="en-US" smtClean="0"/>
              <a:t>4 November 2020</a:t>
            </a:fld>
            <a:endParaRPr lang="en-IN" dirty="0"/>
          </a:p>
        </p:txBody>
      </p:sp>
      <p:sp>
        <p:nvSpPr>
          <p:cNvPr id="5" name="Footer Placeholder 4">
            <a:extLst>
              <a:ext uri="{FF2B5EF4-FFF2-40B4-BE49-F238E27FC236}">
                <a16:creationId xmlns:a16="http://schemas.microsoft.com/office/drawing/2014/main" id="{C9DAB026-E283-44F4-8795-984385684671}"/>
              </a:ext>
            </a:extLst>
          </p:cNvPr>
          <p:cNvSpPr>
            <a:spLocks noGrp="1"/>
          </p:cNvSpPr>
          <p:nvPr>
            <p:ph type="ftr" sz="quarter" idx="11"/>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AA3657FA-64A4-4818-8A20-F1ACA6AC5921}"/>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6460789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chemeClr val="bg1"/>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D00C2D9D-B0D7-494E-9184-FCD6E94AACE5}"/>
              </a:ext>
            </a:extLst>
          </p:cNvPr>
          <p:cNvSpPr>
            <a:spLocks noGrp="1"/>
          </p:cNvSpPr>
          <p:nvPr>
            <p:ph type="dt" sz="half" idx="11"/>
          </p:nvPr>
        </p:nvSpPr>
        <p:spPr/>
        <p:txBody>
          <a:bodyPr/>
          <a:lstStyle/>
          <a:p>
            <a:fld id="{6A95EDC0-9791-477B-BA1D-1692FE9BFBAA}" type="datetime3">
              <a:rPr lang="en-US" smtClean="0"/>
              <a:t>4 November 2020</a:t>
            </a:fld>
            <a:endParaRPr lang="en-IN" dirty="0"/>
          </a:p>
        </p:txBody>
      </p:sp>
      <p:sp>
        <p:nvSpPr>
          <p:cNvPr id="3" name="Footer Placeholder 2">
            <a:extLst>
              <a:ext uri="{FF2B5EF4-FFF2-40B4-BE49-F238E27FC236}">
                <a16:creationId xmlns:a16="http://schemas.microsoft.com/office/drawing/2014/main" id="{587FD91A-AB40-450B-8784-9A5D99C62D81}"/>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C2CE5F90-7113-4FA1-AFCF-3BC8EF01000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62943626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5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88C87A56-4269-4E89-A9DC-9C8F44424A97}"/>
              </a:ext>
            </a:extLst>
          </p:cNvPr>
          <p:cNvSpPr>
            <a:spLocks noGrp="1"/>
          </p:cNvSpPr>
          <p:nvPr>
            <p:ph type="dt" sz="half" idx="11"/>
          </p:nvPr>
        </p:nvSpPr>
        <p:spPr/>
        <p:txBody>
          <a:bodyPr/>
          <a:lstStyle/>
          <a:p>
            <a:fld id="{BBFBFE83-FB75-47BB-81F0-F0FF13E5BA5A}" type="datetime3">
              <a:rPr lang="en-US" smtClean="0"/>
              <a:t>4 November 2020</a:t>
            </a:fld>
            <a:endParaRPr lang="en-IN" dirty="0"/>
          </a:p>
        </p:txBody>
      </p:sp>
      <p:sp>
        <p:nvSpPr>
          <p:cNvPr id="3" name="Footer Placeholder 2">
            <a:extLst>
              <a:ext uri="{FF2B5EF4-FFF2-40B4-BE49-F238E27FC236}">
                <a16:creationId xmlns:a16="http://schemas.microsoft.com/office/drawing/2014/main" id="{E0FA45C8-6E1A-407F-B671-050EFF08143B}"/>
              </a:ext>
            </a:extLst>
          </p:cNvPr>
          <p:cNvSpPr>
            <a:spLocks noGrp="1"/>
          </p:cNvSpPr>
          <p:nvPr>
            <p:ph type="ftr" sz="quarter" idx="12"/>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91A593FC-3F10-4238-9F6D-C447302109D8}"/>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493119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r>
              <a:rPr lang="en-US" dirty="0"/>
              <a:t>Click icon to add picture</a:t>
            </a:r>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109728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fld id="{FAA65521-E907-4B6A-8E88-DD4BEE4ED137}" type="datetime3">
              <a:rPr lang="en-US" smtClean="0"/>
              <a:t>4 November 2020</a:t>
            </a:fld>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40639128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dirty="0"/>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rgbClr val="2E2E38"/>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4221737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dirty="0"/>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solidFill>
                  <a:srgbClr val="2E2E38"/>
                </a:solidFill>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30489916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E3EABBDA-A77F-45A2-9996-90CD0EE5C388}"/>
              </a:ext>
            </a:extLst>
          </p:cNvPr>
          <p:cNvSpPr>
            <a:spLocks noGrp="1"/>
          </p:cNvSpPr>
          <p:nvPr>
            <p:ph type="dt" sz="half" idx="13"/>
          </p:nvPr>
        </p:nvSpPr>
        <p:spPr/>
        <p:txBody>
          <a:bodyPr/>
          <a:lstStyle/>
          <a:p>
            <a:fld id="{1057AB47-DE48-402E-B5B7-CB9A0D0B7D44}" type="datetime3">
              <a:rPr lang="en-US" smtClean="0"/>
              <a:t>4 November 2020</a:t>
            </a:fld>
            <a:endParaRPr lang="en-IN" dirty="0"/>
          </a:p>
        </p:txBody>
      </p:sp>
      <p:sp>
        <p:nvSpPr>
          <p:cNvPr id="3" name="Footer Placeholder 2">
            <a:extLst>
              <a:ext uri="{FF2B5EF4-FFF2-40B4-BE49-F238E27FC236}">
                <a16:creationId xmlns:a16="http://schemas.microsoft.com/office/drawing/2014/main" id="{0F883B36-3BA3-42B4-A811-65C0AF01A86F}"/>
              </a:ext>
            </a:extLst>
          </p:cNvPr>
          <p:cNvSpPr>
            <a:spLocks noGrp="1"/>
          </p:cNvSpPr>
          <p:nvPr>
            <p:ph type="ftr" sz="quarter" idx="14"/>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9D9C98C-F30E-45BC-A1D9-67DB57119DCE}"/>
              </a:ext>
            </a:extLst>
          </p:cNvPr>
          <p:cNvSpPr>
            <a:spLocks noGrp="1"/>
          </p:cNvSpPr>
          <p:nvPr>
            <p:ph type="sldNum" sz="quarter" idx="15"/>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67862739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DA661012-3455-4F88-94AD-14869D2D5405}"/>
              </a:ext>
            </a:extLst>
          </p:cNvPr>
          <p:cNvSpPr>
            <a:spLocks noGrp="1"/>
          </p:cNvSpPr>
          <p:nvPr>
            <p:ph type="dt" sz="half" idx="19"/>
          </p:nvPr>
        </p:nvSpPr>
        <p:spPr/>
        <p:txBody>
          <a:bodyPr/>
          <a:lstStyle/>
          <a:p>
            <a:fld id="{86AD1DFC-053D-4B86-B715-9C611EC38679}" type="datetime3">
              <a:rPr lang="en-US" smtClean="0"/>
              <a:t>4 November 2020</a:t>
            </a:fld>
            <a:endParaRPr lang="en-IN" dirty="0"/>
          </a:p>
        </p:txBody>
      </p:sp>
      <p:sp>
        <p:nvSpPr>
          <p:cNvPr id="4" name="Footer Placeholder 3">
            <a:extLst>
              <a:ext uri="{FF2B5EF4-FFF2-40B4-BE49-F238E27FC236}">
                <a16:creationId xmlns:a16="http://schemas.microsoft.com/office/drawing/2014/main" id="{F21FBA45-9D10-4CA1-B5FE-DF08BC4B79DE}"/>
              </a:ext>
            </a:extLst>
          </p:cNvPr>
          <p:cNvSpPr>
            <a:spLocks noGrp="1"/>
          </p:cNvSpPr>
          <p:nvPr>
            <p:ph type="ftr" sz="quarter" idx="20"/>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611C45D8-BA71-4A92-82B2-C059AF6B6702}"/>
              </a:ext>
            </a:extLst>
          </p:cNvPr>
          <p:cNvSpPr>
            <a:spLocks noGrp="1"/>
          </p:cNvSpPr>
          <p:nvPr>
            <p:ph type="sldNum" sz="quarter" idx="21"/>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52544142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4C1DA39D-5D13-4872-BC0A-CB8AB5BA72E1}"/>
              </a:ext>
            </a:extLst>
          </p:cNvPr>
          <p:cNvSpPr>
            <a:spLocks noGrp="1"/>
          </p:cNvSpPr>
          <p:nvPr>
            <p:ph type="dt" sz="half" idx="19"/>
          </p:nvPr>
        </p:nvSpPr>
        <p:spPr>
          <a:xfrm>
            <a:off x="1428928" y="6471244"/>
            <a:ext cx="1191258" cy="180000"/>
          </a:xfrm>
        </p:spPr>
        <p:txBody>
          <a:bodyPr/>
          <a:lstStyle>
            <a:lvl1pPr>
              <a:defRPr>
                <a:solidFill>
                  <a:schemeClr val="tx1"/>
                </a:solidFill>
              </a:defRPr>
            </a:lvl1pPr>
          </a:lstStyle>
          <a:p>
            <a:fld id="{86AD1DFC-053D-4B86-B715-9C611EC38679}" type="datetime3">
              <a:rPr lang="en-US" smtClean="0"/>
              <a:pPr/>
              <a:t>4 November 2020</a:t>
            </a:fld>
            <a:endParaRPr lang="en-US" dirty="0"/>
          </a:p>
        </p:txBody>
      </p:sp>
      <p:sp>
        <p:nvSpPr>
          <p:cNvPr id="3" name="Footer Placeholder 3">
            <a:extLst>
              <a:ext uri="{FF2B5EF4-FFF2-40B4-BE49-F238E27FC236}">
                <a16:creationId xmlns:a16="http://schemas.microsoft.com/office/drawing/2014/main" id="{C6805F9C-AE33-484C-B4D0-CAEB9CD9CE08}"/>
              </a:ext>
            </a:extLst>
          </p:cNvPr>
          <p:cNvSpPr>
            <a:spLocks noGrp="1"/>
          </p:cNvSpPr>
          <p:nvPr>
            <p:ph type="ftr" sz="quarter" idx="20"/>
          </p:nvPr>
        </p:nvSpPr>
        <p:spPr>
          <a:xfrm>
            <a:off x="3239188" y="6471244"/>
            <a:ext cx="3086100" cy="180000"/>
          </a:xfrm>
        </p:spPr>
        <p:txBody>
          <a:bodyPr/>
          <a:lstStyle>
            <a:lvl1pPr>
              <a:defRPr>
                <a:solidFill>
                  <a:schemeClr val="tx1"/>
                </a:solidFill>
              </a:defRPr>
            </a:lvl1pPr>
          </a:lstStyle>
          <a:p>
            <a:r>
              <a:rPr lang="en-IN" dirty="0"/>
              <a:t>Presentation title</a:t>
            </a:r>
          </a:p>
        </p:txBody>
      </p:sp>
      <p:sp>
        <p:nvSpPr>
          <p:cNvPr id="4" name="Slide Number Placeholder 5">
            <a:extLst>
              <a:ext uri="{FF2B5EF4-FFF2-40B4-BE49-F238E27FC236}">
                <a16:creationId xmlns:a16="http://schemas.microsoft.com/office/drawing/2014/main" id="{12804EB2-F7DB-4D56-A6D4-7706480DB272}"/>
              </a:ext>
            </a:extLst>
          </p:cNvPr>
          <p:cNvSpPr>
            <a:spLocks noGrp="1"/>
          </p:cNvSpPr>
          <p:nvPr>
            <p:ph type="sldNum" sz="quarter" idx="21"/>
          </p:nvPr>
        </p:nvSpPr>
        <p:spPr>
          <a:xfrm>
            <a:off x="617221" y="6471244"/>
            <a:ext cx="663066" cy="180000"/>
          </a:xfrm>
        </p:spPr>
        <p:txBody>
          <a:bodyPr lIns="0"/>
          <a:lstStyle>
            <a:lvl1pPr>
              <a:defRPr>
                <a:solidFill>
                  <a:schemeClr val="tx1"/>
                </a:solidFill>
              </a:defRPr>
            </a:lvl1p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895650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8BEFDBB3-7C34-4E5E-AD13-1B49910A2654}"/>
              </a:ext>
            </a:extLst>
          </p:cNvPr>
          <p:cNvSpPr>
            <a:spLocks noGrp="1"/>
          </p:cNvSpPr>
          <p:nvPr>
            <p:ph type="dt" sz="half" idx="10"/>
          </p:nvPr>
        </p:nvSpPr>
        <p:spPr/>
        <p:txBody>
          <a:bodyPr/>
          <a:lstStyle/>
          <a:p>
            <a:fld id="{32C4D46D-36B7-425F-AEB7-676F0E436ACC}" type="datetime3">
              <a:rPr lang="en-US" smtClean="0"/>
              <a:t>4 November 2020</a:t>
            </a:fld>
            <a:endParaRPr lang="en-IN" dirty="0"/>
          </a:p>
        </p:txBody>
      </p:sp>
      <p:sp>
        <p:nvSpPr>
          <p:cNvPr id="5" name="Footer Placeholder 4">
            <a:extLst>
              <a:ext uri="{FF2B5EF4-FFF2-40B4-BE49-F238E27FC236}">
                <a16:creationId xmlns:a16="http://schemas.microsoft.com/office/drawing/2014/main" id="{DAD0F565-A080-4523-A04C-6DEE2789C33A}"/>
              </a:ext>
            </a:extLst>
          </p:cNvPr>
          <p:cNvSpPr>
            <a:spLocks noGrp="1"/>
          </p:cNvSpPr>
          <p:nvPr>
            <p:ph type="ftr" sz="quarter" idx="11"/>
          </p:nvPr>
        </p:nvSpPr>
        <p:spPr/>
        <p:txBody>
          <a:bodyPr/>
          <a:lstStyle/>
          <a:p>
            <a:r>
              <a:rPr lang="en-IN" dirty="0"/>
              <a:t>Presentation title</a:t>
            </a:r>
          </a:p>
        </p:txBody>
      </p:sp>
      <p:sp>
        <p:nvSpPr>
          <p:cNvPr id="6" name="Slide Number Placeholder 5">
            <a:extLst>
              <a:ext uri="{FF2B5EF4-FFF2-40B4-BE49-F238E27FC236}">
                <a16:creationId xmlns:a16="http://schemas.microsoft.com/office/drawing/2014/main" id="{A6977AFB-BAAB-4831-9B67-3646A934EC34}"/>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60758110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8C197511-0A94-4CF5-9020-59041E7FD02E}"/>
              </a:ext>
            </a:extLst>
          </p:cNvPr>
          <p:cNvSpPr>
            <a:spLocks noGrp="1"/>
          </p:cNvSpPr>
          <p:nvPr>
            <p:ph type="dt" sz="half" idx="10"/>
          </p:nvPr>
        </p:nvSpPr>
        <p:spPr/>
        <p:txBody>
          <a:bodyPr/>
          <a:lstStyle/>
          <a:p>
            <a:fld id="{C9683591-978A-463D-B9B3-9852A288C9B6}" type="datetime3">
              <a:rPr lang="en-US" smtClean="0"/>
              <a:t>4 November 2020</a:t>
            </a:fld>
            <a:endParaRPr lang="en-IN" dirty="0"/>
          </a:p>
        </p:txBody>
      </p:sp>
      <p:sp>
        <p:nvSpPr>
          <p:cNvPr id="4" name="Footer Placeholder 3">
            <a:extLst>
              <a:ext uri="{FF2B5EF4-FFF2-40B4-BE49-F238E27FC236}">
                <a16:creationId xmlns:a16="http://schemas.microsoft.com/office/drawing/2014/main" id="{C2EEF30F-48C0-4828-BF78-0AF655745C19}"/>
              </a:ext>
            </a:extLst>
          </p:cNvPr>
          <p:cNvSpPr>
            <a:spLocks noGrp="1"/>
          </p:cNvSpPr>
          <p:nvPr>
            <p:ph type="ftr" sz="quarter" idx="11"/>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9284586F-9A9C-4BEB-AF2F-2F8B1B885C37}"/>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57615930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D64DE21E-2E07-4ED3-B534-8AED469C8F64}"/>
              </a:ext>
            </a:extLst>
          </p:cNvPr>
          <p:cNvSpPr>
            <a:spLocks noGrp="1"/>
          </p:cNvSpPr>
          <p:nvPr>
            <p:ph type="dt" sz="half" idx="10"/>
          </p:nvPr>
        </p:nvSpPr>
        <p:spPr/>
        <p:txBody>
          <a:bodyPr/>
          <a:lstStyle/>
          <a:p>
            <a:fld id="{FE6CAE4F-17A3-4837-8418-FB6AD56A8907}" type="datetime3">
              <a:rPr lang="en-US" smtClean="0"/>
              <a:t>4 November 2020</a:t>
            </a:fld>
            <a:endParaRPr lang="en-IN" dirty="0"/>
          </a:p>
        </p:txBody>
      </p:sp>
      <p:sp>
        <p:nvSpPr>
          <p:cNvPr id="6" name="Footer Placeholder 5">
            <a:extLst>
              <a:ext uri="{FF2B5EF4-FFF2-40B4-BE49-F238E27FC236}">
                <a16:creationId xmlns:a16="http://schemas.microsoft.com/office/drawing/2014/main" id="{D8601461-720E-4840-BF9B-D9C7BF8C9E4E}"/>
              </a:ext>
            </a:extLst>
          </p:cNvPr>
          <p:cNvSpPr>
            <a:spLocks noGrp="1"/>
          </p:cNvSpPr>
          <p:nvPr>
            <p:ph type="ftr" sz="quarter" idx="11"/>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AAACE970-AAFF-42C7-8A32-759BAA7BA43A}"/>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95464408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endParaRPr lang="en-GB" dirty="0"/>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endParaRPr lang="en-GB" dirty="0"/>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dirty="0"/>
              <a:t>Click to edit Master title style</a:t>
            </a:r>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6A3CD3F7-62DC-4CC4-8F34-C353DB087D7C}"/>
              </a:ext>
            </a:extLst>
          </p:cNvPr>
          <p:cNvSpPr>
            <a:spLocks noGrp="1"/>
          </p:cNvSpPr>
          <p:nvPr>
            <p:ph type="dt" sz="half" idx="14"/>
          </p:nvPr>
        </p:nvSpPr>
        <p:spPr/>
        <p:txBody>
          <a:bodyPr/>
          <a:lstStyle/>
          <a:p>
            <a:fld id="{029E1942-EB53-47E3-BCA7-F99D05C795EC}" type="datetime3">
              <a:rPr lang="en-US" smtClean="0"/>
              <a:t>4 November 2020</a:t>
            </a:fld>
            <a:endParaRPr lang="en-IN" dirty="0"/>
          </a:p>
        </p:txBody>
      </p:sp>
      <p:sp>
        <p:nvSpPr>
          <p:cNvPr id="6" name="Footer Placeholder 5">
            <a:extLst>
              <a:ext uri="{FF2B5EF4-FFF2-40B4-BE49-F238E27FC236}">
                <a16:creationId xmlns:a16="http://schemas.microsoft.com/office/drawing/2014/main" id="{4BD2EC01-3D34-4D32-9B76-5269D1AA4651}"/>
              </a:ext>
            </a:extLst>
          </p:cNvPr>
          <p:cNvSpPr>
            <a:spLocks noGrp="1"/>
          </p:cNvSpPr>
          <p:nvPr>
            <p:ph type="ftr" sz="quarter" idx="15"/>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24BE1C2B-4DA4-468F-9976-85F6CBF826F1}"/>
              </a:ext>
            </a:extLst>
          </p:cNvPr>
          <p:cNvSpPr>
            <a:spLocks noGrp="1"/>
          </p:cNvSpPr>
          <p:nvPr>
            <p:ph type="sldNum" sz="quarter" idx="16"/>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59664102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C37B5C6B-B98B-4A4C-A8A7-B006989B59BC}"/>
              </a:ext>
            </a:extLst>
          </p:cNvPr>
          <p:cNvSpPr>
            <a:spLocks noGrp="1"/>
          </p:cNvSpPr>
          <p:nvPr>
            <p:ph type="dt" sz="half" idx="10"/>
          </p:nvPr>
        </p:nvSpPr>
        <p:spPr/>
        <p:txBody>
          <a:bodyPr/>
          <a:lstStyle/>
          <a:p>
            <a:fld id="{2A7C88E1-FE33-48AD-9218-9258D62CDCC4}" type="datetime3">
              <a:rPr lang="en-US" smtClean="0"/>
              <a:t>4 November 2020</a:t>
            </a:fld>
            <a:endParaRPr lang="en-IN" dirty="0"/>
          </a:p>
        </p:txBody>
      </p:sp>
      <p:sp>
        <p:nvSpPr>
          <p:cNvPr id="6" name="Footer Placeholder 5">
            <a:extLst>
              <a:ext uri="{FF2B5EF4-FFF2-40B4-BE49-F238E27FC236}">
                <a16:creationId xmlns:a16="http://schemas.microsoft.com/office/drawing/2014/main" id="{3CEF6675-2050-4038-B9E1-B80DB63D730E}"/>
              </a:ext>
            </a:extLst>
          </p:cNvPr>
          <p:cNvSpPr>
            <a:spLocks noGrp="1"/>
          </p:cNvSpPr>
          <p:nvPr>
            <p:ph type="ftr" sz="quarter" idx="11"/>
          </p:nvPr>
        </p:nvSpPr>
        <p:spPr/>
        <p:txBody>
          <a:bodyPr/>
          <a:lstStyle/>
          <a:p>
            <a:r>
              <a:rPr lang="en-IN" dirty="0"/>
              <a:t>Presentation title</a:t>
            </a:r>
          </a:p>
        </p:txBody>
      </p:sp>
      <p:sp>
        <p:nvSpPr>
          <p:cNvPr id="7" name="Slide Number Placeholder 6">
            <a:extLst>
              <a:ext uri="{FF2B5EF4-FFF2-40B4-BE49-F238E27FC236}">
                <a16:creationId xmlns:a16="http://schemas.microsoft.com/office/drawing/2014/main" id="{BBA4D6F3-1431-4069-B814-25584667728F}"/>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0218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r>
              <a:rPr lang="en-US" dirty="0"/>
              <a:t>Click icon to add picture</a:t>
            </a:r>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fld id="{B2FB67F6-71E2-4CE9-9767-63F7E639F73F}" type="datetime3">
              <a:rPr lang="en-US" smtClean="0"/>
              <a:t>4 November 2020</a:t>
            </a:fld>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531381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897186E-D73E-46D0-965A-D83686BA73F7}"/>
              </a:ext>
            </a:extLst>
          </p:cNvPr>
          <p:cNvSpPr>
            <a:spLocks noGrp="1"/>
          </p:cNvSpPr>
          <p:nvPr>
            <p:ph type="dt" sz="half" idx="10"/>
          </p:nvPr>
        </p:nvSpPr>
        <p:spPr/>
        <p:txBody>
          <a:bodyPr/>
          <a:lstStyle/>
          <a:p>
            <a:fld id="{22FE8F4A-3FA1-4A64-AE77-2254BB85F3D2}" type="datetime3">
              <a:rPr lang="en-US" smtClean="0"/>
              <a:t>4 November 2020</a:t>
            </a:fld>
            <a:endParaRPr lang="en-IN" dirty="0"/>
          </a:p>
        </p:txBody>
      </p:sp>
      <p:sp>
        <p:nvSpPr>
          <p:cNvPr id="3" name="Footer Placeholder 2">
            <a:extLst>
              <a:ext uri="{FF2B5EF4-FFF2-40B4-BE49-F238E27FC236}">
                <a16:creationId xmlns:a16="http://schemas.microsoft.com/office/drawing/2014/main" id="{9DEF40EA-FE63-4D50-8C90-EC25A860C0C3}"/>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3F37420B-CF82-4784-8E9C-5C496E27C509}"/>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4040792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D5388A-86DF-494E-B137-EE20B7E1CF99}"/>
              </a:ext>
            </a:extLst>
          </p:cNvPr>
          <p:cNvSpPr>
            <a:spLocks noGrp="1"/>
          </p:cNvSpPr>
          <p:nvPr>
            <p:ph type="dt" sz="half" idx="10"/>
          </p:nvPr>
        </p:nvSpPr>
        <p:spPr/>
        <p:txBody>
          <a:bodyPr/>
          <a:lstStyle/>
          <a:p>
            <a:fld id="{51FBADE3-2F67-4EB8-B1F9-B00F8B809757}" type="datetime3">
              <a:rPr lang="en-US" smtClean="0"/>
              <a:t>4 November 2020</a:t>
            </a:fld>
            <a:endParaRPr lang="en-IN" dirty="0"/>
          </a:p>
        </p:txBody>
      </p:sp>
      <p:sp>
        <p:nvSpPr>
          <p:cNvPr id="3" name="Footer Placeholder 2">
            <a:extLst>
              <a:ext uri="{FF2B5EF4-FFF2-40B4-BE49-F238E27FC236}">
                <a16:creationId xmlns:a16="http://schemas.microsoft.com/office/drawing/2014/main" id="{7297E548-6FF4-4D89-ADE0-60181F5365D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810B0A8B-D001-432B-877C-21558412BB3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2139393885"/>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Divider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D9F631-BCA2-47E9-B382-A1254CE498E4}"/>
              </a:ext>
            </a:extLst>
          </p:cNvPr>
          <p:cNvSpPr>
            <a:spLocks noGrp="1"/>
          </p:cNvSpPr>
          <p:nvPr>
            <p:ph type="dt" sz="half" idx="10"/>
          </p:nvPr>
        </p:nvSpPr>
        <p:spPr/>
        <p:txBody>
          <a:bodyPr/>
          <a:lstStyle/>
          <a:p>
            <a:fld id="{8F6D9080-1DFC-4303-893C-6B8A3FEC05E8}" type="datetime3">
              <a:rPr lang="en-US" smtClean="0"/>
              <a:t>4 November 2020</a:t>
            </a:fld>
            <a:endParaRPr lang="en-IN" dirty="0"/>
          </a:p>
        </p:txBody>
      </p:sp>
      <p:sp>
        <p:nvSpPr>
          <p:cNvPr id="3" name="Footer Placeholder 2">
            <a:extLst>
              <a:ext uri="{FF2B5EF4-FFF2-40B4-BE49-F238E27FC236}">
                <a16:creationId xmlns:a16="http://schemas.microsoft.com/office/drawing/2014/main" id="{EC1D1872-1F65-44DE-8D43-3328C27B5870}"/>
              </a:ext>
            </a:extLst>
          </p:cNvPr>
          <p:cNvSpPr>
            <a:spLocks noGrp="1"/>
          </p:cNvSpPr>
          <p:nvPr>
            <p:ph type="ftr" sz="quarter" idx="11"/>
          </p:nvPr>
        </p:nvSpPr>
        <p:spPr/>
        <p:txBody>
          <a:bodyPr/>
          <a:lstStyle/>
          <a:p>
            <a:r>
              <a:rPr lang="en-IN" dirty="0"/>
              <a:t>Presentation title</a:t>
            </a:r>
          </a:p>
        </p:txBody>
      </p:sp>
      <p:sp>
        <p:nvSpPr>
          <p:cNvPr id="4" name="Slide Number Placeholder 3">
            <a:extLst>
              <a:ext uri="{FF2B5EF4-FFF2-40B4-BE49-F238E27FC236}">
                <a16:creationId xmlns:a16="http://schemas.microsoft.com/office/drawing/2014/main" id="{A06C50CF-7368-4D25-B2B5-360BA59E76C3}"/>
              </a:ext>
            </a:extLst>
          </p:cNvPr>
          <p:cNvSpPr>
            <a:spLocks noGrp="1"/>
          </p:cNvSpPr>
          <p:nvPr>
            <p:ph type="sldNum" sz="quarter" idx="12"/>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1895198702"/>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6005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052CFA6-7CF5-41BD-9D94-2D0DAE108428}"/>
              </a:ext>
            </a:extLst>
          </p:cNvPr>
          <p:cNvSpPr>
            <a:spLocks noGrp="1"/>
          </p:cNvSpPr>
          <p:nvPr>
            <p:ph type="media" sz="quarter" idx="10" hasCustomPrompt="1"/>
          </p:nvPr>
        </p:nvSpPr>
        <p:spPr>
          <a:xfrm>
            <a:off x="0" y="0"/>
            <a:ext cx="12198350" cy="6858000"/>
          </a:xfrm>
        </p:spPr>
        <p:txBody>
          <a:bodyPr anchor="ctr"/>
          <a:lstStyle>
            <a:lvl1pPr marL="0" indent="0" algn="ctr">
              <a:buNone/>
              <a:defRPr/>
            </a:lvl1pPr>
          </a:lstStyle>
          <a:p>
            <a:r>
              <a:rPr lang="en-IN" dirty="0"/>
              <a:t>Video</a:t>
            </a:r>
          </a:p>
        </p:txBody>
      </p:sp>
      <p:sp>
        <p:nvSpPr>
          <p:cNvPr id="2" name="Date Placeholder 1">
            <a:extLst>
              <a:ext uri="{FF2B5EF4-FFF2-40B4-BE49-F238E27FC236}">
                <a16:creationId xmlns:a16="http://schemas.microsoft.com/office/drawing/2014/main" id="{E943830C-23AE-48E4-B9DE-E91E6CE0B8B9}"/>
              </a:ext>
            </a:extLst>
          </p:cNvPr>
          <p:cNvSpPr>
            <a:spLocks noGrp="1"/>
          </p:cNvSpPr>
          <p:nvPr>
            <p:ph type="dt" sz="half" idx="11"/>
          </p:nvPr>
        </p:nvSpPr>
        <p:spPr/>
        <p:txBody>
          <a:bodyPr/>
          <a:lstStyle/>
          <a:p>
            <a:fld id="{A8381BA6-C3FD-495B-9B56-A30783EC7416}" type="datetime3">
              <a:rPr lang="en-US" smtClean="0"/>
              <a:t>4 November 2020</a:t>
            </a:fld>
            <a:endParaRPr lang="en-IN" dirty="0"/>
          </a:p>
        </p:txBody>
      </p:sp>
      <p:sp>
        <p:nvSpPr>
          <p:cNvPr id="4" name="Footer Placeholder 3">
            <a:extLst>
              <a:ext uri="{FF2B5EF4-FFF2-40B4-BE49-F238E27FC236}">
                <a16:creationId xmlns:a16="http://schemas.microsoft.com/office/drawing/2014/main" id="{B0F742A9-BF69-4BF2-966C-3D76FC687FBA}"/>
              </a:ext>
            </a:extLst>
          </p:cNvPr>
          <p:cNvSpPr>
            <a:spLocks noGrp="1"/>
          </p:cNvSpPr>
          <p:nvPr>
            <p:ph type="ftr" sz="quarter" idx="12"/>
          </p:nvPr>
        </p:nvSpPr>
        <p:spPr/>
        <p:txBody>
          <a:bodyPr/>
          <a:lstStyle/>
          <a:p>
            <a:r>
              <a:rPr lang="en-IN" dirty="0"/>
              <a:t>Presentation title</a:t>
            </a:r>
          </a:p>
        </p:txBody>
      </p:sp>
      <p:sp>
        <p:nvSpPr>
          <p:cNvPr id="5" name="Slide Number Placeholder 4">
            <a:extLst>
              <a:ext uri="{FF2B5EF4-FFF2-40B4-BE49-F238E27FC236}">
                <a16:creationId xmlns:a16="http://schemas.microsoft.com/office/drawing/2014/main" id="{9B65F912-EBE8-413B-A241-0FB3A540BA82}"/>
              </a:ext>
            </a:extLst>
          </p:cNvPr>
          <p:cNvSpPr>
            <a:spLocks noGrp="1"/>
          </p:cNvSpPr>
          <p:nvPr>
            <p:ph type="sldNum" sz="quarter" idx="13"/>
          </p:nvPr>
        </p:nvSpPr>
        <p:spPr/>
        <p:txBody>
          <a:bodyPr/>
          <a:lstStyle/>
          <a:p>
            <a:r>
              <a:rPr lang="en-IN" dirty="0"/>
              <a:t>Page </a:t>
            </a:r>
            <a:fld id="{F1BC30E3-FFE5-4B91-AA19-87A149EBB9EE}" type="slidenum">
              <a:rPr smtClean="0"/>
              <a:pPr/>
              <a:t>‹#›</a:t>
            </a:fld>
            <a:endParaRPr dirty="0"/>
          </a:p>
        </p:txBody>
      </p:sp>
    </p:spTree>
    <p:extLst>
      <p:ext uri="{BB962C8B-B14F-4D97-AF65-F5344CB8AC3E}">
        <p14:creationId xmlns:p14="http://schemas.microsoft.com/office/powerpoint/2010/main" val="31921570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Final leg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105487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Final legal text">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06F36ABE-699F-4481-9599-D96FED24AB66}"/>
              </a:ext>
            </a:extLst>
          </p:cNvPr>
          <p:cNvGraphicFramePr>
            <a:graphicFrameLocks noChangeAspect="1"/>
          </p:cNvGraphicFramePr>
          <p:nvPr userDrawn="1">
            <p:custDataLst>
              <p:tags r:id="rId2"/>
            </p:custDataLst>
            <p:extLst>
              <p:ext uri="{D42A27DB-BD31-4B8C-83A1-F6EECF244321}">
                <p14:modId xmlns:p14="http://schemas.microsoft.com/office/powerpoint/2010/main" val="6726580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3314"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06F36ABE-699F-4481-9599-D96FED24AB6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5755939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854436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userDrawn="1">
  <p:cSld name="2_Cover alternat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482628EB-34AA-47E4-AC86-0236121E30F5}"/>
              </a:ext>
            </a:extLst>
          </p:cNvPr>
          <p:cNvGraphicFramePr>
            <a:graphicFrameLocks noChangeAspect="1"/>
          </p:cNvGraphicFramePr>
          <p:nvPr userDrawn="1">
            <p:custDataLst>
              <p:tags r:id="rId2"/>
            </p:custDataLst>
            <p:extLst>
              <p:ext uri="{D42A27DB-BD31-4B8C-83A1-F6EECF244321}">
                <p14:modId xmlns:p14="http://schemas.microsoft.com/office/powerpoint/2010/main" val="37595268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38"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482628EB-34AA-47E4-AC86-0236121E30F5}"/>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0E332853-C6C3-4A91-A7B4-0D16B8793502}"/>
              </a:ext>
            </a:extLst>
          </p:cNvPr>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AU" sz="30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775504" y="1954221"/>
            <a:ext cx="4328932" cy="979702"/>
          </a:xfrm>
        </p:spPr>
        <p:txBody>
          <a:bodyPr/>
          <a:lstStyle>
            <a:lvl1pPr>
              <a:defRPr sz="3000" b="0">
                <a:solidFill>
                  <a:schemeClr val="bg1"/>
                </a:solidFill>
                <a:latin typeface="EYInterstate Light" panose="02000506000000020004" pitchFamily="2" charset="0"/>
                <a:cs typeface="Arial" pitchFamily="34" charset="0"/>
              </a:defRPr>
            </a:lvl1pPr>
          </a:lstStyle>
          <a:p>
            <a:r>
              <a:rPr lang="en-AU" dirty="0"/>
              <a:t>Use Panels to hold statements</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bg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dirty="0"/>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500507324"/>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1_Cover alterna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09D79F6A-82C4-46C6-A866-3696B94141C0}"/>
              </a:ext>
            </a:extLst>
          </p:cNvPr>
          <p:cNvGraphicFramePr>
            <a:graphicFrameLocks noChangeAspect="1"/>
          </p:cNvGraphicFramePr>
          <p:nvPr userDrawn="1">
            <p:custDataLst>
              <p:tags r:id="rId2"/>
            </p:custDataLst>
            <p:extLst>
              <p:ext uri="{D42A27DB-BD31-4B8C-83A1-F6EECF244321}">
                <p14:modId xmlns:p14="http://schemas.microsoft.com/office/powerpoint/2010/main" val="274563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86"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09D79F6A-82C4-46C6-A866-3696B94141C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B5552B8-CA00-4274-A2B6-F5986E032123}"/>
              </a:ext>
            </a:extLst>
          </p:cNvPr>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AU" sz="30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pic>
        <p:nvPicPr>
          <p:cNvPr id="7" name="Picture 6">
            <a:extLst>
              <a:ext uri="{FF2B5EF4-FFF2-40B4-BE49-F238E27FC236}">
                <a16:creationId xmlns:a16="http://schemas.microsoft.com/office/drawing/2014/main" id="{2F4B0007-DA02-48C7-9137-9386DFC24A99}"/>
              </a:ext>
            </a:extLst>
          </p:cNvPr>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0" y="0"/>
            <a:ext cx="12198350" cy="6858000"/>
          </a:xfrm>
          <a:prstGeom prst="rect">
            <a:avLst/>
          </a:prstGeom>
        </p:spPr>
      </p:pic>
      <p:sp>
        <p:nvSpPr>
          <p:cNvPr id="16" name="Freeform 56">
            <a:extLst>
              <a:ext uri="{FF2B5EF4-FFF2-40B4-BE49-F238E27FC236}">
                <a16:creationId xmlns:a16="http://schemas.microsoft.com/office/drawing/2014/main" id="{13A7AC18-CF42-4EC5-8D40-441EAE30A06C}"/>
              </a:ext>
            </a:extLst>
          </p:cNvPr>
          <p:cNvSpPr/>
          <p:nvPr userDrawn="1"/>
        </p:nvSpPr>
        <p:spPr>
          <a:xfrm>
            <a:off x="498115" y="795662"/>
            <a:ext cx="4930412" cy="3581484"/>
          </a:xfrm>
          <a:custGeom>
            <a:avLst/>
            <a:gdLst>
              <a:gd name="connsiteX0" fmla="*/ 4238387 w 4257675"/>
              <a:gd name="connsiteY0" fmla="*/ 0 h 3092804"/>
              <a:gd name="connsiteX1" fmla="*/ 4257675 w 4257675"/>
              <a:gd name="connsiteY1" fmla="*/ 0 h 3092804"/>
              <a:gd name="connsiteX2" fmla="*/ 4257675 w 4257675"/>
              <a:gd name="connsiteY2" fmla="*/ 3092804 h 3092804"/>
              <a:gd name="connsiteX3" fmla="*/ 0 w 4257675"/>
              <a:gd name="connsiteY3" fmla="*/ 3092804 h 3092804"/>
              <a:gd name="connsiteX4" fmla="*/ 0 w 4257675"/>
              <a:gd name="connsiteY4" fmla="*/ 747342 h 3092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7675" h="3092804">
                <a:moveTo>
                  <a:pt x="4238387" y="0"/>
                </a:moveTo>
                <a:lnTo>
                  <a:pt x="4257675" y="0"/>
                </a:lnTo>
                <a:lnTo>
                  <a:pt x="4257675" y="3092804"/>
                </a:lnTo>
                <a:lnTo>
                  <a:pt x="0" y="3092804"/>
                </a:lnTo>
                <a:lnTo>
                  <a:pt x="0" y="747342"/>
                </a:lnTo>
                <a:close/>
              </a:path>
            </a:pathLst>
          </a:cu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p:cNvSpPr>
            <a:spLocks noGrp="1"/>
          </p:cNvSpPr>
          <p:nvPr>
            <p:ph type="ctrTitle" hasCustomPrompt="1"/>
          </p:nvPr>
        </p:nvSpPr>
        <p:spPr>
          <a:xfrm>
            <a:off x="775504" y="1954221"/>
            <a:ext cx="4328932" cy="979702"/>
          </a:xfrm>
        </p:spPr>
        <p:txBody>
          <a:bodyPr/>
          <a:lstStyle>
            <a:lvl1pPr>
              <a:defRPr sz="3000" b="0">
                <a:solidFill>
                  <a:schemeClr val="tx1"/>
                </a:solidFill>
                <a:latin typeface="EYInterstate Light" panose="02000506000000020004" pitchFamily="2" charset="0"/>
                <a:cs typeface="Arial" pitchFamily="34" charset="0"/>
              </a:defRPr>
            </a:lvl1pPr>
          </a:lstStyle>
          <a:p>
            <a:r>
              <a:rPr lang="en-AU" dirty="0"/>
              <a:t>Use Panels to hold statements</a:t>
            </a:r>
            <a:endParaRPr lang="en-GB" dirty="0"/>
          </a:p>
        </p:txBody>
      </p:sp>
      <p:sp>
        <p:nvSpPr>
          <p:cNvPr id="12" name="Subtitle 2"/>
          <p:cNvSpPr>
            <a:spLocks noGrp="1"/>
          </p:cNvSpPr>
          <p:nvPr>
            <p:ph type="subTitle" idx="1"/>
          </p:nvPr>
        </p:nvSpPr>
        <p:spPr>
          <a:xfrm>
            <a:off x="775504" y="3046158"/>
            <a:ext cx="4328932" cy="1046323"/>
          </a:xfrm>
        </p:spPr>
        <p:txBody>
          <a:bodyPr/>
          <a:lstStyle>
            <a:lvl1pPr marL="0" indent="0" algn="l">
              <a:spcAft>
                <a:spcPts val="1200"/>
              </a:spcAft>
              <a:buNone/>
              <a:defRPr sz="2000">
                <a:solidFill>
                  <a:schemeClr val="tx1"/>
                </a:solidFill>
                <a:latin typeface="EYInterstate" panose="02000503020000020004" pitchFamily="2" charset="0"/>
                <a:cs typeface="Arial" pitchFamily="34" charset="0"/>
              </a:defRPr>
            </a:lvl1pPr>
            <a:lvl2pPr marL="0" indent="0" algn="l">
              <a:buNone/>
              <a:defRPr sz="1600" b="1">
                <a:solidFill>
                  <a:srgbClr val="404040"/>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14" name="Group 4">
            <a:extLst>
              <a:ext uri="{FF2B5EF4-FFF2-40B4-BE49-F238E27FC236}">
                <a16:creationId xmlns:a16="http://schemas.microsoft.com/office/drawing/2014/main" id="{C8422AE9-8257-41A9-AB41-1F10585C886F}"/>
              </a:ext>
            </a:extLst>
          </p:cNvPr>
          <p:cNvGrpSpPr>
            <a:grpSpLocks noChangeAspect="1"/>
          </p:cNvGrpSpPr>
          <p:nvPr userDrawn="1"/>
        </p:nvGrpSpPr>
        <p:grpSpPr bwMode="auto">
          <a:xfrm>
            <a:off x="10364788" y="4960938"/>
            <a:ext cx="1225550" cy="1435100"/>
            <a:chOff x="6529" y="3125"/>
            <a:chExt cx="772" cy="904"/>
          </a:xfrm>
        </p:grpSpPr>
        <p:sp>
          <p:nvSpPr>
            <p:cNvPr id="15" name="Freeform 5">
              <a:extLst>
                <a:ext uri="{FF2B5EF4-FFF2-40B4-BE49-F238E27FC236}">
                  <a16:creationId xmlns:a16="http://schemas.microsoft.com/office/drawing/2014/main" id="{D19659BD-653C-4300-9060-420AFAE39587}"/>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6">
              <a:extLst>
                <a:ext uri="{FF2B5EF4-FFF2-40B4-BE49-F238E27FC236}">
                  <a16:creationId xmlns:a16="http://schemas.microsoft.com/office/drawing/2014/main" id="{A4669336-72A1-4233-827A-C41AB4C1CC0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2040156781"/>
      </p:ext>
    </p:extLst>
  </p:cSld>
  <p:clrMapOvr>
    <a:masterClrMapping/>
  </p:clrMapOvr>
  <p:extLst>
    <p:ext uri="{DCECCB84-F9BA-43D5-87BE-67443E8EF086}">
      <p15:sldGuideLst xmlns:p15="http://schemas.microsoft.com/office/powerpoint/2012/main">
        <p15:guide id="1" orient="horz" pos="2160">
          <p15:clr>
            <a:srgbClr val="FBAE40"/>
          </p15:clr>
        </p15:guide>
        <p15:guide id="2" pos="384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1E6D7102-DD97-4F84-8724-387B81A0E6ED}" type="datetime3">
              <a:rPr lang="en-US" smtClean="0"/>
              <a:t>4 November 2020</a:t>
            </a:fld>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34576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pproved question wide">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548B3494-263B-4575-AEF2-7AD518453A31}"/>
              </a:ext>
            </a:extLst>
          </p:cNvPr>
          <p:cNvGraphicFramePr>
            <a:graphicFrameLocks noChangeAspect="1"/>
          </p:cNvGraphicFramePr>
          <p:nvPr userDrawn="1">
            <p:custDataLst>
              <p:tags r:id="rId2"/>
            </p:custDataLst>
            <p:extLst>
              <p:ext uri="{D42A27DB-BD31-4B8C-83A1-F6EECF244321}">
                <p14:modId xmlns:p14="http://schemas.microsoft.com/office/powerpoint/2010/main" val="2709021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10" name="think-cell Slide" r:id="rId5" imgW="592" imgH="591" progId="TCLayout.ActiveDocument.1">
                  <p:embed/>
                </p:oleObj>
              </mc:Choice>
              <mc:Fallback>
                <p:oleObj name="think-cell Slide" r:id="rId5" imgW="592" imgH="591" progId="TCLayout.ActiveDocument.1">
                  <p:embed/>
                  <p:pic>
                    <p:nvPicPr>
                      <p:cNvPr id="7" name="Object 6" hidden="1">
                        <a:extLst>
                          <a:ext uri="{FF2B5EF4-FFF2-40B4-BE49-F238E27FC236}">
                            <a16:creationId xmlns:a16="http://schemas.microsoft.com/office/drawing/2014/main" id="{548B3494-263B-4575-AEF2-7AD518453A3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5566BB0-DBBC-4625-B1FF-204060B7D806}"/>
              </a:ext>
            </a:extLst>
          </p:cNvPr>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AU" sz="30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grpSp>
        <p:nvGrpSpPr>
          <p:cNvPr id="235" name="Group 234">
            <a:extLst>
              <a:ext uri="{FF2B5EF4-FFF2-40B4-BE49-F238E27FC236}">
                <a16:creationId xmlns:a16="http://schemas.microsoft.com/office/drawing/2014/main" id="{5342E118-6F1D-4C46-956E-4CCCBCAA7952}"/>
              </a:ext>
            </a:extLst>
          </p:cNvPr>
          <p:cNvGrpSpPr/>
          <p:nvPr userDrawn="1"/>
        </p:nvGrpSpPr>
        <p:grpSpPr>
          <a:xfrm>
            <a:off x="498115" y="5826612"/>
            <a:ext cx="3878023" cy="570195"/>
            <a:chOff x="498115" y="5951018"/>
            <a:chExt cx="3878023" cy="570195"/>
          </a:xfrm>
        </p:grpSpPr>
        <p:sp>
          <p:nvSpPr>
            <p:cNvPr id="168" name="Rectangle 167">
              <a:extLst>
                <a:ext uri="{FF2B5EF4-FFF2-40B4-BE49-F238E27FC236}">
                  <a16:creationId xmlns:a16="http://schemas.microsoft.com/office/drawing/2014/main" id="{A22049CA-64AE-409F-988D-A7317F8AD136}"/>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9" name="Rectangle 6">
              <a:extLst>
                <a:ext uri="{FF2B5EF4-FFF2-40B4-BE49-F238E27FC236}">
                  <a16:creationId xmlns:a16="http://schemas.microsoft.com/office/drawing/2014/main" id="{E37A0A05-0A78-44A7-8873-0A1A20C87175}"/>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0" name="Rectangle 7">
              <a:extLst>
                <a:ext uri="{FF2B5EF4-FFF2-40B4-BE49-F238E27FC236}">
                  <a16:creationId xmlns:a16="http://schemas.microsoft.com/office/drawing/2014/main" id="{0DEA0CBE-8527-4287-BF98-DA48947875F5}"/>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1" name="Freeform 8">
              <a:extLst>
                <a:ext uri="{FF2B5EF4-FFF2-40B4-BE49-F238E27FC236}">
                  <a16:creationId xmlns:a16="http://schemas.microsoft.com/office/drawing/2014/main" id="{444058C6-612A-446E-8F68-0E5CC4CFF366}"/>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2" name="Freeform 9">
              <a:extLst>
                <a:ext uri="{FF2B5EF4-FFF2-40B4-BE49-F238E27FC236}">
                  <a16:creationId xmlns:a16="http://schemas.microsoft.com/office/drawing/2014/main" id="{1011EC31-E0C3-404F-93B3-EFD3DADC11CB}"/>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3" name="Freeform 10">
              <a:extLst>
                <a:ext uri="{FF2B5EF4-FFF2-40B4-BE49-F238E27FC236}">
                  <a16:creationId xmlns:a16="http://schemas.microsoft.com/office/drawing/2014/main" id="{3C9D076B-D88C-4089-8D58-9A31CFCDB02A}"/>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4" name="Freeform 11">
              <a:extLst>
                <a:ext uri="{FF2B5EF4-FFF2-40B4-BE49-F238E27FC236}">
                  <a16:creationId xmlns:a16="http://schemas.microsoft.com/office/drawing/2014/main" id="{29DB43AC-B765-4ECB-B483-562473BD4A38}"/>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5" name="Freeform 12">
              <a:extLst>
                <a:ext uri="{FF2B5EF4-FFF2-40B4-BE49-F238E27FC236}">
                  <a16:creationId xmlns:a16="http://schemas.microsoft.com/office/drawing/2014/main" id="{AF1DE1B8-EA4B-4A98-A97D-BA5EEA42B197}"/>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6" name="Freeform 13">
              <a:extLst>
                <a:ext uri="{FF2B5EF4-FFF2-40B4-BE49-F238E27FC236}">
                  <a16:creationId xmlns:a16="http://schemas.microsoft.com/office/drawing/2014/main" id="{F8F60B79-7AF5-4C5E-A5EF-126F117D591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7" name="Freeform 14">
              <a:extLst>
                <a:ext uri="{FF2B5EF4-FFF2-40B4-BE49-F238E27FC236}">
                  <a16:creationId xmlns:a16="http://schemas.microsoft.com/office/drawing/2014/main" id="{0A0438AD-9937-4C25-AB9E-7F8C8CCA23F7}"/>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8" name="Freeform 15">
              <a:extLst>
                <a:ext uri="{FF2B5EF4-FFF2-40B4-BE49-F238E27FC236}">
                  <a16:creationId xmlns:a16="http://schemas.microsoft.com/office/drawing/2014/main" id="{6FDE2726-7032-4BE4-A420-0ECF49A32A8B}"/>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79" name="Freeform 16">
              <a:extLst>
                <a:ext uri="{FF2B5EF4-FFF2-40B4-BE49-F238E27FC236}">
                  <a16:creationId xmlns:a16="http://schemas.microsoft.com/office/drawing/2014/main" id="{50C22C21-F8DB-486D-9042-765D68AE3A7C}"/>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0" name="Freeform 17">
              <a:extLst>
                <a:ext uri="{FF2B5EF4-FFF2-40B4-BE49-F238E27FC236}">
                  <a16:creationId xmlns:a16="http://schemas.microsoft.com/office/drawing/2014/main" id="{7F763F72-BB8F-482C-9FDA-40EDD6EE5FF8}"/>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1" name="Freeform 18">
              <a:extLst>
                <a:ext uri="{FF2B5EF4-FFF2-40B4-BE49-F238E27FC236}">
                  <a16:creationId xmlns:a16="http://schemas.microsoft.com/office/drawing/2014/main" id="{710F466C-6BEC-4970-9707-40D8002740B0}"/>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2" name="Freeform 19">
              <a:extLst>
                <a:ext uri="{FF2B5EF4-FFF2-40B4-BE49-F238E27FC236}">
                  <a16:creationId xmlns:a16="http://schemas.microsoft.com/office/drawing/2014/main" id="{3332407D-F423-41B2-985F-8A4482C61D9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3" name="Freeform 20">
              <a:extLst>
                <a:ext uri="{FF2B5EF4-FFF2-40B4-BE49-F238E27FC236}">
                  <a16:creationId xmlns:a16="http://schemas.microsoft.com/office/drawing/2014/main" id="{44E3286F-1188-47B1-8B46-3498795DF2DC}"/>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4" name="Freeform 21">
              <a:extLst>
                <a:ext uri="{FF2B5EF4-FFF2-40B4-BE49-F238E27FC236}">
                  <a16:creationId xmlns:a16="http://schemas.microsoft.com/office/drawing/2014/main" id="{E7BD9E0B-920A-4409-95E7-40A47107B346}"/>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5" name="Freeform 22">
              <a:extLst>
                <a:ext uri="{FF2B5EF4-FFF2-40B4-BE49-F238E27FC236}">
                  <a16:creationId xmlns:a16="http://schemas.microsoft.com/office/drawing/2014/main" id="{9D2625B8-0A5B-46EF-8302-77353AB0D3A9}"/>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6" name="Freeform 23">
              <a:extLst>
                <a:ext uri="{FF2B5EF4-FFF2-40B4-BE49-F238E27FC236}">
                  <a16:creationId xmlns:a16="http://schemas.microsoft.com/office/drawing/2014/main" id="{DE6C9E0E-C49B-4FBE-97F3-BB6DFAC57421}"/>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7" name="Freeform 24">
              <a:extLst>
                <a:ext uri="{FF2B5EF4-FFF2-40B4-BE49-F238E27FC236}">
                  <a16:creationId xmlns:a16="http://schemas.microsoft.com/office/drawing/2014/main" id="{580801ED-9260-41DB-A0B7-5AF24B32272B}"/>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8" name="Freeform 25">
              <a:extLst>
                <a:ext uri="{FF2B5EF4-FFF2-40B4-BE49-F238E27FC236}">
                  <a16:creationId xmlns:a16="http://schemas.microsoft.com/office/drawing/2014/main" id="{3A9842FB-6E95-4D11-B5B9-58C4CB82C2F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89" name="Freeform 26">
              <a:extLst>
                <a:ext uri="{FF2B5EF4-FFF2-40B4-BE49-F238E27FC236}">
                  <a16:creationId xmlns:a16="http://schemas.microsoft.com/office/drawing/2014/main" id="{076538BB-C266-42BE-916B-458AF9EFB224}"/>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0" name="Freeform 27">
              <a:extLst>
                <a:ext uri="{FF2B5EF4-FFF2-40B4-BE49-F238E27FC236}">
                  <a16:creationId xmlns:a16="http://schemas.microsoft.com/office/drawing/2014/main" id="{A7C95C0F-A1E9-46B5-B9DB-284F35C72801}"/>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28">
              <a:extLst>
                <a:ext uri="{FF2B5EF4-FFF2-40B4-BE49-F238E27FC236}">
                  <a16:creationId xmlns:a16="http://schemas.microsoft.com/office/drawing/2014/main" id="{BEEA6186-B2B9-4E5E-9631-B6332C7FDBA3}"/>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29">
              <a:extLst>
                <a:ext uri="{FF2B5EF4-FFF2-40B4-BE49-F238E27FC236}">
                  <a16:creationId xmlns:a16="http://schemas.microsoft.com/office/drawing/2014/main" id="{E9B00A5D-BE04-4D7D-B4A2-204E2D0E0485}"/>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30">
              <a:extLst>
                <a:ext uri="{FF2B5EF4-FFF2-40B4-BE49-F238E27FC236}">
                  <a16:creationId xmlns:a16="http://schemas.microsoft.com/office/drawing/2014/main" id="{72C85502-C007-49A3-A8AB-2BCC8C53945F}"/>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31">
              <a:extLst>
                <a:ext uri="{FF2B5EF4-FFF2-40B4-BE49-F238E27FC236}">
                  <a16:creationId xmlns:a16="http://schemas.microsoft.com/office/drawing/2014/main" id="{9A42586B-B388-4323-82EB-ED3423EDC5DE}"/>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32">
              <a:extLst>
                <a:ext uri="{FF2B5EF4-FFF2-40B4-BE49-F238E27FC236}">
                  <a16:creationId xmlns:a16="http://schemas.microsoft.com/office/drawing/2014/main" id="{558D2F0C-3796-492F-9EBD-4BB822191F30}"/>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33">
              <a:extLst>
                <a:ext uri="{FF2B5EF4-FFF2-40B4-BE49-F238E27FC236}">
                  <a16:creationId xmlns:a16="http://schemas.microsoft.com/office/drawing/2014/main" id="{DE4E3633-17EF-414F-A86D-0B6A9F2F098F}"/>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34">
              <a:extLst>
                <a:ext uri="{FF2B5EF4-FFF2-40B4-BE49-F238E27FC236}">
                  <a16:creationId xmlns:a16="http://schemas.microsoft.com/office/drawing/2014/main" id="{2572AE39-9386-47FC-B6AF-FBCF804BEBF8}"/>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35">
              <a:extLst>
                <a:ext uri="{FF2B5EF4-FFF2-40B4-BE49-F238E27FC236}">
                  <a16:creationId xmlns:a16="http://schemas.microsoft.com/office/drawing/2014/main" id="{7096AEC6-B8C0-4212-842F-89677AE7D800}"/>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36">
              <a:extLst>
                <a:ext uri="{FF2B5EF4-FFF2-40B4-BE49-F238E27FC236}">
                  <a16:creationId xmlns:a16="http://schemas.microsoft.com/office/drawing/2014/main" id="{406AD873-E434-40CF-BFBD-6D1D1CA7CB89}"/>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37">
              <a:extLst>
                <a:ext uri="{FF2B5EF4-FFF2-40B4-BE49-F238E27FC236}">
                  <a16:creationId xmlns:a16="http://schemas.microsoft.com/office/drawing/2014/main" id="{74857EE2-44CC-4E8F-B1BB-355509B3EFE5}"/>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38">
              <a:extLst>
                <a:ext uri="{FF2B5EF4-FFF2-40B4-BE49-F238E27FC236}">
                  <a16:creationId xmlns:a16="http://schemas.microsoft.com/office/drawing/2014/main" id="{D39EC8B1-952E-4BF5-9735-6A38584161BC}"/>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39">
              <a:extLst>
                <a:ext uri="{FF2B5EF4-FFF2-40B4-BE49-F238E27FC236}">
                  <a16:creationId xmlns:a16="http://schemas.microsoft.com/office/drawing/2014/main" id="{EA37D3DF-3401-44BD-97F4-F423BFC87A1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40">
              <a:extLst>
                <a:ext uri="{FF2B5EF4-FFF2-40B4-BE49-F238E27FC236}">
                  <a16:creationId xmlns:a16="http://schemas.microsoft.com/office/drawing/2014/main" id="{7DFA4B46-95EA-4D4D-800F-4D2DB7BB66E0}"/>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41">
              <a:extLst>
                <a:ext uri="{FF2B5EF4-FFF2-40B4-BE49-F238E27FC236}">
                  <a16:creationId xmlns:a16="http://schemas.microsoft.com/office/drawing/2014/main" id="{EF5012BA-3255-4BEF-8F4F-9117A6BEF324}"/>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42">
              <a:extLst>
                <a:ext uri="{FF2B5EF4-FFF2-40B4-BE49-F238E27FC236}">
                  <a16:creationId xmlns:a16="http://schemas.microsoft.com/office/drawing/2014/main" id="{223989A0-E246-4806-AF7E-9D6C2B1DD489}"/>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43">
              <a:extLst>
                <a:ext uri="{FF2B5EF4-FFF2-40B4-BE49-F238E27FC236}">
                  <a16:creationId xmlns:a16="http://schemas.microsoft.com/office/drawing/2014/main" id="{5FED967A-F1ED-4489-A689-A9A49A278085}"/>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44">
              <a:extLst>
                <a:ext uri="{FF2B5EF4-FFF2-40B4-BE49-F238E27FC236}">
                  <a16:creationId xmlns:a16="http://schemas.microsoft.com/office/drawing/2014/main" id="{DA362954-FE74-40B7-AB98-CC8AC60FFC8D}"/>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45">
              <a:extLst>
                <a:ext uri="{FF2B5EF4-FFF2-40B4-BE49-F238E27FC236}">
                  <a16:creationId xmlns:a16="http://schemas.microsoft.com/office/drawing/2014/main" id="{C1C7EF3F-CB28-4C69-901C-8F9F09C5B597}"/>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46">
              <a:extLst>
                <a:ext uri="{FF2B5EF4-FFF2-40B4-BE49-F238E27FC236}">
                  <a16:creationId xmlns:a16="http://schemas.microsoft.com/office/drawing/2014/main" id="{80D5AA14-D31C-42E8-B89F-2FCABF204007}"/>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47">
              <a:extLst>
                <a:ext uri="{FF2B5EF4-FFF2-40B4-BE49-F238E27FC236}">
                  <a16:creationId xmlns:a16="http://schemas.microsoft.com/office/drawing/2014/main" id="{3894EB82-A456-47F8-BB06-FE894AF4B86B}"/>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48">
              <a:extLst>
                <a:ext uri="{FF2B5EF4-FFF2-40B4-BE49-F238E27FC236}">
                  <a16:creationId xmlns:a16="http://schemas.microsoft.com/office/drawing/2014/main" id="{A88F5C3F-FAE1-4A50-86D3-E9A1CAA89A96}"/>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49">
              <a:extLst>
                <a:ext uri="{FF2B5EF4-FFF2-40B4-BE49-F238E27FC236}">
                  <a16:creationId xmlns:a16="http://schemas.microsoft.com/office/drawing/2014/main" id="{1EFCBDA7-FA42-4391-9872-95EB6DDEA684}"/>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50">
              <a:extLst>
                <a:ext uri="{FF2B5EF4-FFF2-40B4-BE49-F238E27FC236}">
                  <a16:creationId xmlns:a16="http://schemas.microsoft.com/office/drawing/2014/main" id="{721D8C30-DB23-4A0B-8A74-BC467086477D}"/>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51">
              <a:extLst>
                <a:ext uri="{FF2B5EF4-FFF2-40B4-BE49-F238E27FC236}">
                  <a16:creationId xmlns:a16="http://schemas.microsoft.com/office/drawing/2014/main" id="{01AD00CA-8BC7-4B62-AC64-03851855A7AE}"/>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52">
              <a:extLst>
                <a:ext uri="{FF2B5EF4-FFF2-40B4-BE49-F238E27FC236}">
                  <a16:creationId xmlns:a16="http://schemas.microsoft.com/office/drawing/2014/main" id="{BC957590-E3D7-48BF-A1DF-73DCD7673857}"/>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53">
              <a:extLst>
                <a:ext uri="{FF2B5EF4-FFF2-40B4-BE49-F238E27FC236}">
                  <a16:creationId xmlns:a16="http://schemas.microsoft.com/office/drawing/2014/main" id="{9BC2125B-AF0E-4411-AFA7-3F79B873BFBA}"/>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54">
              <a:extLst>
                <a:ext uri="{FF2B5EF4-FFF2-40B4-BE49-F238E27FC236}">
                  <a16:creationId xmlns:a16="http://schemas.microsoft.com/office/drawing/2014/main" id="{1E5BE33C-9675-423A-802C-0A789DB1851B}"/>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55">
              <a:extLst>
                <a:ext uri="{FF2B5EF4-FFF2-40B4-BE49-F238E27FC236}">
                  <a16:creationId xmlns:a16="http://schemas.microsoft.com/office/drawing/2014/main" id="{FB04A8AC-9DA2-4FB3-985A-DD8E6439135C}"/>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56">
              <a:extLst>
                <a:ext uri="{FF2B5EF4-FFF2-40B4-BE49-F238E27FC236}">
                  <a16:creationId xmlns:a16="http://schemas.microsoft.com/office/drawing/2014/main" id="{F365BB87-C861-4F40-A844-477BAA1EAA5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57">
              <a:extLst>
                <a:ext uri="{FF2B5EF4-FFF2-40B4-BE49-F238E27FC236}">
                  <a16:creationId xmlns:a16="http://schemas.microsoft.com/office/drawing/2014/main" id="{8B7E2806-AAFA-45B5-B801-55C79A927799}"/>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58">
              <a:extLst>
                <a:ext uri="{FF2B5EF4-FFF2-40B4-BE49-F238E27FC236}">
                  <a16:creationId xmlns:a16="http://schemas.microsoft.com/office/drawing/2014/main" id="{7A49B80F-B4C0-4F31-9238-8123D3E20D16}"/>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59">
              <a:extLst>
                <a:ext uri="{FF2B5EF4-FFF2-40B4-BE49-F238E27FC236}">
                  <a16:creationId xmlns:a16="http://schemas.microsoft.com/office/drawing/2014/main" id="{9C60C45F-865F-4118-A4B0-174C696B472F}"/>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60">
              <a:extLst>
                <a:ext uri="{FF2B5EF4-FFF2-40B4-BE49-F238E27FC236}">
                  <a16:creationId xmlns:a16="http://schemas.microsoft.com/office/drawing/2014/main" id="{15FBF980-B96C-472B-A46B-A731CA164E92}"/>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61">
              <a:extLst>
                <a:ext uri="{FF2B5EF4-FFF2-40B4-BE49-F238E27FC236}">
                  <a16:creationId xmlns:a16="http://schemas.microsoft.com/office/drawing/2014/main" id="{64F1DD18-05EE-4F9F-9E6B-E03C4C500F21}"/>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62">
              <a:extLst>
                <a:ext uri="{FF2B5EF4-FFF2-40B4-BE49-F238E27FC236}">
                  <a16:creationId xmlns:a16="http://schemas.microsoft.com/office/drawing/2014/main" id="{6051CC00-BFF2-4334-9855-62AD588546F7}"/>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63">
              <a:extLst>
                <a:ext uri="{FF2B5EF4-FFF2-40B4-BE49-F238E27FC236}">
                  <a16:creationId xmlns:a16="http://schemas.microsoft.com/office/drawing/2014/main" id="{905DD261-B224-46ED-8CEE-E8D180BA4B72}"/>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64">
              <a:extLst>
                <a:ext uri="{FF2B5EF4-FFF2-40B4-BE49-F238E27FC236}">
                  <a16:creationId xmlns:a16="http://schemas.microsoft.com/office/drawing/2014/main" id="{A23129DF-0296-4CA9-9723-124682F0A70E}"/>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65">
              <a:extLst>
                <a:ext uri="{FF2B5EF4-FFF2-40B4-BE49-F238E27FC236}">
                  <a16:creationId xmlns:a16="http://schemas.microsoft.com/office/drawing/2014/main" id="{A2A2BF8E-DA3A-4AC0-B7EB-7CAABFC9E699}"/>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66">
              <a:extLst>
                <a:ext uri="{FF2B5EF4-FFF2-40B4-BE49-F238E27FC236}">
                  <a16:creationId xmlns:a16="http://schemas.microsoft.com/office/drawing/2014/main" id="{BEBFC1A4-92B9-418F-A0A9-2E210A37BCFF}"/>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67">
              <a:extLst>
                <a:ext uri="{FF2B5EF4-FFF2-40B4-BE49-F238E27FC236}">
                  <a16:creationId xmlns:a16="http://schemas.microsoft.com/office/drawing/2014/main" id="{A28B9FD0-8354-4DD6-856A-157C5F8768EB}"/>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68">
              <a:extLst>
                <a:ext uri="{FF2B5EF4-FFF2-40B4-BE49-F238E27FC236}">
                  <a16:creationId xmlns:a16="http://schemas.microsoft.com/office/drawing/2014/main" id="{83D3DEEE-A610-48BE-BADD-6BA188B5B86D}"/>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69">
              <a:extLst>
                <a:ext uri="{FF2B5EF4-FFF2-40B4-BE49-F238E27FC236}">
                  <a16:creationId xmlns:a16="http://schemas.microsoft.com/office/drawing/2014/main" id="{463C7ADB-C654-4D24-9055-0B6003A770A3}"/>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70">
              <a:extLst>
                <a:ext uri="{FF2B5EF4-FFF2-40B4-BE49-F238E27FC236}">
                  <a16:creationId xmlns:a16="http://schemas.microsoft.com/office/drawing/2014/main" id="{40CF3793-E792-4DB3-8064-4B43F4706A3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18" name="Title 1"/>
          <p:cNvSpPr>
            <a:spLocks noGrp="1"/>
          </p:cNvSpPr>
          <p:nvPr userDrawn="1">
            <p:ph type="ctrTitle" hasCustomPrompt="1"/>
          </p:nvPr>
        </p:nvSpPr>
        <p:spPr>
          <a:xfrm>
            <a:off x="944880" y="2158329"/>
            <a:ext cx="4783882"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AU" dirty="0"/>
              <a:t>Use a Frame to frame your better question</a:t>
            </a:r>
            <a:endParaRPr lang="en-GB" dirty="0"/>
          </a:p>
        </p:txBody>
      </p:sp>
      <p:sp>
        <p:nvSpPr>
          <p:cNvPr id="19" name="Subtitle 2"/>
          <p:cNvSpPr>
            <a:spLocks noGrp="1"/>
          </p:cNvSpPr>
          <p:nvPr userDrawn="1">
            <p:ph type="subTitle" idx="1"/>
          </p:nvPr>
        </p:nvSpPr>
        <p:spPr>
          <a:xfrm>
            <a:off x="945072" y="3200329"/>
            <a:ext cx="48080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sp>
        <p:nvSpPr>
          <p:cNvPr id="3" name="Freeform: Shape 2">
            <a:extLst>
              <a:ext uri="{FF2B5EF4-FFF2-40B4-BE49-F238E27FC236}">
                <a16:creationId xmlns:a16="http://schemas.microsoft.com/office/drawing/2014/main" id="{44A731D0-020D-4D8E-955D-2354AF0FE452}"/>
              </a:ext>
            </a:extLst>
          </p:cNvPr>
          <p:cNvSpPr/>
          <p:nvPr userDrawn="1"/>
        </p:nvSpPr>
        <p:spPr>
          <a:xfrm>
            <a:off x="489366" y="723658"/>
            <a:ext cx="5680945" cy="3452894"/>
          </a:xfrm>
          <a:custGeom>
            <a:avLst/>
            <a:gdLst>
              <a:gd name="connsiteX0" fmla="*/ 8749 w 5680945"/>
              <a:gd name="connsiteY0" fmla="*/ 1021520 h 3452894"/>
              <a:gd name="connsiteX1" fmla="*/ 8749 w 5680945"/>
              <a:gd name="connsiteY1" fmla="*/ 3164181 h 3452894"/>
              <a:gd name="connsiteX2" fmla="*/ 151414 w 5680945"/>
              <a:gd name="connsiteY2" fmla="*/ 3164181 h 3452894"/>
              <a:gd name="connsiteX3" fmla="*/ 151414 w 5680945"/>
              <a:gd name="connsiteY3" fmla="*/ 1140155 h 3452894"/>
              <a:gd name="connsiteX4" fmla="*/ 5534897 w 5680945"/>
              <a:gd name="connsiteY4" fmla="*/ 179294 h 3452894"/>
              <a:gd name="connsiteX5" fmla="*/ 5534897 w 5680945"/>
              <a:gd name="connsiteY5" fmla="*/ 3306846 h 3452894"/>
              <a:gd name="connsiteX6" fmla="*/ 864624 w 5680945"/>
              <a:gd name="connsiteY6" fmla="*/ 3306846 h 3452894"/>
              <a:gd name="connsiteX7" fmla="*/ 864624 w 5680945"/>
              <a:gd name="connsiteY7" fmla="*/ 3449395 h 3452894"/>
              <a:gd name="connsiteX8" fmla="*/ 5677562 w 5680945"/>
              <a:gd name="connsiteY8" fmla="*/ 3449395 h 3452894"/>
              <a:gd name="connsiteX9" fmla="*/ 5677562 w 5680945"/>
              <a:gd name="connsiteY9" fmla="*/ 8749 h 3452894"/>
              <a:gd name="connsiteX10" fmla="*/ 8749 w 5680945"/>
              <a:gd name="connsiteY10" fmla="*/ 1021520 h 345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80945" h="3452894">
                <a:moveTo>
                  <a:pt x="8749" y="1021520"/>
                </a:moveTo>
                <a:lnTo>
                  <a:pt x="8749" y="3164181"/>
                </a:lnTo>
                <a:lnTo>
                  <a:pt x="151414" y="3164181"/>
                </a:lnTo>
                <a:lnTo>
                  <a:pt x="151414" y="1140155"/>
                </a:lnTo>
                <a:lnTo>
                  <a:pt x="5534897" y="179294"/>
                </a:lnTo>
                <a:lnTo>
                  <a:pt x="5534897" y="3306846"/>
                </a:lnTo>
                <a:lnTo>
                  <a:pt x="864624" y="3306846"/>
                </a:lnTo>
                <a:lnTo>
                  <a:pt x="864624" y="3449395"/>
                </a:lnTo>
                <a:lnTo>
                  <a:pt x="5677562" y="3449395"/>
                </a:lnTo>
                <a:lnTo>
                  <a:pt x="5677562" y="8749"/>
                </a:lnTo>
                <a:lnTo>
                  <a:pt x="8749" y="1021520"/>
                </a:lnTo>
                <a:close/>
              </a:path>
            </a:pathLst>
          </a:custGeom>
          <a:solidFill>
            <a:schemeClr val="tx2"/>
          </a:solidFill>
          <a:ln w="9525" cap="flat">
            <a:noFill/>
            <a:prstDash val="solid"/>
            <a:miter/>
          </a:ln>
        </p:spPr>
        <p:txBody>
          <a:bodyPr rtlCol="0" anchor="ctr"/>
          <a:lstStyle/>
          <a:p>
            <a:endParaRPr lang="en-IN" dirty="0"/>
          </a:p>
        </p:txBody>
      </p:sp>
      <p:sp>
        <p:nvSpPr>
          <p:cNvPr id="4" name="Freeform: Shape 3">
            <a:extLst>
              <a:ext uri="{FF2B5EF4-FFF2-40B4-BE49-F238E27FC236}">
                <a16:creationId xmlns:a16="http://schemas.microsoft.com/office/drawing/2014/main" id="{15324C54-B75E-4AC0-90C2-FA558C7716F7}"/>
              </a:ext>
            </a:extLst>
          </p:cNvPr>
          <p:cNvSpPr/>
          <p:nvPr/>
        </p:nvSpPr>
        <p:spPr>
          <a:xfrm>
            <a:off x="489366"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5" name="Freeform: Shape 4">
            <a:extLst>
              <a:ext uri="{FF2B5EF4-FFF2-40B4-BE49-F238E27FC236}">
                <a16:creationId xmlns:a16="http://schemas.microsoft.com/office/drawing/2014/main" id="{CAA95478-C099-485F-AD95-A617656C6C7C}"/>
              </a:ext>
            </a:extLst>
          </p:cNvPr>
          <p:cNvSpPr/>
          <p:nvPr/>
        </p:nvSpPr>
        <p:spPr>
          <a:xfrm>
            <a:off x="774697"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sp>
        <p:nvSpPr>
          <p:cNvPr id="6" name="Freeform: Shape 5">
            <a:extLst>
              <a:ext uri="{FF2B5EF4-FFF2-40B4-BE49-F238E27FC236}">
                <a16:creationId xmlns:a16="http://schemas.microsoft.com/office/drawing/2014/main" id="{D65680A1-86D1-44C2-AA38-0DF5735F1F26}"/>
              </a:ext>
            </a:extLst>
          </p:cNvPr>
          <p:cNvSpPr/>
          <p:nvPr/>
        </p:nvSpPr>
        <p:spPr>
          <a:xfrm>
            <a:off x="1059910" y="4021755"/>
            <a:ext cx="151647" cy="151647"/>
          </a:xfrm>
          <a:custGeom>
            <a:avLst/>
            <a:gdLst>
              <a:gd name="connsiteX0" fmla="*/ 8749 w 151647"/>
              <a:gd name="connsiteY0" fmla="*/ 8749 h 151647"/>
              <a:gd name="connsiteX1" fmla="*/ 151414 w 151647"/>
              <a:gd name="connsiteY1" fmla="*/ 8749 h 151647"/>
              <a:gd name="connsiteX2" fmla="*/ 151414 w 151647"/>
              <a:gd name="connsiteY2" fmla="*/ 151414 h 151647"/>
              <a:gd name="connsiteX3" fmla="*/ 8749 w 151647"/>
              <a:gd name="connsiteY3" fmla="*/ 151414 h 151647"/>
            </a:gdLst>
            <a:ahLst/>
            <a:cxnLst>
              <a:cxn ang="0">
                <a:pos x="connsiteX0" y="connsiteY0"/>
              </a:cxn>
              <a:cxn ang="0">
                <a:pos x="connsiteX1" y="connsiteY1"/>
              </a:cxn>
              <a:cxn ang="0">
                <a:pos x="connsiteX2" y="connsiteY2"/>
              </a:cxn>
              <a:cxn ang="0">
                <a:pos x="connsiteX3" y="connsiteY3"/>
              </a:cxn>
            </a:cxnLst>
            <a:rect l="l" t="t" r="r" b="b"/>
            <a:pathLst>
              <a:path w="151647" h="151647">
                <a:moveTo>
                  <a:pt x="8749" y="8749"/>
                </a:moveTo>
                <a:lnTo>
                  <a:pt x="151414" y="8749"/>
                </a:lnTo>
                <a:lnTo>
                  <a:pt x="151414" y="151414"/>
                </a:lnTo>
                <a:lnTo>
                  <a:pt x="8749" y="151414"/>
                </a:lnTo>
                <a:close/>
              </a:path>
            </a:pathLst>
          </a:custGeom>
          <a:solidFill>
            <a:schemeClr val="tx2"/>
          </a:solidFill>
          <a:ln w="9525" cap="flat">
            <a:noFill/>
            <a:prstDash val="solid"/>
            <a:miter/>
          </a:ln>
        </p:spPr>
        <p:txBody>
          <a:bodyPr rtlCol="0" anchor="ctr"/>
          <a:lstStyle/>
          <a:p>
            <a:endParaRPr lang="en-IN" dirty="0"/>
          </a:p>
        </p:txBody>
      </p:sp>
      <p:grpSp>
        <p:nvGrpSpPr>
          <p:cNvPr id="104" name="Group 4">
            <a:extLst>
              <a:ext uri="{FF2B5EF4-FFF2-40B4-BE49-F238E27FC236}">
                <a16:creationId xmlns:a16="http://schemas.microsoft.com/office/drawing/2014/main" id="{89402076-F24D-44C5-B8A7-1127F9C4B9B7}"/>
              </a:ext>
            </a:extLst>
          </p:cNvPr>
          <p:cNvGrpSpPr>
            <a:grpSpLocks noChangeAspect="1"/>
          </p:cNvGrpSpPr>
          <p:nvPr userDrawn="1"/>
        </p:nvGrpSpPr>
        <p:grpSpPr bwMode="auto">
          <a:xfrm>
            <a:off x="10364788" y="4960938"/>
            <a:ext cx="1225550" cy="1435100"/>
            <a:chOff x="6529" y="3125"/>
            <a:chExt cx="772" cy="904"/>
          </a:xfrm>
        </p:grpSpPr>
        <p:sp>
          <p:nvSpPr>
            <p:cNvPr id="105" name="Freeform 5">
              <a:extLst>
                <a:ext uri="{FF2B5EF4-FFF2-40B4-BE49-F238E27FC236}">
                  <a16:creationId xmlns:a16="http://schemas.microsoft.com/office/drawing/2014/main" id="{A239DDBF-0740-4B20-9CF3-A05C2A0BF592}"/>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06" name="Freeform 6">
              <a:extLst>
                <a:ext uri="{FF2B5EF4-FFF2-40B4-BE49-F238E27FC236}">
                  <a16:creationId xmlns:a16="http://schemas.microsoft.com/office/drawing/2014/main" id="{380EECCA-3396-425E-AB04-F11ABB1B5092}"/>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931526286"/>
      </p:ext>
    </p:extLst>
  </p:cSld>
  <p:clrMapOvr>
    <a:masterClrMapping/>
  </p:clrMapOvr>
  <p:extLst>
    <p:ext uri="{DCECCB84-F9BA-43D5-87BE-67443E8EF086}">
      <p15:sldGuideLst xmlns:p15="http://schemas.microsoft.com/office/powerpoint/2012/main"/>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Approved question tall">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41C6649-A0C4-4C15-BD68-1058C68ABA67}"/>
              </a:ext>
            </a:extLst>
          </p:cNvPr>
          <p:cNvGraphicFramePr>
            <a:graphicFrameLocks noChangeAspect="1"/>
          </p:cNvGraphicFramePr>
          <p:nvPr userDrawn="1">
            <p:custDataLst>
              <p:tags r:id="rId2"/>
            </p:custDataLst>
            <p:extLst>
              <p:ext uri="{D42A27DB-BD31-4B8C-83A1-F6EECF244321}">
                <p14:modId xmlns:p14="http://schemas.microsoft.com/office/powerpoint/2010/main" val="24192065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34"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F41C6649-A0C4-4C15-BD68-1058C68ABA6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98FDBC8-DE67-40E0-9881-B25BBD830263}"/>
              </a:ext>
            </a:extLst>
          </p:cNvPr>
          <p:cNvSpPr/>
          <p:nvPr userDrawn="1">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marL="0" lvl="0" indent="0" algn="ctr" eaLnBrk="1">
              <a:lnSpc>
                <a:spcPct val="85000"/>
              </a:lnSpc>
              <a:spcBef>
                <a:spcPct val="0"/>
              </a:spcBef>
              <a:spcAft>
                <a:spcPct val="0"/>
              </a:spcAft>
            </a:pPr>
            <a:endParaRPr lang="en-AU" sz="30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pic>
        <p:nvPicPr>
          <p:cNvPr id="85" name="Graphic 84">
            <a:extLst>
              <a:ext uri="{FF2B5EF4-FFF2-40B4-BE49-F238E27FC236}">
                <a16:creationId xmlns:a16="http://schemas.microsoft.com/office/drawing/2014/main" id="{819BCB30-E1AA-4383-BEF0-0BE30C6425DE}"/>
              </a:ext>
            </a:extLst>
          </p:cNvPr>
          <p:cNvPicPr>
            <a:picLocks noChangeAspect="1"/>
          </p:cNvPicPr>
          <p:nvPr userDrawn="1"/>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489366" y="869576"/>
            <a:ext cx="4848024" cy="3933825"/>
          </a:xfrm>
          <a:prstGeom prst="rect">
            <a:avLst/>
          </a:prstGeom>
        </p:spPr>
      </p:pic>
      <p:grpSp>
        <p:nvGrpSpPr>
          <p:cNvPr id="186" name="Group 185">
            <a:extLst>
              <a:ext uri="{FF2B5EF4-FFF2-40B4-BE49-F238E27FC236}">
                <a16:creationId xmlns:a16="http://schemas.microsoft.com/office/drawing/2014/main" id="{9CDE954B-B280-441B-9B2D-3DC58AAE3926}"/>
              </a:ext>
            </a:extLst>
          </p:cNvPr>
          <p:cNvGrpSpPr/>
          <p:nvPr userDrawn="1"/>
        </p:nvGrpSpPr>
        <p:grpSpPr>
          <a:xfrm>
            <a:off x="498115" y="5826612"/>
            <a:ext cx="3878023" cy="570195"/>
            <a:chOff x="498115" y="5951018"/>
            <a:chExt cx="3878023" cy="570195"/>
          </a:xfrm>
        </p:grpSpPr>
        <p:sp>
          <p:nvSpPr>
            <p:cNvPr id="187" name="Rectangle 186">
              <a:extLst>
                <a:ext uri="{FF2B5EF4-FFF2-40B4-BE49-F238E27FC236}">
                  <a16:creationId xmlns:a16="http://schemas.microsoft.com/office/drawing/2014/main" id="{93D8FAC8-9530-49D4-8284-D35D1B1509D3}"/>
                </a:ext>
              </a:extLst>
            </p:cNvPr>
            <p:cNvSpPr>
              <a:spLocks noChangeArrowheads="1"/>
            </p:cNvSpPr>
            <p:nvPr userDrawn="1"/>
          </p:nvSpPr>
          <p:spPr bwMode="auto">
            <a:xfrm>
              <a:off x="498115"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8" name="Rectangle 6">
              <a:extLst>
                <a:ext uri="{FF2B5EF4-FFF2-40B4-BE49-F238E27FC236}">
                  <a16:creationId xmlns:a16="http://schemas.microsoft.com/office/drawing/2014/main" id="{FD924F44-93C1-4254-B594-53DB14FD995E}"/>
                </a:ext>
              </a:extLst>
            </p:cNvPr>
            <p:cNvSpPr>
              <a:spLocks noChangeArrowheads="1"/>
            </p:cNvSpPr>
            <p:nvPr userDrawn="1"/>
          </p:nvSpPr>
          <p:spPr bwMode="auto">
            <a:xfrm>
              <a:off x="69341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89" name="Rectangle 7">
              <a:extLst>
                <a:ext uri="{FF2B5EF4-FFF2-40B4-BE49-F238E27FC236}">
                  <a16:creationId xmlns:a16="http://schemas.microsoft.com/office/drawing/2014/main" id="{2A2DA425-7935-45A1-B63F-2D14CF8D5F9C}"/>
                </a:ext>
              </a:extLst>
            </p:cNvPr>
            <p:cNvSpPr>
              <a:spLocks noChangeArrowheads="1"/>
            </p:cNvSpPr>
            <p:nvPr userDrawn="1"/>
          </p:nvSpPr>
          <p:spPr bwMode="auto">
            <a:xfrm>
              <a:off x="890451" y="5951018"/>
              <a:ext cx="99392" cy="9764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90" name="Freeform 8">
              <a:extLst>
                <a:ext uri="{FF2B5EF4-FFF2-40B4-BE49-F238E27FC236}">
                  <a16:creationId xmlns:a16="http://schemas.microsoft.com/office/drawing/2014/main" id="{91EFF75E-13E7-4E35-B108-D9FD5E9C802C}"/>
                </a:ext>
              </a:extLst>
            </p:cNvPr>
            <p:cNvSpPr>
              <a:spLocks/>
            </p:cNvSpPr>
            <p:nvPr userDrawn="1"/>
          </p:nvSpPr>
          <p:spPr bwMode="auto">
            <a:xfrm>
              <a:off x="498115" y="6181188"/>
              <a:ext cx="94161" cy="130778"/>
            </a:xfrm>
            <a:custGeom>
              <a:avLst/>
              <a:gdLst>
                <a:gd name="T0" fmla="*/ 32 w 54"/>
                <a:gd name="T1" fmla="*/ 11 h 75"/>
                <a:gd name="T2" fmla="*/ 32 w 54"/>
                <a:gd name="T3" fmla="*/ 75 h 75"/>
                <a:gd name="T4" fmla="*/ 22 w 54"/>
                <a:gd name="T5" fmla="*/ 75 h 75"/>
                <a:gd name="T6" fmla="*/ 22 w 54"/>
                <a:gd name="T7" fmla="*/ 11 h 75"/>
                <a:gd name="T8" fmla="*/ 0 w 54"/>
                <a:gd name="T9" fmla="*/ 11 h 75"/>
                <a:gd name="T10" fmla="*/ 0 w 54"/>
                <a:gd name="T11" fmla="*/ 0 h 75"/>
                <a:gd name="T12" fmla="*/ 54 w 54"/>
                <a:gd name="T13" fmla="*/ 0 h 75"/>
                <a:gd name="T14" fmla="*/ 54 w 54"/>
                <a:gd name="T15" fmla="*/ 11 h 75"/>
                <a:gd name="T16" fmla="*/ 32 w 54"/>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1"/>
                  </a:moveTo>
                  <a:lnTo>
                    <a:pt x="32" y="75"/>
                  </a:lnTo>
                  <a:lnTo>
                    <a:pt x="22" y="75"/>
                  </a:lnTo>
                  <a:lnTo>
                    <a:pt x="22" y="11"/>
                  </a:lnTo>
                  <a:lnTo>
                    <a:pt x="0" y="11"/>
                  </a:lnTo>
                  <a:lnTo>
                    <a:pt x="0" y="0"/>
                  </a:lnTo>
                  <a:lnTo>
                    <a:pt x="54" y="0"/>
                  </a:lnTo>
                  <a:lnTo>
                    <a:pt x="54" y="11"/>
                  </a:lnTo>
                  <a:lnTo>
                    <a:pt x="32"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1" name="Freeform 9">
              <a:extLst>
                <a:ext uri="{FF2B5EF4-FFF2-40B4-BE49-F238E27FC236}">
                  <a16:creationId xmlns:a16="http://schemas.microsoft.com/office/drawing/2014/main" id="{4411951F-E009-4FE7-B2EC-47771CA8E178}"/>
                </a:ext>
              </a:extLst>
            </p:cNvPr>
            <p:cNvSpPr>
              <a:spLocks/>
            </p:cNvSpPr>
            <p:nvPr userDrawn="1"/>
          </p:nvSpPr>
          <p:spPr bwMode="auto">
            <a:xfrm>
              <a:off x="609713" y="6174213"/>
              <a:ext cx="78468"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2" name="Freeform 10">
              <a:extLst>
                <a:ext uri="{FF2B5EF4-FFF2-40B4-BE49-F238E27FC236}">
                  <a16:creationId xmlns:a16="http://schemas.microsoft.com/office/drawing/2014/main" id="{B28EE49C-5F5A-49C6-AEB8-6D12DDF344ED}"/>
                </a:ext>
              </a:extLst>
            </p:cNvPr>
            <p:cNvSpPr>
              <a:spLocks noEditPoints="1"/>
            </p:cNvSpPr>
            <p:nvPr userDrawn="1"/>
          </p:nvSpPr>
          <p:spPr bwMode="auto">
            <a:xfrm>
              <a:off x="705618" y="6212575"/>
              <a:ext cx="85443"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3" name="Freeform 11">
              <a:extLst>
                <a:ext uri="{FF2B5EF4-FFF2-40B4-BE49-F238E27FC236}">
                  <a16:creationId xmlns:a16="http://schemas.microsoft.com/office/drawing/2014/main" id="{6E2B7D76-D660-491F-8B04-169C6F138B0A}"/>
                </a:ext>
              </a:extLst>
            </p:cNvPr>
            <p:cNvSpPr>
              <a:spLocks noEditPoints="1"/>
            </p:cNvSpPr>
            <p:nvPr userDrawn="1"/>
          </p:nvSpPr>
          <p:spPr bwMode="auto">
            <a:xfrm>
              <a:off x="857320" y="6174213"/>
              <a:ext cx="83698" cy="139497"/>
            </a:xfrm>
            <a:custGeom>
              <a:avLst/>
              <a:gdLst>
                <a:gd name="T0" fmla="*/ 33 w 33"/>
                <a:gd name="T1" fmla="*/ 35 h 55"/>
                <a:gd name="T2" fmla="*/ 31 w 33"/>
                <a:gd name="T3" fmla="*/ 44 h 55"/>
                <a:gd name="T4" fmla="*/ 28 w 33"/>
                <a:gd name="T5" fmla="*/ 50 h 55"/>
                <a:gd name="T6" fmla="*/ 23 w 33"/>
                <a:gd name="T7" fmla="*/ 53 h 55"/>
                <a:gd name="T8" fmla="*/ 17 w 33"/>
                <a:gd name="T9" fmla="*/ 55 h 55"/>
                <a:gd name="T10" fmla="*/ 12 w 33"/>
                <a:gd name="T11" fmla="*/ 53 h 55"/>
                <a:gd name="T12" fmla="*/ 8 w 33"/>
                <a:gd name="T13" fmla="*/ 50 h 55"/>
                <a:gd name="T14" fmla="*/ 8 w 33"/>
                <a:gd name="T15" fmla="*/ 54 h 55"/>
                <a:gd name="T16" fmla="*/ 0 w 33"/>
                <a:gd name="T17" fmla="*/ 54 h 55"/>
                <a:gd name="T18" fmla="*/ 0 w 33"/>
                <a:gd name="T19" fmla="*/ 4 h 55"/>
                <a:gd name="T20" fmla="*/ 8 w 33"/>
                <a:gd name="T21" fmla="*/ 0 h 55"/>
                <a:gd name="T22" fmla="*/ 8 w 33"/>
                <a:gd name="T23" fmla="*/ 19 h 55"/>
                <a:gd name="T24" fmla="*/ 10 w 33"/>
                <a:gd name="T25" fmla="*/ 17 h 55"/>
                <a:gd name="T26" fmla="*/ 12 w 33"/>
                <a:gd name="T27" fmla="*/ 16 h 55"/>
                <a:gd name="T28" fmla="*/ 14 w 33"/>
                <a:gd name="T29" fmla="*/ 15 h 55"/>
                <a:gd name="T30" fmla="*/ 18 w 33"/>
                <a:gd name="T31" fmla="*/ 15 h 55"/>
                <a:gd name="T32" fmla="*/ 24 w 33"/>
                <a:gd name="T33" fmla="*/ 16 h 55"/>
                <a:gd name="T34" fmla="*/ 28 w 33"/>
                <a:gd name="T35" fmla="*/ 19 h 55"/>
                <a:gd name="T36" fmla="*/ 31 w 33"/>
                <a:gd name="T37" fmla="*/ 26 h 55"/>
                <a:gd name="T38" fmla="*/ 33 w 33"/>
                <a:gd name="T39" fmla="*/ 35 h 55"/>
                <a:gd name="T40" fmla="*/ 25 w 33"/>
                <a:gd name="T41" fmla="*/ 35 h 55"/>
                <a:gd name="T42" fmla="*/ 23 w 33"/>
                <a:gd name="T43" fmla="*/ 25 h 55"/>
                <a:gd name="T44" fmla="*/ 16 w 33"/>
                <a:gd name="T45" fmla="*/ 22 h 55"/>
                <a:gd name="T46" fmla="*/ 14 w 33"/>
                <a:gd name="T47" fmla="*/ 22 h 55"/>
                <a:gd name="T48" fmla="*/ 11 w 33"/>
                <a:gd name="T49" fmla="*/ 23 h 55"/>
                <a:gd name="T50" fmla="*/ 9 w 33"/>
                <a:gd name="T51" fmla="*/ 25 h 55"/>
                <a:gd name="T52" fmla="*/ 8 w 33"/>
                <a:gd name="T53" fmla="*/ 26 h 55"/>
                <a:gd name="T54" fmla="*/ 8 w 33"/>
                <a:gd name="T55" fmla="*/ 43 h 55"/>
                <a:gd name="T56" fmla="*/ 9 w 33"/>
                <a:gd name="T57" fmla="*/ 44 h 55"/>
                <a:gd name="T58" fmla="*/ 11 w 33"/>
                <a:gd name="T59" fmla="*/ 46 h 55"/>
                <a:gd name="T60" fmla="*/ 14 w 33"/>
                <a:gd name="T61" fmla="*/ 47 h 55"/>
                <a:gd name="T62" fmla="*/ 17 w 33"/>
                <a:gd name="T63" fmla="*/ 48 h 55"/>
                <a:gd name="T64" fmla="*/ 23 w 33"/>
                <a:gd name="T65" fmla="*/ 45 h 55"/>
                <a:gd name="T66" fmla="*/ 25 w 33"/>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5">
                  <a:moveTo>
                    <a:pt x="33" y="35"/>
                  </a:moveTo>
                  <a:cubicBezTo>
                    <a:pt x="33" y="38"/>
                    <a:pt x="32" y="41"/>
                    <a:pt x="31" y="44"/>
                  </a:cubicBezTo>
                  <a:cubicBezTo>
                    <a:pt x="30" y="46"/>
                    <a:pt x="29" y="48"/>
                    <a:pt x="28" y="50"/>
                  </a:cubicBezTo>
                  <a:cubicBezTo>
                    <a:pt x="27" y="51"/>
                    <a:pt x="25" y="53"/>
                    <a:pt x="23" y="53"/>
                  </a:cubicBezTo>
                  <a:cubicBezTo>
                    <a:pt x="21" y="54"/>
                    <a:pt x="19" y="55"/>
                    <a:pt x="17" y="55"/>
                  </a:cubicBezTo>
                  <a:cubicBezTo>
                    <a:pt x="16" y="55"/>
                    <a:pt x="14" y="54"/>
                    <a:pt x="12" y="53"/>
                  </a:cubicBezTo>
                  <a:cubicBezTo>
                    <a:pt x="10" y="52"/>
                    <a:pt x="9" y="51"/>
                    <a:pt x="8" y="50"/>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9" y="18"/>
                    <a:pt x="9" y="18"/>
                    <a:pt x="10" y="17"/>
                  </a:cubicBezTo>
                  <a:cubicBezTo>
                    <a:pt x="11" y="17"/>
                    <a:pt x="11" y="16"/>
                    <a:pt x="12" y="16"/>
                  </a:cubicBezTo>
                  <a:cubicBezTo>
                    <a:pt x="13" y="16"/>
                    <a:pt x="13" y="15"/>
                    <a:pt x="14" y="15"/>
                  </a:cubicBezTo>
                  <a:cubicBezTo>
                    <a:pt x="15" y="15"/>
                    <a:pt x="16" y="15"/>
                    <a:pt x="18" y="15"/>
                  </a:cubicBezTo>
                  <a:cubicBezTo>
                    <a:pt x="20" y="15"/>
                    <a:pt x="22" y="15"/>
                    <a:pt x="24" y="16"/>
                  </a:cubicBezTo>
                  <a:cubicBezTo>
                    <a:pt x="25" y="16"/>
                    <a:pt x="27" y="18"/>
                    <a:pt x="28" y="19"/>
                  </a:cubicBezTo>
                  <a:cubicBezTo>
                    <a:pt x="30" y="21"/>
                    <a:pt x="31" y="23"/>
                    <a:pt x="31" y="26"/>
                  </a:cubicBezTo>
                  <a:cubicBezTo>
                    <a:pt x="32" y="28"/>
                    <a:pt x="33" y="32"/>
                    <a:pt x="33" y="35"/>
                  </a:cubicBezTo>
                  <a:close/>
                  <a:moveTo>
                    <a:pt x="25" y="35"/>
                  </a:moveTo>
                  <a:cubicBezTo>
                    <a:pt x="25" y="31"/>
                    <a:pt x="24" y="27"/>
                    <a:pt x="23" y="25"/>
                  </a:cubicBezTo>
                  <a:cubicBezTo>
                    <a:pt x="21" y="23"/>
                    <a:pt x="19" y="22"/>
                    <a:pt x="16" y="22"/>
                  </a:cubicBezTo>
                  <a:cubicBezTo>
                    <a:pt x="15" y="22"/>
                    <a:pt x="15" y="22"/>
                    <a:pt x="14" y="22"/>
                  </a:cubicBezTo>
                  <a:cubicBezTo>
                    <a:pt x="13" y="22"/>
                    <a:pt x="12" y="23"/>
                    <a:pt x="11" y="23"/>
                  </a:cubicBezTo>
                  <a:cubicBezTo>
                    <a:pt x="11" y="23"/>
                    <a:pt x="10" y="24"/>
                    <a:pt x="9" y="25"/>
                  </a:cubicBezTo>
                  <a:cubicBezTo>
                    <a:pt x="9" y="25"/>
                    <a:pt x="8" y="26"/>
                    <a:pt x="8" y="26"/>
                  </a:cubicBezTo>
                  <a:cubicBezTo>
                    <a:pt x="8" y="43"/>
                    <a:pt x="8" y="43"/>
                    <a:pt x="8" y="43"/>
                  </a:cubicBezTo>
                  <a:cubicBezTo>
                    <a:pt x="8" y="43"/>
                    <a:pt x="9" y="44"/>
                    <a:pt x="9" y="44"/>
                  </a:cubicBezTo>
                  <a:cubicBezTo>
                    <a:pt x="10" y="45"/>
                    <a:pt x="11" y="45"/>
                    <a:pt x="11" y="46"/>
                  </a:cubicBezTo>
                  <a:cubicBezTo>
                    <a:pt x="12" y="46"/>
                    <a:pt x="13" y="47"/>
                    <a:pt x="14" y="47"/>
                  </a:cubicBezTo>
                  <a:cubicBezTo>
                    <a:pt x="15" y="47"/>
                    <a:pt x="16" y="48"/>
                    <a:pt x="17"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4" name="Freeform 12">
              <a:extLst>
                <a:ext uri="{FF2B5EF4-FFF2-40B4-BE49-F238E27FC236}">
                  <a16:creationId xmlns:a16="http://schemas.microsoft.com/office/drawing/2014/main" id="{41BE51DE-402B-48B5-99C8-D8BB9A32DF35}"/>
                </a:ext>
              </a:extLst>
            </p:cNvPr>
            <p:cNvSpPr>
              <a:spLocks noEditPoints="1"/>
            </p:cNvSpPr>
            <p:nvPr userDrawn="1"/>
          </p:nvSpPr>
          <p:spPr bwMode="auto">
            <a:xfrm>
              <a:off x="956713"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1" y="32"/>
                    <a:pt x="21" y="32"/>
                  </a:cubicBezTo>
                  <a:cubicBezTo>
                    <a:pt x="22" y="32"/>
                    <a:pt x="22"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8"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5" name="Freeform 13">
              <a:extLst>
                <a:ext uri="{FF2B5EF4-FFF2-40B4-BE49-F238E27FC236}">
                  <a16:creationId xmlns:a16="http://schemas.microsoft.com/office/drawing/2014/main" id="{8D5E878B-8859-44FA-A69D-DCE630AAB0DC}"/>
                </a:ext>
              </a:extLst>
            </p:cNvPr>
            <p:cNvSpPr>
              <a:spLocks/>
            </p:cNvSpPr>
            <p:nvPr userDrawn="1"/>
          </p:nvSpPr>
          <p:spPr bwMode="auto">
            <a:xfrm>
              <a:off x="1050873" y="6174213"/>
              <a:ext cx="55799" cy="139497"/>
            </a:xfrm>
            <a:custGeom>
              <a:avLst/>
              <a:gdLst>
                <a:gd name="T0" fmla="*/ 21 w 22"/>
                <a:gd name="T1" fmla="*/ 53 h 55"/>
                <a:gd name="T2" fmla="*/ 18 w 22"/>
                <a:gd name="T3" fmla="*/ 54 h 55"/>
                <a:gd name="T4" fmla="*/ 14 w 22"/>
                <a:gd name="T5" fmla="*/ 55 h 55"/>
                <a:gd name="T6" fmla="*/ 11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2" y="54"/>
                    <a:pt x="11" y="54"/>
                  </a:cubicBezTo>
                  <a:cubicBezTo>
                    <a:pt x="10" y="54"/>
                    <a:pt x="9" y="53"/>
                    <a:pt x="8" y="52"/>
                  </a:cubicBezTo>
                  <a:cubicBezTo>
                    <a:pt x="7" y="51"/>
                    <a:pt x="6" y="50"/>
                    <a:pt x="6" y="49"/>
                  </a:cubicBezTo>
                  <a:cubicBezTo>
                    <a:pt x="6"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2"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6" name="Freeform 14">
              <a:extLst>
                <a:ext uri="{FF2B5EF4-FFF2-40B4-BE49-F238E27FC236}">
                  <a16:creationId xmlns:a16="http://schemas.microsoft.com/office/drawing/2014/main" id="{08D55808-ECDC-4E9B-84ED-7301E9E716C2}"/>
                </a:ext>
              </a:extLst>
            </p:cNvPr>
            <p:cNvSpPr>
              <a:spLocks/>
            </p:cNvSpPr>
            <p:nvPr userDrawn="1"/>
          </p:nvSpPr>
          <p:spPr bwMode="auto">
            <a:xfrm>
              <a:off x="111887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7" name="Freeform 15">
              <a:extLst>
                <a:ext uri="{FF2B5EF4-FFF2-40B4-BE49-F238E27FC236}">
                  <a16:creationId xmlns:a16="http://schemas.microsoft.com/office/drawing/2014/main" id="{3436B310-313E-4A53-A70D-CA0D0D97FE7A}"/>
                </a:ext>
              </a:extLst>
            </p:cNvPr>
            <p:cNvSpPr>
              <a:spLocks noEditPoints="1"/>
            </p:cNvSpPr>
            <p:nvPr userDrawn="1"/>
          </p:nvSpPr>
          <p:spPr bwMode="auto">
            <a:xfrm>
              <a:off x="1190370" y="6212575"/>
              <a:ext cx="83698" cy="101135"/>
            </a:xfrm>
            <a:custGeom>
              <a:avLst/>
              <a:gdLst>
                <a:gd name="T0" fmla="*/ 33 w 33"/>
                <a:gd name="T1" fmla="*/ 19 h 40"/>
                <a:gd name="T2" fmla="*/ 33 w 33"/>
                <a:gd name="T3" fmla="*/ 21 h 40"/>
                <a:gd name="T4" fmla="*/ 32 w 33"/>
                <a:gd name="T5" fmla="*/ 22 h 40"/>
                <a:gd name="T6" fmla="*/ 7 w 33"/>
                <a:gd name="T7" fmla="*/ 22 h 40"/>
                <a:gd name="T8" fmla="*/ 8 w 33"/>
                <a:gd name="T9" fmla="*/ 27 h 40"/>
                <a:gd name="T10" fmla="*/ 10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29 w 33"/>
                <a:gd name="T25" fmla="*/ 35 h 40"/>
                <a:gd name="T26" fmla="*/ 27 w 33"/>
                <a:gd name="T27" fmla="*/ 37 h 40"/>
                <a:gd name="T28" fmla="*/ 24 w 33"/>
                <a:gd name="T29" fmla="*/ 38 h 40"/>
                <a:gd name="T30" fmla="*/ 20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6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2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2" y="21"/>
                    <a:pt x="32" y="22"/>
                    <a:pt x="32" y="22"/>
                  </a:cubicBezTo>
                  <a:cubicBezTo>
                    <a:pt x="7" y="22"/>
                    <a:pt x="7" y="22"/>
                    <a:pt x="7" y="22"/>
                  </a:cubicBezTo>
                  <a:cubicBezTo>
                    <a:pt x="7" y="24"/>
                    <a:pt x="8" y="26"/>
                    <a:pt x="8" y="27"/>
                  </a:cubicBezTo>
                  <a:cubicBezTo>
                    <a:pt x="9" y="28"/>
                    <a:pt x="10" y="29"/>
                    <a:pt x="10" y="30"/>
                  </a:cubicBezTo>
                  <a:cubicBezTo>
                    <a:pt x="11" y="31"/>
                    <a:pt x="12" y="32"/>
                    <a:pt x="13" y="32"/>
                  </a:cubicBezTo>
                  <a:cubicBezTo>
                    <a:pt x="14" y="33"/>
                    <a:pt x="16" y="33"/>
                    <a:pt x="17" y="33"/>
                  </a:cubicBezTo>
                  <a:cubicBezTo>
                    <a:pt x="18" y="33"/>
                    <a:pt x="18" y="33"/>
                    <a:pt x="19" y="33"/>
                  </a:cubicBezTo>
                  <a:cubicBezTo>
                    <a:pt x="20" y="32"/>
                    <a:pt x="20" y="32"/>
                    <a:pt x="21" y="32"/>
                  </a:cubicBezTo>
                  <a:cubicBezTo>
                    <a:pt x="22" y="32"/>
                    <a:pt x="22" y="31"/>
                    <a:pt x="23" y="31"/>
                  </a:cubicBezTo>
                  <a:cubicBezTo>
                    <a:pt x="23" y="31"/>
                    <a:pt x="24" y="30"/>
                    <a:pt x="25" y="30"/>
                  </a:cubicBezTo>
                  <a:cubicBezTo>
                    <a:pt x="29" y="35"/>
                    <a:pt x="29" y="35"/>
                    <a:pt x="29" y="35"/>
                  </a:cubicBezTo>
                  <a:cubicBezTo>
                    <a:pt x="29" y="35"/>
                    <a:pt x="28" y="36"/>
                    <a:pt x="27" y="37"/>
                  </a:cubicBezTo>
                  <a:cubicBezTo>
                    <a:pt x="26" y="37"/>
                    <a:pt x="25" y="38"/>
                    <a:pt x="24" y="38"/>
                  </a:cubicBezTo>
                  <a:cubicBezTo>
                    <a:pt x="23" y="39"/>
                    <a:pt x="22" y="39"/>
                    <a:pt x="20"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6"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3" y="10"/>
                    <a:pt x="23" y="9"/>
                  </a:cubicBezTo>
                  <a:cubicBezTo>
                    <a:pt x="22" y="8"/>
                    <a:pt x="21" y="8"/>
                    <a:pt x="20" y="7"/>
                  </a:cubicBezTo>
                  <a:cubicBezTo>
                    <a:pt x="19" y="7"/>
                    <a:pt x="17" y="6"/>
                    <a:pt x="16" y="6"/>
                  </a:cubicBezTo>
                  <a:cubicBezTo>
                    <a:pt x="15" y="6"/>
                    <a:pt x="13" y="7"/>
                    <a:pt x="12" y="7"/>
                  </a:cubicBezTo>
                  <a:cubicBezTo>
                    <a:pt x="11"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8" name="Freeform 16">
              <a:extLst>
                <a:ext uri="{FF2B5EF4-FFF2-40B4-BE49-F238E27FC236}">
                  <a16:creationId xmlns:a16="http://schemas.microsoft.com/office/drawing/2014/main" id="{F3CE55A9-AE55-4169-A58D-8171D9916EC9}"/>
                </a:ext>
              </a:extLst>
            </p:cNvPr>
            <p:cNvSpPr>
              <a:spLocks/>
            </p:cNvSpPr>
            <p:nvPr userDrawn="1"/>
          </p:nvSpPr>
          <p:spPr bwMode="auto">
            <a:xfrm>
              <a:off x="1294993" y="6212575"/>
              <a:ext cx="55799" cy="99391"/>
            </a:xfrm>
            <a:custGeom>
              <a:avLst/>
              <a:gdLst>
                <a:gd name="T0" fmla="*/ 20 w 22"/>
                <a:gd name="T1" fmla="*/ 8 h 39"/>
                <a:gd name="T2" fmla="*/ 18 w 22"/>
                <a:gd name="T3" fmla="*/ 7 h 39"/>
                <a:gd name="T4" fmla="*/ 15 w 22"/>
                <a:gd name="T5" fmla="*/ 7 h 39"/>
                <a:gd name="T6" fmla="*/ 9 w 22"/>
                <a:gd name="T7" fmla="*/ 9 h 39"/>
                <a:gd name="T8" fmla="*/ 7 w 22"/>
                <a:gd name="T9" fmla="*/ 17 h 39"/>
                <a:gd name="T10" fmla="*/ 7 w 22"/>
                <a:gd name="T11" fmla="*/ 39 h 39"/>
                <a:gd name="T12" fmla="*/ 0 w 22"/>
                <a:gd name="T13" fmla="*/ 39 h 39"/>
                <a:gd name="T14" fmla="*/ 0 w 22"/>
                <a:gd name="T15" fmla="*/ 0 h 39"/>
                <a:gd name="T16" fmla="*/ 7 w 22"/>
                <a:gd name="T17" fmla="*/ 0 h 39"/>
                <a:gd name="T18" fmla="*/ 7 w 22"/>
                <a:gd name="T19" fmla="*/ 4 h 39"/>
                <a:gd name="T20" fmla="*/ 9 w 22"/>
                <a:gd name="T21" fmla="*/ 2 h 39"/>
                <a:gd name="T22" fmla="*/ 11 w 22"/>
                <a:gd name="T23" fmla="*/ 1 h 39"/>
                <a:gd name="T24" fmla="*/ 13 w 22"/>
                <a:gd name="T25" fmla="*/ 0 h 39"/>
                <a:gd name="T26" fmla="*/ 16 w 22"/>
                <a:gd name="T27" fmla="*/ 0 h 39"/>
                <a:gd name="T28" fmla="*/ 20 w 22"/>
                <a:gd name="T29" fmla="*/ 0 h 39"/>
                <a:gd name="T30" fmla="*/ 22 w 22"/>
                <a:gd name="T31" fmla="*/ 1 h 39"/>
                <a:gd name="T32" fmla="*/ 20 w 22"/>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8"/>
                  </a:moveTo>
                  <a:cubicBezTo>
                    <a:pt x="20" y="8"/>
                    <a:pt x="19" y="8"/>
                    <a:pt x="18" y="7"/>
                  </a:cubicBezTo>
                  <a:cubicBezTo>
                    <a:pt x="17" y="7"/>
                    <a:pt x="16" y="7"/>
                    <a:pt x="15" y="7"/>
                  </a:cubicBezTo>
                  <a:cubicBezTo>
                    <a:pt x="12" y="7"/>
                    <a:pt x="10" y="8"/>
                    <a:pt x="9" y="9"/>
                  </a:cubicBezTo>
                  <a:cubicBezTo>
                    <a:pt x="8" y="11"/>
                    <a:pt x="7" y="14"/>
                    <a:pt x="7" y="17"/>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9" y="2"/>
                    <a:pt x="10" y="1"/>
                    <a:pt x="11" y="1"/>
                  </a:cubicBezTo>
                  <a:cubicBezTo>
                    <a:pt x="11" y="0"/>
                    <a:pt x="12" y="0"/>
                    <a:pt x="13" y="0"/>
                  </a:cubicBezTo>
                  <a:cubicBezTo>
                    <a:pt x="14" y="0"/>
                    <a:pt x="15" y="0"/>
                    <a:pt x="16" y="0"/>
                  </a:cubicBezTo>
                  <a:cubicBezTo>
                    <a:pt x="17" y="0"/>
                    <a:pt x="19" y="0"/>
                    <a:pt x="20" y="0"/>
                  </a:cubicBezTo>
                  <a:cubicBezTo>
                    <a:pt x="21" y="0"/>
                    <a:pt x="22" y="1"/>
                    <a:pt x="22" y="1"/>
                  </a:cubicBezTo>
                  <a:lnTo>
                    <a:pt x="20"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199" name="Freeform 17">
              <a:extLst>
                <a:ext uri="{FF2B5EF4-FFF2-40B4-BE49-F238E27FC236}">
                  <a16:creationId xmlns:a16="http://schemas.microsoft.com/office/drawing/2014/main" id="{FA01BC48-4605-46FC-A7AC-192C7DBCA046}"/>
                </a:ext>
              </a:extLst>
            </p:cNvPr>
            <p:cNvSpPr>
              <a:spLocks/>
            </p:cNvSpPr>
            <p:nvPr userDrawn="1"/>
          </p:nvSpPr>
          <p:spPr bwMode="auto">
            <a:xfrm>
              <a:off x="140659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3 w 22"/>
                <a:gd name="T25" fmla="*/ 0 h 55"/>
                <a:gd name="T26" fmla="*/ 13 w 22"/>
                <a:gd name="T27" fmla="*/ 15 h 55"/>
                <a:gd name="T28" fmla="*/ 22 w 22"/>
                <a:gd name="T29" fmla="*/ 15 h 55"/>
                <a:gd name="T30" fmla="*/ 22 w 22"/>
                <a:gd name="T31" fmla="*/ 22 h 55"/>
                <a:gd name="T32" fmla="*/ 13 w 22"/>
                <a:gd name="T33" fmla="*/ 22 h 55"/>
                <a:gd name="T34" fmla="*/ 13 w 22"/>
                <a:gd name="T35" fmla="*/ 43 h 55"/>
                <a:gd name="T36" fmla="*/ 13 w 22"/>
                <a:gd name="T37" fmla="*/ 45 h 55"/>
                <a:gd name="T38" fmla="*/ 14 w 22"/>
                <a:gd name="T39" fmla="*/ 47 h 55"/>
                <a:gd name="T40" fmla="*/ 15 w 22"/>
                <a:gd name="T41" fmla="*/ 47 h 55"/>
                <a:gd name="T42" fmla="*/ 17 w 22"/>
                <a:gd name="T43" fmla="*/ 48 h 55"/>
                <a:gd name="T44" fmla="*/ 20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3" y="55"/>
                    <a:pt x="11" y="54"/>
                    <a:pt x="10" y="54"/>
                  </a:cubicBezTo>
                  <a:cubicBezTo>
                    <a:pt x="9" y="54"/>
                    <a:pt x="9"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5"/>
                    <a:pt x="13" y="45"/>
                  </a:cubicBezTo>
                  <a:cubicBezTo>
                    <a:pt x="13" y="46"/>
                    <a:pt x="13" y="46"/>
                    <a:pt x="14" y="47"/>
                  </a:cubicBezTo>
                  <a:cubicBezTo>
                    <a:pt x="14" y="47"/>
                    <a:pt x="14" y="47"/>
                    <a:pt x="15" y="47"/>
                  </a:cubicBezTo>
                  <a:cubicBezTo>
                    <a:pt x="15" y="48"/>
                    <a:pt x="16" y="48"/>
                    <a:pt x="17" y="48"/>
                  </a:cubicBezTo>
                  <a:cubicBezTo>
                    <a:pt x="18" y="48"/>
                    <a:pt x="19" y="48"/>
                    <a:pt x="20" y="47"/>
                  </a:cubicBezTo>
                  <a:cubicBezTo>
                    <a:pt x="21"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0" name="Freeform 18">
              <a:extLst>
                <a:ext uri="{FF2B5EF4-FFF2-40B4-BE49-F238E27FC236}">
                  <a16:creationId xmlns:a16="http://schemas.microsoft.com/office/drawing/2014/main" id="{870190F3-472B-4296-B88D-D6904B9F3085}"/>
                </a:ext>
              </a:extLst>
            </p:cNvPr>
            <p:cNvSpPr>
              <a:spLocks/>
            </p:cNvSpPr>
            <p:nvPr userDrawn="1"/>
          </p:nvSpPr>
          <p:spPr bwMode="auto">
            <a:xfrm>
              <a:off x="1485058"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10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2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3" y="26"/>
                    <a:pt x="21" y="24"/>
                  </a:cubicBezTo>
                  <a:cubicBezTo>
                    <a:pt x="20" y="22"/>
                    <a:pt x="18" y="22"/>
                    <a:pt x="15" y="22"/>
                  </a:cubicBezTo>
                  <a:cubicBezTo>
                    <a:pt x="14" y="22"/>
                    <a:pt x="13" y="22"/>
                    <a:pt x="12" y="22"/>
                  </a:cubicBezTo>
                  <a:cubicBezTo>
                    <a:pt x="11" y="22"/>
                    <a:pt x="10" y="23"/>
                    <a:pt x="10" y="24"/>
                  </a:cubicBezTo>
                  <a:cubicBezTo>
                    <a:pt x="9" y="25"/>
                    <a:pt x="8" y="26"/>
                    <a:pt x="8" y="27"/>
                  </a:cubicBezTo>
                  <a:cubicBezTo>
                    <a:pt x="8"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9" y="17"/>
                  </a:cubicBezTo>
                  <a:cubicBezTo>
                    <a:pt x="10" y="17"/>
                    <a:pt x="11" y="16"/>
                    <a:pt x="12" y="16"/>
                  </a:cubicBezTo>
                  <a:cubicBezTo>
                    <a:pt x="12" y="15"/>
                    <a:pt x="13" y="15"/>
                    <a:pt x="14" y="15"/>
                  </a:cubicBezTo>
                  <a:cubicBezTo>
                    <a:pt x="15" y="15"/>
                    <a:pt x="16" y="15"/>
                    <a:pt x="17" y="15"/>
                  </a:cubicBezTo>
                  <a:cubicBezTo>
                    <a:pt x="19" y="15"/>
                    <a:pt x="21" y="15"/>
                    <a:pt x="23" y="16"/>
                  </a:cubicBezTo>
                  <a:cubicBezTo>
                    <a:pt x="25" y="16"/>
                    <a:pt x="26" y="17"/>
                    <a:pt x="27" y="19"/>
                  </a:cubicBezTo>
                  <a:cubicBezTo>
                    <a:pt x="29" y="20"/>
                    <a:pt x="29" y="22"/>
                    <a:pt x="30" y="24"/>
                  </a:cubicBezTo>
                  <a:cubicBezTo>
                    <a:pt x="31"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1" name="Freeform 19">
              <a:extLst>
                <a:ext uri="{FF2B5EF4-FFF2-40B4-BE49-F238E27FC236}">
                  <a16:creationId xmlns:a16="http://schemas.microsoft.com/office/drawing/2014/main" id="{6CEA0F2B-4AAB-4A16-B7F1-CFCB0C0DCEEE}"/>
                </a:ext>
              </a:extLst>
            </p:cNvPr>
            <p:cNvSpPr>
              <a:spLocks noEditPoints="1"/>
            </p:cNvSpPr>
            <p:nvPr userDrawn="1"/>
          </p:nvSpPr>
          <p:spPr bwMode="auto">
            <a:xfrm>
              <a:off x="158270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8" y="40"/>
                    <a:pt x="17" y="40"/>
                  </a:cubicBezTo>
                  <a:cubicBezTo>
                    <a:pt x="15" y="40"/>
                    <a:pt x="14" y="39"/>
                    <a:pt x="12" y="39"/>
                  </a:cubicBezTo>
                  <a:cubicBezTo>
                    <a:pt x="11" y="38"/>
                    <a:pt x="10" y="38"/>
                    <a:pt x="8" y="37"/>
                  </a:cubicBezTo>
                  <a:cubicBezTo>
                    <a:pt x="7" y="36"/>
                    <a:pt x="6" y="35"/>
                    <a:pt x="5" y="34"/>
                  </a:cubicBezTo>
                  <a:cubicBezTo>
                    <a:pt x="4"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2" name="Freeform 20">
              <a:extLst>
                <a:ext uri="{FF2B5EF4-FFF2-40B4-BE49-F238E27FC236}">
                  <a16:creationId xmlns:a16="http://schemas.microsoft.com/office/drawing/2014/main" id="{CD64F657-7EE7-4AF2-ADE4-160C87E64D6B}"/>
                </a:ext>
              </a:extLst>
            </p:cNvPr>
            <p:cNvSpPr>
              <a:spLocks noEditPoints="1"/>
            </p:cNvSpPr>
            <p:nvPr userDrawn="1"/>
          </p:nvSpPr>
          <p:spPr bwMode="auto">
            <a:xfrm>
              <a:off x="1730922" y="6212575"/>
              <a:ext cx="80211" cy="134265"/>
            </a:xfrm>
            <a:custGeom>
              <a:avLst/>
              <a:gdLst>
                <a:gd name="T0" fmla="*/ 25 w 32"/>
                <a:gd name="T1" fmla="*/ 53 h 53"/>
                <a:gd name="T2" fmla="*/ 25 w 32"/>
                <a:gd name="T3" fmla="*/ 35 h 53"/>
                <a:gd name="T4" fmla="*/ 20 w 32"/>
                <a:gd name="T5" fmla="*/ 38 h 53"/>
                <a:gd name="T6" fmla="*/ 15 w 32"/>
                <a:gd name="T7" fmla="*/ 40 h 53"/>
                <a:gd name="T8" fmla="*/ 9 w 32"/>
                <a:gd name="T9" fmla="*/ 38 h 53"/>
                <a:gd name="T10" fmla="*/ 4 w 32"/>
                <a:gd name="T11" fmla="*/ 35 h 53"/>
                <a:gd name="T12" fmla="*/ 1 w 32"/>
                <a:gd name="T13" fmla="*/ 28 h 53"/>
                <a:gd name="T14" fmla="*/ 0 w 32"/>
                <a:gd name="T15" fmla="*/ 19 h 53"/>
                <a:gd name="T16" fmla="*/ 1 w 32"/>
                <a:gd name="T17" fmla="*/ 10 h 53"/>
                <a:gd name="T18" fmla="*/ 4 w 32"/>
                <a:gd name="T19" fmla="*/ 4 h 53"/>
                <a:gd name="T20" fmla="*/ 9 w 32"/>
                <a:gd name="T21" fmla="*/ 1 h 53"/>
                <a:gd name="T22" fmla="*/ 15 w 32"/>
                <a:gd name="T23" fmla="*/ 0 h 53"/>
                <a:gd name="T24" fmla="*/ 18 w 32"/>
                <a:gd name="T25" fmla="*/ 0 h 53"/>
                <a:gd name="T26" fmla="*/ 20 w 32"/>
                <a:gd name="T27" fmla="*/ 1 h 53"/>
                <a:gd name="T28" fmla="*/ 23 w 32"/>
                <a:gd name="T29" fmla="*/ 2 h 53"/>
                <a:gd name="T30" fmla="*/ 25 w 32"/>
                <a:gd name="T31" fmla="*/ 4 h 53"/>
                <a:gd name="T32" fmla="*/ 25 w 32"/>
                <a:gd name="T33" fmla="*/ 0 h 53"/>
                <a:gd name="T34" fmla="*/ 32 w 32"/>
                <a:gd name="T35" fmla="*/ 0 h 53"/>
                <a:gd name="T36" fmla="*/ 32 w 32"/>
                <a:gd name="T37" fmla="*/ 49 h 53"/>
                <a:gd name="T38" fmla="*/ 25 w 32"/>
                <a:gd name="T39" fmla="*/ 53 h 53"/>
                <a:gd name="T40" fmla="*/ 25 w 32"/>
                <a:gd name="T41" fmla="*/ 12 h 53"/>
                <a:gd name="T42" fmla="*/ 23 w 32"/>
                <a:gd name="T43" fmla="*/ 10 h 53"/>
                <a:gd name="T44" fmla="*/ 21 w 32"/>
                <a:gd name="T45" fmla="*/ 8 h 53"/>
                <a:gd name="T46" fmla="*/ 18 w 32"/>
                <a:gd name="T47" fmla="*/ 7 h 53"/>
                <a:gd name="T48" fmla="*/ 16 w 32"/>
                <a:gd name="T49" fmla="*/ 7 h 53"/>
                <a:gd name="T50" fmla="*/ 9 w 32"/>
                <a:gd name="T51" fmla="*/ 10 h 53"/>
                <a:gd name="T52" fmla="*/ 7 w 32"/>
                <a:gd name="T53" fmla="*/ 19 h 53"/>
                <a:gd name="T54" fmla="*/ 10 w 32"/>
                <a:gd name="T55" fmla="*/ 29 h 53"/>
                <a:gd name="T56" fmla="*/ 16 w 32"/>
                <a:gd name="T57" fmla="*/ 33 h 53"/>
                <a:gd name="T58" fmla="*/ 21 w 32"/>
                <a:gd name="T59" fmla="*/ 31 h 53"/>
                <a:gd name="T60" fmla="*/ 25 w 32"/>
                <a:gd name="T61" fmla="*/ 28 h 53"/>
                <a:gd name="T62" fmla="*/ 25 w 32"/>
                <a:gd name="T63" fmla="*/ 1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53">
                  <a:moveTo>
                    <a:pt x="25" y="53"/>
                  </a:moveTo>
                  <a:cubicBezTo>
                    <a:pt x="25" y="35"/>
                    <a:pt x="25" y="35"/>
                    <a:pt x="25" y="35"/>
                  </a:cubicBezTo>
                  <a:cubicBezTo>
                    <a:pt x="23" y="36"/>
                    <a:pt x="22" y="37"/>
                    <a:pt x="20" y="38"/>
                  </a:cubicBezTo>
                  <a:cubicBezTo>
                    <a:pt x="18" y="39"/>
                    <a:pt x="17" y="40"/>
                    <a:pt x="15" y="40"/>
                  </a:cubicBezTo>
                  <a:cubicBezTo>
                    <a:pt x="13" y="40"/>
                    <a:pt x="11" y="39"/>
                    <a:pt x="9" y="38"/>
                  </a:cubicBezTo>
                  <a:cubicBezTo>
                    <a:pt x="7" y="38"/>
                    <a:pt x="5" y="36"/>
                    <a:pt x="4" y="35"/>
                  </a:cubicBezTo>
                  <a:cubicBezTo>
                    <a:pt x="3" y="33"/>
                    <a:pt x="2" y="31"/>
                    <a:pt x="1" y="28"/>
                  </a:cubicBezTo>
                  <a:cubicBezTo>
                    <a:pt x="0" y="26"/>
                    <a:pt x="0" y="23"/>
                    <a:pt x="0" y="19"/>
                  </a:cubicBezTo>
                  <a:cubicBezTo>
                    <a:pt x="0" y="16"/>
                    <a:pt x="0" y="13"/>
                    <a:pt x="1" y="10"/>
                  </a:cubicBezTo>
                  <a:cubicBezTo>
                    <a:pt x="2" y="8"/>
                    <a:pt x="3" y="6"/>
                    <a:pt x="4" y="4"/>
                  </a:cubicBezTo>
                  <a:cubicBezTo>
                    <a:pt x="6" y="3"/>
                    <a:pt x="7" y="2"/>
                    <a:pt x="9" y="1"/>
                  </a:cubicBezTo>
                  <a:cubicBezTo>
                    <a:pt x="11" y="0"/>
                    <a:pt x="13" y="0"/>
                    <a:pt x="15" y="0"/>
                  </a:cubicBezTo>
                  <a:cubicBezTo>
                    <a:pt x="16" y="0"/>
                    <a:pt x="17" y="0"/>
                    <a:pt x="18" y="0"/>
                  </a:cubicBezTo>
                  <a:cubicBezTo>
                    <a:pt x="19" y="0"/>
                    <a:pt x="20" y="0"/>
                    <a:pt x="20" y="1"/>
                  </a:cubicBezTo>
                  <a:cubicBezTo>
                    <a:pt x="21" y="1"/>
                    <a:pt x="22" y="2"/>
                    <a:pt x="23" y="2"/>
                  </a:cubicBezTo>
                  <a:cubicBezTo>
                    <a:pt x="23" y="3"/>
                    <a:pt x="24" y="3"/>
                    <a:pt x="25" y="4"/>
                  </a:cubicBezTo>
                  <a:cubicBezTo>
                    <a:pt x="25" y="0"/>
                    <a:pt x="25" y="0"/>
                    <a:pt x="25" y="0"/>
                  </a:cubicBezTo>
                  <a:cubicBezTo>
                    <a:pt x="32" y="0"/>
                    <a:pt x="32" y="0"/>
                    <a:pt x="32" y="0"/>
                  </a:cubicBezTo>
                  <a:cubicBezTo>
                    <a:pt x="32" y="49"/>
                    <a:pt x="32" y="49"/>
                    <a:pt x="32" y="49"/>
                  </a:cubicBezTo>
                  <a:lnTo>
                    <a:pt x="25" y="53"/>
                  </a:lnTo>
                  <a:close/>
                  <a:moveTo>
                    <a:pt x="25" y="12"/>
                  </a:moveTo>
                  <a:cubicBezTo>
                    <a:pt x="24" y="11"/>
                    <a:pt x="24" y="10"/>
                    <a:pt x="23" y="10"/>
                  </a:cubicBezTo>
                  <a:cubicBezTo>
                    <a:pt x="23" y="9"/>
                    <a:pt x="22" y="9"/>
                    <a:pt x="21" y="8"/>
                  </a:cubicBezTo>
                  <a:cubicBezTo>
                    <a:pt x="20" y="8"/>
                    <a:pt x="19" y="7"/>
                    <a:pt x="18" y="7"/>
                  </a:cubicBezTo>
                  <a:cubicBezTo>
                    <a:pt x="18" y="7"/>
                    <a:pt x="17" y="7"/>
                    <a:pt x="16" y="7"/>
                  </a:cubicBezTo>
                  <a:cubicBezTo>
                    <a:pt x="13" y="7"/>
                    <a:pt x="11" y="8"/>
                    <a:pt x="9" y="10"/>
                  </a:cubicBezTo>
                  <a:cubicBezTo>
                    <a:pt x="8" y="12"/>
                    <a:pt x="7" y="15"/>
                    <a:pt x="7" y="19"/>
                  </a:cubicBezTo>
                  <a:cubicBezTo>
                    <a:pt x="7" y="23"/>
                    <a:pt x="8" y="27"/>
                    <a:pt x="10" y="29"/>
                  </a:cubicBezTo>
                  <a:cubicBezTo>
                    <a:pt x="11" y="31"/>
                    <a:pt x="13" y="33"/>
                    <a:pt x="16" y="33"/>
                  </a:cubicBezTo>
                  <a:cubicBezTo>
                    <a:pt x="18" y="33"/>
                    <a:pt x="19" y="32"/>
                    <a:pt x="21" y="31"/>
                  </a:cubicBezTo>
                  <a:cubicBezTo>
                    <a:pt x="22" y="30"/>
                    <a:pt x="24" y="29"/>
                    <a:pt x="25" y="28"/>
                  </a:cubicBezTo>
                  <a:lnTo>
                    <a:pt x="25"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3" name="Freeform 21">
              <a:extLst>
                <a:ext uri="{FF2B5EF4-FFF2-40B4-BE49-F238E27FC236}">
                  <a16:creationId xmlns:a16="http://schemas.microsoft.com/office/drawing/2014/main" id="{FA80A690-9084-4519-8D88-A01963C02369}"/>
                </a:ext>
              </a:extLst>
            </p:cNvPr>
            <p:cNvSpPr>
              <a:spLocks/>
            </p:cNvSpPr>
            <p:nvPr userDrawn="1"/>
          </p:nvSpPr>
          <p:spPr bwMode="auto">
            <a:xfrm>
              <a:off x="1835545" y="6212575"/>
              <a:ext cx="78468" cy="101135"/>
            </a:xfrm>
            <a:custGeom>
              <a:avLst/>
              <a:gdLst>
                <a:gd name="T0" fmla="*/ 24 w 31"/>
                <a:gd name="T1" fmla="*/ 39 h 40"/>
                <a:gd name="T2" fmla="*/ 24 w 31"/>
                <a:gd name="T3" fmla="*/ 35 h 40"/>
                <a:gd name="T4" fmla="*/ 20 w 31"/>
                <a:gd name="T5" fmla="*/ 38 h 40"/>
                <a:gd name="T6" fmla="*/ 14 w 31"/>
                <a:gd name="T7" fmla="*/ 40 h 40"/>
                <a:gd name="T8" fmla="*/ 4 w 31"/>
                <a:gd name="T9" fmla="*/ 35 h 40"/>
                <a:gd name="T10" fmla="*/ 0 w 31"/>
                <a:gd name="T11" fmla="*/ 22 h 40"/>
                <a:gd name="T12" fmla="*/ 0 w 31"/>
                <a:gd name="T13" fmla="*/ 0 h 40"/>
                <a:gd name="T14" fmla="*/ 8 w 31"/>
                <a:gd name="T15" fmla="*/ 0 h 40"/>
                <a:gd name="T16" fmla="*/ 8 w 31"/>
                <a:gd name="T17" fmla="*/ 22 h 40"/>
                <a:gd name="T18" fmla="*/ 10 w 31"/>
                <a:gd name="T19" fmla="*/ 30 h 40"/>
                <a:gd name="T20" fmla="*/ 16 w 31"/>
                <a:gd name="T21" fmla="*/ 33 h 40"/>
                <a:gd name="T22" fmla="*/ 22 w 31"/>
                <a:gd name="T23" fmla="*/ 30 h 40"/>
                <a:gd name="T24" fmla="*/ 24 w 31"/>
                <a:gd name="T25" fmla="*/ 23 h 40"/>
                <a:gd name="T26" fmla="*/ 24 w 31"/>
                <a:gd name="T27" fmla="*/ 0 h 40"/>
                <a:gd name="T28" fmla="*/ 31 w 31"/>
                <a:gd name="T29" fmla="*/ 0 h 40"/>
                <a:gd name="T30" fmla="*/ 31 w 31"/>
                <a:gd name="T31" fmla="*/ 39 h 40"/>
                <a:gd name="T32" fmla="*/ 24 w 31"/>
                <a:gd name="T33" fmla="*/ 3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 h="40">
                  <a:moveTo>
                    <a:pt x="24" y="39"/>
                  </a:moveTo>
                  <a:cubicBezTo>
                    <a:pt x="24" y="35"/>
                    <a:pt x="24" y="35"/>
                    <a:pt x="24" y="35"/>
                  </a:cubicBezTo>
                  <a:cubicBezTo>
                    <a:pt x="23" y="36"/>
                    <a:pt x="22" y="38"/>
                    <a:pt x="20" y="38"/>
                  </a:cubicBezTo>
                  <a:cubicBezTo>
                    <a:pt x="18" y="39"/>
                    <a:pt x="16" y="40"/>
                    <a:pt x="14" y="40"/>
                  </a:cubicBezTo>
                  <a:cubicBezTo>
                    <a:pt x="10" y="40"/>
                    <a:pt x="6" y="38"/>
                    <a:pt x="4" y="35"/>
                  </a:cubicBezTo>
                  <a:cubicBezTo>
                    <a:pt x="2" y="32"/>
                    <a:pt x="0" y="28"/>
                    <a:pt x="0" y="22"/>
                  </a:cubicBezTo>
                  <a:cubicBezTo>
                    <a:pt x="0" y="0"/>
                    <a:pt x="0" y="0"/>
                    <a:pt x="0" y="0"/>
                  </a:cubicBezTo>
                  <a:cubicBezTo>
                    <a:pt x="8" y="0"/>
                    <a:pt x="8" y="0"/>
                    <a:pt x="8" y="0"/>
                  </a:cubicBezTo>
                  <a:cubicBezTo>
                    <a:pt x="8" y="22"/>
                    <a:pt x="8" y="22"/>
                    <a:pt x="8" y="22"/>
                  </a:cubicBezTo>
                  <a:cubicBezTo>
                    <a:pt x="8" y="26"/>
                    <a:pt x="9" y="28"/>
                    <a:pt x="10" y="30"/>
                  </a:cubicBezTo>
                  <a:cubicBezTo>
                    <a:pt x="11" y="32"/>
                    <a:pt x="13" y="33"/>
                    <a:pt x="16" y="33"/>
                  </a:cubicBezTo>
                  <a:cubicBezTo>
                    <a:pt x="18" y="33"/>
                    <a:pt x="20" y="32"/>
                    <a:pt x="22" y="30"/>
                  </a:cubicBezTo>
                  <a:cubicBezTo>
                    <a:pt x="23" y="28"/>
                    <a:pt x="24" y="26"/>
                    <a:pt x="24" y="23"/>
                  </a:cubicBezTo>
                  <a:cubicBezTo>
                    <a:pt x="24" y="0"/>
                    <a:pt x="24" y="0"/>
                    <a:pt x="24" y="0"/>
                  </a:cubicBezTo>
                  <a:cubicBezTo>
                    <a:pt x="31" y="0"/>
                    <a:pt x="31" y="0"/>
                    <a:pt x="31" y="0"/>
                  </a:cubicBezTo>
                  <a:cubicBezTo>
                    <a:pt x="31" y="39"/>
                    <a:pt x="31" y="39"/>
                    <a:pt x="31" y="39"/>
                  </a:cubicBezTo>
                  <a:lnTo>
                    <a:pt x="24"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4" name="Freeform 22">
              <a:extLst>
                <a:ext uri="{FF2B5EF4-FFF2-40B4-BE49-F238E27FC236}">
                  <a16:creationId xmlns:a16="http://schemas.microsoft.com/office/drawing/2014/main" id="{E847401D-2482-482A-AC12-D2E83C13546D}"/>
                </a:ext>
              </a:extLst>
            </p:cNvPr>
            <p:cNvSpPr>
              <a:spLocks noEditPoints="1"/>
            </p:cNvSpPr>
            <p:nvPr userDrawn="1"/>
          </p:nvSpPr>
          <p:spPr bwMode="auto">
            <a:xfrm>
              <a:off x="1934936"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6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6"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4"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1"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6" y="16"/>
                  </a:moveTo>
                  <a:cubicBezTo>
                    <a:pt x="25" y="15"/>
                    <a:pt x="25" y="13"/>
                    <a:pt x="25" y="12"/>
                  </a:cubicBezTo>
                  <a:cubicBezTo>
                    <a:pt x="24" y="11"/>
                    <a:pt x="24" y="10"/>
                    <a:pt x="23" y="9"/>
                  </a:cubicBezTo>
                  <a:cubicBezTo>
                    <a:pt x="22" y="8"/>
                    <a:pt x="22"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5" name="Freeform 23">
              <a:extLst>
                <a:ext uri="{FF2B5EF4-FFF2-40B4-BE49-F238E27FC236}">
                  <a16:creationId xmlns:a16="http://schemas.microsoft.com/office/drawing/2014/main" id="{86054F72-4509-4465-B9A8-8DAE3EFD35B0}"/>
                </a:ext>
              </a:extLst>
            </p:cNvPr>
            <p:cNvSpPr>
              <a:spLocks/>
            </p:cNvSpPr>
            <p:nvPr userDrawn="1"/>
          </p:nvSpPr>
          <p:spPr bwMode="auto">
            <a:xfrm>
              <a:off x="2030841"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1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4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7 w 29"/>
                <a:gd name="T55" fmla="*/ 24 h 40"/>
                <a:gd name="T56" fmla="*/ 13 w 29"/>
                <a:gd name="T57" fmla="*/ 22 h 40"/>
                <a:gd name="T58" fmla="*/ 8 w 29"/>
                <a:gd name="T59" fmla="*/ 20 h 40"/>
                <a:gd name="T60" fmla="*/ 4 w 29"/>
                <a:gd name="T61" fmla="*/ 17 h 40"/>
                <a:gd name="T62" fmla="*/ 2 w 29"/>
                <a:gd name="T63" fmla="*/ 14 h 40"/>
                <a:gd name="T64" fmla="*/ 2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3" y="6"/>
                    <a:pt x="11" y="7"/>
                    <a:pt x="10" y="7"/>
                  </a:cubicBezTo>
                  <a:cubicBezTo>
                    <a:pt x="10" y="8"/>
                    <a:pt x="9" y="9"/>
                    <a:pt x="9" y="10"/>
                  </a:cubicBezTo>
                  <a:cubicBezTo>
                    <a:pt x="9" y="10"/>
                    <a:pt x="9" y="11"/>
                    <a:pt x="9" y="11"/>
                  </a:cubicBezTo>
                  <a:cubicBezTo>
                    <a:pt x="10" y="12"/>
                    <a:pt x="10" y="12"/>
                    <a:pt x="11"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4" y="29"/>
                    <a:pt x="4" y="29"/>
                    <a:pt x="4"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2" y="27"/>
                    <a:pt x="21" y="27"/>
                  </a:cubicBezTo>
                  <a:cubicBezTo>
                    <a:pt x="21" y="26"/>
                    <a:pt x="20" y="25"/>
                    <a:pt x="19" y="25"/>
                  </a:cubicBezTo>
                  <a:cubicBezTo>
                    <a:pt x="19" y="25"/>
                    <a:pt x="18" y="24"/>
                    <a:pt x="17" y="24"/>
                  </a:cubicBezTo>
                  <a:cubicBezTo>
                    <a:pt x="15" y="23"/>
                    <a:pt x="14" y="23"/>
                    <a:pt x="13" y="22"/>
                  </a:cubicBezTo>
                  <a:cubicBezTo>
                    <a:pt x="11" y="21"/>
                    <a:pt x="9" y="20"/>
                    <a:pt x="8" y="20"/>
                  </a:cubicBezTo>
                  <a:cubicBezTo>
                    <a:pt x="6" y="19"/>
                    <a:pt x="5" y="18"/>
                    <a:pt x="4" y="17"/>
                  </a:cubicBezTo>
                  <a:cubicBezTo>
                    <a:pt x="3" y="16"/>
                    <a:pt x="3" y="15"/>
                    <a:pt x="2" y="14"/>
                  </a:cubicBezTo>
                  <a:cubicBezTo>
                    <a:pt x="2" y="13"/>
                    <a:pt x="2" y="12"/>
                    <a:pt x="2" y="10"/>
                  </a:cubicBezTo>
                  <a:cubicBezTo>
                    <a:pt x="2"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6" name="Freeform 24">
              <a:extLst>
                <a:ext uri="{FF2B5EF4-FFF2-40B4-BE49-F238E27FC236}">
                  <a16:creationId xmlns:a16="http://schemas.microsoft.com/office/drawing/2014/main" id="{813850E4-4B62-4FDA-ABD6-F5A5AA5E7C28}"/>
                </a:ext>
              </a:extLst>
            </p:cNvPr>
            <p:cNvSpPr>
              <a:spLocks/>
            </p:cNvSpPr>
            <p:nvPr userDrawn="1"/>
          </p:nvSpPr>
          <p:spPr bwMode="auto">
            <a:xfrm>
              <a:off x="2118027"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7" name="Freeform 25">
              <a:extLst>
                <a:ext uri="{FF2B5EF4-FFF2-40B4-BE49-F238E27FC236}">
                  <a16:creationId xmlns:a16="http://schemas.microsoft.com/office/drawing/2014/main" id="{1B4F0124-2FAE-4D54-9ECC-E88A8031BBDE}"/>
                </a:ext>
              </a:extLst>
            </p:cNvPr>
            <p:cNvSpPr>
              <a:spLocks noEditPoints="1"/>
            </p:cNvSpPr>
            <p:nvPr userDrawn="1"/>
          </p:nvSpPr>
          <p:spPr bwMode="auto">
            <a:xfrm>
              <a:off x="2194750" y="6175958"/>
              <a:ext cx="24412" cy="136010"/>
            </a:xfrm>
            <a:custGeom>
              <a:avLst/>
              <a:gdLst>
                <a:gd name="T0" fmla="*/ 10 w 10"/>
                <a:gd name="T1" fmla="*/ 5 h 53"/>
                <a:gd name="T2" fmla="*/ 9 w 10"/>
                <a:gd name="T3" fmla="*/ 6 h 53"/>
                <a:gd name="T4" fmla="*/ 8 w 10"/>
                <a:gd name="T5" fmla="*/ 8 h 53"/>
                <a:gd name="T6" fmla="*/ 7 w 10"/>
                <a:gd name="T7" fmla="*/ 9 h 53"/>
                <a:gd name="T8" fmla="*/ 5 w 10"/>
                <a:gd name="T9" fmla="*/ 9 h 53"/>
                <a:gd name="T10" fmla="*/ 3 w 10"/>
                <a:gd name="T11" fmla="*/ 9 h 53"/>
                <a:gd name="T12" fmla="*/ 1 w 10"/>
                <a:gd name="T13" fmla="*/ 8 h 53"/>
                <a:gd name="T14" fmla="*/ 0 w 10"/>
                <a:gd name="T15" fmla="*/ 6 h 53"/>
                <a:gd name="T16" fmla="*/ 0 w 10"/>
                <a:gd name="T17" fmla="*/ 5 h 53"/>
                <a:gd name="T18" fmla="*/ 0 w 10"/>
                <a:gd name="T19" fmla="*/ 3 h 53"/>
                <a:gd name="T20" fmla="*/ 1 w 10"/>
                <a:gd name="T21" fmla="*/ 1 h 53"/>
                <a:gd name="T22" fmla="*/ 3 w 10"/>
                <a:gd name="T23" fmla="*/ 0 h 53"/>
                <a:gd name="T24" fmla="*/ 5 w 10"/>
                <a:gd name="T25" fmla="*/ 0 h 53"/>
                <a:gd name="T26" fmla="*/ 7 w 10"/>
                <a:gd name="T27" fmla="*/ 0 h 53"/>
                <a:gd name="T28" fmla="*/ 8 w 10"/>
                <a:gd name="T29" fmla="*/ 1 h 53"/>
                <a:gd name="T30" fmla="*/ 9 w 10"/>
                <a:gd name="T31" fmla="*/ 3 h 53"/>
                <a:gd name="T32" fmla="*/ 10 w 10"/>
                <a:gd name="T33" fmla="*/ 5 h 53"/>
                <a:gd name="T34" fmla="*/ 1 w 10"/>
                <a:gd name="T35" fmla="*/ 53 h 53"/>
                <a:gd name="T36" fmla="*/ 1 w 10"/>
                <a:gd name="T37" fmla="*/ 14 h 53"/>
                <a:gd name="T38" fmla="*/ 9 w 10"/>
                <a:gd name="T39" fmla="*/ 14 h 53"/>
                <a:gd name="T40" fmla="*/ 9 w 10"/>
                <a:gd name="T41" fmla="*/ 53 h 53"/>
                <a:gd name="T42" fmla="*/ 1 w 10"/>
                <a:gd name="T43"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 h="53">
                  <a:moveTo>
                    <a:pt x="10" y="5"/>
                  </a:moveTo>
                  <a:cubicBezTo>
                    <a:pt x="10" y="5"/>
                    <a:pt x="10" y="6"/>
                    <a:pt x="9" y="6"/>
                  </a:cubicBezTo>
                  <a:cubicBezTo>
                    <a:pt x="9" y="7"/>
                    <a:pt x="9" y="8"/>
                    <a:pt x="8" y="8"/>
                  </a:cubicBezTo>
                  <a:cubicBezTo>
                    <a:pt x="8" y="8"/>
                    <a:pt x="7" y="9"/>
                    <a:pt x="7" y="9"/>
                  </a:cubicBezTo>
                  <a:cubicBezTo>
                    <a:pt x="6" y="9"/>
                    <a:pt x="6" y="9"/>
                    <a:pt x="5" y="9"/>
                  </a:cubicBezTo>
                  <a:cubicBezTo>
                    <a:pt x="4" y="9"/>
                    <a:pt x="4" y="9"/>
                    <a:pt x="3" y="9"/>
                  </a:cubicBezTo>
                  <a:cubicBezTo>
                    <a:pt x="2" y="9"/>
                    <a:pt x="2" y="8"/>
                    <a:pt x="1" y="8"/>
                  </a:cubicBezTo>
                  <a:cubicBezTo>
                    <a:pt x="1" y="8"/>
                    <a:pt x="1" y="7"/>
                    <a:pt x="0" y="6"/>
                  </a:cubicBezTo>
                  <a:cubicBezTo>
                    <a:pt x="0" y="6"/>
                    <a:pt x="0" y="5"/>
                    <a:pt x="0" y="5"/>
                  </a:cubicBezTo>
                  <a:cubicBezTo>
                    <a:pt x="0" y="4"/>
                    <a:pt x="0" y="3"/>
                    <a:pt x="0" y="3"/>
                  </a:cubicBezTo>
                  <a:cubicBezTo>
                    <a:pt x="1" y="2"/>
                    <a:pt x="1" y="2"/>
                    <a:pt x="1" y="1"/>
                  </a:cubicBezTo>
                  <a:cubicBezTo>
                    <a:pt x="2" y="1"/>
                    <a:pt x="2" y="0"/>
                    <a:pt x="3" y="0"/>
                  </a:cubicBezTo>
                  <a:cubicBezTo>
                    <a:pt x="4" y="0"/>
                    <a:pt x="4" y="0"/>
                    <a:pt x="5" y="0"/>
                  </a:cubicBezTo>
                  <a:cubicBezTo>
                    <a:pt x="6" y="0"/>
                    <a:pt x="6" y="0"/>
                    <a:pt x="7" y="0"/>
                  </a:cubicBezTo>
                  <a:cubicBezTo>
                    <a:pt x="7" y="0"/>
                    <a:pt x="8" y="1"/>
                    <a:pt x="8" y="1"/>
                  </a:cubicBezTo>
                  <a:cubicBezTo>
                    <a:pt x="9" y="2"/>
                    <a:pt x="9" y="2"/>
                    <a:pt x="9" y="3"/>
                  </a:cubicBezTo>
                  <a:cubicBezTo>
                    <a:pt x="10" y="3"/>
                    <a:pt x="10" y="4"/>
                    <a:pt x="10" y="5"/>
                  </a:cubicBezTo>
                  <a:close/>
                  <a:moveTo>
                    <a:pt x="1" y="53"/>
                  </a:moveTo>
                  <a:cubicBezTo>
                    <a:pt x="1" y="14"/>
                    <a:pt x="1" y="14"/>
                    <a:pt x="1" y="14"/>
                  </a:cubicBezTo>
                  <a:cubicBezTo>
                    <a:pt x="9" y="14"/>
                    <a:pt x="9" y="14"/>
                    <a:pt x="9" y="14"/>
                  </a:cubicBezTo>
                  <a:cubicBezTo>
                    <a:pt x="9" y="53"/>
                    <a:pt x="9" y="53"/>
                    <a:pt x="9" y="53"/>
                  </a:cubicBezTo>
                  <a:lnTo>
                    <a:pt x="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8" name="Freeform 26">
              <a:extLst>
                <a:ext uri="{FF2B5EF4-FFF2-40B4-BE49-F238E27FC236}">
                  <a16:creationId xmlns:a16="http://schemas.microsoft.com/office/drawing/2014/main" id="{2A730E5F-DF9C-488E-B4E0-EE9F501529EE}"/>
                </a:ext>
              </a:extLst>
            </p:cNvPr>
            <p:cNvSpPr>
              <a:spLocks noEditPoints="1"/>
            </p:cNvSpPr>
            <p:nvPr userDrawn="1"/>
          </p:nvSpPr>
          <p:spPr bwMode="auto">
            <a:xfrm>
              <a:off x="2236599" y="6212575"/>
              <a:ext cx="87186" cy="101135"/>
            </a:xfrm>
            <a:custGeom>
              <a:avLst/>
              <a:gdLst>
                <a:gd name="T0" fmla="*/ 34 w 34"/>
                <a:gd name="T1" fmla="*/ 19 h 40"/>
                <a:gd name="T2" fmla="*/ 33 w 34"/>
                <a:gd name="T3" fmla="*/ 28 h 40"/>
                <a:gd name="T4" fmla="*/ 29 w 34"/>
                <a:gd name="T5" fmla="*/ 34 h 40"/>
                <a:gd name="T6" fmla="*/ 24 w 34"/>
                <a:gd name="T7" fmla="*/ 38 h 40"/>
                <a:gd name="T8" fmla="*/ 17 w 34"/>
                <a:gd name="T9" fmla="*/ 40 h 40"/>
                <a:gd name="T10" fmla="*/ 10 w 34"/>
                <a:gd name="T11" fmla="*/ 38 h 40"/>
                <a:gd name="T12" fmla="*/ 5 w 34"/>
                <a:gd name="T13" fmla="*/ 34 h 40"/>
                <a:gd name="T14" fmla="*/ 1 w 34"/>
                <a:gd name="T15" fmla="*/ 28 h 40"/>
                <a:gd name="T16" fmla="*/ 0 w 34"/>
                <a:gd name="T17" fmla="*/ 20 h 40"/>
                <a:gd name="T18" fmla="*/ 1 w 34"/>
                <a:gd name="T19" fmla="*/ 11 h 40"/>
                <a:gd name="T20" fmla="*/ 5 w 34"/>
                <a:gd name="T21" fmla="*/ 5 h 40"/>
                <a:gd name="T22" fmla="*/ 10 w 34"/>
                <a:gd name="T23" fmla="*/ 1 h 40"/>
                <a:gd name="T24" fmla="*/ 17 w 34"/>
                <a:gd name="T25" fmla="*/ 0 h 40"/>
                <a:gd name="T26" fmla="*/ 24 w 34"/>
                <a:gd name="T27" fmla="*/ 1 h 40"/>
                <a:gd name="T28" fmla="*/ 29 w 34"/>
                <a:gd name="T29" fmla="*/ 5 h 40"/>
                <a:gd name="T30" fmla="*/ 33 w 34"/>
                <a:gd name="T31" fmla="*/ 11 h 40"/>
                <a:gd name="T32" fmla="*/ 34 w 34"/>
                <a:gd name="T33" fmla="*/ 19 h 40"/>
                <a:gd name="T34" fmla="*/ 26 w 34"/>
                <a:gd name="T35" fmla="*/ 20 h 40"/>
                <a:gd name="T36" fmla="*/ 26 w 34"/>
                <a:gd name="T37" fmla="*/ 14 h 40"/>
                <a:gd name="T38" fmla="*/ 24 w 34"/>
                <a:gd name="T39" fmla="*/ 10 h 40"/>
                <a:gd name="T40" fmla="*/ 21 w 34"/>
                <a:gd name="T41" fmla="*/ 8 h 40"/>
                <a:gd name="T42" fmla="*/ 17 w 34"/>
                <a:gd name="T43" fmla="*/ 7 h 40"/>
                <a:gd name="T44" fmla="*/ 13 w 34"/>
                <a:gd name="T45" fmla="*/ 8 h 40"/>
                <a:gd name="T46" fmla="*/ 10 w 34"/>
                <a:gd name="T47" fmla="*/ 10 h 40"/>
                <a:gd name="T48" fmla="*/ 8 w 34"/>
                <a:gd name="T49" fmla="*/ 14 h 40"/>
                <a:gd name="T50" fmla="*/ 7 w 34"/>
                <a:gd name="T51" fmla="*/ 19 h 40"/>
                <a:gd name="T52" fmla="*/ 8 w 34"/>
                <a:gd name="T53" fmla="*/ 25 h 40"/>
                <a:gd name="T54" fmla="*/ 10 w 34"/>
                <a:gd name="T55" fmla="*/ 29 h 40"/>
                <a:gd name="T56" fmla="*/ 13 w 34"/>
                <a:gd name="T57" fmla="*/ 32 h 40"/>
                <a:gd name="T58" fmla="*/ 17 w 34"/>
                <a:gd name="T59" fmla="*/ 32 h 40"/>
                <a:gd name="T60" fmla="*/ 21 w 34"/>
                <a:gd name="T61" fmla="*/ 31 h 40"/>
                <a:gd name="T62" fmla="*/ 24 w 34"/>
                <a:gd name="T63" fmla="*/ 29 h 40"/>
                <a:gd name="T64" fmla="*/ 26 w 34"/>
                <a:gd name="T65" fmla="*/ 25 h 40"/>
                <a:gd name="T66" fmla="*/ 26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19"/>
                  </a:moveTo>
                  <a:cubicBezTo>
                    <a:pt x="34" y="23"/>
                    <a:pt x="34" y="25"/>
                    <a:pt x="33" y="28"/>
                  </a:cubicBezTo>
                  <a:cubicBezTo>
                    <a:pt x="32" y="30"/>
                    <a:pt x="31" y="33"/>
                    <a:pt x="29" y="34"/>
                  </a:cubicBezTo>
                  <a:cubicBezTo>
                    <a:pt x="28" y="36"/>
                    <a:pt x="26" y="37"/>
                    <a:pt x="24" y="38"/>
                  </a:cubicBezTo>
                  <a:cubicBezTo>
                    <a:pt x="21" y="39"/>
                    <a:pt x="19" y="40"/>
                    <a:pt x="17" y="40"/>
                  </a:cubicBezTo>
                  <a:cubicBezTo>
                    <a:pt x="14" y="40"/>
                    <a:pt x="12" y="39"/>
                    <a:pt x="10" y="38"/>
                  </a:cubicBezTo>
                  <a:cubicBezTo>
                    <a:pt x="8" y="37"/>
                    <a:pt x="6" y="36"/>
                    <a:pt x="5" y="34"/>
                  </a:cubicBezTo>
                  <a:cubicBezTo>
                    <a:pt x="3" y="32"/>
                    <a:pt x="2" y="30"/>
                    <a:pt x="1" y="28"/>
                  </a:cubicBezTo>
                  <a:cubicBezTo>
                    <a:pt x="0" y="25"/>
                    <a:pt x="0" y="23"/>
                    <a:pt x="0" y="20"/>
                  </a:cubicBezTo>
                  <a:cubicBezTo>
                    <a:pt x="0" y="16"/>
                    <a:pt x="0" y="14"/>
                    <a:pt x="1" y="11"/>
                  </a:cubicBezTo>
                  <a:cubicBezTo>
                    <a:pt x="2" y="9"/>
                    <a:pt x="3" y="7"/>
                    <a:pt x="5" y="5"/>
                  </a:cubicBezTo>
                  <a:cubicBezTo>
                    <a:pt x="6" y="3"/>
                    <a:pt x="8" y="2"/>
                    <a:pt x="10" y="1"/>
                  </a:cubicBezTo>
                  <a:cubicBezTo>
                    <a:pt x="12" y="0"/>
                    <a:pt x="14" y="0"/>
                    <a:pt x="17" y="0"/>
                  </a:cubicBezTo>
                  <a:cubicBezTo>
                    <a:pt x="19" y="0"/>
                    <a:pt x="22" y="0"/>
                    <a:pt x="24" y="1"/>
                  </a:cubicBezTo>
                  <a:cubicBezTo>
                    <a:pt x="26" y="2"/>
                    <a:pt x="28" y="3"/>
                    <a:pt x="29" y="5"/>
                  </a:cubicBezTo>
                  <a:cubicBezTo>
                    <a:pt x="31" y="7"/>
                    <a:pt x="32" y="9"/>
                    <a:pt x="33" y="11"/>
                  </a:cubicBezTo>
                  <a:cubicBezTo>
                    <a:pt x="34" y="14"/>
                    <a:pt x="34" y="16"/>
                    <a:pt x="34" y="19"/>
                  </a:cubicBezTo>
                  <a:close/>
                  <a:moveTo>
                    <a:pt x="26" y="20"/>
                  </a:moveTo>
                  <a:cubicBezTo>
                    <a:pt x="26" y="18"/>
                    <a:pt x="26" y="16"/>
                    <a:pt x="26" y="14"/>
                  </a:cubicBezTo>
                  <a:cubicBezTo>
                    <a:pt x="25" y="13"/>
                    <a:pt x="25" y="11"/>
                    <a:pt x="24" y="10"/>
                  </a:cubicBezTo>
                  <a:cubicBezTo>
                    <a:pt x="23" y="9"/>
                    <a:pt x="22" y="8"/>
                    <a:pt x="21" y="8"/>
                  </a:cubicBezTo>
                  <a:cubicBezTo>
                    <a:pt x="19" y="7"/>
                    <a:pt x="18" y="7"/>
                    <a:pt x="17" y="7"/>
                  </a:cubicBezTo>
                  <a:cubicBezTo>
                    <a:pt x="15" y="7"/>
                    <a:pt x="14" y="7"/>
                    <a:pt x="13" y="8"/>
                  </a:cubicBezTo>
                  <a:cubicBezTo>
                    <a:pt x="12" y="8"/>
                    <a:pt x="11" y="9"/>
                    <a:pt x="10" y="10"/>
                  </a:cubicBezTo>
                  <a:cubicBezTo>
                    <a:pt x="9" y="11"/>
                    <a:pt x="8" y="13"/>
                    <a:pt x="8" y="14"/>
                  </a:cubicBezTo>
                  <a:cubicBezTo>
                    <a:pt x="8" y="16"/>
                    <a:pt x="7" y="17"/>
                    <a:pt x="7" y="19"/>
                  </a:cubicBezTo>
                  <a:cubicBezTo>
                    <a:pt x="7" y="21"/>
                    <a:pt x="8" y="23"/>
                    <a:pt x="8" y="25"/>
                  </a:cubicBezTo>
                  <a:cubicBezTo>
                    <a:pt x="9" y="27"/>
                    <a:pt x="9" y="28"/>
                    <a:pt x="10" y="29"/>
                  </a:cubicBezTo>
                  <a:cubicBezTo>
                    <a:pt x="11" y="30"/>
                    <a:pt x="12" y="31"/>
                    <a:pt x="13" y="32"/>
                  </a:cubicBezTo>
                  <a:cubicBezTo>
                    <a:pt x="14" y="32"/>
                    <a:pt x="16" y="32"/>
                    <a:pt x="17" y="32"/>
                  </a:cubicBezTo>
                  <a:cubicBezTo>
                    <a:pt x="18" y="32"/>
                    <a:pt x="20" y="32"/>
                    <a:pt x="21" y="31"/>
                  </a:cubicBezTo>
                  <a:cubicBezTo>
                    <a:pt x="22" y="31"/>
                    <a:pt x="23" y="30"/>
                    <a:pt x="24" y="29"/>
                  </a:cubicBezTo>
                  <a:cubicBezTo>
                    <a:pt x="25" y="27"/>
                    <a:pt x="25" y="26"/>
                    <a:pt x="26" y="25"/>
                  </a:cubicBezTo>
                  <a:cubicBezTo>
                    <a:pt x="26" y="23"/>
                    <a:pt x="26" y="21"/>
                    <a:pt x="26"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09" name="Freeform 27">
              <a:extLst>
                <a:ext uri="{FF2B5EF4-FFF2-40B4-BE49-F238E27FC236}">
                  <a16:creationId xmlns:a16="http://schemas.microsoft.com/office/drawing/2014/main" id="{39861D7E-D8DA-436F-9E2F-5C08A8BFB4D5}"/>
                </a:ext>
              </a:extLst>
            </p:cNvPr>
            <p:cNvSpPr>
              <a:spLocks/>
            </p:cNvSpPr>
            <p:nvPr userDrawn="1"/>
          </p:nvSpPr>
          <p:spPr bwMode="auto">
            <a:xfrm>
              <a:off x="2344710" y="6212575"/>
              <a:ext cx="78468" cy="99391"/>
            </a:xfrm>
            <a:custGeom>
              <a:avLst/>
              <a:gdLst>
                <a:gd name="T0" fmla="*/ 23 w 31"/>
                <a:gd name="T1" fmla="*/ 39 h 39"/>
                <a:gd name="T2" fmla="*/ 23 w 31"/>
                <a:gd name="T3" fmla="*/ 17 h 39"/>
                <a:gd name="T4" fmla="*/ 21 w 31"/>
                <a:gd name="T5" fmla="*/ 9 h 39"/>
                <a:gd name="T6" fmla="*/ 15 w 31"/>
                <a:gd name="T7" fmla="*/ 7 h 39"/>
                <a:gd name="T8" fmla="*/ 12 w 31"/>
                <a:gd name="T9" fmla="*/ 7 h 39"/>
                <a:gd name="T10" fmla="*/ 9 w 31"/>
                <a:gd name="T11" fmla="*/ 9 h 39"/>
                <a:gd name="T12" fmla="*/ 8 w 31"/>
                <a:gd name="T13" fmla="*/ 12 h 39"/>
                <a:gd name="T14" fmla="*/ 7 w 31"/>
                <a:gd name="T15" fmla="*/ 16 h 39"/>
                <a:gd name="T16" fmla="*/ 7 w 31"/>
                <a:gd name="T17" fmla="*/ 39 h 39"/>
                <a:gd name="T18" fmla="*/ 0 w 31"/>
                <a:gd name="T19" fmla="*/ 39 h 39"/>
                <a:gd name="T20" fmla="*/ 0 w 31"/>
                <a:gd name="T21" fmla="*/ 0 h 39"/>
                <a:gd name="T22" fmla="*/ 7 w 31"/>
                <a:gd name="T23" fmla="*/ 0 h 39"/>
                <a:gd name="T24" fmla="*/ 7 w 31"/>
                <a:gd name="T25" fmla="*/ 4 h 39"/>
                <a:gd name="T26" fmla="*/ 9 w 31"/>
                <a:gd name="T27" fmla="*/ 2 h 39"/>
                <a:gd name="T28" fmla="*/ 11 w 31"/>
                <a:gd name="T29" fmla="*/ 1 h 39"/>
                <a:gd name="T30" fmla="*/ 14 w 31"/>
                <a:gd name="T31" fmla="*/ 0 h 39"/>
                <a:gd name="T32" fmla="*/ 17 w 31"/>
                <a:gd name="T33" fmla="*/ 0 h 39"/>
                <a:gd name="T34" fmla="*/ 23 w 31"/>
                <a:gd name="T35" fmla="*/ 1 h 39"/>
                <a:gd name="T36" fmla="*/ 27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1" y="9"/>
                  </a:cubicBezTo>
                  <a:cubicBezTo>
                    <a:pt x="20" y="7"/>
                    <a:pt x="18" y="7"/>
                    <a:pt x="15" y="7"/>
                  </a:cubicBezTo>
                  <a:cubicBezTo>
                    <a:pt x="14" y="7"/>
                    <a:pt x="13" y="7"/>
                    <a:pt x="12" y="7"/>
                  </a:cubicBezTo>
                  <a:cubicBezTo>
                    <a:pt x="11" y="8"/>
                    <a:pt x="10" y="8"/>
                    <a:pt x="9" y="9"/>
                  </a:cubicBezTo>
                  <a:cubicBezTo>
                    <a:pt x="9" y="10"/>
                    <a:pt x="8" y="11"/>
                    <a:pt x="8" y="12"/>
                  </a:cubicBezTo>
                  <a:cubicBezTo>
                    <a:pt x="8" y="14"/>
                    <a:pt x="7" y="15"/>
                    <a:pt x="7" y="16"/>
                  </a:cubicBezTo>
                  <a:cubicBezTo>
                    <a:pt x="7" y="39"/>
                    <a:pt x="7" y="39"/>
                    <a:pt x="7" y="39"/>
                  </a:cubicBezTo>
                  <a:cubicBezTo>
                    <a:pt x="0" y="39"/>
                    <a:pt x="0" y="39"/>
                    <a:pt x="0" y="39"/>
                  </a:cubicBezTo>
                  <a:cubicBezTo>
                    <a:pt x="0" y="0"/>
                    <a:pt x="0" y="0"/>
                    <a:pt x="0" y="0"/>
                  </a:cubicBezTo>
                  <a:cubicBezTo>
                    <a:pt x="7" y="0"/>
                    <a:pt x="7" y="0"/>
                    <a:pt x="7" y="0"/>
                  </a:cubicBezTo>
                  <a:cubicBezTo>
                    <a:pt x="7" y="4"/>
                    <a:pt x="7" y="4"/>
                    <a:pt x="7" y="4"/>
                  </a:cubicBezTo>
                  <a:cubicBezTo>
                    <a:pt x="8" y="3"/>
                    <a:pt x="8" y="3"/>
                    <a:pt x="9" y="2"/>
                  </a:cubicBezTo>
                  <a:cubicBezTo>
                    <a:pt x="10" y="2"/>
                    <a:pt x="11" y="1"/>
                    <a:pt x="11" y="1"/>
                  </a:cubicBezTo>
                  <a:cubicBezTo>
                    <a:pt x="12" y="0"/>
                    <a:pt x="13" y="0"/>
                    <a:pt x="14" y="0"/>
                  </a:cubicBezTo>
                  <a:cubicBezTo>
                    <a:pt x="15" y="0"/>
                    <a:pt x="16" y="0"/>
                    <a:pt x="17" y="0"/>
                  </a:cubicBezTo>
                  <a:cubicBezTo>
                    <a:pt x="19" y="0"/>
                    <a:pt x="21" y="0"/>
                    <a:pt x="23" y="1"/>
                  </a:cubicBezTo>
                  <a:cubicBezTo>
                    <a:pt x="25" y="1"/>
                    <a:pt x="26" y="2"/>
                    <a:pt x="27" y="4"/>
                  </a:cubicBezTo>
                  <a:cubicBezTo>
                    <a:pt x="28" y="5"/>
                    <a:pt x="29" y="7"/>
                    <a:pt x="30" y="9"/>
                  </a:cubicBezTo>
                  <a:cubicBezTo>
                    <a:pt x="30"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0" name="Freeform 28">
              <a:extLst>
                <a:ext uri="{FF2B5EF4-FFF2-40B4-BE49-F238E27FC236}">
                  <a16:creationId xmlns:a16="http://schemas.microsoft.com/office/drawing/2014/main" id="{8B038F9F-6A9C-4E57-A659-0090AF470598}"/>
                </a:ext>
              </a:extLst>
            </p:cNvPr>
            <p:cNvSpPr>
              <a:spLocks/>
            </p:cNvSpPr>
            <p:nvPr userDrawn="1"/>
          </p:nvSpPr>
          <p:spPr bwMode="auto">
            <a:xfrm>
              <a:off x="2445845" y="6284068"/>
              <a:ext cx="31387"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4 w 12"/>
                <a:gd name="T11" fmla="*/ 11 h 12"/>
                <a:gd name="T12" fmla="*/ 2 w 12"/>
                <a:gd name="T13" fmla="*/ 10 h 12"/>
                <a:gd name="T14" fmla="*/ 1 w 12"/>
                <a:gd name="T15" fmla="*/ 8 h 12"/>
                <a:gd name="T16" fmla="*/ 0 w 12"/>
                <a:gd name="T17" fmla="*/ 6 h 12"/>
                <a:gd name="T18" fmla="*/ 1 w 12"/>
                <a:gd name="T19" fmla="*/ 4 h 12"/>
                <a:gd name="T20" fmla="*/ 2 w 12"/>
                <a:gd name="T21" fmla="*/ 2 h 12"/>
                <a:gd name="T22" fmla="*/ 4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4" y="11"/>
                  </a:cubicBezTo>
                  <a:cubicBezTo>
                    <a:pt x="3" y="11"/>
                    <a:pt x="2" y="10"/>
                    <a:pt x="2" y="10"/>
                  </a:cubicBezTo>
                  <a:cubicBezTo>
                    <a:pt x="1" y="9"/>
                    <a:pt x="1" y="9"/>
                    <a:pt x="1" y="8"/>
                  </a:cubicBezTo>
                  <a:cubicBezTo>
                    <a:pt x="0" y="7"/>
                    <a:pt x="0" y="7"/>
                    <a:pt x="0" y="6"/>
                  </a:cubicBezTo>
                  <a:cubicBezTo>
                    <a:pt x="0" y="5"/>
                    <a:pt x="0" y="4"/>
                    <a:pt x="1" y="4"/>
                  </a:cubicBezTo>
                  <a:cubicBezTo>
                    <a:pt x="1" y="3"/>
                    <a:pt x="1" y="2"/>
                    <a:pt x="2" y="2"/>
                  </a:cubicBezTo>
                  <a:cubicBezTo>
                    <a:pt x="2" y="1"/>
                    <a:pt x="3" y="1"/>
                    <a:pt x="4"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1" name="Freeform 29">
              <a:extLst>
                <a:ext uri="{FF2B5EF4-FFF2-40B4-BE49-F238E27FC236}">
                  <a16:creationId xmlns:a16="http://schemas.microsoft.com/office/drawing/2014/main" id="{15E4EB7D-754D-4053-9A23-596C7CFDA987}"/>
                </a:ext>
              </a:extLst>
            </p:cNvPr>
            <p:cNvSpPr>
              <a:spLocks/>
            </p:cNvSpPr>
            <p:nvPr userDrawn="1"/>
          </p:nvSpPr>
          <p:spPr bwMode="auto">
            <a:xfrm>
              <a:off x="2540006" y="6181188"/>
              <a:ext cx="97648" cy="130778"/>
            </a:xfrm>
            <a:custGeom>
              <a:avLst/>
              <a:gdLst>
                <a:gd name="T0" fmla="*/ 34 w 56"/>
                <a:gd name="T1" fmla="*/ 11 h 75"/>
                <a:gd name="T2" fmla="*/ 34 w 56"/>
                <a:gd name="T3" fmla="*/ 75 h 75"/>
                <a:gd name="T4" fmla="*/ 22 w 56"/>
                <a:gd name="T5" fmla="*/ 75 h 75"/>
                <a:gd name="T6" fmla="*/ 22 w 56"/>
                <a:gd name="T7" fmla="*/ 11 h 75"/>
                <a:gd name="T8" fmla="*/ 0 w 56"/>
                <a:gd name="T9" fmla="*/ 11 h 75"/>
                <a:gd name="T10" fmla="*/ 0 w 56"/>
                <a:gd name="T11" fmla="*/ 0 h 75"/>
                <a:gd name="T12" fmla="*/ 56 w 56"/>
                <a:gd name="T13" fmla="*/ 0 h 75"/>
                <a:gd name="T14" fmla="*/ 56 w 56"/>
                <a:gd name="T15" fmla="*/ 11 h 75"/>
                <a:gd name="T16" fmla="*/ 34 w 56"/>
                <a:gd name="T17" fmla="*/ 11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75">
                  <a:moveTo>
                    <a:pt x="34" y="11"/>
                  </a:moveTo>
                  <a:lnTo>
                    <a:pt x="34" y="75"/>
                  </a:lnTo>
                  <a:lnTo>
                    <a:pt x="22" y="75"/>
                  </a:lnTo>
                  <a:lnTo>
                    <a:pt x="22" y="11"/>
                  </a:lnTo>
                  <a:lnTo>
                    <a:pt x="0" y="11"/>
                  </a:lnTo>
                  <a:lnTo>
                    <a:pt x="0" y="0"/>
                  </a:lnTo>
                  <a:lnTo>
                    <a:pt x="56" y="0"/>
                  </a:lnTo>
                  <a:lnTo>
                    <a:pt x="56" y="11"/>
                  </a:lnTo>
                  <a:lnTo>
                    <a:pt x="34" y="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2" name="Freeform 30">
              <a:extLst>
                <a:ext uri="{FF2B5EF4-FFF2-40B4-BE49-F238E27FC236}">
                  <a16:creationId xmlns:a16="http://schemas.microsoft.com/office/drawing/2014/main" id="{28E147CB-2B8F-497B-B00B-C25E679DC5EB}"/>
                </a:ext>
              </a:extLst>
            </p:cNvPr>
            <p:cNvSpPr>
              <a:spLocks/>
            </p:cNvSpPr>
            <p:nvPr userDrawn="1"/>
          </p:nvSpPr>
          <p:spPr bwMode="auto">
            <a:xfrm>
              <a:off x="2651603" y="6174213"/>
              <a:ext cx="80211" cy="137753"/>
            </a:xfrm>
            <a:custGeom>
              <a:avLst/>
              <a:gdLst>
                <a:gd name="T0" fmla="*/ 24 w 31"/>
                <a:gd name="T1" fmla="*/ 54 h 54"/>
                <a:gd name="T2" fmla="*/ 24 w 31"/>
                <a:gd name="T3" fmla="*/ 32 h 54"/>
                <a:gd name="T4" fmla="*/ 22 w 31"/>
                <a:gd name="T5" fmla="*/ 24 h 54"/>
                <a:gd name="T6" fmla="*/ 16 w 31"/>
                <a:gd name="T7" fmla="*/ 22 h 54"/>
                <a:gd name="T8" fmla="*/ 13 w 31"/>
                <a:gd name="T9" fmla="*/ 22 h 54"/>
                <a:gd name="T10" fmla="*/ 10 w 31"/>
                <a:gd name="T11" fmla="*/ 24 h 54"/>
                <a:gd name="T12" fmla="*/ 8 w 31"/>
                <a:gd name="T13" fmla="*/ 27 h 54"/>
                <a:gd name="T14" fmla="*/ 8 w 31"/>
                <a:gd name="T15" fmla="*/ 31 h 54"/>
                <a:gd name="T16" fmla="*/ 8 w 31"/>
                <a:gd name="T17" fmla="*/ 54 h 54"/>
                <a:gd name="T18" fmla="*/ 0 w 31"/>
                <a:gd name="T19" fmla="*/ 54 h 54"/>
                <a:gd name="T20" fmla="*/ 0 w 31"/>
                <a:gd name="T21" fmla="*/ 4 h 54"/>
                <a:gd name="T22" fmla="*/ 8 w 31"/>
                <a:gd name="T23" fmla="*/ 0 h 54"/>
                <a:gd name="T24" fmla="*/ 8 w 31"/>
                <a:gd name="T25" fmla="*/ 19 h 54"/>
                <a:gd name="T26" fmla="*/ 10 w 31"/>
                <a:gd name="T27" fmla="*/ 17 h 54"/>
                <a:gd name="T28" fmla="*/ 12 w 31"/>
                <a:gd name="T29" fmla="*/ 16 h 54"/>
                <a:gd name="T30" fmla="*/ 15 w 31"/>
                <a:gd name="T31" fmla="*/ 15 h 54"/>
                <a:gd name="T32" fmla="*/ 18 w 31"/>
                <a:gd name="T33" fmla="*/ 15 h 54"/>
                <a:gd name="T34" fmla="*/ 24 w 31"/>
                <a:gd name="T35" fmla="*/ 16 h 54"/>
                <a:gd name="T36" fmla="*/ 28 w 31"/>
                <a:gd name="T37" fmla="*/ 19 h 54"/>
                <a:gd name="T38" fmla="*/ 30 w 31"/>
                <a:gd name="T39" fmla="*/ 24 h 54"/>
                <a:gd name="T40" fmla="*/ 31 w 31"/>
                <a:gd name="T41" fmla="*/ 32 h 54"/>
                <a:gd name="T42" fmla="*/ 31 w 31"/>
                <a:gd name="T43" fmla="*/ 54 h 54"/>
                <a:gd name="T44" fmla="*/ 24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4" y="54"/>
                  </a:moveTo>
                  <a:cubicBezTo>
                    <a:pt x="24" y="32"/>
                    <a:pt x="24" y="32"/>
                    <a:pt x="24" y="32"/>
                  </a:cubicBezTo>
                  <a:cubicBezTo>
                    <a:pt x="24" y="28"/>
                    <a:pt x="23" y="26"/>
                    <a:pt x="22" y="24"/>
                  </a:cubicBezTo>
                  <a:cubicBezTo>
                    <a:pt x="21" y="22"/>
                    <a:pt x="19" y="22"/>
                    <a:pt x="16" y="22"/>
                  </a:cubicBezTo>
                  <a:cubicBezTo>
                    <a:pt x="15" y="22"/>
                    <a:pt x="14" y="22"/>
                    <a:pt x="13" y="22"/>
                  </a:cubicBezTo>
                  <a:cubicBezTo>
                    <a:pt x="12" y="22"/>
                    <a:pt x="11" y="23"/>
                    <a:pt x="10" y="24"/>
                  </a:cubicBezTo>
                  <a:cubicBezTo>
                    <a:pt x="9" y="25"/>
                    <a:pt x="9" y="26"/>
                    <a:pt x="8" y="27"/>
                  </a:cubicBezTo>
                  <a:cubicBezTo>
                    <a:pt x="8" y="28"/>
                    <a:pt x="8" y="30"/>
                    <a:pt x="8" y="31"/>
                  </a:cubicBezTo>
                  <a:cubicBezTo>
                    <a:pt x="8" y="54"/>
                    <a:pt x="8" y="54"/>
                    <a:pt x="8" y="54"/>
                  </a:cubicBezTo>
                  <a:cubicBezTo>
                    <a:pt x="0" y="54"/>
                    <a:pt x="0" y="54"/>
                    <a:pt x="0" y="54"/>
                  </a:cubicBezTo>
                  <a:cubicBezTo>
                    <a:pt x="0" y="4"/>
                    <a:pt x="0" y="4"/>
                    <a:pt x="0" y="4"/>
                  </a:cubicBezTo>
                  <a:cubicBezTo>
                    <a:pt x="8" y="0"/>
                    <a:pt x="8" y="0"/>
                    <a:pt x="8" y="0"/>
                  </a:cubicBezTo>
                  <a:cubicBezTo>
                    <a:pt x="8" y="19"/>
                    <a:pt x="8" y="19"/>
                    <a:pt x="8" y="19"/>
                  </a:cubicBezTo>
                  <a:cubicBezTo>
                    <a:pt x="8" y="18"/>
                    <a:pt x="9" y="18"/>
                    <a:pt x="10" y="17"/>
                  </a:cubicBezTo>
                  <a:cubicBezTo>
                    <a:pt x="10" y="17"/>
                    <a:pt x="11" y="16"/>
                    <a:pt x="12" y="16"/>
                  </a:cubicBezTo>
                  <a:cubicBezTo>
                    <a:pt x="13" y="15"/>
                    <a:pt x="14" y="15"/>
                    <a:pt x="15" y="15"/>
                  </a:cubicBezTo>
                  <a:cubicBezTo>
                    <a:pt x="16" y="15"/>
                    <a:pt x="17" y="15"/>
                    <a:pt x="18" y="15"/>
                  </a:cubicBezTo>
                  <a:cubicBezTo>
                    <a:pt x="20" y="15"/>
                    <a:pt x="22" y="15"/>
                    <a:pt x="24" y="16"/>
                  </a:cubicBezTo>
                  <a:cubicBezTo>
                    <a:pt x="25" y="16"/>
                    <a:pt x="27" y="17"/>
                    <a:pt x="28" y="19"/>
                  </a:cubicBezTo>
                  <a:cubicBezTo>
                    <a:pt x="29" y="20"/>
                    <a:pt x="30" y="22"/>
                    <a:pt x="30" y="24"/>
                  </a:cubicBezTo>
                  <a:cubicBezTo>
                    <a:pt x="31" y="27"/>
                    <a:pt x="31" y="29"/>
                    <a:pt x="31" y="32"/>
                  </a:cubicBezTo>
                  <a:cubicBezTo>
                    <a:pt x="31" y="54"/>
                    <a:pt x="31" y="54"/>
                    <a:pt x="31" y="54"/>
                  </a:cubicBezTo>
                  <a:lnTo>
                    <a:pt x="24"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3" name="Freeform 31">
              <a:extLst>
                <a:ext uri="{FF2B5EF4-FFF2-40B4-BE49-F238E27FC236}">
                  <a16:creationId xmlns:a16="http://schemas.microsoft.com/office/drawing/2014/main" id="{E68BC676-C787-429D-B59B-1A5CE062F78A}"/>
                </a:ext>
              </a:extLst>
            </p:cNvPr>
            <p:cNvSpPr>
              <a:spLocks noEditPoints="1"/>
            </p:cNvSpPr>
            <p:nvPr userDrawn="1"/>
          </p:nvSpPr>
          <p:spPr bwMode="auto">
            <a:xfrm>
              <a:off x="2750996" y="6212575"/>
              <a:ext cx="85443" cy="101135"/>
            </a:xfrm>
            <a:custGeom>
              <a:avLst/>
              <a:gdLst>
                <a:gd name="T0" fmla="*/ 33 w 33"/>
                <a:gd name="T1" fmla="*/ 19 h 40"/>
                <a:gd name="T2" fmla="*/ 33 w 33"/>
                <a:gd name="T3" fmla="*/ 21 h 40"/>
                <a:gd name="T4" fmla="*/ 33 w 33"/>
                <a:gd name="T5" fmla="*/ 22 h 40"/>
                <a:gd name="T6" fmla="*/ 7 w 33"/>
                <a:gd name="T7" fmla="*/ 22 h 40"/>
                <a:gd name="T8" fmla="*/ 8 w 33"/>
                <a:gd name="T9" fmla="*/ 27 h 40"/>
                <a:gd name="T10" fmla="*/ 11 w 33"/>
                <a:gd name="T11" fmla="*/ 30 h 40"/>
                <a:gd name="T12" fmla="*/ 13 w 33"/>
                <a:gd name="T13" fmla="*/ 32 h 40"/>
                <a:gd name="T14" fmla="*/ 17 w 33"/>
                <a:gd name="T15" fmla="*/ 33 h 40"/>
                <a:gd name="T16" fmla="*/ 19 w 33"/>
                <a:gd name="T17" fmla="*/ 33 h 40"/>
                <a:gd name="T18" fmla="*/ 21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6 w 33"/>
                <a:gd name="T33" fmla="*/ 40 h 40"/>
                <a:gd name="T34" fmla="*/ 12 w 33"/>
                <a:gd name="T35" fmla="*/ 39 h 40"/>
                <a:gd name="T36" fmla="*/ 8 w 33"/>
                <a:gd name="T37" fmla="*/ 37 h 40"/>
                <a:gd name="T38" fmla="*/ 5 w 33"/>
                <a:gd name="T39" fmla="*/ 34 h 40"/>
                <a:gd name="T40" fmla="*/ 2 w 33"/>
                <a:gd name="T41" fmla="*/ 31 h 40"/>
                <a:gd name="T42" fmla="*/ 0 w 33"/>
                <a:gd name="T43" fmla="*/ 26 h 40"/>
                <a:gd name="T44" fmla="*/ 0 w 33"/>
                <a:gd name="T45" fmla="*/ 20 h 40"/>
                <a:gd name="T46" fmla="*/ 1 w 33"/>
                <a:gd name="T47" fmla="*/ 11 h 40"/>
                <a:gd name="T48" fmla="*/ 4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4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8 w 33"/>
                <a:gd name="T77" fmla="*/ 12 h 40"/>
                <a:gd name="T78" fmla="*/ 7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7" y="24"/>
                    <a:pt x="8" y="26"/>
                    <a:pt x="8" y="27"/>
                  </a:cubicBezTo>
                  <a:cubicBezTo>
                    <a:pt x="9" y="28"/>
                    <a:pt x="10" y="29"/>
                    <a:pt x="11" y="30"/>
                  </a:cubicBezTo>
                  <a:cubicBezTo>
                    <a:pt x="11" y="31"/>
                    <a:pt x="12" y="32"/>
                    <a:pt x="13" y="32"/>
                  </a:cubicBezTo>
                  <a:cubicBezTo>
                    <a:pt x="15" y="33"/>
                    <a:pt x="16" y="33"/>
                    <a:pt x="17" y="33"/>
                  </a:cubicBezTo>
                  <a:cubicBezTo>
                    <a:pt x="18" y="33"/>
                    <a:pt x="18" y="33"/>
                    <a:pt x="19" y="33"/>
                  </a:cubicBezTo>
                  <a:cubicBezTo>
                    <a:pt x="20" y="32"/>
                    <a:pt x="21" y="32"/>
                    <a:pt x="21" y="32"/>
                  </a:cubicBezTo>
                  <a:cubicBezTo>
                    <a:pt x="22" y="32"/>
                    <a:pt x="23" y="31"/>
                    <a:pt x="23" y="31"/>
                  </a:cubicBezTo>
                  <a:cubicBezTo>
                    <a:pt x="24" y="31"/>
                    <a:pt x="24"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19" y="39"/>
                    <a:pt x="18" y="40"/>
                    <a:pt x="16" y="40"/>
                  </a:cubicBezTo>
                  <a:cubicBezTo>
                    <a:pt x="15" y="40"/>
                    <a:pt x="13" y="39"/>
                    <a:pt x="12" y="39"/>
                  </a:cubicBezTo>
                  <a:cubicBezTo>
                    <a:pt x="10" y="38"/>
                    <a:pt x="9" y="38"/>
                    <a:pt x="8" y="37"/>
                  </a:cubicBezTo>
                  <a:cubicBezTo>
                    <a:pt x="7" y="36"/>
                    <a:pt x="6" y="35"/>
                    <a:pt x="5" y="34"/>
                  </a:cubicBezTo>
                  <a:cubicBezTo>
                    <a:pt x="4" y="34"/>
                    <a:pt x="3" y="32"/>
                    <a:pt x="2" y="31"/>
                  </a:cubicBezTo>
                  <a:cubicBezTo>
                    <a:pt x="1" y="29"/>
                    <a:pt x="1" y="28"/>
                    <a:pt x="0" y="26"/>
                  </a:cubicBezTo>
                  <a:cubicBezTo>
                    <a:pt x="0" y="24"/>
                    <a:pt x="0" y="22"/>
                    <a:pt x="0" y="20"/>
                  </a:cubicBezTo>
                  <a:cubicBezTo>
                    <a:pt x="0" y="16"/>
                    <a:pt x="0" y="13"/>
                    <a:pt x="1" y="11"/>
                  </a:cubicBezTo>
                  <a:cubicBezTo>
                    <a:pt x="2" y="8"/>
                    <a:pt x="3" y="6"/>
                    <a:pt x="4" y="5"/>
                  </a:cubicBezTo>
                  <a:cubicBezTo>
                    <a:pt x="6" y="3"/>
                    <a:pt x="8" y="2"/>
                    <a:pt x="10" y="1"/>
                  </a:cubicBezTo>
                  <a:cubicBezTo>
                    <a:pt x="12" y="0"/>
                    <a:pt x="14" y="0"/>
                    <a:pt x="17" y="0"/>
                  </a:cubicBezTo>
                  <a:cubicBezTo>
                    <a:pt x="19" y="0"/>
                    <a:pt x="22" y="0"/>
                    <a:pt x="24" y="1"/>
                  </a:cubicBezTo>
                  <a:cubicBezTo>
                    <a:pt x="26" y="2"/>
                    <a:pt x="27" y="4"/>
                    <a:pt x="29" y="5"/>
                  </a:cubicBezTo>
                  <a:cubicBezTo>
                    <a:pt x="30" y="7"/>
                    <a:pt x="31" y="9"/>
                    <a:pt x="32" y="11"/>
                  </a:cubicBezTo>
                  <a:cubicBezTo>
                    <a:pt x="32" y="14"/>
                    <a:pt x="33" y="16"/>
                    <a:pt x="33" y="19"/>
                  </a:cubicBezTo>
                  <a:close/>
                  <a:moveTo>
                    <a:pt x="25" y="16"/>
                  </a:moveTo>
                  <a:cubicBezTo>
                    <a:pt x="25" y="15"/>
                    <a:pt x="25" y="13"/>
                    <a:pt x="24"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9" y="10"/>
                    <a:pt x="9" y="11"/>
                    <a:pt x="8" y="12"/>
                  </a:cubicBezTo>
                  <a:cubicBezTo>
                    <a:pt x="8" y="13"/>
                    <a:pt x="7" y="14"/>
                    <a:pt x="7"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4" name="Freeform 32">
              <a:extLst>
                <a:ext uri="{FF2B5EF4-FFF2-40B4-BE49-F238E27FC236}">
                  <a16:creationId xmlns:a16="http://schemas.microsoft.com/office/drawing/2014/main" id="{71266960-73CB-44B9-9A97-810858989148}"/>
                </a:ext>
              </a:extLst>
            </p:cNvPr>
            <p:cNvSpPr>
              <a:spLocks noEditPoints="1"/>
            </p:cNvSpPr>
            <p:nvPr userDrawn="1"/>
          </p:nvSpPr>
          <p:spPr bwMode="auto">
            <a:xfrm>
              <a:off x="2902698" y="6174213"/>
              <a:ext cx="80211" cy="139497"/>
            </a:xfrm>
            <a:custGeom>
              <a:avLst/>
              <a:gdLst>
                <a:gd name="T0" fmla="*/ 32 w 32"/>
                <a:gd name="T1" fmla="*/ 35 h 55"/>
                <a:gd name="T2" fmla="*/ 31 w 32"/>
                <a:gd name="T3" fmla="*/ 44 h 55"/>
                <a:gd name="T4" fmla="*/ 28 w 32"/>
                <a:gd name="T5" fmla="*/ 50 h 55"/>
                <a:gd name="T6" fmla="*/ 23 w 32"/>
                <a:gd name="T7" fmla="*/ 53 h 55"/>
                <a:gd name="T8" fmla="*/ 17 w 32"/>
                <a:gd name="T9" fmla="*/ 55 h 55"/>
                <a:gd name="T10" fmla="*/ 12 w 32"/>
                <a:gd name="T11" fmla="*/ 53 h 55"/>
                <a:gd name="T12" fmla="*/ 7 w 32"/>
                <a:gd name="T13" fmla="*/ 50 h 55"/>
                <a:gd name="T14" fmla="*/ 7 w 32"/>
                <a:gd name="T15" fmla="*/ 54 h 55"/>
                <a:gd name="T16" fmla="*/ 0 w 32"/>
                <a:gd name="T17" fmla="*/ 54 h 55"/>
                <a:gd name="T18" fmla="*/ 0 w 32"/>
                <a:gd name="T19" fmla="*/ 4 h 55"/>
                <a:gd name="T20" fmla="*/ 7 w 32"/>
                <a:gd name="T21" fmla="*/ 0 h 55"/>
                <a:gd name="T22" fmla="*/ 7 w 32"/>
                <a:gd name="T23" fmla="*/ 19 h 55"/>
                <a:gd name="T24" fmla="*/ 10 w 32"/>
                <a:gd name="T25" fmla="*/ 17 h 55"/>
                <a:gd name="T26" fmla="*/ 12 w 32"/>
                <a:gd name="T27" fmla="*/ 16 h 55"/>
                <a:gd name="T28" fmla="*/ 14 w 32"/>
                <a:gd name="T29" fmla="*/ 15 h 55"/>
                <a:gd name="T30" fmla="*/ 17 w 32"/>
                <a:gd name="T31" fmla="*/ 15 h 55"/>
                <a:gd name="T32" fmla="*/ 23 w 32"/>
                <a:gd name="T33" fmla="*/ 16 h 55"/>
                <a:gd name="T34" fmla="*/ 28 w 32"/>
                <a:gd name="T35" fmla="*/ 19 h 55"/>
                <a:gd name="T36" fmla="*/ 31 w 32"/>
                <a:gd name="T37" fmla="*/ 26 h 55"/>
                <a:gd name="T38" fmla="*/ 32 w 32"/>
                <a:gd name="T39" fmla="*/ 35 h 55"/>
                <a:gd name="T40" fmla="*/ 25 w 32"/>
                <a:gd name="T41" fmla="*/ 35 h 55"/>
                <a:gd name="T42" fmla="*/ 23 w 32"/>
                <a:gd name="T43" fmla="*/ 25 h 55"/>
                <a:gd name="T44" fmla="*/ 16 w 32"/>
                <a:gd name="T45" fmla="*/ 22 h 55"/>
                <a:gd name="T46" fmla="*/ 14 w 32"/>
                <a:gd name="T47" fmla="*/ 22 h 55"/>
                <a:gd name="T48" fmla="*/ 11 w 32"/>
                <a:gd name="T49" fmla="*/ 23 h 55"/>
                <a:gd name="T50" fmla="*/ 9 w 32"/>
                <a:gd name="T51" fmla="*/ 25 h 55"/>
                <a:gd name="T52" fmla="*/ 7 w 32"/>
                <a:gd name="T53" fmla="*/ 26 h 55"/>
                <a:gd name="T54" fmla="*/ 7 w 32"/>
                <a:gd name="T55" fmla="*/ 43 h 55"/>
                <a:gd name="T56" fmla="*/ 9 w 32"/>
                <a:gd name="T57" fmla="*/ 44 h 55"/>
                <a:gd name="T58" fmla="*/ 11 w 32"/>
                <a:gd name="T59" fmla="*/ 46 h 55"/>
                <a:gd name="T60" fmla="*/ 14 w 32"/>
                <a:gd name="T61" fmla="*/ 47 h 55"/>
                <a:gd name="T62" fmla="*/ 16 w 32"/>
                <a:gd name="T63" fmla="*/ 48 h 55"/>
                <a:gd name="T64" fmla="*/ 23 w 32"/>
                <a:gd name="T65" fmla="*/ 45 h 55"/>
                <a:gd name="T66" fmla="*/ 25 w 32"/>
                <a:gd name="T67" fmla="*/ 3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 h="55">
                  <a:moveTo>
                    <a:pt x="32" y="35"/>
                  </a:moveTo>
                  <a:cubicBezTo>
                    <a:pt x="32" y="38"/>
                    <a:pt x="32" y="41"/>
                    <a:pt x="31" y="44"/>
                  </a:cubicBezTo>
                  <a:cubicBezTo>
                    <a:pt x="30" y="46"/>
                    <a:pt x="29" y="48"/>
                    <a:pt x="28" y="50"/>
                  </a:cubicBezTo>
                  <a:cubicBezTo>
                    <a:pt x="26" y="51"/>
                    <a:pt x="25" y="53"/>
                    <a:pt x="23" y="53"/>
                  </a:cubicBezTo>
                  <a:cubicBezTo>
                    <a:pt x="21" y="54"/>
                    <a:pt x="19" y="55"/>
                    <a:pt x="17" y="55"/>
                  </a:cubicBezTo>
                  <a:cubicBezTo>
                    <a:pt x="15" y="55"/>
                    <a:pt x="13" y="54"/>
                    <a:pt x="12" y="53"/>
                  </a:cubicBezTo>
                  <a:cubicBezTo>
                    <a:pt x="10" y="52"/>
                    <a:pt x="9" y="51"/>
                    <a:pt x="7" y="50"/>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9" y="18"/>
                    <a:pt x="10" y="17"/>
                  </a:cubicBezTo>
                  <a:cubicBezTo>
                    <a:pt x="10" y="17"/>
                    <a:pt x="11" y="16"/>
                    <a:pt x="12" y="16"/>
                  </a:cubicBezTo>
                  <a:cubicBezTo>
                    <a:pt x="12" y="16"/>
                    <a:pt x="13" y="15"/>
                    <a:pt x="14" y="15"/>
                  </a:cubicBezTo>
                  <a:cubicBezTo>
                    <a:pt x="15" y="15"/>
                    <a:pt x="16" y="15"/>
                    <a:pt x="17" y="15"/>
                  </a:cubicBezTo>
                  <a:cubicBezTo>
                    <a:pt x="20" y="15"/>
                    <a:pt x="21" y="15"/>
                    <a:pt x="23" y="16"/>
                  </a:cubicBezTo>
                  <a:cubicBezTo>
                    <a:pt x="25" y="16"/>
                    <a:pt x="27" y="18"/>
                    <a:pt x="28" y="19"/>
                  </a:cubicBezTo>
                  <a:cubicBezTo>
                    <a:pt x="29" y="21"/>
                    <a:pt x="30" y="23"/>
                    <a:pt x="31" y="26"/>
                  </a:cubicBezTo>
                  <a:cubicBezTo>
                    <a:pt x="32" y="28"/>
                    <a:pt x="32" y="32"/>
                    <a:pt x="32" y="35"/>
                  </a:cubicBezTo>
                  <a:close/>
                  <a:moveTo>
                    <a:pt x="25" y="35"/>
                  </a:moveTo>
                  <a:cubicBezTo>
                    <a:pt x="25" y="31"/>
                    <a:pt x="24" y="27"/>
                    <a:pt x="23" y="25"/>
                  </a:cubicBezTo>
                  <a:cubicBezTo>
                    <a:pt x="21" y="23"/>
                    <a:pt x="19" y="22"/>
                    <a:pt x="16" y="22"/>
                  </a:cubicBezTo>
                  <a:cubicBezTo>
                    <a:pt x="15" y="22"/>
                    <a:pt x="14" y="22"/>
                    <a:pt x="14" y="22"/>
                  </a:cubicBezTo>
                  <a:cubicBezTo>
                    <a:pt x="13" y="22"/>
                    <a:pt x="12" y="23"/>
                    <a:pt x="11" y="23"/>
                  </a:cubicBezTo>
                  <a:cubicBezTo>
                    <a:pt x="10" y="23"/>
                    <a:pt x="10" y="24"/>
                    <a:pt x="9" y="25"/>
                  </a:cubicBezTo>
                  <a:cubicBezTo>
                    <a:pt x="8" y="25"/>
                    <a:pt x="8" y="26"/>
                    <a:pt x="7" y="26"/>
                  </a:cubicBezTo>
                  <a:cubicBezTo>
                    <a:pt x="7" y="43"/>
                    <a:pt x="7" y="43"/>
                    <a:pt x="7" y="43"/>
                  </a:cubicBezTo>
                  <a:cubicBezTo>
                    <a:pt x="8" y="43"/>
                    <a:pt x="8" y="44"/>
                    <a:pt x="9" y="44"/>
                  </a:cubicBezTo>
                  <a:cubicBezTo>
                    <a:pt x="10" y="45"/>
                    <a:pt x="10" y="45"/>
                    <a:pt x="11" y="46"/>
                  </a:cubicBezTo>
                  <a:cubicBezTo>
                    <a:pt x="12" y="46"/>
                    <a:pt x="13" y="47"/>
                    <a:pt x="14" y="47"/>
                  </a:cubicBezTo>
                  <a:cubicBezTo>
                    <a:pt x="15" y="47"/>
                    <a:pt x="15" y="48"/>
                    <a:pt x="16" y="48"/>
                  </a:cubicBezTo>
                  <a:cubicBezTo>
                    <a:pt x="19" y="48"/>
                    <a:pt x="21" y="47"/>
                    <a:pt x="23" y="45"/>
                  </a:cubicBezTo>
                  <a:cubicBezTo>
                    <a:pt x="24" y="43"/>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5" name="Freeform 33">
              <a:extLst>
                <a:ext uri="{FF2B5EF4-FFF2-40B4-BE49-F238E27FC236}">
                  <a16:creationId xmlns:a16="http://schemas.microsoft.com/office/drawing/2014/main" id="{3FF3AC5A-B742-4B29-8E04-03A71D82B9A6}"/>
                </a:ext>
              </a:extLst>
            </p:cNvPr>
            <p:cNvSpPr>
              <a:spLocks noEditPoints="1"/>
            </p:cNvSpPr>
            <p:nvPr userDrawn="1"/>
          </p:nvSpPr>
          <p:spPr bwMode="auto">
            <a:xfrm>
              <a:off x="2998603"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8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8" y="37"/>
                  </a:cubicBezTo>
                  <a:cubicBezTo>
                    <a:pt x="27" y="37"/>
                    <a:pt x="26" y="38"/>
                    <a:pt x="25" y="38"/>
                  </a:cubicBezTo>
                  <a:cubicBezTo>
                    <a:pt x="24" y="39"/>
                    <a:pt x="23"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7"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6" name="Freeform 34">
              <a:extLst>
                <a:ext uri="{FF2B5EF4-FFF2-40B4-BE49-F238E27FC236}">
                  <a16:creationId xmlns:a16="http://schemas.microsoft.com/office/drawing/2014/main" id="{0C912743-E24B-4E48-8196-5FBD1ECEE9AD}"/>
                </a:ext>
              </a:extLst>
            </p:cNvPr>
            <p:cNvSpPr>
              <a:spLocks/>
            </p:cNvSpPr>
            <p:nvPr userDrawn="1"/>
          </p:nvSpPr>
          <p:spPr bwMode="auto">
            <a:xfrm>
              <a:off x="3096251"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3"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7" name="Freeform 35">
              <a:extLst>
                <a:ext uri="{FF2B5EF4-FFF2-40B4-BE49-F238E27FC236}">
                  <a16:creationId xmlns:a16="http://schemas.microsoft.com/office/drawing/2014/main" id="{6E2F01F4-1410-4FE1-B043-EA97A1541F32}"/>
                </a:ext>
              </a:extLst>
            </p:cNvPr>
            <p:cNvSpPr>
              <a:spLocks/>
            </p:cNvSpPr>
            <p:nvPr userDrawn="1"/>
          </p:nvSpPr>
          <p:spPr bwMode="auto">
            <a:xfrm>
              <a:off x="3164256" y="6174213"/>
              <a:ext cx="55799" cy="139497"/>
            </a:xfrm>
            <a:custGeom>
              <a:avLst/>
              <a:gdLst>
                <a:gd name="T0" fmla="*/ 21 w 22"/>
                <a:gd name="T1" fmla="*/ 53 h 55"/>
                <a:gd name="T2" fmla="*/ 18 w 22"/>
                <a:gd name="T3" fmla="*/ 54 h 55"/>
                <a:gd name="T4" fmla="*/ 14 w 22"/>
                <a:gd name="T5" fmla="*/ 55 h 55"/>
                <a:gd name="T6" fmla="*/ 10 w 22"/>
                <a:gd name="T7" fmla="*/ 54 h 55"/>
                <a:gd name="T8" fmla="*/ 7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6" y="54"/>
                    <a:pt x="15" y="55"/>
                    <a:pt x="14" y="55"/>
                  </a:cubicBezTo>
                  <a:cubicBezTo>
                    <a:pt x="12" y="55"/>
                    <a:pt x="11" y="54"/>
                    <a:pt x="10" y="54"/>
                  </a:cubicBezTo>
                  <a:cubicBezTo>
                    <a:pt x="9" y="54"/>
                    <a:pt x="8" y="53"/>
                    <a:pt x="7"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8" name="Freeform 36">
              <a:extLst>
                <a:ext uri="{FF2B5EF4-FFF2-40B4-BE49-F238E27FC236}">
                  <a16:creationId xmlns:a16="http://schemas.microsoft.com/office/drawing/2014/main" id="{58ACFF1C-49F0-414E-B9E3-DE4E9FFAA38A}"/>
                </a:ext>
              </a:extLst>
            </p:cNvPr>
            <p:cNvSpPr>
              <a:spLocks noEditPoints="1"/>
            </p:cNvSpPr>
            <p:nvPr userDrawn="1"/>
          </p:nvSpPr>
          <p:spPr bwMode="auto">
            <a:xfrm>
              <a:off x="3234004" y="6212575"/>
              <a:ext cx="83698" cy="101135"/>
            </a:xfrm>
            <a:custGeom>
              <a:avLst/>
              <a:gdLst>
                <a:gd name="T0" fmla="*/ 33 w 33"/>
                <a:gd name="T1" fmla="*/ 19 h 40"/>
                <a:gd name="T2" fmla="*/ 33 w 33"/>
                <a:gd name="T3" fmla="*/ 21 h 40"/>
                <a:gd name="T4" fmla="*/ 33 w 33"/>
                <a:gd name="T5" fmla="*/ 22 h 40"/>
                <a:gd name="T6" fmla="*/ 8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4 w 33"/>
                <a:gd name="T21" fmla="*/ 31 h 40"/>
                <a:gd name="T22" fmla="*/ 26 w 33"/>
                <a:gd name="T23" fmla="*/ 30 h 40"/>
                <a:gd name="T24" fmla="*/ 30 w 33"/>
                <a:gd name="T25" fmla="*/ 35 h 40"/>
                <a:gd name="T26" fmla="*/ 27 w 33"/>
                <a:gd name="T27" fmla="*/ 37 h 40"/>
                <a:gd name="T28" fmla="*/ 25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2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6 w 33"/>
                <a:gd name="T63" fmla="*/ 16 h 40"/>
                <a:gd name="T64" fmla="*/ 25 w 33"/>
                <a:gd name="T65" fmla="*/ 12 h 40"/>
                <a:gd name="T66" fmla="*/ 23 w 33"/>
                <a:gd name="T67" fmla="*/ 9 h 40"/>
                <a:gd name="T68" fmla="*/ 21 w 33"/>
                <a:gd name="T69" fmla="*/ 7 h 40"/>
                <a:gd name="T70" fmla="*/ 17 w 33"/>
                <a:gd name="T71" fmla="*/ 6 h 40"/>
                <a:gd name="T72" fmla="*/ 13 w 33"/>
                <a:gd name="T73" fmla="*/ 7 h 40"/>
                <a:gd name="T74" fmla="*/ 11 w 33"/>
                <a:gd name="T75" fmla="*/ 9 h 40"/>
                <a:gd name="T76" fmla="*/ 9 w 33"/>
                <a:gd name="T77" fmla="*/ 12 h 40"/>
                <a:gd name="T78" fmla="*/ 8 w 33"/>
                <a:gd name="T79" fmla="*/ 16 h 40"/>
                <a:gd name="T80" fmla="*/ 26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8" y="22"/>
                    <a:pt x="8" y="22"/>
                    <a:pt x="8" y="22"/>
                  </a:cubicBezTo>
                  <a:cubicBezTo>
                    <a:pt x="8" y="24"/>
                    <a:pt x="8" y="26"/>
                    <a:pt x="9" y="27"/>
                  </a:cubicBezTo>
                  <a:cubicBezTo>
                    <a:pt x="10" y="28"/>
                    <a:pt x="10" y="29"/>
                    <a:pt x="11" y="30"/>
                  </a:cubicBezTo>
                  <a:cubicBezTo>
                    <a:pt x="12" y="31"/>
                    <a:pt x="13" y="32"/>
                    <a:pt x="14" y="32"/>
                  </a:cubicBezTo>
                  <a:cubicBezTo>
                    <a:pt x="15" y="33"/>
                    <a:pt x="16" y="33"/>
                    <a:pt x="17" y="33"/>
                  </a:cubicBezTo>
                  <a:cubicBezTo>
                    <a:pt x="18" y="33"/>
                    <a:pt x="19" y="33"/>
                    <a:pt x="20" y="33"/>
                  </a:cubicBezTo>
                  <a:cubicBezTo>
                    <a:pt x="21" y="32"/>
                    <a:pt x="21" y="32"/>
                    <a:pt x="22" y="32"/>
                  </a:cubicBezTo>
                  <a:cubicBezTo>
                    <a:pt x="23" y="32"/>
                    <a:pt x="23" y="31"/>
                    <a:pt x="24" y="31"/>
                  </a:cubicBezTo>
                  <a:cubicBezTo>
                    <a:pt x="24" y="31"/>
                    <a:pt x="25" y="30"/>
                    <a:pt x="26" y="30"/>
                  </a:cubicBezTo>
                  <a:cubicBezTo>
                    <a:pt x="30" y="35"/>
                    <a:pt x="30" y="35"/>
                    <a:pt x="30" y="35"/>
                  </a:cubicBezTo>
                  <a:cubicBezTo>
                    <a:pt x="29" y="35"/>
                    <a:pt x="28" y="36"/>
                    <a:pt x="27" y="37"/>
                  </a:cubicBezTo>
                  <a:cubicBezTo>
                    <a:pt x="27" y="37"/>
                    <a:pt x="26" y="38"/>
                    <a:pt x="25" y="38"/>
                  </a:cubicBezTo>
                  <a:cubicBezTo>
                    <a:pt x="24" y="39"/>
                    <a:pt x="22" y="39"/>
                    <a:pt x="21" y="39"/>
                  </a:cubicBezTo>
                  <a:cubicBezTo>
                    <a:pt x="20" y="39"/>
                    <a:pt x="19" y="40"/>
                    <a:pt x="17" y="40"/>
                  </a:cubicBezTo>
                  <a:cubicBezTo>
                    <a:pt x="15" y="40"/>
                    <a:pt x="14" y="39"/>
                    <a:pt x="12" y="39"/>
                  </a:cubicBezTo>
                  <a:cubicBezTo>
                    <a:pt x="11" y="38"/>
                    <a:pt x="10" y="38"/>
                    <a:pt x="8" y="37"/>
                  </a:cubicBezTo>
                  <a:cubicBezTo>
                    <a:pt x="7" y="36"/>
                    <a:pt x="6" y="35"/>
                    <a:pt x="5" y="34"/>
                  </a:cubicBezTo>
                  <a:cubicBezTo>
                    <a:pt x="5" y="34"/>
                    <a:pt x="4" y="32"/>
                    <a:pt x="3" y="31"/>
                  </a:cubicBezTo>
                  <a:cubicBezTo>
                    <a:pt x="2" y="29"/>
                    <a:pt x="1" y="28"/>
                    <a:pt x="1" y="26"/>
                  </a:cubicBezTo>
                  <a:cubicBezTo>
                    <a:pt x="1" y="24"/>
                    <a:pt x="0" y="22"/>
                    <a:pt x="0" y="20"/>
                  </a:cubicBezTo>
                  <a:cubicBezTo>
                    <a:pt x="0" y="16"/>
                    <a:pt x="1" y="13"/>
                    <a:pt x="2" y="11"/>
                  </a:cubicBezTo>
                  <a:cubicBezTo>
                    <a:pt x="2" y="8"/>
                    <a:pt x="4" y="6"/>
                    <a:pt x="5" y="5"/>
                  </a:cubicBezTo>
                  <a:cubicBezTo>
                    <a:pt x="6" y="3"/>
                    <a:pt x="8" y="2"/>
                    <a:pt x="10" y="1"/>
                  </a:cubicBezTo>
                  <a:cubicBezTo>
                    <a:pt x="12" y="0"/>
                    <a:pt x="15" y="0"/>
                    <a:pt x="17" y="0"/>
                  </a:cubicBezTo>
                  <a:cubicBezTo>
                    <a:pt x="20" y="0"/>
                    <a:pt x="22" y="0"/>
                    <a:pt x="24" y="1"/>
                  </a:cubicBezTo>
                  <a:cubicBezTo>
                    <a:pt x="26" y="2"/>
                    <a:pt x="28" y="4"/>
                    <a:pt x="29" y="5"/>
                  </a:cubicBezTo>
                  <a:cubicBezTo>
                    <a:pt x="31" y="7"/>
                    <a:pt x="32" y="9"/>
                    <a:pt x="32" y="11"/>
                  </a:cubicBezTo>
                  <a:cubicBezTo>
                    <a:pt x="33" y="14"/>
                    <a:pt x="33" y="16"/>
                    <a:pt x="33" y="19"/>
                  </a:cubicBezTo>
                  <a:close/>
                  <a:moveTo>
                    <a:pt x="26" y="16"/>
                  </a:moveTo>
                  <a:cubicBezTo>
                    <a:pt x="26" y="15"/>
                    <a:pt x="25" y="13"/>
                    <a:pt x="25" y="12"/>
                  </a:cubicBezTo>
                  <a:cubicBezTo>
                    <a:pt x="25" y="11"/>
                    <a:pt x="24" y="10"/>
                    <a:pt x="23" y="9"/>
                  </a:cubicBezTo>
                  <a:cubicBezTo>
                    <a:pt x="23" y="8"/>
                    <a:pt x="22" y="8"/>
                    <a:pt x="21" y="7"/>
                  </a:cubicBezTo>
                  <a:cubicBezTo>
                    <a:pt x="20" y="7"/>
                    <a:pt x="18" y="6"/>
                    <a:pt x="17" y="6"/>
                  </a:cubicBezTo>
                  <a:cubicBezTo>
                    <a:pt x="15" y="6"/>
                    <a:pt x="14" y="7"/>
                    <a:pt x="13" y="7"/>
                  </a:cubicBezTo>
                  <a:cubicBezTo>
                    <a:pt x="12" y="7"/>
                    <a:pt x="11" y="8"/>
                    <a:pt x="11" y="9"/>
                  </a:cubicBezTo>
                  <a:cubicBezTo>
                    <a:pt x="10" y="10"/>
                    <a:pt x="9" y="11"/>
                    <a:pt x="9" y="12"/>
                  </a:cubicBezTo>
                  <a:cubicBezTo>
                    <a:pt x="8" y="13"/>
                    <a:pt x="8" y="14"/>
                    <a:pt x="8" y="16"/>
                  </a:cubicBezTo>
                  <a:lnTo>
                    <a:pt x="26"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19" name="Freeform 37">
              <a:extLst>
                <a:ext uri="{FF2B5EF4-FFF2-40B4-BE49-F238E27FC236}">
                  <a16:creationId xmlns:a16="http://schemas.microsoft.com/office/drawing/2014/main" id="{DACBD04B-22FF-4A4F-8B29-A2F31A05423A}"/>
                </a:ext>
              </a:extLst>
            </p:cNvPr>
            <p:cNvSpPr>
              <a:spLocks/>
            </p:cNvSpPr>
            <p:nvPr userDrawn="1"/>
          </p:nvSpPr>
          <p:spPr bwMode="auto">
            <a:xfrm>
              <a:off x="3336884" y="6212575"/>
              <a:ext cx="59286" cy="99391"/>
            </a:xfrm>
            <a:custGeom>
              <a:avLst/>
              <a:gdLst>
                <a:gd name="T0" fmla="*/ 21 w 23"/>
                <a:gd name="T1" fmla="*/ 8 h 39"/>
                <a:gd name="T2" fmla="*/ 19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7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9" y="7"/>
                  </a:cubicBezTo>
                  <a:cubicBezTo>
                    <a:pt x="18" y="7"/>
                    <a:pt x="17"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1" y="1"/>
                  </a:cubicBezTo>
                  <a:cubicBezTo>
                    <a:pt x="12" y="0"/>
                    <a:pt x="13" y="0"/>
                    <a:pt x="14" y="0"/>
                  </a:cubicBezTo>
                  <a:cubicBezTo>
                    <a:pt x="15" y="0"/>
                    <a:pt x="16" y="0"/>
                    <a:pt x="17"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0" name="Freeform 38">
              <a:extLst>
                <a:ext uri="{FF2B5EF4-FFF2-40B4-BE49-F238E27FC236}">
                  <a16:creationId xmlns:a16="http://schemas.microsoft.com/office/drawing/2014/main" id="{A13F6E37-C22B-4FD3-ADFE-9C53ECB44692}"/>
                </a:ext>
              </a:extLst>
            </p:cNvPr>
            <p:cNvSpPr>
              <a:spLocks/>
            </p:cNvSpPr>
            <p:nvPr userDrawn="1"/>
          </p:nvSpPr>
          <p:spPr bwMode="auto">
            <a:xfrm>
              <a:off x="3451969" y="6174213"/>
              <a:ext cx="55799" cy="139497"/>
            </a:xfrm>
            <a:custGeom>
              <a:avLst/>
              <a:gdLst>
                <a:gd name="T0" fmla="*/ 21 w 22"/>
                <a:gd name="T1" fmla="*/ 53 h 55"/>
                <a:gd name="T2" fmla="*/ 18 w 22"/>
                <a:gd name="T3" fmla="*/ 54 h 55"/>
                <a:gd name="T4" fmla="*/ 14 w 22"/>
                <a:gd name="T5" fmla="*/ 55 h 55"/>
                <a:gd name="T6" fmla="*/ 10 w 22"/>
                <a:gd name="T7" fmla="*/ 54 h 55"/>
                <a:gd name="T8" fmla="*/ 8 w 22"/>
                <a:gd name="T9" fmla="*/ 52 h 55"/>
                <a:gd name="T10" fmla="*/ 6 w 22"/>
                <a:gd name="T11" fmla="*/ 49 h 55"/>
                <a:gd name="T12" fmla="*/ 5 w 22"/>
                <a:gd name="T13" fmla="*/ 44 h 55"/>
                <a:gd name="T14" fmla="*/ 5 w 22"/>
                <a:gd name="T15" fmla="*/ 22 h 55"/>
                <a:gd name="T16" fmla="*/ 0 w 22"/>
                <a:gd name="T17" fmla="*/ 22 h 55"/>
                <a:gd name="T18" fmla="*/ 0 w 22"/>
                <a:gd name="T19" fmla="*/ 15 h 55"/>
                <a:gd name="T20" fmla="*/ 5 w 22"/>
                <a:gd name="T21" fmla="*/ 15 h 55"/>
                <a:gd name="T22" fmla="*/ 5 w 22"/>
                <a:gd name="T23" fmla="*/ 4 h 55"/>
                <a:gd name="T24" fmla="*/ 12 w 22"/>
                <a:gd name="T25" fmla="*/ 0 h 55"/>
                <a:gd name="T26" fmla="*/ 12 w 22"/>
                <a:gd name="T27" fmla="*/ 15 h 55"/>
                <a:gd name="T28" fmla="*/ 22 w 22"/>
                <a:gd name="T29" fmla="*/ 15 h 55"/>
                <a:gd name="T30" fmla="*/ 22 w 22"/>
                <a:gd name="T31" fmla="*/ 22 h 55"/>
                <a:gd name="T32" fmla="*/ 12 w 22"/>
                <a:gd name="T33" fmla="*/ 22 h 55"/>
                <a:gd name="T34" fmla="*/ 12 w 22"/>
                <a:gd name="T35" fmla="*/ 43 h 55"/>
                <a:gd name="T36" fmla="*/ 13 w 22"/>
                <a:gd name="T37" fmla="*/ 45 h 55"/>
                <a:gd name="T38" fmla="*/ 13 w 22"/>
                <a:gd name="T39" fmla="*/ 47 h 55"/>
                <a:gd name="T40" fmla="*/ 15 w 22"/>
                <a:gd name="T41" fmla="*/ 47 h 55"/>
                <a:gd name="T42" fmla="*/ 16 w 22"/>
                <a:gd name="T43" fmla="*/ 48 h 55"/>
                <a:gd name="T44" fmla="*/ 19 w 22"/>
                <a:gd name="T45" fmla="*/ 47 h 55"/>
                <a:gd name="T46" fmla="*/ 22 w 22"/>
                <a:gd name="T47" fmla="*/ 46 h 55"/>
                <a:gd name="T48" fmla="*/ 21 w 22"/>
                <a:gd name="T49" fmla="*/ 5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5">
                  <a:moveTo>
                    <a:pt x="21" y="53"/>
                  </a:moveTo>
                  <a:cubicBezTo>
                    <a:pt x="20" y="53"/>
                    <a:pt x="19" y="54"/>
                    <a:pt x="18" y="54"/>
                  </a:cubicBezTo>
                  <a:cubicBezTo>
                    <a:pt x="17" y="54"/>
                    <a:pt x="15" y="55"/>
                    <a:pt x="14" y="55"/>
                  </a:cubicBezTo>
                  <a:cubicBezTo>
                    <a:pt x="12" y="55"/>
                    <a:pt x="11" y="54"/>
                    <a:pt x="10" y="54"/>
                  </a:cubicBezTo>
                  <a:cubicBezTo>
                    <a:pt x="9" y="54"/>
                    <a:pt x="8" y="53"/>
                    <a:pt x="8" y="52"/>
                  </a:cubicBezTo>
                  <a:cubicBezTo>
                    <a:pt x="7" y="51"/>
                    <a:pt x="6" y="50"/>
                    <a:pt x="6" y="49"/>
                  </a:cubicBezTo>
                  <a:cubicBezTo>
                    <a:pt x="5" y="48"/>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2" y="0"/>
                    <a:pt x="12" y="0"/>
                    <a:pt x="12" y="0"/>
                  </a:cubicBezTo>
                  <a:cubicBezTo>
                    <a:pt x="12" y="15"/>
                    <a:pt x="12" y="15"/>
                    <a:pt x="12" y="15"/>
                  </a:cubicBezTo>
                  <a:cubicBezTo>
                    <a:pt x="22" y="15"/>
                    <a:pt x="22" y="15"/>
                    <a:pt x="22" y="15"/>
                  </a:cubicBezTo>
                  <a:cubicBezTo>
                    <a:pt x="22" y="22"/>
                    <a:pt x="22" y="22"/>
                    <a:pt x="22" y="22"/>
                  </a:cubicBezTo>
                  <a:cubicBezTo>
                    <a:pt x="12" y="22"/>
                    <a:pt x="12" y="22"/>
                    <a:pt x="12" y="22"/>
                  </a:cubicBezTo>
                  <a:cubicBezTo>
                    <a:pt x="12" y="43"/>
                    <a:pt x="12" y="43"/>
                    <a:pt x="12" y="43"/>
                  </a:cubicBezTo>
                  <a:cubicBezTo>
                    <a:pt x="12" y="44"/>
                    <a:pt x="12" y="45"/>
                    <a:pt x="13" y="45"/>
                  </a:cubicBezTo>
                  <a:cubicBezTo>
                    <a:pt x="13" y="46"/>
                    <a:pt x="13" y="46"/>
                    <a:pt x="13" y="47"/>
                  </a:cubicBezTo>
                  <a:cubicBezTo>
                    <a:pt x="14" y="47"/>
                    <a:pt x="14" y="47"/>
                    <a:pt x="15" y="47"/>
                  </a:cubicBezTo>
                  <a:cubicBezTo>
                    <a:pt x="15" y="48"/>
                    <a:pt x="16" y="48"/>
                    <a:pt x="16" y="48"/>
                  </a:cubicBezTo>
                  <a:cubicBezTo>
                    <a:pt x="17" y="48"/>
                    <a:pt x="18" y="48"/>
                    <a:pt x="19" y="47"/>
                  </a:cubicBezTo>
                  <a:cubicBezTo>
                    <a:pt x="20" y="47"/>
                    <a:pt x="21" y="47"/>
                    <a:pt x="22" y="46"/>
                  </a:cubicBezTo>
                  <a:lnTo>
                    <a:pt x="21"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1" name="Freeform 39">
              <a:extLst>
                <a:ext uri="{FF2B5EF4-FFF2-40B4-BE49-F238E27FC236}">
                  <a16:creationId xmlns:a16="http://schemas.microsoft.com/office/drawing/2014/main" id="{76256F1D-405A-49F9-8592-A899623F2DB0}"/>
                </a:ext>
              </a:extLst>
            </p:cNvPr>
            <p:cNvSpPr>
              <a:spLocks/>
            </p:cNvSpPr>
            <p:nvPr userDrawn="1"/>
          </p:nvSpPr>
          <p:spPr bwMode="auto">
            <a:xfrm>
              <a:off x="3530436" y="6174213"/>
              <a:ext cx="80211" cy="137753"/>
            </a:xfrm>
            <a:custGeom>
              <a:avLst/>
              <a:gdLst>
                <a:gd name="T0" fmla="*/ 23 w 31"/>
                <a:gd name="T1" fmla="*/ 54 h 54"/>
                <a:gd name="T2" fmla="*/ 23 w 31"/>
                <a:gd name="T3" fmla="*/ 32 h 54"/>
                <a:gd name="T4" fmla="*/ 21 w 31"/>
                <a:gd name="T5" fmla="*/ 24 h 54"/>
                <a:gd name="T6" fmla="*/ 15 w 31"/>
                <a:gd name="T7" fmla="*/ 22 h 54"/>
                <a:gd name="T8" fmla="*/ 12 w 31"/>
                <a:gd name="T9" fmla="*/ 22 h 54"/>
                <a:gd name="T10" fmla="*/ 9 w 31"/>
                <a:gd name="T11" fmla="*/ 24 h 54"/>
                <a:gd name="T12" fmla="*/ 8 w 31"/>
                <a:gd name="T13" fmla="*/ 27 h 54"/>
                <a:gd name="T14" fmla="*/ 7 w 31"/>
                <a:gd name="T15" fmla="*/ 31 h 54"/>
                <a:gd name="T16" fmla="*/ 7 w 31"/>
                <a:gd name="T17" fmla="*/ 54 h 54"/>
                <a:gd name="T18" fmla="*/ 0 w 31"/>
                <a:gd name="T19" fmla="*/ 54 h 54"/>
                <a:gd name="T20" fmla="*/ 0 w 31"/>
                <a:gd name="T21" fmla="*/ 4 h 54"/>
                <a:gd name="T22" fmla="*/ 7 w 31"/>
                <a:gd name="T23" fmla="*/ 0 h 54"/>
                <a:gd name="T24" fmla="*/ 7 w 31"/>
                <a:gd name="T25" fmla="*/ 19 h 54"/>
                <a:gd name="T26" fmla="*/ 9 w 31"/>
                <a:gd name="T27" fmla="*/ 17 h 54"/>
                <a:gd name="T28" fmla="*/ 11 w 31"/>
                <a:gd name="T29" fmla="*/ 16 h 54"/>
                <a:gd name="T30" fmla="*/ 14 w 31"/>
                <a:gd name="T31" fmla="*/ 15 h 54"/>
                <a:gd name="T32" fmla="*/ 17 w 31"/>
                <a:gd name="T33" fmla="*/ 15 h 54"/>
                <a:gd name="T34" fmla="*/ 23 w 31"/>
                <a:gd name="T35" fmla="*/ 16 h 54"/>
                <a:gd name="T36" fmla="*/ 27 w 31"/>
                <a:gd name="T37" fmla="*/ 19 h 54"/>
                <a:gd name="T38" fmla="*/ 30 w 31"/>
                <a:gd name="T39" fmla="*/ 24 h 54"/>
                <a:gd name="T40" fmla="*/ 31 w 31"/>
                <a:gd name="T41" fmla="*/ 32 h 54"/>
                <a:gd name="T42" fmla="*/ 31 w 31"/>
                <a:gd name="T43" fmla="*/ 54 h 54"/>
                <a:gd name="T44" fmla="*/ 23 w 31"/>
                <a:gd name="T4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4">
                  <a:moveTo>
                    <a:pt x="23" y="54"/>
                  </a:moveTo>
                  <a:cubicBezTo>
                    <a:pt x="23" y="32"/>
                    <a:pt x="23" y="32"/>
                    <a:pt x="23" y="32"/>
                  </a:cubicBezTo>
                  <a:cubicBezTo>
                    <a:pt x="23" y="28"/>
                    <a:pt x="22" y="26"/>
                    <a:pt x="21" y="24"/>
                  </a:cubicBezTo>
                  <a:cubicBezTo>
                    <a:pt x="20" y="22"/>
                    <a:pt x="18" y="22"/>
                    <a:pt x="15" y="22"/>
                  </a:cubicBezTo>
                  <a:cubicBezTo>
                    <a:pt x="14" y="22"/>
                    <a:pt x="13" y="22"/>
                    <a:pt x="12" y="22"/>
                  </a:cubicBezTo>
                  <a:cubicBezTo>
                    <a:pt x="11" y="22"/>
                    <a:pt x="10" y="23"/>
                    <a:pt x="9" y="24"/>
                  </a:cubicBezTo>
                  <a:cubicBezTo>
                    <a:pt x="9" y="25"/>
                    <a:pt x="8" y="26"/>
                    <a:pt x="8" y="27"/>
                  </a:cubicBezTo>
                  <a:cubicBezTo>
                    <a:pt x="7" y="28"/>
                    <a:pt x="7" y="30"/>
                    <a:pt x="7" y="31"/>
                  </a:cubicBezTo>
                  <a:cubicBezTo>
                    <a:pt x="7" y="54"/>
                    <a:pt x="7" y="54"/>
                    <a:pt x="7" y="54"/>
                  </a:cubicBezTo>
                  <a:cubicBezTo>
                    <a:pt x="0" y="54"/>
                    <a:pt x="0" y="54"/>
                    <a:pt x="0" y="54"/>
                  </a:cubicBezTo>
                  <a:cubicBezTo>
                    <a:pt x="0" y="4"/>
                    <a:pt x="0" y="4"/>
                    <a:pt x="0" y="4"/>
                  </a:cubicBezTo>
                  <a:cubicBezTo>
                    <a:pt x="7" y="0"/>
                    <a:pt x="7" y="0"/>
                    <a:pt x="7" y="0"/>
                  </a:cubicBezTo>
                  <a:cubicBezTo>
                    <a:pt x="7" y="19"/>
                    <a:pt x="7" y="19"/>
                    <a:pt x="7" y="19"/>
                  </a:cubicBezTo>
                  <a:cubicBezTo>
                    <a:pt x="8" y="18"/>
                    <a:pt x="8" y="18"/>
                    <a:pt x="9" y="17"/>
                  </a:cubicBezTo>
                  <a:cubicBezTo>
                    <a:pt x="10" y="17"/>
                    <a:pt x="10" y="16"/>
                    <a:pt x="11" y="16"/>
                  </a:cubicBezTo>
                  <a:cubicBezTo>
                    <a:pt x="12" y="15"/>
                    <a:pt x="13" y="15"/>
                    <a:pt x="14" y="15"/>
                  </a:cubicBezTo>
                  <a:cubicBezTo>
                    <a:pt x="15" y="15"/>
                    <a:pt x="16" y="15"/>
                    <a:pt x="17" y="15"/>
                  </a:cubicBezTo>
                  <a:cubicBezTo>
                    <a:pt x="19" y="15"/>
                    <a:pt x="21" y="15"/>
                    <a:pt x="23" y="16"/>
                  </a:cubicBezTo>
                  <a:cubicBezTo>
                    <a:pt x="25" y="16"/>
                    <a:pt x="26" y="17"/>
                    <a:pt x="27" y="19"/>
                  </a:cubicBezTo>
                  <a:cubicBezTo>
                    <a:pt x="28" y="20"/>
                    <a:pt x="29" y="22"/>
                    <a:pt x="30" y="24"/>
                  </a:cubicBezTo>
                  <a:cubicBezTo>
                    <a:pt x="30" y="27"/>
                    <a:pt x="31" y="29"/>
                    <a:pt x="31" y="32"/>
                  </a:cubicBezTo>
                  <a:cubicBezTo>
                    <a:pt x="31" y="54"/>
                    <a:pt x="31" y="54"/>
                    <a:pt x="31" y="54"/>
                  </a:cubicBezTo>
                  <a:lnTo>
                    <a:pt x="23" y="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2" name="Freeform 40">
              <a:extLst>
                <a:ext uri="{FF2B5EF4-FFF2-40B4-BE49-F238E27FC236}">
                  <a16:creationId xmlns:a16="http://schemas.microsoft.com/office/drawing/2014/main" id="{2F9CAE14-DB05-4B70-867F-3F6164BDB74F}"/>
                </a:ext>
              </a:extLst>
            </p:cNvPr>
            <p:cNvSpPr>
              <a:spLocks noEditPoints="1"/>
            </p:cNvSpPr>
            <p:nvPr userDrawn="1"/>
          </p:nvSpPr>
          <p:spPr bwMode="auto">
            <a:xfrm>
              <a:off x="362808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19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19"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3" name="Freeform 41">
              <a:extLst>
                <a:ext uri="{FF2B5EF4-FFF2-40B4-BE49-F238E27FC236}">
                  <a16:creationId xmlns:a16="http://schemas.microsoft.com/office/drawing/2014/main" id="{30C7B10F-7027-41F9-BEE2-F1575CB690D6}"/>
                </a:ext>
              </a:extLst>
            </p:cNvPr>
            <p:cNvSpPr>
              <a:spLocks noEditPoints="1"/>
            </p:cNvSpPr>
            <p:nvPr userDrawn="1"/>
          </p:nvSpPr>
          <p:spPr bwMode="auto">
            <a:xfrm>
              <a:off x="3772813" y="6212575"/>
              <a:ext cx="81955" cy="101135"/>
            </a:xfrm>
            <a:custGeom>
              <a:avLst/>
              <a:gdLst>
                <a:gd name="T0" fmla="*/ 24 w 32"/>
                <a:gd name="T1" fmla="*/ 39 h 40"/>
                <a:gd name="T2" fmla="*/ 24 w 32"/>
                <a:gd name="T3" fmla="*/ 35 h 40"/>
                <a:gd name="T4" fmla="*/ 22 w 32"/>
                <a:gd name="T5" fmla="*/ 37 h 40"/>
                <a:gd name="T6" fmla="*/ 20 w 32"/>
                <a:gd name="T7" fmla="*/ 38 h 40"/>
                <a:gd name="T8" fmla="*/ 17 w 32"/>
                <a:gd name="T9" fmla="*/ 39 h 40"/>
                <a:gd name="T10" fmla="*/ 14 w 32"/>
                <a:gd name="T11" fmla="*/ 40 h 40"/>
                <a:gd name="T12" fmla="*/ 9 w 32"/>
                <a:gd name="T13" fmla="*/ 39 h 40"/>
                <a:gd name="T14" fmla="*/ 5 w 32"/>
                <a:gd name="T15" fmla="*/ 37 h 40"/>
                <a:gd name="T16" fmla="*/ 2 w 32"/>
                <a:gd name="T17" fmla="*/ 33 h 40"/>
                <a:gd name="T18" fmla="*/ 0 w 32"/>
                <a:gd name="T19" fmla="*/ 27 h 40"/>
                <a:gd name="T20" fmla="*/ 2 w 32"/>
                <a:gd name="T21" fmla="*/ 21 h 40"/>
                <a:gd name="T22" fmla="*/ 5 w 32"/>
                <a:gd name="T23" fmla="*/ 17 h 40"/>
                <a:gd name="T24" fmla="*/ 10 w 32"/>
                <a:gd name="T25" fmla="*/ 15 h 40"/>
                <a:gd name="T26" fmla="*/ 16 w 32"/>
                <a:gd name="T27" fmla="*/ 14 h 40"/>
                <a:gd name="T28" fmla="*/ 21 w 32"/>
                <a:gd name="T29" fmla="*/ 15 h 40"/>
                <a:gd name="T30" fmla="*/ 24 w 32"/>
                <a:gd name="T31" fmla="*/ 16 h 40"/>
                <a:gd name="T32" fmla="*/ 24 w 32"/>
                <a:gd name="T33" fmla="*/ 13 h 40"/>
                <a:gd name="T34" fmla="*/ 22 w 32"/>
                <a:gd name="T35" fmla="*/ 8 h 40"/>
                <a:gd name="T36" fmla="*/ 17 w 32"/>
                <a:gd name="T37" fmla="*/ 6 h 40"/>
                <a:gd name="T38" fmla="*/ 12 w 32"/>
                <a:gd name="T39" fmla="*/ 7 h 40"/>
                <a:gd name="T40" fmla="*/ 7 w 32"/>
                <a:gd name="T41" fmla="*/ 9 h 40"/>
                <a:gd name="T42" fmla="*/ 4 w 32"/>
                <a:gd name="T43" fmla="*/ 3 h 40"/>
                <a:gd name="T44" fmla="*/ 10 w 32"/>
                <a:gd name="T45" fmla="*/ 0 h 40"/>
                <a:gd name="T46" fmla="*/ 17 w 32"/>
                <a:gd name="T47" fmla="*/ 0 h 40"/>
                <a:gd name="T48" fmla="*/ 23 w 32"/>
                <a:gd name="T49" fmla="*/ 0 h 40"/>
                <a:gd name="T50" fmla="*/ 28 w 32"/>
                <a:gd name="T51" fmla="*/ 3 h 40"/>
                <a:gd name="T52" fmla="*/ 31 w 32"/>
                <a:gd name="T53" fmla="*/ 7 h 40"/>
                <a:gd name="T54" fmla="*/ 32 w 32"/>
                <a:gd name="T55" fmla="*/ 12 h 40"/>
                <a:gd name="T56" fmla="*/ 32 w 32"/>
                <a:gd name="T57" fmla="*/ 39 h 40"/>
                <a:gd name="T58" fmla="*/ 24 w 32"/>
                <a:gd name="T59" fmla="*/ 39 h 40"/>
                <a:gd name="T60" fmla="*/ 24 w 32"/>
                <a:gd name="T61" fmla="*/ 22 h 40"/>
                <a:gd name="T62" fmla="*/ 22 w 32"/>
                <a:gd name="T63" fmla="*/ 22 h 40"/>
                <a:gd name="T64" fmla="*/ 21 w 32"/>
                <a:gd name="T65" fmla="*/ 21 h 40"/>
                <a:gd name="T66" fmla="*/ 18 w 32"/>
                <a:gd name="T67" fmla="*/ 21 h 40"/>
                <a:gd name="T68" fmla="*/ 16 w 32"/>
                <a:gd name="T69" fmla="*/ 21 h 40"/>
                <a:gd name="T70" fmla="*/ 10 w 32"/>
                <a:gd name="T71" fmla="*/ 22 h 40"/>
                <a:gd name="T72" fmla="*/ 8 w 32"/>
                <a:gd name="T73" fmla="*/ 26 h 40"/>
                <a:gd name="T74" fmla="*/ 8 w 32"/>
                <a:gd name="T75" fmla="*/ 29 h 40"/>
                <a:gd name="T76" fmla="*/ 10 w 32"/>
                <a:gd name="T77" fmla="*/ 31 h 40"/>
                <a:gd name="T78" fmla="*/ 12 w 32"/>
                <a:gd name="T79" fmla="*/ 32 h 40"/>
                <a:gd name="T80" fmla="*/ 15 w 32"/>
                <a:gd name="T81" fmla="*/ 33 h 40"/>
                <a:gd name="T82" fmla="*/ 18 w 32"/>
                <a:gd name="T83" fmla="*/ 32 h 40"/>
                <a:gd name="T84" fmla="*/ 21 w 32"/>
                <a:gd name="T85" fmla="*/ 31 h 40"/>
                <a:gd name="T86" fmla="*/ 23 w 32"/>
                <a:gd name="T87" fmla="*/ 30 h 40"/>
                <a:gd name="T88" fmla="*/ 24 w 32"/>
                <a:gd name="T89" fmla="*/ 28 h 40"/>
                <a:gd name="T90" fmla="*/ 24 w 32"/>
                <a:gd name="T91" fmla="*/ 22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2" h="40">
                  <a:moveTo>
                    <a:pt x="24" y="39"/>
                  </a:moveTo>
                  <a:cubicBezTo>
                    <a:pt x="24" y="35"/>
                    <a:pt x="24" y="35"/>
                    <a:pt x="24" y="35"/>
                  </a:cubicBezTo>
                  <a:cubicBezTo>
                    <a:pt x="23" y="36"/>
                    <a:pt x="23" y="37"/>
                    <a:pt x="22" y="37"/>
                  </a:cubicBezTo>
                  <a:cubicBezTo>
                    <a:pt x="21" y="37"/>
                    <a:pt x="21" y="38"/>
                    <a:pt x="20" y="38"/>
                  </a:cubicBezTo>
                  <a:cubicBezTo>
                    <a:pt x="19" y="39"/>
                    <a:pt x="18" y="39"/>
                    <a:pt x="17" y="39"/>
                  </a:cubicBezTo>
                  <a:cubicBezTo>
                    <a:pt x="16" y="39"/>
                    <a:pt x="15" y="40"/>
                    <a:pt x="14" y="40"/>
                  </a:cubicBezTo>
                  <a:cubicBezTo>
                    <a:pt x="12" y="40"/>
                    <a:pt x="11" y="39"/>
                    <a:pt x="9" y="39"/>
                  </a:cubicBezTo>
                  <a:cubicBezTo>
                    <a:pt x="7" y="38"/>
                    <a:pt x="6" y="38"/>
                    <a:pt x="5" y="37"/>
                  </a:cubicBezTo>
                  <a:cubicBezTo>
                    <a:pt x="3" y="36"/>
                    <a:pt x="2" y="34"/>
                    <a:pt x="2" y="33"/>
                  </a:cubicBezTo>
                  <a:cubicBezTo>
                    <a:pt x="1" y="31"/>
                    <a:pt x="0" y="29"/>
                    <a:pt x="0" y="27"/>
                  </a:cubicBezTo>
                  <a:cubicBezTo>
                    <a:pt x="0" y="24"/>
                    <a:pt x="1" y="23"/>
                    <a:pt x="2" y="21"/>
                  </a:cubicBezTo>
                  <a:cubicBezTo>
                    <a:pt x="2" y="20"/>
                    <a:pt x="3" y="18"/>
                    <a:pt x="5" y="17"/>
                  </a:cubicBezTo>
                  <a:cubicBezTo>
                    <a:pt x="6" y="16"/>
                    <a:pt x="8" y="15"/>
                    <a:pt x="10" y="15"/>
                  </a:cubicBezTo>
                  <a:cubicBezTo>
                    <a:pt x="12" y="14"/>
                    <a:pt x="14" y="14"/>
                    <a:pt x="16" y="14"/>
                  </a:cubicBezTo>
                  <a:cubicBezTo>
                    <a:pt x="18" y="14"/>
                    <a:pt x="19" y="14"/>
                    <a:pt x="21" y="15"/>
                  </a:cubicBezTo>
                  <a:cubicBezTo>
                    <a:pt x="22" y="15"/>
                    <a:pt x="23" y="15"/>
                    <a:pt x="24" y="16"/>
                  </a:cubicBezTo>
                  <a:cubicBezTo>
                    <a:pt x="24" y="13"/>
                    <a:pt x="24" y="13"/>
                    <a:pt x="24" y="13"/>
                  </a:cubicBezTo>
                  <a:cubicBezTo>
                    <a:pt x="24" y="11"/>
                    <a:pt x="24" y="9"/>
                    <a:pt x="22" y="8"/>
                  </a:cubicBezTo>
                  <a:cubicBezTo>
                    <a:pt x="21" y="7"/>
                    <a:pt x="19" y="6"/>
                    <a:pt x="17" y="6"/>
                  </a:cubicBezTo>
                  <a:cubicBezTo>
                    <a:pt x="15" y="6"/>
                    <a:pt x="13" y="6"/>
                    <a:pt x="12" y="7"/>
                  </a:cubicBezTo>
                  <a:cubicBezTo>
                    <a:pt x="10" y="7"/>
                    <a:pt x="9" y="8"/>
                    <a:pt x="7" y="9"/>
                  </a:cubicBezTo>
                  <a:cubicBezTo>
                    <a:pt x="4" y="3"/>
                    <a:pt x="4" y="3"/>
                    <a:pt x="4" y="3"/>
                  </a:cubicBezTo>
                  <a:cubicBezTo>
                    <a:pt x="6" y="2"/>
                    <a:pt x="8" y="1"/>
                    <a:pt x="10" y="0"/>
                  </a:cubicBezTo>
                  <a:cubicBezTo>
                    <a:pt x="12" y="0"/>
                    <a:pt x="15" y="0"/>
                    <a:pt x="17" y="0"/>
                  </a:cubicBezTo>
                  <a:cubicBezTo>
                    <a:pt x="19" y="0"/>
                    <a:pt x="21" y="0"/>
                    <a:pt x="23" y="0"/>
                  </a:cubicBezTo>
                  <a:cubicBezTo>
                    <a:pt x="25" y="1"/>
                    <a:pt x="26" y="2"/>
                    <a:pt x="28" y="3"/>
                  </a:cubicBezTo>
                  <a:cubicBezTo>
                    <a:pt x="29" y="4"/>
                    <a:pt x="30" y="5"/>
                    <a:pt x="31" y="7"/>
                  </a:cubicBezTo>
                  <a:cubicBezTo>
                    <a:pt x="31" y="8"/>
                    <a:pt x="32" y="10"/>
                    <a:pt x="32" y="12"/>
                  </a:cubicBezTo>
                  <a:cubicBezTo>
                    <a:pt x="32" y="39"/>
                    <a:pt x="32" y="39"/>
                    <a:pt x="32" y="39"/>
                  </a:cubicBezTo>
                  <a:lnTo>
                    <a:pt x="24" y="39"/>
                  </a:lnTo>
                  <a:close/>
                  <a:moveTo>
                    <a:pt x="24" y="22"/>
                  </a:moveTo>
                  <a:cubicBezTo>
                    <a:pt x="24" y="22"/>
                    <a:pt x="23" y="22"/>
                    <a:pt x="22" y="22"/>
                  </a:cubicBezTo>
                  <a:cubicBezTo>
                    <a:pt x="22" y="21"/>
                    <a:pt x="21" y="21"/>
                    <a:pt x="21" y="21"/>
                  </a:cubicBezTo>
                  <a:cubicBezTo>
                    <a:pt x="20" y="21"/>
                    <a:pt x="19" y="21"/>
                    <a:pt x="18" y="21"/>
                  </a:cubicBezTo>
                  <a:cubicBezTo>
                    <a:pt x="17" y="21"/>
                    <a:pt x="17" y="21"/>
                    <a:pt x="16" y="21"/>
                  </a:cubicBezTo>
                  <a:cubicBezTo>
                    <a:pt x="13" y="21"/>
                    <a:pt x="11" y="21"/>
                    <a:pt x="10" y="22"/>
                  </a:cubicBezTo>
                  <a:cubicBezTo>
                    <a:pt x="8" y="23"/>
                    <a:pt x="8" y="25"/>
                    <a:pt x="8" y="26"/>
                  </a:cubicBezTo>
                  <a:cubicBezTo>
                    <a:pt x="8" y="28"/>
                    <a:pt x="8" y="29"/>
                    <a:pt x="8" y="29"/>
                  </a:cubicBezTo>
                  <a:cubicBezTo>
                    <a:pt x="9" y="30"/>
                    <a:pt x="9" y="31"/>
                    <a:pt x="10" y="31"/>
                  </a:cubicBezTo>
                  <a:cubicBezTo>
                    <a:pt x="10" y="32"/>
                    <a:pt x="11" y="32"/>
                    <a:pt x="12" y="32"/>
                  </a:cubicBezTo>
                  <a:cubicBezTo>
                    <a:pt x="13" y="33"/>
                    <a:pt x="14" y="33"/>
                    <a:pt x="15" y="33"/>
                  </a:cubicBezTo>
                  <a:cubicBezTo>
                    <a:pt x="16" y="33"/>
                    <a:pt x="17" y="33"/>
                    <a:pt x="18" y="32"/>
                  </a:cubicBezTo>
                  <a:cubicBezTo>
                    <a:pt x="19" y="32"/>
                    <a:pt x="20" y="32"/>
                    <a:pt x="21" y="31"/>
                  </a:cubicBezTo>
                  <a:cubicBezTo>
                    <a:pt x="21" y="31"/>
                    <a:pt x="22" y="30"/>
                    <a:pt x="23" y="30"/>
                  </a:cubicBezTo>
                  <a:cubicBezTo>
                    <a:pt x="23" y="29"/>
                    <a:pt x="24" y="28"/>
                    <a:pt x="24" y="28"/>
                  </a:cubicBezTo>
                  <a:lnTo>
                    <a:pt x="24" y="2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4" name="Freeform 42">
              <a:extLst>
                <a:ext uri="{FF2B5EF4-FFF2-40B4-BE49-F238E27FC236}">
                  <a16:creationId xmlns:a16="http://schemas.microsoft.com/office/drawing/2014/main" id="{16B384B2-A2D9-4CB4-AF87-AF1004852B5B}"/>
                </a:ext>
              </a:extLst>
            </p:cNvPr>
            <p:cNvSpPr>
              <a:spLocks/>
            </p:cNvSpPr>
            <p:nvPr userDrawn="1"/>
          </p:nvSpPr>
          <p:spPr bwMode="auto">
            <a:xfrm>
              <a:off x="3877436" y="6212575"/>
              <a:ext cx="78468" cy="99391"/>
            </a:xfrm>
            <a:custGeom>
              <a:avLst/>
              <a:gdLst>
                <a:gd name="T0" fmla="*/ 23 w 31"/>
                <a:gd name="T1" fmla="*/ 39 h 39"/>
                <a:gd name="T2" fmla="*/ 23 w 31"/>
                <a:gd name="T3" fmla="*/ 17 h 39"/>
                <a:gd name="T4" fmla="*/ 22 w 31"/>
                <a:gd name="T5" fmla="*/ 9 h 39"/>
                <a:gd name="T6" fmla="*/ 15 w 31"/>
                <a:gd name="T7" fmla="*/ 7 h 39"/>
                <a:gd name="T8" fmla="*/ 12 w 31"/>
                <a:gd name="T9" fmla="*/ 7 h 39"/>
                <a:gd name="T10" fmla="*/ 10 w 31"/>
                <a:gd name="T11" fmla="*/ 9 h 39"/>
                <a:gd name="T12" fmla="*/ 8 w 31"/>
                <a:gd name="T13" fmla="*/ 12 h 39"/>
                <a:gd name="T14" fmla="*/ 8 w 31"/>
                <a:gd name="T15" fmla="*/ 16 h 39"/>
                <a:gd name="T16" fmla="*/ 8 w 31"/>
                <a:gd name="T17" fmla="*/ 39 h 39"/>
                <a:gd name="T18" fmla="*/ 0 w 31"/>
                <a:gd name="T19" fmla="*/ 39 h 39"/>
                <a:gd name="T20" fmla="*/ 0 w 31"/>
                <a:gd name="T21" fmla="*/ 0 h 39"/>
                <a:gd name="T22" fmla="*/ 8 w 31"/>
                <a:gd name="T23" fmla="*/ 0 h 39"/>
                <a:gd name="T24" fmla="*/ 8 w 31"/>
                <a:gd name="T25" fmla="*/ 4 h 39"/>
                <a:gd name="T26" fmla="*/ 9 w 31"/>
                <a:gd name="T27" fmla="*/ 2 h 39"/>
                <a:gd name="T28" fmla="*/ 12 w 31"/>
                <a:gd name="T29" fmla="*/ 1 h 39"/>
                <a:gd name="T30" fmla="*/ 14 w 31"/>
                <a:gd name="T31" fmla="*/ 0 h 39"/>
                <a:gd name="T32" fmla="*/ 17 w 31"/>
                <a:gd name="T33" fmla="*/ 0 h 39"/>
                <a:gd name="T34" fmla="*/ 23 w 31"/>
                <a:gd name="T35" fmla="*/ 1 h 39"/>
                <a:gd name="T36" fmla="*/ 28 w 31"/>
                <a:gd name="T37" fmla="*/ 4 h 39"/>
                <a:gd name="T38" fmla="*/ 30 w 31"/>
                <a:gd name="T39" fmla="*/ 9 h 39"/>
                <a:gd name="T40" fmla="*/ 31 w 31"/>
                <a:gd name="T41" fmla="*/ 17 h 39"/>
                <a:gd name="T42" fmla="*/ 31 w 31"/>
                <a:gd name="T43" fmla="*/ 39 h 39"/>
                <a:gd name="T44" fmla="*/ 23 w 31"/>
                <a:gd name="T45"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39">
                  <a:moveTo>
                    <a:pt x="23" y="39"/>
                  </a:moveTo>
                  <a:cubicBezTo>
                    <a:pt x="23" y="17"/>
                    <a:pt x="23" y="17"/>
                    <a:pt x="23" y="17"/>
                  </a:cubicBezTo>
                  <a:cubicBezTo>
                    <a:pt x="23" y="14"/>
                    <a:pt x="23" y="11"/>
                    <a:pt x="22" y="9"/>
                  </a:cubicBezTo>
                  <a:cubicBezTo>
                    <a:pt x="20" y="7"/>
                    <a:pt x="18" y="7"/>
                    <a:pt x="15" y="7"/>
                  </a:cubicBezTo>
                  <a:cubicBezTo>
                    <a:pt x="14" y="7"/>
                    <a:pt x="13" y="7"/>
                    <a:pt x="12" y="7"/>
                  </a:cubicBezTo>
                  <a:cubicBezTo>
                    <a:pt x="11" y="8"/>
                    <a:pt x="10" y="8"/>
                    <a:pt x="10" y="9"/>
                  </a:cubicBezTo>
                  <a:cubicBezTo>
                    <a:pt x="9" y="10"/>
                    <a:pt x="8" y="11"/>
                    <a:pt x="8" y="12"/>
                  </a:cubicBezTo>
                  <a:cubicBezTo>
                    <a:pt x="8" y="14"/>
                    <a:pt x="8" y="15"/>
                    <a:pt x="8" y="16"/>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1" y="1"/>
                    <a:pt x="12" y="1"/>
                  </a:cubicBezTo>
                  <a:cubicBezTo>
                    <a:pt x="12" y="0"/>
                    <a:pt x="13" y="0"/>
                    <a:pt x="14" y="0"/>
                  </a:cubicBezTo>
                  <a:cubicBezTo>
                    <a:pt x="15" y="0"/>
                    <a:pt x="16" y="0"/>
                    <a:pt x="17" y="0"/>
                  </a:cubicBezTo>
                  <a:cubicBezTo>
                    <a:pt x="20" y="0"/>
                    <a:pt x="22" y="0"/>
                    <a:pt x="23" y="1"/>
                  </a:cubicBezTo>
                  <a:cubicBezTo>
                    <a:pt x="25" y="1"/>
                    <a:pt x="26" y="2"/>
                    <a:pt x="28" y="4"/>
                  </a:cubicBezTo>
                  <a:cubicBezTo>
                    <a:pt x="29" y="5"/>
                    <a:pt x="29" y="7"/>
                    <a:pt x="30" y="9"/>
                  </a:cubicBezTo>
                  <a:cubicBezTo>
                    <a:pt x="31" y="11"/>
                    <a:pt x="31" y="14"/>
                    <a:pt x="31" y="17"/>
                  </a:cubicBezTo>
                  <a:cubicBezTo>
                    <a:pt x="31" y="39"/>
                    <a:pt x="31" y="39"/>
                    <a:pt x="31" y="39"/>
                  </a:cubicBezTo>
                  <a:lnTo>
                    <a:pt x="23" y="3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5" name="Freeform 43">
              <a:extLst>
                <a:ext uri="{FF2B5EF4-FFF2-40B4-BE49-F238E27FC236}">
                  <a16:creationId xmlns:a16="http://schemas.microsoft.com/office/drawing/2014/main" id="{DC309D60-84B9-4652-BEF1-F71EFAD3A402}"/>
                </a:ext>
              </a:extLst>
            </p:cNvPr>
            <p:cNvSpPr>
              <a:spLocks/>
            </p:cNvSpPr>
            <p:nvPr userDrawn="1"/>
          </p:nvSpPr>
          <p:spPr bwMode="auto">
            <a:xfrm>
              <a:off x="3975084" y="6212575"/>
              <a:ext cx="73236" cy="101135"/>
            </a:xfrm>
            <a:custGeom>
              <a:avLst/>
              <a:gdLst>
                <a:gd name="T0" fmla="*/ 28 w 29"/>
                <a:gd name="T1" fmla="*/ 4 h 40"/>
                <a:gd name="T2" fmla="*/ 24 w 29"/>
                <a:gd name="T3" fmla="*/ 10 h 40"/>
                <a:gd name="T4" fmla="*/ 20 w 29"/>
                <a:gd name="T5" fmla="*/ 7 h 40"/>
                <a:gd name="T6" fmla="*/ 14 w 29"/>
                <a:gd name="T7" fmla="*/ 6 h 40"/>
                <a:gd name="T8" fmla="*/ 10 w 29"/>
                <a:gd name="T9" fmla="*/ 7 h 40"/>
                <a:gd name="T10" fmla="*/ 9 w 29"/>
                <a:gd name="T11" fmla="*/ 10 h 40"/>
                <a:gd name="T12" fmla="*/ 9 w 29"/>
                <a:gd name="T13" fmla="*/ 11 h 40"/>
                <a:gd name="T14" fmla="*/ 10 w 29"/>
                <a:gd name="T15" fmla="*/ 12 h 40"/>
                <a:gd name="T16" fmla="*/ 13 w 29"/>
                <a:gd name="T17" fmla="*/ 14 h 40"/>
                <a:gd name="T18" fmla="*/ 16 w 29"/>
                <a:gd name="T19" fmla="*/ 15 h 40"/>
                <a:gd name="T20" fmla="*/ 22 w 29"/>
                <a:gd name="T21" fmla="*/ 18 h 40"/>
                <a:gd name="T22" fmla="*/ 26 w 29"/>
                <a:gd name="T23" fmla="*/ 20 h 40"/>
                <a:gd name="T24" fmla="*/ 28 w 29"/>
                <a:gd name="T25" fmla="*/ 24 h 40"/>
                <a:gd name="T26" fmla="*/ 29 w 29"/>
                <a:gd name="T27" fmla="*/ 28 h 40"/>
                <a:gd name="T28" fmla="*/ 28 w 29"/>
                <a:gd name="T29" fmla="*/ 34 h 40"/>
                <a:gd name="T30" fmla="*/ 25 w 29"/>
                <a:gd name="T31" fmla="*/ 37 h 40"/>
                <a:gd name="T32" fmla="*/ 20 w 29"/>
                <a:gd name="T33" fmla="*/ 39 h 40"/>
                <a:gd name="T34" fmla="*/ 15 w 29"/>
                <a:gd name="T35" fmla="*/ 40 h 40"/>
                <a:gd name="T36" fmla="*/ 7 w 29"/>
                <a:gd name="T37" fmla="*/ 38 h 40"/>
                <a:gd name="T38" fmla="*/ 0 w 29"/>
                <a:gd name="T39" fmla="*/ 35 h 40"/>
                <a:gd name="T40" fmla="*/ 3 w 29"/>
                <a:gd name="T41" fmla="*/ 29 h 40"/>
                <a:gd name="T42" fmla="*/ 9 w 29"/>
                <a:gd name="T43" fmla="*/ 32 h 40"/>
                <a:gd name="T44" fmla="*/ 15 w 29"/>
                <a:gd name="T45" fmla="*/ 33 h 40"/>
                <a:gd name="T46" fmla="*/ 20 w 29"/>
                <a:gd name="T47" fmla="*/ 32 h 40"/>
                <a:gd name="T48" fmla="*/ 22 w 29"/>
                <a:gd name="T49" fmla="*/ 29 h 40"/>
                <a:gd name="T50" fmla="*/ 21 w 29"/>
                <a:gd name="T51" fmla="*/ 27 h 40"/>
                <a:gd name="T52" fmla="*/ 19 w 29"/>
                <a:gd name="T53" fmla="*/ 25 h 40"/>
                <a:gd name="T54" fmla="*/ 16 w 29"/>
                <a:gd name="T55" fmla="*/ 24 h 40"/>
                <a:gd name="T56" fmla="*/ 13 w 29"/>
                <a:gd name="T57" fmla="*/ 22 h 40"/>
                <a:gd name="T58" fmla="*/ 7 w 29"/>
                <a:gd name="T59" fmla="*/ 20 h 40"/>
                <a:gd name="T60" fmla="*/ 4 w 29"/>
                <a:gd name="T61" fmla="*/ 17 h 40"/>
                <a:gd name="T62" fmla="*/ 2 w 29"/>
                <a:gd name="T63" fmla="*/ 14 h 40"/>
                <a:gd name="T64" fmla="*/ 1 w 29"/>
                <a:gd name="T65" fmla="*/ 10 h 40"/>
                <a:gd name="T66" fmla="*/ 2 w 29"/>
                <a:gd name="T67" fmla="*/ 5 h 40"/>
                <a:gd name="T68" fmla="*/ 5 w 29"/>
                <a:gd name="T69" fmla="*/ 2 h 40"/>
                <a:gd name="T70" fmla="*/ 9 w 29"/>
                <a:gd name="T71" fmla="*/ 0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4" y="10"/>
                    <a:pt x="24" y="10"/>
                    <a:pt x="24" y="10"/>
                  </a:cubicBezTo>
                  <a:cubicBezTo>
                    <a:pt x="23" y="8"/>
                    <a:pt x="21" y="8"/>
                    <a:pt x="20" y="7"/>
                  </a:cubicBezTo>
                  <a:cubicBezTo>
                    <a:pt x="18" y="7"/>
                    <a:pt x="16" y="6"/>
                    <a:pt x="14" y="6"/>
                  </a:cubicBezTo>
                  <a:cubicBezTo>
                    <a:pt x="12" y="6"/>
                    <a:pt x="11" y="7"/>
                    <a:pt x="10" y="7"/>
                  </a:cubicBezTo>
                  <a:cubicBezTo>
                    <a:pt x="9" y="8"/>
                    <a:pt x="9" y="9"/>
                    <a:pt x="9" y="10"/>
                  </a:cubicBezTo>
                  <a:cubicBezTo>
                    <a:pt x="9" y="10"/>
                    <a:pt x="9" y="11"/>
                    <a:pt x="9" y="11"/>
                  </a:cubicBezTo>
                  <a:cubicBezTo>
                    <a:pt x="10" y="12"/>
                    <a:pt x="10" y="12"/>
                    <a:pt x="10" y="12"/>
                  </a:cubicBezTo>
                  <a:cubicBezTo>
                    <a:pt x="11" y="13"/>
                    <a:pt x="12" y="13"/>
                    <a:pt x="13" y="14"/>
                  </a:cubicBezTo>
                  <a:cubicBezTo>
                    <a:pt x="14" y="14"/>
                    <a:pt x="15" y="15"/>
                    <a:pt x="16" y="15"/>
                  </a:cubicBezTo>
                  <a:cubicBezTo>
                    <a:pt x="18" y="16"/>
                    <a:pt x="20" y="17"/>
                    <a:pt x="22" y="18"/>
                  </a:cubicBezTo>
                  <a:cubicBezTo>
                    <a:pt x="23" y="19"/>
                    <a:pt x="25" y="19"/>
                    <a:pt x="26" y="20"/>
                  </a:cubicBezTo>
                  <a:cubicBezTo>
                    <a:pt x="27" y="21"/>
                    <a:pt x="28" y="22"/>
                    <a:pt x="28" y="24"/>
                  </a:cubicBezTo>
                  <a:cubicBezTo>
                    <a:pt x="29" y="25"/>
                    <a:pt x="29" y="26"/>
                    <a:pt x="29" y="28"/>
                  </a:cubicBezTo>
                  <a:cubicBezTo>
                    <a:pt x="29" y="30"/>
                    <a:pt x="29" y="32"/>
                    <a:pt x="28" y="34"/>
                  </a:cubicBezTo>
                  <a:cubicBezTo>
                    <a:pt x="27" y="35"/>
                    <a:pt x="26" y="36"/>
                    <a:pt x="25" y="37"/>
                  </a:cubicBezTo>
                  <a:cubicBezTo>
                    <a:pt x="23" y="38"/>
                    <a:pt x="22" y="39"/>
                    <a:pt x="20" y="39"/>
                  </a:cubicBezTo>
                  <a:cubicBezTo>
                    <a:pt x="18" y="39"/>
                    <a:pt x="17" y="40"/>
                    <a:pt x="15" y="40"/>
                  </a:cubicBezTo>
                  <a:cubicBezTo>
                    <a:pt x="12" y="40"/>
                    <a:pt x="10" y="39"/>
                    <a:pt x="7" y="38"/>
                  </a:cubicBezTo>
                  <a:cubicBezTo>
                    <a:pt x="4" y="37"/>
                    <a:pt x="2" y="36"/>
                    <a:pt x="0" y="35"/>
                  </a:cubicBezTo>
                  <a:cubicBezTo>
                    <a:pt x="3" y="29"/>
                    <a:pt x="3" y="29"/>
                    <a:pt x="3" y="29"/>
                  </a:cubicBezTo>
                  <a:cubicBezTo>
                    <a:pt x="5" y="30"/>
                    <a:pt x="7" y="31"/>
                    <a:pt x="9" y="32"/>
                  </a:cubicBezTo>
                  <a:cubicBezTo>
                    <a:pt x="11" y="32"/>
                    <a:pt x="13" y="33"/>
                    <a:pt x="15" y="33"/>
                  </a:cubicBezTo>
                  <a:cubicBezTo>
                    <a:pt x="17" y="33"/>
                    <a:pt x="19" y="32"/>
                    <a:pt x="20" y="32"/>
                  </a:cubicBezTo>
                  <a:cubicBezTo>
                    <a:pt x="21" y="31"/>
                    <a:pt x="22" y="30"/>
                    <a:pt x="22" y="29"/>
                  </a:cubicBezTo>
                  <a:cubicBezTo>
                    <a:pt x="22" y="28"/>
                    <a:pt x="21" y="27"/>
                    <a:pt x="21" y="27"/>
                  </a:cubicBezTo>
                  <a:cubicBezTo>
                    <a:pt x="21" y="26"/>
                    <a:pt x="20" y="25"/>
                    <a:pt x="19" y="25"/>
                  </a:cubicBezTo>
                  <a:cubicBezTo>
                    <a:pt x="18" y="25"/>
                    <a:pt x="18" y="24"/>
                    <a:pt x="16" y="24"/>
                  </a:cubicBezTo>
                  <a:cubicBezTo>
                    <a:pt x="15" y="23"/>
                    <a:pt x="14" y="23"/>
                    <a:pt x="13" y="22"/>
                  </a:cubicBezTo>
                  <a:cubicBezTo>
                    <a:pt x="11" y="21"/>
                    <a:pt x="9" y="20"/>
                    <a:pt x="7" y="20"/>
                  </a:cubicBezTo>
                  <a:cubicBezTo>
                    <a:pt x="6" y="19"/>
                    <a:pt x="5" y="18"/>
                    <a:pt x="4" y="17"/>
                  </a:cubicBezTo>
                  <a:cubicBezTo>
                    <a:pt x="3" y="16"/>
                    <a:pt x="2" y="15"/>
                    <a:pt x="2" y="14"/>
                  </a:cubicBezTo>
                  <a:cubicBezTo>
                    <a:pt x="2" y="13"/>
                    <a:pt x="1" y="12"/>
                    <a:pt x="1" y="10"/>
                  </a:cubicBezTo>
                  <a:cubicBezTo>
                    <a:pt x="1" y="8"/>
                    <a:pt x="2" y="7"/>
                    <a:pt x="2" y="5"/>
                  </a:cubicBezTo>
                  <a:cubicBezTo>
                    <a:pt x="3" y="4"/>
                    <a:pt x="4" y="3"/>
                    <a:pt x="5" y="2"/>
                  </a:cubicBezTo>
                  <a:cubicBezTo>
                    <a:pt x="6" y="1"/>
                    <a:pt x="8" y="1"/>
                    <a:pt x="9" y="0"/>
                  </a:cubicBezTo>
                  <a:cubicBezTo>
                    <a:pt x="11" y="0"/>
                    <a:pt x="13" y="0"/>
                    <a:pt x="15" y="0"/>
                  </a:cubicBezTo>
                  <a:cubicBezTo>
                    <a:pt x="17" y="0"/>
                    <a:pt x="19"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6" name="Freeform 44">
              <a:extLst>
                <a:ext uri="{FF2B5EF4-FFF2-40B4-BE49-F238E27FC236}">
                  <a16:creationId xmlns:a16="http://schemas.microsoft.com/office/drawing/2014/main" id="{A4440044-5486-483F-B652-7EE3849461B3}"/>
                </a:ext>
              </a:extLst>
            </p:cNvPr>
            <p:cNvSpPr>
              <a:spLocks/>
            </p:cNvSpPr>
            <p:nvPr userDrawn="1"/>
          </p:nvSpPr>
          <p:spPr bwMode="auto">
            <a:xfrm>
              <a:off x="4058782" y="6212575"/>
              <a:ext cx="122060" cy="99391"/>
            </a:xfrm>
            <a:custGeom>
              <a:avLst/>
              <a:gdLst>
                <a:gd name="T0" fmla="*/ 55 w 70"/>
                <a:gd name="T1" fmla="*/ 57 h 57"/>
                <a:gd name="T2" fmla="*/ 45 w 70"/>
                <a:gd name="T3" fmla="*/ 57 h 57"/>
                <a:gd name="T4" fmla="*/ 35 w 70"/>
                <a:gd name="T5" fmla="*/ 17 h 57"/>
                <a:gd name="T6" fmla="*/ 25 w 70"/>
                <a:gd name="T7" fmla="*/ 57 h 57"/>
                <a:gd name="T8" fmla="*/ 14 w 70"/>
                <a:gd name="T9" fmla="*/ 57 h 57"/>
                <a:gd name="T10" fmla="*/ 0 w 70"/>
                <a:gd name="T11" fmla="*/ 0 h 57"/>
                <a:gd name="T12" fmla="*/ 10 w 70"/>
                <a:gd name="T13" fmla="*/ 0 h 57"/>
                <a:gd name="T14" fmla="*/ 20 w 70"/>
                <a:gd name="T15" fmla="*/ 39 h 57"/>
                <a:gd name="T16" fmla="*/ 30 w 70"/>
                <a:gd name="T17" fmla="*/ 0 h 57"/>
                <a:gd name="T18" fmla="*/ 39 w 70"/>
                <a:gd name="T19" fmla="*/ 0 h 57"/>
                <a:gd name="T20" fmla="*/ 49 w 70"/>
                <a:gd name="T21" fmla="*/ 39 h 57"/>
                <a:gd name="T22" fmla="*/ 60 w 70"/>
                <a:gd name="T23" fmla="*/ 0 h 57"/>
                <a:gd name="T24" fmla="*/ 70 w 70"/>
                <a:gd name="T25" fmla="*/ 0 h 57"/>
                <a:gd name="T26" fmla="*/ 55 w 70"/>
                <a:gd name="T2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7">
                  <a:moveTo>
                    <a:pt x="55" y="57"/>
                  </a:moveTo>
                  <a:lnTo>
                    <a:pt x="45" y="57"/>
                  </a:lnTo>
                  <a:lnTo>
                    <a:pt x="35" y="17"/>
                  </a:lnTo>
                  <a:lnTo>
                    <a:pt x="25" y="57"/>
                  </a:lnTo>
                  <a:lnTo>
                    <a:pt x="14" y="57"/>
                  </a:lnTo>
                  <a:lnTo>
                    <a:pt x="0" y="0"/>
                  </a:lnTo>
                  <a:lnTo>
                    <a:pt x="10" y="0"/>
                  </a:lnTo>
                  <a:lnTo>
                    <a:pt x="20" y="39"/>
                  </a:lnTo>
                  <a:lnTo>
                    <a:pt x="30" y="0"/>
                  </a:lnTo>
                  <a:lnTo>
                    <a:pt x="39" y="0"/>
                  </a:lnTo>
                  <a:lnTo>
                    <a:pt x="49" y="39"/>
                  </a:lnTo>
                  <a:lnTo>
                    <a:pt x="60" y="0"/>
                  </a:lnTo>
                  <a:lnTo>
                    <a:pt x="70" y="0"/>
                  </a:lnTo>
                  <a:lnTo>
                    <a:pt x="55"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7" name="Freeform 45">
              <a:extLst>
                <a:ext uri="{FF2B5EF4-FFF2-40B4-BE49-F238E27FC236}">
                  <a16:creationId xmlns:a16="http://schemas.microsoft.com/office/drawing/2014/main" id="{446771E9-EA09-4256-8955-FE392C07AFC4}"/>
                </a:ext>
              </a:extLst>
            </p:cNvPr>
            <p:cNvSpPr>
              <a:spLocks noEditPoints="1"/>
            </p:cNvSpPr>
            <p:nvPr userDrawn="1"/>
          </p:nvSpPr>
          <p:spPr bwMode="auto">
            <a:xfrm>
              <a:off x="4191304" y="6212575"/>
              <a:ext cx="83698" cy="101135"/>
            </a:xfrm>
            <a:custGeom>
              <a:avLst/>
              <a:gdLst>
                <a:gd name="T0" fmla="*/ 33 w 33"/>
                <a:gd name="T1" fmla="*/ 19 h 40"/>
                <a:gd name="T2" fmla="*/ 33 w 33"/>
                <a:gd name="T3" fmla="*/ 21 h 40"/>
                <a:gd name="T4" fmla="*/ 33 w 33"/>
                <a:gd name="T5" fmla="*/ 22 h 40"/>
                <a:gd name="T6" fmla="*/ 7 w 33"/>
                <a:gd name="T7" fmla="*/ 22 h 40"/>
                <a:gd name="T8" fmla="*/ 9 w 33"/>
                <a:gd name="T9" fmla="*/ 27 h 40"/>
                <a:gd name="T10" fmla="*/ 11 w 33"/>
                <a:gd name="T11" fmla="*/ 30 h 40"/>
                <a:gd name="T12" fmla="*/ 14 w 33"/>
                <a:gd name="T13" fmla="*/ 32 h 40"/>
                <a:gd name="T14" fmla="*/ 17 w 33"/>
                <a:gd name="T15" fmla="*/ 33 h 40"/>
                <a:gd name="T16" fmla="*/ 20 w 33"/>
                <a:gd name="T17" fmla="*/ 33 h 40"/>
                <a:gd name="T18" fmla="*/ 22 w 33"/>
                <a:gd name="T19" fmla="*/ 32 h 40"/>
                <a:gd name="T20" fmla="*/ 23 w 33"/>
                <a:gd name="T21" fmla="*/ 31 h 40"/>
                <a:gd name="T22" fmla="*/ 25 w 33"/>
                <a:gd name="T23" fmla="*/ 30 h 40"/>
                <a:gd name="T24" fmla="*/ 30 w 33"/>
                <a:gd name="T25" fmla="*/ 35 h 40"/>
                <a:gd name="T26" fmla="*/ 27 w 33"/>
                <a:gd name="T27" fmla="*/ 37 h 40"/>
                <a:gd name="T28" fmla="*/ 24 w 33"/>
                <a:gd name="T29" fmla="*/ 38 h 40"/>
                <a:gd name="T30" fmla="*/ 21 w 33"/>
                <a:gd name="T31" fmla="*/ 39 h 40"/>
                <a:gd name="T32" fmla="*/ 17 w 33"/>
                <a:gd name="T33" fmla="*/ 40 h 40"/>
                <a:gd name="T34" fmla="*/ 12 w 33"/>
                <a:gd name="T35" fmla="*/ 39 h 40"/>
                <a:gd name="T36" fmla="*/ 8 w 33"/>
                <a:gd name="T37" fmla="*/ 37 h 40"/>
                <a:gd name="T38" fmla="*/ 5 w 33"/>
                <a:gd name="T39" fmla="*/ 34 h 40"/>
                <a:gd name="T40" fmla="*/ 3 w 33"/>
                <a:gd name="T41" fmla="*/ 31 h 40"/>
                <a:gd name="T42" fmla="*/ 1 w 33"/>
                <a:gd name="T43" fmla="*/ 26 h 40"/>
                <a:gd name="T44" fmla="*/ 0 w 33"/>
                <a:gd name="T45" fmla="*/ 20 h 40"/>
                <a:gd name="T46" fmla="*/ 1 w 33"/>
                <a:gd name="T47" fmla="*/ 11 h 40"/>
                <a:gd name="T48" fmla="*/ 5 w 33"/>
                <a:gd name="T49" fmla="*/ 5 h 40"/>
                <a:gd name="T50" fmla="*/ 10 w 33"/>
                <a:gd name="T51" fmla="*/ 1 h 40"/>
                <a:gd name="T52" fmla="*/ 17 w 33"/>
                <a:gd name="T53" fmla="*/ 0 h 40"/>
                <a:gd name="T54" fmla="*/ 24 w 33"/>
                <a:gd name="T55" fmla="*/ 1 h 40"/>
                <a:gd name="T56" fmla="*/ 29 w 33"/>
                <a:gd name="T57" fmla="*/ 5 h 40"/>
                <a:gd name="T58" fmla="*/ 32 w 33"/>
                <a:gd name="T59" fmla="*/ 11 h 40"/>
                <a:gd name="T60" fmla="*/ 33 w 33"/>
                <a:gd name="T61" fmla="*/ 19 h 40"/>
                <a:gd name="T62" fmla="*/ 25 w 33"/>
                <a:gd name="T63" fmla="*/ 16 h 40"/>
                <a:gd name="T64" fmla="*/ 25 w 33"/>
                <a:gd name="T65" fmla="*/ 12 h 40"/>
                <a:gd name="T66" fmla="*/ 23 w 33"/>
                <a:gd name="T67" fmla="*/ 9 h 40"/>
                <a:gd name="T68" fmla="*/ 20 w 33"/>
                <a:gd name="T69" fmla="*/ 7 h 40"/>
                <a:gd name="T70" fmla="*/ 16 w 33"/>
                <a:gd name="T71" fmla="*/ 6 h 40"/>
                <a:gd name="T72" fmla="*/ 13 w 33"/>
                <a:gd name="T73" fmla="*/ 7 h 40"/>
                <a:gd name="T74" fmla="*/ 10 w 33"/>
                <a:gd name="T75" fmla="*/ 9 h 40"/>
                <a:gd name="T76" fmla="*/ 9 w 33"/>
                <a:gd name="T77" fmla="*/ 12 h 40"/>
                <a:gd name="T78" fmla="*/ 8 w 33"/>
                <a:gd name="T79" fmla="*/ 16 h 40"/>
                <a:gd name="T80" fmla="*/ 25 w 33"/>
                <a:gd name="T81" fmla="*/ 1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19"/>
                    <a:pt x="33" y="20"/>
                    <a:pt x="33" y="21"/>
                  </a:cubicBezTo>
                  <a:cubicBezTo>
                    <a:pt x="33" y="21"/>
                    <a:pt x="33" y="22"/>
                    <a:pt x="33" y="22"/>
                  </a:cubicBezTo>
                  <a:cubicBezTo>
                    <a:pt x="7" y="22"/>
                    <a:pt x="7" y="22"/>
                    <a:pt x="7" y="22"/>
                  </a:cubicBezTo>
                  <a:cubicBezTo>
                    <a:pt x="8" y="24"/>
                    <a:pt x="8" y="26"/>
                    <a:pt x="9" y="27"/>
                  </a:cubicBezTo>
                  <a:cubicBezTo>
                    <a:pt x="9" y="28"/>
                    <a:pt x="10" y="29"/>
                    <a:pt x="11" y="30"/>
                  </a:cubicBezTo>
                  <a:cubicBezTo>
                    <a:pt x="12" y="31"/>
                    <a:pt x="13" y="32"/>
                    <a:pt x="14" y="32"/>
                  </a:cubicBezTo>
                  <a:cubicBezTo>
                    <a:pt x="15" y="33"/>
                    <a:pt x="16" y="33"/>
                    <a:pt x="17" y="33"/>
                  </a:cubicBezTo>
                  <a:cubicBezTo>
                    <a:pt x="18" y="33"/>
                    <a:pt x="19" y="33"/>
                    <a:pt x="20" y="33"/>
                  </a:cubicBezTo>
                  <a:cubicBezTo>
                    <a:pt x="20" y="32"/>
                    <a:pt x="21" y="32"/>
                    <a:pt x="22" y="32"/>
                  </a:cubicBezTo>
                  <a:cubicBezTo>
                    <a:pt x="22" y="32"/>
                    <a:pt x="23" y="31"/>
                    <a:pt x="23" y="31"/>
                  </a:cubicBezTo>
                  <a:cubicBezTo>
                    <a:pt x="24" y="31"/>
                    <a:pt x="25" y="30"/>
                    <a:pt x="25" y="30"/>
                  </a:cubicBezTo>
                  <a:cubicBezTo>
                    <a:pt x="30" y="35"/>
                    <a:pt x="30" y="35"/>
                    <a:pt x="30" y="35"/>
                  </a:cubicBezTo>
                  <a:cubicBezTo>
                    <a:pt x="29" y="35"/>
                    <a:pt x="28" y="36"/>
                    <a:pt x="27" y="37"/>
                  </a:cubicBezTo>
                  <a:cubicBezTo>
                    <a:pt x="26" y="37"/>
                    <a:pt x="25" y="38"/>
                    <a:pt x="24" y="38"/>
                  </a:cubicBezTo>
                  <a:cubicBezTo>
                    <a:pt x="23" y="39"/>
                    <a:pt x="22" y="39"/>
                    <a:pt x="21" y="39"/>
                  </a:cubicBezTo>
                  <a:cubicBezTo>
                    <a:pt x="20" y="39"/>
                    <a:pt x="18" y="40"/>
                    <a:pt x="17" y="40"/>
                  </a:cubicBezTo>
                  <a:cubicBezTo>
                    <a:pt x="15" y="40"/>
                    <a:pt x="13" y="39"/>
                    <a:pt x="12" y="39"/>
                  </a:cubicBezTo>
                  <a:cubicBezTo>
                    <a:pt x="11" y="38"/>
                    <a:pt x="9" y="38"/>
                    <a:pt x="8" y="37"/>
                  </a:cubicBezTo>
                  <a:cubicBezTo>
                    <a:pt x="7" y="36"/>
                    <a:pt x="6" y="35"/>
                    <a:pt x="5" y="34"/>
                  </a:cubicBezTo>
                  <a:cubicBezTo>
                    <a:pt x="4" y="34"/>
                    <a:pt x="3" y="32"/>
                    <a:pt x="3" y="31"/>
                  </a:cubicBezTo>
                  <a:cubicBezTo>
                    <a:pt x="2" y="29"/>
                    <a:pt x="1" y="28"/>
                    <a:pt x="1" y="26"/>
                  </a:cubicBezTo>
                  <a:cubicBezTo>
                    <a:pt x="0" y="24"/>
                    <a:pt x="0" y="22"/>
                    <a:pt x="0" y="20"/>
                  </a:cubicBezTo>
                  <a:cubicBezTo>
                    <a:pt x="0" y="16"/>
                    <a:pt x="0" y="13"/>
                    <a:pt x="1" y="11"/>
                  </a:cubicBezTo>
                  <a:cubicBezTo>
                    <a:pt x="2" y="8"/>
                    <a:pt x="3" y="6"/>
                    <a:pt x="5" y="5"/>
                  </a:cubicBezTo>
                  <a:cubicBezTo>
                    <a:pt x="6" y="3"/>
                    <a:pt x="8" y="2"/>
                    <a:pt x="10" y="1"/>
                  </a:cubicBezTo>
                  <a:cubicBezTo>
                    <a:pt x="12" y="0"/>
                    <a:pt x="14" y="0"/>
                    <a:pt x="17" y="0"/>
                  </a:cubicBezTo>
                  <a:cubicBezTo>
                    <a:pt x="20" y="0"/>
                    <a:pt x="22" y="0"/>
                    <a:pt x="24" y="1"/>
                  </a:cubicBezTo>
                  <a:cubicBezTo>
                    <a:pt x="26" y="2"/>
                    <a:pt x="28" y="4"/>
                    <a:pt x="29" y="5"/>
                  </a:cubicBezTo>
                  <a:cubicBezTo>
                    <a:pt x="30" y="7"/>
                    <a:pt x="31" y="9"/>
                    <a:pt x="32" y="11"/>
                  </a:cubicBezTo>
                  <a:cubicBezTo>
                    <a:pt x="33" y="14"/>
                    <a:pt x="33" y="16"/>
                    <a:pt x="33" y="19"/>
                  </a:cubicBezTo>
                  <a:close/>
                  <a:moveTo>
                    <a:pt x="25" y="16"/>
                  </a:moveTo>
                  <a:cubicBezTo>
                    <a:pt x="25" y="15"/>
                    <a:pt x="25" y="13"/>
                    <a:pt x="25" y="12"/>
                  </a:cubicBezTo>
                  <a:cubicBezTo>
                    <a:pt x="24" y="11"/>
                    <a:pt x="24" y="10"/>
                    <a:pt x="23" y="9"/>
                  </a:cubicBezTo>
                  <a:cubicBezTo>
                    <a:pt x="22" y="8"/>
                    <a:pt x="21" y="8"/>
                    <a:pt x="20" y="7"/>
                  </a:cubicBezTo>
                  <a:cubicBezTo>
                    <a:pt x="19" y="7"/>
                    <a:pt x="18" y="6"/>
                    <a:pt x="16" y="6"/>
                  </a:cubicBezTo>
                  <a:cubicBezTo>
                    <a:pt x="15" y="6"/>
                    <a:pt x="14" y="7"/>
                    <a:pt x="13" y="7"/>
                  </a:cubicBezTo>
                  <a:cubicBezTo>
                    <a:pt x="12" y="7"/>
                    <a:pt x="11" y="8"/>
                    <a:pt x="10" y="9"/>
                  </a:cubicBezTo>
                  <a:cubicBezTo>
                    <a:pt x="10" y="10"/>
                    <a:pt x="9" y="11"/>
                    <a:pt x="9" y="12"/>
                  </a:cubicBezTo>
                  <a:cubicBezTo>
                    <a:pt x="8" y="13"/>
                    <a:pt x="8" y="14"/>
                    <a:pt x="8" y="16"/>
                  </a:cubicBezTo>
                  <a:lnTo>
                    <a:pt x="25" y="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8" name="Freeform 46">
              <a:extLst>
                <a:ext uri="{FF2B5EF4-FFF2-40B4-BE49-F238E27FC236}">
                  <a16:creationId xmlns:a16="http://schemas.microsoft.com/office/drawing/2014/main" id="{FE985025-CAA5-44F2-9174-87CD1D8BA182}"/>
                </a:ext>
              </a:extLst>
            </p:cNvPr>
            <p:cNvSpPr>
              <a:spLocks/>
            </p:cNvSpPr>
            <p:nvPr userDrawn="1"/>
          </p:nvSpPr>
          <p:spPr bwMode="auto">
            <a:xfrm>
              <a:off x="4295927" y="6212575"/>
              <a:ext cx="57543" cy="99391"/>
            </a:xfrm>
            <a:custGeom>
              <a:avLst/>
              <a:gdLst>
                <a:gd name="T0" fmla="*/ 21 w 23"/>
                <a:gd name="T1" fmla="*/ 8 h 39"/>
                <a:gd name="T2" fmla="*/ 18 w 23"/>
                <a:gd name="T3" fmla="*/ 7 h 39"/>
                <a:gd name="T4" fmla="*/ 15 w 23"/>
                <a:gd name="T5" fmla="*/ 7 h 39"/>
                <a:gd name="T6" fmla="*/ 10 w 23"/>
                <a:gd name="T7" fmla="*/ 9 h 39"/>
                <a:gd name="T8" fmla="*/ 8 w 23"/>
                <a:gd name="T9" fmla="*/ 17 h 39"/>
                <a:gd name="T10" fmla="*/ 8 w 23"/>
                <a:gd name="T11" fmla="*/ 39 h 39"/>
                <a:gd name="T12" fmla="*/ 0 w 23"/>
                <a:gd name="T13" fmla="*/ 39 h 39"/>
                <a:gd name="T14" fmla="*/ 0 w 23"/>
                <a:gd name="T15" fmla="*/ 0 h 39"/>
                <a:gd name="T16" fmla="*/ 8 w 23"/>
                <a:gd name="T17" fmla="*/ 0 h 39"/>
                <a:gd name="T18" fmla="*/ 8 w 23"/>
                <a:gd name="T19" fmla="*/ 4 h 39"/>
                <a:gd name="T20" fmla="*/ 9 w 23"/>
                <a:gd name="T21" fmla="*/ 2 h 39"/>
                <a:gd name="T22" fmla="*/ 11 w 23"/>
                <a:gd name="T23" fmla="*/ 1 h 39"/>
                <a:gd name="T24" fmla="*/ 14 w 23"/>
                <a:gd name="T25" fmla="*/ 0 h 39"/>
                <a:gd name="T26" fmla="*/ 16 w 23"/>
                <a:gd name="T27" fmla="*/ 0 h 39"/>
                <a:gd name="T28" fmla="*/ 20 w 23"/>
                <a:gd name="T29" fmla="*/ 0 h 39"/>
                <a:gd name="T30" fmla="*/ 23 w 23"/>
                <a:gd name="T31" fmla="*/ 1 h 39"/>
                <a:gd name="T32" fmla="*/ 21 w 23"/>
                <a:gd name="T33" fmla="*/ 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8"/>
                  </a:moveTo>
                  <a:cubicBezTo>
                    <a:pt x="20" y="8"/>
                    <a:pt x="19" y="8"/>
                    <a:pt x="18" y="7"/>
                  </a:cubicBezTo>
                  <a:cubicBezTo>
                    <a:pt x="17" y="7"/>
                    <a:pt x="16" y="7"/>
                    <a:pt x="15" y="7"/>
                  </a:cubicBezTo>
                  <a:cubicBezTo>
                    <a:pt x="13" y="7"/>
                    <a:pt x="11" y="8"/>
                    <a:pt x="10" y="9"/>
                  </a:cubicBezTo>
                  <a:cubicBezTo>
                    <a:pt x="8" y="11"/>
                    <a:pt x="8" y="14"/>
                    <a:pt x="8" y="17"/>
                  </a:cubicBezTo>
                  <a:cubicBezTo>
                    <a:pt x="8" y="39"/>
                    <a:pt x="8" y="39"/>
                    <a:pt x="8" y="39"/>
                  </a:cubicBezTo>
                  <a:cubicBezTo>
                    <a:pt x="0" y="39"/>
                    <a:pt x="0" y="39"/>
                    <a:pt x="0" y="39"/>
                  </a:cubicBezTo>
                  <a:cubicBezTo>
                    <a:pt x="0" y="0"/>
                    <a:pt x="0" y="0"/>
                    <a:pt x="0" y="0"/>
                  </a:cubicBezTo>
                  <a:cubicBezTo>
                    <a:pt x="8" y="0"/>
                    <a:pt x="8" y="0"/>
                    <a:pt x="8" y="0"/>
                  </a:cubicBezTo>
                  <a:cubicBezTo>
                    <a:pt x="8" y="4"/>
                    <a:pt x="8" y="4"/>
                    <a:pt x="8" y="4"/>
                  </a:cubicBezTo>
                  <a:cubicBezTo>
                    <a:pt x="8" y="3"/>
                    <a:pt x="9" y="3"/>
                    <a:pt x="9" y="2"/>
                  </a:cubicBezTo>
                  <a:cubicBezTo>
                    <a:pt x="10" y="2"/>
                    <a:pt x="10" y="1"/>
                    <a:pt x="11" y="1"/>
                  </a:cubicBezTo>
                  <a:cubicBezTo>
                    <a:pt x="12" y="0"/>
                    <a:pt x="13" y="0"/>
                    <a:pt x="14" y="0"/>
                  </a:cubicBezTo>
                  <a:cubicBezTo>
                    <a:pt x="14" y="0"/>
                    <a:pt x="15" y="0"/>
                    <a:pt x="16" y="0"/>
                  </a:cubicBezTo>
                  <a:cubicBezTo>
                    <a:pt x="18" y="0"/>
                    <a:pt x="19" y="0"/>
                    <a:pt x="20" y="0"/>
                  </a:cubicBezTo>
                  <a:cubicBezTo>
                    <a:pt x="21" y="0"/>
                    <a:pt x="22" y="1"/>
                    <a:pt x="23" y="1"/>
                  </a:cubicBezTo>
                  <a:lnTo>
                    <a:pt x="21"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29" name="Freeform 47">
              <a:extLst>
                <a:ext uri="{FF2B5EF4-FFF2-40B4-BE49-F238E27FC236}">
                  <a16:creationId xmlns:a16="http://schemas.microsoft.com/office/drawing/2014/main" id="{1105FBBE-AD06-4F22-94D8-E2E98185FAA9}"/>
                </a:ext>
              </a:extLst>
            </p:cNvPr>
            <p:cNvSpPr>
              <a:spLocks/>
            </p:cNvSpPr>
            <p:nvPr userDrawn="1"/>
          </p:nvSpPr>
          <p:spPr bwMode="auto">
            <a:xfrm>
              <a:off x="4346494" y="6284068"/>
              <a:ext cx="29644" cy="29643"/>
            </a:xfrm>
            <a:custGeom>
              <a:avLst/>
              <a:gdLst>
                <a:gd name="T0" fmla="*/ 12 w 12"/>
                <a:gd name="T1" fmla="*/ 6 h 12"/>
                <a:gd name="T2" fmla="*/ 11 w 12"/>
                <a:gd name="T3" fmla="*/ 8 h 12"/>
                <a:gd name="T4" fmla="*/ 10 w 12"/>
                <a:gd name="T5" fmla="*/ 10 h 12"/>
                <a:gd name="T6" fmla="*/ 8 w 12"/>
                <a:gd name="T7" fmla="*/ 11 h 12"/>
                <a:gd name="T8" fmla="*/ 6 w 12"/>
                <a:gd name="T9" fmla="*/ 12 h 12"/>
                <a:gd name="T10" fmla="*/ 3 w 12"/>
                <a:gd name="T11" fmla="*/ 11 h 12"/>
                <a:gd name="T12" fmla="*/ 2 w 12"/>
                <a:gd name="T13" fmla="*/ 10 h 12"/>
                <a:gd name="T14" fmla="*/ 0 w 12"/>
                <a:gd name="T15" fmla="*/ 8 h 12"/>
                <a:gd name="T16" fmla="*/ 0 w 12"/>
                <a:gd name="T17" fmla="*/ 6 h 12"/>
                <a:gd name="T18" fmla="*/ 0 w 12"/>
                <a:gd name="T19" fmla="*/ 4 h 12"/>
                <a:gd name="T20" fmla="*/ 2 w 12"/>
                <a:gd name="T21" fmla="*/ 2 h 12"/>
                <a:gd name="T22" fmla="*/ 3 w 12"/>
                <a:gd name="T23" fmla="*/ 0 h 12"/>
                <a:gd name="T24" fmla="*/ 6 w 12"/>
                <a:gd name="T25" fmla="*/ 0 h 12"/>
                <a:gd name="T26" fmla="*/ 8 w 12"/>
                <a:gd name="T27" fmla="*/ 0 h 12"/>
                <a:gd name="T28" fmla="*/ 10 w 12"/>
                <a:gd name="T29" fmla="*/ 2 h 12"/>
                <a:gd name="T30" fmla="*/ 11 w 12"/>
                <a:gd name="T31" fmla="*/ 4 h 12"/>
                <a:gd name="T32" fmla="*/ 12 w 12"/>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2">
                  <a:moveTo>
                    <a:pt x="12" y="6"/>
                  </a:moveTo>
                  <a:cubicBezTo>
                    <a:pt x="12" y="7"/>
                    <a:pt x="11" y="7"/>
                    <a:pt x="11" y="8"/>
                  </a:cubicBezTo>
                  <a:cubicBezTo>
                    <a:pt x="11" y="9"/>
                    <a:pt x="10" y="9"/>
                    <a:pt x="10" y="10"/>
                  </a:cubicBezTo>
                  <a:cubicBezTo>
                    <a:pt x="9" y="10"/>
                    <a:pt x="9" y="11"/>
                    <a:pt x="8" y="11"/>
                  </a:cubicBezTo>
                  <a:cubicBezTo>
                    <a:pt x="7" y="11"/>
                    <a:pt x="7" y="12"/>
                    <a:pt x="6" y="12"/>
                  </a:cubicBezTo>
                  <a:cubicBezTo>
                    <a:pt x="5" y="12"/>
                    <a:pt x="4" y="11"/>
                    <a:pt x="3" y="11"/>
                  </a:cubicBezTo>
                  <a:cubicBezTo>
                    <a:pt x="3" y="11"/>
                    <a:pt x="2" y="10"/>
                    <a:pt x="2" y="10"/>
                  </a:cubicBezTo>
                  <a:cubicBezTo>
                    <a:pt x="1" y="9"/>
                    <a:pt x="1" y="9"/>
                    <a:pt x="0" y="8"/>
                  </a:cubicBezTo>
                  <a:cubicBezTo>
                    <a:pt x="0" y="7"/>
                    <a:pt x="0" y="7"/>
                    <a:pt x="0" y="6"/>
                  </a:cubicBezTo>
                  <a:cubicBezTo>
                    <a:pt x="0" y="5"/>
                    <a:pt x="0" y="4"/>
                    <a:pt x="0" y="4"/>
                  </a:cubicBezTo>
                  <a:cubicBezTo>
                    <a:pt x="1" y="3"/>
                    <a:pt x="1" y="2"/>
                    <a:pt x="2" y="2"/>
                  </a:cubicBezTo>
                  <a:cubicBezTo>
                    <a:pt x="2" y="1"/>
                    <a:pt x="3" y="1"/>
                    <a:pt x="3" y="0"/>
                  </a:cubicBezTo>
                  <a:cubicBezTo>
                    <a:pt x="4" y="0"/>
                    <a:pt x="5" y="0"/>
                    <a:pt x="6" y="0"/>
                  </a:cubicBezTo>
                  <a:cubicBezTo>
                    <a:pt x="7" y="0"/>
                    <a:pt x="7" y="0"/>
                    <a:pt x="8" y="0"/>
                  </a:cubicBezTo>
                  <a:cubicBezTo>
                    <a:pt x="9" y="1"/>
                    <a:pt x="9" y="1"/>
                    <a:pt x="10" y="2"/>
                  </a:cubicBezTo>
                  <a:cubicBezTo>
                    <a:pt x="10" y="2"/>
                    <a:pt x="11" y="3"/>
                    <a:pt x="11" y="4"/>
                  </a:cubicBezTo>
                  <a:cubicBezTo>
                    <a:pt x="11" y="4"/>
                    <a:pt x="12" y="5"/>
                    <a:pt x="12"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0" name="Freeform 48">
              <a:extLst>
                <a:ext uri="{FF2B5EF4-FFF2-40B4-BE49-F238E27FC236}">
                  <a16:creationId xmlns:a16="http://schemas.microsoft.com/office/drawing/2014/main" id="{8141824A-6AD4-4B53-B837-71461DD538CC}"/>
                </a:ext>
              </a:extLst>
            </p:cNvPr>
            <p:cNvSpPr>
              <a:spLocks/>
            </p:cNvSpPr>
            <p:nvPr userDrawn="1"/>
          </p:nvSpPr>
          <p:spPr bwMode="auto">
            <a:xfrm>
              <a:off x="498115" y="6388691"/>
              <a:ext cx="94161" cy="130778"/>
            </a:xfrm>
            <a:custGeom>
              <a:avLst/>
              <a:gdLst>
                <a:gd name="T0" fmla="*/ 32 w 54"/>
                <a:gd name="T1" fmla="*/ 12 h 75"/>
                <a:gd name="T2" fmla="*/ 32 w 54"/>
                <a:gd name="T3" fmla="*/ 75 h 75"/>
                <a:gd name="T4" fmla="*/ 22 w 54"/>
                <a:gd name="T5" fmla="*/ 75 h 75"/>
                <a:gd name="T6" fmla="*/ 22 w 54"/>
                <a:gd name="T7" fmla="*/ 12 h 75"/>
                <a:gd name="T8" fmla="*/ 0 w 54"/>
                <a:gd name="T9" fmla="*/ 12 h 75"/>
                <a:gd name="T10" fmla="*/ 0 w 54"/>
                <a:gd name="T11" fmla="*/ 0 h 75"/>
                <a:gd name="T12" fmla="*/ 54 w 54"/>
                <a:gd name="T13" fmla="*/ 0 h 75"/>
                <a:gd name="T14" fmla="*/ 54 w 54"/>
                <a:gd name="T15" fmla="*/ 12 h 75"/>
                <a:gd name="T16" fmla="*/ 32 w 54"/>
                <a:gd name="T17" fmla="*/ 1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75">
                  <a:moveTo>
                    <a:pt x="32" y="12"/>
                  </a:moveTo>
                  <a:lnTo>
                    <a:pt x="32" y="75"/>
                  </a:lnTo>
                  <a:lnTo>
                    <a:pt x="22" y="75"/>
                  </a:lnTo>
                  <a:lnTo>
                    <a:pt x="22" y="12"/>
                  </a:lnTo>
                  <a:lnTo>
                    <a:pt x="0" y="12"/>
                  </a:lnTo>
                  <a:lnTo>
                    <a:pt x="0" y="0"/>
                  </a:lnTo>
                  <a:lnTo>
                    <a:pt x="54" y="0"/>
                  </a:lnTo>
                  <a:lnTo>
                    <a:pt x="54" y="12"/>
                  </a:lnTo>
                  <a:lnTo>
                    <a:pt x="32" y="1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1" name="Freeform 49">
              <a:extLst>
                <a:ext uri="{FF2B5EF4-FFF2-40B4-BE49-F238E27FC236}">
                  <a16:creationId xmlns:a16="http://schemas.microsoft.com/office/drawing/2014/main" id="{1CEF1D95-CD6C-417A-9539-CB4DBAA5E07D}"/>
                </a:ext>
              </a:extLst>
            </p:cNvPr>
            <p:cNvSpPr>
              <a:spLocks/>
            </p:cNvSpPr>
            <p:nvPr userDrawn="1"/>
          </p:nvSpPr>
          <p:spPr bwMode="auto">
            <a:xfrm>
              <a:off x="609713" y="6383459"/>
              <a:ext cx="78468"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9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1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2" y="25"/>
                    <a:pt x="21" y="24"/>
                  </a:cubicBezTo>
                  <a:cubicBezTo>
                    <a:pt x="20" y="22"/>
                    <a:pt x="18" y="21"/>
                    <a:pt x="15" y="21"/>
                  </a:cubicBezTo>
                  <a:cubicBezTo>
                    <a:pt x="14" y="21"/>
                    <a:pt x="13" y="21"/>
                    <a:pt x="12" y="22"/>
                  </a:cubicBezTo>
                  <a:cubicBezTo>
                    <a:pt x="11" y="22"/>
                    <a:pt x="10" y="23"/>
                    <a:pt x="9" y="24"/>
                  </a:cubicBezTo>
                  <a:cubicBezTo>
                    <a:pt x="9" y="24"/>
                    <a:pt x="8" y="25"/>
                    <a:pt x="8" y="27"/>
                  </a:cubicBezTo>
                  <a:cubicBezTo>
                    <a:pt x="7"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8" y="17"/>
                    <a:pt x="9" y="17"/>
                  </a:cubicBezTo>
                  <a:cubicBezTo>
                    <a:pt x="10" y="16"/>
                    <a:pt x="10" y="16"/>
                    <a:pt x="11" y="15"/>
                  </a:cubicBezTo>
                  <a:cubicBezTo>
                    <a:pt x="12" y="15"/>
                    <a:pt x="13" y="15"/>
                    <a:pt x="14" y="14"/>
                  </a:cubicBezTo>
                  <a:cubicBezTo>
                    <a:pt x="15" y="14"/>
                    <a:pt x="16" y="14"/>
                    <a:pt x="17" y="14"/>
                  </a:cubicBezTo>
                  <a:cubicBezTo>
                    <a:pt x="19" y="14"/>
                    <a:pt x="21" y="14"/>
                    <a:pt x="23" y="15"/>
                  </a:cubicBezTo>
                  <a:cubicBezTo>
                    <a:pt x="25" y="16"/>
                    <a:pt x="26" y="17"/>
                    <a:pt x="27" y="18"/>
                  </a:cubicBezTo>
                  <a:cubicBezTo>
                    <a:pt x="28" y="20"/>
                    <a:pt x="29" y="22"/>
                    <a:pt x="30" y="24"/>
                  </a:cubicBezTo>
                  <a:cubicBezTo>
                    <a:pt x="30"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2" name="Freeform 50">
              <a:extLst>
                <a:ext uri="{FF2B5EF4-FFF2-40B4-BE49-F238E27FC236}">
                  <a16:creationId xmlns:a16="http://schemas.microsoft.com/office/drawing/2014/main" id="{BF6CB5D3-9648-4D73-AB7C-5374814E5BA2}"/>
                </a:ext>
              </a:extLst>
            </p:cNvPr>
            <p:cNvSpPr>
              <a:spLocks noEditPoints="1"/>
            </p:cNvSpPr>
            <p:nvPr userDrawn="1"/>
          </p:nvSpPr>
          <p:spPr bwMode="auto">
            <a:xfrm>
              <a:off x="705618" y="6418333"/>
              <a:ext cx="85443" cy="102879"/>
            </a:xfrm>
            <a:custGeom>
              <a:avLst/>
              <a:gdLst>
                <a:gd name="T0" fmla="*/ 33 w 33"/>
                <a:gd name="T1" fmla="*/ 19 h 40"/>
                <a:gd name="T2" fmla="*/ 33 w 33"/>
                <a:gd name="T3" fmla="*/ 21 h 40"/>
                <a:gd name="T4" fmla="*/ 33 w 33"/>
                <a:gd name="T5" fmla="*/ 23 h 40"/>
                <a:gd name="T6" fmla="*/ 7 w 33"/>
                <a:gd name="T7" fmla="*/ 23 h 40"/>
                <a:gd name="T8" fmla="*/ 9 w 33"/>
                <a:gd name="T9" fmla="*/ 28 h 40"/>
                <a:gd name="T10" fmla="*/ 11 w 33"/>
                <a:gd name="T11" fmla="*/ 31 h 40"/>
                <a:gd name="T12" fmla="*/ 14 w 33"/>
                <a:gd name="T13" fmla="*/ 33 h 40"/>
                <a:gd name="T14" fmla="*/ 17 w 33"/>
                <a:gd name="T15" fmla="*/ 33 h 40"/>
                <a:gd name="T16" fmla="*/ 19 w 33"/>
                <a:gd name="T17" fmla="*/ 33 h 40"/>
                <a:gd name="T18" fmla="*/ 22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1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5 w 33"/>
                <a:gd name="T65" fmla="*/ 13 h 40"/>
                <a:gd name="T66" fmla="*/ 23 w 33"/>
                <a:gd name="T67" fmla="*/ 10 h 40"/>
                <a:gd name="T68" fmla="*/ 20 w 33"/>
                <a:gd name="T69" fmla="*/ 8 h 40"/>
                <a:gd name="T70" fmla="*/ 16 w 33"/>
                <a:gd name="T71" fmla="*/ 7 h 40"/>
                <a:gd name="T72" fmla="*/ 13 w 33"/>
                <a:gd name="T73" fmla="*/ 8 h 40"/>
                <a:gd name="T74" fmla="*/ 10 w 33"/>
                <a:gd name="T75" fmla="*/ 9 h 40"/>
                <a:gd name="T76" fmla="*/ 9 w 33"/>
                <a:gd name="T77" fmla="*/ 12 h 40"/>
                <a:gd name="T78" fmla="*/ 8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7" y="23"/>
                    <a:pt x="7" y="23"/>
                    <a:pt x="7" y="23"/>
                  </a:cubicBezTo>
                  <a:cubicBezTo>
                    <a:pt x="8" y="25"/>
                    <a:pt x="8" y="26"/>
                    <a:pt x="9" y="28"/>
                  </a:cubicBezTo>
                  <a:cubicBezTo>
                    <a:pt x="9" y="29"/>
                    <a:pt x="10" y="30"/>
                    <a:pt x="11" y="31"/>
                  </a:cubicBezTo>
                  <a:cubicBezTo>
                    <a:pt x="12" y="32"/>
                    <a:pt x="13" y="32"/>
                    <a:pt x="14" y="33"/>
                  </a:cubicBezTo>
                  <a:cubicBezTo>
                    <a:pt x="15" y="33"/>
                    <a:pt x="16" y="33"/>
                    <a:pt x="17" y="33"/>
                  </a:cubicBezTo>
                  <a:cubicBezTo>
                    <a:pt x="18" y="33"/>
                    <a:pt x="19" y="33"/>
                    <a:pt x="19" y="33"/>
                  </a:cubicBezTo>
                  <a:cubicBezTo>
                    <a:pt x="20" y="33"/>
                    <a:pt x="21" y="33"/>
                    <a:pt x="22" y="32"/>
                  </a:cubicBezTo>
                  <a:cubicBezTo>
                    <a:pt x="22" y="32"/>
                    <a:pt x="23" y="32"/>
                    <a:pt x="23" y="32"/>
                  </a:cubicBezTo>
                  <a:cubicBezTo>
                    <a:pt x="24" y="31"/>
                    <a:pt x="25"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20" y="40"/>
                    <a:pt x="18" y="40"/>
                    <a:pt x="17" y="40"/>
                  </a:cubicBezTo>
                  <a:cubicBezTo>
                    <a:pt x="15" y="40"/>
                    <a:pt x="13" y="40"/>
                    <a:pt x="12" y="39"/>
                  </a:cubicBezTo>
                  <a:cubicBezTo>
                    <a:pt x="11" y="39"/>
                    <a:pt x="9" y="38"/>
                    <a:pt x="8" y="38"/>
                  </a:cubicBezTo>
                  <a:cubicBezTo>
                    <a:pt x="7" y="37"/>
                    <a:pt x="6" y="36"/>
                    <a:pt x="5" y="35"/>
                  </a:cubicBezTo>
                  <a:cubicBezTo>
                    <a:pt x="4" y="34"/>
                    <a:pt x="3" y="33"/>
                    <a:pt x="3" y="31"/>
                  </a:cubicBezTo>
                  <a:cubicBezTo>
                    <a:pt x="2" y="30"/>
                    <a:pt x="1" y="28"/>
                    <a:pt x="1" y="26"/>
                  </a:cubicBezTo>
                  <a:cubicBezTo>
                    <a:pt x="0" y="24"/>
                    <a:pt x="0" y="22"/>
                    <a:pt x="0" y="20"/>
                  </a:cubicBezTo>
                  <a:cubicBezTo>
                    <a:pt x="0" y="17"/>
                    <a:pt x="0" y="14"/>
                    <a:pt x="1" y="12"/>
                  </a:cubicBezTo>
                  <a:cubicBezTo>
                    <a:pt x="2" y="9"/>
                    <a:pt x="3" y="7"/>
                    <a:pt x="5" y="5"/>
                  </a:cubicBezTo>
                  <a:cubicBezTo>
                    <a:pt x="6" y="4"/>
                    <a:pt x="8" y="2"/>
                    <a:pt x="10" y="1"/>
                  </a:cubicBezTo>
                  <a:cubicBezTo>
                    <a:pt x="12" y="1"/>
                    <a:pt x="14" y="0"/>
                    <a:pt x="17" y="0"/>
                  </a:cubicBezTo>
                  <a:cubicBezTo>
                    <a:pt x="20" y="0"/>
                    <a:pt x="22" y="1"/>
                    <a:pt x="24" y="2"/>
                  </a:cubicBezTo>
                  <a:cubicBezTo>
                    <a:pt x="26" y="3"/>
                    <a:pt x="28" y="4"/>
                    <a:pt x="29" y="6"/>
                  </a:cubicBezTo>
                  <a:cubicBezTo>
                    <a:pt x="30" y="8"/>
                    <a:pt x="31" y="10"/>
                    <a:pt x="32" y="12"/>
                  </a:cubicBezTo>
                  <a:cubicBezTo>
                    <a:pt x="33" y="14"/>
                    <a:pt x="33" y="17"/>
                    <a:pt x="33" y="19"/>
                  </a:cubicBezTo>
                  <a:close/>
                  <a:moveTo>
                    <a:pt x="25" y="17"/>
                  </a:moveTo>
                  <a:cubicBezTo>
                    <a:pt x="25" y="15"/>
                    <a:pt x="25" y="14"/>
                    <a:pt x="25" y="13"/>
                  </a:cubicBezTo>
                  <a:cubicBezTo>
                    <a:pt x="24" y="12"/>
                    <a:pt x="24" y="11"/>
                    <a:pt x="23" y="10"/>
                  </a:cubicBezTo>
                  <a:cubicBezTo>
                    <a:pt x="22" y="9"/>
                    <a:pt x="21" y="8"/>
                    <a:pt x="20" y="8"/>
                  </a:cubicBezTo>
                  <a:cubicBezTo>
                    <a:pt x="19" y="7"/>
                    <a:pt x="18" y="7"/>
                    <a:pt x="16" y="7"/>
                  </a:cubicBezTo>
                  <a:cubicBezTo>
                    <a:pt x="15" y="7"/>
                    <a:pt x="14" y="7"/>
                    <a:pt x="13" y="8"/>
                  </a:cubicBezTo>
                  <a:cubicBezTo>
                    <a:pt x="12" y="8"/>
                    <a:pt x="11" y="9"/>
                    <a:pt x="10" y="9"/>
                  </a:cubicBezTo>
                  <a:cubicBezTo>
                    <a:pt x="10" y="10"/>
                    <a:pt x="9" y="11"/>
                    <a:pt x="9" y="12"/>
                  </a:cubicBezTo>
                  <a:cubicBezTo>
                    <a:pt x="8" y="14"/>
                    <a:pt x="8" y="15"/>
                    <a:pt x="8"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3" name="Freeform 51">
              <a:extLst>
                <a:ext uri="{FF2B5EF4-FFF2-40B4-BE49-F238E27FC236}">
                  <a16:creationId xmlns:a16="http://schemas.microsoft.com/office/drawing/2014/main" id="{55F0E322-3AEE-482E-8E59-9FB04FACA931}"/>
                </a:ext>
              </a:extLst>
            </p:cNvPr>
            <p:cNvSpPr>
              <a:spLocks noEditPoints="1"/>
            </p:cNvSpPr>
            <p:nvPr userDrawn="1"/>
          </p:nvSpPr>
          <p:spPr bwMode="auto">
            <a:xfrm>
              <a:off x="857320" y="6383459"/>
              <a:ext cx="83698" cy="137753"/>
            </a:xfrm>
            <a:custGeom>
              <a:avLst/>
              <a:gdLst>
                <a:gd name="T0" fmla="*/ 33 w 33"/>
                <a:gd name="T1" fmla="*/ 35 h 54"/>
                <a:gd name="T2" fmla="*/ 31 w 33"/>
                <a:gd name="T3" fmla="*/ 43 h 54"/>
                <a:gd name="T4" fmla="*/ 28 w 33"/>
                <a:gd name="T5" fmla="*/ 49 h 54"/>
                <a:gd name="T6" fmla="*/ 23 w 33"/>
                <a:gd name="T7" fmla="*/ 53 h 54"/>
                <a:gd name="T8" fmla="*/ 17 w 33"/>
                <a:gd name="T9" fmla="*/ 54 h 54"/>
                <a:gd name="T10" fmla="*/ 12 w 33"/>
                <a:gd name="T11" fmla="*/ 53 h 54"/>
                <a:gd name="T12" fmla="*/ 8 w 33"/>
                <a:gd name="T13" fmla="*/ 50 h 54"/>
                <a:gd name="T14" fmla="*/ 8 w 33"/>
                <a:gd name="T15" fmla="*/ 53 h 54"/>
                <a:gd name="T16" fmla="*/ 0 w 33"/>
                <a:gd name="T17" fmla="*/ 53 h 54"/>
                <a:gd name="T18" fmla="*/ 0 w 33"/>
                <a:gd name="T19" fmla="*/ 4 h 54"/>
                <a:gd name="T20" fmla="*/ 8 w 33"/>
                <a:gd name="T21" fmla="*/ 0 h 54"/>
                <a:gd name="T22" fmla="*/ 8 w 33"/>
                <a:gd name="T23" fmla="*/ 19 h 54"/>
                <a:gd name="T24" fmla="*/ 10 w 33"/>
                <a:gd name="T25" fmla="*/ 17 h 54"/>
                <a:gd name="T26" fmla="*/ 12 w 33"/>
                <a:gd name="T27" fmla="*/ 16 h 54"/>
                <a:gd name="T28" fmla="*/ 14 w 33"/>
                <a:gd name="T29" fmla="*/ 14 h 54"/>
                <a:gd name="T30" fmla="*/ 18 w 33"/>
                <a:gd name="T31" fmla="*/ 14 h 54"/>
                <a:gd name="T32" fmla="*/ 24 w 33"/>
                <a:gd name="T33" fmla="*/ 15 h 54"/>
                <a:gd name="T34" fmla="*/ 28 w 33"/>
                <a:gd name="T35" fmla="*/ 19 h 54"/>
                <a:gd name="T36" fmla="*/ 31 w 33"/>
                <a:gd name="T37" fmla="*/ 25 h 54"/>
                <a:gd name="T38" fmla="*/ 33 w 33"/>
                <a:gd name="T39" fmla="*/ 35 h 54"/>
                <a:gd name="T40" fmla="*/ 25 w 33"/>
                <a:gd name="T41" fmla="*/ 35 h 54"/>
                <a:gd name="T42" fmla="*/ 23 w 33"/>
                <a:gd name="T43" fmla="*/ 24 h 54"/>
                <a:gd name="T44" fmla="*/ 16 w 33"/>
                <a:gd name="T45" fmla="*/ 21 h 54"/>
                <a:gd name="T46" fmla="*/ 14 w 33"/>
                <a:gd name="T47" fmla="*/ 21 h 54"/>
                <a:gd name="T48" fmla="*/ 11 w 33"/>
                <a:gd name="T49" fmla="*/ 23 h 54"/>
                <a:gd name="T50" fmla="*/ 9 w 33"/>
                <a:gd name="T51" fmla="*/ 24 h 54"/>
                <a:gd name="T52" fmla="*/ 8 w 33"/>
                <a:gd name="T53" fmla="*/ 26 h 54"/>
                <a:gd name="T54" fmla="*/ 8 w 33"/>
                <a:gd name="T55" fmla="*/ 42 h 54"/>
                <a:gd name="T56" fmla="*/ 9 w 33"/>
                <a:gd name="T57" fmla="*/ 44 h 54"/>
                <a:gd name="T58" fmla="*/ 11 w 33"/>
                <a:gd name="T59" fmla="*/ 45 h 54"/>
                <a:gd name="T60" fmla="*/ 14 w 33"/>
                <a:gd name="T61" fmla="*/ 47 h 54"/>
                <a:gd name="T62" fmla="*/ 17 w 33"/>
                <a:gd name="T63" fmla="*/ 47 h 54"/>
                <a:gd name="T64" fmla="*/ 23 w 33"/>
                <a:gd name="T65" fmla="*/ 44 h 54"/>
                <a:gd name="T66" fmla="*/ 25 w 33"/>
                <a:gd name="T67" fmla="*/ 35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3" h="54">
                  <a:moveTo>
                    <a:pt x="33" y="35"/>
                  </a:moveTo>
                  <a:cubicBezTo>
                    <a:pt x="33" y="38"/>
                    <a:pt x="32" y="41"/>
                    <a:pt x="31" y="43"/>
                  </a:cubicBezTo>
                  <a:cubicBezTo>
                    <a:pt x="30" y="46"/>
                    <a:pt x="29" y="48"/>
                    <a:pt x="28" y="49"/>
                  </a:cubicBezTo>
                  <a:cubicBezTo>
                    <a:pt x="27" y="51"/>
                    <a:pt x="25" y="52"/>
                    <a:pt x="23" y="53"/>
                  </a:cubicBezTo>
                  <a:cubicBezTo>
                    <a:pt x="21" y="54"/>
                    <a:pt x="19" y="54"/>
                    <a:pt x="17" y="54"/>
                  </a:cubicBezTo>
                  <a:cubicBezTo>
                    <a:pt x="16" y="54"/>
                    <a:pt x="14" y="54"/>
                    <a:pt x="12" y="53"/>
                  </a:cubicBezTo>
                  <a:cubicBezTo>
                    <a:pt x="10" y="52"/>
                    <a:pt x="9" y="51"/>
                    <a:pt x="8" y="50"/>
                  </a:cubicBezTo>
                  <a:cubicBezTo>
                    <a:pt x="8" y="53"/>
                    <a:pt x="8" y="53"/>
                    <a:pt x="8" y="53"/>
                  </a:cubicBezTo>
                  <a:cubicBezTo>
                    <a:pt x="0" y="53"/>
                    <a:pt x="0" y="53"/>
                    <a:pt x="0" y="53"/>
                  </a:cubicBezTo>
                  <a:cubicBezTo>
                    <a:pt x="0" y="4"/>
                    <a:pt x="0" y="4"/>
                    <a:pt x="0" y="4"/>
                  </a:cubicBezTo>
                  <a:cubicBezTo>
                    <a:pt x="8" y="0"/>
                    <a:pt x="8" y="0"/>
                    <a:pt x="8" y="0"/>
                  </a:cubicBezTo>
                  <a:cubicBezTo>
                    <a:pt x="8" y="19"/>
                    <a:pt x="8" y="19"/>
                    <a:pt x="8" y="19"/>
                  </a:cubicBezTo>
                  <a:cubicBezTo>
                    <a:pt x="9" y="18"/>
                    <a:pt x="9" y="17"/>
                    <a:pt x="10" y="17"/>
                  </a:cubicBezTo>
                  <a:cubicBezTo>
                    <a:pt x="11" y="16"/>
                    <a:pt x="11" y="16"/>
                    <a:pt x="12" y="16"/>
                  </a:cubicBezTo>
                  <a:cubicBezTo>
                    <a:pt x="13" y="15"/>
                    <a:pt x="13" y="15"/>
                    <a:pt x="14" y="14"/>
                  </a:cubicBezTo>
                  <a:cubicBezTo>
                    <a:pt x="15" y="14"/>
                    <a:pt x="16" y="14"/>
                    <a:pt x="18" y="14"/>
                  </a:cubicBezTo>
                  <a:cubicBezTo>
                    <a:pt x="20" y="14"/>
                    <a:pt x="22" y="14"/>
                    <a:pt x="24" y="15"/>
                  </a:cubicBezTo>
                  <a:cubicBezTo>
                    <a:pt x="25" y="16"/>
                    <a:pt x="27" y="17"/>
                    <a:pt x="28" y="19"/>
                  </a:cubicBezTo>
                  <a:cubicBezTo>
                    <a:pt x="30" y="21"/>
                    <a:pt x="31" y="23"/>
                    <a:pt x="31" y="25"/>
                  </a:cubicBezTo>
                  <a:cubicBezTo>
                    <a:pt x="32" y="28"/>
                    <a:pt x="33" y="31"/>
                    <a:pt x="33" y="35"/>
                  </a:cubicBezTo>
                  <a:close/>
                  <a:moveTo>
                    <a:pt x="25" y="35"/>
                  </a:moveTo>
                  <a:cubicBezTo>
                    <a:pt x="25" y="30"/>
                    <a:pt x="24" y="27"/>
                    <a:pt x="23" y="24"/>
                  </a:cubicBezTo>
                  <a:cubicBezTo>
                    <a:pt x="21" y="22"/>
                    <a:pt x="19" y="21"/>
                    <a:pt x="16" y="21"/>
                  </a:cubicBezTo>
                  <a:cubicBezTo>
                    <a:pt x="15" y="21"/>
                    <a:pt x="15" y="21"/>
                    <a:pt x="14" y="21"/>
                  </a:cubicBezTo>
                  <a:cubicBezTo>
                    <a:pt x="13" y="22"/>
                    <a:pt x="12" y="22"/>
                    <a:pt x="11" y="23"/>
                  </a:cubicBezTo>
                  <a:cubicBezTo>
                    <a:pt x="11" y="23"/>
                    <a:pt x="10" y="24"/>
                    <a:pt x="9" y="24"/>
                  </a:cubicBezTo>
                  <a:cubicBezTo>
                    <a:pt x="9" y="25"/>
                    <a:pt x="8" y="25"/>
                    <a:pt x="8" y="26"/>
                  </a:cubicBezTo>
                  <a:cubicBezTo>
                    <a:pt x="8" y="42"/>
                    <a:pt x="8" y="42"/>
                    <a:pt x="8" y="42"/>
                  </a:cubicBezTo>
                  <a:cubicBezTo>
                    <a:pt x="8" y="43"/>
                    <a:pt x="9" y="43"/>
                    <a:pt x="9" y="44"/>
                  </a:cubicBezTo>
                  <a:cubicBezTo>
                    <a:pt x="10" y="44"/>
                    <a:pt x="11" y="45"/>
                    <a:pt x="11" y="45"/>
                  </a:cubicBezTo>
                  <a:cubicBezTo>
                    <a:pt x="12" y="46"/>
                    <a:pt x="13" y="46"/>
                    <a:pt x="14" y="47"/>
                  </a:cubicBezTo>
                  <a:cubicBezTo>
                    <a:pt x="15" y="47"/>
                    <a:pt x="16" y="47"/>
                    <a:pt x="17" y="47"/>
                  </a:cubicBezTo>
                  <a:cubicBezTo>
                    <a:pt x="19" y="47"/>
                    <a:pt x="21" y="46"/>
                    <a:pt x="23" y="44"/>
                  </a:cubicBezTo>
                  <a:cubicBezTo>
                    <a:pt x="24" y="42"/>
                    <a:pt x="25" y="39"/>
                    <a:pt x="25" y="3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4" name="Freeform 52">
              <a:extLst>
                <a:ext uri="{FF2B5EF4-FFF2-40B4-BE49-F238E27FC236}">
                  <a16:creationId xmlns:a16="http://schemas.microsoft.com/office/drawing/2014/main" id="{0D3C59AD-7CCF-4166-9D21-3C3484889312}"/>
                </a:ext>
              </a:extLst>
            </p:cNvPr>
            <p:cNvSpPr>
              <a:spLocks noEditPoints="1"/>
            </p:cNvSpPr>
            <p:nvPr userDrawn="1"/>
          </p:nvSpPr>
          <p:spPr bwMode="auto">
            <a:xfrm>
              <a:off x="956713"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30 w 33"/>
                <a:gd name="T25" fmla="*/ 35 h 40"/>
                <a:gd name="T26" fmla="*/ 27 w 33"/>
                <a:gd name="T27" fmla="*/ 37 h 40"/>
                <a:gd name="T28" fmla="*/ 24 w 33"/>
                <a:gd name="T29" fmla="*/ 39 h 40"/>
                <a:gd name="T30" fmla="*/ 21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1" y="33"/>
                    <a:pt x="21" y="32"/>
                  </a:cubicBezTo>
                  <a:cubicBezTo>
                    <a:pt x="22" y="32"/>
                    <a:pt x="22" y="32"/>
                    <a:pt x="23" y="32"/>
                  </a:cubicBezTo>
                  <a:cubicBezTo>
                    <a:pt x="24" y="31"/>
                    <a:pt x="24" y="31"/>
                    <a:pt x="25" y="30"/>
                  </a:cubicBezTo>
                  <a:cubicBezTo>
                    <a:pt x="30" y="35"/>
                    <a:pt x="30" y="35"/>
                    <a:pt x="30" y="35"/>
                  </a:cubicBezTo>
                  <a:cubicBezTo>
                    <a:pt x="29" y="36"/>
                    <a:pt x="28" y="37"/>
                    <a:pt x="27" y="37"/>
                  </a:cubicBezTo>
                  <a:cubicBezTo>
                    <a:pt x="26" y="38"/>
                    <a:pt x="25" y="38"/>
                    <a:pt x="24" y="39"/>
                  </a:cubicBezTo>
                  <a:cubicBezTo>
                    <a:pt x="23" y="39"/>
                    <a:pt x="22" y="40"/>
                    <a:pt x="21"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8"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5" name="Freeform 53">
              <a:extLst>
                <a:ext uri="{FF2B5EF4-FFF2-40B4-BE49-F238E27FC236}">
                  <a16:creationId xmlns:a16="http://schemas.microsoft.com/office/drawing/2014/main" id="{9C9DA4CE-7B4D-42AE-9264-92B7D7757DD8}"/>
                </a:ext>
              </a:extLst>
            </p:cNvPr>
            <p:cNvSpPr>
              <a:spLocks/>
            </p:cNvSpPr>
            <p:nvPr userDrawn="1"/>
          </p:nvSpPr>
          <p:spPr bwMode="auto">
            <a:xfrm>
              <a:off x="1050873" y="6383459"/>
              <a:ext cx="55799" cy="137753"/>
            </a:xfrm>
            <a:custGeom>
              <a:avLst/>
              <a:gdLst>
                <a:gd name="T0" fmla="*/ 21 w 22"/>
                <a:gd name="T1" fmla="*/ 52 h 54"/>
                <a:gd name="T2" fmla="*/ 18 w 22"/>
                <a:gd name="T3" fmla="*/ 54 h 54"/>
                <a:gd name="T4" fmla="*/ 14 w 22"/>
                <a:gd name="T5" fmla="*/ 54 h 54"/>
                <a:gd name="T6" fmla="*/ 11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2" y="54"/>
                    <a:pt x="11" y="54"/>
                  </a:cubicBezTo>
                  <a:cubicBezTo>
                    <a:pt x="10" y="53"/>
                    <a:pt x="9" y="53"/>
                    <a:pt x="8" y="52"/>
                  </a:cubicBezTo>
                  <a:cubicBezTo>
                    <a:pt x="7" y="51"/>
                    <a:pt x="6" y="50"/>
                    <a:pt x="6" y="49"/>
                  </a:cubicBezTo>
                  <a:cubicBezTo>
                    <a:pt x="6"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2"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6" name="Freeform 54">
              <a:extLst>
                <a:ext uri="{FF2B5EF4-FFF2-40B4-BE49-F238E27FC236}">
                  <a16:creationId xmlns:a16="http://schemas.microsoft.com/office/drawing/2014/main" id="{DBCBD0D2-5C9C-4B12-8CF8-9CA320825ED7}"/>
                </a:ext>
              </a:extLst>
            </p:cNvPr>
            <p:cNvSpPr>
              <a:spLocks/>
            </p:cNvSpPr>
            <p:nvPr userDrawn="1"/>
          </p:nvSpPr>
          <p:spPr bwMode="auto">
            <a:xfrm>
              <a:off x="1118877"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7" name="Freeform 55">
              <a:extLst>
                <a:ext uri="{FF2B5EF4-FFF2-40B4-BE49-F238E27FC236}">
                  <a16:creationId xmlns:a16="http://schemas.microsoft.com/office/drawing/2014/main" id="{CDCFBD31-7961-4587-876E-1FAFC4E74AB8}"/>
                </a:ext>
              </a:extLst>
            </p:cNvPr>
            <p:cNvSpPr>
              <a:spLocks noEditPoints="1"/>
            </p:cNvSpPr>
            <p:nvPr userDrawn="1"/>
          </p:nvSpPr>
          <p:spPr bwMode="auto">
            <a:xfrm>
              <a:off x="1190370" y="6418333"/>
              <a:ext cx="83698" cy="102879"/>
            </a:xfrm>
            <a:custGeom>
              <a:avLst/>
              <a:gdLst>
                <a:gd name="T0" fmla="*/ 33 w 33"/>
                <a:gd name="T1" fmla="*/ 19 h 40"/>
                <a:gd name="T2" fmla="*/ 33 w 33"/>
                <a:gd name="T3" fmla="*/ 21 h 40"/>
                <a:gd name="T4" fmla="*/ 32 w 33"/>
                <a:gd name="T5" fmla="*/ 23 h 40"/>
                <a:gd name="T6" fmla="*/ 7 w 33"/>
                <a:gd name="T7" fmla="*/ 23 h 40"/>
                <a:gd name="T8" fmla="*/ 8 w 33"/>
                <a:gd name="T9" fmla="*/ 28 h 40"/>
                <a:gd name="T10" fmla="*/ 10 w 33"/>
                <a:gd name="T11" fmla="*/ 31 h 40"/>
                <a:gd name="T12" fmla="*/ 13 w 33"/>
                <a:gd name="T13" fmla="*/ 33 h 40"/>
                <a:gd name="T14" fmla="*/ 17 w 33"/>
                <a:gd name="T15" fmla="*/ 33 h 40"/>
                <a:gd name="T16" fmla="*/ 19 w 33"/>
                <a:gd name="T17" fmla="*/ 33 h 40"/>
                <a:gd name="T18" fmla="*/ 21 w 33"/>
                <a:gd name="T19" fmla="*/ 32 h 40"/>
                <a:gd name="T20" fmla="*/ 23 w 33"/>
                <a:gd name="T21" fmla="*/ 32 h 40"/>
                <a:gd name="T22" fmla="*/ 25 w 33"/>
                <a:gd name="T23" fmla="*/ 30 h 40"/>
                <a:gd name="T24" fmla="*/ 29 w 33"/>
                <a:gd name="T25" fmla="*/ 35 h 40"/>
                <a:gd name="T26" fmla="*/ 27 w 33"/>
                <a:gd name="T27" fmla="*/ 37 h 40"/>
                <a:gd name="T28" fmla="*/ 24 w 33"/>
                <a:gd name="T29" fmla="*/ 39 h 40"/>
                <a:gd name="T30" fmla="*/ 20 w 33"/>
                <a:gd name="T31" fmla="*/ 40 h 40"/>
                <a:gd name="T32" fmla="*/ 16 w 33"/>
                <a:gd name="T33" fmla="*/ 40 h 40"/>
                <a:gd name="T34" fmla="*/ 12 w 33"/>
                <a:gd name="T35" fmla="*/ 39 h 40"/>
                <a:gd name="T36" fmla="*/ 8 w 33"/>
                <a:gd name="T37" fmla="*/ 38 h 40"/>
                <a:gd name="T38" fmla="*/ 5 w 33"/>
                <a:gd name="T39" fmla="*/ 35 h 40"/>
                <a:gd name="T40" fmla="*/ 2 w 33"/>
                <a:gd name="T41" fmla="*/ 31 h 40"/>
                <a:gd name="T42" fmla="*/ 0 w 33"/>
                <a:gd name="T43" fmla="*/ 26 h 40"/>
                <a:gd name="T44" fmla="*/ 0 w 33"/>
                <a:gd name="T45" fmla="*/ 20 h 40"/>
                <a:gd name="T46" fmla="*/ 1 w 33"/>
                <a:gd name="T47" fmla="*/ 12 h 40"/>
                <a:gd name="T48" fmla="*/ 4 w 33"/>
                <a:gd name="T49" fmla="*/ 5 h 40"/>
                <a:gd name="T50" fmla="*/ 10 w 33"/>
                <a:gd name="T51" fmla="*/ 1 h 40"/>
                <a:gd name="T52" fmla="*/ 16 w 33"/>
                <a:gd name="T53" fmla="*/ 0 h 40"/>
                <a:gd name="T54" fmla="*/ 24 w 33"/>
                <a:gd name="T55" fmla="*/ 2 h 40"/>
                <a:gd name="T56" fmla="*/ 29 w 33"/>
                <a:gd name="T57" fmla="*/ 6 h 40"/>
                <a:gd name="T58" fmla="*/ 32 w 33"/>
                <a:gd name="T59" fmla="*/ 12 h 40"/>
                <a:gd name="T60" fmla="*/ 33 w 33"/>
                <a:gd name="T61" fmla="*/ 19 h 40"/>
                <a:gd name="T62" fmla="*/ 25 w 33"/>
                <a:gd name="T63" fmla="*/ 17 h 40"/>
                <a:gd name="T64" fmla="*/ 24 w 33"/>
                <a:gd name="T65" fmla="*/ 13 h 40"/>
                <a:gd name="T66" fmla="*/ 23 w 33"/>
                <a:gd name="T67" fmla="*/ 10 h 40"/>
                <a:gd name="T68" fmla="*/ 20 w 33"/>
                <a:gd name="T69" fmla="*/ 8 h 40"/>
                <a:gd name="T70" fmla="*/ 16 w 33"/>
                <a:gd name="T71" fmla="*/ 7 h 40"/>
                <a:gd name="T72" fmla="*/ 12 w 33"/>
                <a:gd name="T73" fmla="*/ 8 h 40"/>
                <a:gd name="T74" fmla="*/ 10 w 33"/>
                <a:gd name="T75" fmla="*/ 9 h 40"/>
                <a:gd name="T76" fmla="*/ 8 w 33"/>
                <a:gd name="T77" fmla="*/ 12 h 40"/>
                <a:gd name="T78" fmla="*/ 7 w 33"/>
                <a:gd name="T79" fmla="*/ 17 h 40"/>
                <a:gd name="T80" fmla="*/ 25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2" y="22"/>
                    <a:pt x="32" y="22"/>
                    <a:pt x="32" y="23"/>
                  </a:cubicBezTo>
                  <a:cubicBezTo>
                    <a:pt x="7" y="23"/>
                    <a:pt x="7" y="23"/>
                    <a:pt x="7" y="23"/>
                  </a:cubicBezTo>
                  <a:cubicBezTo>
                    <a:pt x="7" y="25"/>
                    <a:pt x="8" y="26"/>
                    <a:pt x="8" y="28"/>
                  </a:cubicBezTo>
                  <a:cubicBezTo>
                    <a:pt x="9" y="29"/>
                    <a:pt x="10" y="30"/>
                    <a:pt x="10" y="31"/>
                  </a:cubicBezTo>
                  <a:cubicBezTo>
                    <a:pt x="11" y="32"/>
                    <a:pt x="12" y="32"/>
                    <a:pt x="13" y="33"/>
                  </a:cubicBezTo>
                  <a:cubicBezTo>
                    <a:pt x="14" y="33"/>
                    <a:pt x="16" y="33"/>
                    <a:pt x="17" y="33"/>
                  </a:cubicBezTo>
                  <a:cubicBezTo>
                    <a:pt x="18" y="33"/>
                    <a:pt x="18" y="33"/>
                    <a:pt x="19" y="33"/>
                  </a:cubicBezTo>
                  <a:cubicBezTo>
                    <a:pt x="20" y="33"/>
                    <a:pt x="20" y="33"/>
                    <a:pt x="21" y="32"/>
                  </a:cubicBezTo>
                  <a:cubicBezTo>
                    <a:pt x="22" y="32"/>
                    <a:pt x="22" y="32"/>
                    <a:pt x="23" y="32"/>
                  </a:cubicBezTo>
                  <a:cubicBezTo>
                    <a:pt x="23" y="31"/>
                    <a:pt x="24" y="31"/>
                    <a:pt x="25" y="30"/>
                  </a:cubicBezTo>
                  <a:cubicBezTo>
                    <a:pt x="29" y="35"/>
                    <a:pt x="29" y="35"/>
                    <a:pt x="29" y="35"/>
                  </a:cubicBezTo>
                  <a:cubicBezTo>
                    <a:pt x="29" y="36"/>
                    <a:pt x="28" y="37"/>
                    <a:pt x="27" y="37"/>
                  </a:cubicBezTo>
                  <a:cubicBezTo>
                    <a:pt x="26" y="38"/>
                    <a:pt x="25" y="38"/>
                    <a:pt x="24" y="39"/>
                  </a:cubicBezTo>
                  <a:cubicBezTo>
                    <a:pt x="23" y="39"/>
                    <a:pt x="22" y="40"/>
                    <a:pt x="20" y="40"/>
                  </a:cubicBezTo>
                  <a:cubicBezTo>
                    <a:pt x="19" y="40"/>
                    <a:pt x="18" y="40"/>
                    <a:pt x="16" y="40"/>
                  </a:cubicBezTo>
                  <a:cubicBezTo>
                    <a:pt x="15" y="40"/>
                    <a:pt x="13" y="40"/>
                    <a:pt x="12" y="39"/>
                  </a:cubicBezTo>
                  <a:cubicBezTo>
                    <a:pt x="10" y="39"/>
                    <a:pt x="9" y="38"/>
                    <a:pt x="8" y="38"/>
                  </a:cubicBezTo>
                  <a:cubicBezTo>
                    <a:pt x="7" y="37"/>
                    <a:pt x="6" y="36"/>
                    <a:pt x="5" y="35"/>
                  </a:cubicBezTo>
                  <a:cubicBezTo>
                    <a:pt x="4" y="34"/>
                    <a:pt x="3" y="33"/>
                    <a:pt x="2" y="31"/>
                  </a:cubicBezTo>
                  <a:cubicBezTo>
                    <a:pt x="1" y="30"/>
                    <a:pt x="1" y="28"/>
                    <a:pt x="0" y="26"/>
                  </a:cubicBezTo>
                  <a:cubicBezTo>
                    <a:pt x="0" y="24"/>
                    <a:pt x="0" y="22"/>
                    <a:pt x="0" y="20"/>
                  </a:cubicBezTo>
                  <a:cubicBezTo>
                    <a:pt x="0" y="17"/>
                    <a:pt x="0" y="14"/>
                    <a:pt x="1" y="12"/>
                  </a:cubicBezTo>
                  <a:cubicBezTo>
                    <a:pt x="2" y="9"/>
                    <a:pt x="3" y="7"/>
                    <a:pt x="4" y="5"/>
                  </a:cubicBezTo>
                  <a:cubicBezTo>
                    <a:pt x="6" y="4"/>
                    <a:pt x="8" y="2"/>
                    <a:pt x="10" y="1"/>
                  </a:cubicBezTo>
                  <a:cubicBezTo>
                    <a:pt x="12" y="1"/>
                    <a:pt x="14" y="0"/>
                    <a:pt x="16" y="0"/>
                  </a:cubicBezTo>
                  <a:cubicBezTo>
                    <a:pt x="19" y="0"/>
                    <a:pt x="22" y="1"/>
                    <a:pt x="24" y="2"/>
                  </a:cubicBezTo>
                  <a:cubicBezTo>
                    <a:pt x="26" y="3"/>
                    <a:pt x="27" y="4"/>
                    <a:pt x="29" y="6"/>
                  </a:cubicBezTo>
                  <a:cubicBezTo>
                    <a:pt x="30" y="8"/>
                    <a:pt x="31" y="10"/>
                    <a:pt x="32" y="12"/>
                  </a:cubicBezTo>
                  <a:cubicBezTo>
                    <a:pt x="32" y="14"/>
                    <a:pt x="33" y="17"/>
                    <a:pt x="33" y="19"/>
                  </a:cubicBezTo>
                  <a:close/>
                  <a:moveTo>
                    <a:pt x="25" y="17"/>
                  </a:moveTo>
                  <a:cubicBezTo>
                    <a:pt x="25" y="15"/>
                    <a:pt x="25" y="14"/>
                    <a:pt x="24" y="13"/>
                  </a:cubicBezTo>
                  <a:cubicBezTo>
                    <a:pt x="24" y="12"/>
                    <a:pt x="23" y="11"/>
                    <a:pt x="23" y="10"/>
                  </a:cubicBezTo>
                  <a:cubicBezTo>
                    <a:pt x="22" y="9"/>
                    <a:pt x="21" y="8"/>
                    <a:pt x="20" y="8"/>
                  </a:cubicBezTo>
                  <a:cubicBezTo>
                    <a:pt x="19" y="7"/>
                    <a:pt x="17" y="7"/>
                    <a:pt x="16" y="7"/>
                  </a:cubicBezTo>
                  <a:cubicBezTo>
                    <a:pt x="15" y="7"/>
                    <a:pt x="13" y="7"/>
                    <a:pt x="12" y="8"/>
                  </a:cubicBezTo>
                  <a:cubicBezTo>
                    <a:pt x="11" y="8"/>
                    <a:pt x="11" y="9"/>
                    <a:pt x="10" y="9"/>
                  </a:cubicBezTo>
                  <a:cubicBezTo>
                    <a:pt x="9" y="10"/>
                    <a:pt x="9" y="11"/>
                    <a:pt x="8" y="12"/>
                  </a:cubicBezTo>
                  <a:cubicBezTo>
                    <a:pt x="8" y="14"/>
                    <a:pt x="7" y="15"/>
                    <a:pt x="7" y="17"/>
                  </a:cubicBezTo>
                  <a:lnTo>
                    <a:pt x="25"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8" name="Freeform 56">
              <a:extLst>
                <a:ext uri="{FF2B5EF4-FFF2-40B4-BE49-F238E27FC236}">
                  <a16:creationId xmlns:a16="http://schemas.microsoft.com/office/drawing/2014/main" id="{52482C08-723A-4738-9787-3516B3C17145}"/>
                </a:ext>
              </a:extLst>
            </p:cNvPr>
            <p:cNvSpPr>
              <a:spLocks/>
            </p:cNvSpPr>
            <p:nvPr userDrawn="1"/>
          </p:nvSpPr>
          <p:spPr bwMode="auto">
            <a:xfrm>
              <a:off x="1294993" y="6418333"/>
              <a:ext cx="55799" cy="101135"/>
            </a:xfrm>
            <a:custGeom>
              <a:avLst/>
              <a:gdLst>
                <a:gd name="T0" fmla="*/ 20 w 22"/>
                <a:gd name="T1" fmla="*/ 9 h 39"/>
                <a:gd name="T2" fmla="*/ 18 w 22"/>
                <a:gd name="T3" fmla="*/ 8 h 39"/>
                <a:gd name="T4" fmla="*/ 15 w 22"/>
                <a:gd name="T5" fmla="*/ 7 h 39"/>
                <a:gd name="T6" fmla="*/ 9 w 22"/>
                <a:gd name="T7" fmla="*/ 10 h 39"/>
                <a:gd name="T8" fmla="*/ 7 w 22"/>
                <a:gd name="T9" fmla="*/ 17 h 39"/>
                <a:gd name="T10" fmla="*/ 7 w 22"/>
                <a:gd name="T11" fmla="*/ 39 h 39"/>
                <a:gd name="T12" fmla="*/ 0 w 22"/>
                <a:gd name="T13" fmla="*/ 39 h 39"/>
                <a:gd name="T14" fmla="*/ 0 w 22"/>
                <a:gd name="T15" fmla="*/ 1 h 39"/>
                <a:gd name="T16" fmla="*/ 7 w 22"/>
                <a:gd name="T17" fmla="*/ 1 h 39"/>
                <a:gd name="T18" fmla="*/ 7 w 22"/>
                <a:gd name="T19" fmla="*/ 5 h 39"/>
                <a:gd name="T20" fmla="*/ 9 w 22"/>
                <a:gd name="T21" fmla="*/ 3 h 39"/>
                <a:gd name="T22" fmla="*/ 11 w 22"/>
                <a:gd name="T23" fmla="*/ 1 h 39"/>
                <a:gd name="T24" fmla="*/ 13 w 22"/>
                <a:gd name="T25" fmla="*/ 0 h 39"/>
                <a:gd name="T26" fmla="*/ 16 w 22"/>
                <a:gd name="T27" fmla="*/ 0 h 39"/>
                <a:gd name="T28" fmla="*/ 20 w 22"/>
                <a:gd name="T29" fmla="*/ 1 h 39"/>
                <a:gd name="T30" fmla="*/ 22 w 22"/>
                <a:gd name="T31" fmla="*/ 2 h 39"/>
                <a:gd name="T32" fmla="*/ 20 w 22"/>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 h="39">
                  <a:moveTo>
                    <a:pt x="20" y="9"/>
                  </a:moveTo>
                  <a:cubicBezTo>
                    <a:pt x="20" y="8"/>
                    <a:pt x="19" y="8"/>
                    <a:pt x="18" y="8"/>
                  </a:cubicBezTo>
                  <a:cubicBezTo>
                    <a:pt x="17" y="8"/>
                    <a:pt x="16" y="7"/>
                    <a:pt x="15" y="7"/>
                  </a:cubicBezTo>
                  <a:cubicBezTo>
                    <a:pt x="12" y="7"/>
                    <a:pt x="10" y="8"/>
                    <a:pt x="9" y="10"/>
                  </a:cubicBezTo>
                  <a:cubicBezTo>
                    <a:pt x="8" y="12"/>
                    <a:pt x="7" y="14"/>
                    <a:pt x="7" y="17"/>
                  </a:cubicBezTo>
                  <a:cubicBezTo>
                    <a:pt x="7" y="39"/>
                    <a:pt x="7" y="39"/>
                    <a:pt x="7" y="39"/>
                  </a:cubicBezTo>
                  <a:cubicBezTo>
                    <a:pt x="0" y="39"/>
                    <a:pt x="0" y="39"/>
                    <a:pt x="0" y="39"/>
                  </a:cubicBezTo>
                  <a:cubicBezTo>
                    <a:pt x="0" y="1"/>
                    <a:pt x="0" y="1"/>
                    <a:pt x="0" y="1"/>
                  </a:cubicBezTo>
                  <a:cubicBezTo>
                    <a:pt x="7" y="1"/>
                    <a:pt x="7" y="1"/>
                    <a:pt x="7" y="1"/>
                  </a:cubicBezTo>
                  <a:cubicBezTo>
                    <a:pt x="7" y="5"/>
                    <a:pt x="7" y="5"/>
                    <a:pt x="7" y="5"/>
                  </a:cubicBezTo>
                  <a:cubicBezTo>
                    <a:pt x="8" y="4"/>
                    <a:pt x="8" y="3"/>
                    <a:pt x="9" y="3"/>
                  </a:cubicBezTo>
                  <a:cubicBezTo>
                    <a:pt x="9" y="2"/>
                    <a:pt x="10" y="2"/>
                    <a:pt x="11" y="1"/>
                  </a:cubicBezTo>
                  <a:cubicBezTo>
                    <a:pt x="11" y="1"/>
                    <a:pt x="12" y="1"/>
                    <a:pt x="13" y="0"/>
                  </a:cubicBezTo>
                  <a:cubicBezTo>
                    <a:pt x="14" y="0"/>
                    <a:pt x="15" y="0"/>
                    <a:pt x="16" y="0"/>
                  </a:cubicBezTo>
                  <a:cubicBezTo>
                    <a:pt x="17" y="0"/>
                    <a:pt x="19" y="0"/>
                    <a:pt x="20" y="1"/>
                  </a:cubicBezTo>
                  <a:cubicBezTo>
                    <a:pt x="21" y="1"/>
                    <a:pt x="22" y="1"/>
                    <a:pt x="22" y="2"/>
                  </a:cubicBezTo>
                  <a:lnTo>
                    <a:pt x="20"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39" name="Freeform 57">
              <a:extLst>
                <a:ext uri="{FF2B5EF4-FFF2-40B4-BE49-F238E27FC236}">
                  <a16:creationId xmlns:a16="http://schemas.microsoft.com/office/drawing/2014/main" id="{5B72A8F0-33E3-42CD-88C2-C35BEC0E9833}"/>
                </a:ext>
              </a:extLst>
            </p:cNvPr>
            <p:cNvSpPr>
              <a:spLocks/>
            </p:cNvSpPr>
            <p:nvPr userDrawn="1"/>
          </p:nvSpPr>
          <p:spPr bwMode="auto">
            <a:xfrm>
              <a:off x="1406591" y="6383459"/>
              <a:ext cx="55799" cy="137753"/>
            </a:xfrm>
            <a:custGeom>
              <a:avLst/>
              <a:gdLst>
                <a:gd name="T0" fmla="*/ 21 w 22"/>
                <a:gd name="T1" fmla="*/ 52 h 54"/>
                <a:gd name="T2" fmla="*/ 18 w 22"/>
                <a:gd name="T3" fmla="*/ 54 h 54"/>
                <a:gd name="T4" fmla="*/ 14 w 22"/>
                <a:gd name="T5" fmla="*/ 54 h 54"/>
                <a:gd name="T6" fmla="*/ 10 w 22"/>
                <a:gd name="T7" fmla="*/ 54 h 54"/>
                <a:gd name="T8" fmla="*/ 8 w 22"/>
                <a:gd name="T9" fmla="*/ 52 h 54"/>
                <a:gd name="T10" fmla="*/ 6 w 22"/>
                <a:gd name="T11" fmla="*/ 49 h 54"/>
                <a:gd name="T12" fmla="*/ 5 w 22"/>
                <a:gd name="T13" fmla="*/ 44 h 54"/>
                <a:gd name="T14" fmla="*/ 5 w 22"/>
                <a:gd name="T15" fmla="*/ 22 h 54"/>
                <a:gd name="T16" fmla="*/ 0 w 22"/>
                <a:gd name="T17" fmla="*/ 22 h 54"/>
                <a:gd name="T18" fmla="*/ 0 w 22"/>
                <a:gd name="T19" fmla="*/ 15 h 54"/>
                <a:gd name="T20" fmla="*/ 5 w 22"/>
                <a:gd name="T21" fmla="*/ 15 h 54"/>
                <a:gd name="T22" fmla="*/ 5 w 22"/>
                <a:gd name="T23" fmla="*/ 4 h 54"/>
                <a:gd name="T24" fmla="*/ 13 w 22"/>
                <a:gd name="T25" fmla="*/ 0 h 54"/>
                <a:gd name="T26" fmla="*/ 13 w 22"/>
                <a:gd name="T27" fmla="*/ 15 h 54"/>
                <a:gd name="T28" fmla="*/ 22 w 22"/>
                <a:gd name="T29" fmla="*/ 15 h 54"/>
                <a:gd name="T30" fmla="*/ 22 w 22"/>
                <a:gd name="T31" fmla="*/ 22 h 54"/>
                <a:gd name="T32" fmla="*/ 13 w 22"/>
                <a:gd name="T33" fmla="*/ 22 h 54"/>
                <a:gd name="T34" fmla="*/ 13 w 22"/>
                <a:gd name="T35" fmla="*/ 43 h 54"/>
                <a:gd name="T36" fmla="*/ 13 w 22"/>
                <a:gd name="T37" fmla="*/ 45 h 54"/>
                <a:gd name="T38" fmla="*/ 14 w 22"/>
                <a:gd name="T39" fmla="*/ 46 h 54"/>
                <a:gd name="T40" fmla="*/ 15 w 22"/>
                <a:gd name="T41" fmla="*/ 47 h 54"/>
                <a:gd name="T42" fmla="*/ 17 w 22"/>
                <a:gd name="T43" fmla="*/ 47 h 54"/>
                <a:gd name="T44" fmla="*/ 20 w 22"/>
                <a:gd name="T45" fmla="*/ 47 h 54"/>
                <a:gd name="T46" fmla="*/ 22 w 22"/>
                <a:gd name="T47" fmla="*/ 46 h 54"/>
                <a:gd name="T48" fmla="*/ 21 w 22"/>
                <a:gd name="T49"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 h="54">
                  <a:moveTo>
                    <a:pt x="21" y="52"/>
                  </a:moveTo>
                  <a:cubicBezTo>
                    <a:pt x="20" y="53"/>
                    <a:pt x="19" y="53"/>
                    <a:pt x="18" y="54"/>
                  </a:cubicBezTo>
                  <a:cubicBezTo>
                    <a:pt x="17" y="54"/>
                    <a:pt x="15" y="54"/>
                    <a:pt x="14" y="54"/>
                  </a:cubicBezTo>
                  <a:cubicBezTo>
                    <a:pt x="13" y="54"/>
                    <a:pt x="11" y="54"/>
                    <a:pt x="10" y="54"/>
                  </a:cubicBezTo>
                  <a:cubicBezTo>
                    <a:pt x="9" y="53"/>
                    <a:pt x="9" y="53"/>
                    <a:pt x="8" y="52"/>
                  </a:cubicBezTo>
                  <a:cubicBezTo>
                    <a:pt x="7" y="51"/>
                    <a:pt x="6" y="50"/>
                    <a:pt x="6" y="49"/>
                  </a:cubicBezTo>
                  <a:cubicBezTo>
                    <a:pt x="5" y="47"/>
                    <a:pt x="5" y="46"/>
                    <a:pt x="5" y="44"/>
                  </a:cubicBezTo>
                  <a:cubicBezTo>
                    <a:pt x="5" y="22"/>
                    <a:pt x="5" y="22"/>
                    <a:pt x="5" y="22"/>
                  </a:cubicBezTo>
                  <a:cubicBezTo>
                    <a:pt x="0" y="22"/>
                    <a:pt x="0" y="22"/>
                    <a:pt x="0" y="22"/>
                  </a:cubicBezTo>
                  <a:cubicBezTo>
                    <a:pt x="0" y="15"/>
                    <a:pt x="0" y="15"/>
                    <a:pt x="0" y="15"/>
                  </a:cubicBezTo>
                  <a:cubicBezTo>
                    <a:pt x="5" y="15"/>
                    <a:pt x="5" y="15"/>
                    <a:pt x="5" y="15"/>
                  </a:cubicBezTo>
                  <a:cubicBezTo>
                    <a:pt x="5" y="4"/>
                    <a:pt x="5" y="4"/>
                    <a:pt x="5" y="4"/>
                  </a:cubicBezTo>
                  <a:cubicBezTo>
                    <a:pt x="13" y="0"/>
                    <a:pt x="13" y="0"/>
                    <a:pt x="13" y="0"/>
                  </a:cubicBezTo>
                  <a:cubicBezTo>
                    <a:pt x="13" y="15"/>
                    <a:pt x="13" y="15"/>
                    <a:pt x="13" y="15"/>
                  </a:cubicBezTo>
                  <a:cubicBezTo>
                    <a:pt x="22" y="15"/>
                    <a:pt x="22" y="15"/>
                    <a:pt x="22" y="15"/>
                  </a:cubicBezTo>
                  <a:cubicBezTo>
                    <a:pt x="22" y="22"/>
                    <a:pt x="22" y="22"/>
                    <a:pt x="22" y="22"/>
                  </a:cubicBezTo>
                  <a:cubicBezTo>
                    <a:pt x="13" y="22"/>
                    <a:pt x="13" y="22"/>
                    <a:pt x="13" y="22"/>
                  </a:cubicBezTo>
                  <a:cubicBezTo>
                    <a:pt x="13" y="43"/>
                    <a:pt x="13" y="43"/>
                    <a:pt x="13" y="43"/>
                  </a:cubicBezTo>
                  <a:cubicBezTo>
                    <a:pt x="13" y="44"/>
                    <a:pt x="13" y="44"/>
                    <a:pt x="13" y="45"/>
                  </a:cubicBezTo>
                  <a:cubicBezTo>
                    <a:pt x="13" y="45"/>
                    <a:pt x="13" y="46"/>
                    <a:pt x="14" y="46"/>
                  </a:cubicBezTo>
                  <a:cubicBezTo>
                    <a:pt x="14" y="47"/>
                    <a:pt x="14" y="47"/>
                    <a:pt x="15" y="47"/>
                  </a:cubicBezTo>
                  <a:cubicBezTo>
                    <a:pt x="15" y="47"/>
                    <a:pt x="16" y="47"/>
                    <a:pt x="17" y="47"/>
                  </a:cubicBezTo>
                  <a:cubicBezTo>
                    <a:pt x="18" y="47"/>
                    <a:pt x="19" y="47"/>
                    <a:pt x="20" y="47"/>
                  </a:cubicBezTo>
                  <a:cubicBezTo>
                    <a:pt x="21" y="46"/>
                    <a:pt x="21" y="46"/>
                    <a:pt x="22" y="46"/>
                  </a:cubicBezTo>
                  <a:lnTo>
                    <a:pt x="21" y="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0" name="Freeform 58">
              <a:extLst>
                <a:ext uri="{FF2B5EF4-FFF2-40B4-BE49-F238E27FC236}">
                  <a16:creationId xmlns:a16="http://schemas.microsoft.com/office/drawing/2014/main" id="{73FC54A2-6588-499B-968A-79F4CA9CF5F3}"/>
                </a:ext>
              </a:extLst>
            </p:cNvPr>
            <p:cNvSpPr>
              <a:spLocks/>
            </p:cNvSpPr>
            <p:nvPr userDrawn="1"/>
          </p:nvSpPr>
          <p:spPr bwMode="auto">
            <a:xfrm>
              <a:off x="1485058" y="6383459"/>
              <a:ext cx="80211" cy="136010"/>
            </a:xfrm>
            <a:custGeom>
              <a:avLst/>
              <a:gdLst>
                <a:gd name="T0" fmla="*/ 23 w 31"/>
                <a:gd name="T1" fmla="*/ 53 h 53"/>
                <a:gd name="T2" fmla="*/ 23 w 31"/>
                <a:gd name="T3" fmla="*/ 32 h 53"/>
                <a:gd name="T4" fmla="*/ 21 w 31"/>
                <a:gd name="T5" fmla="*/ 24 h 53"/>
                <a:gd name="T6" fmla="*/ 15 w 31"/>
                <a:gd name="T7" fmla="*/ 21 h 53"/>
                <a:gd name="T8" fmla="*/ 12 w 31"/>
                <a:gd name="T9" fmla="*/ 22 h 53"/>
                <a:gd name="T10" fmla="*/ 10 w 31"/>
                <a:gd name="T11" fmla="*/ 24 h 53"/>
                <a:gd name="T12" fmla="*/ 8 w 31"/>
                <a:gd name="T13" fmla="*/ 27 h 53"/>
                <a:gd name="T14" fmla="*/ 7 w 31"/>
                <a:gd name="T15" fmla="*/ 31 h 53"/>
                <a:gd name="T16" fmla="*/ 7 w 31"/>
                <a:gd name="T17" fmla="*/ 53 h 53"/>
                <a:gd name="T18" fmla="*/ 0 w 31"/>
                <a:gd name="T19" fmla="*/ 53 h 53"/>
                <a:gd name="T20" fmla="*/ 0 w 31"/>
                <a:gd name="T21" fmla="*/ 4 h 53"/>
                <a:gd name="T22" fmla="*/ 7 w 31"/>
                <a:gd name="T23" fmla="*/ 0 h 53"/>
                <a:gd name="T24" fmla="*/ 7 w 31"/>
                <a:gd name="T25" fmla="*/ 19 h 53"/>
                <a:gd name="T26" fmla="*/ 9 w 31"/>
                <a:gd name="T27" fmla="*/ 17 h 53"/>
                <a:gd name="T28" fmla="*/ 12 w 31"/>
                <a:gd name="T29" fmla="*/ 15 h 53"/>
                <a:gd name="T30" fmla="*/ 14 w 31"/>
                <a:gd name="T31" fmla="*/ 14 h 53"/>
                <a:gd name="T32" fmla="*/ 17 w 31"/>
                <a:gd name="T33" fmla="*/ 14 h 53"/>
                <a:gd name="T34" fmla="*/ 23 w 31"/>
                <a:gd name="T35" fmla="*/ 15 h 53"/>
                <a:gd name="T36" fmla="*/ 27 w 31"/>
                <a:gd name="T37" fmla="*/ 18 h 53"/>
                <a:gd name="T38" fmla="*/ 30 w 31"/>
                <a:gd name="T39" fmla="*/ 24 h 53"/>
                <a:gd name="T40" fmla="*/ 31 w 31"/>
                <a:gd name="T41" fmla="*/ 31 h 53"/>
                <a:gd name="T42" fmla="*/ 31 w 31"/>
                <a:gd name="T43" fmla="*/ 53 h 53"/>
                <a:gd name="T44" fmla="*/ 23 w 31"/>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1" h="53">
                  <a:moveTo>
                    <a:pt x="23" y="53"/>
                  </a:moveTo>
                  <a:cubicBezTo>
                    <a:pt x="23" y="32"/>
                    <a:pt x="23" y="32"/>
                    <a:pt x="23" y="32"/>
                  </a:cubicBezTo>
                  <a:cubicBezTo>
                    <a:pt x="23" y="28"/>
                    <a:pt x="23" y="25"/>
                    <a:pt x="21" y="24"/>
                  </a:cubicBezTo>
                  <a:cubicBezTo>
                    <a:pt x="20" y="22"/>
                    <a:pt x="18" y="21"/>
                    <a:pt x="15" y="21"/>
                  </a:cubicBezTo>
                  <a:cubicBezTo>
                    <a:pt x="14" y="21"/>
                    <a:pt x="13" y="21"/>
                    <a:pt x="12" y="22"/>
                  </a:cubicBezTo>
                  <a:cubicBezTo>
                    <a:pt x="11" y="22"/>
                    <a:pt x="10" y="23"/>
                    <a:pt x="10" y="24"/>
                  </a:cubicBezTo>
                  <a:cubicBezTo>
                    <a:pt x="9" y="24"/>
                    <a:pt x="8" y="25"/>
                    <a:pt x="8" y="27"/>
                  </a:cubicBezTo>
                  <a:cubicBezTo>
                    <a:pt x="8" y="28"/>
                    <a:pt x="7" y="29"/>
                    <a:pt x="7" y="31"/>
                  </a:cubicBezTo>
                  <a:cubicBezTo>
                    <a:pt x="7" y="53"/>
                    <a:pt x="7" y="53"/>
                    <a:pt x="7" y="53"/>
                  </a:cubicBezTo>
                  <a:cubicBezTo>
                    <a:pt x="0" y="53"/>
                    <a:pt x="0" y="53"/>
                    <a:pt x="0" y="53"/>
                  </a:cubicBezTo>
                  <a:cubicBezTo>
                    <a:pt x="0" y="4"/>
                    <a:pt x="0" y="4"/>
                    <a:pt x="0" y="4"/>
                  </a:cubicBezTo>
                  <a:cubicBezTo>
                    <a:pt x="7" y="0"/>
                    <a:pt x="7" y="0"/>
                    <a:pt x="7" y="0"/>
                  </a:cubicBezTo>
                  <a:cubicBezTo>
                    <a:pt x="7" y="19"/>
                    <a:pt x="7" y="19"/>
                    <a:pt x="7" y="19"/>
                  </a:cubicBezTo>
                  <a:cubicBezTo>
                    <a:pt x="8" y="18"/>
                    <a:pt x="9" y="17"/>
                    <a:pt x="9" y="17"/>
                  </a:cubicBezTo>
                  <a:cubicBezTo>
                    <a:pt x="10" y="16"/>
                    <a:pt x="11" y="16"/>
                    <a:pt x="12" y="15"/>
                  </a:cubicBezTo>
                  <a:cubicBezTo>
                    <a:pt x="12" y="15"/>
                    <a:pt x="13" y="15"/>
                    <a:pt x="14" y="14"/>
                  </a:cubicBezTo>
                  <a:cubicBezTo>
                    <a:pt x="15" y="14"/>
                    <a:pt x="16" y="14"/>
                    <a:pt x="17" y="14"/>
                  </a:cubicBezTo>
                  <a:cubicBezTo>
                    <a:pt x="19" y="14"/>
                    <a:pt x="21" y="14"/>
                    <a:pt x="23" y="15"/>
                  </a:cubicBezTo>
                  <a:cubicBezTo>
                    <a:pt x="25" y="16"/>
                    <a:pt x="26" y="17"/>
                    <a:pt x="27" y="18"/>
                  </a:cubicBezTo>
                  <a:cubicBezTo>
                    <a:pt x="29" y="20"/>
                    <a:pt x="29" y="22"/>
                    <a:pt x="30" y="24"/>
                  </a:cubicBezTo>
                  <a:cubicBezTo>
                    <a:pt x="31" y="26"/>
                    <a:pt x="31" y="29"/>
                    <a:pt x="31" y="31"/>
                  </a:cubicBezTo>
                  <a:cubicBezTo>
                    <a:pt x="31" y="53"/>
                    <a:pt x="31" y="53"/>
                    <a:pt x="31" y="53"/>
                  </a:cubicBezTo>
                  <a:lnTo>
                    <a:pt x="23" y="53"/>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1" name="Freeform 59">
              <a:extLst>
                <a:ext uri="{FF2B5EF4-FFF2-40B4-BE49-F238E27FC236}">
                  <a16:creationId xmlns:a16="http://schemas.microsoft.com/office/drawing/2014/main" id="{1E6AB002-C130-4648-A18E-BA496FF1756C}"/>
                </a:ext>
              </a:extLst>
            </p:cNvPr>
            <p:cNvSpPr>
              <a:spLocks noEditPoints="1"/>
            </p:cNvSpPr>
            <p:nvPr userDrawn="1"/>
          </p:nvSpPr>
          <p:spPr bwMode="auto">
            <a:xfrm>
              <a:off x="1582706" y="6418333"/>
              <a:ext cx="83698" cy="102879"/>
            </a:xfrm>
            <a:custGeom>
              <a:avLst/>
              <a:gdLst>
                <a:gd name="T0" fmla="*/ 33 w 33"/>
                <a:gd name="T1" fmla="*/ 19 h 40"/>
                <a:gd name="T2" fmla="*/ 33 w 33"/>
                <a:gd name="T3" fmla="*/ 21 h 40"/>
                <a:gd name="T4" fmla="*/ 33 w 33"/>
                <a:gd name="T5" fmla="*/ 23 h 40"/>
                <a:gd name="T6" fmla="*/ 8 w 33"/>
                <a:gd name="T7" fmla="*/ 23 h 40"/>
                <a:gd name="T8" fmla="*/ 9 w 33"/>
                <a:gd name="T9" fmla="*/ 28 h 40"/>
                <a:gd name="T10" fmla="*/ 11 w 33"/>
                <a:gd name="T11" fmla="*/ 31 h 40"/>
                <a:gd name="T12" fmla="*/ 14 w 33"/>
                <a:gd name="T13" fmla="*/ 33 h 40"/>
                <a:gd name="T14" fmla="*/ 17 w 33"/>
                <a:gd name="T15" fmla="*/ 33 h 40"/>
                <a:gd name="T16" fmla="*/ 20 w 33"/>
                <a:gd name="T17" fmla="*/ 33 h 40"/>
                <a:gd name="T18" fmla="*/ 22 w 33"/>
                <a:gd name="T19" fmla="*/ 32 h 40"/>
                <a:gd name="T20" fmla="*/ 24 w 33"/>
                <a:gd name="T21" fmla="*/ 32 h 40"/>
                <a:gd name="T22" fmla="*/ 26 w 33"/>
                <a:gd name="T23" fmla="*/ 30 h 40"/>
                <a:gd name="T24" fmla="*/ 30 w 33"/>
                <a:gd name="T25" fmla="*/ 35 h 40"/>
                <a:gd name="T26" fmla="*/ 27 w 33"/>
                <a:gd name="T27" fmla="*/ 37 h 40"/>
                <a:gd name="T28" fmla="*/ 25 w 33"/>
                <a:gd name="T29" fmla="*/ 39 h 40"/>
                <a:gd name="T30" fmla="*/ 21 w 33"/>
                <a:gd name="T31" fmla="*/ 40 h 40"/>
                <a:gd name="T32" fmla="*/ 17 w 33"/>
                <a:gd name="T33" fmla="*/ 40 h 40"/>
                <a:gd name="T34" fmla="*/ 12 w 33"/>
                <a:gd name="T35" fmla="*/ 39 h 40"/>
                <a:gd name="T36" fmla="*/ 8 w 33"/>
                <a:gd name="T37" fmla="*/ 38 h 40"/>
                <a:gd name="T38" fmla="*/ 5 w 33"/>
                <a:gd name="T39" fmla="*/ 35 h 40"/>
                <a:gd name="T40" fmla="*/ 3 w 33"/>
                <a:gd name="T41" fmla="*/ 31 h 40"/>
                <a:gd name="T42" fmla="*/ 1 w 33"/>
                <a:gd name="T43" fmla="*/ 26 h 40"/>
                <a:gd name="T44" fmla="*/ 0 w 33"/>
                <a:gd name="T45" fmla="*/ 20 h 40"/>
                <a:gd name="T46" fmla="*/ 2 w 33"/>
                <a:gd name="T47" fmla="*/ 12 h 40"/>
                <a:gd name="T48" fmla="*/ 5 w 33"/>
                <a:gd name="T49" fmla="*/ 5 h 40"/>
                <a:gd name="T50" fmla="*/ 10 w 33"/>
                <a:gd name="T51" fmla="*/ 1 h 40"/>
                <a:gd name="T52" fmla="*/ 17 w 33"/>
                <a:gd name="T53" fmla="*/ 0 h 40"/>
                <a:gd name="T54" fmla="*/ 24 w 33"/>
                <a:gd name="T55" fmla="*/ 2 h 40"/>
                <a:gd name="T56" fmla="*/ 29 w 33"/>
                <a:gd name="T57" fmla="*/ 6 h 40"/>
                <a:gd name="T58" fmla="*/ 32 w 33"/>
                <a:gd name="T59" fmla="*/ 12 h 40"/>
                <a:gd name="T60" fmla="*/ 33 w 33"/>
                <a:gd name="T61" fmla="*/ 19 h 40"/>
                <a:gd name="T62" fmla="*/ 26 w 33"/>
                <a:gd name="T63" fmla="*/ 17 h 40"/>
                <a:gd name="T64" fmla="*/ 25 w 33"/>
                <a:gd name="T65" fmla="*/ 13 h 40"/>
                <a:gd name="T66" fmla="*/ 23 w 33"/>
                <a:gd name="T67" fmla="*/ 10 h 40"/>
                <a:gd name="T68" fmla="*/ 21 w 33"/>
                <a:gd name="T69" fmla="*/ 8 h 40"/>
                <a:gd name="T70" fmla="*/ 17 w 33"/>
                <a:gd name="T71" fmla="*/ 7 h 40"/>
                <a:gd name="T72" fmla="*/ 13 w 33"/>
                <a:gd name="T73" fmla="*/ 8 h 40"/>
                <a:gd name="T74" fmla="*/ 11 w 33"/>
                <a:gd name="T75" fmla="*/ 9 h 40"/>
                <a:gd name="T76" fmla="*/ 9 w 33"/>
                <a:gd name="T77" fmla="*/ 12 h 40"/>
                <a:gd name="T78" fmla="*/ 8 w 33"/>
                <a:gd name="T79" fmla="*/ 17 h 40"/>
                <a:gd name="T80" fmla="*/ 26 w 33"/>
                <a:gd name="T81" fmla="*/ 1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3" h="40">
                  <a:moveTo>
                    <a:pt x="33" y="19"/>
                  </a:moveTo>
                  <a:cubicBezTo>
                    <a:pt x="33" y="20"/>
                    <a:pt x="33" y="21"/>
                    <a:pt x="33" y="21"/>
                  </a:cubicBezTo>
                  <a:cubicBezTo>
                    <a:pt x="33" y="22"/>
                    <a:pt x="33" y="22"/>
                    <a:pt x="33" y="23"/>
                  </a:cubicBezTo>
                  <a:cubicBezTo>
                    <a:pt x="8" y="23"/>
                    <a:pt x="8" y="23"/>
                    <a:pt x="8" y="23"/>
                  </a:cubicBezTo>
                  <a:cubicBezTo>
                    <a:pt x="8" y="25"/>
                    <a:pt x="8" y="26"/>
                    <a:pt x="9" y="28"/>
                  </a:cubicBezTo>
                  <a:cubicBezTo>
                    <a:pt x="10" y="29"/>
                    <a:pt x="10" y="30"/>
                    <a:pt x="11" y="31"/>
                  </a:cubicBezTo>
                  <a:cubicBezTo>
                    <a:pt x="12" y="32"/>
                    <a:pt x="13" y="32"/>
                    <a:pt x="14" y="33"/>
                  </a:cubicBezTo>
                  <a:cubicBezTo>
                    <a:pt x="15" y="33"/>
                    <a:pt x="16" y="33"/>
                    <a:pt x="17" y="33"/>
                  </a:cubicBezTo>
                  <a:cubicBezTo>
                    <a:pt x="18" y="33"/>
                    <a:pt x="19" y="33"/>
                    <a:pt x="20" y="33"/>
                  </a:cubicBezTo>
                  <a:cubicBezTo>
                    <a:pt x="20" y="33"/>
                    <a:pt x="21" y="33"/>
                    <a:pt x="22" y="32"/>
                  </a:cubicBezTo>
                  <a:cubicBezTo>
                    <a:pt x="23" y="32"/>
                    <a:pt x="23" y="32"/>
                    <a:pt x="24" y="32"/>
                  </a:cubicBezTo>
                  <a:cubicBezTo>
                    <a:pt x="24" y="31"/>
                    <a:pt x="25" y="31"/>
                    <a:pt x="26" y="30"/>
                  </a:cubicBezTo>
                  <a:cubicBezTo>
                    <a:pt x="30" y="35"/>
                    <a:pt x="30" y="35"/>
                    <a:pt x="30" y="35"/>
                  </a:cubicBezTo>
                  <a:cubicBezTo>
                    <a:pt x="29" y="36"/>
                    <a:pt x="28" y="37"/>
                    <a:pt x="27" y="37"/>
                  </a:cubicBezTo>
                  <a:cubicBezTo>
                    <a:pt x="27" y="38"/>
                    <a:pt x="26" y="38"/>
                    <a:pt x="25" y="39"/>
                  </a:cubicBezTo>
                  <a:cubicBezTo>
                    <a:pt x="24" y="39"/>
                    <a:pt x="22" y="40"/>
                    <a:pt x="21" y="40"/>
                  </a:cubicBezTo>
                  <a:cubicBezTo>
                    <a:pt x="20" y="40"/>
                    <a:pt x="18" y="40"/>
                    <a:pt x="17" y="40"/>
                  </a:cubicBezTo>
                  <a:cubicBezTo>
                    <a:pt x="15" y="40"/>
                    <a:pt x="14" y="40"/>
                    <a:pt x="12" y="39"/>
                  </a:cubicBezTo>
                  <a:cubicBezTo>
                    <a:pt x="11" y="39"/>
                    <a:pt x="10" y="38"/>
                    <a:pt x="8" y="38"/>
                  </a:cubicBezTo>
                  <a:cubicBezTo>
                    <a:pt x="7" y="37"/>
                    <a:pt x="6" y="36"/>
                    <a:pt x="5" y="35"/>
                  </a:cubicBezTo>
                  <a:cubicBezTo>
                    <a:pt x="4" y="34"/>
                    <a:pt x="4" y="33"/>
                    <a:pt x="3" y="31"/>
                  </a:cubicBezTo>
                  <a:cubicBezTo>
                    <a:pt x="2" y="30"/>
                    <a:pt x="1" y="28"/>
                    <a:pt x="1" y="26"/>
                  </a:cubicBezTo>
                  <a:cubicBezTo>
                    <a:pt x="1" y="24"/>
                    <a:pt x="0" y="22"/>
                    <a:pt x="0" y="20"/>
                  </a:cubicBezTo>
                  <a:cubicBezTo>
                    <a:pt x="0" y="17"/>
                    <a:pt x="1" y="14"/>
                    <a:pt x="2" y="12"/>
                  </a:cubicBezTo>
                  <a:cubicBezTo>
                    <a:pt x="2" y="9"/>
                    <a:pt x="4" y="7"/>
                    <a:pt x="5" y="5"/>
                  </a:cubicBezTo>
                  <a:cubicBezTo>
                    <a:pt x="6" y="4"/>
                    <a:pt x="8" y="2"/>
                    <a:pt x="10" y="1"/>
                  </a:cubicBezTo>
                  <a:cubicBezTo>
                    <a:pt x="12" y="1"/>
                    <a:pt x="15" y="0"/>
                    <a:pt x="17" y="0"/>
                  </a:cubicBezTo>
                  <a:cubicBezTo>
                    <a:pt x="20" y="0"/>
                    <a:pt x="22" y="1"/>
                    <a:pt x="24" y="2"/>
                  </a:cubicBezTo>
                  <a:cubicBezTo>
                    <a:pt x="26" y="3"/>
                    <a:pt x="28" y="4"/>
                    <a:pt x="29" y="6"/>
                  </a:cubicBezTo>
                  <a:cubicBezTo>
                    <a:pt x="31" y="8"/>
                    <a:pt x="32" y="10"/>
                    <a:pt x="32" y="12"/>
                  </a:cubicBezTo>
                  <a:cubicBezTo>
                    <a:pt x="33" y="14"/>
                    <a:pt x="33" y="17"/>
                    <a:pt x="33" y="19"/>
                  </a:cubicBezTo>
                  <a:close/>
                  <a:moveTo>
                    <a:pt x="26" y="17"/>
                  </a:moveTo>
                  <a:cubicBezTo>
                    <a:pt x="26" y="15"/>
                    <a:pt x="25" y="14"/>
                    <a:pt x="25" y="13"/>
                  </a:cubicBezTo>
                  <a:cubicBezTo>
                    <a:pt x="25" y="12"/>
                    <a:pt x="24" y="11"/>
                    <a:pt x="23" y="10"/>
                  </a:cubicBezTo>
                  <a:cubicBezTo>
                    <a:pt x="23" y="9"/>
                    <a:pt x="22" y="8"/>
                    <a:pt x="21" y="8"/>
                  </a:cubicBezTo>
                  <a:cubicBezTo>
                    <a:pt x="20" y="7"/>
                    <a:pt x="18" y="7"/>
                    <a:pt x="17" y="7"/>
                  </a:cubicBezTo>
                  <a:cubicBezTo>
                    <a:pt x="15" y="7"/>
                    <a:pt x="14" y="7"/>
                    <a:pt x="13" y="8"/>
                  </a:cubicBezTo>
                  <a:cubicBezTo>
                    <a:pt x="12" y="8"/>
                    <a:pt x="11" y="9"/>
                    <a:pt x="11" y="9"/>
                  </a:cubicBezTo>
                  <a:cubicBezTo>
                    <a:pt x="10" y="10"/>
                    <a:pt x="9" y="11"/>
                    <a:pt x="9" y="12"/>
                  </a:cubicBezTo>
                  <a:cubicBezTo>
                    <a:pt x="8" y="14"/>
                    <a:pt x="8" y="15"/>
                    <a:pt x="8" y="17"/>
                  </a:cubicBezTo>
                  <a:lnTo>
                    <a:pt x="26" y="1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2" name="Freeform 60">
              <a:extLst>
                <a:ext uri="{FF2B5EF4-FFF2-40B4-BE49-F238E27FC236}">
                  <a16:creationId xmlns:a16="http://schemas.microsoft.com/office/drawing/2014/main" id="{B0044278-9F7F-4596-96D2-ACFBE0DEC0B1}"/>
                </a:ext>
              </a:extLst>
            </p:cNvPr>
            <p:cNvSpPr>
              <a:spLocks/>
            </p:cNvSpPr>
            <p:nvPr userDrawn="1"/>
          </p:nvSpPr>
          <p:spPr bwMode="auto">
            <a:xfrm>
              <a:off x="1727435" y="6421821"/>
              <a:ext cx="122060" cy="97648"/>
            </a:xfrm>
            <a:custGeom>
              <a:avLst/>
              <a:gdLst>
                <a:gd name="T0" fmla="*/ 56 w 70"/>
                <a:gd name="T1" fmla="*/ 56 h 56"/>
                <a:gd name="T2" fmla="*/ 46 w 70"/>
                <a:gd name="T3" fmla="*/ 56 h 56"/>
                <a:gd name="T4" fmla="*/ 35 w 70"/>
                <a:gd name="T5" fmla="*/ 16 h 56"/>
                <a:gd name="T6" fmla="*/ 25 w 70"/>
                <a:gd name="T7" fmla="*/ 56 h 56"/>
                <a:gd name="T8" fmla="*/ 15 w 70"/>
                <a:gd name="T9" fmla="*/ 56 h 56"/>
                <a:gd name="T10" fmla="*/ 0 w 70"/>
                <a:gd name="T11" fmla="*/ 0 h 56"/>
                <a:gd name="T12" fmla="*/ 10 w 70"/>
                <a:gd name="T13" fmla="*/ 0 h 56"/>
                <a:gd name="T14" fmla="*/ 21 w 70"/>
                <a:gd name="T15" fmla="*/ 38 h 56"/>
                <a:gd name="T16" fmla="*/ 31 w 70"/>
                <a:gd name="T17" fmla="*/ 0 h 56"/>
                <a:gd name="T18" fmla="*/ 40 w 70"/>
                <a:gd name="T19" fmla="*/ 0 h 56"/>
                <a:gd name="T20" fmla="*/ 50 w 70"/>
                <a:gd name="T21" fmla="*/ 38 h 56"/>
                <a:gd name="T22" fmla="*/ 60 w 70"/>
                <a:gd name="T23" fmla="*/ 0 h 56"/>
                <a:gd name="T24" fmla="*/ 70 w 70"/>
                <a:gd name="T25" fmla="*/ 0 h 56"/>
                <a:gd name="T26" fmla="*/ 56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6" y="56"/>
                  </a:moveTo>
                  <a:lnTo>
                    <a:pt x="46" y="56"/>
                  </a:lnTo>
                  <a:lnTo>
                    <a:pt x="35" y="16"/>
                  </a:lnTo>
                  <a:lnTo>
                    <a:pt x="25" y="56"/>
                  </a:lnTo>
                  <a:lnTo>
                    <a:pt x="15" y="56"/>
                  </a:lnTo>
                  <a:lnTo>
                    <a:pt x="0" y="0"/>
                  </a:lnTo>
                  <a:lnTo>
                    <a:pt x="10" y="0"/>
                  </a:lnTo>
                  <a:lnTo>
                    <a:pt x="21" y="38"/>
                  </a:lnTo>
                  <a:lnTo>
                    <a:pt x="31" y="0"/>
                  </a:lnTo>
                  <a:lnTo>
                    <a:pt x="40" y="0"/>
                  </a:lnTo>
                  <a:lnTo>
                    <a:pt x="50" y="38"/>
                  </a:lnTo>
                  <a:lnTo>
                    <a:pt x="60" y="0"/>
                  </a:lnTo>
                  <a:lnTo>
                    <a:pt x="70" y="0"/>
                  </a:lnTo>
                  <a:lnTo>
                    <a:pt x="56"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3" name="Freeform 61">
              <a:extLst>
                <a:ext uri="{FF2B5EF4-FFF2-40B4-BE49-F238E27FC236}">
                  <a16:creationId xmlns:a16="http://schemas.microsoft.com/office/drawing/2014/main" id="{79F75E0D-27A7-44C1-BF19-495F4768F995}"/>
                </a:ext>
              </a:extLst>
            </p:cNvPr>
            <p:cNvSpPr>
              <a:spLocks noEditPoints="1"/>
            </p:cNvSpPr>
            <p:nvPr userDrawn="1"/>
          </p:nvSpPr>
          <p:spPr bwMode="auto">
            <a:xfrm>
              <a:off x="1859957" y="6418333"/>
              <a:ext cx="87186" cy="102879"/>
            </a:xfrm>
            <a:custGeom>
              <a:avLst/>
              <a:gdLst>
                <a:gd name="T0" fmla="*/ 34 w 34"/>
                <a:gd name="T1" fmla="*/ 20 h 40"/>
                <a:gd name="T2" fmla="*/ 33 w 34"/>
                <a:gd name="T3" fmla="*/ 28 h 40"/>
                <a:gd name="T4" fmla="*/ 29 w 34"/>
                <a:gd name="T5" fmla="*/ 35 h 40"/>
                <a:gd name="T6" fmla="*/ 24 w 34"/>
                <a:gd name="T7" fmla="*/ 39 h 40"/>
                <a:gd name="T8" fmla="*/ 17 w 34"/>
                <a:gd name="T9" fmla="*/ 40 h 40"/>
                <a:gd name="T10" fmla="*/ 10 w 34"/>
                <a:gd name="T11" fmla="*/ 39 h 40"/>
                <a:gd name="T12" fmla="*/ 5 w 34"/>
                <a:gd name="T13" fmla="*/ 35 h 40"/>
                <a:gd name="T14" fmla="*/ 1 w 34"/>
                <a:gd name="T15" fmla="*/ 28 h 40"/>
                <a:gd name="T16" fmla="*/ 0 w 34"/>
                <a:gd name="T17" fmla="*/ 20 h 40"/>
                <a:gd name="T18" fmla="*/ 1 w 34"/>
                <a:gd name="T19" fmla="*/ 12 h 40"/>
                <a:gd name="T20" fmla="*/ 5 w 34"/>
                <a:gd name="T21" fmla="*/ 5 h 40"/>
                <a:gd name="T22" fmla="*/ 11 w 34"/>
                <a:gd name="T23" fmla="*/ 1 h 40"/>
                <a:gd name="T24" fmla="*/ 17 w 34"/>
                <a:gd name="T25" fmla="*/ 0 h 40"/>
                <a:gd name="T26" fmla="*/ 24 w 34"/>
                <a:gd name="T27" fmla="*/ 1 h 40"/>
                <a:gd name="T28" fmla="*/ 29 w 34"/>
                <a:gd name="T29" fmla="*/ 5 h 40"/>
                <a:gd name="T30" fmla="*/ 33 w 34"/>
                <a:gd name="T31" fmla="*/ 12 h 40"/>
                <a:gd name="T32" fmla="*/ 34 w 34"/>
                <a:gd name="T33" fmla="*/ 20 h 40"/>
                <a:gd name="T34" fmla="*/ 27 w 34"/>
                <a:gd name="T35" fmla="*/ 20 h 40"/>
                <a:gd name="T36" fmla="*/ 26 w 34"/>
                <a:gd name="T37" fmla="*/ 15 h 40"/>
                <a:gd name="T38" fmla="*/ 24 w 34"/>
                <a:gd name="T39" fmla="*/ 11 h 40"/>
                <a:gd name="T40" fmla="*/ 21 w 34"/>
                <a:gd name="T41" fmla="*/ 8 h 40"/>
                <a:gd name="T42" fmla="*/ 17 w 34"/>
                <a:gd name="T43" fmla="*/ 7 h 40"/>
                <a:gd name="T44" fmla="*/ 13 w 34"/>
                <a:gd name="T45" fmla="*/ 8 h 40"/>
                <a:gd name="T46" fmla="*/ 10 w 34"/>
                <a:gd name="T47" fmla="*/ 11 h 40"/>
                <a:gd name="T48" fmla="*/ 8 w 34"/>
                <a:gd name="T49" fmla="*/ 15 h 40"/>
                <a:gd name="T50" fmla="*/ 8 w 34"/>
                <a:gd name="T51" fmla="*/ 20 h 40"/>
                <a:gd name="T52" fmla="*/ 8 w 34"/>
                <a:gd name="T53" fmla="*/ 26 h 40"/>
                <a:gd name="T54" fmla="*/ 10 w 34"/>
                <a:gd name="T55" fmla="*/ 30 h 40"/>
                <a:gd name="T56" fmla="*/ 13 w 34"/>
                <a:gd name="T57" fmla="*/ 32 h 40"/>
                <a:gd name="T58" fmla="*/ 17 w 34"/>
                <a:gd name="T59" fmla="*/ 33 h 40"/>
                <a:gd name="T60" fmla="*/ 21 w 34"/>
                <a:gd name="T61" fmla="*/ 32 h 40"/>
                <a:gd name="T62" fmla="*/ 24 w 34"/>
                <a:gd name="T63" fmla="*/ 29 h 40"/>
                <a:gd name="T64" fmla="*/ 26 w 34"/>
                <a:gd name="T65" fmla="*/ 25 h 40"/>
                <a:gd name="T66" fmla="*/ 27 w 34"/>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 h="40">
                  <a:moveTo>
                    <a:pt x="34" y="20"/>
                  </a:moveTo>
                  <a:cubicBezTo>
                    <a:pt x="34" y="23"/>
                    <a:pt x="34" y="26"/>
                    <a:pt x="33" y="28"/>
                  </a:cubicBezTo>
                  <a:cubicBezTo>
                    <a:pt x="32" y="31"/>
                    <a:pt x="31" y="33"/>
                    <a:pt x="29" y="35"/>
                  </a:cubicBezTo>
                  <a:cubicBezTo>
                    <a:pt x="28" y="37"/>
                    <a:pt x="26" y="38"/>
                    <a:pt x="24" y="39"/>
                  </a:cubicBezTo>
                  <a:cubicBezTo>
                    <a:pt x="22" y="40"/>
                    <a:pt x="20" y="40"/>
                    <a:pt x="17" y="40"/>
                  </a:cubicBezTo>
                  <a:cubicBezTo>
                    <a:pt x="15" y="40"/>
                    <a:pt x="12" y="40"/>
                    <a:pt x="10" y="39"/>
                  </a:cubicBezTo>
                  <a:cubicBezTo>
                    <a:pt x="8" y="38"/>
                    <a:pt x="6" y="36"/>
                    <a:pt x="5" y="35"/>
                  </a:cubicBezTo>
                  <a:cubicBezTo>
                    <a:pt x="3" y="33"/>
                    <a:pt x="2" y="31"/>
                    <a:pt x="1" y="28"/>
                  </a:cubicBezTo>
                  <a:cubicBezTo>
                    <a:pt x="1" y="26"/>
                    <a:pt x="0" y="23"/>
                    <a:pt x="0" y="20"/>
                  </a:cubicBezTo>
                  <a:cubicBezTo>
                    <a:pt x="0" y="17"/>
                    <a:pt x="1" y="14"/>
                    <a:pt x="1" y="12"/>
                  </a:cubicBezTo>
                  <a:cubicBezTo>
                    <a:pt x="2" y="9"/>
                    <a:pt x="4" y="7"/>
                    <a:pt x="5" y="5"/>
                  </a:cubicBezTo>
                  <a:cubicBezTo>
                    <a:pt x="7" y="4"/>
                    <a:pt x="8" y="2"/>
                    <a:pt x="11" y="1"/>
                  </a:cubicBezTo>
                  <a:cubicBezTo>
                    <a:pt x="13" y="1"/>
                    <a:pt x="15" y="0"/>
                    <a:pt x="17" y="0"/>
                  </a:cubicBezTo>
                  <a:cubicBezTo>
                    <a:pt x="20" y="0"/>
                    <a:pt x="22" y="1"/>
                    <a:pt x="24" y="1"/>
                  </a:cubicBezTo>
                  <a:cubicBezTo>
                    <a:pt x="26" y="2"/>
                    <a:pt x="28" y="4"/>
                    <a:pt x="29" y="5"/>
                  </a:cubicBezTo>
                  <a:cubicBezTo>
                    <a:pt x="31" y="7"/>
                    <a:pt x="32" y="9"/>
                    <a:pt x="33" y="12"/>
                  </a:cubicBezTo>
                  <a:cubicBezTo>
                    <a:pt x="34" y="14"/>
                    <a:pt x="34" y="17"/>
                    <a:pt x="34" y="20"/>
                  </a:cubicBezTo>
                  <a:close/>
                  <a:moveTo>
                    <a:pt x="27" y="20"/>
                  </a:moveTo>
                  <a:cubicBezTo>
                    <a:pt x="27" y="18"/>
                    <a:pt x="27" y="16"/>
                    <a:pt x="26" y="15"/>
                  </a:cubicBezTo>
                  <a:cubicBezTo>
                    <a:pt x="26" y="13"/>
                    <a:pt x="25" y="12"/>
                    <a:pt x="24" y="11"/>
                  </a:cubicBezTo>
                  <a:cubicBezTo>
                    <a:pt x="23" y="10"/>
                    <a:pt x="22" y="9"/>
                    <a:pt x="21" y="8"/>
                  </a:cubicBezTo>
                  <a:cubicBezTo>
                    <a:pt x="20" y="8"/>
                    <a:pt x="18" y="7"/>
                    <a:pt x="17" y="7"/>
                  </a:cubicBezTo>
                  <a:cubicBezTo>
                    <a:pt x="16" y="7"/>
                    <a:pt x="14" y="8"/>
                    <a:pt x="13" y="8"/>
                  </a:cubicBezTo>
                  <a:cubicBezTo>
                    <a:pt x="12" y="9"/>
                    <a:pt x="11" y="10"/>
                    <a:pt x="10" y="11"/>
                  </a:cubicBezTo>
                  <a:cubicBezTo>
                    <a:pt x="9" y="12"/>
                    <a:pt x="9" y="13"/>
                    <a:pt x="8" y="15"/>
                  </a:cubicBezTo>
                  <a:cubicBezTo>
                    <a:pt x="8" y="16"/>
                    <a:pt x="8" y="18"/>
                    <a:pt x="8" y="20"/>
                  </a:cubicBezTo>
                  <a:cubicBezTo>
                    <a:pt x="8" y="22"/>
                    <a:pt x="8" y="24"/>
                    <a:pt x="8" y="26"/>
                  </a:cubicBezTo>
                  <a:cubicBezTo>
                    <a:pt x="9" y="27"/>
                    <a:pt x="10" y="28"/>
                    <a:pt x="10" y="30"/>
                  </a:cubicBezTo>
                  <a:cubicBezTo>
                    <a:pt x="11" y="31"/>
                    <a:pt x="12" y="32"/>
                    <a:pt x="13" y="32"/>
                  </a:cubicBezTo>
                  <a:cubicBezTo>
                    <a:pt x="15" y="33"/>
                    <a:pt x="16" y="33"/>
                    <a:pt x="17" y="33"/>
                  </a:cubicBezTo>
                  <a:cubicBezTo>
                    <a:pt x="19" y="33"/>
                    <a:pt x="20" y="33"/>
                    <a:pt x="21" y="32"/>
                  </a:cubicBezTo>
                  <a:cubicBezTo>
                    <a:pt x="22" y="31"/>
                    <a:pt x="23"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4" name="Freeform 62">
              <a:extLst>
                <a:ext uri="{FF2B5EF4-FFF2-40B4-BE49-F238E27FC236}">
                  <a16:creationId xmlns:a16="http://schemas.microsoft.com/office/drawing/2014/main" id="{E5B9E395-C74C-4D98-8911-EE2C765D8BEB}"/>
                </a:ext>
              </a:extLst>
            </p:cNvPr>
            <p:cNvSpPr>
              <a:spLocks/>
            </p:cNvSpPr>
            <p:nvPr userDrawn="1"/>
          </p:nvSpPr>
          <p:spPr bwMode="auto">
            <a:xfrm>
              <a:off x="1968067" y="6418333"/>
              <a:ext cx="57543" cy="101135"/>
            </a:xfrm>
            <a:custGeom>
              <a:avLst/>
              <a:gdLst>
                <a:gd name="T0" fmla="*/ 21 w 23"/>
                <a:gd name="T1" fmla="*/ 9 h 39"/>
                <a:gd name="T2" fmla="*/ 18 w 23"/>
                <a:gd name="T3" fmla="*/ 8 h 39"/>
                <a:gd name="T4" fmla="*/ 15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9 w 23"/>
                <a:gd name="T21" fmla="*/ 3 h 39"/>
                <a:gd name="T22" fmla="*/ 11 w 23"/>
                <a:gd name="T23" fmla="*/ 1 h 39"/>
                <a:gd name="T24" fmla="*/ 14 w 23"/>
                <a:gd name="T25" fmla="*/ 0 h 39"/>
                <a:gd name="T26" fmla="*/ 17 w 23"/>
                <a:gd name="T27" fmla="*/ 0 h 39"/>
                <a:gd name="T28" fmla="*/ 20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19" y="8"/>
                    <a:pt x="18" y="8"/>
                  </a:cubicBezTo>
                  <a:cubicBezTo>
                    <a:pt x="18" y="8"/>
                    <a:pt x="17" y="7"/>
                    <a:pt x="15" y="7"/>
                  </a:cubicBezTo>
                  <a:cubicBezTo>
                    <a:pt x="13" y="7"/>
                    <a:pt x="11" y="8"/>
                    <a:pt x="10" y="10"/>
                  </a:cubicBezTo>
                  <a:cubicBezTo>
                    <a:pt x="8"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9" y="3"/>
                  </a:cubicBezTo>
                  <a:cubicBezTo>
                    <a:pt x="10" y="2"/>
                    <a:pt x="11" y="2"/>
                    <a:pt x="11" y="1"/>
                  </a:cubicBezTo>
                  <a:cubicBezTo>
                    <a:pt x="12" y="1"/>
                    <a:pt x="13" y="1"/>
                    <a:pt x="14" y="0"/>
                  </a:cubicBezTo>
                  <a:cubicBezTo>
                    <a:pt x="15" y="0"/>
                    <a:pt x="16" y="0"/>
                    <a:pt x="17" y="0"/>
                  </a:cubicBezTo>
                  <a:cubicBezTo>
                    <a:pt x="18" y="0"/>
                    <a:pt x="19" y="0"/>
                    <a:pt x="20" y="1"/>
                  </a:cubicBezTo>
                  <a:cubicBezTo>
                    <a:pt x="21" y="1"/>
                    <a:pt x="22"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5" name="Freeform 63">
              <a:extLst>
                <a:ext uri="{FF2B5EF4-FFF2-40B4-BE49-F238E27FC236}">
                  <a16:creationId xmlns:a16="http://schemas.microsoft.com/office/drawing/2014/main" id="{53BB8418-388C-4142-9A80-8BF00A87F7B0}"/>
                </a:ext>
              </a:extLst>
            </p:cNvPr>
            <p:cNvSpPr>
              <a:spLocks/>
            </p:cNvSpPr>
            <p:nvPr userDrawn="1"/>
          </p:nvSpPr>
          <p:spPr bwMode="auto">
            <a:xfrm>
              <a:off x="2043046" y="6383459"/>
              <a:ext cx="19181" cy="136010"/>
            </a:xfrm>
            <a:custGeom>
              <a:avLst/>
              <a:gdLst>
                <a:gd name="T0" fmla="*/ 0 w 11"/>
                <a:gd name="T1" fmla="*/ 78 h 78"/>
                <a:gd name="T2" fmla="*/ 0 w 11"/>
                <a:gd name="T3" fmla="*/ 6 h 78"/>
                <a:gd name="T4" fmla="*/ 11 w 11"/>
                <a:gd name="T5" fmla="*/ 0 h 78"/>
                <a:gd name="T6" fmla="*/ 11 w 11"/>
                <a:gd name="T7" fmla="*/ 78 h 78"/>
                <a:gd name="T8" fmla="*/ 0 w 11"/>
                <a:gd name="T9" fmla="*/ 78 h 78"/>
              </a:gdLst>
              <a:ahLst/>
              <a:cxnLst>
                <a:cxn ang="0">
                  <a:pos x="T0" y="T1"/>
                </a:cxn>
                <a:cxn ang="0">
                  <a:pos x="T2" y="T3"/>
                </a:cxn>
                <a:cxn ang="0">
                  <a:pos x="T4" y="T5"/>
                </a:cxn>
                <a:cxn ang="0">
                  <a:pos x="T6" y="T7"/>
                </a:cxn>
                <a:cxn ang="0">
                  <a:pos x="T8" y="T9"/>
                </a:cxn>
              </a:cxnLst>
              <a:rect l="0" t="0" r="r" b="b"/>
              <a:pathLst>
                <a:path w="11" h="78">
                  <a:moveTo>
                    <a:pt x="0" y="78"/>
                  </a:moveTo>
                  <a:lnTo>
                    <a:pt x="0" y="6"/>
                  </a:lnTo>
                  <a:lnTo>
                    <a:pt x="11" y="0"/>
                  </a:lnTo>
                  <a:lnTo>
                    <a:pt x="11" y="78"/>
                  </a:lnTo>
                  <a:lnTo>
                    <a:pt x="0"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6" name="Freeform 64">
              <a:extLst>
                <a:ext uri="{FF2B5EF4-FFF2-40B4-BE49-F238E27FC236}">
                  <a16:creationId xmlns:a16="http://schemas.microsoft.com/office/drawing/2014/main" id="{0256DB41-B3C1-4FEB-B394-9762C00E7F70}"/>
                </a:ext>
              </a:extLst>
            </p:cNvPr>
            <p:cNvSpPr>
              <a:spLocks noEditPoints="1"/>
            </p:cNvSpPr>
            <p:nvPr userDrawn="1"/>
          </p:nvSpPr>
          <p:spPr bwMode="auto">
            <a:xfrm>
              <a:off x="2084896" y="6383459"/>
              <a:ext cx="80211" cy="137753"/>
            </a:xfrm>
            <a:custGeom>
              <a:avLst/>
              <a:gdLst>
                <a:gd name="T0" fmla="*/ 24 w 32"/>
                <a:gd name="T1" fmla="*/ 53 h 54"/>
                <a:gd name="T2" fmla="*/ 24 w 32"/>
                <a:gd name="T3" fmla="*/ 50 h 54"/>
                <a:gd name="T4" fmla="*/ 22 w 32"/>
                <a:gd name="T5" fmla="*/ 51 h 54"/>
                <a:gd name="T6" fmla="*/ 20 w 32"/>
                <a:gd name="T7" fmla="*/ 53 h 54"/>
                <a:gd name="T8" fmla="*/ 17 w 32"/>
                <a:gd name="T9" fmla="*/ 54 h 54"/>
                <a:gd name="T10" fmla="*/ 14 w 32"/>
                <a:gd name="T11" fmla="*/ 54 h 54"/>
                <a:gd name="T12" fmla="*/ 9 w 32"/>
                <a:gd name="T13" fmla="*/ 53 h 54"/>
                <a:gd name="T14" fmla="*/ 4 w 32"/>
                <a:gd name="T15" fmla="*/ 49 h 54"/>
                <a:gd name="T16" fmla="*/ 1 w 32"/>
                <a:gd name="T17" fmla="*/ 43 h 54"/>
                <a:gd name="T18" fmla="*/ 0 w 32"/>
                <a:gd name="T19" fmla="*/ 33 h 54"/>
                <a:gd name="T20" fmla="*/ 1 w 32"/>
                <a:gd name="T21" fmla="*/ 25 h 54"/>
                <a:gd name="T22" fmla="*/ 4 w 32"/>
                <a:gd name="T23" fmla="*/ 19 h 54"/>
                <a:gd name="T24" fmla="*/ 9 w 32"/>
                <a:gd name="T25" fmla="*/ 15 h 54"/>
                <a:gd name="T26" fmla="*/ 15 w 32"/>
                <a:gd name="T27" fmla="*/ 14 h 54"/>
                <a:gd name="T28" fmla="*/ 18 w 32"/>
                <a:gd name="T29" fmla="*/ 14 h 54"/>
                <a:gd name="T30" fmla="*/ 20 w 32"/>
                <a:gd name="T31" fmla="*/ 15 h 54"/>
                <a:gd name="T32" fmla="*/ 22 w 32"/>
                <a:gd name="T33" fmla="*/ 17 h 54"/>
                <a:gd name="T34" fmla="*/ 24 w 32"/>
                <a:gd name="T35" fmla="*/ 18 h 54"/>
                <a:gd name="T36" fmla="*/ 24 w 32"/>
                <a:gd name="T37" fmla="*/ 4 h 54"/>
                <a:gd name="T38" fmla="*/ 32 w 32"/>
                <a:gd name="T39" fmla="*/ 0 h 54"/>
                <a:gd name="T40" fmla="*/ 32 w 32"/>
                <a:gd name="T41" fmla="*/ 53 h 54"/>
                <a:gd name="T42" fmla="*/ 24 w 32"/>
                <a:gd name="T43" fmla="*/ 53 h 54"/>
                <a:gd name="T44" fmla="*/ 24 w 32"/>
                <a:gd name="T45" fmla="*/ 26 h 54"/>
                <a:gd name="T46" fmla="*/ 23 w 32"/>
                <a:gd name="T47" fmla="*/ 24 h 54"/>
                <a:gd name="T48" fmla="*/ 21 w 32"/>
                <a:gd name="T49" fmla="*/ 23 h 54"/>
                <a:gd name="T50" fmla="*/ 18 w 32"/>
                <a:gd name="T51" fmla="*/ 22 h 54"/>
                <a:gd name="T52" fmla="*/ 15 w 32"/>
                <a:gd name="T53" fmla="*/ 21 h 54"/>
                <a:gd name="T54" fmla="*/ 9 w 32"/>
                <a:gd name="T55" fmla="*/ 24 h 54"/>
                <a:gd name="T56" fmla="*/ 7 w 32"/>
                <a:gd name="T57" fmla="*/ 33 h 54"/>
                <a:gd name="T58" fmla="*/ 8 w 32"/>
                <a:gd name="T59" fmla="*/ 39 h 54"/>
                <a:gd name="T60" fmla="*/ 9 w 32"/>
                <a:gd name="T61" fmla="*/ 44 h 54"/>
                <a:gd name="T62" fmla="*/ 12 w 32"/>
                <a:gd name="T63" fmla="*/ 46 h 54"/>
                <a:gd name="T64" fmla="*/ 16 w 32"/>
                <a:gd name="T65" fmla="*/ 47 h 54"/>
                <a:gd name="T66" fmla="*/ 18 w 32"/>
                <a:gd name="T67" fmla="*/ 47 h 54"/>
                <a:gd name="T68" fmla="*/ 21 w 32"/>
                <a:gd name="T69" fmla="*/ 46 h 54"/>
                <a:gd name="T70" fmla="*/ 23 w 32"/>
                <a:gd name="T71" fmla="*/ 44 h 54"/>
                <a:gd name="T72" fmla="*/ 24 w 32"/>
                <a:gd name="T73" fmla="*/ 42 h 54"/>
                <a:gd name="T74" fmla="*/ 24 w 32"/>
                <a:gd name="T75" fmla="*/ 2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2" h="54">
                  <a:moveTo>
                    <a:pt x="24" y="53"/>
                  </a:moveTo>
                  <a:cubicBezTo>
                    <a:pt x="24" y="50"/>
                    <a:pt x="24" y="50"/>
                    <a:pt x="24" y="50"/>
                  </a:cubicBezTo>
                  <a:cubicBezTo>
                    <a:pt x="24" y="50"/>
                    <a:pt x="23" y="51"/>
                    <a:pt x="22" y="51"/>
                  </a:cubicBezTo>
                  <a:cubicBezTo>
                    <a:pt x="21" y="52"/>
                    <a:pt x="21" y="52"/>
                    <a:pt x="20" y="53"/>
                  </a:cubicBezTo>
                  <a:cubicBezTo>
                    <a:pt x="19" y="53"/>
                    <a:pt x="18" y="54"/>
                    <a:pt x="17" y="54"/>
                  </a:cubicBezTo>
                  <a:cubicBezTo>
                    <a:pt x="16" y="54"/>
                    <a:pt x="15" y="54"/>
                    <a:pt x="14" y="54"/>
                  </a:cubicBezTo>
                  <a:cubicBezTo>
                    <a:pt x="12" y="54"/>
                    <a:pt x="10" y="54"/>
                    <a:pt x="9" y="53"/>
                  </a:cubicBezTo>
                  <a:cubicBezTo>
                    <a:pt x="7" y="52"/>
                    <a:pt x="5" y="51"/>
                    <a:pt x="4" y="49"/>
                  </a:cubicBezTo>
                  <a:cubicBezTo>
                    <a:pt x="3" y="48"/>
                    <a:pt x="1" y="45"/>
                    <a:pt x="1" y="43"/>
                  </a:cubicBezTo>
                  <a:cubicBezTo>
                    <a:pt x="0" y="40"/>
                    <a:pt x="0" y="37"/>
                    <a:pt x="0" y="33"/>
                  </a:cubicBezTo>
                  <a:cubicBezTo>
                    <a:pt x="0" y="30"/>
                    <a:pt x="0" y="27"/>
                    <a:pt x="1" y="25"/>
                  </a:cubicBezTo>
                  <a:cubicBezTo>
                    <a:pt x="2" y="22"/>
                    <a:pt x="3" y="20"/>
                    <a:pt x="4" y="19"/>
                  </a:cubicBezTo>
                  <a:cubicBezTo>
                    <a:pt x="6" y="17"/>
                    <a:pt x="7" y="16"/>
                    <a:pt x="9" y="15"/>
                  </a:cubicBezTo>
                  <a:cubicBezTo>
                    <a:pt x="11" y="14"/>
                    <a:pt x="13" y="14"/>
                    <a:pt x="15" y="14"/>
                  </a:cubicBezTo>
                  <a:cubicBezTo>
                    <a:pt x="16" y="14"/>
                    <a:pt x="17" y="14"/>
                    <a:pt x="18" y="14"/>
                  </a:cubicBezTo>
                  <a:cubicBezTo>
                    <a:pt x="18" y="15"/>
                    <a:pt x="19" y="15"/>
                    <a:pt x="20" y="15"/>
                  </a:cubicBezTo>
                  <a:cubicBezTo>
                    <a:pt x="21" y="16"/>
                    <a:pt x="22" y="16"/>
                    <a:pt x="22" y="17"/>
                  </a:cubicBezTo>
                  <a:cubicBezTo>
                    <a:pt x="23" y="17"/>
                    <a:pt x="24" y="18"/>
                    <a:pt x="24" y="18"/>
                  </a:cubicBezTo>
                  <a:cubicBezTo>
                    <a:pt x="24" y="4"/>
                    <a:pt x="24" y="4"/>
                    <a:pt x="24" y="4"/>
                  </a:cubicBezTo>
                  <a:cubicBezTo>
                    <a:pt x="32" y="0"/>
                    <a:pt x="32" y="0"/>
                    <a:pt x="32" y="0"/>
                  </a:cubicBezTo>
                  <a:cubicBezTo>
                    <a:pt x="32" y="53"/>
                    <a:pt x="32" y="53"/>
                    <a:pt x="32" y="53"/>
                  </a:cubicBezTo>
                  <a:lnTo>
                    <a:pt x="24" y="53"/>
                  </a:lnTo>
                  <a:close/>
                  <a:moveTo>
                    <a:pt x="24" y="26"/>
                  </a:moveTo>
                  <a:cubicBezTo>
                    <a:pt x="24" y="26"/>
                    <a:pt x="23" y="25"/>
                    <a:pt x="23" y="24"/>
                  </a:cubicBezTo>
                  <a:cubicBezTo>
                    <a:pt x="22" y="24"/>
                    <a:pt x="22" y="23"/>
                    <a:pt x="21" y="23"/>
                  </a:cubicBezTo>
                  <a:cubicBezTo>
                    <a:pt x="20" y="22"/>
                    <a:pt x="19" y="22"/>
                    <a:pt x="18" y="22"/>
                  </a:cubicBezTo>
                  <a:cubicBezTo>
                    <a:pt x="17" y="21"/>
                    <a:pt x="16" y="21"/>
                    <a:pt x="15" y="21"/>
                  </a:cubicBezTo>
                  <a:cubicBezTo>
                    <a:pt x="13" y="21"/>
                    <a:pt x="11" y="22"/>
                    <a:pt x="9" y="24"/>
                  </a:cubicBezTo>
                  <a:cubicBezTo>
                    <a:pt x="8" y="26"/>
                    <a:pt x="7" y="29"/>
                    <a:pt x="7" y="33"/>
                  </a:cubicBezTo>
                  <a:cubicBezTo>
                    <a:pt x="7" y="36"/>
                    <a:pt x="7" y="38"/>
                    <a:pt x="8" y="39"/>
                  </a:cubicBezTo>
                  <a:cubicBezTo>
                    <a:pt x="8" y="41"/>
                    <a:pt x="9" y="43"/>
                    <a:pt x="9" y="44"/>
                  </a:cubicBezTo>
                  <a:cubicBezTo>
                    <a:pt x="10" y="45"/>
                    <a:pt x="11" y="46"/>
                    <a:pt x="12" y="46"/>
                  </a:cubicBezTo>
                  <a:cubicBezTo>
                    <a:pt x="13" y="47"/>
                    <a:pt x="14" y="47"/>
                    <a:pt x="16" y="47"/>
                  </a:cubicBezTo>
                  <a:cubicBezTo>
                    <a:pt x="17" y="47"/>
                    <a:pt x="18" y="47"/>
                    <a:pt x="18" y="47"/>
                  </a:cubicBezTo>
                  <a:cubicBezTo>
                    <a:pt x="19" y="46"/>
                    <a:pt x="20" y="46"/>
                    <a:pt x="21" y="46"/>
                  </a:cubicBezTo>
                  <a:cubicBezTo>
                    <a:pt x="21" y="45"/>
                    <a:pt x="22" y="45"/>
                    <a:pt x="23" y="44"/>
                  </a:cubicBezTo>
                  <a:cubicBezTo>
                    <a:pt x="23" y="43"/>
                    <a:pt x="24" y="43"/>
                    <a:pt x="24" y="42"/>
                  </a:cubicBezTo>
                  <a:lnTo>
                    <a:pt x="24" y="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7" name="Freeform 65">
              <a:extLst>
                <a:ext uri="{FF2B5EF4-FFF2-40B4-BE49-F238E27FC236}">
                  <a16:creationId xmlns:a16="http://schemas.microsoft.com/office/drawing/2014/main" id="{F2BC9C1F-3F30-47A6-B503-20FB179B7F3A}"/>
                </a:ext>
              </a:extLst>
            </p:cNvPr>
            <p:cNvSpPr>
              <a:spLocks/>
            </p:cNvSpPr>
            <p:nvPr userDrawn="1"/>
          </p:nvSpPr>
          <p:spPr bwMode="auto">
            <a:xfrm>
              <a:off x="2229624" y="6421821"/>
              <a:ext cx="122060" cy="97648"/>
            </a:xfrm>
            <a:custGeom>
              <a:avLst/>
              <a:gdLst>
                <a:gd name="T0" fmla="*/ 55 w 70"/>
                <a:gd name="T1" fmla="*/ 56 h 56"/>
                <a:gd name="T2" fmla="*/ 45 w 70"/>
                <a:gd name="T3" fmla="*/ 56 h 56"/>
                <a:gd name="T4" fmla="*/ 35 w 70"/>
                <a:gd name="T5" fmla="*/ 16 h 56"/>
                <a:gd name="T6" fmla="*/ 25 w 70"/>
                <a:gd name="T7" fmla="*/ 56 h 56"/>
                <a:gd name="T8" fmla="*/ 16 w 70"/>
                <a:gd name="T9" fmla="*/ 56 h 56"/>
                <a:gd name="T10" fmla="*/ 0 w 70"/>
                <a:gd name="T11" fmla="*/ 0 h 56"/>
                <a:gd name="T12" fmla="*/ 12 w 70"/>
                <a:gd name="T13" fmla="*/ 0 h 56"/>
                <a:gd name="T14" fmla="*/ 20 w 70"/>
                <a:gd name="T15" fmla="*/ 38 h 56"/>
                <a:gd name="T16" fmla="*/ 31 w 70"/>
                <a:gd name="T17" fmla="*/ 0 h 56"/>
                <a:gd name="T18" fmla="*/ 39 w 70"/>
                <a:gd name="T19" fmla="*/ 0 h 56"/>
                <a:gd name="T20" fmla="*/ 51 w 70"/>
                <a:gd name="T21" fmla="*/ 38 h 56"/>
                <a:gd name="T22" fmla="*/ 60 w 70"/>
                <a:gd name="T23" fmla="*/ 0 h 56"/>
                <a:gd name="T24" fmla="*/ 70 w 70"/>
                <a:gd name="T25" fmla="*/ 0 h 56"/>
                <a:gd name="T26" fmla="*/ 55 w 70"/>
                <a:gd name="T2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0" h="56">
                  <a:moveTo>
                    <a:pt x="55" y="56"/>
                  </a:moveTo>
                  <a:lnTo>
                    <a:pt x="45" y="56"/>
                  </a:lnTo>
                  <a:lnTo>
                    <a:pt x="35" y="16"/>
                  </a:lnTo>
                  <a:lnTo>
                    <a:pt x="25" y="56"/>
                  </a:lnTo>
                  <a:lnTo>
                    <a:pt x="16" y="56"/>
                  </a:lnTo>
                  <a:lnTo>
                    <a:pt x="0" y="0"/>
                  </a:lnTo>
                  <a:lnTo>
                    <a:pt x="12" y="0"/>
                  </a:lnTo>
                  <a:lnTo>
                    <a:pt x="20" y="38"/>
                  </a:lnTo>
                  <a:lnTo>
                    <a:pt x="31" y="0"/>
                  </a:lnTo>
                  <a:lnTo>
                    <a:pt x="39" y="0"/>
                  </a:lnTo>
                  <a:lnTo>
                    <a:pt x="51" y="38"/>
                  </a:lnTo>
                  <a:lnTo>
                    <a:pt x="60" y="0"/>
                  </a:lnTo>
                  <a:lnTo>
                    <a:pt x="70" y="0"/>
                  </a:lnTo>
                  <a:lnTo>
                    <a:pt x="55" y="5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8" name="Freeform 66">
              <a:extLst>
                <a:ext uri="{FF2B5EF4-FFF2-40B4-BE49-F238E27FC236}">
                  <a16:creationId xmlns:a16="http://schemas.microsoft.com/office/drawing/2014/main" id="{F2E1921C-CA0E-4886-93CA-956A6497CF03}"/>
                </a:ext>
              </a:extLst>
            </p:cNvPr>
            <p:cNvSpPr>
              <a:spLocks noEditPoints="1"/>
            </p:cNvSpPr>
            <p:nvPr userDrawn="1"/>
          </p:nvSpPr>
          <p:spPr bwMode="auto">
            <a:xfrm>
              <a:off x="2362147" y="6418333"/>
              <a:ext cx="88930" cy="102879"/>
            </a:xfrm>
            <a:custGeom>
              <a:avLst/>
              <a:gdLst>
                <a:gd name="T0" fmla="*/ 35 w 35"/>
                <a:gd name="T1" fmla="*/ 20 h 40"/>
                <a:gd name="T2" fmla="*/ 33 w 35"/>
                <a:gd name="T3" fmla="*/ 28 h 40"/>
                <a:gd name="T4" fmla="*/ 30 w 35"/>
                <a:gd name="T5" fmla="*/ 35 h 40"/>
                <a:gd name="T6" fmla="*/ 24 w 35"/>
                <a:gd name="T7" fmla="*/ 39 h 40"/>
                <a:gd name="T8" fmla="*/ 17 w 35"/>
                <a:gd name="T9" fmla="*/ 40 h 40"/>
                <a:gd name="T10" fmla="*/ 11 w 35"/>
                <a:gd name="T11" fmla="*/ 39 h 40"/>
                <a:gd name="T12" fmla="*/ 5 w 35"/>
                <a:gd name="T13" fmla="*/ 35 h 40"/>
                <a:gd name="T14" fmla="*/ 2 w 35"/>
                <a:gd name="T15" fmla="*/ 28 h 40"/>
                <a:gd name="T16" fmla="*/ 0 w 35"/>
                <a:gd name="T17" fmla="*/ 20 h 40"/>
                <a:gd name="T18" fmla="*/ 2 w 35"/>
                <a:gd name="T19" fmla="*/ 12 h 40"/>
                <a:gd name="T20" fmla="*/ 5 w 35"/>
                <a:gd name="T21" fmla="*/ 5 h 40"/>
                <a:gd name="T22" fmla="*/ 11 w 35"/>
                <a:gd name="T23" fmla="*/ 1 h 40"/>
                <a:gd name="T24" fmla="*/ 18 w 35"/>
                <a:gd name="T25" fmla="*/ 0 h 40"/>
                <a:gd name="T26" fmla="*/ 24 w 35"/>
                <a:gd name="T27" fmla="*/ 1 h 40"/>
                <a:gd name="T28" fmla="*/ 30 w 35"/>
                <a:gd name="T29" fmla="*/ 5 h 40"/>
                <a:gd name="T30" fmla="*/ 33 w 35"/>
                <a:gd name="T31" fmla="*/ 12 h 40"/>
                <a:gd name="T32" fmla="*/ 35 w 35"/>
                <a:gd name="T33" fmla="*/ 20 h 40"/>
                <a:gd name="T34" fmla="*/ 27 w 35"/>
                <a:gd name="T35" fmla="*/ 20 h 40"/>
                <a:gd name="T36" fmla="*/ 26 w 35"/>
                <a:gd name="T37" fmla="*/ 15 h 40"/>
                <a:gd name="T38" fmla="*/ 24 w 35"/>
                <a:gd name="T39" fmla="*/ 11 h 40"/>
                <a:gd name="T40" fmla="*/ 21 w 35"/>
                <a:gd name="T41" fmla="*/ 8 h 40"/>
                <a:gd name="T42" fmla="*/ 17 w 35"/>
                <a:gd name="T43" fmla="*/ 7 h 40"/>
                <a:gd name="T44" fmla="*/ 13 w 35"/>
                <a:gd name="T45" fmla="*/ 8 h 40"/>
                <a:gd name="T46" fmla="*/ 10 w 35"/>
                <a:gd name="T47" fmla="*/ 11 h 40"/>
                <a:gd name="T48" fmla="*/ 9 w 35"/>
                <a:gd name="T49" fmla="*/ 15 h 40"/>
                <a:gd name="T50" fmla="*/ 8 w 35"/>
                <a:gd name="T51" fmla="*/ 20 h 40"/>
                <a:gd name="T52" fmla="*/ 9 w 35"/>
                <a:gd name="T53" fmla="*/ 26 h 40"/>
                <a:gd name="T54" fmla="*/ 11 w 35"/>
                <a:gd name="T55" fmla="*/ 30 h 40"/>
                <a:gd name="T56" fmla="*/ 14 w 35"/>
                <a:gd name="T57" fmla="*/ 32 h 40"/>
                <a:gd name="T58" fmla="*/ 18 w 35"/>
                <a:gd name="T59" fmla="*/ 33 h 40"/>
                <a:gd name="T60" fmla="*/ 21 w 35"/>
                <a:gd name="T61" fmla="*/ 32 h 40"/>
                <a:gd name="T62" fmla="*/ 24 w 35"/>
                <a:gd name="T63" fmla="*/ 29 h 40"/>
                <a:gd name="T64" fmla="*/ 26 w 35"/>
                <a:gd name="T65" fmla="*/ 25 h 40"/>
                <a:gd name="T66" fmla="*/ 27 w 35"/>
                <a:gd name="T67"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 h="40">
                  <a:moveTo>
                    <a:pt x="35" y="20"/>
                  </a:moveTo>
                  <a:cubicBezTo>
                    <a:pt x="35" y="23"/>
                    <a:pt x="34" y="26"/>
                    <a:pt x="33" y="28"/>
                  </a:cubicBezTo>
                  <a:cubicBezTo>
                    <a:pt x="32" y="31"/>
                    <a:pt x="31" y="33"/>
                    <a:pt x="30" y="35"/>
                  </a:cubicBezTo>
                  <a:cubicBezTo>
                    <a:pt x="28" y="37"/>
                    <a:pt x="26" y="38"/>
                    <a:pt x="24" y="39"/>
                  </a:cubicBezTo>
                  <a:cubicBezTo>
                    <a:pt x="22" y="40"/>
                    <a:pt x="20" y="40"/>
                    <a:pt x="17" y="40"/>
                  </a:cubicBezTo>
                  <a:cubicBezTo>
                    <a:pt x="15" y="40"/>
                    <a:pt x="13" y="40"/>
                    <a:pt x="11" y="39"/>
                  </a:cubicBezTo>
                  <a:cubicBezTo>
                    <a:pt x="8" y="38"/>
                    <a:pt x="7" y="36"/>
                    <a:pt x="5" y="35"/>
                  </a:cubicBezTo>
                  <a:cubicBezTo>
                    <a:pt x="4" y="33"/>
                    <a:pt x="2" y="31"/>
                    <a:pt x="2" y="28"/>
                  </a:cubicBezTo>
                  <a:cubicBezTo>
                    <a:pt x="1" y="26"/>
                    <a:pt x="0" y="23"/>
                    <a:pt x="0" y="20"/>
                  </a:cubicBezTo>
                  <a:cubicBezTo>
                    <a:pt x="0" y="17"/>
                    <a:pt x="1" y="14"/>
                    <a:pt x="2" y="12"/>
                  </a:cubicBezTo>
                  <a:cubicBezTo>
                    <a:pt x="3" y="9"/>
                    <a:pt x="4" y="7"/>
                    <a:pt x="5" y="5"/>
                  </a:cubicBezTo>
                  <a:cubicBezTo>
                    <a:pt x="7" y="4"/>
                    <a:pt x="9" y="2"/>
                    <a:pt x="11" y="1"/>
                  </a:cubicBezTo>
                  <a:cubicBezTo>
                    <a:pt x="13" y="1"/>
                    <a:pt x="15" y="0"/>
                    <a:pt x="18" y="0"/>
                  </a:cubicBezTo>
                  <a:cubicBezTo>
                    <a:pt x="20" y="0"/>
                    <a:pt x="22" y="1"/>
                    <a:pt x="24" y="1"/>
                  </a:cubicBezTo>
                  <a:cubicBezTo>
                    <a:pt x="26" y="2"/>
                    <a:pt x="28" y="4"/>
                    <a:pt x="30" y="5"/>
                  </a:cubicBezTo>
                  <a:cubicBezTo>
                    <a:pt x="31" y="7"/>
                    <a:pt x="32" y="9"/>
                    <a:pt x="33" y="12"/>
                  </a:cubicBezTo>
                  <a:cubicBezTo>
                    <a:pt x="34" y="14"/>
                    <a:pt x="35" y="17"/>
                    <a:pt x="35" y="20"/>
                  </a:cubicBezTo>
                  <a:close/>
                  <a:moveTo>
                    <a:pt x="27" y="20"/>
                  </a:moveTo>
                  <a:cubicBezTo>
                    <a:pt x="27" y="18"/>
                    <a:pt x="27" y="16"/>
                    <a:pt x="26" y="15"/>
                  </a:cubicBezTo>
                  <a:cubicBezTo>
                    <a:pt x="26" y="13"/>
                    <a:pt x="25" y="12"/>
                    <a:pt x="24" y="11"/>
                  </a:cubicBezTo>
                  <a:cubicBezTo>
                    <a:pt x="24" y="10"/>
                    <a:pt x="23" y="9"/>
                    <a:pt x="21" y="8"/>
                  </a:cubicBezTo>
                  <a:cubicBezTo>
                    <a:pt x="20" y="8"/>
                    <a:pt x="19" y="7"/>
                    <a:pt x="17" y="7"/>
                  </a:cubicBezTo>
                  <a:cubicBezTo>
                    <a:pt x="16" y="7"/>
                    <a:pt x="14" y="8"/>
                    <a:pt x="13" y="8"/>
                  </a:cubicBezTo>
                  <a:cubicBezTo>
                    <a:pt x="12" y="9"/>
                    <a:pt x="11" y="10"/>
                    <a:pt x="10" y="11"/>
                  </a:cubicBezTo>
                  <a:cubicBezTo>
                    <a:pt x="10" y="12"/>
                    <a:pt x="9" y="13"/>
                    <a:pt x="9" y="15"/>
                  </a:cubicBezTo>
                  <a:cubicBezTo>
                    <a:pt x="8" y="16"/>
                    <a:pt x="8" y="18"/>
                    <a:pt x="8" y="20"/>
                  </a:cubicBezTo>
                  <a:cubicBezTo>
                    <a:pt x="8" y="22"/>
                    <a:pt x="8" y="24"/>
                    <a:pt x="9" y="26"/>
                  </a:cubicBezTo>
                  <a:cubicBezTo>
                    <a:pt x="9" y="27"/>
                    <a:pt x="10" y="28"/>
                    <a:pt x="11" y="30"/>
                  </a:cubicBezTo>
                  <a:cubicBezTo>
                    <a:pt x="11" y="31"/>
                    <a:pt x="12" y="32"/>
                    <a:pt x="14" y="32"/>
                  </a:cubicBezTo>
                  <a:cubicBezTo>
                    <a:pt x="15" y="33"/>
                    <a:pt x="16" y="33"/>
                    <a:pt x="18" y="33"/>
                  </a:cubicBezTo>
                  <a:cubicBezTo>
                    <a:pt x="19" y="33"/>
                    <a:pt x="20" y="33"/>
                    <a:pt x="21" y="32"/>
                  </a:cubicBezTo>
                  <a:cubicBezTo>
                    <a:pt x="23" y="31"/>
                    <a:pt x="24" y="30"/>
                    <a:pt x="24" y="29"/>
                  </a:cubicBezTo>
                  <a:cubicBezTo>
                    <a:pt x="25" y="28"/>
                    <a:pt x="26" y="27"/>
                    <a:pt x="26" y="25"/>
                  </a:cubicBezTo>
                  <a:cubicBezTo>
                    <a:pt x="27" y="24"/>
                    <a:pt x="27" y="22"/>
                    <a:pt x="27" y="2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49" name="Freeform 67">
              <a:extLst>
                <a:ext uri="{FF2B5EF4-FFF2-40B4-BE49-F238E27FC236}">
                  <a16:creationId xmlns:a16="http://schemas.microsoft.com/office/drawing/2014/main" id="{33147323-CD74-4B45-8B3D-9FC2D6ABC4D5}"/>
                </a:ext>
              </a:extLst>
            </p:cNvPr>
            <p:cNvSpPr>
              <a:spLocks/>
            </p:cNvSpPr>
            <p:nvPr userDrawn="1"/>
          </p:nvSpPr>
          <p:spPr bwMode="auto">
            <a:xfrm>
              <a:off x="2468514" y="6418333"/>
              <a:ext cx="59286" cy="101135"/>
            </a:xfrm>
            <a:custGeom>
              <a:avLst/>
              <a:gdLst>
                <a:gd name="T0" fmla="*/ 21 w 23"/>
                <a:gd name="T1" fmla="*/ 9 h 39"/>
                <a:gd name="T2" fmla="*/ 19 w 23"/>
                <a:gd name="T3" fmla="*/ 8 h 39"/>
                <a:gd name="T4" fmla="*/ 16 w 23"/>
                <a:gd name="T5" fmla="*/ 7 h 39"/>
                <a:gd name="T6" fmla="*/ 10 w 23"/>
                <a:gd name="T7" fmla="*/ 10 h 39"/>
                <a:gd name="T8" fmla="*/ 8 w 23"/>
                <a:gd name="T9" fmla="*/ 17 h 39"/>
                <a:gd name="T10" fmla="*/ 8 w 23"/>
                <a:gd name="T11" fmla="*/ 39 h 39"/>
                <a:gd name="T12" fmla="*/ 0 w 23"/>
                <a:gd name="T13" fmla="*/ 39 h 39"/>
                <a:gd name="T14" fmla="*/ 0 w 23"/>
                <a:gd name="T15" fmla="*/ 1 h 39"/>
                <a:gd name="T16" fmla="*/ 8 w 23"/>
                <a:gd name="T17" fmla="*/ 1 h 39"/>
                <a:gd name="T18" fmla="*/ 8 w 23"/>
                <a:gd name="T19" fmla="*/ 5 h 39"/>
                <a:gd name="T20" fmla="*/ 10 w 23"/>
                <a:gd name="T21" fmla="*/ 3 h 39"/>
                <a:gd name="T22" fmla="*/ 12 w 23"/>
                <a:gd name="T23" fmla="*/ 1 h 39"/>
                <a:gd name="T24" fmla="*/ 14 w 23"/>
                <a:gd name="T25" fmla="*/ 0 h 39"/>
                <a:gd name="T26" fmla="*/ 17 w 23"/>
                <a:gd name="T27" fmla="*/ 0 h 39"/>
                <a:gd name="T28" fmla="*/ 21 w 23"/>
                <a:gd name="T29" fmla="*/ 1 h 39"/>
                <a:gd name="T30" fmla="*/ 23 w 23"/>
                <a:gd name="T31" fmla="*/ 2 h 39"/>
                <a:gd name="T32" fmla="*/ 21 w 23"/>
                <a:gd name="T33" fmla="*/ 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 h="39">
                  <a:moveTo>
                    <a:pt x="21" y="9"/>
                  </a:moveTo>
                  <a:cubicBezTo>
                    <a:pt x="20" y="8"/>
                    <a:pt x="20" y="8"/>
                    <a:pt x="19" y="8"/>
                  </a:cubicBezTo>
                  <a:cubicBezTo>
                    <a:pt x="18" y="8"/>
                    <a:pt x="17" y="7"/>
                    <a:pt x="16" y="7"/>
                  </a:cubicBezTo>
                  <a:cubicBezTo>
                    <a:pt x="13" y="7"/>
                    <a:pt x="11" y="8"/>
                    <a:pt x="10" y="10"/>
                  </a:cubicBezTo>
                  <a:cubicBezTo>
                    <a:pt x="9" y="12"/>
                    <a:pt x="8" y="14"/>
                    <a:pt x="8" y="17"/>
                  </a:cubicBezTo>
                  <a:cubicBezTo>
                    <a:pt x="8" y="39"/>
                    <a:pt x="8" y="39"/>
                    <a:pt x="8" y="39"/>
                  </a:cubicBezTo>
                  <a:cubicBezTo>
                    <a:pt x="0" y="39"/>
                    <a:pt x="0" y="39"/>
                    <a:pt x="0" y="39"/>
                  </a:cubicBezTo>
                  <a:cubicBezTo>
                    <a:pt x="0" y="1"/>
                    <a:pt x="0" y="1"/>
                    <a:pt x="0" y="1"/>
                  </a:cubicBezTo>
                  <a:cubicBezTo>
                    <a:pt x="8" y="1"/>
                    <a:pt x="8" y="1"/>
                    <a:pt x="8" y="1"/>
                  </a:cubicBezTo>
                  <a:cubicBezTo>
                    <a:pt x="8" y="5"/>
                    <a:pt x="8" y="5"/>
                    <a:pt x="8" y="5"/>
                  </a:cubicBezTo>
                  <a:cubicBezTo>
                    <a:pt x="8" y="4"/>
                    <a:pt x="9" y="3"/>
                    <a:pt x="10" y="3"/>
                  </a:cubicBezTo>
                  <a:cubicBezTo>
                    <a:pt x="10" y="2"/>
                    <a:pt x="11" y="2"/>
                    <a:pt x="12" y="1"/>
                  </a:cubicBezTo>
                  <a:cubicBezTo>
                    <a:pt x="12" y="1"/>
                    <a:pt x="13" y="1"/>
                    <a:pt x="14" y="0"/>
                  </a:cubicBezTo>
                  <a:cubicBezTo>
                    <a:pt x="15" y="0"/>
                    <a:pt x="16" y="0"/>
                    <a:pt x="17" y="0"/>
                  </a:cubicBezTo>
                  <a:cubicBezTo>
                    <a:pt x="18" y="0"/>
                    <a:pt x="20" y="0"/>
                    <a:pt x="21" y="1"/>
                  </a:cubicBezTo>
                  <a:cubicBezTo>
                    <a:pt x="22" y="1"/>
                    <a:pt x="23" y="1"/>
                    <a:pt x="23" y="2"/>
                  </a:cubicBezTo>
                  <a:lnTo>
                    <a:pt x="21" y="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0" name="Freeform 68">
              <a:extLst>
                <a:ext uri="{FF2B5EF4-FFF2-40B4-BE49-F238E27FC236}">
                  <a16:creationId xmlns:a16="http://schemas.microsoft.com/office/drawing/2014/main" id="{646502BE-8655-4E99-B8D3-19E6C1D2B9F4}"/>
                </a:ext>
              </a:extLst>
            </p:cNvPr>
            <p:cNvSpPr>
              <a:spLocks/>
            </p:cNvSpPr>
            <p:nvPr userDrawn="1"/>
          </p:nvSpPr>
          <p:spPr bwMode="auto">
            <a:xfrm>
              <a:off x="2545237" y="6383459"/>
              <a:ext cx="76723" cy="136010"/>
            </a:xfrm>
            <a:custGeom>
              <a:avLst/>
              <a:gdLst>
                <a:gd name="T0" fmla="*/ 31 w 44"/>
                <a:gd name="T1" fmla="*/ 78 h 78"/>
                <a:gd name="T2" fmla="*/ 19 w 44"/>
                <a:gd name="T3" fmla="*/ 50 h 78"/>
                <a:gd name="T4" fmla="*/ 10 w 44"/>
                <a:gd name="T5" fmla="*/ 61 h 78"/>
                <a:gd name="T6" fmla="*/ 10 w 44"/>
                <a:gd name="T7" fmla="*/ 78 h 78"/>
                <a:gd name="T8" fmla="*/ 0 w 44"/>
                <a:gd name="T9" fmla="*/ 78 h 78"/>
                <a:gd name="T10" fmla="*/ 0 w 44"/>
                <a:gd name="T11" fmla="*/ 6 h 78"/>
                <a:gd name="T12" fmla="*/ 10 w 44"/>
                <a:gd name="T13" fmla="*/ 0 h 78"/>
                <a:gd name="T14" fmla="*/ 10 w 44"/>
                <a:gd name="T15" fmla="*/ 47 h 78"/>
                <a:gd name="T16" fmla="*/ 28 w 44"/>
                <a:gd name="T17" fmla="*/ 22 h 78"/>
                <a:gd name="T18" fmla="*/ 41 w 44"/>
                <a:gd name="T19" fmla="*/ 22 h 78"/>
                <a:gd name="T20" fmla="*/ 26 w 44"/>
                <a:gd name="T21" fmla="*/ 41 h 78"/>
                <a:gd name="T22" fmla="*/ 44 w 44"/>
                <a:gd name="T23" fmla="*/ 78 h 78"/>
                <a:gd name="T24" fmla="*/ 31 w 44"/>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78">
                  <a:moveTo>
                    <a:pt x="31" y="78"/>
                  </a:moveTo>
                  <a:lnTo>
                    <a:pt x="19" y="50"/>
                  </a:lnTo>
                  <a:lnTo>
                    <a:pt x="10" y="61"/>
                  </a:lnTo>
                  <a:lnTo>
                    <a:pt x="10" y="78"/>
                  </a:lnTo>
                  <a:lnTo>
                    <a:pt x="0" y="78"/>
                  </a:lnTo>
                  <a:lnTo>
                    <a:pt x="0" y="6"/>
                  </a:lnTo>
                  <a:lnTo>
                    <a:pt x="10" y="0"/>
                  </a:lnTo>
                  <a:lnTo>
                    <a:pt x="10" y="47"/>
                  </a:lnTo>
                  <a:lnTo>
                    <a:pt x="28" y="22"/>
                  </a:lnTo>
                  <a:lnTo>
                    <a:pt x="41" y="22"/>
                  </a:lnTo>
                  <a:lnTo>
                    <a:pt x="26" y="41"/>
                  </a:lnTo>
                  <a:lnTo>
                    <a:pt x="44" y="78"/>
                  </a:lnTo>
                  <a:lnTo>
                    <a:pt x="31" y="7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1" name="Freeform 69">
              <a:extLst>
                <a:ext uri="{FF2B5EF4-FFF2-40B4-BE49-F238E27FC236}">
                  <a16:creationId xmlns:a16="http://schemas.microsoft.com/office/drawing/2014/main" id="{7B89F1B5-6B06-45D2-838B-039A44EFFD1B}"/>
                </a:ext>
              </a:extLst>
            </p:cNvPr>
            <p:cNvSpPr>
              <a:spLocks/>
            </p:cNvSpPr>
            <p:nvPr userDrawn="1"/>
          </p:nvSpPr>
          <p:spPr bwMode="auto">
            <a:xfrm>
              <a:off x="2628936" y="6418333"/>
              <a:ext cx="74980" cy="102879"/>
            </a:xfrm>
            <a:custGeom>
              <a:avLst/>
              <a:gdLst>
                <a:gd name="T0" fmla="*/ 28 w 29"/>
                <a:gd name="T1" fmla="*/ 4 h 40"/>
                <a:gd name="T2" fmla="*/ 25 w 29"/>
                <a:gd name="T3" fmla="*/ 10 h 40"/>
                <a:gd name="T4" fmla="*/ 20 w 29"/>
                <a:gd name="T5" fmla="*/ 8 h 40"/>
                <a:gd name="T6" fmla="*/ 15 w 29"/>
                <a:gd name="T7" fmla="*/ 7 h 40"/>
                <a:gd name="T8" fmla="*/ 11 w 29"/>
                <a:gd name="T9" fmla="*/ 8 h 40"/>
                <a:gd name="T10" fmla="*/ 9 w 29"/>
                <a:gd name="T11" fmla="*/ 10 h 40"/>
                <a:gd name="T12" fmla="*/ 10 w 29"/>
                <a:gd name="T13" fmla="*/ 12 h 40"/>
                <a:gd name="T14" fmla="*/ 11 w 29"/>
                <a:gd name="T15" fmla="*/ 13 h 40"/>
                <a:gd name="T16" fmla="*/ 13 w 29"/>
                <a:gd name="T17" fmla="*/ 14 h 40"/>
                <a:gd name="T18" fmla="*/ 17 w 29"/>
                <a:gd name="T19" fmla="*/ 16 h 40"/>
                <a:gd name="T20" fmla="*/ 22 w 29"/>
                <a:gd name="T21" fmla="*/ 18 h 40"/>
                <a:gd name="T22" fmla="*/ 26 w 29"/>
                <a:gd name="T23" fmla="*/ 21 h 40"/>
                <a:gd name="T24" fmla="*/ 29 w 29"/>
                <a:gd name="T25" fmla="*/ 24 h 40"/>
                <a:gd name="T26" fmla="*/ 29 w 29"/>
                <a:gd name="T27" fmla="*/ 29 h 40"/>
                <a:gd name="T28" fmla="*/ 28 w 29"/>
                <a:gd name="T29" fmla="*/ 34 h 40"/>
                <a:gd name="T30" fmla="*/ 25 w 29"/>
                <a:gd name="T31" fmla="*/ 38 h 40"/>
                <a:gd name="T32" fmla="*/ 21 w 29"/>
                <a:gd name="T33" fmla="*/ 40 h 40"/>
                <a:gd name="T34" fmla="*/ 15 w 29"/>
                <a:gd name="T35" fmla="*/ 40 h 40"/>
                <a:gd name="T36" fmla="*/ 7 w 29"/>
                <a:gd name="T37" fmla="*/ 39 h 40"/>
                <a:gd name="T38" fmla="*/ 0 w 29"/>
                <a:gd name="T39" fmla="*/ 35 h 40"/>
                <a:gd name="T40" fmla="*/ 4 w 29"/>
                <a:gd name="T41" fmla="*/ 30 h 40"/>
                <a:gd name="T42" fmla="*/ 9 w 29"/>
                <a:gd name="T43" fmla="*/ 32 h 40"/>
                <a:gd name="T44" fmla="*/ 15 w 29"/>
                <a:gd name="T45" fmla="*/ 33 h 40"/>
                <a:gd name="T46" fmla="*/ 20 w 29"/>
                <a:gd name="T47" fmla="*/ 32 h 40"/>
                <a:gd name="T48" fmla="*/ 22 w 29"/>
                <a:gd name="T49" fmla="*/ 29 h 40"/>
                <a:gd name="T50" fmla="*/ 21 w 29"/>
                <a:gd name="T51" fmla="*/ 27 h 40"/>
                <a:gd name="T52" fmla="*/ 20 w 29"/>
                <a:gd name="T53" fmla="*/ 26 h 40"/>
                <a:gd name="T54" fmla="*/ 17 w 29"/>
                <a:gd name="T55" fmla="*/ 24 h 40"/>
                <a:gd name="T56" fmla="*/ 13 w 29"/>
                <a:gd name="T57" fmla="*/ 23 h 40"/>
                <a:gd name="T58" fmla="*/ 8 w 29"/>
                <a:gd name="T59" fmla="*/ 20 h 40"/>
                <a:gd name="T60" fmla="*/ 4 w 29"/>
                <a:gd name="T61" fmla="*/ 18 h 40"/>
                <a:gd name="T62" fmla="*/ 2 w 29"/>
                <a:gd name="T63" fmla="*/ 15 h 40"/>
                <a:gd name="T64" fmla="*/ 2 w 29"/>
                <a:gd name="T65" fmla="*/ 11 h 40"/>
                <a:gd name="T66" fmla="*/ 3 w 29"/>
                <a:gd name="T67" fmla="*/ 6 h 40"/>
                <a:gd name="T68" fmla="*/ 6 w 29"/>
                <a:gd name="T69" fmla="*/ 3 h 40"/>
                <a:gd name="T70" fmla="*/ 10 w 29"/>
                <a:gd name="T71" fmla="*/ 1 h 40"/>
                <a:gd name="T72" fmla="*/ 15 w 29"/>
                <a:gd name="T73" fmla="*/ 0 h 40"/>
                <a:gd name="T74" fmla="*/ 22 w 29"/>
                <a:gd name="T75" fmla="*/ 1 h 40"/>
                <a:gd name="T76" fmla="*/ 28 w 29"/>
                <a:gd name="T77" fmla="*/ 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9" h="40">
                  <a:moveTo>
                    <a:pt x="28" y="4"/>
                  </a:moveTo>
                  <a:cubicBezTo>
                    <a:pt x="25" y="10"/>
                    <a:pt x="25" y="10"/>
                    <a:pt x="25" y="10"/>
                  </a:cubicBezTo>
                  <a:cubicBezTo>
                    <a:pt x="23" y="9"/>
                    <a:pt x="22" y="8"/>
                    <a:pt x="20" y="8"/>
                  </a:cubicBezTo>
                  <a:cubicBezTo>
                    <a:pt x="18" y="7"/>
                    <a:pt x="17" y="7"/>
                    <a:pt x="15" y="7"/>
                  </a:cubicBezTo>
                  <a:cubicBezTo>
                    <a:pt x="13" y="7"/>
                    <a:pt x="12" y="7"/>
                    <a:pt x="11" y="8"/>
                  </a:cubicBezTo>
                  <a:cubicBezTo>
                    <a:pt x="10" y="8"/>
                    <a:pt x="9" y="9"/>
                    <a:pt x="9" y="10"/>
                  </a:cubicBezTo>
                  <a:cubicBezTo>
                    <a:pt x="9" y="11"/>
                    <a:pt x="10" y="11"/>
                    <a:pt x="10" y="12"/>
                  </a:cubicBezTo>
                  <a:cubicBezTo>
                    <a:pt x="10" y="12"/>
                    <a:pt x="10" y="13"/>
                    <a:pt x="11" y="13"/>
                  </a:cubicBezTo>
                  <a:cubicBezTo>
                    <a:pt x="11" y="13"/>
                    <a:pt x="12" y="14"/>
                    <a:pt x="13" y="14"/>
                  </a:cubicBezTo>
                  <a:cubicBezTo>
                    <a:pt x="14" y="15"/>
                    <a:pt x="15" y="15"/>
                    <a:pt x="17" y="16"/>
                  </a:cubicBezTo>
                  <a:cubicBezTo>
                    <a:pt x="19" y="17"/>
                    <a:pt x="21" y="18"/>
                    <a:pt x="22" y="18"/>
                  </a:cubicBezTo>
                  <a:cubicBezTo>
                    <a:pt x="24" y="19"/>
                    <a:pt x="25" y="20"/>
                    <a:pt x="26" y="21"/>
                  </a:cubicBezTo>
                  <a:cubicBezTo>
                    <a:pt x="27" y="22"/>
                    <a:pt x="28" y="23"/>
                    <a:pt x="29" y="24"/>
                  </a:cubicBezTo>
                  <a:cubicBezTo>
                    <a:pt x="29" y="25"/>
                    <a:pt x="29" y="27"/>
                    <a:pt x="29" y="29"/>
                  </a:cubicBezTo>
                  <a:cubicBezTo>
                    <a:pt x="29" y="31"/>
                    <a:pt x="29" y="33"/>
                    <a:pt x="28" y="34"/>
                  </a:cubicBezTo>
                  <a:cubicBezTo>
                    <a:pt x="28" y="36"/>
                    <a:pt x="26" y="37"/>
                    <a:pt x="25" y="38"/>
                  </a:cubicBezTo>
                  <a:cubicBezTo>
                    <a:pt x="24" y="39"/>
                    <a:pt x="22" y="39"/>
                    <a:pt x="21" y="40"/>
                  </a:cubicBezTo>
                  <a:cubicBezTo>
                    <a:pt x="19" y="40"/>
                    <a:pt x="17" y="40"/>
                    <a:pt x="15" y="40"/>
                  </a:cubicBezTo>
                  <a:cubicBezTo>
                    <a:pt x="13" y="40"/>
                    <a:pt x="10" y="40"/>
                    <a:pt x="7" y="39"/>
                  </a:cubicBezTo>
                  <a:cubicBezTo>
                    <a:pt x="5" y="38"/>
                    <a:pt x="2" y="37"/>
                    <a:pt x="0" y="35"/>
                  </a:cubicBezTo>
                  <a:cubicBezTo>
                    <a:pt x="4" y="30"/>
                    <a:pt x="4" y="30"/>
                    <a:pt x="4" y="30"/>
                  </a:cubicBezTo>
                  <a:cubicBezTo>
                    <a:pt x="6" y="31"/>
                    <a:pt x="7" y="32"/>
                    <a:pt x="9" y="32"/>
                  </a:cubicBezTo>
                  <a:cubicBezTo>
                    <a:pt x="11" y="33"/>
                    <a:pt x="13" y="33"/>
                    <a:pt x="15" y="33"/>
                  </a:cubicBezTo>
                  <a:cubicBezTo>
                    <a:pt x="17" y="33"/>
                    <a:pt x="19" y="33"/>
                    <a:pt x="20" y="32"/>
                  </a:cubicBezTo>
                  <a:cubicBezTo>
                    <a:pt x="21" y="31"/>
                    <a:pt x="22" y="30"/>
                    <a:pt x="22" y="29"/>
                  </a:cubicBezTo>
                  <a:cubicBezTo>
                    <a:pt x="22" y="28"/>
                    <a:pt x="22" y="28"/>
                    <a:pt x="21" y="27"/>
                  </a:cubicBezTo>
                  <a:cubicBezTo>
                    <a:pt x="21" y="27"/>
                    <a:pt x="20" y="26"/>
                    <a:pt x="20" y="26"/>
                  </a:cubicBezTo>
                  <a:cubicBezTo>
                    <a:pt x="19" y="25"/>
                    <a:pt x="18" y="25"/>
                    <a:pt x="17" y="24"/>
                  </a:cubicBezTo>
                  <a:cubicBezTo>
                    <a:pt x="16" y="24"/>
                    <a:pt x="15" y="23"/>
                    <a:pt x="13" y="23"/>
                  </a:cubicBezTo>
                  <a:cubicBezTo>
                    <a:pt x="11" y="22"/>
                    <a:pt x="9" y="21"/>
                    <a:pt x="8" y="20"/>
                  </a:cubicBezTo>
                  <a:cubicBezTo>
                    <a:pt x="6" y="19"/>
                    <a:pt x="5" y="19"/>
                    <a:pt x="4" y="18"/>
                  </a:cubicBezTo>
                  <a:cubicBezTo>
                    <a:pt x="3" y="17"/>
                    <a:pt x="3" y="16"/>
                    <a:pt x="2" y="15"/>
                  </a:cubicBezTo>
                  <a:cubicBezTo>
                    <a:pt x="2" y="13"/>
                    <a:pt x="2" y="12"/>
                    <a:pt x="2" y="11"/>
                  </a:cubicBezTo>
                  <a:cubicBezTo>
                    <a:pt x="2" y="9"/>
                    <a:pt x="2" y="7"/>
                    <a:pt x="3" y="6"/>
                  </a:cubicBezTo>
                  <a:cubicBezTo>
                    <a:pt x="3" y="5"/>
                    <a:pt x="4" y="4"/>
                    <a:pt x="6" y="3"/>
                  </a:cubicBezTo>
                  <a:cubicBezTo>
                    <a:pt x="7" y="2"/>
                    <a:pt x="8" y="1"/>
                    <a:pt x="10" y="1"/>
                  </a:cubicBezTo>
                  <a:cubicBezTo>
                    <a:pt x="11" y="0"/>
                    <a:pt x="13" y="0"/>
                    <a:pt x="15" y="0"/>
                  </a:cubicBezTo>
                  <a:cubicBezTo>
                    <a:pt x="17" y="0"/>
                    <a:pt x="20" y="0"/>
                    <a:pt x="22" y="1"/>
                  </a:cubicBezTo>
                  <a:cubicBezTo>
                    <a:pt x="24" y="2"/>
                    <a:pt x="26" y="3"/>
                    <a:pt x="28"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sp>
          <p:nvSpPr>
            <p:cNvPr id="252" name="Freeform 70">
              <a:extLst>
                <a:ext uri="{FF2B5EF4-FFF2-40B4-BE49-F238E27FC236}">
                  <a16:creationId xmlns:a16="http://schemas.microsoft.com/office/drawing/2014/main" id="{07A005EC-C937-4146-8D02-C00C5931EBCD}"/>
                </a:ext>
              </a:extLst>
            </p:cNvPr>
            <p:cNvSpPr>
              <a:spLocks/>
            </p:cNvSpPr>
            <p:nvPr userDrawn="1"/>
          </p:nvSpPr>
          <p:spPr bwMode="auto">
            <a:xfrm>
              <a:off x="2723096" y="6489826"/>
              <a:ext cx="27899" cy="31387"/>
            </a:xfrm>
            <a:custGeom>
              <a:avLst/>
              <a:gdLst>
                <a:gd name="T0" fmla="*/ 11 w 11"/>
                <a:gd name="T1" fmla="*/ 6 h 12"/>
                <a:gd name="T2" fmla="*/ 11 w 11"/>
                <a:gd name="T3" fmla="*/ 9 h 12"/>
                <a:gd name="T4" fmla="*/ 10 w 11"/>
                <a:gd name="T5" fmla="*/ 10 h 12"/>
                <a:gd name="T6" fmla="*/ 8 w 11"/>
                <a:gd name="T7" fmla="*/ 12 h 12"/>
                <a:gd name="T8" fmla="*/ 6 w 11"/>
                <a:gd name="T9" fmla="*/ 12 h 12"/>
                <a:gd name="T10" fmla="*/ 3 w 11"/>
                <a:gd name="T11" fmla="*/ 12 h 12"/>
                <a:gd name="T12" fmla="*/ 1 w 11"/>
                <a:gd name="T13" fmla="*/ 10 h 12"/>
                <a:gd name="T14" fmla="*/ 0 w 11"/>
                <a:gd name="T15" fmla="*/ 9 h 12"/>
                <a:gd name="T16" fmla="*/ 0 w 11"/>
                <a:gd name="T17" fmla="*/ 6 h 12"/>
                <a:gd name="T18" fmla="*/ 0 w 11"/>
                <a:gd name="T19" fmla="*/ 4 h 12"/>
                <a:gd name="T20" fmla="*/ 1 w 11"/>
                <a:gd name="T21" fmla="*/ 2 h 12"/>
                <a:gd name="T22" fmla="*/ 3 w 11"/>
                <a:gd name="T23" fmla="*/ 1 h 12"/>
                <a:gd name="T24" fmla="*/ 6 w 11"/>
                <a:gd name="T25" fmla="*/ 0 h 12"/>
                <a:gd name="T26" fmla="*/ 8 w 11"/>
                <a:gd name="T27" fmla="*/ 1 h 12"/>
                <a:gd name="T28" fmla="*/ 10 w 11"/>
                <a:gd name="T29" fmla="*/ 2 h 12"/>
                <a:gd name="T30" fmla="*/ 11 w 11"/>
                <a:gd name="T31" fmla="*/ 4 h 12"/>
                <a:gd name="T32" fmla="*/ 11 w 11"/>
                <a:gd name="T33" fmla="*/ 6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2">
                  <a:moveTo>
                    <a:pt x="11" y="6"/>
                  </a:moveTo>
                  <a:cubicBezTo>
                    <a:pt x="11" y="7"/>
                    <a:pt x="11" y="8"/>
                    <a:pt x="11" y="9"/>
                  </a:cubicBezTo>
                  <a:cubicBezTo>
                    <a:pt x="11" y="9"/>
                    <a:pt x="10" y="10"/>
                    <a:pt x="10" y="10"/>
                  </a:cubicBezTo>
                  <a:cubicBezTo>
                    <a:pt x="9" y="11"/>
                    <a:pt x="9" y="11"/>
                    <a:pt x="8" y="12"/>
                  </a:cubicBezTo>
                  <a:cubicBezTo>
                    <a:pt x="7" y="12"/>
                    <a:pt x="6" y="12"/>
                    <a:pt x="6" y="12"/>
                  </a:cubicBezTo>
                  <a:cubicBezTo>
                    <a:pt x="5" y="12"/>
                    <a:pt x="4" y="12"/>
                    <a:pt x="3" y="12"/>
                  </a:cubicBezTo>
                  <a:cubicBezTo>
                    <a:pt x="3" y="11"/>
                    <a:pt x="2" y="11"/>
                    <a:pt x="1" y="10"/>
                  </a:cubicBezTo>
                  <a:cubicBezTo>
                    <a:pt x="1" y="10"/>
                    <a:pt x="1" y="9"/>
                    <a:pt x="0" y="9"/>
                  </a:cubicBezTo>
                  <a:cubicBezTo>
                    <a:pt x="0" y="8"/>
                    <a:pt x="0" y="7"/>
                    <a:pt x="0" y="6"/>
                  </a:cubicBezTo>
                  <a:cubicBezTo>
                    <a:pt x="0" y="6"/>
                    <a:pt x="0" y="5"/>
                    <a:pt x="0" y="4"/>
                  </a:cubicBezTo>
                  <a:cubicBezTo>
                    <a:pt x="1" y="3"/>
                    <a:pt x="1" y="3"/>
                    <a:pt x="1" y="2"/>
                  </a:cubicBezTo>
                  <a:cubicBezTo>
                    <a:pt x="2" y="2"/>
                    <a:pt x="3" y="1"/>
                    <a:pt x="3" y="1"/>
                  </a:cubicBezTo>
                  <a:cubicBezTo>
                    <a:pt x="4" y="1"/>
                    <a:pt x="5" y="0"/>
                    <a:pt x="6" y="0"/>
                  </a:cubicBezTo>
                  <a:cubicBezTo>
                    <a:pt x="6" y="0"/>
                    <a:pt x="7" y="1"/>
                    <a:pt x="8" y="1"/>
                  </a:cubicBezTo>
                  <a:cubicBezTo>
                    <a:pt x="9" y="1"/>
                    <a:pt x="9" y="2"/>
                    <a:pt x="10" y="2"/>
                  </a:cubicBezTo>
                  <a:cubicBezTo>
                    <a:pt x="10" y="3"/>
                    <a:pt x="11" y="3"/>
                    <a:pt x="11" y="4"/>
                  </a:cubicBezTo>
                  <a:cubicBezTo>
                    <a:pt x="11" y="5"/>
                    <a:pt x="11" y="6"/>
                    <a:pt x="11" y="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IN" dirty="0">
                <a:solidFill>
                  <a:schemeClr val="bg1"/>
                </a:solidFill>
              </a:endParaRPr>
            </a:p>
          </p:txBody>
        </p:sp>
      </p:grpSp>
      <p:sp>
        <p:nvSpPr>
          <p:cNvPr id="263" name="Title 1">
            <a:extLst>
              <a:ext uri="{FF2B5EF4-FFF2-40B4-BE49-F238E27FC236}">
                <a16:creationId xmlns:a16="http://schemas.microsoft.com/office/drawing/2014/main" id="{3F36D6CC-3534-47CC-AECE-83EDA4639FB5}"/>
              </a:ext>
            </a:extLst>
          </p:cNvPr>
          <p:cNvSpPr>
            <a:spLocks noGrp="1"/>
          </p:cNvSpPr>
          <p:nvPr>
            <p:ph type="ctrTitle" hasCustomPrompt="1"/>
          </p:nvPr>
        </p:nvSpPr>
        <p:spPr>
          <a:xfrm>
            <a:off x="944880" y="2158329"/>
            <a:ext cx="4000436" cy="860400"/>
          </a:xfrm>
          <a:prstGeom prst="rect">
            <a:avLst/>
          </a:prstGeom>
        </p:spPr>
        <p:txBody>
          <a:bodyPr/>
          <a:lstStyle>
            <a:lvl1pPr>
              <a:defRPr sz="3000" b="0">
                <a:solidFill>
                  <a:schemeClr val="bg1"/>
                </a:solidFill>
                <a:latin typeface="EYInterstate Light" panose="02000506000000020004" pitchFamily="2" charset="0"/>
                <a:cs typeface="Arial" pitchFamily="34" charset="0"/>
              </a:defRPr>
            </a:lvl1pPr>
          </a:lstStyle>
          <a:p>
            <a:r>
              <a:rPr lang="en-AU" dirty="0"/>
              <a:t>Use a Frame to frame your better question</a:t>
            </a:r>
            <a:endParaRPr lang="en-GB" dirty="0"/>
          </a:p>
        </p:txBody>
      </p:sp>
      <p:sp>
        <p:nvSpPr>
          <p:cNvPr id="264" name="Subtitle 2">
            <a:extLst>
              <a:ext uri="{FF2B5EF4-FFF2-40B4-BE49-F238E27FC236}">
                <a16:creationId xmlns:a16="http://schemas.microsoft.com/office/drawing/2014/main" id="{C26FB38E-4E99-4AFB-8C8C-F03F7A963D9C}"/>
              </a:ext>
            </a:extLst>
          </p:cNvPr>
          <p:cNvSpPr>
            <a:spLocks noGrp="1"/>
          </p:cNvSpPr>
          <p:nvPr>
            <p:ph type="subTitle" idx="1"/>
          </p:nvPr>
        </p:nvSpPr>
        <p:spPr>
          <a:xfrm>
            <a:off x="945072" y="3200329"/>
            <a:ext cx="4020628" cy="645742"/>
          </a:xfrm>
          <a:prstGeom prst="rect">
            <a:avLst/>
          </a:prstGeom>
        </p:spPr>
        <p:txBody>
          <a:bodyPr/>
          <a:lstStyle>
            <a:lvl1pPr marL="0" indent="0" algn="l">
              <a:buNone/>
              <a:defRPr sz="2000">
                <a:solidFill>
                  <a:schemeClr val="bg1"/>
                </a:solidFill>
                <a:latin typeface="EYInterstate Light" panose="02000506000000020004" pitchFamily="2" charset="0"/>
                <a:cs typeface="Arial" pitchFamily="34" charset="0"/>
              </a:defRPr>
            </a:lvl1pPr>
            <a:lvl2pPr marL="0" indent="0" algn="l">
              <a:buNone/>
              <a:defRPr sz="1600">
                <a:solidFill>
                  <a:schemeClr val="tx1">
                    <a:lumMod val="75000"/>
                    <a:lumOff val="2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GB" dirty="0"/>
          </a:p>
        </p:txBody>
      </p:sp>
      <p:grpSp>
        <p:nvGrpSpPr>
          <p:cNvPr id="82" name="Group 4">
            <a:extLst>
              <a:ext uri="{FF2B5EF4-FFF2-40B4-BE49-F238E27FC236}">
                <a16:creationId xmlns:a16="http://schemas.microsoft.com/office/drawing/2014/main" id="{A63454B3-EB4E-450A-98AA-6B5943D89732}"/>
              </a:ext>
            </a:extLst>
          </p:cNvPr>
          <p:cNvGrpSpPr>
            <a:grpSpLocks noChangeAspect="1"/>
          </p:cNvGrpSpPr>
          <p:nvPr userDrawn="1"/>
        </p:nvGrpSpPr>
        <p:grpSpPr bwMode="auto">
          <a:xfrm>
            <a:off x="10364788" y="4960938"/>
            <a:ext cx="1225550" cy="1435100"/>
            <a:chOff x="6529" y="3125"/>
            <a:chExt cx="772" cy="904"/>
          </a:xfrm>
        </p:grpSpPr>
        <p:sp>
          <p:nvSpPr>
            <p:cNvPr id="83" name="Freeform 5">
              <a:extLst>
                <a:ext uri="{FF2B5EF4-FFF2-40B4-BE49-F238E27FC236}">
                  <a16:creationId xmlns:a16="http://schemas.microsoft.com/office/drawing/2014/main" id="{C4ED221A-C963-42C0-91ED-C597F6BDAF9C}"/>
                </a:ext>
              </a:extLst>
            </p:cNvPr>
            <p:cNvSpPr>
              <a:spLocks/>
            </p:cNvSpPr>
            <p:nvPr userDrawn="1"/>
          </p:nvSpPr>
          <p:spPr bwMode="auto">
            <a:xfrm>
              <a:off x="6529" y="3125"/>
              <a:ext cx="619" cy="226"/>
            </a:xfrm>
            <a:custGeom>
              <a:avLst/>
              <a:gdLst>
                <a:gd name="T0" fmla="*/ 2473 w 2473"/>
                <a:gd name="T1" fmla="*/ 0 h 902"/>
                <a:gd name="T2" fmla="*/ 0 w 2473"/>
                <a:gd name="T3" fmla="*/ 902 h 902"/>
                <a:gd name="T4" fmla="*/ 2473 w 2473"/>
                <a:gd name="T5" fmla="*/ 466 h 902"/>
                <a:gd name="T6" fmla="*/ 2473 w 2473"/>
                <a:gd name="T7" fmla="*/ 0 h 902"/>
              </a:gdLst>
              <a:ahLst/>
              <a:cxnLst>
                <a:cxn ang="0">
                  <a:pos x="T0" y="T1"/>
                </a:cxn>
                <a:cxn ang="0">
                  <a:pos x="T2" y="T3"/>
                </a:cxn>
                <a:cxn ang="0">
                  <a:pos x="T4" y="T5"/>
                </a:cxn>
                <a:cxn ang="0">
                  <a:pos x="T6" y="T7"/>
                </a:cxn>
              </a:cxnLst>
              <a:rect l="0" t="0" r="r" b="b"/>
              <a:pathLst>
                <a:path w="2473" h="902">
                  <a:moveTo>
                    <a:pt x="2473" y="0"/>
                  </a:moveTo>
                  <a:lnTo>
                    <a:pt x="0" y="902"/>
                  </a:lnTo>
                  <a:lnTo>
                    <a:pt x="2473" y="466"/>
                  </a:lnTo>
                  <a:lnTo>
                    <a:pt x="2473"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84" name="Freeform 6">
              <a:extLst>
                <a:ext uri="{FF2B5EF4-FFF2-40B4-BE49-F238E27FC236}">
                  <a16:creationId xmlns:a16="http://schemas.microsoft.com/office/drawing/2014/main" id="{7956D1CB-5F24-4766-80AE-D75515383444}"/>
                </a:ext>
              </a:extLst>
            </p:cNvPr>
            <p:cNvSpPr>
              <a:spLocks noEditPoints="1"/>
            </p:cNvSpPr>
            <p:nvPr userDrawn="1"/>
          </p:nvSpPr>
          <p:spPr bwMode="auto">
            <a:xfrm>
              <a:off x="6529" y="3444"/>
              <a:ext cx="772" cy="585"/>
            </a:xfrm>
            <a:custGeom>
              <a:avLst/>
              <a:gdLst>
                <a:gd name="T0" fmla="*/ 233 w 3088"/>
                <a:gd name="T1" fmla="*/ 1588 h 2339"/>
                <a:gd name="T2" fmla="*/ 253 w 3088"/>
                <a:gd name="T3" fmla="*/ 1795 h 2339"/>
                <a:gd name="T4" fmla="*/ 151 w 3088"/>
                <a:gd name="T5" fmla="*/ 1810 h 2339"/>
                <a:gd name="T6" fmla="*/ 351 w 3088"/>
                <a:gd name="T7" fmla="*/ 1761 h 2339"/>
                <a:gd name="T8" fmla="*/ 416 w 3088"/>
                <a:gd name="T9" fmla="*/ 1857 h 2339"/>
                <a:gd name="T10" fmla="*/ 1140 w 3088"/>
                <a:gd name="T11" fmla="*/ 1652 h 2339"/>
                <a:gd name="T12" fmla="*/ 1216 w 3088"/>
                <a:gd name="T13" fmla="*/ 1738 h 2339"/>
                <a:gd name="T14" fmla="*/ 696 w 3088"/>
                <a:gd name="T15" fmla="*/ 1546 h 2339"/>
                <a:gd name="T16" fmla="*/ 738 w 3088"/>
                <a:gd name="T17" fmla="*/ 1710 h 2339"/>
                <a:gd name="T18" fmla="*/ 860 w 3088"/>
                <a:gd name="T19" fmla="*/ 1854 h 2339"/>
                <a:gd name="T20" fmla="*/ 832 w 3088"/>
                <a:gd name="T21" fmla="*/ 1684 h 2339"/>
                <a:gd name="T22" fmla="*/ 2021 w 3088"/>
                <a:gd name="T23" fmla="*/ 1860 h 2339"/>
                <a:gd name="T24" fmla="*/ 2158 w 3088"/>
                <a:gd name="T25" fmla="*/ 1747 h 2339"/>
                <a:gd name="T26" fmla="*/ 2100 w 3088"/>
                <a:gd name="T27" fmla="*/ 1730 h 2339"/>
                <a:gd name="T28" fmla="*/ 2059 w 3088"/>
                <a:gd name="T29" fmla="*/ 1684 h 2339"/>
                <a:gd name="T30" fmla="*/ 1309 w 3088"/>
                <a:gd name="T31" fmla="*/ 1734 h 2339"/>
                <a:gd name="T32" fmla="*/ 1445 w 3088"/>
                <a:gd name="T33" fmla="*/ 1844 h 2339"/>
                <a:gd name="T34" fmla="*/ 1473 w 3088"/>
                <a:gd name="T35" fmla="*/ 1923 h 2339"/>
                <a:gd name="T36" fmla="*/ 1369 w 3088"/>
                <a:gd name="T37" fmla="*/ 1781 h 2339"/>
                <a:gd name="T38" fmla="*/ 1727 w 3088"/>
                <a:gd name="T39" fmla="*/ 1677 h 2339"/>
                <a:gd name="T40" fmla="*/ 1632 w 3088"/>
                <a:gd name="T41" fmla="*/ 1778 h 2339"/>
                <a:gd name="T42" fmla="*/ 1822 w 3088"/>
                <a:gd name="T43" fmla="*/ 1710 h 2339"/>
                <a:gd name="T44" fmla="*/ 1686 w 3088"/>
                <a:gd name="T45" fmla="*/ 1786 h 2339"/>
                <a:gd name="T46" fmla="*/ 1708 w 3088"/>
                <a:gd name="T47" fmla="*/ 1817 h 2339"/>
                <a:gd name="T48" fmla="*/ 2240 w 3088"/>
                <a:gd name="T49" fmla="*/ 1766 h 2339"/>
                <a:gd name="T50" fmla="*/ 2227 w 3088"/>
                <a:gd name="T51" fmla="*/ 1653 h 2339"/>
                <a:gd name="T52" fmla="*/ 2290 w 3088"/>
                <a:gd name="T53" fmla="*/ 1866 h 2339"/>
                <a:gd name="T54" fmla="*/ 2321 w 3088"/>
                <a:gd name="T55" fmla="*/ 1709 h 2339"/>
                <a:gd name="T56" fmla="*/ 2908 w 3088"/>
                <a:gd name="T57" fmla="*/ 1750 h 2339"/>
                <a:gd name="T58" fmla="*/ 2730 w 3088"/>
                <a:gd name="T59" fmla="*/ 1683 h 2339"/>
                <a:gd name="T60" fmla="*/ 2852 w 3088"/>
                <a:gd name="T61" fmla="*/ 1860 h 2339"/>
                <a:gd name="T62" fmla="*/ 2639 w 3088"/>
                <a:gd name="T63" fmla="*/ 1783 h 2339"/>
                <a:gd name="T64" fmla="*/ 2605 w 3088"/>
                <a:gd name="T65" fmla="*/ 1853 h 2339"/>
                <a:gd name="T66" fmla="*/ 2464 w 3088"/>
                <a:gd name="T67" fmla="*/ 1861 h 2339"/>
                <a:gd name="T68" fmla="*/ 2495 w 3088"/>
                <a:gd name="T69" fmla="*/ 1812 h 2339"/>
                <a:gd name="T70" fmla="*/ 2998 w 3088"/>
                <a:gd name="T71" fmla="*/ 1639 h 2339"/>
                <a:gd name="T72" fmla="*/ 975 w 3088"/>
                <a:gd name="T73" fmla="*/ 1860 h 2339"/>
                <a:gd name="T74" fmla="*/ 2416 w 3088"/>
                <a:gd name="T75" fmla="*/ 2069 h 2339"/>
                <a:gd name="T76" fmla="*/ 2510 w 3088"/>
                <a:gd name="T77" fmla="*/ 2251 h 2339"/>
                <a:gd name="T78" fmla="*/ 2485 w 3088"/>
                <a:gd name="T79" fmla="*/ 2074 h 2339"/>
                <a:gd name="T80" fmla="*/ 627 w 3088"/>
                <a:gd name="T81" fmla="*/ 2078 h 2339"/>
                <a:gd name="T82" fmla="*/ 672 w 3088"/>
                <a:gd name="T83" fmla="*/ 2089 h 2339"/>
                <a:gd name="T84" fmla="*/ 202 w 3088"/>
                <a:gd name="T85" fmla="*/ 2135 h 2339"/>
                <a:gd name="T86" fmla="*/ 310 w 3088"/>
                <a:gd name="T87" fmla="*/ 2174 h 2339"/>
                <a:gd name="T88" fmla="*/ 503 w 3088"/>
                <a:gd name="T89" fmla="*/ 2174 h 2339"/>
                <a:gd name="T90" fmla="*/ 374 w 3088"/>
                <a:gd name="T91" fmla="*/ 2185 h 2339"/>
                <a:gd name="T92" fmla="*/ 439 w 3088"/>
                <a:gd name="T93" fmla="*/ 2185 h 2339"/>
                <a:gd name="T94" fmla="*/ 2197 w 3088"/>
                <a:gd name="T95" fmla="*/ 2040 h 2339"/>
                <a:gd name="T96" fmla="*/ 1597 w 3088"/>
                <a:gd name="T97" fmla="*/ 2027 h 2339"/>
                <a:gd name="T98" fmla="*/ 1937 w 3088"/>
                <a:gd name="T99" fmla="*/ 2047 h 2339"/>
                <a:gd name="T100" fmla="*/ 2002 w 3088"/>
                <a:gd name="T101" fmla="*/ 2254 h 2339"/>
                <a:gd name="T102" fmla="*/ 2061 w 3088"/>
                <a:gd name="T103" fmla="*/ 2041 h 2339"/>
                <a:gd name="T104" fmla="*/ 2002 w 3088"/>
                <a:gd name="T105" fmla="*/ 2073 h 2339"/>
                <a:gd name="T106" fmla="*/ 767 w 3088"/>
                <a:gd name="T107" fmla="*/ 1934 h 2339"/>
                <a:gd name="T108" fmla="*/ 1202 w 3088"/>
                <a:gd name="T109" fmla="*/ 2037 h 2339"/>
                <a:gd name="T110" fmla="*/ 1108 w 3088"/>
                <a:gd name="T111" fmla="*/ 2086 h 2339"/>
                <a:gd name="T112" fmla="*/ 1280 w 3088"/>
                <a:gd name="T113" fmla="*/ 2078 h 2339"/>
                <a:gd name="T114" fmla="*/ 1385 w 3088"/>
                <a:gd name="T115" fmla="*/ 2249 h 2339"/>
                <a:gd name="T116" fmla="*/ 1403 w 3088"/>
                <a:gd name="T117" fmla="*/ 2332 h 2339"/>
                <a:gd name="T118" fmla="*/ 1354 w 3088"/>
                <a:gd name="T119" fmla="*/ 2200 h 2339"/>
                <a:gd name="T120" fmla="*/ 993 w 3088"/>
                <a:gd name="T121" fmla="*/ 2123 h 2339"/>
                <a:gd name="T122" fmla="*/ 397 w 3088"/>
                <a:gd name="T123" fmla="*/ 963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088" h="2339">
                  <a:moveTo>
                    <a:pt x="257" y="1763"/>
                  </a:moveTo>
                  <a:lnTo>
                    <a:pt x="257" y="1763"/>
                  </a:lnTo>
                  <a:lnTo>
                    <a:pt x="257" y="1755"/>
                  </a:lnTo>
                  <a:lnTo>
                    <a:pt x="256" y="1749"/>
                  </a:lnTo>
                  <a:lnTo>
                    <a:pt x="253" y="1736"/>
                  </a:lnTo>
                  <a:lnTo>
                    <a:pt x="247" y="1725"/>
                  </a:lnTo>
                  <a:lnTo>
                    <a:pt x="241" y="1716"/>
                  </a:lnTo>
                  <a:lnTo>
                    <a:pt x="233" y="1709"/>
                  </a:lnTo>
                  <a:lnTo>
                    <a:pt x="225" y="1704"/>
                  </a:lnTo>
                  <a:lnTo>
                    <a:pt x="219" y="1699"/>
                  </a:lnTo>
                  <a:lnTo>
                    <a:pt x="212" y="1696"/>
                  </a:lnTo>
                  <a:lnTo>
                    <a:pt x="212" y="1696"/>
                  </a:lnTo>
                  <a:lnTo>
                    <a:pt x="220" y="1690"/>
                  </a:lnTo>
                  <a:lnTo>
                    <a:pt x="226" y="1685"/>
                  </a:lnTo>
                  <a:lnTo>
                    <a:pt x="232" y="1678"/>
                  </a:lnTo>
                  <a:lnTo>
                    <a:pt x="237" y="1671"/>
                  </a:lnTo>
                  <a:lnTo>
                    <a:pt x="242" y="1663"/>
                  </a:lnTo>
                  <a:lnTo>
                    <a:pt x="244" y="1654"/>
                  </a:lnTo>
                  <a:lnTo>
                    <a:pt x="246" y="1645"/>
                  </a:lnTo>
                  <a:lnTo>
                    <a:pt x="246" y="1635"/>
                  </a:lnTo>
                  <a:lnTo>
                    <a:pt x="246" y="1635"/>
                  </a:lnTo>
                  <a:lnTo>
                    <a:pt x="246" y="1626"/>
                  </a:lnTo>
                  <a:lnTo>
                    <a:pt x="245" y="1618"/>
                  </a:lnTo>
                  <a:lnTo>
                    <a:pt x="243" y="1610"/>
                  </a:lnTo>
                  <a:lnTo>
                    <a:pt x="241" y="1602"/>
                  </a:lnTo>
                  <a:lnTo>
                    <a:pt x="237" y="1594"/>
                  </a:lnTo>
                  <a:lnTo>
                    <a:pt x="233" y="1588"/>
                  </a:lnTo>
                  <a:lnTo>
                    <a:pt x="227" y="1582"/>
                  </a:lnTo>
                  <a:lnTo>
                    <a:pt x="222" y="1577"/>
                  </a:lnTo>
                  <a:lnTo>
                    <a:pt x="215" y="1572"/>
                  </a:lnTo>
                  <a:lnTo>
                    <a:pt x="209" y="1568"/>
                  </a:lnTo>
                  <a:lnTo>
                    <a:pt x="201" y="1565"/>
                  </a:lnTo>
                  <a:lnTo>
                    <a:pt x="192" y="1561"/>
                  </a:lnTo>
                  <a:lnTo>
                    <a:pt x="183" y="1559"/>
                  </a:lnTo>
                  <a:lnTo>
                    <a:pt x="173" y="1557"/>
                  </a:lnTo>
                  <a:lnTo>
                    <a:pt x="163" y="1557"/>
                  </a:lnTo>
                  <a:lnTo>
                    <a:pt x="152" y="1556"/>
                  </a:lnTo>
                  <a:lnTo>
                    <a:pt x="22" y="1556"/>
                  </a:lnTo>
                  <a:lnTo>
                    <a:pt x="22" y="1860"/>
                  </a:lnTo>
                  <a:lnTo>
                    <a:pt x="151" y="1860"/>
                  </a:lnTo>
                  <a:lnTo>
                    <a:pt x="151" y="1860"/>
                  </a:lnTo>
                  <a:lnTo>
                    <a:pt x="163" y="1860"/>
                  </a:lnTo>
                  <a:lnTo>
                    <a:pt x="174" y="1859"/>
                  </a:lnTo>
                  <a:lnTo>
                    <a:pt x="185" y="1857"/>
                  </a:lnTo>
                  <a:lnTo>
                    <a:pt x="195" y="1854"/>
                  </a:lnTo>
                  <a:lnTo>
                    <a:pt x="205" y="1850"/>
                  </a:lnTo>
                  <a:lnTo>
                    <a:pt x="214" y="1846"/>
                  </a:lnTo>
                  <a:lnTo>
                    <a:pt x="222" y="1840"/>
                  </a:lnTo>
                  <a:lnTo>
                    <a:pt x="228" y="1835"/>
                  </a:lnTo>
                  <a:lnTo>
                    <a:pt x="235" y="1828"/>
                  </a:lnTo>
                  <a:lnTo>
                    <a:pt x="241" y="1821"/>
                  </a:lnTo>
                  <a:lnTo>
                    <a:pt x="246" y="1813"/>
                  </a:lnTo>
                  <a:lnTo>
                    <a:pt x="249" y="1804"/>
                  </a:lnTo>
                  <a:lnTo>
                    <a:pt x="253" y="1795"/>
                  </a:lnTo>
                  <a:lnTo>
                    <a:pt x="255" y="1785"/>
                  </a:lnTo>
                  <a:lnTo>
                    <a:pt x="256" y="1774"/>
                  </a:lnTo>
                  <a:lnTo>
                    <a:pt x="257" y="1763"/>
                  </a:lnTo>
                  <a:lnTo>
                    <a:pt x="257" y="1763"/>
                  </a:lnTo>
                  <a:close/>
                  <a:moveTo>
                    <a:pt x="151" y="1810"/>
                  </a:moveTo>
                  <a:lnTo>
                    <a:pt x="78" y="1810"/>
                  </a:lnTo>
                  <a:lnTo>
                    <a:pt x="78" y="1722"/>
                  </a:lnTo>
                  <a:lnTo>
                    <a:pt x="151" y="1722"/>
                  </a:lnTo>
                  <a:lnTo>
                    <a:pt x="151" y="1722"/>
                  </a:lnTo>
                  <a:lnTo>
                    <a:pt x="162" y="1723"/>
                  </a:lnTo>
                  <a:lnTo>
                    <a:pt x="171" y="1725"/>
                  </a:lnTo>
                  <a:lnTo>
                    <a:pt x="179" y="1728"/>
                  </a:lnTo>
                  <a:lnTo>
                    <a:pt x="185" y="1733"/>
                  </a:lnTo>
                  <a:lnTo>
                    <a:pt x="191" y="1739"/>
                  </a:lnTo>
                  <a:lnTo>
                    <a:pt x="194" y="1747"/>
                  </a:lnTo>
                  <a:lnTo>
                    <a:pt x="196" y="1755"/>
                  </a:lnTo>
                  <a:lnTo>
                    <a:pt x="198" y="1765"/>
                  </a:lnTo>
                  <a:lnTo>
                    <a:pt x="198" y="1765"/>
                  </a:lnTo>
                  <a:lnTo>
                    <a:pt x="196" y="1775"/>
                  </a:lnTo>
                  <a:lnTo>
                    <a:pt x="194" y="1784"/>
                  </a:lnTo>
                  <a:lnTo>
                    <a:pt x="190" y="1792"/>
                  </a:lnTo>
                  <a:lnTo>
                    <a:pt x="185" y="1797"/>
                  </a:lnTo>
                  <a:lnTo>
                    <a:pt x="179" y="1803"/>
                  </a:lnTo>
                  <a:lnTo>
                    <a:pt x="171" y="1806"/>
                  </a:lnTo>
                  <a:lnTo>
                    <a:pt x="161" y="1808"/>
                  </a:lnTo>
                  <a:lnTo>
                    <a:pt x="151" y="1810"/>
                  </a:lnTo>
                  <a:lnTo>
                    <a:pt x="151" y="1810"/>
                  </a:lnTo>
                  <a:close/>
                  <a:moveTo>
                    <a:pt x="150" y="1673"/>
                  </a:moveTo>
                  <a:lnTo>
                    <a:pt x="78" y="1673"/>
                  </a:lnTo>
                  <a:lnTo>
                    <a:pt x="78" y="1608"/>
                  </a:lnTo>
                  <a:lnTo>
                    <a:pt x="148" y="1608"/>
                  </a:lnTo>
                  <a:lnTo>
                    <a:pt x="148" y="1608"/>
                  </a:lnTo>
                  <a:lnTo>
                    <a:pt x="157" y="1609"/>
                  </a:lnTo>
                  <a:lnTo>
                    <a:pt x="166" y="1610"/>
                  </a:lnTo>
                  <a:lnTo>
                    <a:pt x="172" y="1612"/>
                  </a:lnTo>
                  <a:lnTo>
                    <a:pt x="178" y="1615"/>
                  </a:lnTo>
                  <a:lnTo>
                    <a:pt x="182" y="1621"/>
                  </a:lnTo>
                  <a:lnTo>
                    <a:pt x="185" y="1626"/>
                  </a:lnTo>
                  <a:lnTo>
                    <a:pt x="187" y="1633"/>
                  </a:lnTo>
                  <a:lnTo>
                    <a:pt x="188" y="1641"/>
                  </a:lnTo>
                  <a:lnTo>
                    <a:pt x="188" y="1641"/>
                  </a:lnTo>
                  <a:lnTo>
                    <a:pt x="188" y="1646"/>
                  </a:lnTo>
                  <a:lnTo>
                    <a:pt x="187" y="1652"/>
                  </a:lnTo>
                  <a:lnTo>
                    <a:pt x="184" y="1657"/>
                  </a:lnTo>
                  <a:lnTo>
                    <a:pt x="181" y="1662"/>
                  </a:lnTo>
                  <a:lnTo>
                    <a:pt x="175" y="1666"/>
                  </a:lnTo>
                  <a:lnTo>
                    <a:pt x="169" y="1669"/>
                  </a:lnTo>
                  <a:lnTo>
                    <a:pt x="161" y="1672"/>
                  </a:lnTo>
                  <a:lnTo>
                    <a:pt x="150" y="1673"/>
                  </a:lnTo>
                  <a:lnTo>
                    <a:pt x="150" y="1673"/>
                  </a:lnTo>
                  <a:close/>
                  <a:moveTo>
                    <a:pt x="296" y="1764"/>
                  </a:moveTo>
                  <a:lnTo>
                    <a:pt x="296" y="1639"/>
                  </a:lnTo>
                  <a:lnTo>
                    <a:pt x="351" y="1639"/>
                  </a:lnTo>
                  <a:lnTo>
                    <a:pt x="351" y="1761"/>
                  </a:lnTo>
                  <a:lnTo>
                    <a:pt x="351" y="1761"/>
                  </a:lnTo>
                  <a:lnTo>
                    <a:pt x="351" y="1773"/>
                  </a:lnTo>
                  <a:lnTo>
                    <a:pt x="353" y="1785"/>
                  </a:lnTo>
                  <a:lnTo>
                    <a:pt x="356" y="1794"/>
                  </a:lnTo>
                  <a:lnTo>
                    <a:pt x="361" y="1802"/>
                  </a:lnTo>
                  <a:lnTo>
                    <a:pt x="366" y="1807"/>
                  </a:lnTo>
                  <a:lnTo>
                    <a:pt x="373" y="1812"/>
                  </a:lnTo>
                  <a:lnTo>
                    <a:pt x="382" y="1814"/>
                  </a:lnTo>
                  <a:lnTo>
                    <a:pt x="392" y="1815"/>
                  </a:lnTo>
                  <a:lnTo>
                    <a:pt x="392" y="1815"/>
                  </a:lnTo>
                  <a:lnTo>
                    <a:pt x="402" y="1814"/>
                  </a:lnTo>
                  <a:lnTo>
                    <a:pt x="409" y="1812"/>
                  </a:lnTo>
                  <a:lnTo>
                    <a:pt x="417" y="1807"/>
                  </a:lnTo>
                  <a:lnTo>
                    <a:pt x="423" y="1802"/>
                  </a:lnTo>
                  <a:lnTo>
                    <a:pt x="427" y="1794"/>
                  </a:lnTo>
                  <a:lnTo>
                    <a:pt x="430" y="1784"/>
                  </a:lnTo>
                  <a:lnTo>
                    <a:pt x="433" y="1773"/>
                  </a:lnTo>
                  <a:lnTo>
                    <a:pt x="433" y="1761"/>
                  </a:lnTo>
                  <a:lnTo>
                    <a:pt x="433" y="1639"/>
                  </a:lnTo>
                  <a:lnTo>
                    <a:pt x="488" y="1639"/>
                  </a:lnTo>
                  <a:lnTo>
                    <a:pt x="488" y="1860"/>
                  </a:lnTo>
                  <a:lnTo>
                    <a:pt x="433" y="1860"/>
                  </a:lnTo>
                  <a:lnTo>
                    <a:pt x="433" y="1843"/>
                  </a:lnTo>
                  <a:lnTo>
                    <a:pt x="433" y="1843"/>
                  </a:lnTo>
                  <a:lnTo>
                    <a:pt x="428" y="1848"/>
                  </a:lnTo>
                  <a:lnTo>
                    <a:pt x="422" y="1853"/>
                  </a:lnTo>
                  <a:lnTo>
                    <a:pt x="416" y="1857"/>
                  </a:lnTo>
                  <a:lnTo>
                    <a:pt x="409" y="1859"/>
                  </a:lnTo>
                  <a:lnTo>
                    <a:pt x="403" y="1862"/>
                  </a:lnTo>
                  <a:lnTo>
                    <a:pt x="395" y="1864"/>
                  </a:lnTo>
                  <a:lnTo>
                    <a:pt x="387" y="1865"/>
                  </a:lnTo>
                  <a:lnTo>
                    <a:pt x="380" y="1866"/>
                  </a:lnTo>
                  <a:lnTo>
                    <a:pt x="380" y="1866"/>
                  </a:lnTo>
                  <a:lnTo>
                    <a:pt x="366" y="1865"/>
                  </a:lnTo>
                  <a:lnTo>
                    <a:pt x="355" y="1862"/>
                  </a:lnTo>
                  <a:lnTo>
                    <a:pt x="345" y="1859"/>
                  </a:lnTo>
                  <a:lnTo>
                    <a:pt x="336" y="1855"/>
                  </a:lnTo>
                  <a:lnTo>
                    <a:pt x="328" y="1849"/>
                  </a:lnTo>
                  <a:lnTo>
                    <a:pt x="321" y="1844"/>
                  </a:lnTo>
                  <a:lnTo>
                    <a:pt x="316" y="1836"/>
                  </a:lnTo>
                  <a:lnTo>
                    <a:pt x="310" y="1828"/>
                  </a:lnTo>
                  <a:lnTo>
                    <a:pt x="307" y="1821"/>
                  </a:lnTo>
                  <a:lnTo>
                    <a:pt x="304" y="1813"/>
                  </a:lnTo>
                  <a:lnTo>
                    <a:pt x="299" y="1795"/>
                  </a:lnTo>
                  <a:lnTo>
                    <a:pt x="297" y="1779"/>
                  </a:lnTo>
                  <a:lnTo>
                    <a:pt x="296" y="1764"/>
                  </a:lnTo>
                  <a:lnTo>
                    <a:pt x="296" y="1764"/>
                  </a:lnTo>
                  <a:close/>
                  <a:moveTo>
                    <a:pt x="1135" y="1860"/>
                  </a:moveTo>
                  <a:lnTo>
                    <a:pt x="1079" y="1860"/>
                  </a:lnTo>
                  <a:lnTo>
                    <a:pt x="1079" y="1639"/>
                  </a:lnTo>
                  <a:lnTo>
                    <a:pt x="1135" y="1639"/>
                  </a:lnTo>
                  <a:lnTo>
                    <a:pt x="1135" y="1657"/>
                  </a:lnTo>
                  <a:lnTo>
                    <a:pt x="1135" y="1657"/>
                  </a:lnTo>
                  <a:lnTo>
                    <a:pt x="1140" y="1652"/>
                  </a:lnTo>
                  <a:lnTo>
                    <a:pt x="1146" y="1646"/>
                  </a:lnTo>
                  <a:lnTo>
                    <a:pt x="1152" y="1643"/>
                  </a:lnTo>
                  <a:lnTo>
                    <a:pt x="1159" y="1640"/>
                  </a:lnTo>
                  <a:lnTo>
                    <a:pt x="1167" y="1636"/>
                  </a:lnTo>
                  <a:lnTo>
                    <a:pt x="1173" y="1635"/>
                  </a:lnTo>
                  <a:lnTo>
                    <a:pt x="1182" y="1634"/>
                  </a:lnTo>
                  <a:lnTo>
                    <a:pt x="1190" y="1633"/>
                  </a:lnTo>
                  <a:lnTo>
                    <a:pt x="1190" y="1633"/>
                  </a:lnTo>
                  <a:lnTo>
                    <a:pt x="1200" y="1634"/>
                  </a:lnTo>
                  <a:lnTo>
                    <a:pt x="1208" y="1635"/>
                  </a:lnTo>
                  <a:lnTo>
                    <a:pt x="1217" y="1637"/>
                  </a:lnTo>
                  <a:lnTo>
                    <a:pt x="1225" y="1640"/>
                  </a:lnTo>
                  <a:lnTo>
                    <a:pt x="1233" y="1643"/>
                  </a:lnTo>
                  <a:lnTo>
                    <a:pt x="1239" y="1648"/>
                  </a:lnTo>
                  <a:lnTo>
                    <a:pt x="1245" y="1653"/>
                  </a:lnTo>
                  <a:lnTo>
                    <a:pt x="1250" y="1659"/>
                  </a:lnTo>
                  <a:lnTo>
                    <a:pt x="1256" y="1666"/>
                  </a:lnTo>
                  <a:lnTo>
                    <a:pt x="1259" y="1674"/>
                  </a:lnTo>
                  <a:lnTo>
                    <a:pt x="1264" y="1682"/>
                  </a:lnTo>
                  <a:lnTo>
                    <a:pt x="1266" y="1690"/>
                  </a:lnTo>
                  <a:lnTo>
                    <a:pt x="1268" y="1700"/>
                  </a:lnTo>
                  <a:lnTo>
                    <a:pt x="1270" y="1711"/>
                  </a:lnTo>
                  <a:lnTo>
                    <a:pt x="1271" y="1722"/>
                  </a:lnTo>
                  <a:lnTo>
                    <a:pt x="1271" y="1734"/>
                  </a:lnTo>
                  <a:lnTo>
                    <a:pt x="1271" y="1860"/>
                  </a:lnTo>
                  <a:lnTo>
                    <a:pt x="1216" y="1860"/>
                  </a:lnTo>
                  <a:lnTo>
                    <a:pt x="1216" y="1738"/>
                  </a:lnTo>
                  <a:lnTo>
                    <a:pt x="1216" y="1738"/>
                  </a:lnTo>
                  <a:lnTo>
                    <a:pt x="1216" y="1725"/>
                  </a:lnTo>
                  <a:lnTo>
                    <a:pt x="1214" y="1714"/>
                  </a:lnTo>
                  <a:lnTo>
                    <a:pt x="1211" y="1705"/>
                  </a:lnTo>
                  <a:lnTo>
                    <a:pt x="1206" y="1697"/>
                  </a:lnTo>
                  <a:lnTo>
                    <a:pt x="1201" y="1691"/>
                  </a:lnTo>
                  <a:lnTo>
                    <a:pt x="1194" y="1687"/>
                  </a:lnTo>
                  <a:lnTo>
                    <a:pt x="1186" y="1685"/>
                  </a:lnTo>
                  <a:lnTo>
                    <a:pt x="1176" y="1684"/>
                  </a:lnTo>
                  <a:lnTo>
                    <a:pt x="1176" y="1684"/>
                  </a:lnTo>
                  <a:lnTo>
                    <a:pt x="1167" y="1685"/>
                  </a:lnTo>
                  <a:lnTo>
                    <a:pt x="1158" y="1687"/>
                  </a:lnTo>
                  <a:lnTo>
                    <a:pt x="1151" y="1691"/>
                  </a:lnTo>
                  <a:lnTo>
                    <a:pt x="1146" y="1697"/>
                  </a:lnTo>
                  <a:lnTo>
                    <a:pt x="1140" y="1705"/>
                  </a:lnTo>
                  <a:lnTo>
                    <a:pt x="1137" y="1715"/>
                  </a:lnTo>
                  <a:lnTo>
                    <a:pt x="1135" y="1726"/>
                  </a:lnTo>
                  <a:lnTo>
                    <a:pt x="1135" y="1738"/>
                  </a:lnTo>
                  <a:lnTo>
                    <a:pt x="1135" y="1860"/>
                  </a:lnTo>
                  <a:close/>
                  <a:moveTo>
                    <a:pt x="593" y="1742"/>
                  </a:moveTo>
                  <a:lnTo>
                    <a:pt x="593" y="1860"/>
                  </a:lnTo>
                  <a:lnTo>
                    <a:pt x="537" y="1860"/>
                  </a:lnTo>
                  <a:lnTo>
                    <a:pt x="537" y="1639"/>
                  </a:lnTo>
                  <a:lnTo>
                    <a:pt x="593" y="1639"/>
                  </a:lnTo>
                  <a:lnTo>
                    <a:pt x="593" y="1742"/>
                  </a:lnTo>
                  <a:close/>
                  <a:moveTo>
                    <a:pt x="641" y="1573"/>
                  </a:moveTo>
                  <a:lnTo>
                    <a:pt x="696" y="1546"/>
                  </a:lnTo>
                  <a:lnTo>
                    <a:pt x="696" y="1747"/>
                  </a:lnTo>
                  <a:lnTo>
                    <a:pt x="696" y="1860"/>
                  </a:lnTo>
                  <a:lnTo>
                    <a:pt x="641" y="1860"/>
                  </a:lnTo>
                  <a:lnTo>
                    <a:pt x="641" y="1573"/>
                  </a:lnTo>
                  <a:close/>
                  <a:moveTo>
                    <a:pt x="871" y="1654"/>
                  </a:moveTo>
                  <a:lnTo>
                    <a:pt x="871" y="1654"/>
                  </a:lnTo>
                  <a:lnTo>
                    <a:pt x="866" y="1648"/>
                  </a:lnTo>
                  <a:lnTo>
                    <a:pt x="861" y="1645"/>
                  </a:lnTo>
                  <a:lnTo>
                    <a:pt x="854" y="1641"/>
                  </a:lnTo>
                  <a:lnTo>
                    <a:pt x="849" y="1639"/>
                  </a:lnTo>
                  <a:lnTo>
                    <a:pt x="842" y="1636"/>
                  </a:lnTo>
                  <a:lnTo>
                    <a:pt x="835" y="1634"/>
                  </a:lnTo>
                  <a:lnTo>
                    <a:pt x="822" y="1633"/>
                  </a:lnTo>
                  <a:lnTo>
                    <a:pt x="822" y="1633"/>
                  </a:lnTo>
                  <a:lnTo>
                    <a:pt x="812" y="1634"/>
                  </a:lnTo>
                  <a:lnTo>
                    <a:pt x="802" y="1635"/>
                  </a:lnTo>
                  <a:lnTo>
                    <a:pt x="794" y="1637"/>
                  </a:lnTo>
                  <a:lnTo>
                    <a:pt x="786" y="1641"/>
                  </a:lnTo>
                  <a:lnTo>
                    <a:pt x="778" y="1645"/>
                  </a:lnTo>
                  <a:lnTo>
                    <a:pt x="770" y="1651"/>
                  </a:lnTo>
                  <a:lnTo>
                    <a:pt x="764" y="1657"/>
                  </a:lnTo>
                  <a:lnTo>
                    <a:pt x="758" y="1664"/>
                  </a:lnTo>
                  <a:lnTo>
                    <a:pt x="753" y="1672"/>
                  </a:lnTo>
                  <a:lnTo>
                    <a:pt x="748" y="1680"/>
                  </a:lnTo>
                  <a:lnTo>
                    <a:pt x="744" y="1689"/>
                  </a:lnTo>
                  <a:lnTo>
                    <a:pt x="741" y="1699"/>
                  </a:lnTo>
                  <a:lnTo>
                    <a:pt x="738" y="1710"/>
                  </a:lnTo>
                  <a:lnTo>
                    <a:pt x="736" y="1722"/>
                  </a:lnTo>
                  <a:lnTo>
                    <a:pt x="735" y="1734"/>
                  </a:lnTo>
                  <a:lnTo>
                    <a:pt x="735" y="1747"/>
                  </a:lnTo>
                  <a:lnTo>
                    <a:pt x="735" y="1747"/>
                  </a:lnTo>
                  <a:lnTo>
                    <a:pt x="735" y="1761"/>
                  </a:lnTo>
                  <a:lnTo>
                    <a:pt x="736" y="1773"/>
                  </a:lnTo>
                  <a:lnTo>
                    <a:pt x="738" y="1785"/>
                  </a:lnTo>
                  <a:lnTo>
                    <a:pt x="741" y="1796"/>
                  </a:lnTo>
                  <a:lnTo>
                    <a:pt x="744" y="1807"/>
                  </a:lnTo>
                  <a:lnTo>
                    <a:pt x="747" y="1817"/>
                  </a:lnTo>
                  <a:lnTo>
                    <a:pt x="752" y="1826"/>
                  </a:lnTo>
                  <a:lnTo>
                    <a:pt x="757" y="1834"/>
                  </a:lnTo>
                  <a:lnTo>
                    <a:pt x="764" y="1841"/>
                  </a:lnTo>
                  <a:lnTo>
                    <a:pt x="769" y="1847"/>
                  </a:lnTo>
                  <a:lnTo>
                    <a:pt x="777" y="1853"/>
                  </a:lnTo>
                  <a:lnTo>
                    <a:pt x="785" y="1857"/>
                  </a:lnTo>
                  <a:lnTo>
                    <a:pt x="792" y="1860"/>
                  </a:lnTo>
                  <a:lnTo>
                    <a:pt x="801" y="1864"/>
                  </a:lnTo>
                  <a:lnTo>
                    <a:pt x="811" y="1865"/>
                  </a:lnTo>
                  <a:lnTo>
                    <a:pt x="821" y="1866"/>
                  </a:lnTo>
                  <a:lnTo>
                    <a:pt x="821" y="1866"/>
                  </a:lnTo>
                  <a:lnTo>
                    <a:pt x="828" y="1865"/>
                  </a:lnTo>
                  <a:lnTo>
                    <a:pt x="834" y="1864"/>
                  </a:lnTo>
                  <a:lnTo>
                    <a:pt x="841" y="1862"/>
                  </a:lnTo>
                  <a:lnTo>
                    <a:pt x="848" y="1860"/>
                  </a:lnTo>
                  <a:lnTo>
                    <a:pt x="853" y="1857"/>
                  </a:lnTo>
                  <a:lnTo>
                    <a:pt x="860" y="1854"/>
                  </a:lnTo>
                  <a:lnTo>
                    <a:pt x="865" y="1849"/>
                  </a:lnTo>
                  <a:lnTo>
                    <a:pt x="871" y="1844"/>
                  </a:lnTo>
                  <a:lnTo>
                    <a:pt x="871" y="1860"/>
                  </a:lnTo>
                  <a:lnTo>
                    <a:pt x="926" y="1860"/>
                  </a:lnTo>
                  <a:lnTo>
                    <a:pt x="926" y="1546"/>
                  </a:lnTo>
                  <a:lnTo>
                    <a:pt x="871" y="1573"/>
                  </a:lnTo>
                  <a:lnTo>
                    <a:pt x="871" y="1654"/>
                  </a:lnTo>
                  <a:close/>
                  <a:moveTo>
                    <a:pt x="832" y="1815"/>
                  </a:moveTo>
                  <a:lnTo>
                    <a:pt x="832" y="1815"/>
                  </a:lnTo>
                  <a:lnTo>
                    <a:pt x="826" y="1814"/>
                  </a:lnTo>
                  <a:lnTo>
                    <a:pt x="818" y="1812"/>
                  </a:lnTo>
                  <a:lnTo>
                    <a:pt x="811" y="1808"/>
                  </a:lnTo>
                  <a:lnTo>
                    <a:pt x="805" y="1802"/>
                  </a:lnTo>
                  <a:lnTo>
                    <a:pt x="799" y="1793"/>
                  </a:lnTo>
                  <a:lnTo>
                    <a:pt x="795" y="1781"/>
                  </a:lnTo>
                  <a:lnTo>
                    <a:pt x="791" y="1765"/>
                  </a:lnTo>
                  <a:lnTo>
                    <a:pt x="790" y="1746"/>
                  </a:lnTo>
                  <a:lnTo>
                    <a:pt x="790" y="1746"/>
                  </a:lnTo>
                  <a:lnTo>
                    <a:pt x="791" y="1728"/>
                  </a:lnTo>
                  <a:lnTo>
                    <a:pt x="795" y="1715"/>
                  </a:lnTo>
                  <a:lnTo>
                    <a:pt x="799" y="1704"/>
                  </a:lnTo>
                  <a:lnTo>
                    <a:pt x="805" y="1696"/>
                  </a:lnTo>
                  <a:lnTo>
                    <a:pt x="810" y="1689"/>
                  </a:lnTo>
                  <a:lnTo>
                    <a:pt x="818" y="1686"/>
                  </a:lnTo>
                  <a:lnTo>
                    <a:pt x="824" y="1684"/>
                  </a:lnTo>
                  <a:lnTo>
                    <a:pt x="832" y="1684"/>
                  </a:lnTo>
                  <a:lnTo>
                    <a:pt x="832" y="1684"/>
                  </a:lnTo>
                  <a:lnTo>
                    <a:pt x="839" y="1684"/>
                  </a:lnTo>
                  <a:lnTo>
                    <a:pt x="845" y="1686"/>
                  </a:lnTo>
                  <a:lnTo>
                    <a:pt x="852" y="1688"/>
                  </a:lnTo>
                  <a:lnTo>
                    <a:pt x="856" y="1691"/>
                  </a:lnTo>
                  <a:lnTo>
                    <a:pt x="861" y="1695"/>
                  </a:lnTo>
                  <a:lnTo>
                    <a:pt x="865" y="1698"/>
                  </a:lnTo>
                  <a:lnTo>
                    <a:pt x="871" y="1706"/>
                  </a:lnTo>
                  <a:lnTo>
                    <a:pt x="871" y="1793"/>
                  </a:lnTo>
                  <a:lnTo>
                    <a:pt x="871" y="1793"/>
                  </a:lnTo>
                  <a:lnTo>
                    <a:pt x="864" y="1801"/>
                  </a:lnTo>
                  <a:lnTo>
                    <a:pt x="856" y="1807"/>
                  </a:lnTo>
                  <a:lnTo>
                    <a:pt x="852" y="1811"/>
                  </a:lnTo>
                  <a:lnTo>
                    <a:pt x="845" y="1813"/>
                  </a:lnTo>
                  <a:lnTo>
                    <a:pt x="840" y="1814"/>
                  </a:lnTo>
                  <a:lnTo>
                    <a:pt x="832" y="1815"/>
                  </a:lnTo>
                  <a:lnTo>
                    <a:pt x="832" y="1815"/>
                  </a:lnTo>
                  <a:close/>
                  <a:moveTo>
                    <a:pt x="2069" y="1633"/>
                  </a:moveTo>
                  <a:lnTo>
                    <a:pt x="2069" y="1633"/>
                  </a:lnTo>
                  <a:lnTo>
                    <a:pt x="2064" y="1634"/>
                  </a:lnTo>
                  <a:lnTo>
                    <a:pt x="2057" y="1635"/>
                  </a:lnTo>
                  <a:lnTo>
                    <a:pt x="2044" y="1639"/>
                  </a:lnTo>
                  <a:lnTo>
                    <a:pt x="2032" y="1645"/>
                  </a:lnTo>
                  <a:lnTo>
                    <a:pt x="2021" y="1654"/>
                  </a:lnTo>
                  <a:lnTo>
                    <a:pt x="2021" y="1551"/>
                  </a:lnTo>
                  <a:lnTo>
                    <a:pt x="1966" y="1579"/>
                  </a:lnTo>
                  <a:lnTo>
                    <a:pt x="1966" y="1860"/>
                  </a:lnTo>
                  <a:lnTo>
                    <a:pt x="2021" y="1860"/>
                  </a:lnTo>
                  <a:lnTo>
                    <a:pt x="2021" y="1844"/>
                  </a:lnTo>
                  <a:lnTo>
                    <a:pt x="2021" y="1844"/>
                  </a:lnTo>
                  <a:lnTo>
                    <a:pt x="2025" y="1849"/>
                  </a:lnTo>
                  <a:lnTo>
                    <a:pt x="2032" y="1854"/>
                  </a:lnTo>
                  <a:lnTo>
                    <a:pt x="2037" y="1857"/>
                  </a:lnTo>
                  <a:lnTo>
                    <a:pt x="2044" y="1860"/>
                  </a:lnTo>
                  <a:lnTo>
                    <a:pt x="2049" y="1862"/>
                  </a:lnTo>
                  <a:lnTo>
                    <a:pt x="2057" y="1864"/>
                  </a:lnTo>
                  <a:lnTo>
                    <a:pt x="2064" y="1865"/>
                  </a:lnTo>
                  <a:lnTo>
                    <a:pt x="2070" y="1866"/>
                  </a:lnTo>
                  <a:lnTo>
                    <a:pt x="2070" y="1866"/>
                  </a:lnTo>
                  <a:lnTo>
                    <a:pt x="2080" y="1865"/>
                  </a:lnTo>
                  <a:lnTo>
                    <a:pt x="2090" y="1864"/>
                  </a:lnTo>
                  <a:lnTo>
                    <a:pt x="2099" y="1861"/>
                  </a:lnTo>
                  <a:lnTo>
                    <a:pt x="2108" y="1857"/>
                  </a:lnTo>
                  <a:lnTo>
                    <a:pt x="2116" y="1853"/>
                  </a:lnTo>
                  <a:lnTo>
                    <a:pt x="2122" y="1848"/>
                  </a:lnTo>
                  <a:lnTo>
                    <a:pt x="2129" y="1841"/>
                  </a:lnTo>
                  <a:lnTo>
                    <a:pt x="2134" y="1835"/>
                  </a:lnTo>
                  <a:lnTo>
                    <a:pt x="2140" y="1826"/>
                  </a:lnTo>
                  <a:lnTo>
                    <a:pt x="2144" y="1817"/>
                  </a:lnTo>
                  <a:lnTo>
                    <a:pt x="2148" y="1807"/>
                  </a:lnTo>
                  <a:lnTo>
                    <a:pt x="2151" y="1797"/>
                  </a:lnTo>
                  <a:lnTo>
                    <a:pt x="2154" y="1786"/>
                  </a:lnTo>
                  <a:lnTo>
                    <a:pt x="2155" y="1774"/>
                  </a:lnTo>
                  <a:lnTo>
                    <a:pt x="2157" y="1761"/>
                  </a:lnTo>
                  <a:lnTo>
                    <a:pt x="2158" y="1747"/>
                  </a:lnTo>
                  <a:lnTo>
                    <a:pt x="2158" y="1747"/>
                  </a:lnTo>
                  <a:lnTo>
                    <a:pt x="2157" y="1734"/>
                  </a:lnTo>
                  <a:lnTo>
                    <a:pt x="2155" y="1722"/>
                  </a:lnTo>
                  <a:lnTo>
                    <a:pt x="2153" y="1710"/>
                  </a:lnTo>
                  <a:lnTo>
                    <a:pt x="2151" y="1699"/>
                  </a:lnTo>
                  <a:lnTo>
                    <a:pt x="2148" y="1689"/>
                  </a:lnTo>
                  <a:lnTo>
                    <a:pt x="2143" y="1680"/>
                  </a:lnTo>
                  <a:lnTo>
                    <a:pt x="2139" y="1672"/>
                  </a:lnTo>
                  <a:lnTo>
                    <a:pt x="2133" y="1664"/>
                  </a:lnTo>
                  <a:lnTo>
                    <a:pt x="2128" y="1657"/>
                  </a:lnTo>
                  <a:lnTo>
                    <a:pt x="2121" y="1651"/>
                  </a:lnTo>
                  <a:lnTo>
                    <a:pt x="2113" y="1645"/>
                  </a:lnTo>
                  <a:lnTo>
                    <a:pt x="2106" y="1641"/>
                  </a:lnTo>
                  <a:lnTo>
                    <a:pt x="2098" y="1637"/>
                  </a:lnTo>
                  <a:lnTo>
                    <a:pt x="2089" y="1635"/>
                  </a:lnTo>
                  <a:lnTo>
                    <a:pt x="2079" y="1634"/>
                  </a:lnTo>
                  <a:lnTo>
                    <a:pt x="2069" y="1633"/>
                  </a:lnTo>
                  <a:lnTo>
                    <a:pt x="2069" y="1633"/>
                  </a:lnTo>
                  <a:close/>
                  <a:moveTo>
                    <a:pt x="2059" y="1684"/>
                  </a:moveTo>
                  <a:lnTo>
                    <a:pt x="2059" y="1684"/>
                  </a:lnTo>
                  <a:lnTo>
                    <a:pt x="2067" y="1685"/>
                  </a:lnTo>
                  <a:lnTo>
                    <a:pt x="2075" y="1687"/>
                  </a:lnTo>
                  <a:lnTo>
                    <a:pt x="2081" y="1691"/>
                  </a:lnTo>
                  <a:lnTo>
                    <a:pt x="2088" y="1698"/>
                  </a:lnTo>
                  <a:lnTo>
                    <a:pt x="2094" y="1706"/>
                  </a:lnTo>
                  <a:lnTo>
                    <a:pt x="2097" y="1717"/>
                  </a:lnTo>
                  <a:lnTo>
                    <a:pt x="2100" y="1730"/>
                  </a:lnTo>
                  <a:lnTo>
                    <a:pt x="2101" y="1746"/>
                  </a:lnTo>
                  <a:lnTo>
                    <a:pt x="2101" y="1746"/>
                  </a:lnTo>
                  <a:lnTo>
                    <a:pt x="2100" y="1762"/>
                  </a:lnTo>
                  <a:lnTo>
                    <a:pt x="2098" y="1776"/>
                  </a:lnTo>
                  <a:lnTo>
                    <a:pt x="2096" y="1787"/>
                  </a:lnTo>
                  <a:lnTo>
                    <a:pt x="2091" y="1797"/>
                  </a:lnTo>
                  <a:lnTo>
                    <a:pt x="2085" y="1805"/>
                  </a:lnTo>
                  <a:lnTo>
                    <a:pt x="2078" y="1811"/>
                  </a:lnTo>
                  <a:lnTo>
                    <a:pt x="2070" y="1814"/>
                  </a:lnTo>
                  <a:lnTo>
                    <a:pt x="2061" y="1815"/>
                  </a:lnTo>
                  <a:lnTo>
                    <a:pt x="2061" y="1815"/>
                  </a:lnTo>
                  <a:lnTo>
                    <a:pt x="2053" y="1814"/>
                  </a:lnTo>
                  <a:lnTo>
                    <a:pt x="2046" y="1813"/>
                  </a:lnTo>
                  <a:lnTo>
                    <a:pt x="2041" y="1810"/>
                  </a:lnTo>
                  <a:lnTo>
                    <a:pt x="2035" y="1807"/>
                  </a:lnTo>
                  <a:lnTo>
                    <a:pt x="2026" y="1800"/>
                  </a:lnTo>
                  <a:lnTo>
                    <a:pt x="2021" y="1794"/>
                  </a:lnTo>
                  <a:lnTo>
                    <a:pt x="2021" y="1706"/>
                  </a:lnTo>
                  <a:lnTo>
                    <a:pt x="2021" y="1706"/>
                  </a:lnTo>
                  <a:lnTo>
                    <a:pt x="2024" y="1701"/>
                  </a:lnTo>
                  <a:lnTo>
                    <a:pt x="2029" y="1697"/>
                  </a:lnTo>
                  <a:lnTo>
                    <a:pt x="2033" y="1693"/>
                  </a:lnTo>
                  <a:lnTo>
                    <a:pt x="2037" y="1689"/>
                  </a:lnTo>
                  <a:lnTo>
                    <a:pt x="2043" y="1687"/>
                  </a:lnTo>
                  <a:lnTo>
                    <a:pt x="2048" y="1685"/>
                  </a:lnTo>
                  <a:lnTo>
                    <a:pt x="2054" y="1684"/>
                  </a:lnTo>
                  <a:lnTo>
                    <a:pt x="2059" y="1684"/>
                  </a:lnTo>
                  <a:lnTo>
                    <a:pt x="2059" y="1684"/>
                  </a:lnTo>
                  <a:close/>
                  <a:moveTo>
                    <a:pt x="1445" y="1654"/>
                  </a:moveTo>
                  <a:lnTo>
                    <a:pt x="1445" y="1654"/>
                  </a:lnTo>
                  <a:lnTo>
                    <a:pt x="1440" y="1650"/>
                  </a:lnTo>
                  <a:lnTo>
                    <a:pt x="1435" y="1645"/>
                  </a:lnTo>
                  <a:lnTo>
                    <a:pt x="1428" y="1642"/>
                  </a:lnTo>
                  <a:lnTo>
                    <a:pt x="1423" y="1639"/>
                  </a:lnTo>
                  <a:lnTo>
                    <a:pt x="1416" y="1636"/>
                  </a:lnTo>
                  <a:lnTo>
                    <a:pt x="1409" y="1634"/>
                  </a:lnTo>
                  <a:lnTo>
                    <a:pt x="1403" y="1634"/>
                  </a:lnTo>
                  <a:lnTo>
                    <a:pt x="1396" y="1633"/>
                  </a:lnTo>
                  <a:lnTo>
                    <a:pt x="1396" y="1633"/>
                  </a:lnTo>
                  <a:lnTo>
                    <a:pt x="1386" y="1634"/>
                  </a:lnTo>
                  <a:lnTo>
                    <a:pt x="1376" y="1635"/>
                  </a:lnTo>
                  <a:lnTo>
                    <a:pt x="1367" y="1637"/>
                  </a:lnTo>
                  <a:lnTo>
                    <a:pt x="1360" y="1641"/>
                  </a:lnTo>
                  <a:lnTo>
                    <a:pt x="1352" y="1645"/>
                  </a:lnTo>
                  <a:lnTo>
                    <a:pt x="1344" y="1651"/>
                  </a:lnTo>
                  <a:lnTo>
                    <a:pt x="1338" y="1657"/>
                  </a:lnTo>
                  <a:lnTo>
                    <a:pt x="1332" y="1664"/>
                  </a:lnTo>
                  <a:lnTo>
                    <a:pt x="1327" y="1672"/>
                  </a:lnTo>
                  <a:lnTo>
                    <a:pt x="1322" y="1680"/>
                  </a:lnTo>
                  <a:lnTo>
                    <a:pt x="1318" y="1689"/>
                  </a:lnTo>
                  <a:lnTo>
                    <a:pt x="1314" y="1699"/>
                  </a:lnTo>
                  <a:lnTo>
                    <a:pt x="1312" y="1710"/>
                  </a:lnTo>
                  <a:lnTo>
                    <a:pt x="1310" y="1722"/>
                  </a:lnTo>
                  <a:lnTo>
                    <a:pt x="1309" y="1734"/>
                  </a:lnTo>
                  <a:lnTo>
                    <a:pt x="1309" y="1747"/>
                  </a:lnTo>
                  <a:lnTo>
                    <a:pt x="1309" y="1747"/>
                  </a:lnTo>
                  <a:lnTo>
                    <a:pt x="1309" y="1761"/>
                  </a:lnTo>
                  <a:lnTo>
                    <a:pt x="1310" y="1773"/>
                  </a:lnTo>
                  <a:lnTo>
                    <a:pt x="1312" y="1785"/>
                  </a:lnTo>
                  <a:lnTo>
                    <a:pt x="1314" y="1796"/>
                  </a:lnTo>
                  <a:lnTo>
                    <a:pt x="1318" y="1807"/>
                  </a:lnTo>
                  <a:lnTo>
                    <a:pt x="1321" y="1817"/>
                  </a:lnTo>
                  <a:lnTo>
                    <a:pt x="1327" y="1826"/>
                  </a:lnTo>
                  <a:lnTo>
                    <a:pt x="1331" y="1834"/>
                  </a:lnTo>
                  <a:lnTo>
                    <a:pt x="1338" y="1841"/>
                  </a:lnTo>
                  <a:lnTo>
                    <a:pt x="1343" y="1847"/>
                  </a:lnTo>
                  <a:lnTo>
                    <a:pt x="1351" y="1853"/>
                  </a:lnTo>
                  <a:lnTo>
                    <a:pt x="1359" y="1857"/>
                  </a:lnTo>
                  <a:lnTo>
                    <a:pt x="1366" y="1860"/>
                  </a:lnTo>
                  <a:lnTo>
                    <a:pt x="1375" y="1864"/>
                  </a:lnTo>
                  <a:lnTo>
                    <a:pt x="1385" y="1865"/>
                  </a:lnTo>
                  <a:lnTo>
                    <a:pt x="1395" y="1865"/>
                  </a:lnTo>
                  <a:lnTo>
                    <a:pt x="1395" y="1865"/>
                  </a:lnTo>
                  <a:lnTo>
                    <a:pt x="1402" y="1865"/>
                  </a:lnTo>
                  <a:lnTo>
                    <a:pt x="1408" y="1864"/>
                  </a:lnTo>
                  <a:lnTo>
                    <a:pt x="1415" y="1862"/>
                  </a:lnTo>
                  <a:lnTo>
                    <a:pt x="1421" y="1860"/>
                  </a:lnTo>
                  <a:lnTo>
                    <a:pt x="1428" y="1857"/>
                  </a:lnTo>
                  <a:lnTo>
                    <a:pt x="1434" y="1853"/>
                  </a:lnTo>
                  <a:lnTo>
                    <a:pt x="1439" y="1849"/>
                  </a:lnTo>
                  <a:lnTo>
                    <a:pt x="1445" y="1844"/>
                  </a:lnTo>
                  <a:lnTo>
                    <a:pt x="1445" y="1849"/>
                  </a:lnTo>
                  <a:lnTo>
                    <a:pt x="1445" y="1849"/>
                  </a:lnTo>
                  <a:lnTo>
                    <a:pt x="1445" y="1858"/>
                  </a:lnTo>
                  <a:lnTo>
                    <a:pt x="1444" y="1868"/>
                  </a:lnTo>
                  <a:lnTo>
                    <a:pt x="1441" y="1878"/>
                  </a:lnTo>
                  <a:lnTo>
                    <a:pt x="1439" y="1882"/>
                  </a:lnTo>
                  <a:lnTo>
                    <a:pt x="1436" y="1887"/>
                  </a:lnTo>
                  <a:lnTo>
                    <a:pt x="1433" y="1891"/>
                  </a:lnTo>
                  <a:lnTo>
                    <a:pt x="1428" y="1896"/>
                  </a:lnTo>
                  <a:lnTo>
                    <a:pt x="1421" y="1899"/>
                  </a:lnTo>
                  <a:lnTo>
                    <a:pt x="1415" y="1901"/>
                  </a:lnTo>
                  <a:lnTo>
                    <a:pt x="1407" y="1904"/>
                  </a:lnTo>
                  <a:lnTo>
                    <a:pt x="1397" y="1905"/>
                  </a:lnTo>
                  <a:lnTo>
                    <a:pt x="1386" y="1908"/>
                  </a:lnTo>
                  <a:lnTo>
                    <a:pt x="1374" y="1908"/>
                  </a:lnTo>
                  <a:lnTo>
                    <a:pt x="1372" y="1908"/>
                  </a:lnTo>
                  <a:lnTo>
                    <a:pt x="1391" y="1951"/>
                  </a:lnTo>
                  <a:lnTo>
                    <a:pt x="1392" y="1951"/>
                  </a:lnTo>
                  <a:lnTo>
                    <a:pt x="1392" y="1951"/>
                  </a:lnTo>
                  <a:lnTo>
                    <a:pt x="1405" y="1951"/>
                  </a:lnTo>
                  <a:lnTo>
                    <a:pt x="1417" y="1948"/>
                  </a:lnTo>
                  <a:lnTo>
                    <a:pt x="1429" y="1946"/>
                  </a:lnTo>
                  <a:lnTo>
                    <a:pt x="1439" y="1943"/>
                  </a:lnTo>
                  <a:lnTo>
                    <a:pt x="1449" y="1940"/>
                  </a:lnTo>
                  <a:lnTo>
                    <a:pt x="1458" y="1935"/>
                  </a:lnTo>
                  <a:lnTo>
                    <a:pt x="1466" y="1929"/>
                  </a:lnTo>
                  <a:lnTo>
                    <a:pt x="1473" y="1923"/>
                  </a:lnTo>
                  <a:lnTo>
                    <a:pt x="1480" y="1915"/>
                  </a:lnTo>
                  <a:lnTo>
                    <a:pt x="1484" y="1907"/>
                  </a:lnTo>
                  <a:lnTo>
                    <a:pt x="1490" y="1898"/>
                  </a:lnTo>
                  <a:lnTo>
                    <a:pt x="1493" y="1888"/>
                  </a:lnTo>
                  <a:lnTo>
                    <a:pt x="1497" y="1877"/>
                  </a:lnTo>
                  <a:lnTo>
                    <a:pt x="1499" y="1866"/>
                  </a:lnTo>
                  <a:lnTo>
                    <a:pt x="1500" y="1854"/>
                  </a:lnTo>
                  <a:lnTo>
                    <a:pt x="1500" y="1839"/>
                  </a:lnTo>
                  <a:lnTo>
                    <a:pt x="1500" y="1639"/>
                  </a:lnTo>
                  <a:lnTo>
                    <a:pt x="1445" y="1639"/>
                  </a:lnTo>
                  <a:lnTo>
                    <a:pt x="1445" y="1654"/>
                  </a:lnTo>
                  <a:close/>
                  <a:moveTo>
                    <a:pt x="1445" y="1706"/>
                  </a:moveTo>
                  <a:lnTo>
                    <a:pt x="1445" y="1793"/>
                  </a:lnTo>
                  <a:lnTo>
                    <a:pt x="1445" y="1793"/>
                  </a:lnTo>
                  <a:lnTo>
                    <a:pt x="1438" y="1801"/>
                  </a:lnTo>
                  <a:lnTo>
                    <a:pt x="1429" y="1808"/>
                  </a:lnTo>
                  <a:lnTo>
                    <a:pt x="1425" y="1811"/>
                  </a:lnTo>
                  <a:lnTo>
                    <a:pt x="1419" y="1813"/>
                  </a:lnTo>
                  <a:lnTo>
                    <a:pt x="1413" y="1814"/>
                  </a:lnTo>
                  <a:lnTo>
                    <a:pt x="1406" y="1815"/>
                  </a:lnTo>
                  <a:lnTo>
                    <a:pt x="1406" y="1815"/>
                  </a:lnTo>
                  <a:lnTo>
                    <a:pt x="1398" y="1814"/>
                  </a:lnTo>
                  <a:lnTo>
                    <a:pt x="1392" y="1812"/>
                  </a:lnTo>
                  <a:lnTo>
                    <a:pt x="1384" y="1807"/>
                  </a:lnTo>
                  <a:lnTo>
                    <a:pt x="1378" y="1802"/>
                  </a:lnTo>
                  <a:lnTo>
                    <a:pt x="1373" y="1793"/>
                  </a:lnTo>
                  <a:lnTo>
                    <a:pt x="1369" y="1781"/>
                  </a:lnTo>
                  <a:lnTo>
                    <a:pt x="1365" y="1765"/>
                  </a:lnTo>
                  <a:lnTo>
                    <a:pt x="1364" y="1746"/>
                  </a:lnTo>
                  <a:lnTo>
                    <a:pt x="1364" y="1746"/>
                  </a:lnTo>
                  <a:lnTo>
                    <a:pt x="1365" y="1728"/>
                  </a:lnTo>
                  <a:lnTo>
                    <a:pt x="1369" y="1715"/>
                  </a:lnTo>
                  <a:lnTo>
                    <a:pt x="1373" y="1704"/>
                  </a:lnTo>
                  <a:lnTo>
                    <a:pt x="1378" y="1696"/>
                  </a:lnTo>
                  <a:lnTo>
                    <a:pt x="1384" y="1689"/>
                  </a:lnTo>
                  <a:lnTo>
                    <a:pt x="1392" y="1686"/>
                  </a:lnTo>
                  <a:lnTo>
                    <a:pt x="1398" y="1684"/>
                  </a:lnTo>
                  <a:lnTo>
                    <a:pt x="1406" y="1684"/>
                  </a:lnTo>
                  <a:lnTo>
                    <a:pt x="1406" y="1684"/>
                  </a:lnTo>
                  <a:lnTo>
                    <a:pt x="1413" y="1684"/>
                  </a:lnTo>
                  <a:lnTo>
                    <a:pt x="1419" y="1686"/>
                  </a:lnTo>
                  <a:lnTo>
                    <a:pt x="1426" y="1688"/>
                  </a:lnTo>
                  <a:lnTo>
                    <a:pt x="1430" y="1690"/>
                  </a:lnTo>
                  <a:lnTo>
                    <a:pt x="1435" y="1695"/>
                  </a:lnTo>
                  <a:lnTo>
                    <a:pt x="1439" y="1698"/>
                  </a:lnTo>
                  <a:lnTo>
                    <a:pt x="1445" y="1706"/>
                  </a:lnTo>
                  <a:lnTo>
                    <a:pt x="1445" y="1706"/>
                  </a:lnTo>
                  <a:close/>
                  <a:moveTo>
                    <a:pt x="1671" y="1693"/>
                  </a:moveTo>
                  <a:lnTo>
                    <a:pt x="1671" y="1693"/>
                  </a:lnTo>
                  <a:lnTo>
                    <a:pt x="1684" y="1686"/>
                  </a:lnTo>
                  <a:lnTo>
                    <a:pt x="1697" y="1682"/>
                  </a:lnTo>
                  <a:lnTo>
                    <a:pt x="1712" y="1678"/>
                  </a:lnTo>
                  <a:lnTo>
                    <a:pt x="1727" y="1677"/>
                  </a:lnTo>
                  <a:lnTo>
                    <a:pt x="1727" y="1677"/>
                  </a:lnTo>
                  <a:lnTo>
                    <a:pt x="1737" y="1678"/>
                  </a:lnTo>
                  <a:lnTo>
                    <a:pt x="1745" y="1679"/>
                  </a:lnTo>
                  <a:lnTo>
                    <a:pt x="1751" y="1682"/>
                  </a:lnTo>
                  <a:lnTo>
                    <a:pt x="1757" y="1686"/>
                  </a:lnTo>
                  <a:lnTo>
                    <a:pt x="1761" y="1690"/>
                  </a:lnTo>
                  <a:lnTo>
                    <a:pt x="1765" y="1696"/>
                  </a:lnTo>
                  <a:lnTo>
                    <a:pt x="1767" y="1701"/>
                  </a:lnTo>
                  <a:lnTo>
                    <a:pt x="1767" y="1709"/>
                  </a:lnTo>
                  <a:lnTo>
                    <a:pt x="1767" y="1725"/>
                  </a:lnTo>
                  <a:lnTo>
                    <a:pt x="1767" y="1725"/>
                  </a:lnTo>
                  <a:lnTo>
                    <a:pt x="1757" y="1720"/>
                  </a:lnTo>
                  <a:lnTo>
                    <a:pt x="1745" y="1717"/>
                  </a:lnTo>
                  <a:lnTo>
                    <a:pt x="1733" y="1715"/>
                  </a:lnTo>
                  <a:lnTo>
                    <a:pt x="1719" y="1714"/>
                  </a:lnTo>
                  <a:lnTo>
                    <a:pt x="1719" y="1714"/>
                  </a:lnTo>
                  <a:lnTo>
                    <a:pt x="1704" y="1715"/>
                  </a:lnTo>
                  <a:lnTo>
                    <a:pt x="1689" y="1718"/>
                  </a:lnTo>
                  <a:lnTo>
                    <a:pt x="1674" y="1722"/>
                  </a:lnTo>
                  <a:lnTo>
                    <a:pt x="1667" y="1726"/>
                  </a:lnTo>
                  <a:lnTo>
                    <a:pt x="1660" y="1730"/>
                  </a:lnTo>
                  <a:lnTo>
                    <a:pt x="1654" y="1734"/>
                  </a:lnTo>
                  <a:lnTo>
                    <a:pt x="1649" y="1740"/>
                  </a:lnTo>
                  <a:lnTo>
                    <a:pt x="1643" y="1746"/>
                  </a:lnTo>
                  <a:lnTo>
                    <a:pt x="1639" y="1752"/>
                  </a:lnTo>
                  <a:lnTo>
                    <a:pt x="1636" y="1760"/>
                  </a:lnTo>
                  <a:lnTo>
                    <a:pt x="1633" y="1769"/>
                  </a:lnTo>
                  <a:lnTo>
                    <a:pt x="1632" y="1778"/>
                  </a:lnTo>
                  <a:lnTo>
                    <a:pt x="1631" y="1786"/>
                  </a:lnTo>
                  <a:lnTo>
                    <a:pt x="1631" y="1786"/>
                  </a:lnTo>
                  <a:lnTo>
                    <a:pt x="1632" y="1797"/>
                  </a:lnTo>
                  <a:lnTo>
                    <a:pt x="1633" y="1807"/>
                  </a:lnTo>
                  <a:lnTo>
                    <a:pt x="1636" y="1815"/>
                  </a:lnTo>
                  <a:lnTo>
                    <a:pt x="1639" y="1824"/>
                  </a:lnTo>
                  <a:lnTo>
                    <a:pt x="1642" y="1830"/>
                  </a:lnTo>
                  <a:lnTo>
                    <a:pt x="1648" y="1837"/>
                  </a:lnTo>
                  <a:lnTo>
                    <a:pt x="1652" y="1843"/>
                  </a:lnTo>
                  <a:lnTo>
                    <a:pt x="1659" y="1848"/>
                  </a:lnTo>
                  <a:lnTo>
                    <a:pt x="1664" y="1853"/>
                  </a:lnTo>
                  <a:lnTo>
                    <a:pt x="1671" y="1856"/>
                  </a:lnTo>
                  <a:lnTo>
                    <a:pt x="1685" y="1861"/>
                  </a:lnTo>
                  <a:lnTo>
                    <a:pt x="1700" y="1865"/>
                  </a:lnTo>
                  <a:lnTo>
                    <a:pt x="1714" y="1866"/>
                  </a:lnTo>
                  <a:lnTo>
                    <a:pt x="1714" y="1866"/>
                  </a:lnTo>
                  <a:lnTo>
                    <a:pt x="1726" y="1864"/>
                  </a:lnTo>
                  <a:lnTo>
                    <a:pt x="1734" y="1862"/>
                  </a:lnTo>
                  <a:lnTo>
                    <a:pt x="1740" y="1860"/>
                  </a:lnTo>
                  <a:lnTo>
                    <a:pt x="1748" y="1857"/>
                  </a:lnTo>
                  <a:lnTo>
                    <a:pt x="1755" y="1853"/>
                  </a:lnTo>
                  <a:lnTo>
                    <a:pt x="1761" y="1848"/>
                  </a:lnTo>
                  <a:lnTo>
                    <a:pt x="1767" y="1843"/>
                  </a:lnTo>
                  <a:lnTo>
                    <a:pt x="1767" y="1860"/>
                  </a:lnTo>
                  <a:lnTo>
                    <a:pt x="1822" y="1860"/>
                  </a:lnTo>
                  <a:lnTo>
                    <a:pt x="1822" y="1710"/>
                  </a:lnTo>
                  <a:lnTo>
                    <a:pt x="1822" y="1710"/>
                  </a:lnTo>
                  <a:lnTo>
                    <a:pt x="1822" y="1701"/>
                  </a:lnTo>
                  <a:lnTo>
                    <a:pt x="1821" y="1694"/>
                  </a:lnTo>
                  <a:lnTo>
                    <a:pt x="1819" y="1686"/>
                  </a:lnTo>
                  <a:lnTo>
                    <a:pt x="1817" y="1678"/>
                  </a:lnTo>
                  <a:lnTo>
                    <a:pt x="1812" y="1672"/>
                  </a:lnTo>
                  <a:lnTo>
                    <a:pt x="1809" y="1665"/>
                  </a:lnTo>
                  <a:lnTo>
                    <a:pt x="1803" y="1659"/>
                  </a:lnTo>
                  <a:lnTo>
                    <a:pt x="1798" y="1654"/>
                  </a:lnTo>
                  <a:lnTo>
                    <a:pt x="1792" y="1650"/>
                  </a:lnTo>
                  <a:lnTo>
                    <a:pt x="1786" y="1645"/>
                  </a:lnTo>
                  <a:lnTo>
                    <a:pt x="1778" y="1642"/>
                  </a:lnTo>
                  <a:lnTo>
                    <a:pt x="1770" y="1639"/>
                  </a:lnTo>
                  <a:lnTo>
                    <a:pt x="1761" y="1636"/>
                  </a:lnTo>
                  <a:lnTo>
                    <a:pt x="1753" y="1635"/>
                  </a:lnTo>
                  <a:lnTo>
                    <a:pt x="1743" y="1634"/>
                  </a:lnTo>
                  <a:lnTo>
                    <a:pt x="1733" y="1633"/>
                  </a:lnTo>
                  <a:lnTo>
                    <a:pt x="1733" y="1633"/>
                  </a:lnTo>
                  <a:lnTo>
                    <a:pt x="1721" y="1634"/>
                  </a:lnTo>
                  <a:lnTo>
                    <a:pt x="1711" y="1634"/>
                  </a:lnTo>
                  <a:lnTo>
                    <a:pt x="1700" y="1636"/>
                  </a:lnTo>
                  <a:lnTo>
                    <a:pt x="1689" y="1639"/>
                  </a:lnTo>
                  <a:lnTo>
                    <a:pt x="1679" y="1642"/>
                  </a:lnTo>
                  <a:lnTo>
                    <a:pt x="1669" y="1645"/>
                  </a:lnTo>
                  <a:lnTo>
                    <a:pt x="1659" y="1650"/>
                  </a:lnTo>
                  <a:lnTo>
                    <a:pt x="1649" y="1655"/>
                  </a:lnTo>
                  <a:lnTo>
                    <a:pt x="1671" y="1693"/>
                  </a:lnTo>
                  <a:close/>
                  <a:moveTo>
                    <a:pt x="1686" y="1786"/>
                  </a:moveTo>
                  <a:lnTo>
                    <a:pt x="1686" y="1786"/>
                  </a:lnTo>
                  <a:lnTo>
                    <a:pt x="1686" y="1780"/>
                  </a:lnTo>
                  <a:lnTo>
                    <a:pt x="1689" y="1773"/>
                  </a:lnTo>
                  <a:lnTo>
                    <a:pt x="1692" y="1768"/>
                  </a:lnTo>
                  <a:lnTo>
                    <a:pt x="1696" y="1763"/>
                  </a:lnTo>
                  <a:lnTo>
                    <a:pt x="1702" y="1760"/>
                  </a:lnTo>
                  <a:lnTo>
                    <a:pt x="1708" y="1758"/>
                  </a:lnTo>
                  <a:lnTo>
                    <a:pt x="1716" y="1755"/>
                  </a:lnTo>
                  <a:lnTo>
                    <a:pt x="1724" y="1755"/>
                  </a:lnTo>
                  <a:lnTo>
                    <a:pt x="1724" y="1755"/>
                  </a:lnTo>
                  <a:lnTo>
                    <a:pt x="1736" y="1755"/>
                  </a:lnTo>
                  <a:lnTo>
                    <a:pt x="1747" y="1758"/>
                  </a:lnTo>
                  <a:lnTo>
                    <a:pt x="1757" y="1761"/>
                  </a:lnTo>
                  <a:lnTo>
                    <a:pt x="1767" y="1766"/>
                  </a:lnTo>
                  <a:lnTo>
                    <a:pt x="1767" y="1796"/>
                  </a:lnTo>
                  <a:lnTo>
                    <a:pt x="1767" y="1796"/>
                  </a:lnTo>
                  <a:lnTo>
                    <a:pt x="1765" y="1801"/>
                  </a:lnTo>
                  <a:lnTo>
                    <a:pt x="1760" y="1805"/>
                  </a:lnTo>
                  <a:lnTo>
                    <a:pt x="1756" y="1810"/>
                  </a:lnTo>
                  <a:lnTo>
                    <a:pt x="1750" y="1813"/>
                  </a:lnTo>
                  <a:lnTo>
                    <a:pt x="1745" y="1816"/>
                  </a:lnTo>
                  <a:lnTo>
                    <a:pt x="1738" y="1818"/>
                  </a:lnTo>
                  <a:lnTo>
                    <a:pt x="1732" y="1819"/>
                  </a:lnTo>
                  <a:lnTo>
                    <a:pt x="1724" y="1821"/>
                  </a:lnTo>
                  <a:lnTo>
                    <a:pt x="1724" y="1821"/>
                  </a:lnTo>
                  <a:lnTo>
                    <a:pt x="1716" y="1819"/>
                  </a:lnTo>
                  <a:lnTo>
                    <a:pt x="1708" y="1817"/>
                  </a:lnTo>
                  <a:lnTo>
                    <a:pt x="1702" y="1815"/>
                  </a:lnTo>
                  <a:lnTo>
                    <a:pt x="1696" y="1811"/>
                  </a:lnTo>
                  <a:lnTo>
                    <a:pt x="1692" y="1806"/>
                  </a:lnTo>
                  <a:lnTo>
                    <a:pt x="1689" y="1801"/>
                  </a:lnTo>
                  <a:lnTo>
                    <a:pt x="1687" y="1794"/>
                  </a:lnTo>
                  <a:lnTo>
                    <a:pt x="1686" y="1786"/>
                  </a:lnTo>
                  <a:lnTo>
                    <a:pt x="1686" y="1786"/>
                  </a:lnTo>
                  <a:close/>
                  <a:moveTo>
                    <a:pt x="2333" y="1796"/>
                  </a:moveTo>
                  <a:lnTo>
                    <a:pt x="2333" y="1796"/>
                  </a:lnTo>
                  <a:lnTo>
                    <a:pt x="2325" y="1803"/>
                  </a:lnTo>
                  <a:lnTo>
                    <a:pt x="2315" y="1808"/>
                  </a:lnTo>
                  <a:lnTo>
                    <a:pt x="2310" y="1811"/>
                  </a:lnTo>
                  <a:lnTo>
                    <a:pt x="2303" y="1813"/>
                  </a:lnTo>
                  <a:lnTo>
                    <a:pt x="2297" y="1814"/>
                  </a:lnTo>
                  <a:lnTo>
                    <a:pt x="2290" y="1815"/>
                  </a:lnTo>
                  <a:lnTo>
                    <a:pt x="2290" y="1815"/>
                  </a:lnTo>
                  <a:lnTo>
                    <a:pt x="2285" y="1814"/>
                  </a:lnTo>
                  <a:lnTo>
                    <a:pt x="2278" y="1814"/>
                  </a:lnTo>
                  <a:lnTo>
                    <a:pt x="2270" y="1812"/>
                  </a:lnTo>
                  <a:lnTo>
                    <a:pt x="2261" y="1807"/>
                  </a:lnTo>
                  <a:lnTo>
                    <a:pt x="2254" y="1802"/>
                  </a:lnTo>
                  <a:lnTo>
                    <a:pt x="2250" y="1797"/>
                  </a:lnTo>
                  <a:lnTo>
                    <a:pt x="2247" y="1793"/>
                  </a:lnTo>
                  <a:lnTo>
                    <a:pt x="2245" y="1787"/>
                  </a:lnTo>
                  <a:lnTo>
                    <a:pt x="2243" y="1781"/>
                  </a:lnTo>
                  <a:lnTo>
                    <a:pt x="2242" y="1774"/>
                  </a:lnTo>
                  <a:lnTo>
                    <a:pt x="2240" y="1766"/>
                  </a:lnTo>
                  <a:lnTo>
                    <a:pt x="2376" y="1766"/>
                  </a:lnTo>
                  <a:lnTo>
                    <a:pt x="2376" y="1766"/>
                  </a:lnTo>
                  <a:lnTo>
                    <a:pt x="2377" y="1750"/>
                  </a:lnTo>
                  <a:lnTo>
                    <a:pt x="2377" y="1750"/>
                  </a:lnTo>
                  <a:lnTo>
                    <a:pt x="2377" y="1737"/>
                  </a:lnTo>
                  <a:lnTo>
                    <a:pt x="2375" y="1725"/>
                  </a:lnTo>
                  <a:lnTo>
                    <a:pt x="2374" y="1712"/>
                  </a:lnTo>
                  <a:lnTo>
                    <a:pt x="2371" y="1701"/>
                  </a:lnTo>
                  <a:lnTo>
                    <a:pt x="2367" y="1691"/>
                  </a:lnTo>
                  <a:lnTo>
                    <a:pt x="2363" y="1682"/>
                  </a:lnTo>
                  <a:lnTo>
                    <a:pt x="2357" y="1673"/>
                  </a:lnTo>
                  <a:lnTo>
                    <a:pt x="2352" y="1665"/>
                  </a:lnTo>
                  <a:lnTo>
                    <a:pt x="2345" y="1657"/>
                  </a:lnTo>
                  <a:lnTo>
                    <a:pt x="2339" y="1652"/>
                  </a:lnTo>
                  <a:lnTo>
                    <a:pt x="2331" y="1646"/>
                  </a:lnTo>
                  <a:lnTo>
                    <a:pt x="2322" y="1642"/>
                  </a:lnTo>
                  <a:lnTo>
                    <a:pt x="2313" y="1639"/>
                  </a:lnTo>
                  <a:lnTo>
                    <a:pt x="2304" y="1635"/>
                  </a:lnTo>
                  <a:lnTo>
                    <a:pt x="2294" y="1634"/>
                  </a:lnTo>
                  <a:lnTo>
                    <a:pt x="2283" y="1633"/>
                  </a:lnTo>
                  <a:lnTo>
                    <a:pt x="2283" y="1633"/>
                  </a:lnTo>
                  <a:lnTo>
                    <a:pt x="2274" y="1634"/>
                  </a:lnTo>
                  <a:lnTo>
                    <a:pt x="2264" y="1635"/>
                  </a:lnTo>
                  <a:lnTo>
                    <a:pt x="2254" y="1639"/>
                  </a:lnTo>
                  <a:lnTo>
                    <a:pt x="2244" y="1642"/>
                  </a:lnTo>
                  <a:lnTo>
                    <a:pt x="2235" y="1646"/>
                  </a:lnTo>
                  <a:lnTo>
                    <a:pt x="2227" y="1653"/>
                  </a:lnTo>
                  <a:lnTo>
                    <a:pt x="2219" y="1658"/>
                  </a:lnTo>
                  <a:lnTo>
                    <a:pt x="2213" y="1666"/>
                  </a:lnTo>
                  <a:lnTo>
                    <a:pt x="2206" y="1674"/>
                  </a:lnTo>
                  <a:lnTo>
                    <a:pt x="2201" y="1683"/>
                  </a:lnTo>
                  <a:lnTo>
                    <a:pt x="2196" y="1693"/>
                  </a:lnTo>
                  <a:lnTo>
                    <a:pt x="2192" y="1703"/>
                  </a:lnTo>
                  <a:lnTo>
                    <a:pt x="2189" y="1714"/>
                  </a:lnTo>
                  <a:lnTo>
                    <a:pt x="2186" y="1726"/>
                  </a:lnTo>
                  <a:lnTo>
                    <a:pt x="2185" y="1737"/>
                  </a:lnTo>
                  <a:lnTo>
                    <a:pt x="2184" y="1750"/>
                  </a:lnTo>
                  <a:lnTo>
                    <a:pt x="2184" y="1750"/>
                  </a:lnTo>
                  <a:lnTo>
                    <a:pt x="2185" y="1762"/>
                  </a:lnTo>
                  <a:lnTo>
                    <a:pt x="2186" y="1774"/>
                  </a:lnTo>
                  <a:lnTo>
                    <a:pt x="2189" y="1786"/>
                  </a:lnTo>
                  <a:lnTo>
                    <a:pt x="2192" y="1797"/>
                  </a:lnTo>
                  <a:lnTo>
                    <a:pt x="2196" y="1807"/>
                  </a:lnTo>
                  <a:lnTo>
                    <a:pt x="2201" y="1817"/>
                  </a:lnTo>
                  <a:lnTo>
                    <a:pt x="2206" y="1826"/>
                  </a:lnTo>
                  <a:lnTo>
                    <a:pt x="2213" y="1834"/>
                  </a:lnTo>
                  <a:lnTo>
                    <a:pt x="2221" y="1840"/>
                  </a:lnTo>
                  <a:lnTo>
                    <a:pt x="2228" y="1847"/>
                  </a:lnTo>
                  <a:lnTo>
                    <a:pt x="2237" y="1853"/>
                  </a:lnTo>
                  <a:lnTo>
                    <a:pt x="2246" y="1857"/>
                  </a:lnTo>
                  <a:lnTo>
                    <a:pt x="2256" y="1860"/>
                  </a:lnTo>
                  <a:lnTo>
                    <a:pt x="2267" y="1864"/>
                  </a:lnTo>
                  <a:lnTo>
                    <a:pt x="2278" y="1865"/>
                  </a:lnTo>
                  <a:lnTo>
                    <a:pt x="2290" y="1866"/>
                  </a:lnTo>
                  <a:lnTo>
                    <a:pt x="2290" y="1866"/>
                  </a:lnTo>
                  <a:lnTo>
                    <a:pt x="2301" y="1865"/>
                  </a:lnTo>
                  <a:lnTo>
                    <a:pt x="2311" y="1864"/>
                  </a:lnTo>
                  <a:lnTo>
                    <a:pt x="2322" y="1860"/>
                  </a:lnTo>
                  <a:lnTo>
                    <a:pt x="2332" y="1857"/>
                  </a:lnTo>
                  <a:lnTo>
                    <a:pt x="2342" y="1851"/>
                  </a:lnTo>
                  <a:lnTo>
                    <a:pt x="2351" y="1846"/>
                  </a:lnTo>
                  <a:lnTo>
                    <a:pt x="2360" y="1838"/>
                  </a:lnTo>
                  <a:lnTo>
                    <a:pt x="2368" y="1830"/>
                  </a:lnTo>
                  <a:lnTo>
                    <a:pt x="2333" y="1796"/>
                  </a:lnTo>
                  <a:close/>
                  <a:moveTo>
                    <a:pt x="2242" y="1726"/>
                  </a:moveTo>
                  <a:lnTo>
                    <a:pt x="2242" y="1726"/>
                  </a:lnTo>
                  <a:lnTo>
                    <a:pt x="2243" y="1716"/>
                  </a:lnTo>
                  <a:lnTo>
                    <a:pt x="2245" y="1707"/>
                  </a:lnTo>
                  <a:lnTo>
                    <a:pt x="2248" y="1699"/>
                  </a:lnTo>
                  <a:lnTo>
                    <a:pt x="2254" y="1693"/>
                  </a:lnTo>
                  <a:lnTo>
                    <a:pt x="2259" y="1687"/>
                  </a:lnTo>
                  <a:lnTo>
                    <a:pt x="2266" y="1684"/>
                  </a:lnTo>
                  <a:lnTo>
                    <a:pt x="2274" y="1680"/>
                  </a:lnTo>
                  <a:lnTo>
                    <a:pt x="2282" y="1680"/>
                  </a:lnTo>
                  <a:lnTo>
                    <a:pt x="2282" y="1680"/>
                  </a:lnTo>
                  <a:lnTo>
                    <a:pt x="2292" y="1682"/>
                  </a:lnTo>
                  <a:lnTo>
                    <a:pt x="2301" y="1684"/>
                  </a:lnTo>
                  <a:lnTo>
                    <a:pt x="2308" y="1688"/>
                  </a:lnTo>
                  <a:lnTo>
                    <a:pt x="2313" y="1695"/>
                  </a:lnTo>
                  <a:lnTo>
                    <a:pt x="2318" y="1701"/>
                  </a:lnTo>
                  <a:lnTo>
                    <a:pt x="2321" y="1709"/>
                  </a:lnTo>
                  <a:lnTo>
                    <a:pt x="2323" y="1718"/>
                  </a:lnTo>
                  <a:lnTo>
                    <a:pt x="2324" y="1726"/>
                  </a:lnTo>
                  <a:lnTo>
                    <a:pt x="2242" y="1726"/>
                  </a:lnTo>
                  <a:close/>
                  <a:moveTo>
                    <a:pt x="2864" y="1796"/>
                  </a:moveTo>
                  <a:lnTo>
                    <a:pt x="2864" y="1796"/>
                  </a:lnTo>
                  <a:lnTo>
                    <a:pt x="2855" y="1803"/>
                  </a:lnTo>
                  <a:lnTo>
                    <a:pt x="2846" y="1808"/>
                  </a:lnTo>
                  <a:lnTo>
                    <a:pt x="2840" y="1811"/>
                  </a:lnTo>
                  <a:lnTo>
                    <a:pt x="2834" y="1813"/>
                  </a:lnTo>
                  <a:lnTo>
                    <a:pt x="2828" y="1814"/>
                  </a:lnTo>
                  <a:lnTo>
                    <a:pt x="2820" y="1815"/>
                  </a:lnTo>
                  <a:lnTo>
                    <a:pt x="2820" y="1815"/>
                  </a:lnTo>
                  <a:lnTo>
                    <a:pt x="2814" y="1814"/>
                  </a:lnTo>
                  <a:lnTo>
                    <a:pt x="2808" y="1814"/>
                  </a:lnTo>
                  <a:lnTo>
                    <a:pt x="2800" y="1812"/>
                  </a:lnTo>
                  <a:lnTo>
                    <a:pt x="2792" y="1807"/>
                  </a:lnTo>
                  <a:lnTo>
                    <a:pt x="2784" y="1802"/>
                  </a:lnTo>
                  <a:lnTo>
                    <a:pt x="2781" y="1797"/>
                  </a:lnTo>
                  <a:lnTo>
                    <a:pt x="2778" y="1793"/>
                  </a:lnTo>
                  <a:lnTo>
                    <a:pt x="2776" y="1787"/>
                  </a:lnTo>
                  <a:lnTo>
                    <a:pt x="2773" y="1781"/>
                  </a:lnTo>
                  <a:lnTo>
                    <a:pt x="2771" y="1774"/>
                  </a:lnTo>
                  <a:lnTo>
                    <a:pt x="2770" y="1766"/>
                  </a:lnTo>
                  <a:lnTo>
                    <a:pt x="2907" y="1766"/>
                  </a:lnTo>
                  <a:lnTo>
                    <a:pt x="2907" y="1766"/>
                  </a:lnTo>
                  <a:lnTo>
                    <a:pt x="2908" y="1750"/>
                  </a:lnTo>
                  <a:lnTo>
                    <a:pt x="2908" y="1750"/>
                  </a:lnTo>
                  <a:lnTo>
                    <a:pt x="2907" y="1737"/>
                  </a:lnTo>
                  <a:lnTo>
                    <a:pt x="2906" y="1725"/>
                  </a:lnTo>
                  <a:lnTo>
                    <a:pt x="2904" y="1712"/>
                  </a:lnTo>
                  <a:lnTo>
                    <a:pt x="2901" y="1701"/>
                  </a:lnTo>
                  <a:lnTo>
                    <a:pt x="2897" y="1691"/>
                  </a:lnTo>
                  <a:lnTo>
                    <a:pt x="2893" y="1682"/>
                  </a:lnTo>
                  <a:lnTo>
                    <a:pt x="2888" y="1673"/>
                  </a:lnTo>
                  <a:lnTo>
                    <a:pt x="2883" y="1665"/>
                  </a:lnTo>
                  <a:lnTo>
                    <a:pt x="2876" y="1657"/>
                  </a:lnTo>
                  <a:lnTo>
                    <a:pt x="2868" y="1652"/>
                  </a:lnTo>
                  <a:lnTo>
                    <a:pt x="2861" y="1646"/>
                  </a:lnTo>
                  <a:lnTo>
                    <a:pt x="2853" y="1642"/>
                  </a:lnTo>
                  <a:lnTo>
                    <a:pt x="2844" y="1639"/>
                  </a:lnTo>
                  <a:lnTo>
                    <a:pt x="2834" y="1635"/>
                  </a:lnTo>
                  <a:lnTo>
                    <a:pt x="2824" y="1634"/>
                  </a:lnTo>
                  <a:lnTo>
                    <a:pt x="2814" y="1633"/>
                  </a:lnTo>
                  <a:lnTo>
                    <a:pt x="2814" y="1633"/>
                  </a:lnTo>
                  <a:lnTo>
                    <a:pt x="2803" y="1634"/>
                  </a:lnTo>
                  <a:lnTo>
                    <a:pt x="2793" y="1635"/>
                  </a:lnTo>
                  <a:lnTo>
                    <a:pt x="2783" y="1639"/>
                  </a:lnTo>
                  <a:lnTo>
                    <a:pt x="2775" y="1642"/>
                  </a:lnTo>
                  <a:lnTo>
                    <a:pt x="2766" y="1646"/>
                  </a:lnTo>
                  <a:lnTo>
                    <a:pt x="2757" y="1653"/>
                  </a:lnTo>
                  <a:lnTo>
                    <a:pt x="2750" y="1658"/>
                  </a:lnTo>
                  <a:lnTo>
                    <a:pt x="2743" y="1666"/>
                  </a:lnTo>
                  <a:lnTo>
                    <a:pt x="2736" y="1674"/>
                  </a:lnTo>
                  <a:lnTo>
                    <a:pt x="2730" y="1683"/>
                  </a:lnTo>
                  <a:lnTo>
                    <a:pt x="2726" y="1693"/>
                  </a:lnTo>
                  <a:lnTo>
                    <a:pt x="2722" y="1703"/>
                  </a:lnTo>
                  <a:lnTo>
                    <a:pt x="2719" y="1714"/>
                  </a:lnTo>
                  <a:lnTo>
                    <a:pt x="2716" y="1726"/>
                  </a:lnTo>
                  <a:lnTo>
                    <a:pt x="2715" y="1737"/>
                  </a:lnTo>
                  <a:lnTo>
                    <a:pt x="2715" y="1750"/>
                  </a:lnTo>
                  <a:lnTo>
                    <a:pt x="2715" y="1750"/>
                  </a:lnTo>
                  <a:lnTo>
                    <a:pt x="2715" y="1762"/>
                  </a:lnTo>
                  <a:lnTo>
                    <a:pt x="2716" y="1774"/>
                  </a:lnTo>
                  <a:lnTo>
                    <a:pt x="2718" y="1786"/>
                  </a:lnTo>
                  <a:lnTo>
                    <a:pt x="2722" y="1797"/>
                  </a:lnTo>
                  <a:lnTo>
                    <a:pt x="2726" y="1807"/>
                  </a:lnTo>
                  <a:lnTo>
                    <a:pt x="2732" y="1817"/>
                  </a:lnTo>
                  <a:lnTo>
                    <a:pt x="2737" y="1826"/>
                  </a:lnTo>
                  <a:lnTo>
                    <a:pt x="2744" y="1834"/>
                  </a:lnTo>
                  <a:lnTo>
                    <a:pt x="2750" y="1840"/>
                  </a:lnTo>
                  <a:lnTo>
                    <a:pt x="2758" y="1847"/>
                  </a:lnTo>
                  <a:lnTo>
                    <a:pt x="2767" y="1853"/>
                  </a:lnTo>
                  <a:lnTo>
                    <a:pt x="2777" y="1857"/>
                  </a:lnTo>
                  <a:lnTo>
                    <a:pt x="2787" y="1860"/>
                  </a:lnTo>
                  <a:lnTo>
                    <a:pt x="2797" y="1864"/>
                  </a:lnTo>
                  <a:lnTo>
                    <a:pt x="2809" y="1865"/>
                  </a:lnTo>
                  <a:lnTo>
                    <a:pt x="2820" y="1866"/>
                  </a:lnTo>
                  <a:lnTo>
                    <a:pt x="2820" y="1866"/>
                  </a:lnTo>
                  <a:lnTo>
                    <a:pt x="2831" y="1865"/>
                  </a:lnTo>
                  <a:lnTo>
                    <a:pt x="2842" y="1864"/>
                  </a:lnTo>
                  <a:lnTo>
                    <a:pt x="2852" y="1860"/>
                  </a:lnTo>
                  <a:lnTo>
                    <a:pt x="2862" y="1857"/>
                  </a:lnTo>
                  <a:lnTo>
                    <a:pt x="2872" y="1851"/>
                  </a:lnTo>
                  <a:lnTo>
                    <a:pt x="2882" y="1846"/>
                  </a:lnTo>
                  <a:lnTo>
                    <a:pt x="2890" y="1838"/>
                  </a:lnTo>
                  <a:lnTo>
                    <a:pt x="2898" y="1830"/>
                  </a:lnTo>
                  <a:lnTo>
                    <a:pt x="2864" y="1796"/>
                  </a:lnTo>
                  <a:close/>
                  <a:moveTo>
                    <a:pt x="2771" y="1726"/>
                  </a:moveTo>
                  <a:lnTo>
                    <a:pt x="2771" y="1726"/>
                  </a:lnTo>
                  <a:lnTo>
                    <a:pt x="2772" y="1716"/>
                  </a:lnTo>
                  <a:lnTo>
                    <a:pt x="2776" y="1707"/>
                  </a:lnTo>
                  <a:lnTo>
                    <a:pt x="2779" y="1699"/>
                  </a:lnTo>
                  <a:lnTo>
                    <a:pt x="2783" y="1693"/>
                  </a:lnTo>
                  <a:lnTo>
                    <a:pt x="2790" y="1687"/>
                  </a:lnTo>
                  <a:lnTo>
                    <a:pt x="2797" y="1684"/>
                  </a:lnTo>
                  <a:lnTo>
                    <a:pt x="2804" y="1680"/>
                  </a:lnTo>
                  <a:lnTo>
                    <a:pt x="2813" y="1680"/>
                  </a:lnTo>
                  <a:lnTo>
                    <a:pt x="2813" y="1680"/>
                  </a:lnTo>
                  <a:lnTo>
                    <a:pt x="2823" y="1682"/>
                  </a:lnTo>
                  <a:lnTo>
                    <a:pt x="2831" y="1684"/>
                  </a:lnTo>
                  <a:lnTo>
                    <a:pt x="2839" y="1688"/>
                  </a:lnTo>
                  <a:lnTo>
                    <a:pt x="2844" y="1695"/>
                  </a:lnTo>
                  <a:lnTo>
                    <a:pt x="2849" y="1701"/>
                  </a:lnTo>
                  <a:lnTo>
                    <a:pt x="2852" y="1709"/>
                  </a:lnTo>
                  <a:lnTo>
                    <a:pt x="2854" y="1718"/>
                  </a:lnTo>
                  <a:lnTo>
                    <a:pt x="2855" y="1726"/>
                  </a:lnTo>
                  <a:lnTo>
                    <a:pt x="2771" y="1726"/>
                  </a:lnTo>
                  <a:close/>
                  <a:moveTo>
                    <a:pt x="2639" y="1783"/>
                  </a:moveTo>
                  <a:lnTo>
                    <a:pt x="2639" y="1783"/>
                  </a:lnTo>
                  <a:lnTo>
                    <a:pt x="2639" y="1791"/>
                  </a:lnTo>
                  <a:lnTo>
                    <a:pt x="2640" y="1796"/>
                  </a:lnTo>
                  <a:lnTo>
                    <a:pt x="2642" y="1802"/>
                  </a:lnTo>
                  <a:lnTo>
                    <a:pt x="2644" y="1806"/>
                  </a:lnTo>
                  <a:lnTo>
                    <a:pt x="2648" y="1810"/>
                  </a:lnTo>
                  <a:lnTo>
                    <a:pt x="2652" y="1812"/>
                  </a:lnTo>
                  <a:lnTo>
                    <a:pt x="2656" y="1813"/>
                  </a:lnTo>
                  <a:lnTo>
                    <a:pt x="2663" y="1813"/>
                  </a:lnTo>
                  <a:lnTo>
                    <a:pt x="2663" y="1813"/>
                  </a:lnTo>
                  <a:lnTo>
                    <a:pt x="2671" y="1813"/>
                  </a:lnTo>
                  <a:lnTo>
                    <a:pt x="2680" y="1811"/>
                  </a:lnTo>
                  <a:lnTo>
                    <a:pt x="2688" y="1807"/>
                  </a:lnTo>
                  <a:lnTo>
                    <a:pt x="2696" y="1803"/>
                  </a:lnTo>
                  <a:lnTo>
                    <a:pt x="2690" y="1855"/>
                  </a:lnTo>
                  <a:lnTo>
                    <a:pt x="2690" y="1855"/>
                  </a:lnTo>
                  <a:lnTo>
                    <a:pt x="2680" y="1859"/>
                  </a:lnTo>
                  <a:lnTo>
                    <a:pt x="2668" y="1862"/>
                  </a:lnTo>
                  <a:lnTo>
                    <a:pt x="2655" y="1865"/>
                  </a:lnTo>
                  <a:lnTo>
                    <a:pt x="2643" y="1866"/>
                  </a:lnTo>
                  <a:lnTo>
                    <a:pt x="2643" y="1866"/>
                  </a:lnTo>
                  <a:lnTo>
                    <a:pt x="2636" y="1865"/>
                  </a:lnTo>
                  <a:lnTo>
                    <a:pt x="2628" y="1864"/>
                  </a:lnTo>
                  <a:lnTo>
                    <a:pt x="2621" y="1861"/>
                  </a:lnTo>
                  <a:lnTo>
                    <a:pt x="2616" y="1859"/>
                  </a:lnTo>
                  <a:lnTo>
                    <a:pt x="2610" y="1856"/>
                  </a:lnTo>
                  <a:lnTo>
                    <a:pt x="2605" y="1853"/>
                  </a:lnTo>
                  <a:lnTo>
                    <a:pt x="2601" y="1848"/>
                  </a:lnTo>
                  <a:lnTo>
                    <a:pt x="2597" y="1843"/>
                  </a:lnTo>
                  <a:lnTo>
                    <a:pt x="2591" y="1833"/>
                  </a:lnTo>
                  <a:lnTo>
                    <a:pt x="2587" y="1821"/>
                  </a:lnTo>
                  <a:lnTo>
                    <a:pt x="2585" y="1810"/>
                  </a:lnTo>
                  <a:lnTo>
                    <a:pt x="2584" y="1797"/>
                  </a:lnTo>
                  <a:lnTo>
                    <a:pt x="2584" y="1689"/>
                  </a:lnTo>
                  <a:lnTo>
                    <a:pt x="2549" y="1689"/>
                  </a:lnTo>
                  <a:lnTo>
                    <a:pt x="2549" y="1639"/>
                  </a:lnTo>
                  <a:lnTo>
                    <a:pt x="2584" y="1639"/>
                  </a:lnTo>
                  <a:lnTo>
                    <a:pt x="2584" y="1581"/>
                  </a:lnTo>
                  <a:lnTo>
                    <a:pt x="2639" y="1554"/>
                  </a:lnTo>
                  <a:lnTo>
                    <a:pt x="2639" y="1639"/>
                  </a:lnTo>
                  <a:lnTo>
                    <a:pt x="2688" y="1639"/>
                  </a:lnTo>
                  <a:lnTo>
                    <a:pt x="2688" y="1689"/>
                  </a:lnTo>
                  <a:lnTo>
                    <a:pt x="2639" y="1689"/>
                  </a:lnTo>
                  <a:lnTo>
                    <a:pt x="2639" y="1783"/>
                  </a:lnTo>
                  <a:close/>
                  <a:moveTo>
                    <a:pt x="2532" y="1855"/>
                  </a:moveTo>
                  <a:lnTo>
                    <a:pt x="2532" y="1855"/>
                  </a:lnTo>
                  <a:lnTo>
                    <a:pt x="2522" y="1859"/>
                  </a:lnTo>
                  <a:lnTo>
                    <a:pt x="2511" y="1862"/>
                  </a:lnTo>
                  <a:lnTo>
                    <a:pt x="2499" y="1865"/>
                  </a:lnTo>
                  <a:lnTo>
                    <a:pt x="2487" y="1866"/>
                  </a:lnTo>
                  <a:lnTo>
                    <a:pt x="2487" y="1866"/>
                  </a:lnTo>
                  <a:lnTo>
                    <a:pt x="2478" y="1865"/>
                  </a:lnTo>
                  <a:lnTo>
                    <a:pt x="2471" y="1864"/>
                  </a:lnTo>
                  <a:lnTo>
                    <a:pt x="2464" y="1861"/>
                  </a:lnTo>
                  <a:lnTo>
                    <a:pt x="2458" y="1859"/>
                  </a:lnTo>
                  <a:lnTo>
                    <a:pt x="2453" y="1856"/>
                  </a:lnTo>
                  <a:lnTo>
                    <a:pt x="2448" y="1853"/>
                  </a:lnTo>
                  <a:lnTo>
                    <a:pt x="2443" y="1848"/>
                  </a:lnTo>
                  <a:lnTo>
                    <a:pt x="2440" y="1843"/>
                  </a:lnTo>
                  <a:lnTo>
                    <a:pt x="2434" y="1833"/>
                  </a:lnTo>
                  <a:lnTo>
                    <a:pt x="2430" y="1821"/>
                  </a:lnTo>
                  <a:lnTo>
                    <a:pt x="2427" y="1810"/>
                  </a:lnTo>
                  <a:lnTo>
                    <a:pt x="2427" y="1797"/>
                  </a:lnTo>
                  <a:lnTo>
                    <a:pt x="2427" y="1689"/>
                  </a:lnTo>
                  <a:lnTo>
                    <a:pt x="2393" y="1689"/>
                  </a:lnTo>
                  <a:lnTo>
                    <a:pt x="2393" y="1639"/>
                  </a:lnTo>
                  <a:lnTo>
                    <a:pt x="2427" y="1639"/>
                  </a:lnTo>
                  <a:lnTo>
                    <a:pt x="2427" y="1581"/>
                  </a:lnTo>
                  <a:lnTo>
                    <a:pt x="2482" y="1554"/>
                  </a:lnTo>
                  <a:lnTo>
                    <a:pt x="2482" y="1639"/>
                  </a:lnTo>
                  <a:lnTo>
                    <a:pt x="2528" y="1639"/>
                  </a:lnTo>
                  <a:lnTo>
                    <a:pt x="2528" y="1689"/>
                  </a:lnTo>
                  <a:lnTo>
                    <a:pt x="2482" y="1689"/>
                  </a:lnTo>
                  <a:lnTo>
                    <a:pt x="2482" y="1783"/>
                  </a:lnTo>
                  <a:lnTo>
                    <a:pt x="2482" y="1783"/>
                  </a:lnTo>
                  <a:lnTo>
                    <a:pt x="2482" y="1791"/>
                  </a:lnTo>
                  <a:lnTo>
                    <a:pt x="2483" y="1796"/>
                  </a:lnTo>
                  <a:lnTo>
                    <a:pt x="2485" y="1802"/>
                  </a:lnTo>
                  <a:lnTo>
                    <a:pt x="2488" y="1806"/>
                  </a:lnTo>
                  <a:lnTo>
                    <a:pt x="2491" y="1810"/>
                  </a:lnTo>
                  <a:lnTo>
                    <a:pt x="2495" y="1812"/>
                  </a:lnTo>
                  <a:lnTo>
                    <a:pt x="2500" y="1813"/>
                  </a:lnTo>
                  <a:lnTo>
                    <a:pt x="2505" y="1813"/>
                  </a:lnTo>
                  <a:lnTo>
                    <a:pt x="2505" y="1813"/>
                  </a:lnTo>
                  <a:lnTo>
                    <a:pt x="2514" y="1813"/>
                  </a:lnTo>
                  <a:lnTo>
                    <a:pt x="2523" y="1811"/>
                  </a:lnTo>
                  <a:lnTo>
                    <a:pt x="2531" y="1807"/>
                  </a:lnTo>
                  <a:lnTo>
                    <a:pt x="2538" y="1803"/>
                  </a:lnTo>
                  <a:lnTo>
                    <a:pt x="2532" y="1855"/>
                  </a:lnTo>
                  <a:close/>
                  <a:moveTo>
                    <a:pt x="3074" y="1700"/>
                  </a:moveTo>
                  <a:lnTo>
                    <a:pt x="3074" y="1700"/>
                  </a:lnTo>
                  <a:lnTo>
                    <a:pt x="3066" y="1695"/>
                  </a:lnTo>
                  <a:lnTo>
                    <a:pt x="3057" y="1691"/>
                  </a:lnTo>
                  <a:lnTo>
                    <a:pt x="3047" y="1689"/>
                  </a:lnTo>
                  <a:lnTo>
                    <a:pt x="3037" y="1688"/>
                  </a:lnTo>
                  <a:lnTo>
                    <a:pt x="3037" y="1688"/>
                  </a:lnTo>
                  <a:lnTo>
                    <a:pt x="3028" y="1689"/>
                  </a:lnTo>
                  <a:lnTo>
                    <a:pt x="3020" y="1691"/>
                  </a:lnTo>
                  <a:lnTo>
                    <a:pt x="3013" y="1696"/>
                  </a:lnTo>
                  <a:lnTo>
                    <a:pt x="3007" y="1701"/>
                  </a:lnTo>
                  <a:lnTo>
                    <a:pt x="3003" y="1708"/>
                  </a:lnTo>
                  <a:lnTo>
                    <a:pt x="3001" y="1717"/>
                  </a:lnTo>
                  <a:lnTo>
                    <a:pt x="2999" y="1728"/>
                  </a:lnTo>
                  <a:lnTo>
                    <a:pt x="2998" y="1740"/>
                  </a:lnTo>
                  <a:lnTo>
                    <a:pt x="2998" y="1860"/>
                  </a:lnTo>
                  <a:lnTo>
                    <a:pt x="2943" y="1860"/>
                  </a:lnTo>
                  <a:lnTo>
                    <a:pt x="2943" y="1639"/>
                  </a:lnTo>
                  <a:lnTo>
                    <a:pt x="2998" y="1639"/>
                  </a:lnTo>
                  <a:lnTo>
                    <a:pt x="2998" y="1657"/>
                  </a:lnTo>
                  <a:lnTo>
                    <a:pt x="2998" y="1657"/>
                  </a:lnTo>
                  <a:lnTo>
                    <a:pt x="3003" y="1652"/>
                  </a:lnTo>
                  <a:lnTo>
                    <a:pt x="3009" y="1646"/>
                  </a:lnTo>
                  <a:lnTo>
                    <a:pt x="3014" y="1643"/>
                  </a:lnTo>
                  <a:lnTo>
                    <a:pt x="3021" y="1640"/>
                  </a:lnTo>
                  <a:lnTo>
                    <a:pt x="3026" y="1636"/>
                  </a:lnTo>
                  <a:lnTo>
                    <a:pt x="3033" y="1635"/>
                  </a:lnTo>
                  <a:lnTo>
                    <a:pt x="3039" y="1634"/>
                  </a:lnTo>
                  <a:lnTo>
                    <a:pt x="3047" y="1633"/>
                  </a:lnTo>
                  <a:lnTo>
                    <a:pt x="3047" y="1633"/>
                  </a:lnTo>
                  <a:lnTo>
                    <a:pt x="3058" y="1634"/>
                  </a:lnTo>
                  <a:lnTo>
                    <a:pt x="3069" y="1637"/>
                  </a:lnTo>
                  <a:lnTo>
                    <a:pt x="3079" y="1641"/>
                  </a:lnTo>
                  <a:lnTo>
                    <a:pt x="3088" y="1646"/>
                  </a:lnTo>
                  <a:lnTo>
                    <a:pt x="3074" y="1700"/>
                  </a:lnTo>
                  <a:close/>
                  <a:moveTo>
                    <a:pt x="593" y="1579"/>
                  </a:moveTo>
                  <a:lnTo>
                    <a:pt x="593" y="1607"/>
                  </a:lnTo>
                  <a:lnTo>
                    <a:pt x="537" y="1607"/>
                  </a:lnTo>
                  <a:lnTo>
                    <a:pt x="537" y="1551"/>
                  </a:lnTo>
                  <a:lnTo>
                    <a:pt x="593" y="1551"/>
                  </a:lnTo>
                  <a:lnTo>
                    <a:pt x="593" y="1579"/>
                  </a:lnTo>
                  <a:close/>
                  <a:moveTo>
                    <a:pt x="975" y="1639"/>
                  </a:moveTo>
                  <a:lnTo>
                    <a:pt x="1030" y="1639"/>
                  </a:lnTo>
                  <a:lnTo>
                    <a:pt x="1030" y="1738"/>
                  </a:lnTo>
                  <a:lnTo>
                    <a:pt x="1030" y="1860"/>
                  </a:lnTo>
                  <a:lnTo>
                    <a:pt x="975" y="1860"/>
                  </a:lnTo>
                  <a:lnTo>
                    <a:pt x="975" y="1639"/>
                  </a:lnTo>
                  <a:close/>
                  <a:moveTo>
                    <a:pt x="1030" y="1579"/>
                  </a:moveTo>
                  <a:lnTo>
                    <a:pt x="1030" y="1607"/>
                  </a:lnTo>
                  <a:lnTo>
                    <a:pt x="975" y="1607"/>
                  </a:lnTo>
                  <a:lnTo>
                    <a:pt x="975" y="1551"/>
                  </a:lnTo>
                  <a:lnTo>
                    <a:pt x="1030" y="1551"/>
                  </a:lnTo>
                  <a:lnTo>
                    <a:pt x="1030" y="1579"/>
                  </a:lnTo>
                  <a:close/>
                  <a:moveTo>
                    <a:pt x="2539" y="2042"/>
                  </a:moveTo>
                  <a:lnTo>
                    <a:pt x="2539" y="2042"/>
                  </a:lnTo>
                  <a:lnTo>
                    <a:pt x="2534" y="2038"/>
                  </a:lnTo>
                  <a:lnTo>
                    <a:pt x="2528" y="2033"/>
                  </a:lnTo>
                  <a:lnTo>
                    <a:pt x="2523" y="2030"/>
                  </a:lnTo>
                  <a:lnTo>
                    <a:pt x="2516" y="2027"/>
                  </a:lnTo>
                  <a:lnTo>
                    <a:pt x="2511" y="2025"/>
                  </a:lnTo>
                  <a:lnTo>
                    <a:pt x="2504" y="2024"/>
                  </a:lnTo>
                  <a:lnTo>
                    <a:pt x="2490" y="2021"/>
                  </a:lnTo>
                  <a:lnTo>
                    <a:pt x="2490" y="2021"/>
                  </a:lnTo>
                  <a:lnTo>
                    <a:pt x="2480" y="2022"/>
                  </a:lnTo>
                  <a:lnTo>
                    <a:pt x="2471" y="2024"/>
                  </a:lnTo>
                  <a:lnTo>
                    <a:pt x="2462" y="2027"/>
                  </a:lnTo>
                  <a:lnTo>
                    <a:pt x="2453" y="2030"/>
                  </a:lnTo>
                  <a:lnTo>
                    <a:pt x="2446" y="2035"/>
                  </a:lnTo>
                  <a:lnTo>
                    <a:pt x="2439" y="2039"/>
                  </a:lnTo>
                  <a:lnTo>
                    <a:pt x="2432" y="2046"/>
                  </a:lnTo>
                  <a:lnTo>
                    <a:pt x="2426" y="2052"/>
                  </a:lnTo>
                  <a:lnTo>
                    <a:pt x="2421" y="2060"/>
                  </a:lnTo>
                  <a:lnTo>
                    <a:pt x="2416" y="2069"/>
                  </a:lnTo>
                  <a:lnTo>
                    <a:pt x="2413" y="2078"/>
                  </a:lnTo>
                  <a:lnTo>
                    <a:pt x="2409" y="2089"/>
                  </a:lnTo>
                  <a:lnTo>
                    <a:pt x="2406" y="2099"/>
                  </a:lnTo>
                  <a:lnTo>
                    <a:pt x="2405" y="2111"/>
                  </a:lnTo>
                  <a:lnTo>
                    <a:pt x="2404" y="2123"/>
                  </a:lnTo>
                  <a:lnTo>
                    <a:pt x="2403" y="2136"/>
                  </a:lnTo>
                  <a:lnTo>
                    <a:pt x="2403" y="2136"/>
                  </a:lnTo>
                  <a:lnTo>
                    <a:pt x="2404" y="2149"/>
                  </a:lnTo>
                  <a:lnTo>
                    <a:pt x="2405" y="2161"/>
                  </a:lnTo>
                  <a:lnTo>
                    <a:pt x="2406" y="2174"/>
                  </a:lnTo>
                  <a:lnTo>
                    <a:pt x="2409" y="2186"/>
                  </a:lnTo>
                  <a:lnTo>
                    <a:pt x="2411" y="2196"/>
                  </a:lnTo>
                  <a:lnTo>
                    <a:pt x="2416" y="2206"/>
                  </a:lnTo>
                  <a:lnTo>
                    <a:pt x="2420" y="2214"/>
                  </a:lnTo>
                  <a:lnTo>
                    <a:pt x="2426" y="2222"/>
                  </a:lnTo>
                  <a:lnTo>
                    <a:pt x="2431" y="2230"/>
                  </a:lnTo>
                  <a:lnTo>
                    <a:pt x="2438" y="2235"/>
                  </a:lnTo>
                  <a:lnTo>
                    <a:pt x="2445" y="2241"/>
                  </a:lnTo>
                  <a:lnTo>
                    <a:pt x="2452" y="2245"/>
                  </a:lnTo>
                  <a:lnTo>
                    <a:pt x="2461" y="2250"/>
                  </a:lnTo>
                  <a:lnTo>
                    <a:pt x="2470" y="2252"/>
                  </a:lnTo>
                  <a:lnTo>
                    <a:pt x="2479" y="2253"/>
                  </a:lnTo>
                  <a:lnTo>
                    <a:pt x="2489" y="2254"/>
                  </a:lnTo>
                  <a:lnTo>
                    <a:pt x="2489" y="2254"/>
                  </a:lnTo>
                  <a:lnTo>
                    <a:pt x="2495" y="2253"/>
                  </a:lnTo>
                  <a:lnTo>
                    <a:pt x="2503" y="2252"/>
                  </a:lnTo>
                  <a:lnTo>
                    <a:pt x="2510" y="2251"/>
                  </a:lnTo>
                  <a:lnTo>
                    <a:pt x="2515" y="2249"/>
                  </a:lnTo>
                  <a:lnTo>
                    <a:pt x="2522" y="2245"/>
                  </a:lnTo>
                  <a:lnTo>
                    <a:pt x="2528" y="2242"/>
                  </a:lnTo>
                  <a:lnTo>
                    <a:pt x="2534" y="2238"/>
                  </a:lnTo>
                  <a:lnTo>
                    <a:pt x="2539" y="2232"/>
                  </a:lnTo>
                  <a:lnTo>
                    <a:pt x="2539" y="2249"/>
                  </a:lnTo>
                  <a:lnTo>
                    <a:pt x="2595" y="2249"/>
                  </a:lnTo>
                  <a:lnTo>
                    <a:pt x="2595" y="1934"/>
                  </a:lnTo>
                  <a:lnTo>
                    <a:pt x="2539" y="1962"/>
                  </a:lnTo>
                  <a:lnTo>
                    <a:pt x="2539" y="2042"/>
                  </a:lnTo>
                  <a:close/>
                  <a:moveTo>
                    <a:pt x="2501" y="2203"/>
                  </a:moveTo>
                  <a:lnTo>
                    <a:pt x="2501" y="2203"/>
                  </a:lnTo>
                  <a:lnTo>
                    <a:pt x="2493" y="2202"/>
                  </a:lnTo>
                  <a:lnTo>
                    <a:pt x="2487" y="2200"/>
                  </a:lnTo>
                  <a:lnTo>
                    <a:pt x="2479" y="2197"/>
                  </a:lnTo>
                  <a:lnTo>
                    <a:pt x="2472" y="2190"/>
                  </a:lnTo>
                  <a:lnTo>
                    <a:pt x="2467" y="2181"/>
                  </a:lnTo>
                  <a:lnTo>
                    <a:pt x="2462" y="2169"/>
                  </a:lnTo>
                  <a:lnTo>
                    <a:pt x="2460" y="2154"/>
                  </a:lnTo>
                  <a:lnTo>
                    <a:pt x="2459" y="2134"/>
                  </a:lnTo>
                  <a:lnTo>
                    <a:pt x="2459" y="2134"/>
                  </a:lnTo>
                  <a:lnTo>
                    <a:pt x="2460" y="2117"/>
                  </a:lnTo>
                  <a:lnTo>
                    <a:pt x="2462" y="2103"/>
                  </a:lnTo>
                  <a:lnTo>
                    <a:pt x="2467" y="2092"/>
                  </a:lnTo>
                  <a:lnTo>
                    <a:pt x="2472" y="2084"/>
                  </a:lnTo>
                  <a:lnTo>
                    <a:pt x="2479" y="2079"/>
                  </a:lnTo>
                  <a:lnTo>
                    <a:pt x="2485" y="2074"/>
                  </a:lnTo>
                  <a:lnTo>
                    <a:pt x="2493" y="2073"/>
                  </a:lnTo>
                  <a:lnTo>
                    <a:pt x="2500" y="2072"/>
                  </a:lnTo>
                  <a:lnTo>
                    <a:pt x="2500" y="2072"/>
                  </a:lnTo>
                  <a:lnTo>
                    <a:pt x="2507" y="2073"/>
                  </a:lnTo>
                  <a:lnTo>
                    <a:pt x="2514" y="2074"/>
                  </a:lnTo>
                  <a:lnTo>
                    <a:pt x="2520" y="2076"/>
                  </a:lnTo>
                  <a:lnTo>
                    <a:pt x="2525" y="2080"/>
                  </a:lnTo>
                  <a:lnTo>
                    <a:pt x="2530" y="2083"/>
                  </a:lnTo>
                  <a:lnTo>
                    <a:pt x="2534" y="2086"/>
                  </a:lnTo>
                  <a:lnTo>
                    <a:pt x="2539" y="2094"/>
                  </a:lnTo>
                  <a:lnTo>
                    <a:pt x="2539" y="2181"/>
                  </a:lnTo>
                  <a:lnTo>
                    <a:pt x="2539" y="2181"/>
                  </a:lnTo>
                  <a:lnTo>
                    <a:pt x="2533" y="2189"/>
                  </a:lnTo>
                  <a:lnTo>
                    <a:pt x="2525" y="2196"/>
                  </a:lnTo>
                  <a:lnTo>
                    <a:pt x="2520" y="2199"/>
                  </a:lnTo>
                  <a:lnTo>
                    <a:pt x="2514" y="2201"/>
                  </a:lnTo>
                  <a:lnTo>
                    <a:pt x="2507" y="2202"/>
                  </a:lnTo>
                  <a:lnTo>
                    <a:pt x="2501" y="2203"/>
                  </a:lnTo>
                  <a:lnTo>
                    <a:pt x="2501" y="2203"/>
                  </a:lnTo>
                  <a:close/>
                  <a:moveTo>
                    <a:pt x="672" y="2089"/>
                  </a:moveTo>
                  <a:lnTo>
                    <a:pt x="672" y="2089"/>
                  </a:lnTo>
                  <a:lnTo>
                    <a:pt x="664" y="2084"/>
                  </a:lnTo>
                  <a:lnTo>
                    <a:pt x="656" y="2080"/>
                  </a:lnTo>
                  <a:lnTo>
                    <a:pt x="646" y="2078"/>
                  </a:lnTo>
                  <a:lnTo>
                    <a:pt x="636" y="2076"/>
                  </a:lnTo>
                  <a:lnTo>
                    <a:pt x="636" y="2076"/>
                  </a:lnTo>
                  <a:lnTo>
                    <a:pt x="627" y="2078"/>
                  </a:lnTo>
                  <a:lnTo>
                    <a:pt x="618" y="2080"/>
                  </a:lnTo>
                  <a:lnTo>
                    <a:pt x="611" y="2084"/>
                  </a:lnTo>
                  <a:lnTo>
                    <a:pt x="606" y="2090"/>
                  </a:lnTo>
                  <a:lnTo>
                    <a:pt x="601" y="2096"/>
                  </a:lnTo>
                  <a:lnTo>
                    <a:pt x="599" y="2105"/>
                  </a:lnTo>
                  <a:lnTo>
                    <a:pt x="597" y="2116"/>
                  </a:lnTo>
                  <a:lnTo>
                    <a:pt x="596" y="2128"/>
                  </a:lnTo>
                  <a:lnTo>
                    <a:pt x="596" y="2249"/>
                  </a:lnTo>
                  <a:lnTo>
                    <a:pt x="542" y="2249"/>
                  </a:lnTo>
                  <a:lnTo>
                    <a:pt x="542" y="2027"/>
                  </a:lnTo>
                  <a:lnTo>
                    <a:pt x="596" y="2027"/>
                  </a:lnTo>
                  <a:lnTo>
                    <a:pt x="596" y="2046"/>
                  </a:lnTo>
                  <a:lnTo>
                    <a:pt x="596" y="2046"/>
                  </a:lnTo>
                  <a:lnTo>
                    <a:pt x="601" y="2040"/>
                  </a:lnTo>
                  <a:lnTo>
                    <a:pt x="607" y="2035"/>
                  </a:lnTo>
                  <a:lnTo>
                    <a:pt x="613" y="2031"/>
                  </a:lnTo>
                  <a:lnTo>
                    <a:pt x="619" y="2028"/>
                  </a:lnTo>
                  <a:lnTo>
                    <a:pt x="625" y="2025"/>
                  </a:lnTo>
                  <a:lnTo>
                    <a:pt x="631" y="2024"/>
                  </a:lnTo>
                  <a:lnTo>
                    <a:pt x="639" y="2022"/>
                  </a:lnTo>
                  <a:lnTo>
                    <a:pt x="646" y="2021"/>
                  </a:lnTo>
                  <a:lnTo>
                    <a:pt x="646" y="2021"/>
                  </a:lnTo>
                  <a:lnTo>
                    <a:pt x="657" y="2022"/>
                  </a:lnTo>
                  <a:lnTo>
                    <a:pt x="668" y="2026"/>
                  </a:lnTo>
                  <a:lnTo>
                    <a:pt x="679" y="2030"/>
                  </a:lnTo>
                  <a:lnTo>
                    <a:pt x="688" y="2036"/>
                  </a:lnTo>
                  <a:lnTo>
                    <a:pt x="672" y="2089"/>
                  </a:lnTo>
                  <a:close/>
                  <a:moveTo>
                    <a:pt x="241" y="2027"/>
                  </a:moveTo>
                  <a:lnTo>
                    <a:pt x="295" y="2027"/>
                  </a:lnTo>
                  <a:lnTo>
                    <a:pt x="232" y="2249"/>
                  </a:lnTo>
                  <a:lnTo>
                    <a:pt x="184" y="2249"/>
                  </a:lnTo>
                  <a:lnTo>
                    <a:pt x="160" y="2157"/>
                  </a:lnTo>
                  <a:lnTo>
                    <a:pt x="160" y="2157"/>
                  </a:lnTo>
                  <a:lnTo>
                    <a:pt x="148" y="2108"/>
                  </a:lnTo>
                  <a:lnTo>
                    <a:pt x="148" y="2108"/>
                  </a:lnTo>
                  <a:lnTo>
                    <a:pt x="142" y="2132"/>
                  </a:lnTo>
                  <a:lnTo>
                    <a:pt x="136" y="2158"/>
                  </a:lnTo>
                  <a:lnTo>
                    <a:pt x="110" y="2249"/>
                  </a:lnTo>
                  <a:lnTo>
                    <a:pt x="63" y="2249"/>
                  </a:lnTo>
                  <a:lnTo>
                    <a:pt x="63" y="2247"/>
                  </a:lnTo>
                  <a:lnTo>
                    <a:pt x="0" y="2027"/>
                  </a:lnTo>
                  <a:lnTo>
                    <a:pt x="57" y="2027"/>
                  </a:lnTo>
                  <a:lnTo>
                    <a:pt x="77" y="2110"/>
                  </a:lnTo>
                  <a:lnTo>
                    <a:pt x="77" y="2110"/>
                  </a:lnTo>
                  <a:lnTo>
                    <a:pt x="83" y="2136"/>
                  </a:lnTo>
                  <a:lnTo>
                    <a:pt x="88" y="2164"/>
                  </a:lnTo>
                  <a:lnTo>
                    <a:pt x="88" y="2164"/>
                  </a:lnTo>
                  <a:lnTo>
                    <a:pt x="95" y="2136"/>
                  </a:lnTo>
                  <a:lnTo>
                    <a:pt x="102" y="2108"/>
                  </a:lnTo>
                  <a:lnTo>
                    <a:pt x="125" y="2027"/>
                  </a:lnTo>
                  <a:lnTo>
                    <a:pt x="172" y="2027"/>
                  </a:lnTo>
                  <a:lnTo>
                    <a:pt x="195" y="2108"/>
                  </a:lnTo>
                  <a:lnTo>
                    <a:pt x="195" y="2108"/>
                  </a:lnTo>
                  <a:lnTo>
                    <a:pt x="202" y="2135"/>
                  </a:lnTo>
                  <a:lnTo>
                    <a:pt x="209" y="2165"/>
                  </a:lnTo>
                  <a:lnTo>
                    <a:pt x="209" y="2165"/>
                  </a:lnTo>
                  <a:lnTo>
                    <a:pt x="213" y="2139"/>
                  </a:lnTo>
                  <a:lnTo>
                    <a:pt x="220" y="2108"/>
                  </a:lnTo>
                  <a:lnTo>
                    <a:pt x="241" y="2027"/>
                  </a:lnTo>
                  <a:close/>
                  <a:moveTo>
                    <a:pt x="406" y="2021"/>
                  </a:moveTo>
                  <a:lnTo>
                    <a:pt x="406" y="2021"/>
                  </a:lnTo>
                  <a:lnTo>
                    <a:pt x="396" y="2022"/>
                  </a:lnTo>
                  <a:lnTo>
                    <a:pt x="385" y="2024"/>
                  </a:lnTo>
                  <a:lnTo>
                    <a:pt x="375" y="2027"/>
                  </a:lnTo>
                  <a:lnTo>
                    <a:pt x="366" y="2030"/>
                  </a:lnTo>
                  <a:lnTo>
                    <a:pt x="358" y="2035"/>
                  </a:lnTo>
                  <a:lnTo>
                    <a:pt x="349" y="2040"/>
                  </a:lnTo>
                  <a:lnTo>
                    <a:pt x="341" y="2047"/>
                  </a:lnTo>
                  <a:lnTo>
                    <a:pt x="334" y="2054"/>
                  </a:lnTo>
                  <a:lnTo>
                    <a:pt x="328" y="2062"/>
                  </a:lnTo>
                  <a:lnTo>
                    <a:pt x="322" y="2071"/>
                  </a:lnTo>
                  <a:lnTo>
                    <a:pt x="317" y="2081"/>
                  </a:lnTo>
                  <a:lnTo>
                    <a:pt x="313" y="2091"/>
                  </a:lnTo>
                  <a:lnTo>
                    <a:pt x="310" y="2102"/>
                  </a:lnTo>
                  <a:lnTo>
                    <a:pt x="308" y="2113"/>
                  </a:lnTo>
                  <a:lnTo>
                    <a:pt x="306" y="2125"/>
                  </a:lnTo>
                  <a:lnTo>
                    <a:pt x="306" y="2138"/>
                  </a:lnTo>
                  <a:lnTo>
                    <a:pt x="306" y="2138"/>
                  </a:lnTo>
                  <a:lnTo>
                    <a:pt x="306" y="2150"/>
                  </a:lnTo>
                  <a:lnTo>
                    <a:pt x="308" y="2163"/>
                  </a:lnTo>
                  <a:lnTo>
                    <a:pt x="310" y="2174"/>
                  </a:lnTo>
                  <a:lnTo>
                    <a:pt x="313" y="2185"/>
                  </a:lnTo>
                  <a:lnTo>
                    <a:pt x="317" y="2194"/>
                  </a:lnTo>
                  <a:lnTo>
                    <a:pt x="322" y="2204"/>
                  </a:lnTo>
                  <a:lnTo>
                    <a:pt x="328" y="2213"/>
                  </a:lnTo>
                  <a:lnTo>
                    <a:pt x="334" y="2221"/>
                  </a:lnTo>
                  <a:lnTo>
                    <a:pt x="341" y="2229"/>
                  </a:lnTo>
                  <a:lnTo>
                    <a:pt x="349" y="2235"/>
                  </a:lnTo>
                  <a:lnTo>
                    <a:pt x="358" y="2241"/>
                  </a:lnTo>
                  <a:lnTo>
                    <a:pt x="366" y="2245"/>
                  </a:lnTo>
                  <a:lnTo>
                    <a:pt x="375" y="2249"/>
                  </a:lnTo>
                  <a:lnTo>
                    <a:pt x="385" y="2252"/>
                  </a:lnTo>
                  <a:lnTo>
                    <a:pt x="396" y="2253"/>
                  </a:lnTo>
                  <a:lnTo>
                    <a:pt x="406" y="2254"/>
                  </a:lnTo>
                  <a:lnTo>
                    <a:pt x="406" y="2254"/>
                  </a:lnTo>
                  <a:lnTo>
                    <a:pt x="417" y="2253"/>
                  </a:lnTo>
                  <a:lnTo>
                    <a:pt x="428" y="2252"/>
                  </a:lnTo>
                  <a:lnTo>
                    <a:pt x="438" y="2249"/>
                  </a:lnTo>
                  <a:lnTo>
                    <a:pt x="447" y="2245"/>
                  </a:lnTo>
                  <a:lnTo>
                    <a:pt x="456" y="2241"/>
                  </a:lnTo>
                  <a:lnTo>
                    <a:pt x="465" y="2235"/>
                  </a:lnTo>
                  <a:lnTo>
                    <a:pt x="472" y="2229"/>
                  </a:lnTo>
                  <a:lnTo>
                    <a:pt x="479" y="2221"/>
                  </a:lnTo>
                  <a:lnTo>
                    <a:pt x="486" y="2213"/>
                  </a:lnTo>
                  <a:lnTo>
                    <a:pt x="491" y="2204"/>
                  </a:lnTo>
                  <a:lnTo>
                    <a:pt x="496" y="2194"/>
                  </a:lnTo>
                  <a:lnTo>
                    <a:pt x="500" y="2185"/>
                  </a:lnTo>
                  <a:lnTo>
                    <a:pt x="503" y="2174"/>
                  </a:lnTo>
                  <a:lnTo>
                    <a:pt x="505" y="2163"/>
                  </a:lnTo>
                  <a:lnTo>
                    <a:pt x="508" y="2150"/>
                  </a:lnTo>
                  <a:lnTo>
                    <a:pt x="508" y="2138"/>
                  </a:lnTo>
                  <a:lnTo>
                    <a:pt x="508" y="2138"/>
                  </a:lnTo>
                  <a:lnTo>
                    <a:pt x="508" y="2125"/>
                  </a:lnTo>
                  <a:lnTo>
                    <a:pt x="505" y="2113"/>
                  </a:lnTo>
                  <a:lnTo>
                    <a:pt x="503" y="2102"/>
                  </a:lnTo>
                  <a:lnTo>
                    <a:pt x="500" y="2091"/>
                  </a:lnTo>
                  <a:lnTo>
                    <a:pt x="496" y="2081"/>
                  </a:lnTo>
                  <a:lnTo>
                    <a:pt x="491" y="2071"/>
                  </a:lnTo>
                  <a:lnTo>
                    <a:pt x="486" y="2062"/>
                  </a:lnTo>
                  <a:lnTo>
                    <a:pt x="479" y="2054"/>
                  </a:lnTo>
                  <a:lnTo>
                    <a:pt x="472" y="2047"/>
                  </a:lnTo>
                  <a:lnTo>
                    <a:pt x="465" y="2040"/>
                  </a:lnTo>
                  <a:lnTo>
                    <a:pt x="456" y="2035"/>
                  </a:lnTo>
                  <a:lnTo>
                    <a:pt x="447" y="2030"/>
                  </a:lnTo>
                  <a:lnTo>
                    <a:pt x="438" y="2027"/>
                  </a:lnTo>
                  <a:lnTo>
                    <a:pt x="428" y="2024"/>
                  </a:lnTo>
                  <a:lnTo>
                    <a:pt x="417" y="2022"/>
                  </a:lnTo>
                  <a:lnTo>
                    <a:pt x="406" y="2021"/>
                  </a:lnTo>
                  <a:lnTo>
                    <a:pt x="406" y="2021"/>
                  </a:lnTo>
                  <a:close/>
                  <a:moveTo>
                    <a:pt x="406" y="2202"/>
                  </a:moveTo>
                  <a:lnTo>
                    <a:pt x="406" y="2202"/>
                  </a:lnTo>
                  <a:lnTo>
                    <a:pt x="396" y="2201"/>
                  </a:lnTo>
                  <a:lnTo>
                    <a:pt x="387" y="2198"/>
                  </a:lnTo>
                  <a:lnTo>
                    <a:pt x="381" y="2192"/>
                  </a:lnTo>
                  <a:lnTo>
                    <a:pt x="374" y="2185"/>
                  </a:lnTo>
                  <a:lnTo>
                    <a:pt x="369" y="2176"/>
                  </a:lnTo>
                  <a:lnTo>
                    <a:pt x="364" y="2165"/>
                  </a:lnTo>
                  <a:lnTo>
                    <a:pt x="362" y="2151"/>
                  </a:lnTo>
                  <a:lnTo>
                    <a:pt x="362" y="2138"/>
                  </a:lnTo>
                  <a:lnTo>
                    <a:pt x="362" y="2138"/>
                  </a:lnTo>
                  <a:lnTo>
                    <a:pt x="362" y="2124"/>
                  </a:lnTo>
                  <a:lnTo>
                    <a:pt x="364" y="2111"/>
                  </a:lnTo>
                  <a:lnTo>
                    <a:pt x="369" y="2101"/>
                  </a:lnTo>
                  <a:lnTo>
                    <a:pt x="374" y="2091"/>
                  </a:lnTo>
                  <a:lnTo>
                    <a:pt x="381" y="2083"/>
                  </a:lnTo>
                  <a:lnTo>
                    <a:pt x="387" y="2078"/>
                  </a:lnTo>
                  <a:lnTo>
                    <a:pt x="396" y="2074"/>
                  </a:lnTo>
                  <a:lnTo>
                    <a:pt x="406" y="2073"/>
                  </a:lnTo>
                  <a:lnTo>
                    <a:pt x="406" y="2073"/>
                  </a:lnTo>
                  <a:lnTo>
                    <a:pt x="416" y="2074"/>
                  </a:lnTo>
                  <a:lnTo>
                    <a:pt x="425" y="2078"/>
                  </a:lnTo>
                  <a:lnTo>
                    <a:pt x="433" y="2083"/>
                  </a:lnTo>
                  <a:lnTo>
                    <a:pt x="439" y="2091"/>
                  </a:lnTo>
                  <a:lnTo>
                    <a:pt x="445" y="2101"/>
                  </a:lnTo>
                  <a:lnTo>
                    <a:pt x="448" y="2111"/>
                  </a:lnTo>
                  <a:lnTo>
                    <a:pt x="450" y="2124"/>
                  </a:lnTo>
                  <a:lnTo>
                    <a:pt x="451" y="2138"/>
                  </a:lnTo>
                  <a:lnTo>
                    <a:pt x="451" y="2138"/>
                  </a:lnTo>
                  <a:lnTo>
                    <a:pt x="450" y="2151"/>
                  </a:lnTo>
                  <a:lnTo>
                    <a:pt x="448" y="2165"/>
                  </a:lnTo>
                  <a:lnTo>
                    <a:pt x="445" y="2176"/>
                  </a:lnTo>
                  <a:lnTo>
                    <a:pt x="439" y="2185"/>
                  </a:lnTo>
                  <a:lnTo>
                    <a:pt x="433" y="2192"/>
                  </a:lnTo>
                  <a:lnTo>
                    <a:pt x="425" y="2198"/>
                  </a:lnTo>
                  <a:lnTo>
                    <a:pt x="416" y="2201"/>
                  </a:lnTo>
                  <a:lnTo>
                    <a:pt x="406" y="2202"/>
                  </a:lnTo>
                  <a:lnTo>
                    <a:pt x="406" y="2202"/>
                  </a:lnTo>
                  <a:close/>
                  <a:moveTo>
                    <a:pt x="2269" y="2089"/>
                  </a:moveTo>
                  <a:lnTo>
                    <a:pt x="2269" y="2089"/>
                  </a:lnTo>
                  <a:lnTo>
                    <a:pt x="2260" y="2084"/>
                  </a:lnTo>
                  <a:lnTo>
                    <a:pt x="2251" y="2080"/>
                  </a:lnTo>
                  <a:lnTo>
                    <a:pt x="2242" y="2078"/>
                  </a:lnTo>
                  <a:lnTo>
                    <a:pt x="2233" y="2076"/>
                  </a:lnTo>
                  <a:lnTo>
                    <a:pt x="2233" y="2076"/>
                  </a:lnTo>
                  <a:lnTo>
                    <a:pt x="2223" y="2078"/>
                  </a:lnTo>
                  <a:lnTo>
                    <a:pt x="2215" y="2080"/>
                  </a:lnTo>
                  <a:lnTo>
                    <a:pt x="2208" y="2084"/>
                  </a:lnTo>
                  <a:lnTo>
                    <a:pt x="2203" y="2090"/>
                  </a:lnTo>
                  <a:lnTo>
                    <a:pt x="2198" y="2096"/>
                  </a:lnTo>
                  <a:lnTo>
                    <a:pt x="2195" y="2105"/>
                  </a:lnTo>
                  <a:lnTo>
                    <a:pt x="2193" y="2116"/>
                  </a:lnTo>
                  <a:lnTo>
                    <a:pt x="2193" y="2128"/>
                  </a:lnTo>
                  <a:lnTo>
                    <a:pt x="2193" y="2249"/>
                  </a:lnTo>
                  <a:lnTo>
                    <a:pt x="2138" y="2249"/>
                  </a:lnTo>
                  <a:lnTo>
                    <a:pt x="2138" y="2027"/>
                  </a:lnTo>
                  <a:lnTo>
                    <a:pt x="2193" y="2027"/>
                  </a:lnTo>
                  <a:lnTo>
                    <a:pt x="2193" y="2046"/>
                  </a:lnTo>
                  <a:lnTo>
                    <a:pt x="2193" y="2046"/>
                  </a:lnTo>
                  <a:lnTo>
                    <a:pt x="2197" y="2040"/>
                  </a:lnTo>
                  <a:lnTo>
                    <a:pt x="2203" y="2035"/>
                  </a:lnTo>
                  <a:lnTo>
                    <a:pt x="2208" y="2031"/>
                  </a:lnTo>
                  <a:lnTo>
                    <a:pt x="2215" y="2028"/>
                  </a:lnTo>
                  <a:lnTo>
                    <a:pt x="2222" y="2025"/>
                  </a:lnTo>
                  <a:lnTo>
                    <a:pt x="2228" y="2024"/>
                  </a:lnTo>
                  <a:lnTo>
                    <a:pt x="2235" y="2022"/>
                  </a:lnTo>
                  <a:lnTo>
                    <a:pt x="2242" y="2021"/>
                  </a:lnTo>
                  <a:lnTo>
                    <a:pt x="2242" y="2021"/>
                  </a:lnTo>
                  <a:lnTo>
                    <a:pt x="2253" y="2022"/>
                  </a:lnTo>
                  <a:lnTo>
                    <a:pt x="2264" y="2026"/>
                  </a:lnTo>
                  <a:lnTo>
                    <a:pt x="2275" y="2030"/>
                  </a:lnTo>
                  <a:lnTo>
                    <a:pt x="2283" y="2036"/>
                  </a:lnTo>
                  <a:lnTo>
                    <a:pt x="2269" y="2089"/>
                  </a:lnTo>
                  <a:close/>
                  <a:moveTo>
                    <a:pt x="1836" y="2027"/>
                  </a:moveTo>
                  <a:lnTo>
                    <a:pt x="1891" y="2027"/>
                  </a:lnTo>
                  <a:lnTo>
                    <a:pt x="1828" y="2249"/>
                  </a:lnTo>
                  <a:lnTo>
                    <a:pt x="1780" y="2249"/>
                  </a:lnTo>
                  <a:lnTo>
                    <a:pt x="1756" y="2157"/>
                  </a:lnTo>
                  <a:lnTo>
                    <a:pt x="1756" y="2157"/>
                  </a:lnTo>
                  <a:lnTo>
                    <a:pt x="1744" y="2108"/>
                  </a:lnTo>
                  <a:lnTo>
                    <a:pt x="1744" y="2108"/>
                  </a:lnTo>
                  <a:lnTo>
                    <a:pt x="1738" y="2132"/>
                  </a:lnTo>
                  <a:lnTo>
                    <a:pt x="1732" y="2158"/>
                  </a:lnTo>
                  <a:lnTo>
                    <a:pt x="1707" y="2249"/>
                  </a:lnTo>
                  <a:lnTo>
                    <a:pt x="1660" y="2249"/>
                  </a:lnTo>
                  <a:lnTo>
                    <a:pt x="1659" y="2247"/>
                  </a:lnTo>
                  <a:lnTo>
                    <a:pt x="1597" y="2027"/>
                  </a:lnTo>
                  <a:lnTo>
                    <a:pt x="1653" y="2027"/>
                  </a:lnTo>
                  <a:lnTo>
                    <a:pt x="1674" y="2110"/>
                  </a:lnTo>
                  <a:lnTo>
                    <a:pt x="1674" y="2110"/>
                  </a:lnTo>
                  <a:lnTo>
                    <a:pt x="1680" y="2136"/>
                  </a:lnTo>
                  <a:lnTo>
                    <a:pt x="1685" y="2164"/>
                  </a:lnTo>
                  <a:lnTo>
                    <a:pt x="1685" y="2164"/>
                  </a:lnTo>
                  <a:lnTo>
                    <a:pt x="1691" y="2136"/>
                  </a:lnTo>
                  <a:lnTo>
                    <a:pt x="1699" y="2108"/>
                  </a:lnTo>
                  <a:lnTo>
                    <a:pt x="1722" y="2027"/>
                  </a:lnTo>
                  <a:lnTo>
                    <a:pt x="1768" y="2027"/>
                  </a:lnTo>
                  <a:lnTo>
                    <a:pt x="1791" y="2108"/>
                  </a:lnTo>
                  <a:lnTo>
                    <a:pt x="1791" y="2108"/>
                  </a:lnTo>
                  <a:lnTo>
                    <a:pt x="1798" y="2135"/>
                  </a:lnTo>
                  <a:lnTo>
                    <a:pt x="1804" y="2165"/>
                  </a:lnTo>
                  <a:lnTo>
                    <a:pt x="1804" y="2165"/>
                  </a:lnTo>
                  <a:lnTo>
                    <a:pt x="1810" y="2139"/>
                  </a:lnTo>
                  <a:lnTo>
                    <a:pt x="1817" y="2108"/>
                  </a:lnTo>
                  <a:lnTo>
                    <a:pt x="1836" y="2027"/>
                  </a:lnTo>
                  <a:close/>
                  <a:moveTo>
                    <a:pt x="2002" y="2021"/>
                  </a:moveTo>
                  <a:lnTo>
                    <a:pt x="2002" y="2021"/>
                  </a:lnTo>
                  <a:lnTo>
                    <a:pt x="1992" y="2022"/>
                  </a:lnTo>
                  <a:lnTo>
                    <a:pt x="1981" y="2024"/>
                  </a:lnTo>
                  <a:lnTo>
                    <a:pt x="1971" y="2027"/>
                  </a:lnTo>
                  <a:lnTo>
                    <a:pt x="1962" y="2030"/>
                  </a:lnTo>
                  <a:lnTo>
                    <a:pt x="1953" y="2035"/>
                  </a:lnTo>
                  <a:lnTo>
                    <a:pt x="1945" y="2041"/>
                  </a:lnTo>
                  <a:lnTo>
                    <a:pt x="1937" y="2047"/>
                  </a:lnTo>
                  <a:lnTo>
                    <a:pt x="1930" y="2054"/>
                  </a:lnTo>
                  <a:lnTo>
                    <a:pt x="1924" y="2062"/>
                  </a:lnTo>
                  <a:lnTo>
                    <a:pt x="1918" y="2071"/>
                  </a:lnTo>
                  <a:lnTo>
                    <a:pt x="1913" y="2081"/>
                  </a:lnTo>
                  <a:lnTo>
                    <a:pt x="1909" y="2091"/>
                  </a:lnTo>
                  <a:lnTo>
                    <a:pt x="1906" y="2102"/>
                  </a:lnTo>
                  <a:lnTo>
                    <a:pt x="1903" y="2114"/>
                  </a:lnTo>
                  <a:lnTo>
                    <a:pt x="1902" y="2125"/>
                  </a:lnTo>
                  <a:lnTo>
                    <a:pt x="1902" y="2138"/>
                  </a:lnTo>
                  <a:lnTo>
                    <a:pt x="1902" y="2138"/>
                  </a:lnTo>
                  <a:lnTo>
                    <a:pt x="1902" y="2150"/>
                  </a:lnTo>
                  <a:lnTo>
                    <a:pt x="1903" y="2163"/>
                  </a:lnTo>
                  <a:lnTo>
                    <a:pt x="1906" y="2174"/>
                  </a:lnTo>
                  <a:lnTo>
                    <a:pt x="1909" y="2185"/>
                  </a:lnTo>
                  <a:lnTo>
                    <a:pt x="1913" y="2194"/>
                  </a:lnTo>
                  <a:lnTo>
                    <a:pt x="1918" y="2204"/>
                  </a:lnTo>
                  <a:lnTo>
                    <a:pt x="1924" y="2213"/>
                  </a:lnTo>
                  <a:lnTo>
                    <a:pt x="1930" y="2221"/>
                  </a:lnTo>
                  <a:lnTo>
                    <a:pt x="1937" y="2229"/>
                  </a:lnTo>
                  <a:lnTo>
                    <a:pt x="1945" y="2235"/>
                  </a:lnTo>
                  <a:lnTo>
                    <a:pt x="1953" y="2241"/>
                  </a:lnTo>
                  <a:lnTo>
                    <a:pt x="1962" y="2245"/>
                  </a:lnTo>
                  <a:lnTo>
                    <a:pt x="1971" y="2249"/>
                  </a:lnTo>
                  <a:lnTo>
                    <a:pt x="1981" y="2252"/>
                  </a:lnTo>
                  <a:lnTo>
                    <a:pt x="1992" y="2253"/>
                  </a:lnTo>
                  <a:lnTo>
                    <a:pt x="2002" y="2254"/>
                  </a:lnTo>
                  <a:lnTo>
                    <a:pt x="2002" y="2254"/>
                  </a:lnTo>
                  <a:lnTo>
                    <a:pt x="2013" y="2253"/>
                  </a:lnTo>
                  <a:lnTo>
                    <a:pt x="2024" y="2252"/>
                  </a:lnTo>
                  <a:lnTo>
                    <a:pt x="2034" y="2249"/>
                  </a:lnTo>
                  <a:lnTo>
                    <a:pt x="2043" y="2245"/>
                  </a:lnTo>
                  <a:lnTo>
                    <a:pt x="2052" y="2241"/>
                  </a:lnTo>
                  <a:lnTo>
                    <a:pt x="2061" y="2235"/>
                  </a:lnTo>
                  <a:lnTo>
                    <a:pt x="2068" y="2229"/>
                  </a:lnTo>
                  <a:lnTo>
                    <a:pt x="2075" y="2221"/>
                  </a:lnTo>
                  <a:lnTo>
                    <a:pt x="2081" y="2213"/>
                  </a:lnTo>
                  <a:lnTo>
                    <a:pt x="2087" y="2204"/>
                  </a:lnTo>
                  <a:lnTo>
                    <a:pt x="2091" y="2194"/>
                  </a:lnTo>
                  <a:lnTo>
                    <a:pt x="2096" y="2185"/>
                  </a:lnTo>
                  <a:lnTo>
                    <a:pt x="2099" y="2174"/>
                  </a:lnTo>
                  <a:lnTo>
                    <a:pt x="2101" y="2163"/>
                  </a:lnTo>
                  <a:lnTo>
                    <a:pt x="2104" y="2150"/>
                  </a:lnTo>
                  <a:lnTo>
                    <a:pt x="2104" y="2138"/>
                  </a:lnTo>
                  <a:lnTo>
                    <a:pt x="2104" y="2138"/>
                  </a:lnTo>
                  <a:lnTo>
                    <a:pt x="2104" y="2125"/>
                  </a:lnTo>
                  <a:lnTo>
                    <a:pt x="2101" y="2114"/>
                  </a:lnTo>
                  <a:lnTo>
                    <a:pt x="2099" y="2102"/>
                  </a:lnTo>
                  <a:lnTo>
                    <a:pt x="2096" y="2091"/>
                  </a:lnTo>
                  <a:lnTo>
                    <a:pt x="2091" y="2081"/>
                  </a:lnTo>
                  <a:lnTo>
                    <a:pt x="2087" y="2071"/>
                  </a:lnTo>
                  <a:lnTo>
                    <a:pt x="2081" y="2062"/>
                  </a:lnTo>
                  <a:lnTo>
                    <a:pt x="2075" y="2054"/>
                  </a:lnTo>
                  <a:lnTo>
                    <a:pt x="2068" y="2047"/>
                  </a:lnTo>
                  <a:lnTo>
                    <a:pt x="2061" y="2041"/>
                  </a:lnTo>
                  <a:lnTo>
                    <a:pt x="2052" y="2035"/>
                  </a:lnTo>
                  <a:lnTo>
                    <a:pt x="2043" y="2030"/>
                  </a:lnTo>
                  <a:lnTo>
                    <a:pt x="2034" y="2027"/>
                  </a:lnTo>
                  <a:lnTo>
                    <a:pt x="2024" y="2024"/>
                  </a:lnTo>
                  <a:lnTo>
                    <a:pt x="2013" y="2022"/>
                  </a:lnTo>
                  <a:lnTo>
                    <a:pt x="2002" y="2021"/>
                  </a:lnTo>
                  <a:lnTo>
                    <a:pt x="2002" y="2021"/>
                  </a:lnTo>
                  <a:close/>
                  <a:moveTo>
                    <a:pt x="2002" y="2202"/>
                  </a:moveTo>
                  <a:lnTo>
                    <a:pt x="2002" y="2202"/>
                  </a:lnTo>
                  <a:lnTo>
                    <a:pt x="1992" y="2201"/>
                  </a:lnTo>
                  <a:lnTo>
                    <a:pt x="1984" y="2198"/>
                  </a:lnTo>
                  <a:lnTo>
                    <a:pt x="1977" y="2192"/>
                  </a:lnTo>
                  <a:lnTo>
                    <a:pt x="1970" y="2185"/>
                  </a:lnTo>
                  <a:lnTo>
                    <a:pt x="1964" y="2176"/>
                  </a:lnTo>
                  <a:lnTo>
                    <a:pt x="1960" y="2165"/>
                  </a:lnTo>
                  <a:lnTo>
                    <a:pt x="1958" y="2151"/>
                  </a:lnTo>
                  <a:lnTo>
                    <a:pt x="1958" y="2138"/>
                  </a:lnTo>
                  <a:lnTo>
                    <a:pt x="1958" y="2138"/>
                  </a:lnTo>
                  <a:lnTo>
                    <a:pt x="1958" y="2124"/>
                  </a:lnTo>
                  <a:lnTo>
                    <a:pt x="1960" y="2112"/>
                  </a:lnTo>
                  <a:lnTo>
                    <a:pt x="1964" y="2101"/>
                  </a:lnTo>
                  <a:lnTo>
                    <a:pt x="1970" y="2091"/>
                  </a:lnTo>
                  <a:lnTo>
                    <a:pt x="1977" y="2083"/>
                  </a:lnTo>
                  <a:lnTo>
                    <a:pt x="1984" y="2078"/>
                  </a:lnTo>
                  <a:lnTo>
                    <a:pt x="1992" y="2074"/>
                  </a:lnTo>
                  <a:lnTo>
                    <a:pt x="2002" y="2073"/>
                  </a:lnTo>
                  <a:lnTo>
                    <a:pt x="2002" y="2073"/>
                  </a:lnTo>
                  <a:lnTo>
                    <a:pt x="2012" y="2074"/>
                  </a:lnTo>
                  <a:lnTo>
                    <a:pt x="2021" y="2078"/>
                  </a:lnTo>
                  <a:lnTo>
                    <a:pt x="2029" y="2083"/>
                  </a:lnTo>
                  <a:lnTo>
                    <a:pt x="2035" y="2091"/>
                  </a:lnTo>
                  <a:lnTo>
                    <a:pt x="2041" y="2101"/>
                  </a:lnTo>
                  <a:lnTo>
                    <a:pt x="2044" y="2112"/>
                  </a:lnTo>
                  <a:lnTo>
                    <a:pt x="2046" y="2124"/>
                  </a:lnTo>
                  <a:lnTo>
                    <a:pt x="2047" y="2138"/>
                  </a:lnTo>
                  <a:lnTo>
                    <a:pt x="2047" y="2138"/>
                  </a:lnTo>
                  <a:lnTo>
                    <a:pt x="2046" y="2151"/>
                  </a:lnTo>
                  <a:lnTo>
                    <a:pt x="2044" y="2165"/>
                  </a:lnTo>
                  <a:lnTo>
                    <a:pt x="2041" y="2176"/>
                  </a:lnTo>
                  <a:lnTo>
                    <a:pt x="2035" y="2185"/>
                  </a:lnTo>
                  <a:lnTo>
                    <a:pt x="2029" y="2192"/>
                  </a:lnTo>
                  <a:lnTo>
                    <a:pt x="2021" y="2198"/>
                  </a:lnTo>
                  <a:lnTo>
                    <a:pt x="2012" y="2201"/>
                  </a:lnTo>
                  <a:lnTo>
                    <a:pt x="2002" y="2202"/>
                  </a:lnTo>
                  <a:lnTo>
                    <a:pt x="2002" y="2202"/>
                  </a:lnTo>
                  <a:close/>
                  <a:moveTo>
                    <a:pt x="837" y="2100"/>
                  </a:moveTo>
                  <a:lnTo>
                    <a:pt x="904" y="2249"/>
                  </a:lnTo>
                  <a:lnTo>
                    <a:pt x="843" y="2249"/>
                  </a:lnTo>
                  <a:lnTo>
                    <a:pt x="797" y="2146"/>
                  </a:lnTo>
                  <a:lnTo>
                    <a:pt x="767" y="2182"/>
                  </a:lnTo>
                  <a:lnTo>
                    <a:pt x="767" y="2249"/>
                  </a:lnTo>
                  <a:lnTo>
                    <a:pt x="713" y="2249"/>
                  </a:lnTo>
                  <a:lnTo>
                    <a:pt x="713" y="1962"/>
                  </a:lnTo>
                  <a:lnTo>
                    <a:pt x="767" y="1934"/>
                  </a:lnTo>
                  <a:lnTo>
                    <a:pt x="767" y="2112"/>
                  </a:lnTo>
                  <a:lnTo>
                    <a:pt x="767" y="2112"/>
                  </a:lnTo>
                  <a:lnTo>
                    <a:pt x="788" y="2083"/>
                  </a:lnTo>
                  <a:lnTo>
                    <a:pt x="832" y="2027"/>
                  </a:lnTo>
                  <a:lnTo>
                    <a:pt x="896" y="2027"/>
                  </a:lnTo>
                  <a:lnTo>
                    <a:pt x="837" y="2100"/>
                  </a:lnTo>
                  <a:close/>
                  <a:moveTo>
                    <a:pt x="1097" y="2249"/>
                  </a:moveTo>
                  <a:lnTo>
                    <a:pt x="1042" y="2249"/>
                  </a:lnTo>
                  <a:lnTo>
                    <a:pt x="1042" y="2027"/>
                  </a:lnTo>
                  <a:lnTo>
                    <a:pt x="1097" y="2027"/>
                  </a:lnTo>
                  <a:lnTo>
                    <a:pt x="1097" y="2046"/>
                  </a:lnTo>
                  <a:lnTo>
                    <a:pt x="1097" y="2046"/>
                  </a:lnTo>
                  <a:lnTo>
                    <a:pt x="1103" y="2040"/>
                  </a:lnTo>
                  <a:lnTo>
                    <a:pt x="1108" y="2036"/>
                  </a:lnTo>
                  <a:lnTo>
                    <a:pt x="1115" y="2031"/>
                  </a:lnTo>
                  <a:lnTo>
                    <a:pt x="1121" y="2028"/>
                  </a:lnTo>
                  <a:lnTo>
                    <a:pt x="1129" y="2026"/>
                  </a:lnTo>
                  <a:lnTo>
                    <a:pt x="1137" y="2024"/>
                  </a:lnTo>
                  <a:lnTo>
                    <a:pt x="1144" y="2022"/>
                  </a:lnTo>
                  <a:lnTo>
                    <a:pt x="1153" y="2021"/>
                  </a:lnTo>
                  <a:lnTo>
                    <a:pt x="1153" y="2021"/>
                  </a:lnTo>
                  <a:lnTo>
                    <a:pt x="1163" y="2022"/>
                  </a:lnTo>
                  <a:lnTo>
                    <a:pt x="1172" y="2024"/>
                  </a:lnTo>
                  <a:lnTo>
                    <a:pt x="1180" y="2026"/>
                  </a:lnTo>
                  <a:lnTo>
                    <a:pt x="1189" y="2028"/>
                  </a:lnTo>
                  <a:lnTo>
                    <a:pt x="1195" y="2032"/>
                  </a:lnTo>
                  <a:lnTo>
                    <a:pt x="1202" y="2037"/>
                  </a:lnTo>
                  <a:lnTo>
                    <a:pt x="1208" y="2041"/>
                  </a:lnTo>
                  <a:lnTo>
                    <a:pt x="1214" y="2048"/>
                  </a:lnTo>
                  <a:lnTo>
                    <a:pt x="1218" y="2054"/>
                  </a:lnTo>
                  <a:lnTo>
                    <a:pt x="1223" y="2062"/>
                  </a:lnTo>
                  <a:lnTo>
                    <a:pt x="1226" y="2070"/>
                  </a:lnTo>
                  <a:lnTo>
                    <a:pt x="1229" y="2080"/>
                  </a:lnTo>
                  <a:lnTo>
                    <a:pt x="1232" y="2090"/>
                  </a:lnTo>
                  <a:lnTo>
                    <a:pt x="1233" y="2100"/>
                  </a:lnTo>
                  <a:lnTo>
                    <a:pt x="1234" y="2111"/>
                  </a:lnTo>
                  <a:lnTo>
                    <a:pt x="1235" y="2123"/>
                  </a:lnTo>
                  <a:lnTo>
                    <a:pt x="1235" y="2249"/>
                  </a:lnTo>
                  <a:lnTo>
                    <a:pt x="1180" y="2249"/>
                  </a:lnTo>
                  <a:lnTo>
                    <a:pt x="1180" y="2126"/>
                  </a:lnTo>
                  <a:lnTo>
                    <a:pt x="1180" y="2126"/>
                  </a:lnTo>
                  <a:lnTo>
                    <a:pt x="1179" y="2114"/>
                  </a:lnTo>
                  <a:lnTo>
                    <a:pt x="1178" y="2102"/>
                  </a:lnTo>
                  <a:lnTo>
                    <a:pt x="1174" y="2093"/>
                  </a:lnTo>
                  <a:lnTo>
                    <a:pt x="1170" y="2085"/>
                  </a:lnTo>
                  <a:lnTo>
                    <a:pt x="1164" y="2080"/>
                  </a:lnTo>
                  <a:lnTo>
                    <a:pt x="1158" y="2075"/>
                  </a:lnTo>
                  <a:lnTo>
                    <a:pt x="1149" y="2073"/>
                  </a:lnTo>
                  <a:lnTo>
                    <a:pt x="1139" y="2072"/>
                  </a:lnTo>
                  <a:lnTo>
                    <a:pt x="1139" y="2072"/>
                  </a:lnTo>
                  <a:lnTo>
                    <a:pt x="1130" y="2073"/>
                  </a:lnTo>
                  <a:lnTo>
                    <a:pt x="1121" y="2075"/>
                  </a:lnTo>
                  <a:lnTo>
                    <a:pt x="1114" y="2080"/>
                  </a:lnTo>
                  <a:lnTo>
                    <a:pt x="1108" y="2086"/>
                  </a:lnTo>
                  <a:lnTo>
                    <a:pt x="1104" y="2093"/>
                  </a:lnTo>
                  <a:lnTo>
                    <a:pt x="1100" y="2103"/>
                  </a:lnTo>
                  <a:lnTo>
                    <a:pt x="1098" y="2114"/>
                  </a:lnTo>
                  <a:lnTo>
                    <a:pt x="1097" y="2126"/>
                  </a:lnTo>
                  <a:lnTo>
                    <a:pt x="1097" y="2249"/>
                  </a:lnTo>
                  <a:close/>
                  <a:moveTo>
                    <a:pt x="1408" y="2042"/>
                  </a:moveTo>
                  <a:lnTo>
                    <a:pt x="1408" y="2042"/>
                  </a:lnTo>
                  <a:lnTo>
                    <a:pt x="1403" y="2038"/>
                  </a:lnTo>
                  <a:lnTo>
                    <a:pt x="1397" y="2033"/>
                  </a:lnTo>
                  <a:lnTo>
                    <a:pt x="1392" y="2030"/>
                  </a:lnTo>
                  <a:lnTo>
                    <a:pt x="1385" y="2027"/>
                  </a:lnTo>
                  <a:lnTo>
                    <a:pt x="1378" y="2025"/>
                  </a:lnTo>
                  <a:lnTo>
                    <a:pt x="1372" y="2024"/>
                  </a:lnTo>
                  <a:lnTo>
                    <a:pt x="1365" y="2022"/>
                  </a:lnTo>
                  <a:lnTo>
                    <a:pt x="1359" y="2021"/>
                  </a:lnTo>
                  <a:lnTo>
                    <a:pt x="1359" y="2021"/>
                  </a:lnTo>
                  <a:lnTo>
                    <a:pt x="1349" y="2022"/>
                  </a:lnTo>
                  <a:lnTo>
                    <a:pt x="1340" y="2024"/>
                  </a:lnTo>
                  <a:lnTo>
                    <a:pt x="1331" y="2026"/>
                  </a:lnTo>
                  <a:lnTo>
                    <a:pt x="1322" y="2030"/>
                  </a:lnTo>
                  <a:lnTo>
                    <a:pt x="1314" y="2033"/>
                  </a:lnTo>
                  <a:lnTo>
                    <a:pt x="1308" y="2039"/>
                  </a:lnTo>
                  <a:lnTo>
                    <a:pt x="1301" y="2046"/>
                  </a:lnTo>
                  <a:lnTo>
                    <a:pt x="1295" y="2052"/>
                  </a:lnTo>
                  <a:lnTo>
                    <a:pt x="1289" y="2060"/>
                  </a:lnTo>
                  <a:lnTo>
                    <a:pt x="1285" y="2069"/>
                  </a:lnTo>
                  <a:lnTo>
                    <a:pt x="1280" y="2078"/>
                  </a:lnTo>
                  <a:lnTo>
                    <a:pt x="1277" y="2089"/>
                  </a:lnTo>
                  <a:lnTo>
                    <a:pt x="1275" y="2099"/>
                  </a:lnTo>
                  <a:lnTo>
                    <a:pt x="1273" y="2111"/>
                  </a:lnTo>
                  <a:lnTo>
                    <a:pt x="1271" y="2123"/>
                  </a:lnTo>
                  <a:lnTo>
                    <a:pt x="1271" y="2135"/>
                  </a:lnTo>
                  <a:lnTo>
                    <a:pt x="1271" y="2135"/>
                  </a:lnTo>
                  <a:lnTo>
                    <a:pt x="1271" y="2149"/>
                  </a:lnTo>
                  <a:lnTo>
                    <a:pt x="1273" y="2161"/>
                  </a:lnTo>
                  <a:lnTo>
                    <a:pt x="1275" y="2174"/>
                  </a:lnTo>
                  <a:lnTo>
                    <a:pt x="1277" y="2186"/>
                  </a:lnTo>
                  <a:lnTo>
                    <a:pt x="1280" y="2196"/>
                  </a:lnTo>
                  <a:lnTo>
                    <a:pt x="1285" y="2206"/>
                  </a:lnTo>
                  <a:lnTo>
                    <a:pt x="1289" y="2214"/>
                  </a:lnTo>
                  <a:lnTo>
                    <a:pt x="1295" y="2222"/>
                  </a:lnTo>
                  <a:lnTo>
                    <a:pt x="1300" y="2230"/>
                  </a:lnTo>
                  <a:lnTo>
                    <a:pt x="1307" y="2235"/>
                  </a:lnTo>
                  <a:lnTo>
                    <a:pt x="1313" y="2241"/>
                  </a:lnTo>
                  <a:lnTo>
                    <a:pt x="1321" y="2245"/>
                  </a:lnTo>
                  <a:lnTo>
                    <a:pt x="1330" y="2249"/>
                  </a:lnTo>
                  <a:lnTo>
                    <a:pt x="1339" y="2252"/>
                  </a:lnTo>
                  <a:lnTo>
                    <a:pt x="1348" y="2253"/>
                  </a:lnTo>
                  <a:lnTo>
                    <a:pt x="1357" y="2254"/>
                  </a:lnTo>
                  <a:lnTo>
                    <a:pt x="1357" y="2254"/>
                  </a:lnTo>
                  <a:lnTo>
                    <a:pt x="1364" y="2253"/>
                  </a:lnTo>
                  <a:lnTo>
                    <a:pt x="1372" y="2252"/>
                  </a:lnTo>
                  <a:lnTo>
                    <a:pt x="1378" y="2251"/>
                  </a:lnTo>
                  <a:lnTo>
                    <a:pt x="1385" y="2249"/>
                  </a:lnTo>
                  <a:lnTo>
                    <a:pt x="1391" y="2245"/>
                  </a:lnTo>
                  <a:lnTo>
                    <a:pt x="1397" y="2242"/>
                  </a:lnTo>
                  <a:lnTo>
                    <a:pt x="1403" y="2238"/>
                  </a:lnTo>
                  <a:lnTo>
                    <a:pt x="1408" y="2232"/>
                  </a:lnTo>
                  <a:lnTo>
                    <a:pt x="1408" y="2238"/>
                  </a:lnTo>
                  <a:lnTo>
                    <a:pt x="1408" y="2238"/>
                  </a:lnTo>
                  <a:lnTo>
                    <a:pt x="1408" y="2246"/>
                  </a:lnTo>
                  <a:lnTo>
                    <a:pt x="1407" y="2256"/>
                  </a:lnTo>
                  <a:lnTo>
                    <a:pt x="1404" y="2266"/>
                  </a:lnTo>
                  <a:lnTo>
                    <a:pt x="1402" y="2271"/>
                  </a:lnTo>
                  <a:lnTo>
                    <a:pt x="1399" y="2275"/>
                  </a:lnTo>
                  <a:lnTo>
                    <a:pt x="1395" y="2279"/>
                  </a:lnTo>
                  <a:lnTo>
                    <a:pt x="1391" y="2284"/>
                  </a:lnTo>
                  <a:lnTo>
                    <a:pt x="1385" y="2287"/>
                  </a:lnTo>
                  <a:lnTo>
                    <a:pt x="1378" y="2290"/>
                  </a:lnTo>
                  <a:lnTo>
                    <a:pt x="1370" y="2293"/>
                  </a:lnTo>
                  <a:lnTo>
                    <a:pt x="1361" y="2295"/>
                  </a:lnTo>
                  <a:lnTo>
                    <a:pt x="1350" y="2296"/>
                  </a:lnTo>
                  <a:lnTo>
                    <a:pt x="1337" y="2296"/>
                  </a:lnTo>
                  <a:lnTo>
                    <a:pt x="1334" y="2296"/>
                  </a:lnTo>
                  <a:lnTo>
                    <a:pt x="1354" y="2339"/>
                  </a:lnTo>
                  <a:lnTo>
                    <a:pt x="1355" y="2339"/>
                  </a:lnTo>
                  <a:lnTo>
                    <a:pt x="1355" y="2339"/>
                  </a:lnTo>
                  <a:lnTo>
                    <a:pt x="1369" y="2339"/>
                  </a:lnTo>
                  <a:lnTo>
                    <a:pt x="1381" y="2338"/>
                  </a:lnTo>
                  <a:lnTo>
                    <a:pt x="1392" y="2335"/>
                  </a:lnTo>
                  <a:lnTo>
                    <a:pt x="1403" y="2332"/>
                  </a:lnTo>
                  <a:lnTo>
                    <a:pt x="1413" y="2328"/>
                  </a:lnTo>
                  <a:lnTo>
                    <a:pt x="1421" y="2324"/>
                  </a:lnTo>
                  <a:lnTo>
                    <a:pt x="1429" y="2318"/>
                  </a:lnTo>
                  <a:lnTo>
                    <a:pt x="1436" y="2311"/>
                  </a:lnTo>
                  <a:lnTo>
                    <a:pt x="1442" y="2304"/>
                  </a:lnTo>
                  <a:lnTo>
                    <a:pt x="1448" y="2296"/>
                  </a:lnTo>
                  <a:lnTo>
                    <a:pt x="1452" y="2286"/>
                  </a:lnTo>
                  <a:lnTo>
                    <a:pt x="1456" y="2276"/>
                  </a:lnTo>
                  <a:lnTo>
                    <a:pt x="1459" y="2266"/>
                  </a:lnTo>
                  <a:lnTo>
                    <a:pt x="1461" y="2254"/>
                  </a:lnTo>
                  <a:lnTo>
                    <a:pt x="1462" y="2242"/>
                  </a:lnTo>
                  <a:lnTo>
                    <a:pt x="1462" y="2229"/>
                  </a:lnTo>
                  <a:lnTo>
                    <a:pt x="1462" y="2027"/>
                  </a:lnTo>
                  <a:lnTo>
                    <a:pt x="1408" y="2027"/>
                  </a:lnTo>
                  <a:lnTo>
                    <a:pt x="1408" y="2042"/>
                  </a:lnTo>
                  <a:close/>
                  <a:moveTo>
                    <a:pt x="1408" y="2094"/>
                  </a:moveTo>
                  <a:lnTo>
                    <a:pt x="1408" y="2181"/>
                  </a:lnTo>
                  <a:lnTo>
                    <a:pt x="1408" y="2181"/>
                  </a:lnTo>
                  <a:lnTo>
                    <a:pt x="1401" y="2189"/>
                  </a:lnTo>
                  <a:lnTo>
                    <a:pt x="1393" y="2197"/>
                  </a:lnTo>
                  <a:lnTo>
                    <a:pt x="1387" y="2199"/>
                  </a:lnTo>
                  <a:lnTo>
                    <a:pt x="1382" y="2201"/>
                  </a:lnTo>
                  <a:lnTo>
                    <a:pt x="1376" y="2202"/>
                  </a:lnTo>
                  <a:lnTo>
                    <a:pt x="1369" y="2203"/>
                  </a:lnTo>
                  <a:lnTo>
                    <a:pt x="1369" y="2203"/>
                  </a:lnTo>
                  <a:lnTo>
                    <a:pt x="1362" y="2202"/>
                  </a:lnTo>
                  <a:lnTo>
                    <a:pt x="1354" y="2200"/>
                  </a:lnTo>
                  <a:lnTo>
                    <a:pt x="1348" y="2197"/>
                  </a:lnTo>
                  <a:lnTo>
                    <a:pt x="1341" y="2190"/>
                  </a:lnTo>
                  <a:lnTo>
                    <a:pt x="1335" y="2181"/>
                  </a:lnTo>
                  <a:lnTo>
                    <a:pt x="1331" y="2169"/>
                  </a:lnTo>
                  <a:lnTo>
                    <a:pt x="1329" y="2154"/>
                  </a:lnTo>
                  <a:lnTo>
                    <a:pt x="1328" y="2134"/>
                  </a:lnTo>
                  <a:lnTo>
                    <a:pt x="1328" y="2134"/>
                  </a:lnTo>
                  <a:lnTo>
                    <a:pt x="1329" y="2117"/>
                  </a:lnTo>
                  <a:lnTo>
                    <a:pt x="1331" y="2103"/>
                  </a:lnTo>
                  <a:lnTo>
                    <a:pt x="1335" y="2092"/>
                  </a:lnTo>
                  <a:lnTo>
                    <a:pt x="1341" y="2084"/>
                  </a:lnTo>
                  <a:lnTo>
                    <a:pt x="1348" y="2079"/>
                  </a:lnTo>
                  <a:lnTo>
                    <a:pt x="1354" y="2074"/>
                  </a:lnTo>
                  <a:lnTo>
                    <a:pt x="1362" y="2073"/>
                  </a:lnTo>
                  <a:lnTo>
                    <a:pt x="1369" y="2072"/>
                  </a:lnTo>
                  <a:lnTo>
                    <a:pt x="1369" y="2072"/>
                  </a:lnTo>
                  <a:lnTo>
                    <a:pt x="1376" y="2073"/>
                  </a:lnTo>
                  <a:lnTo>
                    <a:pt x="1383" y="2074"/>
                  </a:lnTo>
                  <a:lnTo>
                    <a:pt x="1388" y="2076"/>
                  </a:lnTo>
                  <a:lnTo>
                    <a:pt x="1394" y="2080"/>
                  </a:lnTo>
                  <a:lnTo>
                    <a:pt x="1398" y="2083"/>
                  </a:lnTo>
                  <a:lnTo>
                    <a:pt x="1402" y="2086"/>
                  </a:lnTo>
                  <a:lnTo>
                    <a:pt x="1408" y="2094"/>
                  </a:lnTo>
                  <a:lnTo>
                    <a:pt x="1408" y="2094"/>
                  </a:lnTo>
                  <a:close/>
                  <a:moveTo>
                    <a:pt x="938" y="2027"/>
                  </a:moveTo>
                  <a:lnTo>
                    <a:pt x="993" y="2027"/>
                  </a:lnTo>
                  <a:lnTo>
                    <a:pt x="993" y="2123"/>
                  </a:lnTo>
                  <a:lnTo>
                    <a:pt x="993" y="2249"/>
                  </a:lnTo>
                  <a:lnTo>
                    <a:pt x="938" y="2249"/>
                  </a:lnTo>
                  <a:lnTo>
                    <a:pt x="938" y="2027"/>
                  </a:lnTo>
                  <a:close/>
                  <a:moveTo>
                    <a:pt x="993" y="1967"/>
                  </a:moveTo>
                  <a:lnTo>
                    <a:pt x="993" y="1995"/>
                  </a:lnTo>
                  <a:lnTo>
                    <a:pt x="938" y="1995"/>
                  </a:lnTo>
                  <a:lnTo>
                    <a:pt x="938" y="1940"/>
                  </a:lnTo>
                  <a:lnTo>
                    <a:pt x="993" y="1940"/>
                  </a:lnTo>
                  <a:lnTo>
                    <a:pt x="993" y="1967"/>
                  </a:lnTo>
                  <a:close/>
                  <a:moveTo>
                    <a:pt x="2309" y="1962"/>
                  </a:moveTo>
                  <a:lnTo>
                    <a:pt x="2364" y="1934"/>
                  </a:lnTo>
                  <a:lnTo>
                    <a:pt x="2364" y="2127"/>
                  </a:lnTo>
                  <a:lnTo>
                    <a:pt x="2364" y="2249"/>
                  </a:lnTo>
                  <a:lnTo>
                    <a:pt x="2309" y="2249"/>
                  </a:lnTo>
                  <a:lnTo>
                    <a:pt x="2309" y="1962"/>
                  </a:lnTo>
                  <a:close/>
                  <a:moveTo>
                    <a:pt x="397" y="757"/>
                  </a:moveTo>
                  <a:lnTo>
                    <a:pt x="850" y="757"/>
                  </a:lnTo>
                  <a:lnTo>
                    <a:pt x="850" y="495"/>
                  </a:lnTo>
                  <a:lnTo>
                    <a:pt x="397" y="495"/>
                  </a:lnTo>
                  <a:lnTo>
                    <a:pt x="397" y="288"/>
                  </a:lnTo>
                  <a:lnTo>
                    <a:pt x="898" y="288"/>
                  </a:lnTo>
                  <a:lnTo>
                    <a:pt x="732" y="0"/>
                  </a:lnTo>
                  <a:lnTo>
                    <a:pt x="22" y="0"/>
                  </a:lnTo>
                  <a:lnTo>
                    <a:pt x="22" y="1251"/>
                  </a:lnTo>
                  <a:lnTo>
                    <a:pt x="1023" y="1251"/>
                  </a:lnTo>
                  <a:lnTo>
                    <a:pt x="1023" y="963"/>
                  </a:lnTo>
                  <a:lnTo>
                    <a:pt x="397" y="963"/>
                  </a:lnTo>
                  <a:lnTo>
                    <a:pt x="397" y="757"/>
                  </a:lnTo>
                  <a:close/>
                  <a:moveTo>
                    <a:pt x="1690" y="0"/>
                  </a:moveTo>
                  <a:lnTo>
                    <a:pt x="1477" y="409"/>
                  </a:lnTo>
                  <a:lnTo>
                    <a:pt x="1265" y="0"/>
                  </a:lnTo>
                  <a:lnTo>
                    <a:pt x="850" y="0"/>
                  </a:lnTo>
                  <a:lnTo>
                    <a:pt x="1287" y="757"/>
                  </a:lnTo>
                  <a:lnTo>
                    <a:pt x="1287" y="1251"/>
                  </a:lnTo>
                  <a:lnTo>
                    <a:pt x="1661" y="1251"/>
                  </a:lnTo>
                  <a:lnTo>
                    <a:pt x="1661" y="757"/>
                  </a:lnTo>
                  <a:lnTo>
                    <a:pt x="2099" y="0"/>
                  </a:lnTo>
                  <a:lnTo>
                    <a:pt x="169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Tree>
    <p:extLst>
      <p:ext uri="{BB962C8B-B14F-4D97-AF65-F5344CB8AC3E}">
        <p14:creationId xmlns:p14="http://schemas.microsoft.com/office/powerpoint/2010/main" val="1620349063"/>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sz="2400">
                <a:solidFill>
                  <a:schemeClr val="bg1"/>
                </a:solidFill>
              </a:defRPr>
            </a:lvl1pPr>
          </a:lstStyle>
          <a:p>
            <a:r>
              <a:rPr lang="en-US"/>
              <a:t>Click to edit Master title style</a:t>
            </a:r>
            <a:endParaRPr lang="en-GB" dirty="0"/>
          </a:p>
        </p:txBody>
      </p:sp>
      <p:sp>
        <p:nvSpPr>
          <p:cNvPr id="12" name="Line 10">
            <a:extLst>
              <a:ext uri="{FF2B5EF4-FFF2-40B4-BE49-F238E27FC236}">
                <a16:creationId xmlns:a16="http://schemas.microsoft.com/office/drawing/2014/main" id="{DA9741B6-D337-4A18-8ECB-FB21A6953E44}"/>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148806A2-2AA7-4EC7-8FA5-6DD8E9FC1AD1}"/>
              </a:ext>
            </a:extLst>
          </p:cNvPr>
          <p:cNvSpPr>
            <a:spLocks noGrp="1"/>
          </p:cNvSpPr>
          <p:nvPr>
            <p:ph type="dt" sz="half" idx="10"/>
          </p:nvPr>
        </p:nvSpPr>
        <p:spPr/>
        <p:txBody>
          <a:bodyPr/>
          <a:lstStyle/>
          <a:p>
            <a:fld id="{97B14021-CB4E-4A4F-8709-D33FAB29C8FB}" type="datetime3">
              <a:rPr lang="en-US" smtClean="0"/>
              <a:t>4 November 2020</a:t>
            </a:fld>
            <a:endParaRPr lang="en-IN" dirty="0"/>
          </a:p>
        </p:txBody>
      </p:sp>
      <p:sp>
        <p:nvSpPr>
          <p:cNvPr id="5" name="Footer Placeholder 4">
            <a:extLst>
              <a:ext uri="{FF2B5EF4-FFF2-40B4-BE49-F238E27FC236}">
                <a16:creationId xmlns:a16="http://schemas.microsoft.com/office/drawing/2014/main" id="{8C56F6B4-9E49-490D-8FE1-DB9035090F2D}"/>
              </a:ext>
            </a:extLst>
          </p:cNvPr>
          <p:cNvSpPr>
            <a:spLocks noGrp="1"/>
          </p:cNvSpPr>
          <p:nvPr>
            <p:ph type="ftr" sz="quarter" idx="11"/>
          </p:nvPr>
        </p:nvSpPr>
        <p:spPr/>
        <p:txBody>
          <a:bodyPr/>
          <a:lstStyle>
            <a:lvl1pPr>
              <a:defRPr/>
            </a:lvl1pPr>
          </a:lstStyle>
          <a:p>
            <a:r>
              <a:rPr lang="en-IN" dirty="0"/>
              <a:t>Covid-19 impact on PPP and Project Finance</a:t>
            </a:r>
          </a:p>
        </p:txBody>
      </p:sp>
      <p:sp>
        <p:nvSpPr>
          <p:cNvPr id="6" name="Slide Number Placeholder 5">
            <a:extLst>
              <a:ext uri="{FF2B5EF4-FFF2-40B4-BE49-F238E27FC236}">
                <a16:creationId xmlns:a16="http://schemas.microsoft.com/office/drawing/2014/main" id="{B3C35AEC-478D-4BBF-9883-4CE09EB36AB9}"/>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
        <p:nvSpPr>
          <p:cNvPr id="8" name="Text Placeholder 2">
            <a:extLst>
              <a:ext uri="{FF2B5EF4-FFF2-40B4-BE49-F238E27FC236}">
                <a16:creationId xmlns:a16="http://schemas.microsoft.com/office/drawing/2014/main" id="{AC5F387F-0A77-424D-88D8-FFE5F0CA22D3}"/>
              </a:ext>
            </a:extLst>
          </p:cNvPr>
          <p:cNvSpPr>
            <a:spLocks noGrp="1"/>
          </p:cNvSpPr>
          <p:nvPr>
            <p:ph idx="1"/>
          </p:nvPr>
        </p:nvSpPr>
        <p:spPr>
          <a:xfrm>
            <a:off x="609918" y="1137920"/>
            <a:ext cx="10978515" cy="494792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30242321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3_Standard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918" y="294200"/>
            <a:ext cx="10978515" cy="590400"/>
          </a:xfrm>
        </p:spPr>
        <p:txBody>
          <a:bodyPr/>
          <a:lstStyle>
            <a:lvl1pPr>
              <a:defRPr sz="2400">
                <a:solidFill>
                  <a:schemeClr val="bg1"/>
                </a:solidFill>
              </a:defRPr>
            </a:lvl1pPr>
          </a:lstStyle>
          <a:p>
            <a:r>
              <a:rPr lang="en-US" dirty="0"/>
              <a:t>Standard slide</a:t>
            </a:r>
            <a:endParaRPr lang="en-GB" dirty="0"/>
          </a:p>
        </p:txBody>
      </p:sp>
      <p:sp>
        <p:nvSpPr>
          <p:cNvPr id="80" name="Line 10">
            <a:extLst>
              <a:ext uri="{FF2B5EF4-FFF2-40B4-BE49-F238E27FC236}">
                <a16:creationId xmlns:a16="http://schemas.microsoft.com/office/drawing/2014/main" id="{EF8E9275-C0E0-4ABA-8699-73E5E292EC85}"/>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40F0AABF-D862-4E52-856A-98A908BD81E4}"/>
              </a:ext>
            </a:extLst>
          </p:cNvPr>
          <p:cNvSpPr>
            <a:spLocks noGrp="1"/>
          </p:cNvSpPr>
          <p:nvPr>
            <p:ph type="dt" sz="half" idx="10"/>
          </p:nvPr>
        </p:nvSpPr>
        <p:spPr/>
        <p:txBody>
          <a:bodyPr/>
          <a:lstStyle/>
          <a:p>
            <a:fld id="{EE19B0F1-44AD-42A5-9A37-2FB41F1EC903}" type="datetime3">
              <a:rPr lang="en-US" smtClean="0"/>
              <a:t>4 November 2020</a:t>
            </a:fld>
            <a:endParaRPr lang="en-IN" dirty="0"/>
          </a:p>
        </p:txBody>
      </p:sp>
      <p:sp>
        <p:nvSpPr>
          <p:cNvPr id="4" name="Footer Placeholder 3">
            <a:extLst>
              <a:ext uri="{FF2B5EF4-FFF2-40B4-BE49-F238E27FC236}">
                <a16:creationId xmlns:a16="http://schemas.microsoft.com/office/drawing/2014/main" id="{7F5FDC76-F946-4827-A773-FCD68068B859}"/>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2ABF873B-E40B-4AF7-8D2F-967775EB8EA6}"/>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1565508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8199120" y="1"/>
            <a:ext cx="3999231" cy="6156104"/>
          </a:xfrm>
        </p:spPr>
        <p:txBody>
          <a:bodyPr/>
          <a:lstStyle/>
          <a:p>
            <a:r>
              <a:rPr lang="en-US" dirty="0"/>
              <a:t>Click icon to add picture</a:t>
            </a:r>
            <a:endParaRPr lang="en-IN" dirty="0"/>
          </a:p>
        </p:txBody>
      </p:sp>
      <p:sp>
        <p:nvSpPr>
          <p:cNvPr id="2" name="Title 1"/>
          <p:cNvSpPr>
            <a:spLocks noGrp="1"/>
          </p:cNvSpPr>
          <p:nvPr>
            <p:ph type="title"/>
          </p:nvPr>
        </p:nvSpPr>
        <p:spPr>
          <a:xfrm>
            <a:off x="609919" y="294200"/>
            <a:ext cx="7444422"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609918" y="1137921"/>
            <a:ext cx="7299642" cy="873760"/>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609918" y="2311401"/>
            <a:ext cx="3580117" cy="384470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2" name="Content Placeholder 2">
            <a:extLst>
              <a:ext uri="{FF2B5EF4-FFF2-40B4-BE49-F238E27FC236}">
                <a16:creationId xmlns:a16="http://schemas.microsoft.com/office/drawing/2014/main" id="{0C7BD71A-882B-40FB-A05F-48ECC69FF73D}"/>
              </a:ext>
            </a:extLst>
          </p:cNvPr>
          <p:cNvSpPr>
            <a:spLocks noGrp="1"/>
          </p:cNvSpPr>
          <p:nvPr>
            <p:ph idx="12" hasCustomPrompt="1"/>
          </p:nvPr>
        </p:nvSpPr>
        <p:spPr>
          <a:xfrm>
            <a:off x="4329443" y="2311401"/>
            <a:ext cx="3580117" cy="1254759"/>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4" name="Content Placeholder 2">
            <a:extLst>
              <a:ext uri="{FF2B5EF4-FFF2-40B4-BE49-F238E27FC236}">
                <a16:creationId xmlns:a16="http://schemas.microsoft.com/office/drawing/2014/main" id="{D87D58C8-1517-42AA-8B2A-E449A3F6F028}"/>
              </a:ext>
            </a:extLst>
          </p:cNvPr>
          <p:cNvSpPr>
            <a:spLocks noGrp="1"/>
          </p:cNvSpPr>
          <p:nvPr>
            <p:ph idx="13" hasCustomPrompt="1"/>
          </p:nvPr>
        </p:nvSpPr>
        <p:spPr>
          <a:xfrm>
            <a:off x="4329443" y="4236721"/>
            <a:ext cx="3580117" cy="1944160"/>
          </a:xfrm>
        </p:spPr>
        <p:txBody>
          <a:bodyPr numCol="1"/>
          <a:lstStyle>
            <a:lvl1pPr marL="0" indent="0">
              <a:buNone/>
              <a:defRPr sz="1800">
                <a:solidFill>
                  <a:schemeClr val="bg1"/>
                </a:solidFill>
                <a:latin typeface="Georgia" panose="02040502050405020303" pitchFamily="18" charset="0"/>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Quote</a:t>
            </a:r>
          </a:p>
        </p:txBody>
      </p:sp>
      <p:sp>
        <p:nvSpPr>
          <p:cNvPr id="23" name="Line 10">
            <a:extLst>
              <a:ext uri="{FF2B5EF4-FFF2-40B4-BE49-F238E27FC236}">
                <a16:creationId xmlns:a16="http://schemas.microsoft.com/office/drawing/2014/main" id="{E820DC59-E206-4DC0-9012-584F8EBAF730}"/>
              </a:ext>
            </a:extLst>
          </p:cNvPr>
          <p:cNvSpPr>
            <a:spLocks noChangeShapeType="1"/>
          </p:cNvSpPr>
          <p:nvPr userDrawn="1"/>
        </p:nvSpPr>
        <p:spPr bwMode="auto">
          <a:xfrm>
            <a:off x="609918" y="907750"/>
            <a:ext cx="109728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38FDA286-FC7C-4768-AFFF-1618056D687D}"/>
              </a:ext>
            </a:extLst>
          </p:cNvPr>
          <p:cNvSpPr>
            <a:spLocks noGrp="1"/>
          </p:cNvSpPr>
          <p:nvPr>
            <p:ph type="dt" sz="half" idx="14"/>
          </p:nvPr>
        </p:nvSpPr>
        <p:spPr/>
        <p:txBody>
          <a:bodyPr/>
          <a:lstStyle/>
          <a:p>
            <a:fld id="{FAA65521-E907-4B6A-8E88-DD4BEE4ED137}" type="datetime3">
              <a:rPr lang="en-US" smtClean="0"/>
              <a:t>4 November 2020</a:t>
            </a:fld>
            <a:endParaRPr lang="en-IN" dirty="0"/>
          </a:p>
        </p:txBody>
      </p:sp>
      <p:sp>
        <p:nvSpPr>
          <p:cNvPr id="6" name="Footer Placeholder 5">
            <a:extLst>
              <a:ext uri="{FF2B5EF4-FFF2-40B4-BE49-F238E27FC236}">
                <a16:creationId xmlns:a16="http://schemas.microsoft.com/office/drawing/2014/main" id="{69C73E4D-1EBD-404A-B8F4-9B8AD7336F33}"/>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D159C267-49E7-46A8-B353-C5EB81154AB5}"/>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92368262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Standard slide">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380593A0-4211-460E-B6CF-FE2D9CE6D9CB}"/>
              </a:ext>
            </a:extLst>
          </p:cNvPr>
          <p:cNvSpPr>
            <a:spLocks noGrp="1"/>
          </p:cNvSpPr>
          <p:nvPr>
            <p:ph type="pic" sz="quarter" idx="10"/>
          </p:nvPr>
        </p:nvSpPr>
        <p:spPr>
          <a:xfrm>
            <a:off x="0" y="0"/>
            <a:ext cx="2384460" cy="6857999"/>
          </a:xfrm>
        </p:spPr>
        <p:txBody>
          <a:bodyPr/>
          <a:lstStyle/>
          <a:p>
            <a:r>
              <a:rPr lang="en-US" dirty="0"/>
              <a:t>Click icon to add picture</a:t>
            </a:r>
            <a:endParaRPr lang="en-IN" dirty="0"/>
          </a:p>
        </p:txBody>
      </p:sp>
      <p:sp>
        <p:nvSpPr>
          <p:cNvPr id="2" name="Title 1"/>
          <p:cNvSpPr>
            <a:spLocks noGrp="1"/>
          </p:cNvSpPr>
          <p:nvPr>
            <p:ph type="title"/>
          </p:nvPr>
        </p:nvSpPr>
        <p:spPr>
          <a:xfrm>
            <a:off x="2695294" y="294200"/>
            <a:ext cx="8892000" cy="590400"/>
          </a:xfrm>
        </p:spPr>
        <p:txBody>
          <a:bodyPr/>
          <a:lstStyle>
            <a:lvl1pPr>
              <a:defRPr sz="2400">
                <a:solidFill>
                  <a:schemeClr val="bg1"/>
                </a:solidFill>
              </a:defRPr>
            </a:lvl1pPr>
          </a:lstStyle>
          <a:p>
            <a:r>
              <a:rPr lang="en-US"/>
              <a:t>Click to edit Master title style</a:t>
            </a:r>
            <a:endParaRPr lang="en-GB" dirty="0"/>
          </a:p>
        </p:txBody>
      </p:sp>
      <p:sp>
        <p:nvSpPr>
          <p:cNvPr id="3" name="Content Placeholder 2"/>
          <p:cNvSpPr>
            <a:spLocks noGrp="1"/>
          </p:cNvSpPr>
          <p:nvPr>
            <p:ph idx="1" hasCustomPrompt="1"/>
          </p:nvPr>
        </p:nvSpPr>
        <p:spPr>
          <a:xfrm>
            <a:off x="2695293" y="1137921"/>
            <a:ext cx="2742882" cy="5018184"/>
          </a:xfrm>
        </p:spPr>
        <p:txBody>
          <a:bodyPr/>
          <a:lstStyle>
            <a:lvl1pPr marL="0" indent="0">
              <a:buNone/>
              <a:defRPr sz="18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1" name="Content Placeholder 2">
            <a:extLst>
              <a:ext uri="{FF2B5EF4-FFF2-40B4-BE49-F238E27FC236}">
                <a16:creationId xmlns:a16="http://schemas.microsoft.com/office/drawing/2014/main" id="{578D3272-120F-430D-AFB5-E93227EEEAAF}"/>
              </a:ext>
            </a:extLst>
          </p:cNvPr>
          <p:cNvSpPr>
            <a:spLocks noGrp="1"/>
          </p:cNvSpPr>
          <p:nvPr>
            <p:ph idx="11" hasCustomPrompt="1"/>
          </p:nvPr>
        </p:nvSpPr>
        <p:spPr>
          <a:xfrm>
            <a:off x="5727083" y="1137921"/>
            <a:ext cx="2803842" cy="5018184"/>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23" name="Content Placeholder 2">
            <a:extLst>
              <a:ext uri="{FF2B5EF4-FFF2-40B4-BE49-F238E27FC236}">
                <a16:creationId xmlns:a16="http://schemas.microsoft.com/office/drawing/2014/main" id="{6FF4A6F8-D9C6-4FEE-9324-5200D308BB1F}"/>
              </a:ext>
            </a:extLst>
          </p:cNvPr>
          <p:cNvSpPr>
            <a:spLocks noGrp="1"/>
          </p:cNvSpPr>
          <p:nvPr userDrawn="1">
            <p:ph idx="12" hasCustomPrompt="1"/>
          </p:nvPr>
        </p:nvSpPr>
        <p:spPr>
          <a:xfrm>
            <a:off x="8819832" y="1137921"/>
            <a:ext cx="2768600" cy="2796151"/>
          </a:xfrm>
        </p:spPr>
        <p:txBody>
          <a:bodyPr numCol="1"/>
          <a:lstStyle>
            <a:lvl1pPr marL="0" indent="0">
              <a:buNone/>
              <a:defRPr sz="1400">
                <a:solidFill>
                  <a:schemeClr val="bg1"/>
                </a:solidFill>
              </a:defRPr>
            </a:lvl1pPr>
            <a:lvl2pPr marL="356616" indent="0">
              <a:buNone/>
              <a:defRPr sz="1800">
                <a:solidFill>
                  <a:schemeClr val="bg1"/>
                </a:solidFill>
              </a:defRPr>
            </a:lvl2pPr>
            <a:lvl3pPr marL="713232" indent="0">
              <a:buNone/>
              <a:defRPr sz="1600">
                <a:solidFill>
                  <a:schemeClr val="bg1"/>
                </a:solidFill>
              </a:defRPr>
            </a:lvl3pPr>
            <a:lvl4pPr marL="1069848" indent="0">
              <a:buNone/>
              <a:defRPr sz="1400">
                <a:solidFill>
                  <a:schemeClr val="bg1"/>
                </a:solidFill>
              </a:defRPr>
            </a:lvl4pPr>
            <a:lvl5pPr marL="1426464" indent="0">
              <a:buNone/>
              <a:defRPr sz="1200">
                <a:solidFill>
                  <a:schemeClr val="bg1"/>
                </a:solidFill>
              </a:defRPr>
            </a:lvl5pPr>
          </a:lstStyle>
          <a:p>
            <a:pPr lvl="0"/>
            <a:r>
              <a:rPr lang="en-US" dirty="0"/>
              <a:t>Text</a:t>
            </a:r>
          </a:p>
        </p:txBody>
      </p:sp>
      <p:sp>
        <p:nvSpPr>
          <p:cNvPr id="19" name="Line 10">
            <a:extLst>
              <a:ext uri="{FF2B5EF4-FFF2-40B4-BE49-F238E27FC236}">
                <a16:creationId xmlns:a16="http://schemas.microsoft.com/office/drawing/2014/main" id="{B63A7CBA-3151-452E-BD2F-D3E65CE1595F}"/>
              </a:ext>
            </a:extLst>
          </p:cNvPr>
          <p:cNvSpPr>
            <a:spLocks noChangeShapeType="1"/>
          </p:cNvSpPr>
          <p:nvPr userDrawn="1"/>
        </p:nvSpPr>
        <p:spPr bwMode="auto">
          <a:xfrm>
            <a:off x="2695294" y="907750"/>
            <a:ext cx="8892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457DDD53-DA5D-4F66-8EAA-913A40461E30}"/>
              </a:ext>
            </a:extLst>
          </p:cNvPr>
          <p:cNvSpPr>
            <a:spLocks noGrp="1"/>
          </p:cNvSpPr>
          <p:nvPr>
            <p:ph type="dt" sz="half" idx="13"/>
          </p:nvPr>
        </p:nvSpPr>
        <p:spPr/>
        <p:txBody>
          <a:bodyPr/>
          <a:lstStyle/>
          <a:p>
            <a:fld id="{B2FB67F6-71E2-4CE9-9767-63F7E639F73F}" type="datetime3">
              <a:rPr lang="en-US" smtClean="0"/>
              <a:t>4 November 2020</a:t>
            </a:fld>
            <a:endParaRPr lang="en-IN" dirty="0"/>
          </a:p>
        </p:txBody>
      </p:sp>
      <p:sp>
        <p:nvSpPr>
          <p:cNvPr id="6" name="Footer Placeholder 5">
            <a:extLst>
              <a:ext uri="{FF2B5EF4-FFF2-40B4-BE49-F238E27FC236}">
                <a16:creationId xmlns:a16="http://schemas.microsoft.com/office/drawing/2014/main" id="{89A18168-B280-402E-8310-35BC958D390B}"/>
              </a:ext>
            </a:extLst>
          </p:cNvPr>
          <p:cNvSpPr>
            <a:spLocks noGrp="1"/>
          </p:cNvSpPr>
          <p:nvPr>
            <p:ph type="ftr" sz="quarter" idx="14"/>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7D562B9-5194-4705-ABBD-89576E2CC7A3}"/>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5563578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spcBef>
                <a:spcPts val="0"/>
              </a:spcBef>
              <a:buNone/>
              <a:defRPr>
                <a:solidFill>
                  <a:schemeClr val="bg1"/>
                </a:solidFill>
              </a:defRPr>
            </a:lvl1pPr>
            <a:lvl2pPr marL="0" indent="0">
              <a:spcBef>
                <a:spcPts val="0"/>
              </a:spcBef>
              <a:buNone/>
              <a:defRPr sz="1800">
                <a:solidFill>
                  <a:schemeClr val="bg1"/>
                </a:solidFill>
              </a:defRPr>
            </a:lvl2pPr>
            <a:lvl3pPr marL="0" indent="0">
              <a:spcBef>
                <a:spcPts val="0"/>
              </a:spcBef>
              <a:buNone/>
              <a:defRPr sz="1600">
                <a:solidFill>
                  <a:schemeClr val="bg1"/>
                </a:solidFill>
              </a:defRPr>
            </a:lvl3pPr>
            <a:lvl4pPr marL="0" indent="0">
              <a:spcBef>
                <a:spcPts val="0"/>
              </a:spcBef>
              <a:buNone/>
              <a:defRPr sz="1400">
                <a:solidFill>
                  <a:schemeClr val="bg1"/>
                </a:solidFill>
              </a:defRPr>
            </a:lvl4pPr>
            <a:lvl5pPr marL="0" indent="0">
              <a:spcBef>
                <a:spcPts val="0"/>
              </a:spcBef>
              <a:buNone/>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Line 10">
            <a:extLst>
              <a:ext uri="{FF2B5EF4-FFF2-40B4-BE49-F238E27FC236}">
                <a16:creationId xmlns:a16="http://schemas.microsoft.com/office/drawing/2014/main" id="{CF130104-FAF2-4309-9701-573F3774313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00869D6F-A030-48CA-9C7C-9FC3A6F1F671}"/>
              </a:ext>
            </a:extLst>
          </p:cNvPr>
          <p:cNvSpPr>
            <a:spLocks noGrp="1"/>
          </p:cNvSpPr>
          <p:nvPr>
            <p:ph type="dt" sz="half" idx="10"/>
          </p:nvPr>
        </p:nvSpPr>
        <p:spPr/>
        <p:txBody>
          <a:bodyPr/>
          <a:lstStyle/>
          <a:p>
            <a:fld id="{1E6D7102-DD97-4F84-8724-387B81A0E6ED}" type="datetime3">
              <a:rPr lang="en-US" smtClean="0"/>
              <a:t>4 November 2020</a:t>
            </a:fld>
            <a:endParaRPr lang="en-IN" dirty="0"/>
          </a:p>
        </p:txBody>
      </p:sp>
      <p:sp>
        <p:nvSpPr>
          <p:cNvPr id="5" name="Footer Placeholder 4">
            <a:extLst>
              <a:ext uri="{FF2B5EF4-FFF2-40B4-BE49-F238E27FC236}">
                <a16:creationId xmlns:a16="http://schemas.microsoft.com/office/drawing/2014/main" id="{2F02C3F7-BD0A-4AD4-95D8-328DA6F539A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DE4422C8-68BE-4650-89F1-3BECCFF9B514}"/>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54715406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fld id="{C1498488-8765-4B8D-9D72-8E71718AE3EF}" type="datetime3">
              <a:rPr lang="en-US" smtClean="0"/>
              <a:t>4 November 2020</a:t>
            </a:fld>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50921670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2_Standard slide_no bullets">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628F8CDB-776D-4811-AE2C-217236ECDECA}"/>
              </a:ext>
            </a:extLst>
          </p:cNvPr>
          <p:cNvSpPr>
            <a:spLocks noGrp="1"/>
          </p:cNvSpPr>
          <p:nvPr>
            <p:ph type="pic" sz="quarter" idx="12"/>
          </p:nvPr>
        </p:nvSpPr>
        <p:spPr>
          <a:xfrm>
            <a:off x="6227180" y="0"/>
            <a:ext cx="5971170" cy="6858000"/>
          </a:xfrm>
        </p:spPr>
        <p:txBody>
          <a:bodyPr/>
          <a:lstStyle/>
          <a:p>
            <a:r>
              <a:rPr lang="en-US" dirty="0"/>
              <a:t>Click icon to add picture</a:t>
            </a:r>
            <a:endParaRPr lang="en-IN" dirty="0"/>
          </a:p>
        </p:txBody>
      </p:sp>
      <p:sp>
        <p:nvSpPr>
          <p:cNvPr id="5" name="Text Placeholder 4">
            <a:extLst>
              <a:ext uri="{FF2B5EF4-FFF2-40B4-BE49-F238E27FC236}">
                <a16:creationId xmlns:a16="http://schemas.microsoft.com/office/drawing/2014/main" id="{626E96BA-E9E4-496B-8CA5-6DA27B8AD7E4}"/>
              </a:ext>
            </a:extLst>
          </p:cNvPr>
          <p:cNvSpPr>
            <a:spLocks noGrp="1"/>
          </p:cNvSpPr>
          <p:nvPr>
            <p:ph type="body" sz="quarter" idx="10" hasCustomPrompt="1"/>
          </p:nvPr>
        </p:nvSpPr>
        <p:spPr>
          <a:xfrm>
            <a:off x="369705" y="2578743"/>
            <a:ext cx="4537959" cy="1055708"/>
          </a:xfrm>
        </p:spPr>
        <p:txBody>
          <a:bodyPr/>
          <a:lstStyle>
            <a:lvl1pPr marL="0" indent="0">
              <a:buNone/>
              <a:defRPr sz="3000"/>
            </a:lvl1pPr>
          </a:lstStyle>
          <a:p>
            <a:pPr lvl="0"/>
            <a:r>
              <a:rPr lang="en-IN" dirty="0"/>
              <a:t>Chapter Title</a:t>
            </a:r>
          </a:p>
          <a:p>
            <a:pPr lvl="0"/>
            <a:r>
              <a:rPr lang="en-IN" dirty="0"/>
              <a:t>EY Interstate Light</a:t>
            </a:r>
          </a:p>
        </p:txBody>
      </p:sp>
      <p:sp>
        <p:nvSpPr>
          <p:cNvPr id="14" name="Text Placeholder 4">
            <a:extLst>
              <a:ext uri="{FF2B5EF4-FFF2-40B4-BE49-F238E27FC236}">
                <a16:creationId xmlns:a16="http://schemas.microsoft.com/office/drawing/2014/main" id="{1173C8A3-BA2F-497B-A214-45B02D73AF20}"/>
              </a:ext>
            </a:extLst>
          </p:cNvPr>
          <p:cNvSpPr>
            <a:spLocks noGrp="1"/>
          </p:cNvSpPr>
          <p:nvPr>
            <p:ph type="body" sz="quarter" idx="11" hasCustomPrompt="1"/>
          </p:nvPr>
        </p:nvSpPr>
        <p:spPr>
          <a:xfrm>
            <a:off x="369705" y="3840384"/>
            <a:ext cx="4537959" cy="1055708"/>
          </a:xfrm>
        </p:spPr>
        <p:txBody>
          <a:bodyPr/>
          <a:lstStyle>
            <a:lvl1pPr marL="0" indent="0">
              <a:buNone/>
              <a:defRPr sz="1600"/>
            </a:lvl1pPr>
          </a:lstStyle>
          <a:p>
            <a:pPr lvl="0"/>
            <a:r>
              <a:rPr lang="en-IN" dirty="0"/>
              <a:t>text</a:t>
            </a:r>
          </a:p>
        </p:txBody>
      </p:sp>
      <p:sp>
        <p:nvSpPr>
          <p:cNvPr id="2" name="Date Placeholder 1">
            <a:extLst>
              <a:ext uri="{FF2B5EF4-FFF2-40B4-BE49-F238E27FC236}">
                <a16:creationId xmlns:a16="http://schemas.microsoft.com/office/drawing/2014/main" id="{F656DB61-969F-46BA-942C-3600269FA4D1}"/>
              </a:ext>
            </a:extLst>
          </p:cNvPr>
          <p:cNvSpPr>
            <a:spLocks noGrp="1"/>
          </p:cNvSpPr>
          <p:nvPr>
            <p:ph type="dt" sz="half" idx="13"/>
          </p:nvPr>
        </p:nvSpPr>
        <p:spPr/>
        <p:txBody>
          <a:bodyPr/>
          <a:lstStyle/>
          <a:p>
            <a:fld id="{70698E0F-C516-4EA3-9B7A-A60925844285}" type="datetime3">
              <a:rPr lang="en-US" smtClean="0"/>
              <a:t>4 November 2020</a:t>
            </a:fld>
            <a:endParaRPr lang="en-IN" dirty="0"/>
          </a:p>
        </p:txBody>
      </p:sp>
      <p:sp>
        <p:nvSpPr>
          <p:cNvPr id="3" name="Footer Placeholder 2">
            <a:extLst>
              <a:ext uri="{FF2B5EF4-FFF2-40B4-BE49-F238E27FC236}">
                <a16:creationId xmlns:a16="http://schemas.microsoft.com/office/drawing/2014/main" id="{C7C562FF-E912-4424-B259-AED677C026AF}"/>
              </a:ext>
            </a:extLst>
          </p:cNvPr>
          <p:cNvSpPr>
            <a:spLocks noGrp="1"/>
          </p:cNvSpPr>
          <p:nvPr>
            <p:ph type="ftr" sz="quarter" idx="14"/>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82C1B82-1A85-4CFD-98C3-C21698A96B67}"/>
              </a:ext>
            </a:extLst>
          </p:cNvPr>
          <p:cNvSpPr>
            <a:spLocks noGrp="1"/>
          </p:cNvSpPr>
          <p:nvPr>
            <p:ph type="sldNum" sz="quarter" idx="15"/>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88694131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Standard slide_no 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5" name="Table Placeholder 4">
            <a:extLst>
              <a:ext uri="{FF2B5EF4-FFF2-40B4-BE49-F238E27FC236}">
                <a16:creationId xmlns:a16="http://schemas.microsoft.com/office/drawing/2014/main" id="{95A2BE92-ABF7-4A82-BC35-00F28F500FED}"/>
              </a:ext>
            </a:extLst>
          </p:cNvPr>
          <p:cNvSpPr>
            <a:spLocks noGrp="1"/>
          </p:cNvSpPr>
          <p:nvPr>
            <p:ph type="tbl" sz="quarter" idx="10"/>
          </p:nvPr>
        </p:nvSpPr>
        <p:spPr>
          <a:xfrm>
            <a:off x="609917" y="1137920"/>
            <a:ext cx="4957505" cy="4267457"/>
          </a:xfrm>
        </p:spPr>
        <p:txBody>
          <a:bodyPr/>
          <a:lstStyle/>
          <a:p>
            <a:r>
              <a:rPr lang="en-US" dirty="0"/>
              <a:t>Click icon to add table</a:t>
            </a:r>
            <a:endParaRPr lang="en-IN" dirty="0"/>
          </a:p>
        </p:txBody>
      </p:sp>
      <p:sp>
        <p:nvSpPr>
          <p:cNvPr id="10" name="Text Placeholder 16">
            <a:extLst>
              <a:ext uri="{FF2B5EF4-FFF2-40B4-BE49-F238E27FC236}">
                <a16:creationId xmlns:a16="http://schemas.microsoft.com/office/drawing/2014/main" id="{DA81FCAA-64D2-4A9C-B16E-9C4E3BB431BB}"/>
              </a:ext>
            </a:extLst>
          </p:cNvPr>
          <p:cNvSpPr>
            <a:spLocks noGrp="1"/>
          </p:cNvSpPr>
          <p:nvPr>
            <p:ph type="body" sz="quarter" idx="14" hasCustomPrompt="1"/>
          </p:nvPr>
        </p:nvSpPr>
        <p:spPr>
          <a:xfrm>
            <a:off x="7133461" y="3813288"/>
            <a:ext cx="3089275" cy="180000"/>
          </a:xfrm>
        </p:spPr>
        <p:txBody>
          <a:bodyPr/>
          <a:lstStyle>
            <a:lvl1pPr marL="0" indent="0">
              <a:buNone/>
              <a:defRPr sz="1200">
                <a:solidFill>
                  <a:schemeClr val="bg1"/>
                </a:solidFill>
              </a:defRPr>
            </a:lvl1pPr>
          </a:lstStyle>
          <a:p>
            <a:pPr lvl="0"/>
            <a:r>
              <a:rPr lang="en-US" dirty="0"/>
              <a:t>Name Surname</a:t>
            </a:r>
            <a:endParaRPr lang="en-GB" dirty="0"/>
          </a:p>
        </p:txBody>
      </p:sp>
      <p:sp>
        <p:nvSpPr>
          <p:cNvPr id="11" name="Text Placeholder 16">
            <a:extLst>
              <a:ext uri="{FF2B5EF4-FFF2-40B4-BE49-F238E27FC236}">
                <a16:creationId xmlns:a16="http://schemas.microsoft.com/office/drawing/2014/main" id="{03CDC117-35F2-47B2-85B2-29CB8EE7E096}"/>
              </a:ext>
            </a:extLst>
          </p:cNvPr>
          <p:cNvSpPr>
            <a:spLocks noGrp="1"/>
          </p:cNvSpPr>
          <p:nvPr>
            <p:ph type="body" sz="quarter" idx="15" hasCustomPrompt="1"/>
          </p:nvPr>
        </p:nvSpPr>
        <p:spPr>
          <a:xfrm>
            <a:off x="7133461" y="4055931"/>
            <a:ext cx="3089275" cy="180000"/>
          </a:xfrm>
        </p:spPr>
        <p:txBody>
          <a:bodyPr/>
          <a:lstStyle>
            <a:lvl1pPr marL="0" indent="0">
              <a:buNone/>
              <a:defRPr sz="1200">
                <a:solidFill>
                  <a:schemeClr val="bg1"/>
                </a:solidFill>
              </a:defRPr>
            </a:lvl1pPr>
          </a:lstStyle>
          <a:p>
            <a:pPr lvl="0"/>
            <a:r>
              <a:rPr lang="en-US" dirty="0"/>
              <a:t>Job Title to go here</a:t>
            </a:r>
            <a:endParaRPr lang="en-GB" dirty="0"/>
          </a:p>
        </p:txBody>
      </p:sp>
      <p:sp>
        <p:nvSpPr>
          <p:cNvPr id="14" name="Picture Placeholder 19">
            <a:extLst>
              <a:ext uri="{FF2B5EF4-FFF2-40B4-BE49-F238E27FC236}">
                <a16:creationId xmlns:a16="http://schemas.microsoft.com/office/drawing/2014/main" id="{00A15EA9-2372-4E06-83C2-1E13AB1FA626}"/>
              </a:ext>
            </a:extLst>
          </p:cNvPr>
          <p:cNvSpPr>
            <a:spLocks noGrp="1"/>
          </p:cNvSpPr>
          <p:nvPr>
            <p:ph type="pic" sz="quarter" idx="16"/>
          </p:nvPr>
        </p:nvSpPr>
        <p:spPr>
          <a:xfrm>
            <a:off x="6123007" y="3578083"/>
            <a:ext cx="778959" cy="778959"/>
          </a:xfrm>
          <a:prstGeom prst="ellipse">
            <a:avLst/>
          </a:prstGeom>
        </p:spPr>
        <p:txBody>
          <a:bodyPr anchor="ctr"/>
          <a:lstStyle>
            <a:lvl1pPr marL="0" indent="0" algn="ctr">
              <a:buNone/>
              <a:defRPr sz="900">
                <a:solidFill>
                  <a:schemeClr val="bg1"/>
                </a:solidFill>
              </a:defRPr>
            </a:lvl1pPr>
          </a:lstStyle>
          <a:p>
            <a:r>
              <a:rPr lang="en-US" dirty="0"/>
              <a:t>Click icon to add picture</a:t>
            </a:r>
            <a:endParaRPr lang="en-GB" dirty="0"/>
          </a:p>
        </p:txBody>
      </p:sp>
      <p:sp>
        <p:nvSpPr>
          <p:cNvPr id="9" name="Text Placeholder 8">
            <a:extLst>
              <a:ext uri="{FF2B5EF4-FFF2-40B4-BE49-F238E27FC236}">
                <a16:creationId xmlns:a16="http://schemas.microsoft.com/office/drawing/2014/main" id="{5DB83DAE-9FEB-4E9C-85BA-A34BD239275A}"/>
              </a:ext>
            </a:extLst>
          </p:cNvPr>
          <p:cNvSpPr>
            <a:spLocks noGrp="1"/>
          </p:cNvSpPr>
          <p:nvPr>
            <p:ph type="body" sz="quarter" idx="17" hasCustomPrompt="1"/>
          </p:nvPr>
        </p:nvSpPr>
        <p:spPr>
          <a:xfrm>
            <a:off x="6123008" y="1137920"/>
            <a:ext cx="5465425" cy="373807"/>
          </a:xfrm>
        </p:spPr>
        <p:txBody>
          <a:bodyPr/>
          <a:lstStyle>
            <a:lvl1pPr marL="0" indent="0">
              <a:buNone/>
              <a:defRPr/>
            </a:lvl1pPr>
          </a:lstStyle>
          <a:p>
            <a:pPr lvl="0"/>
            <a:r>
              <a:rPr lang="en-US" dirty="0"/>
              <a:t>Key Takeaways</a:t>
            </a:r>
          </a:p>
        </p:txBody>
      </p:sp>
      <p:sp>
        <p:nvSpPr>
          <p:cNvPr id="15" name="Text Placeholder 8">
            <a:extLst>
              <a:ext uri="{FF2B5EF4-FFF2-40B4-BE49-F238E27FC236}">
                <a16:creationId xmlns:a16="http://schemas.microsoft.com/office/drawing/2014/main" id="{C1ABE303-7041-4312-AD03-0E872AEF99BE}"/>
              </a:ext>
            </a:extLst>
          </p:cNvPr>
          <p:cNvSpPr>
            <a:spLocks noGrp="1"/>
          </p:cNvSpPr>
          <p:nvPr>
            <p:ph type="body" sz="quarter" idx="18" hasCustomPrompt="1"/>
          </p:nvPr>
        </p:nvSpPr>
        <p:spPr>
          <a:xfrm>
            <a:off x="6123008" y="1635009"/>
            <a:ext cx="5465425" cy="1611554"/>
          </a:xfrm>
        </p:spPr>
        <p:txBody>
          <a:bodyPr/>
          <a:lstStyle>
            <a:lvl1pPr marL="0" indent="0">
              <a:buNone/>
              <a:defRPr sz="1600"/>
            </a:lvl1pPr>
          </a:lstStyle>
          <a:p>
            <a:pPr lvl="0"/>
            <a:r>
              <a:rPr lang="en-US" dirty="0"/>
              <a:t>Content EY Interstate Light, 16pt, Lorem ipsum dolor, 12pt, </a:t>
            </a:r>
            <a:r>
              <a:rPr lang="en-US" dirty="0" err="1"/>
              <a:t>Utinam</a:t>
            </a:r>
            <a:r>
              <a:rPr lang="en-US" dirty="0"/>
              <a:t> </a:t>
            </a:r>
            <a:r>
              <a:rPr lang="en-US" dirty="0" err="1"/>
              <a:t>nonumy</a:t>
            </a:r>
            <a:r>
              <a:rPr lang="en-US" dirty="0"/>
              <a:t> </a:t>
            </a:r>
            <a:r>
              <a:rPr lang="en-US" dirty="0" err="1"/>
              <a:t>abhorreant</a:t>
            </a:r>
            <a:r>
              <a:rPr lang="en-US" dirty="0"/>
              <a:t> </a:t>
            </a:r>
            <a:r>
              <a:rPr lang="en-US" dirty="0" err="1"/>
              <a:t>sead</a:t>
            </a:r>
            <a:r>
              <a:rPr lang="en-US" dirty="0"/>
              <a:t>. </a:t>
            </a:r>
            <a:r>
              <a:rPr lang="en-US" dirty="0" err="1"/>
              <a:t>Putant</a:t>
            </a:r>
            <a:r>
              <a:rPr lang="en-US" dirty="0"/>
              <a:t> </a:t>
            </a:r>
            <a:r>
              <a:rPr lang="en-US" dirty="0" err="1"/>
              <a:t>probatus</a:t>
            </a:r>
            <a:r>
              <a:rPr lang="en-US" dirty="0"/>
              <a:t> id vis, ad his </a:t>
            </a:r>
            <a:r>
              <a:rPr lang="en-US" dirty="0" err="1"/>
              <a:t>meis</a:t>
            </a:r>
            <a:r>
              <a:rPr lang="en-US" dirty="0"/>
              <a:t> </a:t>
            </a:r>
            <a:r>
              <a:rPr lang="en-US" dirty="0" err="1"/>
              <a:t>habemus</a:t>
            </a:r>
            <a:r>
              <a:rPr lang="en-US" dirty="0"/>
              <a:t> </a:t>
            </a:r>
            <a:r>
              <a:rPr lang="en-US" dirty="0" err="1"/>
              <a:t>repudiare</a:t>
            </a:r>
            <a:r>
              <a:rPr lang="en-US" dirty="0"/>
              <a:t>, has an </a:t>
            </a:r>
            <a:r>
              <a:rPr lang="en-US" dirty="0" err="1"/>
              <a:t>pericula</a:t>
            </a:r>
            <a:r>
              <a:rPr lang="en-US" dirty="0"/>
              <a:t> </a:t>
            </a:r>
            <a:r>
              <a:rPr lang="en-US" dirty="0" err="1"/>
              <a:t>tractatos</a:t>
            </a:r>
            <a:r>
              <a:rPr lang="en-US" dirty="0"/>
              <a:t>. </a:t>
            </a:r>
            <a:r>
              <a:rPr lang="en-US" dirty="0" err="1"/>
              <a:t>Nec</a:t>
            </a:r>
            <a:r>
              <a:rPr lang="en-US" dirty="0"/>
              <a:t> </a:t>
            </a:r>
            <a:r>
              <a:rPr lang="en-US" dirty="0" err="1"/>
              <a:t>debitis</a:t>
            </a:r>
            <a:r>
              <a:rPr lang="en-US" dirty="0"/>
              <a:t> </a:t>
            </a:r>
            <a:r>
              <a:rPr lang="en-US" dirty="0" err="1"/>
              <a:t>dissentias</a:t>
            </a:r>
            <a:r>
              <a:rPr lang="en-US" dirty="0"/>
              <a:t> ad. </a:t>
            </a:r>
            <a:r>
              <a:rPr lang="en-US" dirty="0" err="1"/>
              <a:t>Patrioque</a:t>
            </a:r>
            <a:r>
              <a:rPr lang="en-US" dirty="0"/>
              <a:t> </a:t>
            </a:r>
            <a:r>
              <a:rPr lang="en-US" dirty="0" err="1"/>
              <a:t>voluptatum</a:t>
            </a:r>
            <a:r>
              <a:rPr lang="en-US" dirty="0"/>
              <a:t> </a:t>
            </a:r>
            <a:r>
              <a:rPr lang="en-US" dirty="0" err="1"/>
              <a:t>sed</a:t>
            </a:r>
            <a:r>
              <a:rPr lang="en-US" dirty="0"/>
              <a:t> ex, id </a:t>
            </a:r>
            <a:r>
              <a:rPr lang="en-US" dirty="0" err="1"/>
              <a:t>admodum</a:t>
            </a:r>
            <a:r>
              <a:rPr lang="en-US" dirty="0"/>
              <a:t>.</a:t>
            </a:r>
          </a:p>
          <a:p>
            <a:pPr lvl="0"/>
            <a:endParaRPr lang="en-US" dirty="0"/>
          </a:p>
        </p:txBody>
      </p:sp>
      <p:sp>
        <p:nvSpPr>
          <p:cNvPr id="20" name="Line 10">
            <a:extLst>
              <a:ext uri="{FF2B5EF4-FFF2-40B4-BE49-F238E27FC236}">
                <a16:creationId xmlns:a16="http://schemas.microsoft.com/office/drawing/2014/main" id="{B69EB865-6B86-419B-923C-F7DDC68C9C66}"/>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C5822E28-B24F-4CF6-8F50-70ED7C22A114}"/>
              </a:ext>
            </a:extLst>
          </p:cNvPr>
          <p:cNvSpPr>
            <a:spLocks noGrp="1"/>
          </p:cNvSpPr>
          <p:nvPr>
            <p:ph type="dt" sz="half" idx="19"/>
          </p:nvPr>
        </p:nvSpPr>
        <p:spPr/>
        <p:txBody>
          <a:bodyPr/>
          <a:lstStyle/>
          <a:p>
            <a:fld id="{A30B5B11-3029-4BDF-9283-90F5215BC815}" type="datetime3">
              <a:rPr lang="en-US" smtClean="0"/>
              <a:t>4 November 2020</a:t>
            </a:fld>
            <a:endParaRPr lang="en-IN" dirty="0"/>
          </a:p>
        </p:txBody>
      </p:sp>
      <p:sp>
        <p:nvSpPr>
          <p:cNvPr id="4" name="Footer Placeholder 3">
            <a:extLst>
              <a:ext uri="{FF2B5EF4-FFF2-40B4-BE49-F238E27FC236}">
                <a16:creationId xmlns:a16="http://schemas.microsoft.com/office/drawing/2014/main" id="{6865E1CD-A05B-41DC-B488-E4BA204E7AE5}"/>
              </a:ext>
            </a:extLst>
          </p:cNvPr>
          <p:cNvSpPr>
            <a:spLocks noGrp="1"/>
          </p:cNvSpPr>
          <p:nvPr>
            <p:ph type="ftr" sz="quarter" idx="20"/>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5716ABDB-CF45-4001-9487-F3BA3DD8DACD}"/>
              </a:ext>
            </a:extLst>
          </p:cNvPr>
          <p:cNvSpPr>
            <a:spLocks noGrp="1"/>
          </p:cNvSpPr>
          <p:nvPr>
            <p:ph type="sldNum" sz="quarter" idx="21"/>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6223423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tandard slide_no bulle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697C43D-4F1B-43DA-A0C6-DA6B6708E161}"/>
              </a:ext>
            </a:extLst>
          </p:cNvPr>
          <p:cNvSpPr>
            <a:spLocks noGrp="1"/>
          </p:cNvSpPr>
          <p:nvPr>
            <p:ph type="body" sz="quarter" idx="10" hasCustomPrompt="1"/>
          </p:nvPr>
        </p:nvSpPr>
        <p:spPr>
          <a:xfrm>
            <a:off x="352800" y="2851522"/>
            <a:ext cx="4447800" cy="1202318"/>
          </a:xfrm>
        </p:spPr>
        <p:txBody>
          <a:bodyPr vert="horz" lIns="0" tIns="0" rIns="0" bIns="0" rtlCol="0" anchor="ctr" anchorCtr="0">
            <a:noAutofit/>
          </a:bodyPr>
          <a:lstStyle>
            <a:lvl1pPr marL="0" indent="0">
              <a:buNone/>
              <a:defRPr kumimoji="0" lang="en-IN" sz="3600" b="0" i="0" u="none" strike="noStrike" cap="none" spc="0" normalizeH="0" baseline="0" dirty="0">
                <a:ln>
                  <a:noFill/>
                </a:ln>
                <a:solidFill>
                  <a:srgbClr val="FFFFFF"/>
                </a:solidFill>
                <a:effectLst/>
                <a:uLnTx/>
                <a:uFillTx/>
                <a:latin typeface="EYInterstate Light" panose="02000506000000020004" pitchFamily="2" charset="0"/>
                <a:ea typeface="+mj-ea"/>
                <a:cs typeface="+mj-cs"/>
              </a:defRPr>
            </a:lvl1pPr>
          </a:lstStyle>
          <a:p>
            <a:pPr marL="356616" marR="0" lvl="0" indent="-356616" defTabSz="1007887" fontAlgn="auto">
              <a:lnSpc>
                <a:spcPct val="100000"/>
              </a:lnSpc>
              <a:spcBef>
                <a:spcPct val="0"/>
              </a:spcBef>
              <a:spcAft>
                <a:spcPts val="0"/>
              </a:spcAft>
              <a:buClrTx/>
              <a:buSzTx/>
              <a:tabLst/>
            </a:pPr>
            <a:r>
              <a:rPr lang="en-US" dirty="0"/>
              <a:t>Chapter Title</a:t>
            </a:r>
            <a:endParaRPr lang="en-IN" dirty="0"/>
          </a:p>
        </p:txBody>
      </p:sp>
      <p:sp>
        <p:nvSpPr>
          <p:cNvPr id="2" name="Date Placeholder 1">
            <a:extLst>
              <a:ext uri="{FF2B5EF4-FFF2-40B4-BE49-F238E27FC236}">
                <a16:creationId xmlns:a16="http://schemas.microsoft.com/office/drawing/2014/main" id="{984443D1-37A3-4969-A6D3-4E99E05604B9}"/>
              </a:ext>
            </a:extLst>
          </p:cNvPr>
          <p:cNvSpPr>
            <a:spLocks noGrp="1"/>
          </p:cNvSpPr>
          <p:nvPr>
            <p:ph type="dt" sz="half" idx="11"/>
          </p:nvPr>
        </p:nvSpPr>
        <p:spPr/>
        <p:txBody>
          <a:bodyPr/>
          <a:lstStyle/>
          <a:p>
            <a:fld id="{C1498488-8765-4B8D-9D72-8E71718AE3EF}" type="datetime3">
              <a:rPr lang="en-US" smtClean="0"/>
              <a:t>4 November 2020</a:t>
            </a:fld>
            <a:endParaRPr lang="en-IN" dirty="0"/>
          </a:p>
        </p:txBody>
      </p:sp>
      <p:sp>
        <p:nvSpPr>
          <p:cNvPr id="3" name="Footer Placeholder 2">
            <a:extLst>
              <a:ext uri="{FF2B5EF4-FFF2-40B4-BE49-F238E27FC236}">
                <a16:creationId xmlns:a16="http://schemas.microsoft.com/office/drawing/2014/main" id="{61AB04F4-59F4-4102-9BBD-DB62B48E184D}"/>
              </a:ext>
            </a:extLst>
          </p:cNvPr>
          <p:cNvSpPr>
            <a:spLocks noGrp="1"/>
          </p:cNvSpPr>
          <p:nvPr>
            <p:ph type="ftr" sz="quarter" idx="12"/>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E499AB0A-887B-46B8-BA72-781970F002C7}"/>
              </a:ext>
            </a:extLst>
          </p:cNvPr>
          <p:cNvSpPr>
            <a:spLocks noGrp="1"/>
          </p:cNvSpPr>
          <p:nvPr>
            <p:ph type="sldNum" sz="quarter" idx="13"/>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8937044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tandard slide_Quote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CD06B42-27A8-4223-AE57-EB729EB5FC27}"/>
              </a:ext>
            </a:extLst>
          </p:cNvPr>
          <p:cNvSpPr>
            <a:spLocks noGrp="1"/>
          </p:cNvSpPr>
          <p:nvPr>
            <p:ph type="dt" sz="half" idx="10"/>
          </p:nvPr>
        </p:nvSpPr>
        <p:spPr/>
        <p:txBody>
          <a:bodyPr/>
          <a:lstStyle/>
          <a:p>
            <a:fld id="{BF2C04E3-9852-4EE1-995A-A982B306E72F}" type="datetime3">
              <a:rPr lang="en-US" smtClean="0"/>
              <a:t>4 November 2020</a:t>
            </a:fld>
            <a:endParaRPr lang="en-IN" dirty="0"/>
          </a:p>
        </p:txBody>
      </p:sp>
      <p:sp>
        <p:nvSpPr>
          <p:cNvPr id="4" name="Footer Placeholder 3">
            <a:extLst>
              <a:ext uri="{FF2B5EF4-FFF2-40B4-BE49-F238E27FC236}">
                <a16:creationId xmlns:a16="http://schemas.microsoft.com/office/drawing/2014/main" id="{5C1F4AD2-0FC3-4A7D-B553-FC19C918C14E}"/>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7E89B92-9E6D-4E4B-A5F6-7BC8B1612D1D}"/>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06760790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Standard slide_Quotes">
    <p:spTree>
      <p:nvGrpSpPr>
        <p:cNvPr id="1" name=""/>
        <p:cNvGrpSpPr/>
        <p:nvPr/>
      </p:nvGrpSpPr>
      <p:grpSpPr>
        <a:xfrm>
          <a:off x="0" y="0"/>
          <a:ext cx="0" cy="0"/>
          <a:chOff x="0" y="0"/>
          <a:chExt cx="0" cy="0"/>
        </a:xfrm>
      </p:grpSpPr>
      <p:sp>
        <p:nvSpPr>
          <p:cNvPr id="4" name="Text Placeholder 6">
            <a:extLst>
              <a:ext uri="{FF2B5EF4-FFF2-40B4-BE49-F238E27FC236}">
                <a16:creationId xmlns:a16="http://schemas.microsoft.com/office/drawing/2014/main" id="{E28D7EA5-A532-4D8B-9984-8F3D1FEA98DB}"/>
              </a:ext>
            </a:extLst>
          </p:cNvPr>
          <p:cNvSpPr>
            <a:spLocks noGrp="1"/>
          </p:cNvSpPr>
          <p:nvPr>
            <p:ph type="body" sz="quarter" idx="10"/>
          </p:nvPr>
        </p:nvSpPr>
        <p:spPr>
          <a:xfrm>
            <a:off x="3453175" y="2060235"/>
            <a:ext cx="5292000" cy="3025522"/>
          </a:xfrm>
        </p:spPr>
        <p:txBody>
          <a:bodyPr lIns="0" tIns="0" rIns="0" bIns="0">
            <a:noAutofit/>
          </a:bodyPr>
          <a:lstStyle>
            <a:lvl1pPr marL="0" indent="0" algn="ctr">
              <a:buNone/>
              <a:defRPr lang="en-US" sz="2800" dirty="0" smtClean="0">
                <a:latin typeface="Georgia" panose="02040502050405020303" pitchFamily="18" charset="0"/>
              </a:defRPr>
            </a:lvl1pPr>
          </a:lstStyle>
          <a:p>
            <a:pPr marL="356616" lvl="0" indent="-356616" algn="ctr">
              <a:spcBef>
                <a:spcPts val="0"/>
              </a:spcBef>
            </a:pPr>
            <a:r>
              <a:rPr lang="en-US"/>
              <a:t>Edit Master text styles</a:t>
            </a:r>
          </a:p>
        </p:txBody>
      </p:sp>
      <p:sp>
        <p:nvSpPr>
          <p:cNvPr id="5" name="Text Placeholder 6">
            <a:extLst>
              <a:ext uri="{FF2B5EF4-FFF2-40B4-BE49-F238E27FC236}">
                <a16:creationId xmlns:a16="http://schemas.microsoft.com/office/drawing/2014/main" id="{9F9B9C3C-16F2-40B2-A460-0480520ECF89}"/>
              </a:ext>
            </a:extLst>
          </p:cNvPr>
          <p:cNvSpPr>
            <a:spLocks noGrp="1"/>
          </p:cNvSpPr>
          <p:nvPr>
            <p:ph type="body" sz="quarter" idx="11" hasCustomPrompt="1"/>
          </p:nvPr>
        </p:nvSpPr>
        <p:spPr>
          <a:xfrm>
            <a:off x="3453175" y="5506678"/>
            <a:ext cx="5292000" cy="316838"/>
          </a:xfrm>
        </p:spPr>
        <p:txBody>
          <a:bodyPr lIns="0" tIns="0" rIns="0" bIns="0">
            <a:noAutofit/>
          </a:bodyPr>
          <a:lstStyle>
            <a:lvl1pPr marL="0" indent="0" algn="ctr">
              <a:buNone/>
              <a:defRPr lang="en-US" sz="1600" dirty="0" smtClean="0">
                <a:solidFill>
                  <a:srgbClr val="FFE600"/>
                </a:solidFill>
                <a:latin typeface="+mn-lt"/>
              </a:defRPr>
            </a:lvl1pPr>
          </a:lstStyle>
          <a:p>
            <a:pPr marL="356616" lvl="0" indent="-356616" algn="ctr">
              <a:spcBef>
                <a:spcPts val="0"/>
              </a:spcBef>
              <a:spcAft>
                <a:spcPts val="600"/>
              </a:spcAft>
            </a:pPr>
            <a:r>
              <a:rPr lang="en-US" dirty="0"/>
              <a:t>Name Surname</a:t>
            </a:r>
          </a:p>
        </p:txBody>
      </p:sp>
      <p:sp>
        <p:nvSpPr>
          <p:cNvPr id="6" name="Text Placeholder 6">
            <a:extLst>
              <a:ext uri="{FF2B5EF4-FFF2-40B4-BE49-F238E27FC236}">
                <a16:creationId xmlns:a16="http://schemas.microsoft.com/office/drawing/2014/main" id="{8E04541C-CC5D-4455-8271-73223AE0A881}"/>
              </a:ext>
            </a:extLst>
          </p:cNvPr>
          <p:cNvSpPr>
            <a:spLocks noGrp="1"/>
          </p:cNvSpPr>
          <p:nvPr>
            <p:ph type="body" sz="quarter" idx="12" hasCustomPrompt="1"/>
          </p:nvPr>
        </p:nvSpPr>
        <p:spPr>
          <a:xfrm>
            <a:off x="3453175" y="5818717"/>
            <a:ext cx="5292000" cy="316838"/>
          </a:xfrm>
        </p:spPr>
        <p:txBody>
          <a:bodyPr vert="horz" lIns="0" tIns="0" rIns="0" bIns="0" rtlCol="0" anchor="t" anchorCtr="0">
            <a:noAutofit/>
          </a:bodyPr>
          <a:lstStyle>
            <a:lvl1pPr marL="0" indent="0" algn="ctr">
              <a:buNone/>
              <a:defRPr lang="en-US" sz="1600" dirty="0" smtClean="0">
                <a:latin typeface="+mn-lt"/>
              </a:defRPr>
            </a:lvl1pPr>
          </a:lstStyle>
          <a:p>
            <a:pPr marL="356616" lvl="0" indent="-356616" algn="ctr">
              <a:spcBef>
                <a:spcPts val="0"/>
              </a:spcBef>
              <a:spcAft>
                <a:spcPts val="600"/>
              </a:spcAft>
            </a:pPr>
            <a:r>
              <a:rPr lang="en-US" dirty="0"/>
              <a:t>Job Title</a:t>
            </a:r>
          </a:p>
        </p:txBody>
      </p:sp>
      <p:sp>
        <p:nvSpPr>
          <p:cNvPr id="9" name="Text Placeholder 11">
            <a:extLst>
              <a:ext uri="{FF2B5EF4-FFF2-40B4-BE49-F238E27FC236}">
                <a16:creationId xmlns:a16="http://schemas.microsoft.com/office/drawing/2014/main" id="{FBD672D3-B116-471A-8511-D80D5D920D93}"/>
              </a:ext>
            </a:extLst>
          </p:cNvPr>
          <p:cNvSpPr txBox="1">
            <a:spLocks/>
          </p:cNvSpPr>
          <p:nvPr userDrawn="1"/>
        </p:nvSpPr>
        <p:spPr>
          <a:xfrm>
            <a:off x="4929981" y="979787"/>
            <a:ext cx="2338388" cy="882687"/>
          </a:xfrm>
          <a:prstGeom prst="rect">
            <a:avLst/>
          </a:prstGeom>
        </p:spPr>
        <p:txBody>
          <a:bodyPr lIns="0" tIns="0" rIns="0" bIns="0">
            <a:noAutofit/>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GB" sz="11200" dirty="0">
                <a:solidFill>
                  <a:schemeClr val="tx2"/>
                </a:solidFill>
                <a:latin typeface="Georgia" panose="02040502050405020303" pitchFamily="18" charset="0"/>
              </a:rPr>
              <a:t>“ </a:t>
            </a:r>
          </a:p>
        </p:txBody>
      </p:sp>
    </p:spTree>
    <p:extLst>
      <p:ext uri="{BB962C8B-B14F-4D97-AF65-F5344CB8AC3E}">
        <p14:creationId xmlns:p14="http://schemas.microsoft.com/office/powerpoint/2010/main" val="122865896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Standard slide_Quotes">
    <p:spTree>
      <p:nvGrpSpPr>
        <p:cNvPr id="1" name=""/>
        <p:cNvGrpSpPr/>
        <p:nvPr/>
      </p:nvGrpSpPr>
      <p:grpSpPr>
        <a:xfrm>
          <a:off x="0" y="0"/>
          <a:ext cx="0" cy="0"/>
          <a:chOff x="0" y="0"/>
          <a:chExt cx="0" cy="0"/>
        </a:xfrm>
      </p:grpSpPr>
      <p:sp>
        <p:nvSpPr>
          <p:cNvPr id="5" name="Text Placeholder 11">
            <a:extLst>
              <a:ext uri="{FF2B5EF4-FFF2-40B4-BE49-F238E27FC236}">
                <a16:creationId xmlns:a16="http://schemas.microsoft.com/office/drawing/2014/main" id="{8F291EB0-15F5-4E9A-A38B-CE3AC1452E21}"/>
              </a:ext>
            </a:extLst>
          </p:cNvPr>
          <p:cNvSpPr txBox="1">
            <a:spLocks/>
          </p:cNvSpPr>
          <p:nvPr userDrawn="1"/>
        </p:nvSpPr>
        <p:spPr>
          <a:xfrm>
            <a:off x="477351" y="1488927"/>
            <a:ext cx="2338388" cy="858838"/>
          </a:xfrm>
          <a:prstGeom prst="rect">
            <a:avLst/>
          </a:prstGeom>
        </p:spPr>
        <p:txBody>
          <a:bodyPr/>
          <a:lstStyle>
            <a:lvl1pPr marL="356616" indent="-356616" algn="l" defTabSz="914400" rtl="0" eaLnBrk="1" latinLnBrk="0" hangingPunct="1">
              <a:spcBef>
                <a:spcPct val="20000"/>
              </a:spcBef>
              <a:buClr>
                <a:schemeClr val="tx2"/>
              </a:buClr>
              <a:buSzPct val="70000"/>
              <a:buFont typeface="Arial" pitchFamily="34" charset="0"/>
              <a:buChar char="►"/>
              <a:defRPr sz="2400" kern="1200">
                <a:solidFill>
                  <a:schemeClr val="bg1"/>
                </a:solidFill>
                <a:latin typeface="+mn-lt"/>
                <a:ea typeface="+mn-ea"/>
                <a:cs typeface="+mn-cs"/>
              </a:defRPr>
            </a:lvl1pPr>
            <a:lvl2pPr marL="713232" indent="-356616" algn="l" defTabSz="914400" rtl="0" eaLnBrk="1" latinLnBrk="0" hangingPunct="1">
              <a:spcBef>
                <a:spcPct val="20000"/>
              </a:spcBef>
              <a:buClr>
                <a:schemeClr val="tx2"/>
              </a:buClr>
              <a:buSzPct val="70000"/>
              <a:buFont typeface="Arial" pitchFamily="34" charset="0"/>
              <a:buChar char="►"/>
              <a:defRPr sz="2000" kern="1200">
                <a:solidFill>
                  <a:schemeClr val="bg1"/>
                </a:solidFill>
                <a:latin typeface="+mn-lt"/>
                <a:ea typeface="+mn-ea"/>
                <a:cs typeface="+mn-cs"/>
              </a:defRPr>
            </a:lvl2pPr>
            <a:lvl3pPr marL="1069848" indent="-356616" algn="l" defTabSz="914400" rtl="0" eaLnBrk="1" latinLnBrk="0" hangingPunct="1">
              <a:spcBef>
                <a:spcPct val="20000"/>
              </a:spcBef>
              <a:buClr>
                <a:schemeClr val="tx2"/>
              </a:buClr>
              <a:buSzPct val="70000"/>
              <a:buFont typeface="Arial" pitchFamily="34" charset="0"/>
              <a:buChar char="►"/>
              <a:defRPr sz="1800" kern="1200">
                <a:solidFill>
                  <a:schemeClr val="bg1"/>
                </a:solidFill>
                <a:latin typeface="+mn-lt"/>
                <a:ea typeface="+mn-ea"/>
                <a:cs typeface="+mn-cs"/>
              </a:defRPr>
            </a:lvl3pPr>
            <a:lvl4pPr marL="1426464"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4pPr>
            <a:lvl5pPr marL="1783080" indent="-356616" algn="l" defTabSz="914400" rtl="0" eaLnBrk="1" latinLnBrk="0" hangingPunct="1">
              <a:spcBef>
                <a:spcPct val="20000"/>
              </a:spcBef>
              <a:buClr>
                <a:schemeClr val="tx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GB" sz="11200" dirty="0">
                <a:solidFill>
                  <a:schemeClr val="tx2"/>
                </a:solidFill>
                <a:latin typeface="Georgia" panose="02040502050405020303" pitchFamily="18" charset="0"/>
              </a:rPr>
              <a:t>“</a:t>
            </a:r>
          </a:p>
        </p:txBody>
      </p:sp>
      <p:sp>
        <p:nvSpPr>
          <p:cNvPr id="7" name="Text Placeholder 6">
            <a:extLst>
              <a:ext uri="{FF2B5EF4-FFF2-40B4-BE49-F238E27FC236}">
                <a16:creationId xmlns:a16="http://schemas.microsoft.com/office/drawing/2014/main" id="{FB5D2AC0-B4F7-4455-9AE0-201966050A6D}"/>
              </a:ext>
            </a:extLst>
          </p:cNvPr>
          <p:cNvSpPr>
            <a:spLocks noGrp="1"/>
          </p:cNvSpPr>
          <p:nvPr>
            <p:ph type="body" sz="quarter" idx="10"/>
          </p:nvPr>
        </p:nvSpPr>
        <p:spPr>
          <a:xfrm>
            <a:off x="513350" y="2526765"/>
            <a:ext cx="5292000" cy="1800000"/>
          </a:xfrm>
        </p:spPr>
        <p:txBody>
          <a:bodyPr lIns="90000" tIns="46800" rIns="90000" bIns="46800"/>
          <a:lstStyle>
            <a:lvl1pPr marL="0" indent="0">
              <a:buNone/>
              <a:defRPr lang="en-US" sz="2800" dirty="0" smtClean="0">
                <a:latin typeface="Georgia" panose="02040502050405020303" pitchFamily="18" charset="0"/>
              </a:defRPr>
            </a:lvl1pPr>
          </a:lstStyle>
          <a:p>
            <a:pPr marL="356616" lvl="0" indent="-356616">
              <a:spcBef>
                <a:spcPts val="0"/>
              </a:spcBef>
            </a:pPr>
            <a:r>
              <a:rPr lang="en-US"/>
              <a:t>Edit Master text styles</a:t>
            </a:r>
          </a:p>
        </p:txBody>
      </p:sp>
      <p:sp>
        <p:nvSpPr>
          <p:cNvPr id="8" name="Text Placeholder 6">
            <a:extLst>
              <a:ext uri="{FF2B5EF4-FFF2-40B4-BE49-F238E27FC236}">
                <a16:creationId xmlns:a16="http://schemas.microsoft.com/office/drawing/2014/main" id="{F1BA83A2-78F0-4F7E-836B-9B4B87820F96}"/>
              </a:ext>
            </a:extLst>
          </p:cNvPr>
          <p:cNvSpPr>
            <a:spLocks noGrp="1"/>
          </p:cNvSpPr>
          <p:nvPr>
            <p:ph type="body" sz="quarter" idx="11" hasCustomPrompt="1"/>
          </p:nvPr>
        </p:nvSpPr>
        <p:spPr>
          <a:xfrm>
            <a:off x="513350" y="4632765"/>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tx2"/>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Name Surname</a:t>
            </a:r>
          </a:p>
        </p:txBody>
      </p:sp>
      <p:sp>
        <p:nvSpPr>
          <p:cNvPr id="9" name="Text Placeholder 6">
            <a:extLst>
              <a:ext uri="{FF2B5EF4-FFF2-40B4-BE49-F238E27FC236}">
                <a16:creationId xmlns:a16="http://schemas.microsoft.com/office/drawing/2014/main" id="{034CE9DD-CE12-4D9F-8FD6-A2522F36C807}"/>
              </a:ext>
            </a:extLst>
          </p:cNvPr>
          <p:cNvSpPr>
            <a:spLocks noGrp="1"/>
          </p:cNvSpPr>
          <p:nvPr>
            <p:ph type="body" sz="quarter" idx="12" hasCustomPrompt="1"/>
          </p:nvPr>
        </p:nvSpPr>
        <p:spPr>
          <a:xfrm>
            <a:off x="513350" y="4971442"/>
            <a:ext cx="5292000" cy="316838"/>
          </a:xfrm>
        </p:spPr>
        <p:txBody>
          <a:bodyPr lIns="90000" tIns="46800" rIns="90000" bIns="46800"/>
          <a:lstStyle>
            <a:lvl1pPr marL="0" indent="0" algn="l" defTabSz="914400" rtl="0" eaLnBrk="1" latinLnBrk="0" hangingPunct="1">
              <a:spcBef>
                <a:spcPts val="0"/>
              </a:spcBef>
              <a:spcAft>
                <a:spcPts val="600"/>
              </a:spcAft>
              <a:buClr>
                <a:schemeClr val="tx2"/>
              </a:buClr>
              <a:buSzPct val="70000"/>
              <a:buFont typeface="Arial" pitchFamily="34" charset="0"/>
              <a:buNone/>
              <a:defRPr lang="en-US" sz="1600" kern="1200" dirty="0" smtClean="0">
                <a:solidFill>
                  <a:schemeClr val="bg1"/>
                </a:solidFill>
                <a:latin typeface="+mn-lt"/>
                <a:ea typeface="+mn-ea"/>
                <a:cs typeface="+mn-cs"/>
              </a:defRPr>
            </a:lvl1pPr>
            <a:lvl2pPr marL="356616" indent="0">
              <a:buNone/>
              <a:defRPr lang="en-US" sz="2000" smtClean="0">
                <a:latin typeface="+mn-lt"/>
              </a:defRPr>
            </a:lvl2pPr>
            <a:lvl3pPr>
              <a:defRPr lang="en-US" sz="1800" smtClean="0">
                <a:latin typeface="+mn-lt"/>
              </a:defRPr>
            </a:lvl3pPr>
            <a:lvl4pPr>
              <a:defRPr lang="en-US" sz="1600" smtClean="0">
                <a:latin typeface="+mn-lt"/>
              </a:defRPr>
            </a:lvl4pPr>
            <a:lvl5pPr>
              <a:defRPr lang="en-IN" sz="1600">
                <a:latin typeface="+mn-lt"/>
              </a:defRPr>
            </a:lvl5pPr>
          </a:lstStyle>
          <a:p>
            <a:pPr marL="0" lvl="0" indent="0">
              <a:spcBef>
                <a:spcPts val="0"/>
              </a:spcBef>
              <a:buNone/>
            </a:pPr>
            <a:r>
              <a:rPr lang="en-US" dirty="0"/>
              <a:t>Job Title</a:t>
            </a:r>
          </a:p>
        </p:txBody>
      </p:sp>
    </p:spTree>
    <p:extLst>
      <p:ext uri="{BB962C8B-B14F-4D97-AF65-F5344CB8AC3E}">
        <p14:creationId xmlns:p14="http://schemas.microsoft.com/office/powerpoint/2010/main" val="206112770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Standard slide_no_first_level_bullet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40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idx="1"/>
          </p:nvPr>
        </p:nvSpPr>
        <p:spPr>
          <a:xfrm>
            <a:off x="609918" y="1137920"/>
            <a:ext cx="8238744" cy="4834800"/>
          </a:xfrm>
        </p:spPr>
        <p:txBody>
          <a:bodyPr/>
          <a:lstStyle>
            <a:lvl1pPr marL="0" indent="0">
              <a:buNone/>
              <a:defRPr>
                <a:solidFill>
                  <a:schemeClr val="bg1"/>
                </a:solidFill>
              </a:defRPr>
            </a:lvl1pPr>
            <a:lvl2pPr marL="356616">
              <a:defRPr>
                <a:solidFill>
                  <a:schemeClr val="bg1"/>
                </a:solidFill>
              </a:defRPr>
            </a:lvl2pPr>
            <a:lvl3pPr marL="713232">
              <a:defRPr>
                <a:solidFill>
                  <a:schemeClr val="bg1"/>
                </a:solidFill>
              </a:defRPr>
            </a:lvl3pPr>
            <a:lvl4pPr marL="1069848">
              <a:defRPr>
                <a:solidFill>
                  <a:schemeClr val="bg1"/>
                </a:solidFill>
              </a:defRPr>
            </a:lvl4pPr>
            <a:lvl5pPr marL="1426464">
              <a:defRPr sz="12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Line 10">
            <a:extLst>
              <a:ext uri="{FF2B5EF4-FFF2-40B4-BE49-F238E27FC236}">
                <a16:creationId xmlns:a16="http://schemas.microsoft.com/office/drawing/2014/main" id="{8D4CA674-C969-4C5C-9EA4-6D41FE961DE2}"/>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4" name="Date Placeholder 3">
            <a:extLst>
              <a:ext uri="{FF2B5EF4-FFF2-40B4-BE49-F238E27FC236}">
                <a16:creationId xmlns:a16="http://schemas.microsoft.com/office/drawing/2014/main" id="{E7DAEB49-9ADD-490C-B904-979B3953B8CD}"/>
              </a:ext>
            </a:extLst>
          </p:cNvPr>
          <p:cNvSpPr>
            <a:spLocks noGrp="1"/>
          </p:cNvSpPr>
          <p:nvPr>
            <p:ph type="dt" sz="half" idx="10"/>
          </p:nvPr>
        </p:nvSpPr>
        <p:spPr/>
        <p:txBody>
          <a:bodyPr/>
          <a:lstStyle/>
          <a:p>
            <a:fld id="{F4FB490B-7BF8-4509-9F0D-5A2D3FE1A9A1}" type="datetime3">
              <a:rPr lang="en-US" smtClean="0"/>
              <a:t>4 November 2020</a:t>
            </a:fld>
            <a:endParaRPr lang="en-IN" dirty="0"/>
          </a:p>
        </p:txBody>
      </p:sp>
      <p:sp>
        <p:nvSpPr>
          <p:cNvPr id="5" name="Footer Placeholder 4">
            <a:extLst>
              <a:ext uri="{FF2B5EF4-FFF2-40B4-BE49-F238E27FC236}">
                <a16:creationId xmlns:a16="http://schemas.microsoft.com/office/drawing/2014/main" id="{36528C68-2511-4745-B448-A5AA41E7BFE8}"/>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1B5C8157-0191-4E69-819F-DB443768675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29931825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no line">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dirty="0"/>
          </a:p>
        </p:txBody>
      </p:sp>
      <p:sp>
        <p:nvSpPr>
          <p:cNvPr id="6" name="Line 10">
            <a:extLst>
              <a:ext uri="{FF2B5EF4-FFF2-40B4-BE49-F238E27FC236}">
                <a16:creationId xmlns:a16="http://schemas.microsoft.com/office/drawing/2014/main" id="{97A26880-8DD7-4A78-ADAF-91ED2E744A7C}"/>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3" name="Date Placeholder 2">
            <a:extLst>
              <a:ext uri="{FF2B5EF4-FFF2-40B4-BE49-F238E27FC236}">
                <a16:creationId xmlns:a16="http://schemas.microsoft.com/office/drawing/2014/main" id="{0B88B559-CD59-4D3D-87C0-5D51BCF9B731}"/>
              </a:ext>
            </a:extLst>
          </p:cNvPr>
          <p:cNvSpPr>
            <a:spLocks noGrp="1"/>
          </p:cNvSpPr>
          <p:nvPr>
            <p:ph type="dt" sz="half" idx="10"/>
          </p:nvPr>
        </p:nvSpPr>
        <p:spPr/>
        <p:txBody>
          <a:bodyPr/>
          <a:lstStyle/>
          <a:p>
            <a:fld id="{7EDC6652-D330-42A9-B2DB-FD7DBFE6E7CE}" type="datetime3">
              <a:rPr lang="en-US" smtClean="0"/>
              <a:t>4 November 2020</a:t>
            </a:fld>
            <a:endParaRPr lang="en-IN" dirty="0"/>
          </a:p>
        </p:txBody>
      </p:sp>
      <p:sp>
        <p:nvSpPr>
          <p:cNvPr id="4" name="Footer Placeholder 3">
            <a:extLst>
              <a:ext uri="{FF2B5EF4-FFF2-40B4-BE49-F238E27FC236}">
                <a16:creationId xmlns:a16="http://schemas.microsoft.com/office/drawing/2014/main" id="{136FB98F-FBCE-4F2C-978B-A5576B577450}"/>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01A95690-F0A7-4101-82DB-B17CE6B7A487}"/>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4154836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GB" dirty="0"/>
          </a:p>
        </p:txBody>
      </p:sp>
      <p:sp>
        <p:nvSpPr>
          <p:cNvPr id="3" name="Content Placeholder 2"/>
          <p:cNvSpPr>
            <a:spLocks noGrp="1"/>
          </p:cNvSpPr>
          <p:nvPr>
            <p:ph sz="half" idx="1"/>
          </p:nvPr>
        </p:nvSpPr>
        <p:spPr>
          <a:xfrm>
            <a:off x="60991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200828" y="1137919"/>
            <a:ext cx="5387605" cy="4834800"/>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Line 10">
            <a:extLst>
              <a:ext uri="{FF2B5EF4-FFF2-40B4-BE49-F238E27FC236}">
                <a16:creationId xmlns:a16="http://schemas.microsoft.com/office/drawing/2014/main" id="{9B070B28-7AAC-47E5-9EB5-96B8B8B88057}"/>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B20B9B26-E95B-4DC1-A613-4C0C0933C72B}"/>
              </a:ext>
            </a:extLst>
          </p:cNvPr>
          <p:cNvSpPr>
            <a:spLocks noGrp="1"/>
          </p:cNvSpPr>
          <p:nvPr>
            <p:ph type="dt" sz="half" idx="10"/>
          </p:nvPr>
        </p:nvSpPr>
        <p:spPr/>
        <p:txBody>
          <a:bodyPr/>
          <a:lstStyle/>
          <a:p>
            <a:fld id="{7848B339-892E-45B1-8EC6-9663C993893D}" type="datetime3">
              <a:rPr lang="en-US" smtClean="0"/>
              <a:t>4 November 2020</a:t>
            </a:fld>
            <a:endParaRPr lang="en-IN" dirty="0"/>
          </a:p>
        </p:txBody>
      </p:sp>
      <p:sp>
        <p:nvSpPr>
          <p:cNvPr id="6" name="Footer Placeholder 5">
            <a:extLst>
              <a:ext uri="{FF2B5EF4-FFF2-40B4-BE49-F238E27FC236}">
                <a16:creationId xmlns:a16="http://schemas.microsoft.com/office/drawing/2014/main" id="{ED7373D8-2AB5-4625-822C-B1F2B5CDC39C}"/>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E76E3B4B-D68B-4AFA-A20D-2ECE69120F7E}"/>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181439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2648"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9632" y="1869440"/>
            <a:ext cx="5393208" cy="4256075"/>
          </a:xfrm>
        </p:spPr>
        <p:txBody>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200">
                <a:solidFill>
                  <a:schemeClr val="bg1"/>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Text Placeholder 9"/>
          <p:cNvSpPr>
            <a:spLocks noGrp="1"/>
          </p:cNvSpPr>
          <p:nvPr>
            <p:ph type="body" sz="quarter" idx="12"/>
          </p:nvPr>
        </p:nvSpPr>
        <p:spPr>
          <a:xfrm>
            <a:off x="609918" y="1137920"/>
            <a:ext cx="5393208" cy="640800"/>
          </a:xfrm>
        </p:spPr>
        <p:txBody>
          <a:bodyPr anchor="t" anchorCtr="0"/>
          <a:lstStyle>
            <a:lvl1pPr>
              <a:buNone/>
              <a:defRPr b="1">
                <a:solidFill>
                  <a:schemeClr val="bg1"/>
                </a:solidFill>
              </a:defRPr>
            </a:lvl1pPr>
          </a:lstStyle>
          <a:p>
            <a:pPr lvl="0"/>
            <a:r>
              <a:rPr lang="en-US"/>
              <a:t>Edit Master text styles</a:t>
            </a:r>
          </a:p>
        </p:txBody>
      </p:sp>
      <p:sp>
        <p:nvSpPr>
          <p:cNvPr id="11" name="Text Placeholder 9"/>
          <p:cNvSpPr>
            <a:spLocks noGrp="1"/>
          </p:cNvSpPr>
          <p:nvPr>
            <p:ph type="body" sz="quarter" idx="13"/>
          </p:nvPr>
        </p:nvSpPr>
        <p:spPr>
          <a:xfrm>
            <a:off x="6199632" y="1137920"/>
            <a:ext cx="5393208" cy="640800"/>
          </a:xfrm>
        </p:spPr>
        <p:txBody>
          <a:bodyPr anchor="t" anchorCtr="0"/>
          <a:lstStyle>
            <a:lvl1pPr>
              <a:buNone/>
              <a:defRPr b="1">
                <a:solidFill>
                  <a:schemeClr val="bg1"/>
                </a:solidFill>
              </a:defRPr>
            </a:lvl1pPr>
          </a:lstStyle>
          <a:p>
            <a:pPr lvl="0"/>
            <a:r>
              <a:rPr lang="en-US"/>
              <a:t>Edit Master text styles</a:t>
            </a:r>
          </a:p>
        </p:txBody>
      </p:sp>
      <p:sp>
        <p:nvSpPr>
          <p:cNvPr id="2" name="Title 1"/>
          <p:cNvSpPr>
            <a:spLocks noGrp="1"/>
          </p:cNvSpPr>
          <p:nvPr>
            <p:ph type="title"/>
          </p:nvPr>
        </p:nvSpPr>
        <p:spPr>
          <a:xfrm>
            <a:off x="609918" y="294200"/>
            <a:ext cx="10978515" cy="590880"/>
          </a:xfrm>
        </p:spPr>
        <p:txBody>
          <a:bodyPr/>
          <a:lstStyle>
            <a:lvl1pPr>
              <a:defRPr>
                <a:solidFill>
                  <a:schemeClr val="bg1"/>
                </a:solidFill>
              </a:defRPr>
            </a:lvl1pPr>
          </a:lstStyle>
          <a:p>
            <a:r>
              <a:rPr lang="en-US"/>
              <a:t>Click to edit Master title style</a:t>
            </a:r>
            <a:endParaRPr lang="en-US" dirty="0"/>
          </a:p>
        </p:txBody>
      </p:sp>
      <p:sp>
        <p:nvSpPr>
          <p:cNvPr id="14" name="Line 10">
            <a:extLst>
              <a:ext uri="{FF2B5EF4-FFF2-40B4-BE49-F238E27FC236}">
                <a16:creationId xmlns:a16="http://schemas.microsoft.com/office/drawing/2014/main" id="{9773E7D9-2434-4381-A00D-27B62C086733}"/>
              </a:ext>
            </a:extLst>
          </p:cNvPr>
          <p:cNvSpPr>
            <a:spLocks noChangeShapeType="1"/>
          </p:cNvSpPr>
          <p:nvPr userDrawn="1"/>
        </p:nvSpPr>
        <p:spPr bwMode="auto">
          <a:xfrm>
            <a:off x="609918" y="907750"/>
            <a:ext cx="10980000" cy="0"/>
          </a:xfrm>
          <a:prstGeom prst="line">
            <a:avLst/>
          </a:prstGeom>
          <a:noFill/>
          <a:ln w="19050">
            <a:solidFill>
              <a:schemeClr val="tx2"/>
            </a:solidFill>
            <a:round/>
            <a:headEnd/>
            <a:tailEnd/>
          </a:ln>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noProof="0" dirty="0">
              <a:solidFill>
                <a:schemeClr val="bg1"/>
              </a:solidFill>
            </a:endParaRPr>
          </a:p>
        </p:txBody>
      </p:sp>
      <p:sp>
        <p:nvSpPr>
          <p:cNvPr id="5" name="Date Placeholder 4">
            <a:extLst>
              <a:ext uri="{FF2B5EF4-FFF2-40B4-BE49-F238E27FC236}">
                <a16:creationId xmlns:a16="http://schemas.microsoft.com/office/drawing/2014/main" id="{409FCCF0-19BC-4024-9BCA-E14DB77EAF2F}"/>
              </a:ext>
            </a:extLst>
          </p:cNvPr>
          <p:cNvSpPr>
            <a:spLocks noGrp="1"/>
          </p:cNvSpPr>
          <p:nvPr>
            <p:ph type="dt" sz="half" idx="14"/>
          </p:nvPr>
        </p:nvSpPr>
        <p:spPr/>
        <p:txBody>
          <a:bodyPr/>
          <a:lstStyle/>
          <a:p>
            <a:fld id="{53C96D42-85A7-4FB8-81C2-A76989CD2C0B}" type="datetime3">
              <a:rPr lang="en-US" smtClean="0"/>
              <a:t>4 November 2020</a:t>
            </a:fld>
            <a:endParaRPr lang="en-IN" dirty="0"/>
          </a:p>
        </p:txBody>
      </p:sp>
      <p:sp>
        <p:nvSpPr>
          <p:cNvPr id="6" name="Footer Placeholder 5">
            <a:extLst>
              <a:ext uri="{FF2B5EF4-FFF2-40B4-BE49-F238E27FC236}">
                <a16:creationId xmlns:a16="http://schemas.microsoft.com/office/drawing/2014/main" id="{12B54F7E-BDC4-4386-B2E2-1FC66609D14F}"/>
              </a:ext>
            </a:extLst>
          </p:cNvPr>
          <p:cNvSpPr>
            <a:spLocks noGrp="1"/>
          </p:cNvSpPr>
          <p:nvPr>
            <p:ph type="ftr" sz="quarter" idx="15"/>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B94FBF9A-EC9A-41E4-A24C-ECB5DC15CCD7}"/>
              </a:ext>
            </a:extLst>
          </p:cNvPr>
          <p:cNvSpPr>
            <a:spLocks noGrp="1"/>
          </p:cNvSpPr>
          <p:nvPr>
            <p:ph type="sldNum" sz="quarter" idx="16"/>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35164720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EDF149-816A-4257-A64D-E23E91A5063C}"/>
              </a:ext>
            </a:extLst>
          </p:cNvPr>
          <p:cNvSpPr>
            <a:spLocks noGrp="1"/>
          </p:cNvSpPr>
          <p:nvPr>
            <p:ph type="dt" sz="half" idx="10"/>
          </p:nvPr>
        </p:nvSpPr>
        <p:spPr/>
        <p:txBody>
          <a:bodyPr/>
          <a:lstStyle/>
          <a:p>
            <a:fld id="{BE72F864-C261-4ACC-899D-1F7B54215EB6}" type="datetime3">
              <a:rPr lang="en-US" smtClean="0"/>
              <a:t>4 November 2020</a:t>
            </a:fld>
            <a:endParaRPr lang="en-IN" dirty="0"/>
          </a:p>
        </p:txBody>
      </p:sp>
      <p:sp>
        <p:nvSpPr>
          <p:cNvPr id="4" name="Footer Placeholder 3">
            <a:extLst>
              <a:ext uri="{FF2B5EF4-FFF2-40B4-BE49-F238E27FC236}">
                <a16:creationId xmlns:a16="http://schemas.microsoft.com/office/drawing/2014/main" id="{4678256F-B716-4FA1-B0CC-85D20C72FCE5}"/>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2344F6A-D6D0-4CE3-8495-873C004D38DC}"/>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42634036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Focused data">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39B669-D18F-448E-A005-0A353671C9CB}"/>
              </a:ext>
            </a:extLst>
          </p:cNvPr>
          <p:cNvSpPr>
            <a:spLocks noGrp="1"/>
          </p:cNvSpPr>
          <p:nvPr>
            <p:ph type="dt" sz="half" idx="10"/>
          </p:nvPr>
        </p:nvSpPr>
        <p:spPr/>
        <p:txBody>
          <a:bodyPr/>
          <a:lstStyle/>
          <a:p>
            <a:fld id="{DE39BF9A-0D1B-456C-90FD-7DD4E43985FE}" type="datetime3">
              <a:rPr lang="en-US" smtClean="0"/>
              <a:t>4 November 2020</a:t>
            </a:fld>
            <a:endParaRPr lang="en-IN" dirty="0"/>
          </a:p>
        </p:txBody>
      </p:sp>
      <p:sp>
        <p:nvSpPr>
          <p:cNvPr id="3" name="Footer Placeholder 2">
            <a:extLst>
              <a:ext uri="{FF2B5EF4-FFF2-40B4-BE49-F238E27FC236}">
                <a16:creationId xmlns:a16="http://schemas.microsoft.com/office/drawing/2014/main" id="{A7031300-352D-4FEE-9216-28FB241372A5}"/>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CAADEB71-FD7D-4974-99DD-0F48E0466750}"/>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322445965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70B882-5FC5-4C48-9562-890886DDEDF3}"/>
              </a:ext>
            </a:extLst>
          </p:cNvPr>
          <p:cNvSpPr>
            <a:spLocks noGrp="1"/>
          </p:cNvSpPr>
          <p:nvPr>
            <p:ph type="dt" sz="half" idx="10"/>
          </p:nvPr>
        </p:nvSpPr>
        <p:spPr/>
        <p:txBody>
          <a:bodyPr/>
          <a:lstStyle/>
          <a:p>
            <a:fld id="{678A09A2-12AE-4A08-9E31-994E3910808B}" type="datetime3">
              <a:rPr lang="en-US" smtClean="0"/>
              <a:t>4 November 2020</a:t>
            </a:fld>
            <a:endParaRPr lang="en-IN" dirty="0"/>
          </a:p>
        </p:txBody>
      </p:sp>
      <p:sp>
        <p:nvSpPr>
          <p:cNvPr id="3" name="Footer Placeholder 2">
            <a:extLst>
              <a:ext uri="{FF2B5EF4-FFF2-40B4-BE49-F238E27FC236}">
                <a16:creationId xmlns:a16="http://schemas.microsoft.com/office/drawing/2014/main" id="{992E7899-FE60-4FDA-8608-58147D09186A}"/>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BAA32B5C-3285-477F-B755-A6F2F0F4D3A2}"/>
              </a:ext>
            </a:extLst>
          </p:cNvPr>
          <p:cNvSpPr>
            <a:spLocks noGrp="1"/>
          </p:cNvSpPr>
          <p:nvPr>
            <p:ph type="sldNum" sz="quarter" idx="12"/>
          </p:nvPr>
        </p:nvSpPr>
        <p:spPr/>
        <p:txBody>
          <a:body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4059083771"/>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vmlDrawing" Target="../drawings/vmlDrawing1.v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slideLayout" Target="../slideLayouts/slideLayout66.xml"/><Relationship Id="rId26" Type="http://schemas.openxmlformats.org/officeDocument/2006/relationships/slideLayout" Target="../slideLayouts/slideLayout74.xml"/><Relationship Id="rId3" Type="http://schemas.openxmlformats.org/officeDocument/2006/relationships/slideLayout" Target="../slideLayouts/slideLayout51.xml"/><Relationship Id="rId21" Type="http://schemas.openxmlformats.org/officeDocument/2006/relationships/slideLayout" Target="../slideLayouts/slideLayout69.xml"/><Relationship Id="rId34" Type="http://schemas.openxmlformats.org/officeDocument/2006/relationships/tags" Target="../tags/tag17.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5" Type="http://schemas.openxmlformats.org/officeDocument/2006/relationships/slideLayout" Target="../slideLayouts/slideLayout73.xml"/><Relationship Id="rId33" Type="http://schemas.openxmlformats.org/officeDocument/2006/relationships/tags" Target="../tags/tag16.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20" Type="http://schemas.openxmlformats.org/officeDocument/2006/relationships/slideLayout" Target="../slideLayouts/slideLayout68.xml"/><Relationship Id="rId29" Type="http://schemas.openxmlformats.org/officeDocument/2006/relationships/slideLayout" Target="../slideLayouts/slideLayout77.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24" Type="http://schemas.openxmlformats.org/officeDocument/2006/relationships/slideLayout" Target="../slideLayouts/slideLayout72.xml"/><Relationship Id="rId32" Type="http://schemas.openxmlformats.org/officeDocument/2006/relationships/vmlDrawing" Target="../drawings/vmlDrawing8.vml"/><Relationship Id="rId5" Type="http://schemas.openxmlformats.org/officeDocument/2006/relationships/slideLayout" Target="../slideLayouts/slideLayout53.xml"/><Relationship Id="rId15" Type="http://schemas.openxmlformats.org/officeDocument/2006/relationships/slideLayout" Target="../slideLayouts/slideLayout63.xml"/><Relationship Id="rId23" Type="http://schemas.openxmlformats.org/officeDocument/2006/relationships/slideLayout" Target="../slideLayouts/slideLayout71.xml"/><Relationship Id="rId28" Type="http://schemas.openxmlformats.org/officeDocument/2006/relationships/slideLayout" Target="../slideLayouts/slideLayout76.xml"/><Relationship Id="rId36" Type="http://schemas.openxmlformats.org/officeDocument/2006/relationships/image" Target="../media/image1.emf"/><Relationship Id="rId10" Type="http://schemas.openxmlformats.org/officeDocument/2006/relationships/slideLayout" Target="../slideLayouts/slideLayout58.xml"/><Relationship Id="rId19" Type="http://schemas.openxmlformats.org/officeDocument/2006/relationships/slideLayout" Target="../slideLayouts/slideLayout67.xml"/><Relationship Id="rId31" Type="http://schemas.openxmlformats.org/officeDocument/2006/relationships/theme" Target="../theme/theme2.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 Id="rId22" Type="http://schemas.openxmlformats.org/officeDocument/2006/relationships/slideLayout" Target="../slideLayouts/slideLayout70.xml"/><Relationship Id="rId27" Type="http://schemas.openxmlformats.org/officeDocument/2006/relationships/slideLayout" Target="../slideLayouts/slideLayout75.xml"/><Relationship Id="rId30" Type="http://schemas.openxmlformats.org/officeDocument/2006/relationships/slideLayout" Target="../slideLayouts/slideLayout78.xml"/><Relationship Id="rId35" Type="http://schemas.openxmlformats.org/officeDocument/2006/relationships/oleObject" Target="../embeddings/oleObject8.bin"/></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9" Type="http://schemas.openxmlformats.org/officeDocument/2006/relationships/slideLayout" Target="../slideLayouts/slideLayout117.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42" Type="http://schemas.openxmlformats.org/officeDocument/2006/relationships/slideLayout" Target="../slideLayouts/slideLayout120.xml"/><Relationship Id="rId47" Type="http://schemas.openxmlformats.org/officeDocument/2006/relationships/slideLayout" Target="../slideLayouts/slideLayout125.xml"/><Relationship Id="rId50" Type="http://schemas.openxmlformats.org/officeDocument/2006/relationships/slideLayout" Target="../slideLayouts/slideLayout128.xml"/><Relationship Id="rId55" Type="http://schemas.openxmlformats.org/officeDocument/2006/relationships/oleObject" Target="../embeddings/oleObject15.bin"/><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38" Type="http://schemas.openxmlformats.org/officeDocument/2006/relationships/slideLayout" Target="../slideLayouts/slideLayout116.xml"/><Relationship Id="rId46" Type="http://schemas.openxmlformats.org/officeDocument/2006/relationships/slideLayout" Target="../slideLayouts/slideLayout124.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41" Type="http://schemas.openxmlformats.org/officeDocument/2006/relationships/slideLayout" Target="../slideLayouts/slideLayout119.xml"/><Relationship Id="rId54" Type="http://schemas.openxmlformats.org/officeDocument/2006/relationships/tags" Target="../tags/tag3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37" Type="http://schemas.openxmlformats.org/officeDocument/2006/relationships/slideLayout" Target="../slideLayouts/slideLayout115.xml"/><Relationship Id="rId40" Type="http://schemas.openxmlformats.org/officeDocument/2006/relationships/slideLayout" Target="../slideLayouts/slideLayout118.xml"/><Relationship Id="rId45" Type="http://schemas.openxmlformats.org/officeDocument/2006/relationships/slideLayout" Target="../slideLayouts/slideLayout123.xml"/><Relationship Id="rId53" Type="http://schemas.openxmlformats.org/officeDocument/2006/relationships/tags" Target="../tags/tag2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slideLayout" Target="../slideLayouts/slideLayout114.xml"/><Relationship Id="rId49" Type="http://schemas.openxmlformats.org/officeDocument/2006/relationships/slideLayout" Target="../slideLayouts/slideLayout127.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slideLayout" Target="../slideLayouts/slideLayout109.xml"/><Relationship Id="rId44" Type="http://schemas.openxmlformats.org/officeDocument/2006/relationships/slideLayout" Target="../slideLayouts/slideLayout122.xml"/><Relationship Id="rId52" Type="http://schemas.openxmlformats.org/officeDocument/2006/relationships/vmlDrawing" Target="../drawings/vmlDrawing15.v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 Id="rId43" Type="http://schemas.openxmlformats.org/officeDocument/2006/relationships/slideLayout" Target="../slideLayouts/slideLayout121.xml"/><Relationship Id="rId48" Type="http://schemas.openxmlformats.org/officeDocument/2006/relationships/slideLayout" Target="../slideLayouts/slideLayout126.xml"/><Relationship Id="rId56" Type="http://schemas.openxmlformats.org/officeDocument/2006/relationships/image" Target="../media/image10.emf"/><Relationship Id="rId8" Type="http://schemas.openxmlformats.org/officeDocument/2006/relationships/slideLayout" Target="../slideLayouts/slideLayout86.xml"/><Relationship Id="rId51" Type="http://schemas.openxmlformats.org/officeDocument/2006/relationships/theme" Target="../theme/theme3.xml"/><Relationship Id="rId3" Type="http://schemas.openxmlformats.org/officeDocument/2006/relationships/slideLayout" Target="../slideLayouts/slideLayout8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vmlDrawing" Target="../drawings/vmlDrawing22.vml"/><Relationship Id="rId3" Type="http://schemas.openxmlformats.org/officeDocument/2006/relationships/slideLayout" Target="../slideLayouts/slideLayout131.xml"/><Relationship Id="rId21" Type="http://schemas.openxmlformats.org/officeDocument/2006/relationships/image" Target="../media/image2.emf"/><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theme" Target="../theme/theme4.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oleObject" Target="../embeddings/oleObject22.bin"/><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19" Type="http://schemas.openxmlformats.org/officeDocument/2006/relationships/tags" Target="../tags/tag43.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 Id="rId22"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0FFCA0B0-9E07-43D8-B2F7-0B4DE7DB86A0}"/>
              </a:ext>
            </a:extLst>
          </p:cNvPr>
          <p:cNvGraphicFramePr>
            <a:graphicFrameLocks noChangeAspect="1"/>
          </p:cNvGraphicFramePr>
          <p:nvPr userDrawn="1">
            <p:custDataLst>
              <p:tags r:id="rId51"/>
            </p:custDataLst>
            <p:extLst>
              <p:ext uri="{D42A27DB-BD31-4B8C-83A1-F6EECF244321}">
                <p14:modId xmlns:p14="http://schemas.microsoft.com/office/powerpoint/2010/main" val="1518229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26" name="think-cell Slide" r:id="rId53" imgW="493" imgH="493" progId="TCLayout.ActiveDocument.1">
                  <p:embed/>
                </p:oleObj>
              </mc:Choice>
              <mc:Fallback>
                <p:oleObj name="think-cell Slide" r:id="rId53" imgW="493" imgH="493" progId="TCLayout.ActiveDocument.1">
                  <p:embed/>
                  <p:pic>
                    <p:nvPicPr>
                      <p:cNvPr id="10" name="Object 9" hidden="1">
                        <a:extLst>
                          <a:ext uri="{FF2B5EF4-FFF2-40B4-BE49-F238E27FC236}">
                            <a16:creationId xmlns:a16="http://schemas.microsoft.com/office/drawing/2014/main" id="{0FFCA0B0-9E07-43D8-B2F7-0B4DE7DB86A0}"/>
                          </a:ext>
                        </a:extLst>
                      </p:cNvPr>
                      <p:cNvPicPr/>
                      <p:nvPr/>
                    </p:nvPicPr>
                    <p:blipFill>
                      <a:blip r:embed="rId54"/>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B92B9AED-1E2D-4488-A19D-78539C5C24D5}"/>
              </a:ext>
            </a:extLst>
          </p:cNvPr>
          <p:cNvSpPr/>
          <p:nvPr userDrawn="1">
            <p:custDataLst>
              <p:tags r:id="rId52"/>
            </p:custDataLst>
          </p:nvPr>
        </p:nvSpPr>
        <p:spPr>
          <a:xfrm>
            <a:off x="0" y="0"/>
            <a:ext cx="158750" cy="158750"/>
          </a:xfrm>
          <a:prstGeom prst="rect">
            <a:avLst/>
          </a:prstGeom>
          <a:noFill/>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ctr" anchorCtr="0">
            <a:noAutofit/>
          </a:bodyPr>
          <a:lstStyle/>
          <a:p>
            <a:pPr marL="0" lvl="0" indent="0" algn="ctr"/>
            <a:endParaRPr lang="en-US" sz="2400" b="0" i="0" baseline="0" dirty="0">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379200"/>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CD05BAC6-7084-4B5E-A926-4CA635F89C64}" type="datetime3">
              <a:rPr lang="en-US" smtClean="0"/>
              <a:t>4 November 2020</a:t>
            </a:fld>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379200"/>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dirty="0"/>
              <a:t>Presentation title</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379200"/>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1919714218"/>
      </p:ext>
    </p:extLst>
  </p:cSld>
  <p:clrMap bg1="lt1" tx1="dk1" bg2="lt2" tx2="dk2" accent1="accent1" accent2="accent2" accent3="accent3" accent4="accent4" accent5="accent5" accent6="accent6" hlink="hlink" folHlink="folHlink"/>
  <p:sldLayoutIdLst>
    <p:sldLayoutId id="2147483890" r:id="rId1"/>
    <p:sldLayoutId id="2147483825" r:id="rId2"/>
    <p:sldLayoutId id="2147483826" r:id="rId3"/>
    <p:sldLayoutId id="2147483827" r:id="rId4"/>
    <p:sldLayoutId id="2147483875" r:id="rId5"/>
    <p:sldLayoutId id="2147483873" r:id="rId6"/>
    <p:sldLayoutId id="2147483872" r:id="rId7"/>
    <p:sldLayoutId id="2147483828" r:id="rId8"/>
    <p:sldLayoutId id="2147483877" r:id="rId9"/>
    <p:sldLayoutId id="2147483876" r:id="rId10"/>
    <p:sldLayoutId id="2147483871" r:id="rId11"/>
    <p:sldLayoutId id="2147483829" r:id="rId12"/>
    <p:sldLayoutId id="2147483923" r:id="rId13"/>
    <p:sldLayoutId id="2147483921"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74" r:id="rId24"/>
    <p:sldLayoutId id="2147483839" r:id="rId25"/>
    <p:sldLayoutId id="2147483925" r:id="rId26"/>
    <p:sldLayoutId id="2147483926" r:id="rId27"/>
    <p:sldLayoutId id="2147483840" r:id="rId28"/>
    <p:sldLayoutId id="2147483947" r:id="rId29"/>
    <p:sldLayoutId id="2147483948" r:id="rId30"/>
    <p:sldLayoutId id="2147483949" r:id="rId31"/>
    <p:sldLayoutId id="2147483950" r:id="rId32"/>
    <p:sldLayoutId id="2147483951" r:id="rId33"/>
    <p:sldLayoutId id="2147483952" r:id="rId34"/>
    <p:sldLayoutId id="2147483953" r:id="rId35"/>
    <p:sldLayoutId id="2147483954" r:id="rId36"/>
    <p:sldLayoutId id="2147483955" r:id="rId37"/>
    <p:sldLayoutId id="2147483956" r:id="rId38"/>
    <p:sldLayoutId id="2147483957" r:id="rId39"/>
    <p:sldLayoutId id="2147483958" r:id="rId40"/>
    <p:sldLayoutId id="2147483959" r:id="rId41"/>
    <p:sldLayoutId id="2147483960" r:id="rId42"/>
    <p:sldLayoutId id="2147483961" r:id="rId43"/>
    <p:sldLayoutId id="2147483962" r:id="rId44"/>
    <p:sldLayoutId id="2147483963" r:id="rId45"/>
    <p:sldLayoutId id="2147483964" r:id="rId46"/>
    <p:sldLayoutId id="2147483965" r:id="rId47"/>
    <p:sldLayoutId id="2147483966" r:id="rId48"/>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9E93F389-6152-4E9B-A09B-1C10625938CD}"/>
              </a:ext>
            </a:extLst>
          </p:cNvPr>
          <p:cNvGraphicFramePr>
            <a:graphicFrameLocks noChangeAspect="1"/>
          </p:cNvGraphicFramePr>
          <p:nvPr userDrawn="1">
            <p:custDataLst>
              <p:tags r:id="rId33"/>
            </p:custDataLst>
            <p:extLst>
              <p:ext uri="{D42A27DB-BD31-4B8C-83A1-F6EECF244321}">
                <p14:modId xmlns:p14="http://schemas.microsoft.com/office/powerpoint/2010/main" val="20788232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194" name="think-cell Slide" r:id="rId35" imgW="493" imgH="493" progId="TCLayout.ActiveDocument.1">
                  <p:embed/>
                </p:oleObj>
              </mc:Choice>
              <mc:Fallback>
                <p:oleObj name="think-cell Slide" r:id="rId35" imgW="493" imgH="493" progId="TCLayout.ActiveDocument.1">
                  <p:embed/>
                  <p:pic>
                    <p:nvPicPr>
                      <p:cNvPr id="9" name="Object 8" hidden="1">
                        <a:extLst>
                          <a:ext uri="{FF2B5EF4-FFF2-40B4-BE49-F238E27FC236}">
                            <a16:creationId xmlns:a16="http://schemas.microsoft.com/office/drawing/2014/main" id="{9E93F389-6152-4E9B-A09B-1C10625938CD}"/>
                          </a:ext>
                        </a:extLst>
                      </p:cNvPr>
                      <p:cNvPicPr/>
                      <p:nvPr/>
                    </p:nvPicPr>
                    <p:blipFill>
                      <a:blip r:embed="rId36"/>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5B5A7BB1-9067-4EAC-9A9C-02C2C7ECDD63}"/>
              </a:ext>
            </a:extLst>
          </p:cNvPr>
          <p:cNvSpPr/>
          <p:nvPr userDrawn="1">
            <p:custDataLst>
              <p:tags r:id="rId34"/>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t" anchorCtr="0">
            <a:noAutofit/>
          </a:bodyPr>
          <a:lstStyle/>
          <a:p>
            <a:pPr marL="0" lvl="0" indent="0" algn="ctr"/>
            <a:endParaRPr lang="en-US" sz="2400" b="0" i="0" baseline="0" dirty="0">
              <a:solidFill>
                <a:schemeClr val="tx1"/>
              </a:solidFill>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14" name="Group 4">
            <a:extLst>
              <a:ext uri="{FF2B5EF4-FFF2-40B4-BE49-F238E27FC236}">
                <a16:creationId xmlns:a16="http://schemas.microsoft.com/office/drawing/2014/main" id="{7E89FB01-0304-4B7A-83F4-087FD710583C}"/>
              </a:ext>
            </a:extLst>
          </p:cNvPr>
          <p:cNvGrpSpPr>
            <a:grpSpLocks noChangeAspect="1"/>
          </p:cNvGrpSpPr>
          <p:nvPr userDrawn="1"/>
        </p:nvGrpSpPr>
        <p:grpSpPr bwMode="auto">
          <a:xfrm>
            <a:off x="11287125" y="6356350"/>
            <a:ext cx="303213" cy="311150"/>
            <a:chOff x="7110" y="4004"/>
            <a:chExt cx="191" cy="196"/>
          </a:xfrm>
        </p:grpSpPr>
        <p:sp>
          <p:nvSpPr>
            <p:cNvPr id="15" name="Freeform 5">
              <a:extLst>
                <a:ext uri="{FF2B5EF4-FFF2-40B4-BE49-F238E27FC236}">
                  <a16:creationId xmlns:a16="http://schemas.microsoft.com/office/drawing/2014/main" id="{4DE1CE93-8A80-4A24-92CA-71C05E453718}"/>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6" name="Freeform 6">
              <a:extLst>
                <a:ext uri="{FF2B5EF4-FFF2-40B4-BE49-F238E27FC236}">
                  <a16:creationId xmlns:a16="http://schemas.microsoft.com/office/drawing/2014/main" id="{769AC85D-6BA0-4E5B-A206-FB7E85E0DDBE}"/>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7" name="Freeform 7">
              <a:extLst>
                <a:ext uri="{FF2B5EF4-FFF2-40B4-BE49-F238E27FC236}">
                  <a16:creationId xmlns:a16="http://schemas.microsoft.com/office/drawing/2014/main" id="{5A99D1FF-A731-4C56-AEC5-4C61FAC74874}"/>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rgbClr val="2E2E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20" name="Date Placeholder 3">
            <a:extLst>
              <a:ext uri="{FF2B5EF4-FFF2-40B4-BE49-F238E27FC236}">
                <a16:creationId xmlns:a16="http://schemas.microsoft.com/office/drawing/2014/main" id="{7FA7D49F-D989-4CDB-9335-913430F7425F}"/>
              </a:ext>
            </a:extLst>
          </p:cNvPr>
          <p:cNvSpPr>
            <a:spLocks noGrp="1"/>
          </p:cNvSpPr>
          <p:nvPr>
            <p:ph type="dt" sz="half" idx="2"/>
          </p:nvPr>
        </p:nvSpPr>
        <p:spPr>
          <a:xfrm>
            <a:off x="1428928" y="6379200"/>
            <a:ext cx="1191258"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fld id="{A7100257-1BC6-4873-8F55-DA97C4F73818}" type="datetime3">
              <a:rPr lang="en-US" smtClean="0"/>
              <a:t>4 November 2020</a:t>
            </a:fld>
            <a:endParaRPr lang="en-IN" dirty="0"/>
          </a:p>
        </p:txBody>
      </p:sp>
      <p:sp>
        <p:nvSpPr>
          <p:cNvPr id="21" name="Footer Placeholder 4">
            <a:extLst>
              <a:ext uri="{FF2B5EF4-FFF2-40B4-BE49-F238E27FC236}">
                <a16:creationId xmlns:a16="http://schemas.microsoft.com/office/drawing/2014/main" id="{26944631-E8AF-4601-B721-3347E3AFB2F4}"/>
              </a:ext>
            </a:extLst>
          </p:cNvPr>
          <p:cNvSpPr>
            <a:spLocks noGrp="1"/>
          </p:cNvSpPr>
          <p:nvPr>
            <p:ph type="ftr" sz="quarter" idx="3"/>
          </p:nvPr>
        </p:nvSpPr>
        <p:spPr>
          <a:xfrm>
            <a:off x="3239188" y="6379200"/>
            <a:ext cx="3086100" cy="180000"/>
          </a:xfrm>
          <a:prstGeom prst="rect">
            <a:avLst/>
          </a:prstGeom>
        </p:spPr>
        <p:txBody>
          <a:bodyPr/>
          <a:lstStyle>
            <a:lvl1pPr marL="0" algn="l" defTabSz="914400" rtl="0" eaLnBrk="1" latinLnBrk="0" hangingPunct="1">
              <a:defRPr lang="en-US" sz="800" kern="1200" smtClean="0">
                <a:solidFill>
                  <a:schemeClr val="bg1"/>
                </a:solidFill>
                <a:latin typeface="EYInterstate" panose="02000503020000020004" pitchFamily="2" charset="0"/>
                <a:ea typeface="+mn-ea"/>
                <a:cs typeface="+mn-cs"/>
              </a:defRPr>
            </a:lvl1pPr>
          </a:lstStyle>
          <a:p>
            <a:r>
              <a:rPr lang="en-IN" dirty="0"/>
              <a:t>Presentation title</a:t>
            </a:r>
          </a:p>
        </p:txBody>
      </p:sp>
      <p:sp>
        <p:nvSpPr>
          <p:cNvPr id="22" name="Slide Number Placeholder 5">
            <a:extLst>
              <a:ext uri="{FF2B5EF4-FFF2-40B4-BE49-F238E27FC236}">
                <a16:creationId xmlns:a16="http://schemas.microsoft.com/office/drawing/2014/main" id="{1E733AAD-1BCD-417D-A2A4-521F133E28CB}"/>
              </a:ext>
            </a:extLst>
          </p:cNvPr>
          <p:cNvSpPr>
            <a:spLocks noGrp="1"/>
          </p:cNvSpPr>
          <p:nvPr>
            <p:ph type="sldNum" sz="quarter" idx="4"/>
          </p:nvPr>
        </p:nvSpPr>
        <p:spPr>
          <a:xfrm>
            <a:off x="617221" y="6379200"/>
            <a:ext cx="663066" cy="180000"/>
          </a:xfrm>
          <a:prstGeom prst="rect">
            <a:avLst/>
          </a:prstGeom>
        </p:spPr>
        <p:txBody>
          <a:bodyPr lIns="0"/>
          <a:lstStyle>
            <a:lvl1pPr marL="0" algn="l" defTabSz="914400" rtl="0" eaLnBrk="1" latinLnBrk="0" hangingPunct="1">
              <a:defRPr lang="en-GB" sz="800" kern="1200" smtClean="0">
                <a:solidFill>
                  <a:schemeClr val="bg1"/>
                </a:solidFill>
                <a:latin typeface="EYInterstate" panose="02000503020000020004" pitchFamily="2" charset="0"/>
                <a:ea typeface="+mn-ea"/>
                <a:cs typeface="+mn-cs"/>
              </a:defRPr>
            </a:lvl1pPr>
          </a:lstStyle>
          <a:p>
            <a:r>
              <a:rPr lang="en-IN" dirty="0"/>
              <a:t>Page </a:t>
            </a:r>
            <a:fld id="{F1BC30E3-FFE5-4B91-AA19-87A149EBB9EE}" type="slidenum">
              <a:rPr smtClean="0"/>
              <a:pPr/>
              <a:t>‹#›</a:t>
            </a:fld>
            <a:endParaRPr dirty="0"/>
          </a:p>
        </p:txBody>
      </p:sp>
      <p:sp>
        <p:nvSpPr>
          <p:cNvPr id="11" name="Footer Placeholder 4">
            <a:extLst>
              <a:ext uri="{FF2B5EF4-FFF2-40B4-BE49-F238E27FC236}">
                <a16:creationId xmlns:a16="http://schemas.microsoft.com/office/drawing/2014/main" id="{CBEC35C9-7C18-4E8E-8AF6-85B81EA86ECB}"/>
              </a:ext>
            </a:extLst>
          </p:cNvPr>
          <p:cNvSpPr>
            <a:spLocks noGrp="1"/>
          </p:cNvSpPr>
          <p:nvPr userDrawn="1"/>
        </p:nvSpPr>
        <p:spPr>
          <a:xfrm>
            <a:off x="617221" y="6613200"/>
            <a:ext cx="7192670" cy="198000"/>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800" dirty="0">
                <a:solidFill>
                  <a:schemeClr val="bg1"/>
                </a:solidFill>
              </a:rPr>
              <a:t>Copyright © 2019 Ernst &amp; Young Australia. All Rights Reserved. Liability limited by a scheme approved under Professional Standards Legislation</a:t>
            </a:r>
          </a:p>
        </p:txBody>
      </p:sp>
    </p:spTree>
    <p:extLst>
      <p:ext uri="{BB962C8B-B14F-4D97-AF65-F5344CB8AC3E}">
        <p14:creationId xmlns:p14="http://schemas.microsoft.com/office/powerpoint/2010/main" val="2945010009"/>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3" r:id="rId10"/>
    <p:sldLayoutId id="2147483919" r:id="rId11"/>
    <p:sldLayoutId id="2147483922" r:id="rId12"/>
    <p:sldLayoutId id="2147483924" r:id="rId13"/>
    <p:sldLayoutId id="2147483904" r:id="rId14"/>
    <p:sldLayoutId id="2147483905" r:id="rId15"/>
    <p:sldLayoutId id="2147483906" r:id="rId16"/>
    <p:sldLayoutId id="2147483907" r:id="rId17"/>
    <p:sldLayoutId id="2147483908" r:id="rId18"/>
    <p:sldLayoutId id="2147483909" r:id="rId19"/>
    <p:sldLayoutId id="2147483910" r:id="rId20"/>
    <p:sldLayoutId id="2147483911" r:id="rId21"/>
    <p:sldLayoutId id="2147483912" r:id="rId22"/>
    <p:sldLayoutId id="2147483913" r:id="rId23"/>
    <p:sldLayoutId id="2147483914" r:id="rId24"/>
    <p:sldLayoutId id="2147483915" r:id="rId25"/>
    <p:sldLayoutId id="2147483916" r:id="rId26"/>
    <p:sldLayoutId id="2147483917" r:id="rId27"/>
    <p:sldLayoutId id="2147483927" r:id="rId28"/>
    <p:sldLayoutId id="2147483918" r:id="rId29"/>
    <p:sldLayoutId id="2147483920" r:id="rId30"/>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8AD98EAD-1C0F-4A71-BB00-C08AEC99507A}"/>
              </a:ext>
            </a:extLst>
          </p:cNvPr>
          <p:cNvGraphicFramePr>
            <a:graphicFrameLocks noChangeAspect="1"/>
          </p:cNvGraphicFramePr>
          <p:nvPr userDrawn="1">
            <p:custDataLst>
              <p:tags r:id="rId53"/>
            </p:custDataLst>
            <p:extLst>
              <p:ext uri="{D42A27DB-BD31-4B8C-83A1-F6EECF244321}">
                <p14:modId xmlns:p14="http://schemas.microsoft.com/office/powerpoint/2010/main" val="42419282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62" name="think-cell Slide" r:id="rId55" imgW="395" imgH="396" progId="TCLayout.ActiveDocument.1">
                  <p:embed/>
                </p:oleObj>
              </mc:Choice>
              <mc:Fallback>
                <p:oleObj name="think-cell Slide" r:id="rId55" imgW="395" imgH="396" progId="TCLayout.ActiveDocument.1">
                  <p:embed/>
                  <p:pic>
                    <p:nvPicPr>
                      <p:cNvPr id="5" name="Object 4" hidden="1">
                        <a:extLst>
                          <a:ext uri="{FF2B5EF4-FFF2-40B4-BE49-F238E27FC236}">
                            <a16:creationId xmlns:a16="http://schemas.microsoft.com/office/drawing/2014/main" id="{8AD98EAD-1C0F-4A71-BB00-C08AEC99507A}"/>
                          </a:ext>
                        </a:extLst>
                      </p:cNvPr>
                      <p:cNvPicPr/>
                      <p:nvPr/>
                    </p:nvPicPr>
                    <p:blipFill>
                      <a:blip r:embed="rId5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B66CFCF-77E4-4E56-9CD4-BD0D8C3A4D33}"/>
              </a:ext>
            </a:extLst>
          </p:cNvPr>
          <p:cNvSpPr/>
          <p:nvPr userDrawn="1">
            <p:custDataLst>
              <p:tags r:id="rId54"/>
            </p:custDataLst>
          </p:nvPr>
        </p:nvSpPr>
        <p:spPr>
          <a:xfrm>
            <a:off x="0" y="0"/>
            <a:ext cx="158750" cy="158750"/>
          </a:xfrm>
          <a:prstGeom prst="rect">
            <a:avLst/>
          </a:prstGeom>
          <a:noFill/>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ctr" anchorCtr="0">
            <a:noAutofit/>
          </a:bodyPr>
          <a:lstStyle/>
          <a:p>
            <a:pPr marL="0" lvl="0" indent="0" algn="ctr"/>
            <a:endParaRPr lang="en-US" sz="2400" b="0" i="0" baseline="0" dirty="0">
              <a:latin typeface="EYInterstate Light" panose="02000506000000020004" pitchFamily="2" charset="0"/>
              <a:ea typeface="+mj-ea"/>
              <a:cs typeface="Arial" panose="020B0604020202020204" pitchFamily="34" charset="0"/>
              <a:sym typeface="EYInterstate Light" panose="02000506000000020004" pitchFamily="2" charset="0"/>
            </a:endParaRPr>
          </a:p>
        </p:txBody>
      </p:sp>
      <p:sp>
        <p:nvSpPr>
          <p:cNvPr id="2" name="Title Placeholder 1"/>
          <p:cNvSpPr>
            <a:spLocks noGrp="1"/>
          </p:cNvSpPr>
          <p:nvPr>
            <p:ph type="title"/>
          </p:nvPr>
        </p:nvSpPr>
        <p:spPr>
          <a:xfrm>
            <a:off x="609918" y="294200"/>
            <a:ext cx="10978515" cy="59088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609918" y="1137920"/>
            <a:ext cx="10978515" cy="4947920"/>
          </a:xfrm>
          <a:prstGeom prst="rect">
            <a:avLst/>
          </a:prstGeom>
        </p:spPr>
        <p:txBody>
          <a:bodyPr vert="horz" lIns="0" tIns="0" rIns="0" bIns="0" rtlCol="0" anchor="t" anchorCtr="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9" name="Group 4">
            <a:extLst>
              <a:ext uri="{FF2B5EF4-FFF2-40B4-BE49-F238E27FC236}">
                <a16:creationId xmlns:a16="http://schemas.microsoft.com/office/drawing/2014/main" id="{ABA621AC-91DA-4716-A450-56540FA39C36}"/>
              </a:ext>
            </a:extLst>
          </p:cNvPr>
          <p:cNvGrpSpPr>
            <a:grpSpLocks noChangeAspect="1"/>
          </p:cNvGrpSpPr>
          <p:nvPr userDrawn="1"/>
        </p:nvGrpSpPr>
        <p:grpSpPr bwMode="auto">
          <a:xfrm>
            <a:off x="11287125" y="6356350"/>
            <a:ext cx="303213" cy="311150"/>
            <a:chOff x="7110" y="4004"/>
            <a:chExt cx="191" cy="196"/>
          </a:xfrm>
        </p:grpSpPr>
        <p:sp>
          <p:nvSpPr>
            <p:cNvPr id="11" name="Freeform 5">
              <a:extLst>
                <a:ext uri="{FF2B5EF4-FFF2-40B4-BE49-F238E27FC236}">
                  <a16:creationId xmlns:a16="http://schemas.microsoft.com/office/drawing/2014/main" id="{76E3EDA9-8EAC-419E-8C11-4E1E158AF762}"/>
                </a:ext>
              </a:extLst>
            </p:cNvPr>
            <p:cNvSpPr>
              <a:spLocks/>
            </p:cNvSpPr>
            <p:nvPr userDrawn="1"/>
          </p:nvSpPr>
          <p:spPr bwMode="auto">
            <a:xfrm>
              <a:off x="7110" y="4004"/>
              <a:ext cx="191" cy="70"/>
            </a:xfrm>
            <a:custGeom>
              <a:avLst/>
              <a:gdLst>
                <a:gd name="T0" fmla="*/ 191 w 191"/>
                <a:gd name="T1" fmla="*/ 0 h 70"/>
                <a:gd name="T2" fmla="*/ 0 w 191"/>
                <a:gd name="T3" fmla="*/ 70 h 70"/>
                <a:gd name="T4" fmla="*/ 191 w 191"/>
                <a:gd name="T5" fmla="*/ 36 h 70"/>
                <a:gd name="T6" fmla="*/ 191 w 191"/>
                <a:gd name="T7" fmla="*/ 0 h 70"/>
              </a:gdLst>
              <a:ahLst/>
              <a:cxnLst>
                <a:cxn ang="0">
                  <a:pos x="T0" y="T1"/>
                </a:cxn>
                <a:cxn ang="0">
                  <a:pos x="T2" y="T3"/>
                </a:cxn>
                <a:cxn ang="0">
                  <a:pos x="T4" y="T5"/>
                </a:cxn>
                <a:cxn ang="0">
                  <a:pos x="T6" y="T7"/>
                </a:cxn>
              </a:cxnLst>
              <a:rect l="0" t="0" r="r" b="b"/>
              <a:pathLst>
                <a:path w="191" h="70">
                  <a:moveTo>
                    <a:pt x="191" y="0"/>
                  </a:moveTo>
                  <a:lnTo>
                    <a:pt x="0" y="70"/>
                  </a:lnTo>
                  <a:lnTo>
                    <a:pt x="191" y="36"/>
                  </a:lnTo>
                  <a:lnTo>
                    <a:pt x="191"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2" name="Freeform 6">
              <a:extLst>
                <a:ext uri="{FF2B5EF4-FFF2-40B4-BE49-F238E27FC236}">
                  <a16:creationId xmlns:a16="http://schemas.microsoft.com/office/drawing/2014/main" id="{ABC9458B-8C2C-486A-8ADE-F22CCDC7E2F8}"/>
                </a:ext>
              </a:extLst>
            </p:cNvPr>
            <p:cNvSpPr>
              <a:spLocks/>
            </p:cNvSpPr>
            <p:nvPr userDrawn="1"/>
          </p:nvSpPr>
          <p:spPr bwMode="auto">
            <a:xfrm>
              <a:off x="7111" y="4103"/>
              <a:ext cx="78" cy="97"/>
            </a:xfrm>
            <a:custGeom>
              <a:avLst/>
              <a:gdLst>
                <a:gd name="T0" fmla="*/ 30 w 78"/>
                <a:gd name="T1" fmla="*/ 58 h 97"/>
                <a:gd name="T2" fmla="*/ 65 w 78"/>
                <a:gd name="T3" fmla="*/ 58 h 97"/>
                <a:gd name="T4" fmla="*/ 65 w 78"/>
                <a:gd name="T5" fmla="*/ 38 h 97"/>
                <a:gd name="T6" fmla="*/ 30 w 78"/>
                <a:gd name="T7" fmla="*/ 38 h 97"/>
                <a:gd name="T8" fmla="*/ 30 w 78"/>
                <a:gd name="T9" fmla="*/ 22 h 97"/>
                <a:gd name="T10" fmla="*/ 68 w 78"/>
                <a:gd name="T11" fmla="*/ 22 h 97"/>
                <a:gd name="T12" fmla="*/ 55 w 78"/>
                <a:gd name="T13" fmla="*/ 0 h 97"/>
                <a:gd name="T14" fmla="*/ 0 w 78"/>
                <a:gd name="T15" fmla="*/ 0 h 97"/>
                <a:gd name="T16" fmla="*/ 0 w 78"/>
                <a:gd name="T17" fmla="*/ 97 h 97"/>
                <a:gd name="T18" fmla="*/ 78 w 78"/>
                <a:gd name="T19" fmla="*/ 97 h 97"/>
                <a:gd name="T20" fmla="*/ 78 w 78"/>
                <a:gd name="T21" fmla="*/ 74 h 97"/>
                <a:gd name="T22" fmla="*/ 30 w 78"/>
                <a:gd name="T23" fmla="*/ 74 h 97"/>
                <a:gd name="T24" fmla="*/ 30 w 78"/>
                <a:gd name="T25" fmla="*/ 58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 h="97">
                  <a:moveTo>
                    <a:pt x="30" y="58"/>
                  </a:moveTo>
                  <a:lnTo>
                    <a:pt x="65" y="58"/>
                  </a:lnTo>
                  <a:lnTo>
                    <a:pt x="65" y="38"/>
                  </a:lnTo>
                  <a:lnTo>
                    <a:pt x="30" y="38"/>
                  </a:lnTo>
                  <a:lnTo>
                    <a:pt x="30" y="22"/>
                  </a:lnTo>
                  <a:lnTo>
                    <a:pt x="68" y="22"/>
                  </a:lnTo>
                  <a:lnTo>
                    <a:pt x="55" y="0"/>
                  </a:lnTo>
                  <a:lnTo>
                    <a:pt x="0" y="0"/>
                  </a:lnTo>
                  <a:lnTo>
                    <a:pt x="0" y="97"/>
                  </a:lnTo>
                  <a:lnTo>
                    <a:pt x="78" y="97"/>
                  </a:lnTo>
                  <a:lnTo>
                    <a:pt x="78" y="74"/>
                  </a:lnTo>
                  <a:lnTo>
                    <a:pt x="30" y="74"/>
                  </a:lnTo>
                  <a:lnTo>
                    <a:pt x="30" y="5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sp>
          <p:nvSpPr>
            <p:cNvPr id="14" name="Freeform 7">
              <a:extLst>
                <a:ext uri="{FF2B5EF4-FFF2-40B4-BE49-F238E27FC236}">
                  <a16:creationId xmlns:a16="http://schemas.microsoft.com/office/drawing/2014/main" id="{0A4C4046-69B4-41DA-AA2E-E892AEC9AA90}"/>
                </a:ext>
              </a:extLst>
            </p:cNvPr>
            <p:cNvSpPr>
              <a:spLocks/>
            </p:cNvSpPr>
            <p:nvPr userDrawn="1"/>
          </p:nvSpPr>
          <p:spPr bwMode="auto">
            <a:xfrm>
              <a:off x="7176" y="4103"/>
              <a:ext cx="96" cy="97"/>
            </a:xfrm>
            <a:custGeom>
              <a:avLst/>
              <a:gdLst>
                <a:gd name="T0" fmla="*/ 64 w 96"/>
                <a:gd name="T1" fmla="*/ 0 h 97"/>
                <a:gd name="T2" fmla="*/ 48 w 96"/>
                <a:gd name="T3" fmla="*/ 32 h 97"/>
                <a:gd name="T4" fmla="*/ 32 w 96"/>
                <a:gd name="T5" fmla="*/ 0 h 97"/>
                <a:gd name="T6" fmla="*/ 0 w 96"/>
                <a:gd name="T7" fmla="*/ 0 h 97"/>
                <a:gd name="T8" fmla="*/ 33 w 96"/>
                <a:gd name="T9" fmla="*/ 58 h 97"/>
                <a:gd name="T10" fmla="*/ 33 w 96"/>
                <a:gd name="T11" fmla="*/ 97 h 97"/>
                <a:gd name="T12" fmla="*/ 62 w 96"/>
                <a:gd name="T13" fmla="*/ 97 h 97"/>
                <a:gd name="T14" fmla="*/ 62 w 96"/>
                <a:gd name="T15" fmla="*/ 58 h 97"/>
                <a:gd name="T16" fmla="*/ 96 w 96"/>
                <a:gd name="T17" fmla="*/ 0 h 97"/>
                <a:gd name="T18" fmla="*/ 64 w 96"/>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97">
                  <a:moveTo>
                    <a:pt x="64" y="0"/>
                  </a:moveTo>
                  <a:lnTo>
                    <a:pt x="48" y="32"/>
                  </a:lnTo>
                  <a:lnTo>
                    <a:pt x="32" y="0"/>
                  </a:lnTo>
                  <a:lnTo>
                    <a:pt x="0" y="0"/>
                  </a:lnTo>
                  <a:lnTo>
                    <a:pt x="33" y="58"/>
                  </a:lnTo>
                  <a:lnTo>
                    <a:pt x="33" y="97"/>
                  </a:lnTo>
                  <a:lnTo>
                    <a:pt x="62" y="97"/>
                  </a:lnTo>
                  <a:lnTo>
                    <a:pt x="62" y="58"/>
                  </a:lnTo>
                  <a:lnTo>
                    <a:pt x="96" y="0"/>
                  </a:lnTo>
                  <a:lnTo>
                    <a:pt x="64"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p>
          </p:txBody>
        </p:sp>
      </p:grpSp>
      <p:sp>
        <p:nvSpPr>
          <p:cNvPr id="19" name="Date Placeholder 3">
            <a:extLst>
              <a:ext uri="{FF2B5EF4-FFF2-40B4-BE49-F238E27FC236}">
                <a16:creationId xmlns:a16="http://schemas.microsoft.com/office/drawing/2014/main" id="{600772EA-C6B0-4F5D-AA59-01C0858EFADB}"/>
              </a:ext>
            </a:extLst>
          </p:cNvPr>
          <p:cNvSpPr>
            <a:spLocks noGrp="1"/>
          </p:cNvSpPr>
          <p:nvPr>
            <p:ph type="dt" sz="half" idx="2"/>
          </p:nvPr>
        </p:nvSpPr>
        <p:spPr>
          <a:xfrm>
            <a:off x="1428928" y="6379200"/>
            <a:ext cx="1191258"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fld id="{CD05BAC6-7084-4B5E-A926-4CA635F89C64}" type="datetime3">
              <a:rPr lang="en-US" smtClean="0"/>
              <a:t>4 November 2020</a:t>
            </a:fld>
            <a:endParaRPr lang="en-IN" dirty="0"/>
          </a:p>
        </p:txBody>
      </p:sp>
      <p:sp>
        <p:nvSpPr>
          <p:cNvPr id="20" name="Footer Placeholder 4">
            <a:extLst>
              <a:ext uri="{FF2B5EF4-FFF2-40B4-BE49-F238E27FC236}">
                <a16:creationId xmlns:a16="http://schemas.microsoft.com/office/drawing/2014/main" id="{AC28FA70-87E4-49F4-AFDE-345AA28E0BE7}"/>
              </a:ext>
            </a:extLst>
          </p:cNvPr>
          <p:cNvSpPr>
            <a:spLocks noGrp="1"/>
          </p:cNvSpPr>
          <p:nvPr>
            <p:ph type="ftr" sz="quarter" idx="3"/>
          </p:nvPr>
        </p:nvSpPr>
        <p:spPr>
          <a:xfrm>
            <a:off x="3239188" y="6379200"/>
            <a:ext cx="3086100" cy="180000"/>
          </a:xfrm>
          <a:prstGeom prst="rect">
            <a:avLst/>
          </a:prstGeom>
        </p:spPr>
        <p:txBody>
          <a:bodyPr vert="horz" lIns="0" tIns="0" rIns="0" bIns="0" rtlCol="0" anchor="ctr"/>
          <a:lstStyle>
            <a:lvl1pPr marL="0" algn="l" defTabSz="914400" rtl="0" eaLnBrk="1" latinLnBrk="0" hangingPunct="1">
              <a:defRPr lang="en-IN" sz="800" kern="1200" dirty="0">
                <a:solidFill>
                  <a:schemeClr val="bg1"/>
                </a:solidFill>
                <a:latin typeface="EYInterstate" panose="02000503020000020004" pitchFamily="2" charset="0"/>
                <a:ea typeface="+mn-ea"/>
                <a:cs typeface="+mn-cs"/>
              </a:defRPr>
            </a:lvl1pPr>
          </a:lstStyle>
          <a:p>
            <a:r>
              <a:rPr lang="en-US" dirty="0"/>
              <a:t>Presentation title</a:t>
            </a:r>
          </a:p>
        </p:txBody>
      </p:sp>
      <p:sp>
        <p:nvSpPr>
          <p:cNvPr id="21" name="Slide Number Placeholder 5">
            <a:extLst>
              <a:ext uri="{FF2B5EF4-FFF2-40B4-BE49-F238E27FC236}">
                <a16:creationId xmlns:a16="http://schemas.microsoft.com/office/drawing/2014/main" id="{3B540F9A-D485-4BD0-B905-41F8A52593F8}"/>
              </a:ext>
            </a:extLst>
          </p:cNvPr>
          <p:cNvSpPr>
            <a:spLocks noGrp="1"/>
          </p:cNvSpPr>
          <p:nvPr>
            <p:ph type="sldNum" sz="quarter" idx="4"/>
          </p:nvPr>
        </p:nvSpPr>
        <p:spPr>
          <a:xfrm>
            <a:off x="617221" y="6379200"/>
            <a:ext cx="663066" cy="180000"/>
          </a:xfrm>
          <a:prstGeom prst="rect">
            <a:avLst/>
          </a:prstGeom>
        </p:spPr>
        <p:txBody>
          <a:bodyPr vert="horz" lIns="0" tIns="0" rIns="0" bIns="0" rtlCol="0" anchor="ctr"/>
          <a:lstStyle>
            <a:lvl1pPr marL="0" algn="l" defTabSz="914400" rtl="0" eaLnBrk="1" latinLnBrk="0" hangingPunct="1">
              <a:defRPr lang="en-IN" sz="800" kern="1200" smtClean="0">
                <a:solidFill>
                  <a:schemeClr val="bg1"/>
                </a:solidFill>
                <a:latin typeface="EYInterstate" panose="02000503020000020004" pitchFamily="2" charset="0"/>
                <a:ea typeface="+mn-ea"/>
                <a:cs typeface="+mn-cs"/>
              </a:defRPr>
            </a:lvl1pPr>
          </a:lstStyle>
          <a:p>
            <a:r>
              <a:rPr lang="en-GB" dirty="0"/>
              <a:t>Page </a:t>
            </a:r>
            <a:fld id="{F1BC30E3-FFE5-4B91-AA19-87A149EBB9EE}" type="slidenum">
              <a:rPr smtClean="0"/>
              <a:pPr/>
              <a:t>‹#›</a:t>
            </a:fld>
            <a:endParaRPr dirty="0"/>
          </a:p>
        </p:txBody>
      </p:sp>
    </p:spTree>
    <p:extLst>
      <p:ext uri="{BB962C8B-B14F-4D97-AF65-F5344CB8AC3E}">
        <p14:creationId xmlns:p14="http://schemas.microsoft.com/office/powerpoint/2010/main" val="2729845216"/>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 id="2147483981" r:id="rId12"/>
    <p:sldLayoutId id="2147483982" r:id="rId13"/>
    <p:sldLayoutId id="2147483983" r:id="rId14"/>
    <p:sldLayoutId id="2147483984" r:id="rId15"/>
    <p:sldLayoutId id="2147483985" r:id="rId16"/>
    <p:sldLayoutId id="2147483986" r:id="rId17"/>
    <p:sldLayoutId id="2147483987" r:id="rId18"/>
    <p:sldLayoutId id="2147483988" r:id="rId19"/>
    <p:sldLayoutId id="2147483989" r:id="rId20"/>
    <p:sldLayoutId id="2147483990" r:id="rId21"/>
    <p:sldLayoutId id="2147483991" r:id="rId22"/>
    <p:sldLayoutId id="2147483992" r:id="rId23"/>
    <p:sldLayoutId id="2147483993" r:id="rId24"/>
    <p:sldLayoutId id="2147483994" r:id="rId25"/>
    <p:sldLayoutId id="2147483995" r:id="rId26"/>
    <p:sldLayoutId id="2147483996" r:id="rId27"/>
    <p:sldLayoutId id="2147483997" r:id="rId28"/>
    <p:sldLayoutId id="2147483998" r:id="rId29"/>
    <p:sldLayoutId id="2147483999" r:id="rId30"/>
    <p:sldLayoutId id="2147484000" r:id="rId31"/>
    <p:sldLayoutId id="2147484001" r:id="rId32"/>
    <p:sldLayoutId id="2147484002" r:id="rId33"/>
    <p:sldLayoutId id="2147484003" r:id="rId34"/>
    <p:sldLayoutId id="2147484004" r:id="rId35"/>
    <p:sldLayoutId id="2147484005" r:id="rId36"/>
    <p:sldLayoutId id="2147484006" r:id="rId37"/>
    <p:sldLayoutId id="2147484007" r:id="rId38"/>
    <p:sldLayoutId id="2147484008" r:id="rId39"/>
    <p:sldLayoutId id="2147484009" r:id="rId40"/>
    <p:sldLayoutId id="2147484010" r:id="rId41"/>
    <p:sldLayoutId id="2147484011" r:id="rId42"/>
    <p:sldLayoutId id="2147484012" r:id="rId43"/>
    <p:sldLayoutId id="2147484013" r:id="rId44"/>
    <p:sldLayoutId id="2147484014" r:id="rId45"/>
    <p:sldLayoutId id="2147484015" r:id="rId46"/>
    <p:sldLayoutId id="2147484016" r:id="rId47"/>
    <p:sldLayoutId id="2147484017" r:id="rId48"/>
    <p:sldLayoutId id="2147484018" r:id="rId49"/>
    <p:sldLayoutId id="2147484036" r:id="rId50"/>
  </p:sldLayoutIdLst>
  <p:hf hdr="0"/>
  <p:txStyles>
    <p:title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p:titleStyle>
    <p:bodyStyle>
      <a:lvl1pPr marL="356616" indent="-356616" algn="l" defTabSz="914400" rtl="0" eaLnBrk="1" latinLnBrk="0" hangingPunct="1">
        <a:spcBef>
          <a:spcPct val="20000"/>
        </a:spcBef>
        <a:buClr>
          <a:schemeClr val="tx2"/>
        </a:buClr>
        <a:buSzPct val="110000"/>
        <a:buFont typeface="EYInterstate Light" panose="02000506000000020004" pitchFamily="2" charset="0"/>
        <a:buChar char="•"/>
        <a:defRPr sz="2000" kern="1200">
          <a:solidFill>
            <a:schemeClr val="bg1"/>
          </a:solidFill>
          <a:latin typeface="EYInterstate Light" panose="02000506000000020004" pitchFamily="2" charset="0"/>
          <a:ea typeface="+mn-ea"/>
          <a:cs typeface="+mn-cs"/>
        </a:defRPr>
      </a:lvl1pPr>
      <a:lvl2pPr marL="713232" indent="-356616" algn="l" defTabSz="914400" rtl="0" eaLnBrk="1" latinLnBrk="0" hangingPunct="1">
        <a:spcBef>
          <a:spcPct val="20000"/>
        </a:spcBef>
        <a:buClr>
          <a:schemeClr val="tx2"/>
        </a:buClr>
        <a:buSzPct val="110000"/>
        <a:buFont typeface="EYInterstate Light" panose="02000506000000020004" pitchFamily="2" charset="0"/>
        <a:buChar char="•"/>
        <a:defRPr sz="1800" kern="1200">
          <a:solidFill>
            <a:schemeClr val="bg1"/>
          </a:solidFill>
          <a:latin typeface="EYInterstate Light" panose="02000506000000020004" pitchFamily="2" charset="0"/>
          <a:ea typeface="+mn-ea"/>
          <a:cs typeface="+mn-cs"/>
        </a:defRPr>
      </a:lvl2pPr>
      <a:lvl3pPr marL="1069848" indent="-356616" algn="l" defTabSz="914400" rtl="0" eaLnBrk="1" latinLnBrk="0" hangingPunct="1">
        <a:spcBef>
          <a:spcPct val="20000"/>
        </a:spcBef>
        <a:buClr>
          <a:schemeClr val="tx2"/>
        </a:buClr>
        <a:buSzPct val="110000"/>
        <a:buFont typeface="EYInterstate Light" panose="02000506000000020004" pitchFamily="2" charset="0"/>
        <a:buChar char="•"/>
        <a:defRPr sz="1600" kern="1200">
          <a:solidFill>
            <a:schemeClr val="bg1"/>
          </a:solidFill>
          <a:latin typeface="EYInterstate Light" panose="02000506000000020004" pitchFamily="2" charset="0"/>
          <a:ea typeface="+mn-ea"/>
          <a:cs typeface="+mn-cs"/>
        </a:defRPr>
      </a:lvl3pPr>
      <a:lvl4pPr marL="1426464" indent="-356616" algn="l" defTabSz="914400" rtl="0" eaLnBrk="1" latinLnBrk="0" hangingPunct="1">
        <a:spcBef>
          <a:spcPct val="20000"/>
        </a:spcBef>
        <a:buClr>
          <a:schemeClr val="tx2"/>
        </a:buClr>
        <a:buSzPct val="110000"/>
        <a:buFont typeface="EYInterstate Light" panose="02000506000000020004" pitchFamily="2" charset="0"/>
        <a:buChar char="•"/>
        <a:defRPr sz="1400" kern="1200">
          <a:solidFill>
            <a:schemeClr val="bg1"/>
          </a:solidFill>
          <a:latin typeface="EYInterstate Light" panose="02000506000000020004" pitchFamily="2" charset="0"/>
          <a:ea typeface="+mn-ea"/>
          <a:cs typeface="+mn-cs"/>
        </a:defRPr>
      </a:lvl4pPr>
      <a:lvl5pPr marL="1783080" indent="-356616" algn="l" defTabSz="914400" rtl="0" eaLnBrk="1" latinLnBrk="0" hangingPunct="1">
        <a:spcBef>
          <a:spcPct val="20000"/>
        </a:spcBef>
        <a:buClr>
          <a:schemeClr val="tx2"/>
        </a:buClr>
        <a:buSzPct val="110000"/>
        <a:buFont typeface="EYInterstate Light" panose="02000506000000020004" pitchFamily="2" charset="0"/>
        <a:buChar char="•"/>
        <a:defRPr sz="1200" kern="1200">
          <a:solidFill>
            <a:schemeClr val="bg1"/>
          </a:solidFill>
          <a:latin typeface="EYInterstate Light" panose="02000506000000020004" pitchFamily="2"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9"/>
            </p:custDataLst>
            <p:extLst>
              <p:ext uri="{D42A27DB-BD31-4B8C-83A1-F6EECF244321}">
                <p14:modId xmlns:p14="http://schemas.microsoft.com/office/powerpoint/2010/main" val="2586209595"/>
              </p:ext>
            </p:extLst>
          </p:nvPr>
        </p:nvGraphicFramePr>
        <p:xfrm>
          <a:off x="1956" y="1589"/>
          <a:ext cx="1954" cy="1587"/>
        </p:xfrm>
        <a:graphic>
          <a:graphicData uri="http://schemas.openxmlformats.org/presentationml/2006/ole">
            <mc:AlternateContent xmlns:mc="http://schemas.openxmlformats.org/markup-compatibility/2006">
              <mc:Choice xmlns:v="urn:schemas-microsoft-com:vml" Requires="v">
                <p:oleObj spid="_x0000_s22530" name="think-cell Slide" r:id="rId20" imgW="395" imgH="394" progId="TCLayout.ActiveDocument.1">
                  <p:embed/>
                </p:oleObj>
              </mc:Choice>
              <mc:Fallback>
                <p:oleObj name="think-cell Slide" r:id="rId20" imgW="395" imgH="394" progId="TCLayout.ActiveDocument.1">
                  <p:embed/>
                  <p:pic>
                    <p:nvPicPr>
                      <p:cNvPr id="2" name="Object 1" hidden="1"/>
                      <p:cNvPicPr/>
                      <p:nvPr/>
                    </p:nvPicPr>
                    <p:blipFill>
                      <a:blip r:embed="rId21"/>
                      <a:stretch>
                        <a:fillRect/>
                      </a:stretch>
                    </p:blipFill>
                    <p:spPr>
                      <a:xfrm>
                        <a:off x="1956" y="1589"/>
                        <a:ext cx="1954" cy="1587"/>
                      </a:xfrm>
                      <a:prstGeom prst="rect">
                        <a:avLst/>
                      </a:prstGeom>
                    </p:spPr>
                  </p:pic>
                </p:oleObj>
              </mc:Fallback>
            </mc:AlternateContent>
          </a:graphicData>
        </a:graphic>
      </p:graphicFrame>
      <p:pic>
        <p:nvPicPr>
          <p:cNvPr id="3" name="Picture 2"/>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0947175" y="5911536"/>
            <a:ext cx="587724" cy="488357"/>
          </a:xfrm>
          <a:prstGeom prst="rect">
            <a:avLst/>
          </a:prstGeom>
        </p:spPr>
      </p:pic>
      <p:sp>
        <p:nvSpPr>
          <p:cNvPr id="12" name="Snip and Round Single Corner Rectangle 11">
            <a:hlinkClick r:id="" action="ppaction://hlinkshowjump?jump=nextslide"/>
          </p:cNvPr>
          <p:cNvSpPr/>
          <p:nvPr userDrawn="1"/>
        </p:nvSpPr>
        <p:spPr>
          <a:xfrm>
            <a:off x="11843226" y="2549159"/>
            <a:ext cx="355124" cy="504922"/>
          </a:xfrm>
          <a:prstGeom prst="snipRoundRect">
            <a:avLst>
              <a:gd name="adj1" fmla="val 33467"/>
              <a:gd name="adj2" fmla="val 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20" name="Snip and Round Single Corner Rectangle 19">
            <a:hlinkClick r:id="" action="ppaction://hlinkshowjump?jump=previousslide"/>
          </p:cNvPr>
          <p:cNvSpPr/>
          <p:nvPr userDrawn="1"/>
        </p:nvSpPr>
        <p:spPr>
          <a:xfrm flipV="1">
            <a:off x="11843226" y="3559003"/>
            <a:ext cx="355124" cy="504922"/>
          </a:xfrm>
          <a:prstGeom prst="snipRoundRect">
            <a:avLst>
              <a:gd name="adj1" fmla="val 33467"/>
              <a:gd name="adj2" fmla="val 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21" name="Rectangle 20">
            <a:hlinkClick r:id="" action="ppaction://hlinkshowjump?jump=firstslide"/>
          </p:cNvPr>
          <p:cNvSpPr/>
          <p:nvPr userDrawn="1"/>
        </p:nvSpPr>
        <p:spPr>
          <a:xfrm>
            <a:off x="11843226" y="3054081"/>
            <a:ext cx="355124" cy="504922"/>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22" name="Half Frame 21"/>
          <p:cNvSpPr/>
          <p:nvPr userDrawn="1"/>
        </p:nvSpPr>
        <p:spPr>
          <a:xfrm rot="8100000">
            <a:off x="11857905" y="2710578"/>
            <a:ext cx="222854" cy="182086"/>
          </a:xfrm>
          <a:prstGeom prst="halfFrame">
            <a:avLst>
              <a:gd name="adj1" fmla="val 13333"/>
              <a:gd name="adj2" fmla="val 13333"/>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23" name="Half Frame 22"/>
          <p:cNvSpPr/>
          <p:nvPr userDrawn="1"/>
        </p:nvSpPr>
        <p:spPr>
          <a:xfrm rot="18900000">
            <a:off x="11965814" y="3744993"/>
            <a:ext cx="222854" cy="182086"/>
          </a:xfrm>
          <a:prstGeom prst="halfFrame">
            <a:avLst>
              <a:gd name="adj1" fmla="val 13333"/>
              <a:gd name="adj2" fmla="val 13333"/>
            </a:avLst>
          </a:pr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chemeClr val="tx1"/>
              </a:solidFill>
            </a:endParaRPr>
          </a:p>
        </p:txBody>
      </p:sp>
      <p:sp>
        <p:nvSpPr>
          <p:cNvPr id="24" name="Freeform 13"/>
          <p:cNvSpPr>
            <a:spLocks noEditPoints="1"/>
          </p:cNvSpPr>
          <p:nvPr userDrawn="1"/>
        </p:nvSpPr>
        <p:spPr bwMode="auto">
          <a:xfrm>
            <a:off x="11886568" y="3202752"/>
            <a:ext cx="268440" cy="200922"/>
          </a:xfrm>
          <a:custGeom>
            <a:avLst/>
            <a:gdLst>
              <a:gd name="T0" fmla="*/ 273 w 332"/>
              <a:gd name="T1" fmla="*/ 81 h 306"/>
              <a:gd name="T2" fmla="*/ 273 w 332"/>
              <a:gd name="T3" fmla="*/ 3 h 306"/>
              <a:gd name="T4" fmla="*/ 230 w 332"/>
              <a:gd name="T5" fmla="*/ 3 h 306"/>
              <a:gd name="T6" fmla="*/ 230 w 332"/>
              <a:gd name="T7" fmla="*/ 48 h 306"/>
              <a:gd name="T8" fmla="*/ 166 w 332"/>
              <a:gd name="T9" fmla="*/ 0 h 306"/>
              <a:gd name="T10" fmla="*/ 0 w 332"/>
              <a:gd name="T11" fmla="*/ 126 h 306"/>
              <a:gd name="T12" fmla="*/ 26 w 332"/>
              <a:gd name="T13" fmla="*/ 161 h 306"/>
              <a:gd name="T14" fmla="*/ 42 w 332"/>
              <a:gd name="T15" fmla="*/ 148 h 306"/>
              <a:gd name="T16" fmla="*/ 42 w 332"/>
              <a:gd name="T17" fmla="*/ 306 h 306"/>
              <a:gd name="T18" fmla="*/ 289 w 332"/>
              <a:gd name="T19" fmla="*/ 306 h 306"/>
              <a:gd name="T20" fmla="*/ 289 w 332"/>
              <a:gd name="T21" fmla="*/ 148 h 306"/>
              <a:gd name="T22" fmla="*/ 305 w 332"/>
              <a:gd name="T23" fmla="*/ 161 h 306"/>
              <a:gd name="T24" fmla="*/ 332 w 332"/>
              <a:gd name="T25" fmla="*/ 126 h 306"/>
              <a:gd name="T26" fmla="*/ 273 w 332"/>
              <a:gd name="T27" fmla="*/ 81 h 306"/>
              <a:gd name="T28" fmla="*/ 265 w 332"/>
              <a:gd name="T29" fmla="*/ 281 h 306"/>
              <a:gd name="T30" fmla="*/ 209 w 332"/>
              <a:gd name="T31" fmla="*/ 281 h 306"/>
              <a:gd name="T32" fmla="*/ 209 w 332"/>
              <a:gd name="T33" fmla="*/ 190 h 306"/>
              <a:gd name="T34" fmla="*/ 123 w 332"/>
              <a:gd name="T35" fmla="*/ 190 h 306"/>
              <a:gd name="T36" fmla="*/ 123 w 332"/>
              <a:gd name="T37" fmla="*/ 281 h 306"/>
              <a:gd name="T38" fmla="*/ 67 w 332"/>
              <a:gd name="T39" fmla="*/ 281 h 306"/>
              <a:gd name="T40" fmla="*/ 67 w 332"/>
              <a:gd name="T41" fmla="*/ 131 h 306"/>
              <a:gd name="T42" fmla="*/ 166 w 332"/>
              <a:gd name="T43" fmla="*/ 56 h 306"/>
              <a:gd name="T44" fmla="*/ 265 w 332"/>
              <a:gd name="T45" fmla="*/ 131 h 306"/>
              <a:gd name="T46" fmla="*/ 265 w 332"/>
              <a:gd name="T47" fmla="*/ 28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2" h="306">
                <a:moveTo>
                  <a:pt x="273" y="81"/>
                </a:moveTo>
                <a:lnTo>
                  <a:pt x="273" y="3"/>
                </a:lnTo>
                <a:lnTo>
                  <a:pt x="230" y="3"/>
                </a:lnTo>
                <a:lnTo>
                  <a:pt x="230" y="48"/>
                </a:lnTo>
                <a:lnTo>
                  <a:pt x="166" y="0"/>
                </a:lnTo>
                <a:lnTo>
                  <a:pt x="0" y="126"/>
                </a:lnTo>
                <a:lnTo>
                  <a:pt x="26" y="161"/>
                </a:lnTo>
                <a:lnTo>
                  <a:pt x="42" y="148"/>
                </a:lnTo>
                <a:lnTo>
                  <a:pt x="42" y="306"/>
                </a:lnTo>
                <a:lnTo>
                  <a:pt x="289" y="306"/>
                </a:lnTo>
                <a:lnTo>
                  <a:pt x="289" y="148"/>
                </a:lnTo>
                <a:lnTo>
                  <a:pt x="305" y="161"/>
                </a:lnTo>
                <a:lnTo>
                  <a:pt x="332" y="126"/>
                </a:lnTo>
                <a:lnTo>
                  <a:pt x="273" y="81"/>
                </a:lnTo>
                <a:close/>
                <a:moveTo>
                  <a:pt x="265" y="281"/>
                </a:moveTo>
                <a:lnTo>
                  <a:pt x="209" y="281"/>
                </a:lnTo>
                <a:lnTo>
                  <a:pt x="209" y="190"/>
                </a:lnTo>
                <a:lnTo>
                  <a:pt x="123" y="190"/>
                </a:lnTo>
                <a:lnTo>
                  <a:pt x="123" y="281"/>
                </a:lnTo>
                <a:lnTo>
                  <a:pt x="67" y="281"/>
                </a:lnTo>
                <a:lnTo>
                  <a:pt x="67" y="131"/>
                </a:lnTo>
                <a:lnTo>
                  <a:pt x="166" y="56"/>
                </a:lnTo>
                <a:lnTo>
                  <a:pt x="265" y="131"/>
                </a:lnTo>
                <a:lnTo>
                  <a:pt x="265" y="281"/>
                </a:lnTo>
                <a:close/>
              </a:path>
            </a:pathLst>
          </a:custGeom>
          <a:solidFill>
            <a:srgbClr val="1D1D1B"/>
          </a:solidFill>
          <a:ln w="9525">
            <a:noFill/>
            <a:round/>
            <a:headEnd/>
            <a:tailEnd/>
          </a:ln>
        </p:spPr>
        <p:txBody>
          <a:bodyPr vert="horz" wrap="square" lIns="100817" tIns="50408" rIns="100817" bIns="50408" numCol="1" anchor="t" anchorCtr="0" compatLnSpc="1">
            <a:prstTxWarp prst="textNoShape">
              <a:avLst/>
            </a:prstTxWarp>
          </a:bodyPr>
          <a:lstStyle/>
          <a:p>
            <a:endParaRPr lang="en-US" sz="2315">
              <a:solidFill>
                <a:srgbClr val="000000"/>
              </a:solidFill>
            </a:endParaRPr>
          </a:p>
        </p:txBody>
      </p:sp>
      <p:sp>
        <p:nvSpPr>
          <p:cNvPr id="13" name="Footer Placeholder 1"/>
          <p:cNvSpPr>
            <a:spLocks noGrp="1"/>
          </p:cNvSpPr>
          <p:nvPr>
            <p:ph type="ftr" sz="quarter" idx="3"/>
          </p:nvPr>
        </p:nvSpPr>
        <p:spPr>
          <a:xfrm>
            <a:off x="725715" y="6262625"/>
            <a:ext cx="2440383" cy="167979"/>
          </a:xfrm>
          <a:prstGeom prst="rect">
            <a:avLst/>
          </a:prstGeom>
        </p:spPr>
        <p:txBody>
          <a:bodyPr/>
          <a:lstStyle>
            <a:lvl1pPr>
              <a:defRPr>
                <a:solidFill>
                  <a:schemeClr val="tx1">
                    <a:lumMod val="50000"/>
                    <a:lumOff val="50000"/>
                  </a:schemeClr>
                </a:solidFill>
              </a:defRPr>
            </a:lvl1pPr>
          </a:lstStyle>
          <a:p>
            <a:r>
              <a:rPr lang="en-AU" sz="800">
                <a:latin typeface="EYInterstate Light" panose="02000506000000020004" pitchFamily="2" charset="0"/>
              </a:rPr>
              <a:t>OSARs overview |</a:t>
            </a:r>
            <a:endParaRPr lang="en-AU" sz="800" dirty="0">
              <a:latin typeface="EYInterstate Light" panose="02000506000000020004" pitchFamily="2" charset="0"/>
            </a:endParaRPr>
          </a:p>
        </p:txBody>
      </p:sp>
      <p:sp>
        <p:nvSpPr>
          <p:cNvPr id="14" name="Slide Number Placeholder 2"/>
          <p:cNvSpPr>
            <a:spLocks noGrp="1"/>
          </p:cNvSpPr>
          <p:nvPr>
            <p:ph type="sldNum" sz="quarter" idx="4"/>
          </p:nvPr>
        </p:nvSpPr>
        <p:spPr>
          <a:xfrm flipH="1">
            <a:off x="1759703" y="6249618"/>
            <a:ext cx="475031" cy="193990"/>
          </a:xfrm>
          <a:prstGeom prst="rect">
            <a:avLst/>
          </a:prstGeom>
        </p:spPr>
        <p:txBody>
          <a:bodyPr/>
          <a:lstStyle>
            <a:lvl1pPr>
              <a:defRPr sz="800">
                <a:solidFill>
                  <a:schemeClr val="tx1">
                    <a:lumMod val="50000"/>
                    <a:lumOff val="50000"/>
                  </a:schemeClr>
                </a:solidFill>
                <a:latin typeface="EYInterstate Light" panose="02000506000000020004" pitchFamily="2" charset="0"/>
              </a:defRPr>
            </a:lvl1pPr>
          </a:lstStyle>
          <a:p>
            <a:pPr algn="r"/>
            <a:fld id="{89470938-C9BA-4B24-B2E8-85DE2AF67580}" type="slidenum">
              <a:rPr lang="en-NZ" smtClean="0"/>
              <a:pPr algn="r"/>
              <a:t>‹#›</a:t>
            </a:fld>
            <a:endParaRPr lang="en-NZ" dirty="0"/>
          </a:p>
        </p:txBody>
      </p:sp>
    </p:spTree>
    <p:extLst>
      <p:ext uri="{BB962C8B-B14F-4D97-AF65-F5344CB8AC3E}">
        <p14:creationId xmlns:p14="http://schemas.microsoft.com/office/powerpoint/2010/main" val="824325266"/>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 id="2147484031" r:id="rId12"/>
    <p:sldLayoutId id="2147484032" r:id="rId13"/>
    <p:sldLayoutId id="2147484033" r:id="rId14"/>
    <p:sldLayoutId id="2147484034" r:id="rId15"/>
    <p:sldLayoutId id="2147484035" r:id="rId16"/>
  </p:sldLayoutIdLst>
  <p:hf hdr="0" dt="0"/>
  <p:txStyles>
    <p:titleStyle>
      <a:lvl1pPr algn="l" defTabSz="990570" rtl="0" eaLnBrk="1" latinLnBrk="0" hangingPunct="1">
        <a:lnSpc>
          <a:spcPct val="85000"/>
        </a:lnSpc>
        <a:spcBef>
          <a:spcPct val="0"/>
        </a:spcBef>
        <a:buNone/>
        <a:defRPr sz="1950" b="0" kern="1200">
          <a:solidFill>
            <a:schemeClr val="tx1">
              <a:lumMod val="65000"/>
              <a:lumOff val="35000"/>
            </a:schemeClr>
          </a:solidFill>
          <a:latin typeface="EYInterstate" panose="02000503020000020004" pitchFamily="2" charset="0"/>
          <a:ea typeface="+mj-ea"/>
          <a:cs typeface="Arial" pitchFamily="34" charset="0"/>
        </a:defRPr>
      </a:lvl1pPr>
    </p:titleStyle>
    <p:bodyStyle>
      <a:lvl1pPr marL="0" indent="0" algn="l" defTabSz="990570" rtl="0" eaLnBrk="1" latinLnBrk="0" hangingPunct="1">
        <a:spcBef>
          <a:spcPts val="217"/>
        </a:spcBef>
        <a:spcAft>
          <a:spcPts val="217"/>
        </a:spcAft>
        <a:buClr>
          <a:schemeClr val="accent2"/>
        </a:buClr>
        <a:buSzPct val="70000"/>
        <a:buFont typeface="Arial" pitchFamily="34" charset="0"/>
        <a:buNone/>
        <a:defRPr sz="1137" kern="1200">
          <a:solidFill>
            <a:schemeClr val="tx1"/>
          </a:solidFill>
          <a:latin typeface="EYInterstate Light" panose="02000506000000020004" pitchFamily="2" charset="0"/>
          <a:ea typeface="+mn-ea"/>
          <a:cs typeface="+mn-cs"/>
        </a:defRPr>
      </a:lvl1pPr>
      <a:lvl2pPr marL="392100" indent="-202929" algn="l" defTabSz="990570" rtl="0" eaLnBrk="1" latinLnBrk="0" hangingPunct="1">
        <a:spcBef>
          <a:spcPts val="217"/>
        </a:spcBef>
        <a:spcAft>
          <a:spcPts val="217"/>
        </a:spcAft>
        <a:buClr>
          <a:schemeClr val="accent2"/>
        </a:buClr>
        <a:buSzPct val="70000"/>
        <a:buFont typeface="Arial" pitchFamily="34" charset="0"/>
        <a:buChar char="►"/>
        <a:defRPr sz="1137" kern="1200">
          <a:solidFill>
            <a:schemeClr val="tx1"/>
          </a:solidFill>
          <a:latin typeface="EYInterstate Light" panose="02000506000000020004" pitchFamily="2" charset="0"/>
          <a:ea typeface="+mn-ea"/>
          <a:cs typeface="+mn-cs"/>
        </a:defRPr>
      </a:lvl2pPr>
      <a:lvl3pPr marL="577832" indent="-185732" algn="l" defTabSz="990570" rtl="0" eaLnBrk="1" latinLnBrk="0" hangingPunct="1">
        <a:spcBef>
          <a:spcPts val="217"/>
        </a:spcBef>
        <a:spcAft>
          <a:spcPts val="217"/>
        </a:spcAft>
        <a:buClr>
          <a:schemeClr val="accent2"/>
        </a:buClr>
        <a:buSzPct val="70000"/>
        <a:buFont typeface="Arial" pitchFamily="34" charset="0"/>
        <a:buChar char="►"/>
        <a:defRPr sz="1137" kern="1200">
          <a:solidFill>
            <a:schemeClr val="tx1"/>
          </a:solidFill>
          <a:latin typeface="EYInterstate Light" panose="02000506000000020004" pitchFamily="2" charset="0"/>
          <a:ea typeface="+mn-ea"/>
          <a:cs typeface="+mn-cs"/>
        </a:defRPr>
      </a:lvl3pPr>
      <a:lvl4pPr marL="775603" indent="-194331" algn="l" defTabSz="990570" rtl="0" eaLnBrk="1" latinLnBrk="0" hangingPunct="1">
        <a:spcBef>
          <a:spcPts val="217"/>
        </a:spcBef>
        <a:spcAft>
          <a:spcPts val="217"/>
        </a:spcAft>
        <a:buClr>
          <a:schemeClr val="accent2"/>
        </a:buClr>
        <a:buSzPct val="70000"/>
        <a:buFont typeface="Arial" pitchFamily="34" charset="0"/>
        <a:buChar char="►"/>
        <a:defRPr sz="1137" kern="1200">
          <a:solidFill>
            <a:schemeClr val="tx1"/>
          </a:solidFill>
          <a:latin typeface="EYInterstate Light" panose="02000506000000020004" pitchFamily="2" charset="0"/>
          <a:ea typeface="+mn-ea"/>
          <a:cs typeface="+mn-cs"/>
        </a:defRPr>
      </a:lvl4pPr>
      <a:lvl5pPr marL="971653" indent="-201210" algn="l" defTabSz="990570" rtl="0" eaLnBrk="1" latinLnBrk="0" hangingPunct="1">
        <a:spcBef>
          <a:spcPts val="217"/>
        </a:spcBef>
        <a:spcAft>
          <a:spcPts val="217"/>
        </a:spcAft>
        <a:buClr>
          <a:schemeClr val="accent2"/>
        </a:buClr>
        <a:buSzPct val="70000"/>
        <a:buFont typeface="Arial" pitchFamily="34" charset="0"/>
        <a:buChar char="►"/>
        <a:defRPr sz="1137" kern="1200">
          <a:solidFill>
            <a:schemeClr val="tx1"/>
          </a:solidFill>
          <a:latin typeface="EYInterstate Light" panose="02000506000000020004" pitchFamily="2" charset="0"/>
          <a:ea typeface="+mn-ea"/>
          <a:cs typeface="+mn-cs"/>
        </a:defRPr>
      </a:lvl5pPr>
      <a:lvl6pPr marL="272406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9pPr>
    </p:bodyStyle>
    <p:otherStyle>
      <a:defPPr>
        <a:defRPr lang="en-US"/>
      </a:defPPr>
      <a:lvl1pPr marL="0" algn="l" defTabSz="990570" rtl="0" eaLnBrk="1" latinLnBrk="0" hangingPunct="1">
        <a:defRPr sz="1950" kern="1200">
          <a:solidFill>
            <a:schemeClr val="tx1"/>
          </a:solidFill>
          <a:latin typeface="+mn-lt"/>
          <a:ea typeface="+mn-ea"/>
          <a:cs typeface="+mn-cs"/>
        </a:defRPr>
      </a:lvl1pPr>
      <a:lvl2pPr marL="495285" algn="l" defTabSz="990570" rtl="0" eaLnBrk="1" latinLnBrk="0" hangingPunct="1">
        <a:defRPr sz="1950" kern="1200">
          <a:solidFill>
            <a:schemeClr val="tx1"/>
          </a:solidFill>
          <a:latin typeface="+mn-lt"/>
          <a:ea typeface="+mn-ea"/>
          <a:cs typeface="+mn-cs"/>
        </a:defRPr>
      </a:lvl2pPr>
      <a:lvl3pPr marL="990570" algn="l" defTabSz="990570" rtl="0" eaLnBrk="1" latinLnBrk="0" hangingPunct="1">
        <a:defRPr sz="1950" kern="1200">
          <a:solidFill>
            <a:schemeClr val="tx1"/>
          </a:solidFill>
          <a:latin typeface="+mn-lt"/>
          <a:ea typeface="+mn-ea"/>
          <a:cs typeface="+mn-cs"/>
        </a:defRPr>
      </a:lvl3pPr>
      <a:lvl4pPr marL="1485854" algn="l" defTabSz="990570" rtl="0" eaLnBrk="1" latinLnBrk="0" hangingPunct="1">
        <a:defRPr sz="1950" kern="1200">
          <a:solidFill>
            <a:schemeClr val="tx1"/>
          </a:solidFill>
          <a:latin typeface="+mn-lt"/>
          <a:ea typeface="+mn-ea"/>
          <a:cs typeface="+mn-cs"/>
        </a:defRPr>
      </a:lvl4pPr>
      <a:lvl5pPr marL="1981139" algn="l" defTabSz="990570" rtl="0" eaLnBrk="1" latinLnBrk="0" hangingPunct="1">
        <a:defRPr sz="1950" kern="1200">
          <a:solidFill>
            <a:schemeClr val="tx1"/>
          </a:solidFill>
          <a:latin typeface="+mn-lt"/>
          <a:ea typeface="+mn-ea"/>
          <a:cs typeface="+mn-cs"/>
        </a:defRPr>
      </a:lvl5pPr>
      <a:lvl6pPr marL="2476424" algn="l" defTabSz="990570" rtl="0" eaLnBrk="1" latinLnBrk="0" hangingPunct="1">
        <a:defRPr sz="1950" kern="1200">
          <a:solidFill>
            <a:schemeClr val="tx1"/>
          </a:solidFill>
          <a:latin typeface="+mn-lt"/>
          <a:ea typeface="+mn-ea"/>
          <a:cs typeface="+mn-cs"/>
        </a:defRPr>
      </a:lvl6pPr>
      <a:lvl7pPr marL="2971709" algn="l" defTabSz="990570" rtl="0" eaLnBrk="1" latinLnBrk="0" hangingPunct="1">
        <a:defRPr sz="1950" kern="1200">
          <a:solidFill>
            <a:schemeClr val="tx1"/>
          </a:solidFill>
          <a:latin typeface="+mn-lt"/>
          <a:ea typeface="+mn-ea"/>
          <a:cs typeface="+mn-cs"/>
        </a:defRPr>
      </a:lvl7pPr>
      <a:lvl8pPr marL="3466993" algn="l" defTabSz="990570" rtl="0" eaLnBrk="1" latinLnBrk="0" hangingPunct="1">
        <a:defRPr sz="1950" kern="1200">
          <a:solidFill>
            <a:schemeClr val="tx1"/>
          </a:solidFill>
          <a:latin typeface="+mn-lt"/>
          <a:ea typeface="+mn-ea"/>
          <a:cs typeface="+mn-cs"/>
        </a:defRPr>
      </a:lvl8pPr>
      <a:lvl9pPr marL="3962278" algn="l" defTabSz="990570" rtl="0" eaLnBrk="1" latinLnBrk="0" hangingPunct="1">
        <a:defRPr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36.vml"/><Relationship Id="rId6" Type="http://schemas.openxmlformats.org/officeDocument/2006/relationships/image" Target="../media/image2.emf"/><Relationship Id="rId5" Type="http://schemas.openxmlformats.org/officeDocument/2006/relationships/oleObject" Target="../embeddings/oleObject36.bin"/><Relationship Id="rId4"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28.xml"/><Relationship Id="rId1" Type="http://schemas.openxmlformats.org/officeDocument/2006/relationships/tags" Target="../tags/tag67.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82.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slideLayout" Target="../slideLayouts/slideLayout142.xml"/><Relationship Id="rId1" Type="http://schemas.openxmlformats.org/officeDocument/2006/relationships/themeOverride" Target="../theme/themeOverride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4.xml"/></Relationships>
</file>

<file path=ppt/slides/_rels/slide2.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tags" Target="../tags/tag60.xml"/><Relationship Id="rId7" Type="http://schemas.openxmlformats.org/officeDocument/2006/relationships/image" Target="../media/image1.emf"/><Relationship Id="rId2" Type="http://schemas.openxmlformats.org/officeDocument/2006/relationships/tags" Target="../tags/tag59.xml"/><Relationship Id="rId1" Type="http://schemas.openxmlformats.org/officeDocument/2006/relationships/vmlDrawing" Target="../drawings/vmlDrawing37.vml"/><Relationship Id="rId6" Type="http://schemas.openxmlformats.org/officeDocument/2006/relationships/oleObject" Target="../embeddings/oleObject37.bin"/><Relationship Id="rId5" Type="http://schemas.openxmlformats.org/officeDocument/2006/relationships/notesSlide" Target="../notesSlides/notesSlide1.xml"/><Relationship Id="rId4" Type="http://schemas.openxmlformats.org/officeDocument/2006/relationships/slideLayout" Target="../slideLayouts/slideLayout6.xml"/><Relationship Id="rId9" Type="http://schemas.openxmlformats.org/officeDocument/2006/relationships/chart" Target="../charts/char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tags" Target="../tags/tag62.xml"/><Relationship Id="rId7" Type="http://schemas.openxmlformats.org/officeDocument/2006/relationships/image" Target="../media/image10.emf"/><Relationship Id="rId2" Type="http://schemas.openxmlformats.org/officeDocument/2006/relationships/tags" Target="../tags/tag61.xml"/><Relationship Id="rId1" Type="http://schemas.openxmlformats.org/officeDocument/2006/relationships/vmlDrawing" Target="../drawings/vmlDrawing38.vml"/><Relationship Id="rId6" Type="http://schemas.openxmlformats.org/officeDocument/2006/relationships/oleObject" Target="../embeddings/oleObject38.bin"/><Relationship Id="rId5" Type="http://schemas.openxmlformats.org/officeDocument/2006/relationships/notesSlide" Target="../notesSlides/notesSlide2.xml"/><Relationship Id="rId4" Type="http://schemas.openxmlformats.org/officeDocument/2006/relationships/slideLayout" Target="../slideLayouts/slideLayout6.xml"/><Relationship Id="rId9" Type="http://schemas.openxmlformats.org/officeDocument/2006/relationships/chart" Target="../charts/chart4.xml"/></Relationships>
</file>

<file path=ppt/slides/_rels/slide4.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tags" Target="../tags/tag64.xml"/><Relationship Id="rId7" Type="http://schemas.openxmlformats.org/officeDocument/2006/relationships/image" Target="../media/image10.emf"/><Relationship Id="rId2" Type="http://schemas.openxmlformats.org/officeDocument/2006/relationships/tags" Target="../tags/tag63.xml"/><Relationship Id="rId1" Type="http://schemas.openxmlformats.org/officeDocument/2006/relationships/vmlDrawing" Target="../drawings/vmlDrawing39.vml"/><Relationship Id="rId6" Type="http://schemas.openxmlformats.org/officeDocument/2006/relationships/oleObject" Target="../embeddings/oleObject39.bin"/><Relationship Id="rId5" Type="http://schemas.openxmlformats.org/officeDocument/2006/relationships/notesSlide" Target="../notesSlides/notesSlide3.xml"/><Relationship Id="rId4" Type="http://schemas.openxmlformats.org/officeDocument/2006/relationships/slideLayout" Target="../slideLayouts/slideLayout84.xml"/><Relationship Id="rId9"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7.xml"/><Relationship Id="rId1" Type="http://schemas.openxmlformats.org/officeDocument/2006/relationships/tags" Target="../tags/tag6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7.xml"/><Relationship Id="rId1" Type="http://schemas.openxmlformats.org/officeDocument/2006/relationships/tags" Target="../tags/tag6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2.xml"/></Relationships>
</file>

<file path=ppt/slides/_rels/slide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D33AB7A-5759-4D68-9260-6F7251CF8B4B}"/>
              </a:ext>
            </a:extLst>
          </p:cNvPr>
          <p:cNvGraphicFramePr>
            <a:graphicFrameLocks noChangeAspect="1"/>
          </p:cNvGraphicFramePr>
          <p:nvPr>
            <p:custDataLst>
              <p:tags r:id="rId2"/>
            </p:custDataLst>
            <p:extLst>
              <p:ext uri="{D42A27DB-BD31-4B8C-83A1-F6EECF244321}">
                <p14:modId xmlns:p14="http://schemas.microsoft.com/office/powerpoint/2010/main" val="36624018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66" name="think-cell Slide" r:id="rId5" imgW="592" imgH="591" progId="TCLayout.ActiveDocument.1">
                  <p:embed/>
                </p:oleObj>
              </mc:Choice>
              <mc:Fallback>
                <p:oleObj name="think-cell Slide" r:id="rId5" imgW="592" imgH="591" progId="TCLayout.ActiveDocument.1">
                  <p:embed/>
                  <p:pic>
                    <p:nvPicPr>
                      <p:cNvPr id="5" name="Object 4" hidden="1">
                        <a:extLst>
                          <a:ext uri="{FF2B5EF4-FFF2-40B4-BE49-F238E27FC236}">
                            <a16:creationId xmlns:a16="http://schemas.microsoft.com/office/drawing/2014/main" id="{AD33AB7A-5759-4D68-9260-6F7251CF8B4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7C89D26-4DCF-4350-8067-EB8D0FE97A2B}"/>
              </a:ext>
            </a:extLst>
          </p:cNvPr>
          <p:cNvSpPr/>
          <p:nvPr>
            <p:custDataLst>
              <p:tags r:id="rId3"/>
            </p:custDataLst>
          </p:nvPr>
        </p:nvSpPr>
        <p:spPr>
          <a:xfrm>
            <a:off x="0" y="0"/>
            <a:ext cx="158750" cy="158750"/>
          </a:xfrm>
          <a:prstGeom prst="rect">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t" anchorCtr="0">
            <a:noAutofit/>
          </a:bodyPr>
          <a:lstStyle/>
          <a:p>
            <a:pPr algn="ctr">
              <a:lnSpc>
                <a:spcPct val="85000"/>
              </a:lnSpc>
              <a:spcBef>
                <a:spcPct val="0"/>
              </a:spcBef>
              <a:spcAft>
                <a:spcPct val="0"/>
              </a:spcAft>
            </a:pPr>
            <a:endParaRPr lang="en-IN" sz="3600" dirty="0">
              <a:solidFill>
                <a:schemeClr val="tx1"/>
              </a:solidFill>
              <a:latin typeface="EYInterstate" panose="02000503020000020004" pitchFamily="2" charset="0"/>
              <a:ea typeface="+mj-ea"/>
              <a:cs typeface="Arial" panose="020B0604020202020204" pitchFamily="34" charset="0"/>
              <a:sym typeface="EYInterstate" panose="02000503020000020004" pitchFamily="2" charset="0"/>
            </a:endParaRPr>
          </a:p>
        </p:txBody>
      </p:sp>
      <p:sp>
        <p:nvSpPr>
          <p:cNvPr id="2" name="Title 1"/>
          <p:cNvSpPr>
            <a:spLocks noGrp="1"/>
          </p:cNvSpPr>
          <p:nvPr>
            <p:ph type="ctrTitle"/>
          </p:nvPr>
        </p:nvSpPr>
        <p:spPr>
          <a:xfrm>
            <a:off x="773430" y="2158328"/>
            <a:ext cx="4331970" cy="1975521"/>
          </a:xfrm>
        </p:spPr>
        <p:txBody>
          <a:bodyPr>
            <a:noAutofit/>
          </a:bodyPr>
          <a:lstStyle/>
          <a:p>
            <a:pPr algn="ctr"/>
            <a:r>
              <a:rPr lang="en-IN" sz="3600" dirty="0">
                <a:latin typeface="EYInterstate" panose="02000503020000020004" pitchFamily="2" charset="0"/>
              </a:rPr>
              <a:t>Double Edged Sword</a:t>
            </a:r>
            <a:br>
              <a:rPr lang="en-IN" sz="1800" i="1" dirty="0">
                <a:latin typeface="EYInterstate" panose="02000503020000020004" pitchFamily="2" charset="0"/>
              </a:rPr>
            </a:br>
            <a:r>
              <a:rPr lang="en-IN" sz="1800" i="1" dirty="0">
                <a:latin typeface="EYInterstate" panose="02000503020000020004" pitchFamily="2" charset="0"/>
              </a:rPr>
              <a:t>risk management for PPP projects</a:t>
            </a:r>
          </a:p>
        </p:txBody>
      </p:sp>
      <p:sp>
        <p:nvSpPr>
          <p:cNvPr id="3" name="Subtitle 2"/>
          <p:cNvSpPr>
            <a:spLocks noGrp="1"/>
          </p:cNvSpPr>
          <p:nvPr>
            <p:ph type="subTitle" idx="1"/>
          </p:nvPr>
        </p:nvSpPr>
        <p:spPr>
          <a:xfrm>
            <a:off x="802197" y="3200329"/>
            <a:ext cx="4020628" cy="645742"/>
          </a:xfrm>
        </p:spPr>
        <p:txBody>
          <a:bodyPr/>
          <a:lstStyle/>
          <a:p>
            <a:r>
              <a:rPr lang="en-IN" sz="2800" dirty="0"/>
              <a:t>Istanbul PPP Week</a:t>
            </a:r>
          </a:p>
          <a:p>
            <a:r>
              <a:rPr lang="en-IN" sz="2800" dirty="0"/>
              <a:t>Darrin Grimsey</a:t>
            </a:r>
          </a:p>
          <a:p>
            <a:r>
              <a:rPr lang="en-IN" sz="2800" dirty="0">
                <a:solidFill>
                  <a:srgbClr val="FF0000"/>
                </a:solidFill>
              </a:rPr>
              <a:t>5/11/20</a:t>
            </a:r>
          </a:p>
        </p:txBody>
      </p:sp>
    </p:spTree>
    <p:extLst>
      <p:ext uri="{BB962C8B-B14F-4D97-AF65-F5344CB8AC3E}">
        <p14:creationId xmlns:p14="http://schemas.microsoft.com/office/powerpoint/2010/main" val="963533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9" name="Text Box 3"/>
          <p:cNvSpPr txBox="1">
            <a:spLocks noChangeArrowheads="1"/>
          </p:cNvSpPr>
          <p:nvPr>
            <p:custDataLst>
              <p:tags r:id="rId1"/>
            </p:custDataLst>
          </p:nvPr>
        </p:nvSpPr>
        <p:spPr bwMode="gray">
          <a:xfrm>
            <a:off x="1511300" y="12700"/>
            <a:ext cx="184150" cy="304800"/>
          </a:xfrm>
          <a:prstGeom prst="rect">
            <a:avLst/>
          </a:prstGeom>
          <a:noFill/>
          <a:ln w="18796">
            <a:noFill/>
            <a:miter lim="800000"/>
            <a:headEnd/>
            <a:tailEnd/>
          </a:ln>
          <a:effectLst/>
        </p:spPr>
        <p:txBody>
          <a:bodyPr>
            <a:spAutoFit/>
          </a:bodyPr>
          <a:lstStyle/>
          <a:p>
            <a:pPr>
              <a:buSzPct val="90000"/>
              <a:buFont typeface="Monotype Sorts" pitchFamily="2" charset="2"/>
              <a:buNone/>
            </a:pPr>
            <a:endParaRPr lang="en-AU" sz="1400" dirty="0">
              <a:solidFill>
                <a:srgbClr val="2E1700"/>
              </a:solidFill>
            </a:endParaRPr>
          </a:p>
        </p:txBody>
      </p:sp>
      <p:sp>
        <p:nvSpPr>
          <p:cNvPr id="311300" name="Text Box 4"/>
          <p:cNvSpPr txBox="1">
            <a:spLocks noChangeArrowheads="1"/>
          </p:cNvSpPr>
          <p:nvPr/>
        </p:nvSpPr>
        <p:spPr bwMode="gray">
          <a:xfrm>
            <a:off x="2014063" y="1248739"/>
            <a:ext cx="8193974" cy="646331"/>
          </a:xfrm>
          <a:prstGeom prst="rect">
            <a:avLst/>
          </a:prstGeom>
          <a:solidFill>
            <a:schemeClr val="accent2"/>
          </a:solidFill>
          <a:ln w="28321" algn="ctr">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p:spPr>
        <p:txBody>
          <a:bodyPr wrap="square" anchor="ctr" anchorCtr="0">
            <a:noAutofit/>
          </a:bodyPr>
          <a:lstStyle/>
          <a:p>
            <a:pPr algn="ctr">
              <a:spcBef>
                <a:spcPct val="50000"/>
              </a:spcBef>
              <a:buSzPct val="90000"/>
              <a:buFont typeface="Monotype Sorts" pitchFamily="2" charset="2"/>
              <a:buNone/>
            </a:pPr>
            <a:r>
              <a:rPr lang="en-GB" sz="2000" dirty="0">
                <a:solidFill>
                  <a:schemeClr val="bg1"/>
                </a:solidFill>
              </a:rPr>
              <a:t>Risks should be allocated to the party best able to understand and manage them</a:t>
            </a:r>
          </a:p>
        </p:txBody>
      </p:sp>
      <p:sp>
        <p:nvSpPr>
          <p:cNvPr id="311301" name="Line 5"/>
          <p:cNvSpPr>
            <a:spLocks noChangeShapeType="1"/>
          </p:cNvSpPr>
          <p:nvPr/>
        </p:nvSpPr>
        <p:spPr bwMode="gray">
          <a:xfrm>
            <a:off x="2689225" y="3228975"/>
            <a:ext cx="6813550" cy="0"/>
          </a:xfrm>
          <a:prstGeom prst="line">
            <a:avLst/>
          </a:prstGeom>
          <a:noFill/>
          <a:ln w="377571">
            <a:solidFill>
              <a:schemeClr val="tx1">
                <a:lumMod val="65000"/>
                <a:lumOff val="35000"/>
              </a:schemeClr>
            </a:solidFill>
            <a:round/>
            <a:headEnd type="triangle" w="med" len="med"/>
            <a:tailEnd type="triangle" w="med" len="med"/>
          </a:ln>
          <a:effectLst>
            <a:outerShdw blurRad="50800" dist="38100" dir="8100000" algn="tr" rotWithShape="0">
              <a:prstClr val="black">
                <a:alpha val="40000"/>
              </a:prstClr>
            </a:outerShdw>
          </a:effectLst>
        </p:spPr>
        <p:txBody>
          <a:bodyPr anchor="ctr">
            <a:spAutoFit/>
          </a:bodyPr>
          <a:lstStyle/>
          <a:p>
            <a:endParaRPr lang="en-AU" dirty="0">
              <a:solidFill>
                <a:prstClr val="black"/>
              </a:solidFill>
            </a:endParaRPr>
          </a:p>
        </p:txBody>
      </p:sp>
      <p:sp>
        <p:nvSpPr>
          <p:cNvPr id="311302" name="Text Box 6"/>
          <p:cNvSpPr txBox="1">
            <a:spLocks noChangeArrowheads="1"/>
          </p:cNvSpPr>
          <p:nvPr/>
        </p:nvSpPr>
        <p:spPr bwMode="gray">
          <a:xfrm>
            <a:off x="2786808" y="2225675"/>
            <a:ext cx="1608137" cy="457200"/>
          </a:xfrm>
          <a:prstGeom prst="rect">
            <a:avLst/>
          </a:prstGeom>
          <a:noFill/>
          <a:ln w="28321" algn="ctr">
            <a:noFill/>
            <a:miter lim="800000"/>
            <a:headEnd/>
            <a:tailEnd/>
          </a:ln>
          <a:effectLst/>
        </p:spPr>
        <p:txBody>
          <a:bodyPr>
            <a:spAutoFit/>
          </a:bodyPr>
          <a:lstStyle/>
          <a:p>
            <a:pPr>
              <a:spcBef>
                <a:spcPct val="50000"/>
              </a:spcBef>
              <a:buSzPct val="90000"/>
              <a:buFont typeface="Monotype Sorts" pitchFamily="2" charset="2"/>
              <a:buNone/>
            </a:pPr>
            <a:r>
              <a:rPr lang="en-GB" sz="2400" b="1" dirty="0">
                <a:solidFill>
                  <a:schemeClr val="bg1"/>
                </a:solidFill>
              </a:rPr>
              <a:t>Public</a:t>
            </a:r>
          </a:p>
        </p:txBody>
      </p:sp>
      <p:sp>
        <p:nvSpPr>
          <p:cNvPr id="311303" name="Text Box 7"/>
          <p:cNvSpPr txBox="1">
            <a:spLocks noChangeArrowheads="1"/>
          </p:cNvSpPr>
          <p:nvPr/>
        </p:nvSpPr>
        <p:spPr bwMode="gray">
          <a:xfrm>
            <a:off x="5452219" y="2225675"/>
            <a:ext cx="1608138" cy="457200"/>
          </a:xfrm>
          <a:prstGeom prst="rect">
            <a:avLst/>
          </a:prstGeom>
          <a:noFill/>
          <a:ln w="28321" algn="ctr">
            <a:noFill/>
            <a:miter lim="800000"/>
            <a:headEnd/>
            <a:tailEnd/>
          </a:ln>
          <a:effectLst/>
        </p:spPr>
        <p:txBody>
          <a:bodyPr>
            <a:spAutoFit/>
          </a:bodyPr>
          <a:lstStyle/>
          <a:p>
            <a:pPr>
              <a:spcBef>
                <a:spcPct val="50000"/>
              </a:spcBef>
              <a:buSzPct val="90000"/>
              <a:buFont typeface="Monotype Sorts" pitchFamily="2" charset="2"/>
              <a:buNone/>
            </a:pPr>
            <a:r>
              <a:rPr lang="en-GB" sz="2400" b="1" dirty="0">
                <a:solidFill>
                  <a:schemeClr val="bg1"/>
                </a:solidFill>
              </a:rPr>
              <a:t>Shared</a:t>
            </a:r>
          </a:p>
        </p:txBody>
      </p:sp>
      <p:sp>
        <p:nvSpPr>
          <p:cNvPr id="311304" name="Text Box 8"/>
          <p:cNvSpPr txBox="1">
            <a:spLocks noChangeArrowheads="1"/>
          </p:cNvSpPr>
          <p:nvPr/>
        </p:nvSpPr>
        <p:spPr bwMode="gray">
          <a:xfrm>
            <a:off x="8179544" y="2225675"/>
            <a:ext cx="1608138" cy="457200"/>
          </a:xfrm>
          <a:prstGeom prst="rect">
            <a:avLst/>
          </a:prstGeom>
          <a:noFill/>
          <a:ln w="28321" algn="ctr">
            <a:noFill/>
            <a:miter lim="800000"/>
            <a:headEnd/>
            <a:tailEnd/>
          </a:ln>
          <a:effectLst/>
        </p:spPr>
        <p:txBody>
          <a:bodyPr>
            <a:spAutoFit/>
          </a:bodyPr>
          <a:lstStyle/>
          <a:p>
            <a:pPr>
              <a:spcBef>
                <a:spcPct val="50000"/>
              </a:spcBef>
              <a:buSzPct val="90000"/>
              <a:buFont typeface="Monotype Sorts" pitchFamily="2" charset="2"/>
              <a:buNone/>
            </a:pPr>
            <a:r>
              <a:rPr lang="en-GB" sz="2400" b="1" dirty="0">
                <a:solidFill>
                  <a:schemeClr val="bg1"/>
                </a:solidFill>
              </a:rPr>
              <a:t>Private</a:t>
            </a:r>
          </a:p>
        </p:txBody>
      </p:sp>
      <p:sp>
        <p:nvSpPr>
          <p:cNvPr id="311306" name="Rectangle 10"/>
          <p:cNvSpPr>
            <a:spLocks noChangeArrowheads="1"/>
          </p:cNvSpPr>
          <p:nvPr/>
        </p:nvSpPr>
        <p:spPr bwMode="auto">
          <a:xfrm>
            <a:off x="2378076" y="3935413"/>
            <a:ext cx="2479675" cy="2258353"/>
          </a:xfrm>
          <a:prstGeom prst="rect">
            <a:avLst/>
          </a:prstGeom>
          <a:noFill/>
          <a:ln w="9525">
            <a:noFill/>
            <a:miter lim="800000"/>
            <a:headEnd/>
            <a:tailEnd/>
          </a:ln>
          <a:effectLst/>
        </p:spPr>
        <p:txBody>
          <a:bodyPr lIns="90000" tIns="0" rIns="90000"/>
          <a:lstStyle/>
          <a:p>
            <a:pPr marL="357188" lvl="2" indent="-354013" defTabSz="912813">
              <a:lnSpc>
                <a:spcPct val="109000"/>
              </a:lnSpc>
              <a:spcBef>
                <a:spcPct val="20000"/>
              </a:spcBef>
              <a:buClr>
                <a:schemeClr val="bg1">
                  <a:lumMod val="50000"/>
                </a:schemeClr>
              </a:buClr>
              <a:buSzPct val="75000"/>
              <a:buFont typeface="Arial" charset="0"/>
              <a:buChar char="►"/>
            </a:pPr>
            <a:r>
              <a:rPr lang="en-GB" sz="1600" dirty="0">
                <a:solidFill>
                  <a:schemeClr val="bg1"/>
                </a:solidFill>
              </a:rPr>
              <a:t>Land acquisition</a:t>
            </a:r>
          </a:p>
          <a:p>
            <a:pPr marL="357188" lvl="2" indent="-354013" defTabSz="912813">
              <a:lnSpc>
                <a:spcPct val="109000"/>
              </a:lnSpc>
              <a:spcBef>
                <a:spcPct val="20000"/>
              </a:spcBef>
              <a:buClr>
                <a:schemeClr val="bg1">
                  <a:lumMod val="50000"/>
                </a:schemeClr>
              </a:buClr>
              <a:buSzPct val="75000"/>
              <a:buFont typeface="Arial" charset="0"/>
              <a:buChar char="►"/>
            </a:pPr>
            <a:r>
              <a:rPr lang="en-GB" sz="1600" dirty="0">
                <a:solidFill>
                  <a:schemeClr val="bg1"/>
                </a:solidFill>
              </a:rPr>
              <a:t>Demand risk (?)</a:t>
            </a:r>
          </a:p>
          <a:p>
            <a:pPr marL="357188" lvl="2" indent="-354013" defTabSz="912813">
              <a:lnSpc>
                <a:spcPct val="109000"/>
              </a:lnSpc>
              <a:spcBef>
                <a:spcPct val="20000"/>
              </a:spcBef>
              <a:buClr>
                <a:schemeClr val="bg1">
                  <a:lumMod val="50000"/>
                </a:schemeClr>
              </a:buClr>
              <a:buSzPct val="75000"/>
              <a:buFont typeface="Arial" charset="0"/>
              <a:buChar char="►"/>
            </a:pPr>
            <a:r>
              <a:rPr lang="en-GB" sz="1600" dirty="0">
                <a:solidFill>
                  <a:schemeClr val="bg1"/>
                </a:solidFill>
              </a:rPr>
              <a:t>Changes in requirement</a:t>
            </a:r>
          </a:p>
          <a:p>
            <a:pPr marL="357188" lvl="2" indent="-354013" defTabSz="912813">
              <a:lnSpc>
                <a:spcPct val="109000"/>
              </a:lnSpc>
              <a:spcBef>
                <a:spcPct val="20000"/>
              </a:spcBef>
              <a:buClr>
                <a:schemeClr val="bg1">
                  <a:lumMod val="50000"/>
                </a:schemeClr>
              </a:buClr>
              <a:buSzPct val="75000"/>
              <a:buFont typeface="Arial" charset="0"/>
              <a:buChar char="►"/>
            </a:pPr>
            <a:r>
              <a:rPr lang="en-GB" sz="1600" dirty="0">
                <a:solidFill>
                  <a:schemeClr val="bg1"/>
                </a:solidFill>
              </a:rPr>
              <a:t>Latent defects (existing)</a:t>
            </a:r>
          </a:p>
          <a:p>
            <a:pPr marL="357188" lvl="2" indent="-354013" defTabSz="912813">
              <a:lnSpc>
                <a:spcPct val="109000"/>
              </a:lnSpc>
              <a:spcBef>
                <a:spcPct val="20000"/>
              </a:spcBef>
              <a:buClr>
                <a:schemeClr val="bg1">
                  <a:lumMod val="50000"/>
                </a:schemeClr>
              </a:buClr>
              <a:buSzPct val="75000"/>
              <a:buFont typeface="Arial" charset="0"/>
              <a:buChar char="►"/>
            </a:pPr>
            <a:r>
              <a:rPr lang="en-GB" sz="1600" dirty="0">
                <a:solidFill>
                  <a:schemeClr val="bg1"/>
                </a:solidFill>
              </a:rPr>
              <a:t>Environmental approvals</a:t>
            </a:r>
          </a:p>
        </p:txBody>
      </p:sp>
      <p:sp>
        <p:nvSpPr>
          <p:cNvPr id="311307" name="Rectangle 11"/>
          <p:cNvSpPr>
            <a:spLocks noChangeArrowheads="1"/>
          </p:cNvSpPr>
          <p:nvPr/>
        </p:nvSpPr>
        <p:spPr bwMode="auto">
          <a:xfrm>
            <a:off x="5226050" y="3987800"/>
            <a:ext cx="1993900" cy="2120900"/>
          </a:xfrm>
          <a:prstGeom prst="rect">
            <a:avLst/>
          </a:prstGeom>
          <a:noFill/>
          <a:ln w="9525">
            <a:noFill/>
            <a:miter lim="800000"/>
            <a:headEnd/>
            <a:tailEnd/>
          </a:ln>
          <a:effectLst/>
        </p:spPr>
        <p:txBody>
          <a:bodyPr lIns="90000" tIns="0" rIns="90000"/>
          <a:lstStyle/>
          <a:p>
            <a:pPr marL="357188" lvl="2" indent="-354013" defTabSz="912813">
              <a:lnSpc>
                <a:spcPct val="109000"/>
              </a:lnSpc>
              <a:spcBef>
                <a:spcPct val="20000"/>
              </a:spcBef>
              <a:buClr>
                <a:schemeClr val="bg1">
                  <a:lumMod val="50000"/>
                </a:schemeClr>
              </a:buClr>
              <a:buSzPct val="75000"/>
              <a:buFont typeface="Arial" charset="0"/>
              <a:buChar char="►"/>
            </a:pPr>
            <a:r>
              <a:rPr lang="en-GB" sz="1600" dirty="0">
                <a:solidFill>
                  <a:schemeClr val="bg1"/>
                </a:solidFill>
              </a:rPr>
              <a:t>Inflation</a:t>
            </a:r>
          </a:p>
          <a:p>
            <a:pPr marL="357188" lvl="2" indent="-354013" defTabSz="912813">
              <a:lnSpc>
                <a:spcPct val="109000"/>
              </a:lnSpc>
              <a:spcBef>
                <a:spcPct val="20000"/>
              </a:spcBef>
              <a:buClr>
                <a:schemeClr val="bg1">
                  <a:lumMod val="50000"/>
                </a:schemeClr>
              </a:buClr>
              <a:buSzPct val="75000"/>
              <a:buFont typeface="Arial" charset="0"/>
              <a:buChar char="►"/>
            </a:pPr>
            <a:r>
              <a:rPr lang="en-GB" sz="1600" dirty="0">
                <a:solidFill>
                  <a:schemeClr val="bg1"/>
                </a:solidFill>
              </a:rPr>
              <a:t>Regulatory</a:t>
            </a:r>
          </a:p>
          <a:p>
            <a:pPr marL="357188" lvl="2" indent="-354013" defTabSz="912813">
              <a:lnSpc>
                <a:spcPct val="109000"/>
              </a:lnSpc>
              <a:spcBef>
                <a:spcPct val="20000"/>
              </a:spcBef>
              <a:buClr>
                <a:schemeClr val="bg1">
                  <a:lumMod val="50000"/>
                </a:schemeClr>
              </a:buClr>
              <a:buSzPct val="75000"/>
              <a:buFont typeface="Arial" charset="0"/>
              <a:buChar char="►"/>
            </a:pPr>
            <a:r>
              <a:rPr lang="en-GB" sz="1600" dirty="0">
                <a:solidFill>
                  <a:schemeClr val="bg1"/>
                </a:solidFill>
              </a:rPr>
              <a:t>Taxation</a:t>
            </a:r>
          </a:p>
          <a:p>
            <a:pPr marL="357188" lvl="2" indent="-354013" defTabSz="912813">
              <a:lnSpc>
                <a:spcPct val="109000"/>
              </a:lnSpc>
              <a:spcBef>
                <a:spcPct val="20000"/>
              </a:spcBef>
              <a:buClr>
                <a:schemeClr val="bg1">
                  <a:lumMod val="50000"/>
                </a:schemeClr>
              </a:buClr>
              <a:buSzPct val="75000"/>
              <a:buFont typeface="Arial" charset="0"/>
              <a:buChar char="►"/>
            </a:pPr>
            <a:r>
              <a:rPr lang="en-GB" sz="1600" dirty="0">
                <a:solidFill>
                  <a:schemeClr val="bg1"/>
                </a:solidFill>
              </a:rPr>
              <a:t>Force Majeure</a:t>
            </a:r>
          </a:p>
        </p:txBody>
      </p:sp>
      <p:sp>
        <p:nvSpPr>
          <p:cNvPr id="311308" name="Rectangle 12"/>
          <p:cNvSpPr>
            <a:spLocks noChangeArrowheads="1"/>
          </p:cNvSpPr>
          <p:nvPr/>
        </p:nvSpPr>
        <p:spPr bwMode="auto">
          <a:xfrm>
            <a:off x="7733664" y="3900488"/>
            <a:ext cx="2670175" cy="2120900"/>
          </a:xfrm>
          <a:prstGeom prst="rect">
            <a:avLst/>
          </a:prstGeom>
          <a:noFill/>
          <a:ln w="9525">
            <a:noFill/>
            <a:miter lim="800000"/>
            <a:headEnd/>
            <a:tailEnd/>
          </a:ln>
          <a:effectLst/>
        </p:spPr>
        <p:txBody>
          <a:bodyPr lIns="90000" tIns="0" rIns="90000"/>
          <a:lstStyle/>
          <a:p>
            <a:pPr marL="357188" lvl="2" indent="-354013" defTabSz="912813">
              <a:lnSpc>
                <a:spcPct val="109000"/>
              </a:lnSpc>
              <a:spcBef>
                <a:spcPct val="20000"/>
              </a:spcBef>
              <a:buClr>
                <a:schemeClr val="bg1">
                  <a:lumMod val="50000"/>
                </a:schemeClr>
              </a:buClr>
              <a:buSzPct val="75000"/>
              <a:buFont typeface="Arial" charset="0"/>
              <a:buChar char="►"/>
            </a:pPr>
            <a:r>
              <a:rPr lang="en-GB" sz="1600" dirty="0">
                <a:solidFill>
                  <a:schemeClr val="bg1"/>
                </a:solidFill>
              </a:rPr>
              <a:t>Design &amp; construction</a:t>
            </a:r>
          </a:p>
          <a:p>
            <a:pPr marL="357188" lvl="2" indent="-354013" defTabSz="912813">
              <a:lnSpc>
                <a:spcPct val="109000"/>
              </a:lnSpc>
              <a:spcBef>
                <a:spcPct val="20000"/>
              </a:spcBef>
              <a:buClr>
                <a:schemeClr val="bg1">
                  <a:lumMod val="50000"/>
                </a:schemeClr>
              </a:buClr>
              <a:buSzPct val="75000"/>
              <a:buFont typeface="Arial" charset="0"/>
              <a:buChar char="►"/>
            </a:pPr>
            <a:r>
              <a:rPr lang="en-GB" sz="1600" dirty="0">
                <a:solidFill>
                  <a:schemeClr val="bg1"/>
                </a:solidFill>
              </a:rPr>
              <a:t>Commissioning</a:t>
            </a:r>
          </a:p>
          <a:p>
            <a:pPr marL="357188" lvl="2" indent="-354013" defTabSz="912813">
              <a:lnSpc>
                <a:spcPct val="109000"/>
              </a:lnSpc>
              <a:spcBef>
                <a:spcPct val="20000"/>
              </a:spcBef>
              <a:buClr>
                <a:schemeClr val="bg1">
                  <a:lumMod val="50000"/>
                </a:schemeClr>
              </a:buClr>
              <a:buSzPct val="75000"/>
              <a:buFont typeface="Arial" charset="0"/>
              <a:buChar char="►"/>
            </a:pPr>
            <a:r>
              <a:rPr lang="en-GB" sz="1600" dirty="0">
                <a:solidFill>
                  <a:schemeClr val="bg1"/>
                </a:solidFill>
              </a:rPr>
              <a:t>Operating &amp; maintenance costs</a:t>
            </a:r>
          </a:p>
          <a:p>
            <a:pPr marL="357188" lvl="2" indent="-354013" defTabSz="912813">
              <a:lnSpc>
                <a:spcPct val="109000"/>
              </a:lnSpc>
              <a:spcBef>
                <a:spcPct val="20000"/>
              </a:spcBef>
              <a:buClr>
                <a:schemeClr val="bg1">
                  <a:lumMod val="50000"/>
                </a:schemeClr>
              </a:buClr>
              <a:buSzPct val="75000"/>
              <a:buFont typeface="Arial" charset="0"/>
              <a:buChar char="►"/>
            </a:pPr>
            <a:r>
              <a:rPr lang="en-GB" sz="1600" dirty="0">
                <a:solidFill>
                  <a:schemeClr val="bg1"/>
                </a:solidFill>
              </a:rPr>
              <a:t>Operating performance</a:t>
            </a:r>
          </a:p>
          <a:p>
            <a:pPr marL="357188" lvl="2" indent="-354013" defTabSz="912813">
              <a:lnSpc>
                <a:spcPct val="109000"/>
              </a:lnSpc>
              <a:spcBef>
                <a:spcPct val="20000"/>
              </a:spcBef>
              <a:buClr>
                <a:schemeClr val="bg1">
                  <a:lumMod val="50000"/>
                </a:schemeClr>
              </a:buClr>
              <a:buSzPct val="75000"/>
              <a:buFont typeface="Arial" charset="0"/>
              <a:buChar char="►"/>
            </a:pPr>
            <a:r>
              <a:rPr lang="en-GB" sz="1600" dirty="0">
                <a:solidFill>
                  <a:schemeClr val="bg1"/>
                </a:solidFill>
              </a:rPr>
              <a:t>Latent defects (new)</a:t>
            </a:r>
          </a:p>
          <a:p>
            <a:pPr marL="357188" lvl="2" indent="-354013" defTabSz="912813">
              <a:lnSpc>
                <a:spcPct val="109000"/>
              </a:lnSpc>
              <a:spcBef>
                <a:spcPct val="20000"/>
              </a:spcBef>
              <a:buClr>
                <a:schemeClr val="bg1">
                  <a:lumMod val="50000"/>
                </a:schemeClr>
              </a:buClr>
              <a:buSzPct val="75000"/>
              <a:buFont typeface="Arial" charset="0"/>
              <a:buChar char="►"/>
            </a:pPr>
            <a:r>
              <a:rPr lang="en-GB" sz="1600" dirty="0">
                <a:solidFill>
                  <a:schemeClr val="bg1"/>
                </a:solidFill>
              </a:rPr>
              <a:t>Third party revenue</a:t>
            </a:r>
          </a:p>
        </p:txBody>
      </p:sp>
      <p:sp>
        <p:nvSpPr>
          <p:cNvPr id="13" name="Text Box 6"/>
          <p:cNvSpPr txBox="1">
            <a:spLocks noChangeArrowheads="1"/>
          </p:cNvSpPr>
          <p:nvPr/>
        </p:nvSpPr>
        <p:spPr bwMode="gray">
          <a:xfrm>
            <a:off x="3391461" y="3068961"/>
            <a:ext cx="2275666" cy="307777"/>
          </a:xfrm>
          <a:prstGeom prst="rect">
            <a:avLst/>
          </a:prstGeom>
          <a:noFill/>
          <a:ln w="28321" algn="ctr">
            <a:noFill/>
            <a:miter lim="800000"/>
            <a:headEnd/>
            <a:tailEnd/>
          </a:ln>
          <a:effectLst/>
        </p:spPr>
        <p:txBody>
          <a:bodyPr wrap="square">
            <a:spAutoFit/>
          </a:bodyPr>
          <a:lstStyle/>
          <a:p>
            <a:pPr>
              <a:spcBef>
                <a:spcPct val="50000"/>
              </a:spcBef>
              <a:buSzPct val="90000"/>
              <a:buFont typeface="Monotype Sorts" pitchFamily="2" charset="2"/>
              <a:buNone/>
            </a:pPr>
            <a:r>
              <a:rPr lang="en-GB" sz="1400" b="1" dirty="0">
                <a:solidFill>
                  <a:schemeClr val="tx2"/>
                </a:solidFill>
              </a:rPr>
              <a:t>Retained Risk</a:t>
            </a:r>
          </a:p>
        </p:txBody>
      </p:sp>
      <p:sp>
        <p:nvSpPr>
          <p:cNvPr id="14" name="Text Box 6"/>
          <p:cNvSpPr txBox="1">
            <a:spLocks noChangeArrowheads="1"/>
          </p:cNvSpPr>
          <p:nvPr/>
        </p:nvSpPr>
        <p:spPr bwMode="gray">
          <a:xfrm>
            <a:off x="7624851" y="3082563"/>
            <a:ext cx="2275666" cy="307777"/>
          </a:xfrm>
          <a:prstGeom prst="rect">
            <a:avLst/>
          </a:prstGeom>
          <a:noFill/>
          <a:ln w="28321" algn="ctr">
            <a:noFill/>
            <a:miter lim="800000"/>
            <a:headEnd/>
            <a:tailEnd/>
          </a:ln>
          <a:effectLst/>
        </p:spPr>
        <p:txBody>
          <a:bodyPr wrap="square">
            <a:spAutoFit/>
          </a:bodyPr>
          <a:lstStyle/>
          <a:p>
            <a:pPr>
              <a:spcBef>
                <a:spcPct val="50000"/>
              </a:spcBef>
              <a:buSzPct val="90000"/>
              <a:buFont typeface="Monotype Sorts" pitchFamily="2" charset="2"/>
              <a:buNone/>
            </a:pPr>
            <a:r>
              <a:rPr lang="en-GB" sz="1400" b="1" dirty="0">
                <a:solidFill>
                  <a:schemeClr val="tx2"/>
                </a:solidFill>
              </a:rPr>
              <a:t>Transferred Risk</a:t>
            </a:r>
          </a:p>
        </p:txBody>
      </p:sp>
      <p:sp>
        <p:nvSpPr>
          <p:cNvPr id="16" name="Title 1">
            <a:extLst>
              <a:ext uri="{FF2B5EF4-FFF2-40B4-BE49-F238E27FC236}">
                <a16:creationId xmlns:a16="http://schemas.microsoft.com/office/drawing/2014/main" id="{36F5D289-18FC-49EA-A3CD-B1716B692A26}"/>
              </a:ext>
            </a:extLst>
          </p:cNvPr>
          <p:cNvSpPr>
            <a:spLocks noGrp="1"/>
          </p:cNvSpPr>
          <p:nvPr>
            <p:ph type="title"/>
          </p:nvPr>
        </p:nvSpPr>
        <p:spPr>
          <a:xfrm>
            <a:off x="609918" y="141800"/>
            <a:ext cx="10978515" cy="590400"/>
          </a:xfrm>
        </p:spPr>
        <p:txBody>
          <a:bodyPr/>
          <a:lstStyle/>
          <a:p>
            <a:r>
              <a:rPr lang="en-AU" altLang="en-US" sz="3200" dirty="0"/>
              <a:t>Successfully delivering PPPs</a:t>
            </a:r>
            <a:br>
              <a:rPr lang="en-AU" altLang="en-US" sz="3200" dirty="0"/>
            </a:br>
            <a:r>
              <a:rPr lang="en-AU" altLang="en-US" dirty="0"/>
              <a:t>Risk allocation</a:t>
            </a:r>
            <a:endParaRPr lang="en-AU" dirty="0"/>
          </a:p>
        </p:txBody>
      </p:sp>
    </p:spTree>
    <p:extLst>
      <p:ext uri="{BB962C8B-B14F-4D97-AF65-F5344CB8AC3E}">
        <p14:creationId xmlns:p14="http://schemas.microsoft.com/office/powerpoint/2010/main" val="241632205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7C973C-BD40-4D8A-9CC2-B69A4F11974E}"/>
              </a:ext>
            </a:extLst>
          </p:cNvPr>
          <p:cNvSpPr>
            <a:spLocks noGrp="1"/>
          </p:cNvSpPr>
          <p:nvPr>
            <p:ph type="title"/>
          </p:nvPr>
        </p:nvSpPr>
        <p:spPr>
          <a:xfrm>
            <a:off x="609918" y="1180025"/>
            <a:ext cx="10978515" cy="590400"/>
          </a:xfrm>
        </p:spPr>
        <p:txBody>
          <a:bodyPr/>
          <a:lstStyle/>
          <a:p>
            <a:r>
              <a:rPr lang="en-AU" dirty="0"/>
              <a:t>In practice you need 3 fundamentals in place to successfully transfer risk…</a:t>
            </a:r>
          </a:p>
        </p:txBody>
      </p:sp>
      <p:sp>
        <p:nvSpPr>
          <p:cNvPr id="3" name="Date Placeholder 2">
            <a:extLst>
              <a:ext uri="{FF2B5EF4-FFF2-40B4-BE49-F238E27FC236}">
                <a16:creationId xmlns:a16="http://schemas.microsoft.com/office/drawing/2014/main" id="{1B296129-0C51-4F85-B41A-105A3BA47BB1}"/>
              </a:ext>
            </a:extLst>
          </p:cNvPr>
          <p:cNvSpPr>
            <a:spLocks noGrp="1"/>
          </p:cNvSpPr>
          <p:nvPr>
            <p:ph type="dt" sz="half" idx="10"/>
          </p:nvPr>
        </p:nvSpPr>
        <p:spPr/>
        <p:txBody>
          <a:bodyPr/>
          <a:lstStyle/>
          <a:p>
            <a:fld id="{97B14021-CB4E-4A4F-8709-D33FAB29C8FB}" type="datetime3">
              <a:rPr lang="en-US" smtClean="0"/>
              <a:t>4 November 2020</a:t>
            </a:fld>
            <a:endParaRPr lang="en-IN" dirty="0"/>
          </a:p>
        </p:txBody>
      </p:sp>
      <p:sp>
        <p:nvSpPr>
          <p:cNvPr id="4" name="Footer Placeholder 3">
            <a:extLst>
              <a:ext uri="{FF2B5EF4-FFF2-40B4-BE49-F238E27FC236}">
                <a16:creationId xmlns:a16="http://schemas.microsoft.com/office/drawing/2014/main" id="{A1AC7F9E-3896-463B-9563-4BA46C66FC3C}"/>
              </a:ext>
            </a:extLst>
          </p:cNvPr>
          <p:cNvSpPr>
            <a:spLocks noGrp="1"/>
          </p:cNvSpPr>
          <p:nvPr>
            <p:ph type="ftr" sz="quarter" idx="11"/>
          </p:nvPr>
        </p:nvSpPr>
        <p:spPr/>
        <p:txBody>
          <a:bodyPr/>
          <a:lstStyle/>
          <a:p>
            <a:r>
              <a:rPr lang="en-IN"/>
              <a:t>Covid-19 impact on PPP and Project Finance</a:t>
            </a:r>
            <a:endParaRPr lang="en-IN" dirty="0"/>
          </a:p>
        </p:txBody>
      </p:sp>
      <p:sp>
        <p:nvSpPr>
          <p:cNvPr id="5" name="Slide Number Placeholder 4">
            <a:extLst>
              <a:ext uri="{FF2B5EF4-FFF2-40B4-BE49-F238E27FC236}">
                <a16:creationId xmlns:a16="http://schemas.microsoft.com/office/drawing/2014/main" id="{18802BF3-2C2C-41E6-B841-8A729D08F40F}"/>
              </a:ext>
            </a:extLst>
          </p:cNvPr>
          <p:cNvSpPr>
            <a:spLocks noGrp="1"/>
          </p:cNvSpPr>
          <p:nvPr>
            <p:ph type="sldNum" sz="quarter" idx="12"/>
          </p:nvPr>
        </p:nvSpPr>
        <p:spPr/>
        <p:txBody>
          <a:bodyPr/>
          <a:lstStyle/>
          <a:p>
            <a:r>
              <a:rPr lang="en-GB"/>
              <a:t>Page </a:t>
            </a:r>
            <a:fld id="{F1BC30E3-FFE5-4B91-AA19-87A149EBB9EE}" type="slidenum">
              <a:rPr smtClean="0"/>
              <a:pPr/>
              <a:t>11</a:t>
            </a:fld>
            <a:endParaRPr dirty="0"/>
          </a:p>
        </p:txBody>
      </p:sp>
      <p:sp>
        <p:nvSpPr>
          <p:cNvPr id="6" name="Content Placeholder 5">
            <a:extLst>
              <a:ext uri="{FF2B5EF4-FFF2-40B4-BE49-F238E27FC236}">
                <a16:creationId xmlns:a16="http://schemas.microsoft.com/office/drawing/2014/main" id="{42CB6733-FD98-4961-B325-2E52FC18EE3B}"/>
              </a:ext>
            </a:extLst>
          </p:cNvPr>
          <p:cNvSpPr>
            <a:spLocks noGrp="1"/>
          </p:cNvSpPr>
          <p:nvPr>
            <p:ph idx="1"/>
          </p:nvPr>
        </p:nvSpPr>
        <p:spPr>
          <a:xfrm>
            <a:off x="6572569" y="1885950"/>
            <a:ext cx="3447731" cy="4133850"/>
          </a:xfrm>
        </p:spPr>
        <p:txBody>
          <a:bodyPr/>
          <a:lstStyle/>
          <a:p>
            <a:r>
              <a:rPr lang="en-AU" sz="3200" dirty="0"/>
              <a:t>Capability</a:t>
            </a:r>
          </a:p>
          <a:p>
            <a:endParaRPr lang="en-AU" sz="3200" dirty="0"/>
          </a:p>
          <a:p>
            <a:endParaRPr lang="en-AU" sz="3200" dirty="0"/>
          </a:p>
          <a:p>
            <a:r>
              <a:rPr lang="en-AU" sz="3200" dirty="0"/>
              <a:t>Finance</a:t>
            </a:r>
          </a:p>
          <a:p>
            <a:endParaRPr lang="en-AU" sz="3200" dirty="0"/>
          </a:p>
          <a:p>
            <a:endParaRPr lang="en-AU" sz="3200" dirty="0"/>
          </a:p>
          <a:p>
            <a:r>
              <a:rPr lang="en-AU" sz="3200" dirty="0"/>
              <a:t>Contract</a:t>
            </a:r>
          </a:p>
        </p:txBody>
      </p:sp>
      <p:pic>
        <p:nvPicPr>
          <p:cNvPr id="8" name="Graphic 7" descr="Coins">
            <a:extLst>
              <a:ext uri="{FF2B5EF4-FFF2-40B4-BE49-F238E27FC236}">
                <a16:creationId xmlns:a16="http://schemas.microsoft.com/office/drawing/2014/main" id="{D0A9427F-7AAE-4DA0-A41F-2ABB31B0AD5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956686" y="3297871"/>
            <a:ext cx="1455103" cy="1455103"/>
          </a:xfrm>
          <a:prstGeom prst="rect">
            <a:avLst/>
          </a:prstGeom>
        </p:spPr>
      </p:pic>
      <p:pic>
        <p:nvPicPr>
          <p:cNvPr id="10" name="Graphic 9" descr="Handshake">
            <a:extLst>
              <a:ext uri="{FF2B5EF4-FFF2-40B4-BE49-F238E27FC236}">
                <a16:creationId xmlns:a16="http://schemas.microsoft.com/office/drawing/2014/main" id="{2AB2C51C-2F70-4C78-AAE5-614526E2283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070225" y="4918387"/>
            <a:ext cx="1320488" cy="1320488"/>
          </a:xfrm>
          <a:prstGeom prst="rect">
            <a:avLst/>
          </a:prstGeom>
        </p:spPr>
      </p:pic>
      <p:pic>
        <p:nvPicPr>
          <p:cNvPr id="12" name="Graphic 11" descr="Diploma roll">
            <a:extLst>
              <a:ext uri="{FF2B5EF4-FFF2-40B4-BE49-F238E27FC236}">
                <a16:creationId xmlns:a16="http://schemas.microsoft.com/office/drawing/2014/main" id="{F9E0153E-BE89-495B-8762-9670EB31967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004311" y="1660846"/>
            <a:ext cx="1343024" cy="1343024"/>
          </a:xfrm>
          <a:prstGeom prst="rect">
            <a:avLst/>
          </a:prstGeom>
        </p:spPr>
      </p:pic>
      <p:sp>
        <p:nvSpPr>
          <p:cNvPr id="13" name="Title 1">
            <a:extLst>
              <a:ext uri="{FF2B5EF4-FFF2-40B4-BE49-F238E27FC236}">
                <a16:creationId xmlns:a16="http://schemas.microsoft.com/office/drawing/2014/main" id="{A82CDA03-1949-4CFA-AF46-CC0EA817CA82}"/>
              </a:ext>
            </a:extLst>
          </p:cNvPr>
          <p:cNvSpPr txBox="1">
            <a:spLocks/>
          </p:cNvSpPr>
          <p:nvPr/>
        </p:nvSpPr>
        <p:spPr>
          <a:xfrm>
            <a:off x="609918" y="141800"/>
            <a:ext cx="10978515" cy="590400"/>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r>
              <a:rPr lang="en-AU" altLang="en-US" sz="3200"/>
              <a:t>Successfully delivering PPPs</a:t>
            </a:r>
            <a:br>
              <a:rPr lang="en-AU" altLang="en-US" sz="3200"/>
            </a:br>
            <a:r>
              <a:rPr lang="en-AU" altLang="en-US"/>
              <a:t>Risk allocation</a:t>
            </a:r>
            <a:endParaRPr lang="en-AU" dirty="0"/>
          </a:p>
        </p:txBody>
      </p:sp>
    </p:spTree>
    <p:extLst>
      <p:ext uri="{BB962C8B-B14F-4D97-AF65-F5344CB8AC3E}">
        <p14:creationId xmlns:p14="http://schemas.microsoft.com/office/powerpoint/2010/main" val="4119822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338DD655-BF7D-4F6F-BC73-F4738A7AB55F}"/>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Page </a:t>
            </a:r>
            <a:fld id="{F1BC30E3-FFE5-4B91-AA19-87A149EBB9EE}" type="slidenum">
              <a:rPr kumimoji="0" lang="en-IN" sz="800" b="0" i="0" u="none" strike="noStrike" kern="1200" cap="none" spc="0" normalizeH="0" baseline="0" noProof="0" smtClean="0">
                <a:ln>
                  <a:noFill/>
                </a:ln>
                <a:solidFill>
                  <a:prstClr val="white"/>
                </a:solidFill>
                <a:effectLst/>
                <a:uLnTx/>
                <a:uFillTx/>
                <a:latin typeface="EYInterstate Light" panose="0200050600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IN" sz="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endParaRPr>
          </a:p>
        </p:txBody>
      </p:sp>
      <p:sp>
        <p:nvSpPr>
          <p:cNvPr id="22" name="Title 2">
            <a:extLst>
              <a:ext uri="{FF2B5EF4-FFF2-40B4-BE49-F238E27FC236}">
                <a16:creationId xmlns:a16="http://schemas.microsoft.com/office/drawing/2014/main" id="{51F96056-EC10-4A60-B53B-1A04943977BF}"/>
              </a:ext>
            </a:extLst>
          </p:cNvPr>
          <p:cNvSpPr txBox="1">
            <a:spLocks/>
          </p:cNvSpPr>
          <p:nvPr/>
        </p:nvSpPr>
        <p:spPr>
          <a:xfrm>
            <a:off x="609919" y="165193"/>
            <a:ext cx="10990458" cy="71940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defRPr/>
            </a:pPr>
            <a:r>
              <a:rPr lang="en-IN" dirty="0">
                <a:solidFill>
                  <a:prstClr val="white"/>
                </a:solidFill>
                <a:latin typeface="EYInterstate" panose="02000503020000020004" pitchFamily="2" charset="0"/>
              </a:rPr>
              <a:t>Risk transfer and impact on the market</a:t>
            </a:r>
          </a:p>
          <a:p>
            <a:pPr marL="0" marR="0" lvl="0" indent="0" algn="l" defTabSz="914400" rtl="0" eaLnBrk="1" fontAlgn="auto" latinLnBrk="0" hangingPunct="1">
              <a:lnSpc>
                <a:spcPct val="85000"/>
              </a:lnSpc>
              <a:spcBef>
                <a:spcPct val="0"/>
              </a:spcBef>
              <a:spcAft>
                <a:spcPts val="0"/>
              </a:spcAft>
              <a:buClrTx/>
              <a:buSzTx/>
              <a:buFontTx/>
              <a:buNone/>
              <a:tabLst/>
              <a:defRPr/>
            </a:pPr>
            <a:r>
              <a:rPr lang="en-IN" sz="1400" i="1" dirty="0">
                <a:solidFill>
                  <a:srgbClr val="FFE600"/>
                </a:solidFill>
                <a:latin typeface="EYInterstate" panose="02000503020000020004" pitchFamily="2" charset="0"/>
              </a:rPr>
              <a:t>Government has a responsibility to structure projects appropriately and transfer risk that the market is able to manage. Where risk transfer has been imposed on the market it has resulted in poor project outcomes or pushback.</a:t>
            </a:r>
            <a:br>
              <a:rPr lang="en-AU" sz="1400" i="1" dirty="0">
                <a:solidFill>
                  <a:srgbClr val="FFE600"/>
                </a:solidFill>
                <a:latin typeface="EYInterstate" panose="02000503020000020004" pitchFamily="2" charset="0"/>
              </a:rPr>
            </a:br>
            <a:endParaRPr lang="en-IN" sz="1400" i="1" dirty="0">
              <a:solidFill>
                <a:srgbClr val="FFE600"/>
              </a:solidFill>
              <a:latin typeface="EYInterstate" panose="02000503020000020004" pitchFamily="2" charset="0"/>
            </a:endParaRPr>
          </a:p>
        </p:txBody>
      </p:sp>
      <p:sp>
        <p:nvSpPr>
          <p:cNvPr id="3" name="Rectangle 2">
            <a:extLst>
              <a:ext uri="{FF2B5EF4-FFF2-40B4-BE49-F238E27FC236}">
                <a16:creationId xmlns:a16="http://schemas.microsoft.com/office/drawing/2014/main" id="{56740378-FEF3-4F28-B109-A13F08832F18}"/>
              </a:ext>
            </a:extLst>
          </p:cNvPr>
          <p:cNvSpPr/>
          <p:nvPr/>
        </p:nvSpPr>
        <p:spPr>
          <a:xfrm>
            <a:off x="1196042" y="2533649"/>
            <a:ext cx="1056322" cy="3311163"/>
          </a:xfrm>
          <a:prstGeom prst="rect">
            <a:avLst/>
          </a:prstGeom>
          <a:solidFill>
            <a:schemeClr val="tx2">
              <a:lumMod val="20000"/>
              <a:lumOff val="80000"/>
            </a:schemeClr>
          </a:solidFill>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AU" sz="1400" dirty="0"/>
              <a:t>company balance sheet</a:t>
            </a:r>
          </a:p>
        </p:txBody>
      </p:sp>
      <p:sp>
        <p:nvSpPr>
          <p:cNvPr id="6" name="Rectangle 5">
            <a:extLst>
              <a:ext uri="{FF2B5EF4-FFF2-40B4-BE49-F238E27FC236}">
                <a16:creationId xmlns:a16="http://schemas.microsoft.com/office/drawing/2014/main" id="{2CD1DCF2-067C-4DB7-975C-D7A7EC2313B5}"/>
              </a:ext>
            </a:extLst>
          </p:cNvPr>
          <p:cNvSpPr/>
          <p:nvPr/>
        </p:nvSpPr>
        <p:spPr>
          <a:xfrm>
            <a:off x="2538889" y="5057778"/>
            <a:ext cx="1056322" cy="787034"/>
          </a:xfrm>
          <a:prstGeom prst="rect">
            <a:avLst/>
          </a:prstGeom>
          <a:noFill/>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AU" sz="1200" dirty="0">
                <a:solidFill>
                  <a:schemeClr val="bg1"/>
                </a:solidFill>
              </a:rPr>
              <a:t>retained risk (Govt.)</a:t>
            </a:r>
          </a:p>
        </p:txBody>
      </p:sp>
      <p:sp>
        <p:nvSpPr>
          <p:cNvPr id="18" name="Rectangle 17">
            <a:extLst>
              <a:ext uri="{FF2B5EF4-FFF2-40B4-BE49-F238E27FC236}">
                <a16:creationId xmlns:a16="http://schemas.microsoft.com/office/drawing/2014/main" id="{2A424AA5-3E7F-4A85-80C2-E874964DC2C9}"/>
              </a:ext>
            </a:extLst>
          </p:cNvPr>
          <p:cNvSpPr/>
          <p:nvPr/>
        </p:nvSpPr>
        <p:spPr>
          <a:xfrm>
            <a:off x="3967631" y="4800606"/>
            <a:ext cx="1056322" cy="1044206"/>
          </a:xfrm>
          <a:prstGeom prst="rect">
            <a:avLst/>
          </a:prstGeom>
          <a:solidFill>
            <a:schemeClr val="accent5">
              <a:lumMod val="40000"/>
              <a:lumOff val="60000"/>
            </a:schemeClr>
          </a:solidFill>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AU" sz="1200" dirty="0"/>
              <a:t>transferred Risk (private)</a:t>
            </a:r>
          </a:p>
        </p:txBody>
      </p:sp>
      <p:sp>
        <p:nvSpPr>
          <p:cNvPr id="21" name="Rectangle 20">
            <a:extLst>
              <a:ext uri="{FF2B5EF4-FFF2-40B4-BE49-F238E27FC236}">
                <a16:creationId xmlns:a16="http://schemas.microsoft.com/office/drawing/2014/main" id="{FD72C549-014D-4C6B-B8F9-6ECF535BBA81}"/>
              </a:ext>
            </a:extLst>
          </p:cNvPr>
          <p:cNvSpPr/>
          <p:nvPr/>
        </p:nvSpPr>
        <p:spPr>
          <a:xfrm>
            <a:off x="6887872" y="2533649"/>
            <a:ext cx="1056322" cy="3311163"/>
          </a:xfrm>
          <a:prstGeom prst="rect">
            <a:avLst/>
          </a:prstGeom>
          <a:solidFill>
            <a:schemeClr val="tx2">
              <a:lumMod val="20000"/>
              <a:lumOff val="80000"/>
            </a:schemeClr>
          </a:solidFill>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AU" sz="1400" dirty="0"/>
              <a:t>company balance sheet</a:t>
            </a:r>
          </a:p>
        </p:txBody>
      </p:sp>
      <p:sp>
        <p:nvSpPr>
          <p:cNvPr id="7" name="Rectangle 6">
            <a:extLst>
              <a:ext uri="{FF2B5EF4-FFF2-40B4-BE49-F238E27FC236}">
                <a16:creationId xmlns:a16="http://schemas.microsoft.com/office/drawing/2014/main" id="{BB203979-9025-4E2F-ACEF-696364C4B58C}"/>
              </a:ext>
            </a:extLst>
          </p:cNvPr>
          <p:cNvSpPr/>
          <p:nvPr/>
        </p:nvSpPr>
        <p:spPr>
          <a:xfrm>
            <a:off x="1196042" y="1374736"/>
            <a:ext cx="3827911" cy="409575"/>
          </a:xfrm>
          <a:prstGeom prst="rect">
            <a:avLst/>
          </a:prstGeom>
          <a:noFill/>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AU" sz="1400" dirty="0">
                <a:solidFill>
                  <a:schemeClr val="bg1"/>
                </a:solidFill>
              </a:rPr>
              <a:t>Size of traditional social PPP project risk allocation on company balance sheet</a:t>
            </a:r>
          </a:p>
        </p:txBody>
      </p:sp>
      <p:sp>
        <p:nvSpPr>
          <p:cNvPr id="25" name="Rectangle 24">
            <a:extLst>
              <a:ext uri="{FF2B5EF4-FFF2-40B4-BE49-F238E27FC236}">
                <a16:creationId xmlns:a16="http://schemas.microsoft.com/office/drawing/2014/main" id="{53A4EF6E-16D0-4F30-9295-94C2E15C7AC9}"/>
              </a:ext>
            </a:extLst>
          </p:cNvPr>
          <p:cNvSpPr/>
          <p:nvPr/>
        </p:nvSpPr>
        <p:spPr>
          <a:xfrm>
            <a:off x="6887872" y="1376303"/>
            <a:ext cx="3827911" cy="409575"/>
          </a:xfrm>
          <a:prstGeom prst="rect">
            <a:avLst/>
          </a:prstGeom>
          <a:noFill/>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AU" sz="1400" dirty="0">
                <a:solidFill>
                  <a:schemeClr val="bg1"/>
                </a:solidFill>
              </a:rPr>
              <a:t>Size of mega transport PPP project risk allocation on company balance sheet</a:t>
            </a:r>
          </a:p>
        </p:txBody>
      </p:sp>
      <p:sp>
        <p:nvSpPr>
          <p:cNvPr id="26" name="Rectangle 25">
            <a:extLst>
              <a:ext uri="{FF2B5EF4-FFF2-40B4-BE49-F238E27FC236}">
                <a16:creationId xmlns:a16="http://schemas.microsoft.com/office/drawing/2014/main" id="{9D6F3E01-78CE-4637-A155-B3A02BCF68AF}"/>
              </a:ext>
            </a:extLst>
          </p:cNvPr>
          <p:cNvSpPr/>
          <p:nvPr/>
        </p:nvSpPr>
        <p:spPr>
          <a:xfrm>
            <a:off x="8230719" y="5481696"/>
            <a:ext cx="1056322" cy="363115"/>
          </a:xfrm>
          <a:prstGeom prst="rect">
            <a:avLst/>
          </a:prstGeom>
          <a:noFill/>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AU" sz="1200" dirty="0">
                <a:solidFill>
                  <a:schemeClr val="bg1"/>
                </a:solidFill>
              </a:rPr>
              <a:t>Retained risk (Govt.)</a:t>
            </a:r>
          </a:p>
        </p:txBody>
      </p:sp>
      <p:sp>
        <p:nvSpPr>
          <p:cNvPr id="27" name="Rectangle 26">
            <a:extLst>
              <a:ext uri="{FF2B5EF4-FFF2-40B4-BE49-F238E27FC236}">
                <a16:creationId xmlns:a16="http://schemas.microsoft.com/office/drawing/2014/main" id="{B5C1B15E-F6F1-4815-915E-E239B5AF64D7}"/>
              </a:ext>
            </a:extLst>
          </p:cNvPr>
          <p:cNvSpPr/>
          <p:nvPr/>
        </p:nvSpPr>
        <p:spPr>
          <a:xfrm>
            <a:off x="9659461" y="2533649"/>
            <a:ext cx="1056322" cy="3311163"/>
          </a:xfrm>
          <a:prstGeom prst="rect">
            <a:avLst/>
          </a:prstGeom>
          <a:solidFill>
            <a:schemeClr val="accent5">
              <a:lumMod val="40000"/>
              <a:lumOff val="60000"/>
            </a:schemeClr>
          </a:solidFill>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r>
              <a:rPr lang="en-AU" sz="1200" dirty="0"/>
              <a:t>transferred Risk (private)</a:t>
            </a:r>
          </a:p>
        </p:txBody>
      </p:sp>
      <p:cxnSp>
        <p:nvCxnSpPr>
          <p:cNvPr id="11" name="Straight Connector 10">
            <a:extLst>
              <a:ext uri="{FF2B5EF4-FFF2-40B4-BE49-F238E27FC236}">
                <a16:creationId xmlns:a16="http://schemas.microsoft.com/office/drawing/2014/main" id="{79A5DB22-F97B-45F4-85E7-E966A78F830B}"/>
              </a:ext>
            </a:extLst>
          </p:cNvPr>
          <p:cNvCxnSpPr/>
          <p:nvPr/>
        </p:nvCxnSpPr>
        <p:spPr>
          <a:xfrm>
            <a:off x="1196042" y="2486024"/>
            <a:ext cx="3827911" cy="0"/>
          </a:xfrm>
          <a:prstGeom prst="line">
            <a:avLst/>
          </a:prstGeom>
          <a:ln w="28575">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BD6BE77-7DF6-4A45-9962-057636EC444D}"/>
              </a:ext>
            </a:extLst>
          </p:cNvPr>
          <p:cNvCxnSpPr/>
          <p:nvPr/>
        </p:nvCxnSpPr>
        <p:spPr>
          <a:xfrm>
            <a:off x="6887872" y="2486024"/>
            <a:ext cx="3827911" cy="0"/>
          </a:xfrm>
          <a:prstGeom prst="line">
            <a:avLst/>
          </a:prstGeom>
          <a:ln w="28575">
            <a:solidFill>
              <a:schemeClr val="bg1"/>
            </a:solidFill>
            <a:prstDash val="dash"/>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779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338DD655-BF7D-4F6F-BC73-F4738A7AB55F}"/>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Page </a:t>
            </a:r>
            <a:fld id="{F1BC30E3-FFE5-4B91-AA19-87A149EBB9EE}" type="slidenum">
              <a:rPr kumimoji="0" lang="en-IN" sz="800" b="0" i="0" u="none" strike="noStrike" kern="1200" cap="none" spc="0" normalizeH="0" baseline="0" noProof="0" smtClean="0">
                <a:ln>
                  <a:noFill/>
                </a:ln>
                <a:solidFill>
                  <a:prstClr val="white"/>
                </a:solidFill>
                <a:effectLst/>
                <a:uLnTx/>
                <a:uFillTx/>
                <a:latin typeface="EYInterstate Light" panose="0200050600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IN" sz="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endParaRPr>
          </a:p>
        </p:txBody>
      </p:sp>
      <p:sp>
        <p:nvSpPr>
          <p:cNvPr id="71" name="Rectangle 70">
            <a:extLst>
              <a:ext uri="{FF2B5EF4-FFF2-40B4-BE49-F238E27FC236}">
                <a16:creationId xmlns:a16="http://schemas.microsoft.com/office/drawing/2014/main" id="{F6B39D7F-9CFE-41AC-9DE4-EF8CA57B8645}"/>
              </a:ext>
            </a:extLst>
          </p:cNvPr>
          <p:cNvSpPr/>
          <p:nvPr/>
        </p:nvSpPr>
        <p:spPr>
          <a:xfrm>
            <a:off x="609919" y="1008993"/>
            <a:ext cx="5333681" cy="5255173"/>
          </a:xfrm>
          <a:prstGeom prst="rect">
            <a:avLst/>
          </a:prstGeom>
          <a:noFill/>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
        <p:nvSpPr>
          <p:cNvPr id="73" name="Rectangle 72">
            <a:extLst>
              <a:ext uri="{FF2B5EF4-FFF2-40B4-BE49-F238E27FC236}">
                <a16:creationId xmlns:a16="http://schemas.microsoft.com/office/drawing/2014/main" id="{30484F36-382B-4771-A4C7-9634404657F6}"/>
              </a:ext>
            </a:extLst>
          </p:cNvPr>
          <p:cNvSpPr/>
          <p:nvPr/>
        </p:nvSpPr>
        <p:spPr>
          <a:xfrm>
            <a:off x="6254753" y="996864"/>
            <a:ext cx="5339734" cy="5255173"/>
          </a:xfrm>
          <a:prstGeom prst="rect">
            <a:avLst/>
          </a:prstGeom>
          <a:noFill/>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dirty="0">
              <a:ln>
                <a:noFill/>
              </a:ln>
              <a:solidFill>
                <a:srgbClr val="2E2E38"/>
              </a:solidFill>
              <a:effectLst/>
              <a:uLnTx/>
              <a:uFillTx/>
              <a:latin typeface="EYInterstate Light" panose="02000506000000020004" pitchFamily="2" charset="0"/>
              <a:ea typeface="+mn-ea"/>
              <a:cs typeface="+mn-cs"/>
            </a:endParaRPr>
          </a:p>
        </p:txBody>
      </p:sp>
      <p:sp>
        <p:nvSpPr>
          <p:cNvPr id="80" name="TextBox 79">
            <a:extLst>
              <a:ext uri="{FF2B5EF4-FFF2-40B4-BE49-F238E27FC236}">
                <a16:creationId xmlns:a16="http://schemas.microsoft.com/office/drawing/2014/main" id="{EA396D80-671E-4997-BA95-730A5A538B3F}"/>
              </a:ext>
            </a:extLst>
          </p:cNvPr>
          <p:cNvSpPr txBox="1"/>
          <p:nvPr/>
        </p:nvSpPr>
        <p:spPr>
          <a:xfrm>
            <a:off x="6254752" y="996864"/>
            <a:ext cx="5326377" cy="5255173"/>
          </a:xfrm>
          <a:prstGeom prst="rect">
            <a:avLst/>
          </a:prstGeom>
          <a:noFill/>
        </p:spPr>
        <p:txBody>
          <a:bodyPr wrap="square" lIns="0" tIns="36576" rIns="0" bIns="0" rtlCol="0">
            <a:noAutofit/>
          </a:bodyPr>
          <a:lstStyle/>
          <a:p>
            <a:pPr marL="536575" lvl="1" indent="-355600">
              <a:lnSpc>
                <a:spcPct val="85000"/>
              </a:lnSpc>
              <a:spcAft>
                <a:spcPts val="600"/>
              </a:spcAft>
              <a:buClr>
                <a:srgbClr val="FFE600"/>
              </a:buClr>
              <a:buSzPct val="70000"/>
              <a:buFont typeface="Arial" pitchFamily="34" charset="0"/>
              <a:buChar char="►"/>
              <a:defRPr/>
            </a:pPr>
            <a:endParaRPr lang="en-AU" dirty="0">
              <a:solidFill>
                <a:prstClr val="white"/>
              </a:solidFill>
              <a:latin typeface="EYInterstate Light" panose="02000506000000020004" pitchFamily="2" charset="0"/>
            </a:endParaRPr>
          </a:p>
          <a:p>
            <a:pPr marL="536575" lvl="1" indent="-355600">
              <a:lnSpc>
                <a:spcPct val="85000"/>
              </a:lnSpc>
              <a:spcAft>
                <a:spcPts val="600"/>
              </a:spcAft>
              <a:buClr>
                <a:srgbClr val="FFE600"/>
              </a:buClr>
              <a:buSzPct val="70000"/>
              <a:buFont typeface="Arial" pitchFamily="34" charset="0"/>
              <a:buChar char="►"/>
              <a:defRPr/>
            </a:pPr>
            <a:r>
              <a:rPr lang="en-AU" dirty="0">
                <a:solidFill>
                  <a:prstClr val="white"/>
                </a:solidFill>
                <a:latin typeface="EYInterstate Light" panose="02000506000000020004" pitchFamily="2" charset="0"/>
              </a:rPr>
              <a:t>Risk allocation considerations:</a:t>
            </a:r>
          </a:p>
          <a:p>
            <a:pPr marL="536575" lvl="1" indent="-355600">
              <a:lnSpc>
                <a:spcPct val="85000"/>
              </a:lnSpc>
              <a:spcAft>
                <a:spcPts val="600"/>
              </a:spcAft>
              <a:buClr>
                <a:srgbClr val="FFE600"/>
              </a:buClr>
              <a:buSzPct val="70000"/>
              <a:buFont typeface="Arial" pitchFamily="34" charset="0"/>
              <a:buChar char="►"/>
              <a:defRPr/>
            </a:pPr>
            <a:endParaRPr lang="en-AU" dirty="0">
              <a:solidFill>
                <a:prstClr val="white"/>
              </a:solidFill>
              <a:latin typeface="EYInterstate Light" panose="02000506000000020004" pitchFamily="2" charset="0"/>
            </a:endParaRPr>
          </a:p>
          <a:p>
            <a:pPr marL="536575" lvl="1" indent="-355600">
              <a:lnSpc>
                <a:spcPct val="85000"/>
              </a:lnSpc>
              <a:spcAft>
                <a:spcPts val="600"/>
              </a:spcAft>
              <a:buClr>
                <a:srgbClr val="FFE600"/>
              </a:buClr>
              <a:buSzPct val="70000"/>
              <a:buFont typeface="Arial" pitchFamily="34" charset="0"/>
              <a:buChar char="►"/>
              <a:defRPr/>
            </a:pPr>
            <a:r>
              <a:rPr lang="en-AU" dirty="0">
                <a:solidFill>
                  <a:prstClr val="white"/>
                </a:solidFill>
                <a:latin typeface="EYInterstate Light" panose="02000506000000020004" pitchFamily="2" charset="0"/>
              </a:rPr>
              <a:t>Governments have a role - transferring to a market under pressure is not the best policy</a:t>
            </a:r>
          </a:p>
          <a:p>
            <a:pPr marL="536575" lvl="1" indent="-355600">
              <a:lnSpc>
                <a:spcPct val="85000"/>
              </a:lnSpc>
              <a:spcAft>
                <a:spcPts val="600"/>
              </a:spcAft>
              <a:buClr>
                <a:srgbClr val="FFE600"/>
              </a:buClr>
              <a:buSzPct val="70000"/>
              <a:buFont typeface="Arial" pitchFamily="34" charset="0"/>
              <a:buChar char="►"/>
              <a:defRPr/>
            </a:pPr>
            <a:endParaRPr lang="en-AU" dirty="0">
              <a:solidFill>
                <a:prstClr val="white"/>
              </a:solidFill>
              <a:latin typeface="EYInterstate Light" panose="02000506000000020004" pitchFamily="2" charset="0"/>
            </a:endParaRPr>
          </a:p>
          <a:p>
            <a:pPr marL="536575" lvl="1" indent="-355600">
              <a:lnSpc>
                <a:spcPct val="85000"/>
              </a:lnSpc>
              <a:spcAft>
                <a:spcPts val="600"/>
              </a:spcAft>
              <a:buClr>
                <a:srgbClr val="FFE600"/>
              </a:buClr>
              <a:buSzPct val="70000"/>
              <a:buFont typeface="Arial" pitchFamily="34" charset="0"/>
              <a:buChar char="►"/>
              <a:defRPr/>
            </a:pPr>
            <a:r>
              <a:rPr lang="en-AU" dirty="0">
                <a:solidFill>
                  <a:prstClr val="white"/>
                </a:solidFill>
                <a:latin typeface="EYInterstate Light" panose="02000506000000020004" pitchFamily="2" charset="0"/>
              </a:rPr>
              <a:t>Government has a responsibility to retain risks that are too great for the private sector</a:t>
            </a:r>
          </a:p>
          <a:p>
            <a:pPr marL="536575" lvl="1" indent="-355600">
              <a:lnSpc>
                <a:spcPct val="85000"/>
              </a:lnSpc>
              <a:spcAft>
                <a:spcPts val="600"/>
              </a:spcAft>
              <a:buClr>
                <a:srgbClr val="FFE600"/>
              </a:buClr>
              <a:buSzPct val="70000"/>
              <a:buFont typeface="Arial" pitchFamily="34" charset="0"/>
              <a:buChar char="►"/>
              <a:defRPr/>
            </a:pPr>
            <a:endParaRPr lang="en-AU" dirty="0">
              <a:solidFill>
                <a:prstClr val="white"/>
              </a:solidFill>
              <a:latin typeface="EYInterstate Light" panose="02000506000000020004" pitchFamily="2" charset="0"/>
            </a:endParaRPr>
          </a:p>
          <a:p>
            <a:pPr marL="536575" lvl="1" indent="-355600">
              <a:lnSpc>
                <a:spcPct val="85000"/>
              </a:lnSpc>
              <a:spcAft>
                <a:spcPts val="600"/>
              </a:spcAft>
              <a:buClr>
                <a:srgbClr val="FFE600"/>
              </a:buClr>
              <a:buSzPct val="70000"/>
              <a:buFont typeface="Arial" pitchFamily="34" charset="0"/>
              <a:buChar char="►"/>
              <a:defRPr/>
            </a:pPr>
            <a:r>
              <a:rPr lang="en-AU" dirty="0">
                <a:solidFill>
                  <a:prstClr val="white"/>
                </a:solidFill>
                <a:latin typeface="EYInterstate Light" panose="02000506000000020004" pitchFamily="2" charset="0"/>
              </a:rPr>
              <a:t>Historical risk allocations (i.e. for past social infrastructure projects) need to be reconsidered</a:t>
            </a:r>
          </a:p>
          <a:p>
            <a:pPr marL="536575" lvl="1" indent="-355600">
              <a:lnSpc>
                <a:spcPct val="85000"/>
              </a:lnSpc>
              <a:spcAft>
                <a:spcPts val="600"/>
              </a:spcAft>
              <a:buClr>
                <a:srgbClr val="FFE600"/>
              </a:buClr>
              <a:buSzPct val="70000"/>
              <a:buFont typeface="Arial" pitchFamily="34" charset="0"/>
              <a:buChar char="►"/>
              <a:defRPr/>
            </a:pPr>
            <a:endParaRPr lang="en-AU" dirty="0">
              <a:solidFill>
                <a:prstClr val="white"/>
              </a:solidFill>
              <a:latin typeface="EYInterstate Light" panose="02000506000000020004" pitchFamily="2" charset="0"/>
            </a:endParaRPr>
          </a:p>
          <a:p>
            <a:pPr marL="536575" lvl="1" indent="-355600">
              <a:lnSpc>
                <a:spcPct val="85000"/>
              </a:lnSpc>
              <a:spcAft>
                <a:spcPts val="600"/>
              </a:spcAft>
              <a:buClr>
                <a:srgbClr val="FFE600"/>
              </a:buClr>
              <a:buSzPct val="70000"/>
              <a:buFont typeface="Arial" pitchFamily="34" charset="0"/>
              <a:buChar char="►"/>
              <a:defRPr/>
            </a:pPr>
            <a:r>
              <a:rPr lang="en-AU" dirty="0">
                <a:solidFill>
                  <a:prstClr val="white"/>
                </a:solidFill>
                <a:latin typeface="EYInterstate Light" panose="02000506000000020004" pitchFamily="2" charset="0"/>
              </a:rPr>
              <a:t>More collaboration between Governments and  the market to understand project risks</a:t>
            </a:r>
          </a:p>
          <a:p>
            <a:pPr marL="536575" lvl="1" indent="-355600">
              <a:lnSpc>
                <a:spcPct val="85000"/>
              </a:lnSpc>
              <a:spcAft>
                <a:spcPts val="600"/>
              </a:spcAft>
              <a:buClr>
                <a:srgbClr val="FFE600"/>
              </a:buClr>
              <a:buSzPct val="70000"/>
              <a:buFont typeface="Arial" pitchFamily="34" charset="0"/>
              <a:buChar char="►"/>
              <a:defRPr/>
            </a:pPr>
            <a:endParaRPr lang="en-AU" dirty="0">
              <a:solidFill>
                <a:prstClr val="white"/>
              </a:solidFill>
              <a:latin typeface="EYInterstate Light" panose="02000506000000020004" pitchFamily="2" charset="0"/>
            </a:endParaRPr>
          </a:p>
          <a:p>
            <a:pPr marL="536575" lvl="1" indent="-355600">
              <a:lnSpc>
                <a:spcPct val="85000"/>
              </a:lnSpc>
              <a:spcAft>
                <a:spcPts val="600"/>
              </a:spcAft>
              <a:buClr>
                <a:srgbClr val="FFE600"/>
              </a:buClr>
              <a:buSzPct val="70000"/>
              <a:buFont typeface="Arial" pitchFamily="34" charset="0"/>
              <a:buChar char="►"/>
              <a:defRPr/>
            </a:pPr>
            <a:r>
              <a:rPr lang="en-AU" dirty="0">
                <a:solidFill>
                  <a:prstClr val="white"/>
                </a:solidFill>
                <a:latin typeface="EYInterstate Light" panose="02000506000000020004" pitchFamily="2" charset="0"/>
              </a:rPr>
              <a:t>Utilities and geotechnical risks are significant on mega transport projects</a:t>
            </a:r>
            <a:endParaRPr lang="en-IN" dirty="0">
              <a:solidFill>
                <a:prstClr val="white"/>
              </a:solidFill>
              <a:latin typeface="EYInterstate Light" panose="02000506000000020004" pitchFamily="2" charset="0"/>
            </a:endParaRPr>
          </a:p>
        </p:txBody>
      </p:sp>
      <p:sp>
        <p:nvSpPr>
          <p:cNvPr id="22" name="Title 2">
            <a:extLst>
              <a:ext uri="{FF2B5EF4-FFF2-40B4-BE49-F238E27FC236}">
                <a16:creationId xmlns:a16="http://schemas.microsoft.com/office/drawing/2014/main" id="{51F96056-EC10-4A60-B53B-1A04943977BF}"/>
              </a:ext>
            </a:extLst>
          </p:cNvPr>
          <p:cNvSpPr txBox="1">
            <a:spLocks/>
          </p:cNvSpPr>
          <p:nvPr/>
        </p:nvSpPr>
        <p:spPr>
          <a:xfrm>
            <a:off x="609919" y="165193"/>
            <a:ext cx="10990458" cy="719407"/>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defRPr/>
            </a:pPr>
            <a:r>
              <a:rPr lang="en-IN" dirty="0">
                <a:solidFill>
                  <a:prstClr val="white"/>
                </a:solidFill>
                <a:latin typeface="EYInterstate" panose="02000503020000020004" pitchFamily="2" charset="0"/>
              </a:rPr>
              <a:t>Risk transfer and impact on the market</a:t>
            </a:r>
          </a:p>
          <a:p>
            <a:pPr marL="0" marR="0" lvl="0" indent="0" algn="l" defTabSz="914400" rtl="0" eaLnBrk="1" fontAlgn="auto" latinLnBrk="0" hangingPunct="1">
              <a:lnSpc>
                <a:spcPct val="85000"/>
              </a:lnSpc>
              <a:spcBef>
                <a:spcPct val="0"/>
              </a:spcBef>
              <a:spcAft>
                <a:spcPts val="0"/>
              </a:spcAft>
              <a:buClrTx/>
              <a:buSzTx/>
              <a:buFontTx/>
              <a:buNone/>
              <a:tabLst/>
              <a:defRPr/>
            </a:pPr>
            <a:r>
              <a:rPr lang="en-IN" sz="1400" i="1" dirty="0">
                <a:solidFill>
                  <a:srgbClr val="FFE600"/>
                </a:solidFill>
                <a:latin typeface="EYInterstate" panose="02000503020000020004" pitchFamily="2" charset="0"/>
              </a:rPr>
              <a:t>Government has a responsibility to structure projects appropriately and transfer risk that the market is able to manage. Where risk transfer has been imposed on the market it has resulted in poor project outcomes or pushback.</a:t>
            </a:r>
            <a:br>
              <a:rPr lang="en-AU" sz="1400" i="1" dirty="0">
                <a:solidFill>
                  <a:srgbClr val="FFE600"/>
                </a:solidFill>
                <a:latin typeface="EYInterstate" panose="02000503020000020004" pitchFamily="2" charset="0"/>
              </a:rPr>
            </a:br>
            <a:endParaRPr lang="en-IN" sz="1400" i="1" dirty="0">
              <a:solidFill>
                <a:srgbClr val="FFE600"/>
              </a:solidFill>
              <a:latin typeface="EYInterstate" panose="02000503020000020004" pitchFamily="2" charset="0"/>
            </a:endParaRPr>
          </a:p>
        </p:txBody>
      </p:sp>
      <p:sp>
        <p:nvSpPr>
          <p:cNvPr id="20" name="TextBox 19">
            <a:extLst>
              <a:ext uri="{FF2B5EF4-FFF2-40B4-BE49-F238E27FC236}">
                <a16:creationId xmlns:a16="http://schemas.microsoft.com/office/drawing/2014/main" id="{BEE3C074-F392-4AFA-A498-E142A8698BB0}"/>
              </a:ext>
            </a:extLst>
          </p:cNvPr>
          <p:cNvSpPr txBox="1"/>
          <p:nvPr/>
        </p:nvSpPr>
        <p:spPr>
          <a:xfrm>
            <a:off x="617221" y="1008993"/>
            <a:ext cx="5307010" cy="5242721"/>
          </a:xfrm>
          <a:prstGeom prst="rect">
            <a:avLst/>
          </a:prstGeom>
          <a:noFill/>
        </p:spPr>
        <p:txBody>
          <a:bodyPr wrap="square" lIns="0" tIns="36576" rIns="0" bIns="0" rtlCol="0">
            <a:noAutofit/>
          </a:bodyPr>
          <a:lstStyle/>
          <a:p>
            <a:pPr marL="356616" lvl="0" indent="-356616">
              <a:lnSpc>
                <a:spcPct val="85000"/>
              </a:lnSpc>
              <a:spcAft>
                <a:spcPts val="600"/>
              </a:spcAft>
              <a:buClr>
                <a:srgbClr val="FFE600"/>
              </a:buClr>
              <a:buSzPct val="70000"/>
              <a:buFont typeface="Arial" pitchFamily="34" charset="0"/>
              <a:buChar char="►"/>
              <a:defRPr/>
            </a:pPr>
            <a:endParaRPr lang="en-IN" b="1" dirty="0">
              <a:solidFill>
                <a:prstClr val="white"/>
              </a:solidFill>
              <a:latin typeface="EYInterstate Light" panose="02000506000000020004" pitchFamily="2" charset="0"/>
            </a:endParaRPr>
          </a:p>
          <a:p>
            <a:pPr marL="356616" lvl="0" indent="-356616">
              <a:lnSpc>
                <a:spcPct val="85000"/>
              </a:lnSpc>
              <a:spcAft>
                <a:spcPts val="600"/>
              </a:spcAft>
              <a:buClr>
                <a:srgbClr val="FFE600"/>
              </a:buClr>
              <a:buSzPct val="70000"/>
              <a:buFont typeface="Arial" pitchFamily="34" charset="0"/>
              <a:buChar char="►"/>
              <a:defRPr/>
            </a:pPr>
            <a:r>
              <a:rPr lang="en-IN" b="1" dirty="0">
                <a:solidFill>
                  <a:prstClr val="white"/>
                </a:solidFill>
                <a:latin typeface="EYInterstate Light" panose="02000506000000020004" pitchFamily="2" charset="0"/>
              </a:rPr>
              <a:t>Risk allocation environment:</a:t>
            </a:r>
            <a:endParaRPr lang="en-IN" dirty="0">
              <a:solidFill>
                <a:prstClr val="white"/>
              </a:solidFill>
              <a:latin typeface="EYInterstate Light" panose="02000506000000020004" pitchFamily="2" charset="0"/>
            </a:endParaRPr>
          </a:p>
          <a:p>
            <a:pPr marL="536575" lvl="1" indent="-355600">
              <a:lnSpc>
                <a:spcPct val="85000"/>
              </a:lnSpc>
              <a:spcAft>
                <a:spcPts val="600"/>
              </a:spcAft>
              <a:buClr>
                <a:srgbClr val="FFE600"/>
              </a:buClr>
              <a:buSzPct val="70000"/>
              <a:buFont typeface="Arial" pitchFamily="34" charset="0"/>
              <a:buChar char="►"/>
              <a:defRPr/>
            </a:pPr>
            <a:endParaRPr lang="en-AU" dirty="0">
              <a:solidFill>
                <a:prstClr val="white"/>
              </a:solidFill>
              <a:latin typeface="EYInterstate Light" panose="02000506000000020004" pitchFamily="2" charset="0"/>
            </a:endParaRPr>
          </a:p>
          <a:p>
            <a:pPr marL="536575" lvl="1" indent="-355600">
              <a:lnSpc>
                <a:spcPct val="85000"/>
              </a:lnSpc>
              <a:spcAft>
                <a:spcPts val="600"/>
              </a:spcAft>
              <a:buClr>
                <a:srgbClr val="FFE600"/>
              </a:buClr>
              <a:buSzPct val="70000"/>
              <a:buFont typeface="Arial" pitchFamily="34" charset="0"/>
              <a:buChar char="►"/>
              <a:defRPr/>
            </a:pPr>
            <a:r>
              <a:rPr lang="en-AU" dirty="0">
                <a:solidFill>
                  <a:prstClr val="white"/>
                </a:solidFill>
                <a:latin typeface="EYInterstate Light" panose="02000506000000020004" pitchFamily="2" charset="0"/>
              </a:rPr>
              <a:t>PPPs were about risk allocation and the principle of placing risk with the party best placed to manage the risk</a:t>
            </a:r>
          </a:p>
          <a:p>
            <a:pPr marL="536575" lvl="1" indent="-355600">
              <a:lnSpc>
                <a:spcPct val="85000"/>
              </a:lnSpc>
              <a:spcAft>
                <a:spcPts val="600"/>
              </a:spcAft>
              <a:buClr>
                <a:srgbClr val="FFE600"/>
              </a:buClr>
              <a:buSzPct val="70000"/>
              <a:buFont typeface="Arial" pitchFamily="34" charset="0"/>
              <a:buChar char="►"/>
              <a:defRPr/>
            </a:pPr>
            <a:endParaRPr lang="en-AU" dirty="0">
              <a:solidFill>
                <a:prstClr val="white"/>
              </a:solidFill>
              <a:latin typeface="EYInterstate Light" panose="02000506000000020004" pitchFamily="2" charset="0"/>
            </a:endParaRPr>
          </a:p>
          <a:p>
            <a:pPr marL="536575" lvl="1" indent="-355600">
              <a:lnSpc>
                <a:spcPct val="85000"/>
              </a:lnSpc>
              <a:spcAft>
                <a:spcPts val="600"/>
              </a:spcAft>
              <a:buClr>
                <a:srgbClr val="FFE600"/>
              </a:buClr>
              <a:buSzPct val="70000"/>
              <a:buFont typeface="Arial" pitchFamily="34" charset="0"/>
              <a:buChar char="►"/>
              <a:defRPr/>
            </a:pPr>
            <a:r>
              <a:rPr lang="en-AU" dirty="0">
                <a:solidFill>
                  <a:prstClr val="white"/>
                </a:solidFill>
                <a:latin typeface="EYInterstate Light" panose="02000506000000020004" pitchFamily="2" charset="0"/>
              </a:rPr>
              <a:t>More recently aggressive risk transfer appears to have taken hold</a:t>
            </a:r>
          </a:p>
          <a:p>
            <a:pPr marL="536575" lvl="1" indent="-355600">
              <a:lnSpc>
                <a:spcPct val="85000"/>
              </a:lnSpc>
              <a:spcAft>
                <a:spcPts val="600"/>
              </a:spcAft>
              <a:buClr>
                <a:srgbClr val="FFE600"/>
              </a:buClr>
              <a:buSzPct val="70000"/>
              <a:buFont typeface="Arial" pitchFamily="34" charset="0"/>
              <a:buChar char="►"/>
              <a:defRPr/>
            </a:pPr>
            <a:endParaRPr lang="en-AU" dirty="0">
              <a:solidFill>
                <a:prstClr val="white"/>
              </a:solidFill>
              <a:latin typeface="EYInterstate Light" panose="02000506000000020004" pitchFamily="2" charset="0"/>
            </a:endParaRPr>
          </a:p>
          <a:p>
            <a:pPr marL="536575" lvl="1" indent="-355600">
              <a:lnSpc>
                <a:spcPct val="85000"/>
              </a:lnSpc>
              <a:spcAft>
                <a:spcPts val="600"/>
              </a:spcAft>
              <a:buClr>
                <a:srgbClr val="FFE600"/>
              </a:buClr>
              <a:buSzPct val="70000"/>
              <a:buFont typeface="Arial" pitchFamily="34" charset="0"/>
              <a:buChar char="►"/>
              <a:defRPr/>
            </a:pPr>
            <a:r>
              <a:rPr lang="en-AU" dirty="0">
                <a:solidFill>
                  <a:prstClr val="white"/>
                </a:solidFill>
                <a:latin typeface="EYInterstate Light" panose="02000506000000020004" pitchFamily="2" charset="0"/>
              </a:rPr>
              <a:t>Accepting risk to win the deal becomes the new normal</a:t>
            </a:r>
          </a:p>
          <a:p>
            <a:pPr marL="536575" lvl="1" indent="-355600">
              <a:lnSpc>
                <a:spcPct val="85000"/>
              </a:lnSpc>
              <a:spcAft>
                <a:spcPts val="600"/>
              </a:spcAft>
              <a:buClr>
                <a:srgbClr val="FFE600"/>
              </a:buClr>
              <a:buSzPct val="70000"/>
              <a:buFont typeface="Arial" pitchFamily="34" charset="0"/>
              <a:buChar char="►"/>
              <a:defRPr/>
            </a:pPr>
            <a:endParaRPr lang="en-AU" dirty="0">
              <a:solidFill>
                <a:prstClr val="white"/>
              </a:solidFill>
              <a:latin typeface="EYInterstate Light" panose="02000506000000020004" pitchFamily="2" charset="0"/>
            </a:endParaRPr>
          </a:p>
          <a:p>
            <a:pPr marL="536575" lvl="1" indent="-355600">
              <a:lnSpc>
                <a:spcPct val="85000"/>
              </a:lnSpc>
              <a:spcAft>
                <a:spcPts val="600"/>
              </a:spcAft>
              <a:buClr>
                <a:srgbClr val="FFE600"/>
              </a:buClr>
              <a:buSzPct val="70000"/>
              <a:buFont typeface="Arial" pitchFamily="34" charset="0"/>
              <a:buChar char="►"/>
              <a:defRPr/>
            </a:pPr>
            <a:r>
              <a:rPr lang="en-AU" dirty="0">
                <a:solidFill>
                  <a:prstClr val="white"/>
                </a:solidFill>
                <a:latin typeface="EYInterstate Light" panose="02000506000000020004" pitchFamily="2" charset="0"/>
              </a:rPr>
              <a:t>The market is now pushing back</a:t>
            </a:r>
          </a:p>
        </p:txBody>
      </p:sp>
    </p:spTree>
    <p:extLst>
      <p:ext uri="{BB962C8B-B14F-4D97-AF65-F5344CB8AC3E}">
        <p14:creationId xmlns:p14="http://schemas.microsoft.com/office/powerpoint/2010/main" val="3254740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918" y="141800"/>
            <a:ext cx="10978515" cy="590400"/>
          </a:xfrm>
        </p:spPr>
        <p:txBody>
          <a:bodyPr/>
          <a:lstStyle/>
          <a:p>
            <a:r>
              <a:rPr lang="en-AU" altLang="en-US" sz="3200" dirty="0"/>
              <a:t>Successfully delivering PPPs</a:t>
            </a:r>
            <a:br>
              <a:rPr lang="en-AU" altLang="en-US" sz="3200" dirty="0"/>
            </a:br>
            <a:r>
              <a:rPr lang="en-AU" altLang="en-US" dirty="0"/>
              <a:t>Risk allocation</a:t>
            </a:r>
            <a:endParaRPr lang="en-AU" dirty="0"/>
          </a:p>
        </p:txBody>
      </p:sp>
      <p:sp>
        <p:nvSpPr>
          <p:cNvPr id="16" name="Rectangle 3"/>
          <p:cNvSpPr txBox="1">
            <a:spLocks noChangeArrowheads="1"/>
          </p:cNvSpPr>
          <p:nvPr/>
        </p:nvSpPr>
        <p:spPr bwMode="black">
          <a:xfrm>
            <a:off x="1108076" y="3963988"/>
            <a:ext cx="275802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marL="342900" indent="-342900" algn="l" rtl="0" eaLnBrk="0" fontAlgn="base" hangingPunct="0">
              <a:spcBef>
                <a:spcPct val="50000"/>
              </a:spcBef>
              <a:spcAft>
                <a:spcPct val="0"/>
              </a:spcAft>
              <a:buClr>
                <a:schemeClr val="accent1"/>
              </a:buClr>
              <a:buChar char="•"/>
              <a:defRPr sz="30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400">
                <a:solidFill>
                  <a:schemeClr val="tx1"/>
                </a:solidFill>
                <a:latin typeface="+mn-lt"/>
              </a:defRPr>
            </a:lvl2pPr>
            <a:lvl3pPr marL="1143000" indent="-228600" algn="l" rtl="0" eaLnBrk="0" fontAlgn="base" hangingPunct="0">
              <a:spcBef>
                <a:spcPct val="0"/>
              </a:spcBef>
              <a:spcAft>
                <a:spcPct val="0"/>
              </a:spcAft>
              <a:buChar char="•"/>
              <a:defRPr sz="2400">
                <a:solidFill>
                  <a:schemeClr val="tx1"/>
                </a:solidFill>
                <a:latin typeface="+mn-lt"/>
              </a:defRPr>
            </a:lvl3pPr>
            <a:lvl4pPr marL="1600200" indent="-228600" algn="l" rtl="0" eaLnBrk="0" fontAlgn="base" hangingPunct="0">
              <a:spcBef>
                <a:spcPct val="0"/>
              </a:spcBef>
              <a:spcAft>
                <a:spcPct val="0"/>
              </a:spcAft>
              <a:buChar char="–"/>
              <a:defRPr sz="2000">
                <a:solidFill>
                  <a:schemeClr val="tx1"/>
                </a:solidFill>
                <a:latin typeface="+mn-lt"/>
              </a:defRPr>
            </a:lvl4pPr>
            <a:lvl5pPr marL="2057400" indent="-228600" algn="l" rtl="0" eaLnBrk="0" fontAlgn="base" hangingPunct="0">
              <a:spcBef>
                <a:spcPct val="0"/>
              </a:spcBef>
              <a:spcAft>
                <a:spcPct val="0"/>
              </a:spcAft>
              <a:buChar char="»"/>
              <a:defRPr sz="2000">
                <a:solidFill>
                  <a:schemeClr val="tx1"/>
                </a:solidFill>
                <a:latin typeface="+mn-lt"/>
              </a:defRPr>
            </a:lvl5pPr>
            <a:lvl6pPr marL="2514600" indent="-228600" algn="l" rtl="0" fontAlgn="base">
              <a:spcBef>
                <a:spcPct val="0"/>
              </a:spcBef>
              <a:spcAft>
                <a:spcPct val="0"/>
              </a:spcAft>
              <a:buChar char="»"/>
              <a:defRPr sz="2000">
                <a:solidFill>
                  <a:schemeClr val="tx1"/>
                </a:solidFill>
                <a:latin typeface="+mn-lt"/>
              </a:defRPr>
            </a:lvl6pPr>
            <a:lvl7pPr marL="2971800" indent="-228600" algn="l" rtl="0" fontAlgn="base">
              <a:spcBef>
                <a:spcPct val="0"/>
              </a:spcBef>
              <a:spcAft>
                <a:spcPct val="0"/>
              </a:spcAft>
              <a:buChar char="»"/>
              <a:defRPr sz="2000">
                <a:solidFill>
                  <a:schemeClr val="tx1"/>
                </a:solidFill>
                <a:latin typeface="+mn-lt"/>
              </a:defRPr>
            </a:lvl7pPr>
            <a:lvl8pPr marL="3429000" indent="-228600" algn="l" rtl="0" fontAlgn="base">
              <a:spcBef>
                <a:spcPct val="0"/>
              </a:spcBef>
              <a:spcAft>
                <a:spcPct val="0"/>
              </a:spcAft>
              <a:buChar char="»"/>
              <a:defRPr sz="2000">
                <a:solidFill>
                  <a:schemeClr val="tx1"/>
                </a:solidFill>
                <a:latin typeface="+mn-lt"/>
              </a:defRPr>
            </a:lvl8pPr>
            <a:lvl9pPr marL="3886200" indent="-228600" algn="l" rtl="0" fontAlgn="base">
              <a:spcBef>
                <a:spcPct val="0"/>
              </a:spcBef>
              <a:spcAft>
                <a:spcPct val="0"/>
              </a:spcAft>
              <a:buChar char="»"/>
              <a:defRPr sz="2000">
                <a:solidFill>
                  <a:schemeClr val="tx1"/>
                </a:solidFill>
                <a:latin typeface="+mn-lt"/>
              </a:defRPr>
            </a:lvl9pPr>
          </a:lstStyle>
          <a:p>
            <a:pPr eaLnBrk="1" hangingPunct="1">
              <a:buClr>
                <a:schemeClr val="bg1">
                  <a:lumMod val="75000"/>
                </a:schemeClr>
              </a:buClr>
              <a:buFont typeface="Wingdings 3" panose="05040102010807070707" pitchFamily="18" charset="2"/>
              <a:buChar char="u"/>
              <a:defRPr/>
            </a:pPr>
            <a:r>
              <a:rPr lang="en-AU" altLang="en-US" sz="1400" kern="0" dirty="0">
                <a:solidFill>
                  <a:schemeClr val="bg1"/>
                </a:solidFill>
                <a:latin typeface="Arial"/>
              </a:rPr>
              <a:t>Can tenderers participate?</a:t>
            </a:r>
          </a:p>
          <a:p>
            <a:pPr eaLnBrk="1" hangingPunct="1">
              <a:buClr>
                <a:schemeClr val="bg1">
                  <a:lumMod val="75000"/>
                </a:schemeClr>
              </a:buClr>
              <a:buFont typeface="Wingdings 3" panose="05040102010807070707" pitchFamily="18" charset="2"/>
              <a:buChar char="u"/>
              <a:defRPr/>
            </a:pPr>
            <a:r>
              <a:rPr lang="en-AU" altLang="en-US" sz="1400" kern="0" dirty="0">
                <a:solidFill>
                  <a:schemeClr val="bg1"/>
                </a:solidFill>
                <a:latin typeface="Arial"/>
              </a:rPr>
              <a:t>Diversion of resources</a:t>
            </a:r>
          </a:p>
          <a:p>
            <a:pPr eaLnBrk="1" hangingPunct="1">
              <a:buClr>
                <a:schemeClr val="bg1">
                  <a:lumMod val="75000"/>
                </a:schemeClr>
              </a:buClr>
              <a:buFont typeface="Wingdings 3" panose="05040102010807070707" pitchFamily="18" charset="2"/>
              <a:buChar char="u"/>
              <a:defRPr/>
            </a:pPr>
            <a:r>
              <a:rPr lang="en-AU" altLang="en-US" sz="1400" kern="0" dirty="0">
                <a:solidFill>
                  <a:schemeClr val="bg1"/>
                </a:solidFill>
                <a:latin typeface="Arial"/>
              </a:rPr>
              <a:t>Address via the ‘back door’</a:t>
            </a:r>
          </a:p>
          <a:p>
            <a:pPr eaLnBrk="1" hangingPunct="1">
              <a:buClr>
                <a:schemeClr val="bg1">
                  <a:lumMod val="75000"/>
                </a:schemeClr>
              </a:buClr>
              <a:buFont typeface="Wingdings 3" panose="05040102010807070707" pitchFamily="18" charset="2"/>
              <a:buChar char="u"/>
              <a:defRPr/>
            </a:pPr>
            <a:r>
              <a:rPr lang="en-AU" altLang="en-US" sz="1400" kern="0" dirty="0">
                <a:solidFill>
                  <a:schemeClr val="bg1"/>
                </a:solidFill>
                <a:latin typeface="Arial"/>
              </a:rPr>
              <a:t>Price contingencies at 100%</a:t>
            </a:r>
          </a:p>
        </p:txBody>
      </p:sp>
      <p:sp>
        <p:nvSpPr>
          <p:cNvPr id="17" name="Rectangle 4"/>
          <p:cNvSpPr>
            <a:spLocks noChangeArrowheads="1"/>
          </p:cNvSpPr>
          <p:nvPr/>
        </p:nvSpPr>
        <p:spPr bwMode="black">
          <a:xfrm>
            <a:off x="4491039" y="1154113"/>
            <a:ext cx="2952166"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marL="177800" indent="-177800" eaLnBrk="0" hangingPunct="0">
              <a:spcBef>
                <a:spcPct val="50000"/>
              </a:spcBef>
              <a:buClr>
                <a:schemeClr val="accent1"/>
              </a:buClr>
              <a:buChar char="•"/>
              <a:defRPr sz="30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0"/>
              </a:spcBef>
              <a:spcAft>
                <a:spcPct val="0"/>
              </a:spcAft>
              <a:buChar char="»"/>
              <a:defRPr sz="2000">
                <a:solidFill>
                  <a:schemeClr val="tx1"/>
                </a:solidFill>
                <a:latin typeface="Arial" charset="0"/>
              </a:defRPr>
            </a:lvl6pPr>
            <a:lvl7pPr marL="2971800" indent="-228600" eaLnBrk="0" fontAlgn="base" hangingPunct="0">
              <a:spcBef>
                <a:spcPct val="0"/>
              </a:spcBef>
              <a:spcAft>
                <a:spcPct val="0"/>
              </a:spcAft>
              <a:buChar char="»"/>
              <a:defRPr sz="2000">
                <a:solidFill>
                  <a:schemeClr val="tx1"/>
                </a:solidFill>
                <a:latin typeface="Arial" charset="0"/>
              </a:defRPr>
            </a:lvl7pPr>
            <a:lvl8pPr marL="3429000" indent="-228600" eaLnBrk="0" fontAlgn="base" hangingPunct="0">
              <a:spcBef>
                <a:spcPct val="0"/>
              </a:spcBef>
              <a:spcAft>
                <a:spcPct val="0"/>
              </a:spcAft>
              <a:buChar char="»"/>
              <a:defRPr sz="2000">
                <a:solidFill>
                  <a:schemeClr val="tx1"/>
                </a:solidFill>
                <a:latin typeface="Arial" charset="0"/>
              </a:defRPr>
            </a:lvl8pPr>
            <a:lvl9pPr marL="3886200" indent="-228600" eaLnBrk="0" fontAlgn="base" hangingPunct="0">
              <a:spcBef>
                <a:spcPct val="0"/>
              </a:spcBef>
              <a:spcAft>
                <a:spcPct val="0"/>
              </a:spcAft>
              <a:buChar char="»"/>
              <a:defRPr sz="2000">
                <a:solidFill>
                  <a:schemeClr val="tx1"/>
                </a:solidFill>
                <a:latin typeface="Arial" charset="0"/>
              </a:defRPr>
            </a:lvl9pPr>
          </a:lstStyle>
          <a:p>
            <a:pPr eaLnBrk="1" fontAlgn="base" hangingPunct="1">
              <a:spcAft>
                <a:spcPct val="0"/>
              </a:spcAft>
              <a:buClr>
                <a:schemeClr val="bg1">
                  <a:lumMod val="75000"/>
                </a:schemeClr>
              </a:buClr>
              <a:buFont typeface="Wingdings 3" panose="05040102010807070707" pitchFamily="18" charset="2"/>
              <a:buChar char="u"/>
              <a:defRPr/>
            </a:pPr>
            <a:r>
              <a:rPr lang="en-AU" altLang="en-US" sz="1400" kern="0" dirty="0">
                <a:solidFill>
                  <a:schemeClr val="bg1"/>
                </a:solidFill>
              </a:rPr>
              <a:t>Optimal risk allocation</a:t>
            </a:r>
          </a:p>
          <a:p>
            <a:pPr eaLnBrk="1" fontAlgn="base" hangingPunct="1">
              <a:spcAft>
                <a:spcPct val="0"/>
              </a:spcAft>
              <a:buClr>
                <a:schemeClr val="bg1">
                  <a:lumMod val="75000"/>
                </a:schemeClr>
              </a:buClr>
              <a:buFont typeface="Wingdings 3" panose="05040102010807070707" pitchFamily="18" charset="2"/>
              <a:buChar char="u"/>
              <a:defRPr/>
            </a:pPr>
            <a:r>
              <a:rPr lang="en-AU" altLang="en-US" sz="1400" kern="0" dirty="0">
                <a:solidFill>
                  <a:schemeClr val="bg1"/>
                </a:solidFill>
              </a:rPr>
              <a:t>Consistent with market</a:t>
            </a:r>
          </a:p>
          <a:p>
            <a:pPr eaLnBrk="1" fontAlgn="base" hangingPunct="1">
              <a:spcAft>
                <a:spcPct val="0"/>
              </a:spcAft>
              <a:buClr>
                <a:schemeClr val="bg1">
                  <a:lumMod val="75000"/>
                </a:schemeClr>
              </a:buClr>
              <a:buFont typeface="Wingdings 3" panose="05040102010807070707" pitchFamily="18" charset="2"/>
              <a:buChar char="u"/>
              <a:defRPr/>
            </a:pPr>
            <a:r>
              <a:rPr lang="en-AU" altLang="en-US" sz="1400" kern="0" dirty="0">
                <a:solidFill>
                  <a:schemeClr val="bg1"/>
                </a:solidFill>
              </a:rPr>
              <a:t>Address deal specific issues</a:t>
            </a:r>
          </a:p>
          <a:p>
            <a:pPr eaLnBrk="1" fontAlgn="base" hangingPunct="1">
              <a:spcAft>
                <a:spcPct val="0"/>
              </a:spcAft>
              <a:buClr>
                <a:schemeClr val="bg1">
                  <a:lumMod val="75000"/>
                </a:schemeClr>
              </a:buClr>
              <a:buFont typeface="Wingdings 3" panose="05040102010807070707" pitchFamily="18" charset="2"/>
              <a:buChar char="u"/>
              <a:defRPr/>
            </a:pPr>
            <a:r>
              <a:rPr lang="en-AU" altLang="en-US" sz="1400" kern="0" dirty="0">
                <a:solidFill>
                  <a:schemeClr val="bg1"/>
                </a:solidFill>
              </a:rPr>
              <a:t>Reflected policy changes</a:t>
            </a:r>
          </a:p>
        </p:txBody>
      </p:sp>
      <p:sp>
        <p:nvSpPr>
          <p:cNvPr id="18" name="Rectangle 5"/>
          <p:cNvSpPr>
            <a:spLocks noChangeArrowheads="1"/>
          </p:cNvSpPr>
          <p:nvPr/>
        </p:nvSpPr>
        <p:spPr bwMode="black">
          <a:xfrm>
            <a:off x="7685087" y="2808289"/>
            <a:ext cx="3868737" cy="275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lstStyle>
            <a:lvl1pPr marL="177800" indent="-177800" eaLnBrk="0" hangingPunct="0">
              <a:spcBef>
                <a:spcPct val="50000"/>
              </a:spcBef>
              <a:buClr>
                <a:schemeClr val="accent1"/>
              </a:buClr>
              <a:buChar char="•"/>
              <a:defRPr sz="3000">
                <a:solidFill>
                  <a:schemeClr val="tx1"/>
                </a:solidFill>
                <a:latin typeface="Arial" charset="0"/>
              </a:defRPr>
            </a:lvl1pPr>
            <a:lvl2pPr marL="742950" indent="-285750" eaLnBrk="0" hangingPunct="0">
              <a:spcBef>
                <a:spcPct val="50000"/>
              </a:spcBef>
              <a:buChar char="–"/>
              <a:defRPr sz="2400">
                <a:solidFill>
                  <a:schemeClr val="tx1"/>
                </a:solidFill>
                <a:latin typeface="Arial" charset="0"/>
              </a:defRPr>
            </a:lvl2pPr>
            <a:lvl3pPr marL="1143000" indent="-228600" eaLnBrk="0" hangingPunct="0">
              <a:buChar char="•"/>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0"/>
              </a:spcBef>
              <a:spcAft>
                <a:spcPct val="0"/>
              </a:spcAft>
              <a:buChar char="»"/>
              <a:defRPr sz="2000">
                <a:solidFill>
                  <a:schemeClr val="tx1"/>
                </a:solidFill>
                <a:latin typeface="Arial" charset="0"/>
              </a:defRPr>
            </a:lvl6pPr>
            <a:lvl7pPr marL="2971800" indent="-228600" eaLnBrk="0" fontAlgn="base" hangingPunct="0">
              <a:spcBef>
                <a:spcPct val="0"/>
              </a:spcBef>
              <a:spcAft>
                <a:spcPct val="0"/>
              </a:spcAft>
              <a:buChar char="»"/>
              <a:defRPr sz="2000">
                <a:solidFill>
                  <a:schemeClr val="tx1"/>
                </a:solidFill>
                <a:latin typeface="Arial" charset="0"/>
              </a:defRPr>
            </a:lvl7pPr>
            <a:lvl8pPr marL="3429000" indent="-228600" eaLnBrk="0" fontAlgn="base" hangingPunct="0">
              <a:spcBef>
                <a:spcPct val="0"/>
              </a:spcBef>
              <a:spcAft>
                <a:spcPct val="0"/>
              </a:spcAft>
              <a:buChar char="»"/>
              <a:defRPr sz="2000">
                <a:solidFill>
                  <a:schemeClr val="tx1"/>
                </a:solidFill>
                <a:latin typeface="Arial" charset="0"/>
              </a:defRPr>
            </a:lvl8pPr>
            <a:lvl9pPr marL="3886200" indent="-228600" eaLnBrk="0" fontAlgn="base" hangingPunct="0">
              <a:spcBef>
                <a:spcPct val="0"/>
              </a:spcBef>
              <a:spcAft>
                <a:spcPct val="0"/>
              </a:spcAft>
              <a:buChar char="»"/>
              <a:defRPr sz="2000">
                <a:solidFill>
                  <a:schemeClr val="tx1"/>
                </a:solidFill>
                <a:latin typeface="Arial" charset="0"/>
              </a:defRPr>
            </a:lvl9pPr>
          </a:lstStyle>
          <a:p>
            <a:pPr eaLnBrk="1" fontAlgn="base" hangingPunct="1">
              <a:spcAft>
                <a:spcPct val="0"/>
              </a:spcAft>
              <a:buClr>
                <a:schemeClr val="bg1">
                  <a:lumMod val="75000"/>
                </a:schemeClr>
              </a:buClr>
              <a:buFont typeface="Wingdings 3" panose="05040102010807070707" pitchFamily="18" charset="2"/>
              <a:buChar char="u"/>
              <a:defRPr/>
            </a:pPr>
            <a:r>
              <a:rPr lang="en-AU" altLang="en-US" sz="1400" kern="0" dirty="0">
                <a:solidFill>
                  <a:schemeClr val="bg1"/>
                </a:solidFill>
              </a:rPr>
              <a:t>Government risk allocation is more challenging than private sector’s</a:t>
            </a:r>
          </a:p>
          <a:p>
            <a:pPr eaLnBrk="1" fontAlgn="base" hangingPunct="1">
              <a:spcAft>
                <a:spcPct val="0"/>
              </a:spcAft>
              <a:buClr>
                <a:schemeClr val="bg1">
                  <a:lumMod val="75000"/>
                </a:schemeClr>
              </a:buClr>
              <a:buFont typeface="Wingdings 3" panose="05040102010807070707" pitchFamily="18" charset="2"/>
              <a:buChar char="u"/>
              <a:defRPr/>
            </a:pPr>
            <a:r>
              <a:rPr lang="en-AU" altLang="en-US" sz="1400" kern="0" dirty="0">
                <a:solidFill>
                  <a:schemeClr val="bg1"/>
                </a:solidFill>
              </a:rPr>
              <a:t>Transfer of risk is seen as good for its own sake</a:t>
            </a:r>
          </a:p>
          <a:p>
            <a:pPr eaLnBrk="1" fontAlgn="base" hangingPunct="1">
              <a:spcAft>
                <a:spcPct val="0"/>
              </a:spcAft>
              <a:buClr>
                <a:schemeClr val="bg1">
                  <a:lumMod val="75000"/>
                </a:schemeClr>
              </a:buClr>
              <a:buFont typeface="Wingdings 3" panose="05040102010807070707" pitchFamily="18" charset="2"/>
              <a:buChar char="u"/>
              <a:defRPr/>
            </a:pPr>
            <a:r>
              <a:rPr lang="en-AU" altLang="en-US" sz="1400" kern="0" dirty="0">
                <a:solidFill>
                  <a:schemeClr val="bg1"/>
                </a:solidFill>
              </a:rPr>
              <a:t>Has Government resolved its internal position?</a:t>
            </a:r>
          </a:p>
          <a:p>
            <a:pPr eaLnBrk="1" fontAlgn="base" hangingPunct="1">
              <a:spcAft>
                <a:spcPct val="0"/>
              </a:spcAft>
              <a:buClr>
                <a:schemeClr val="bg1">
                  <a:lumMod val="75000"/>
                </a:schemeClr>
              </a:buClr>
              <a:buFont typeface="Wingdings 3" panose="05040102010807070707" pitchFamily="18" charset="2"/>
              <a:buChar char="u"/>
              <a:defRPr/>
            </a:pPr>
            <a:r>
              <a:rPr lang="en-AU" altLang="en-US" sz="1400" kern="0" dirty="0">
                <a:solidFill>
                  <a:schemeClr val="bg1"/>
                </a:solidFill>
              </a:rPr>
              <a:t>Have Government’s legal advisors been properly tested?</a:t>
            </a:r>
          </a:p>
          <a:p>
            <a:pPr eaLnBrk="1" fontAlgn="base" hangingPunct="1">
              <a:spcAft>
                <a:spcPct val="0"/>
              </a:spcAft>
              <a:buClr>
                <a:schemeClr val="bg1">
                  <a:lumMod val="75000"/>
                </a:schemeClr>
              </a:buClr>
              <a:buFont typeface="Wingdings 3" panose="05040102010807070707" pitchFamily="18" charset="2"/>
              <a:buChar char="u"/>
              <a:defRPr/>
            </a:pPr>
            <a:r>
              <a:rPr lang="en-AU" altLang="en-US" sz="1400" kern="0" dirty="0">
                <a:solidFill>
                  <a:schemeClr val="bg1"/>
                </a:solidFill>
              </a:rPr>
              <a:t>Does the Government want ‘insurance’ or to allocate risk where it can best be managed?</a:t>
            </a:r>
          </a:p>
        </p:txBody>
      </p:sp>
      <p:grpSp>
        <p:nvGrpSpPr>
          <p:cNvPr id="19" name="Group 7"/>
          <p:cNvGrpSpPr>
            <a:grpSpLocks/>
          </p:cNvGrpSpPr>
          <p:nvPr/>
        </p:nvGrpSpPr>
        <p:grpSpPr bwMode="auto">
          <a:xfrm rot="2519973" flipH="1">
            <a:off x="4321175" y="2527300"/>
            <a:ext cx="3092450" cy="3232150"/>
            <a:chOff x="1734" y="1287"/>
            <a:chExt cx="2292" cy="2395"/>
          </a:xfrm>
        </p:grpSpPr>
        <p:sp>
          <p:nvSpPr>
            <p:cNvPr id="20" name="AutoShape 8"/>
            <p:cNvSpPr>
              <a:spLocks noChangeAspect="1" noChangeArrowheads="1" noTextEdit="1"/>
            </p:cNvSpPr>
            <p:nvPr/>
          </p:nvSpPr>
          <p:spPr bwMode="auto">
            <a:xfrm>
              <a:off x="1734" y="1287"/>
              <a:ext cx="2292" cy="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lnSpc>
                  <a:spcPct val="130000"/>
                </a:lnSpc>
                <a:spcBef>
                  <a:spcPct val="0"/>
                </a:spcBef>
                <a:spcAft>
                  <a:spcPct val="0"/>
                </a:spcAft>
                <a:defRPr/>
              </a:pPr>
              <a:endParaRPr lang="en-AU" sz="1200" b="1" kern="0">
                <a:solidFill>
                  <a:srgbClr val="FFFFFF"/>
                </a:solidFill>
              </a:endParaRPr>
            </a:p>
          </p:txBody>
        </p:sp>
        <p:sp>
          <p:nvSpPr>
            <p:cNvPr id="21" name="Freeform 9"/>
            <p:cNvSpPr>
              <a:spLocks/>
            </p:cNvSpPr>
            <p:nvPr/>
          </p:nvSpPr>
          <p:spPr bwMode="auto">
            <a:xfrm>
              <a:off x="1746" y="1497"/>
              <a:ext cx="1016" cy="1769"/>
            </a:xfrm>
            <a:custGeom>
              <a:avLst/>
              <a:gdLst>
                <a:gd name="T0" fmla="*/ 252 w 2709"/>
                <a:gd name="T1" fmla="*/ 1534 h 4717"/>
                <a:gd name="T2" fmla="*/ 0 w 2709"/>
                <a:gd name="T3" fmla="*/ 1676 h 4717"/>
                <a:gd name="T4" fmla="*/ 662 w 2709"/>
                <a:gd name="T5" fmla="*/ 1769 h 4717"/>
                <a:gd name="T6" fmla="*/ 898 w 2709"/>
                <a:gd name="T7" fmla="*/ 1167 h 4717"/>
                <a:gd name="T8" fmla="*/ 661 w 2709"/>
                <a:gd name="T9" fmla="*/ 1302 h 4717"/>
                <a:gd name="T10" fmla="*/ 591 w 2709"/>
                <a:gd name="T11" fmla="*/ 1029 h 4717"/>
                <a:gd name="T12" fmla="*/ 927 w 2709"/>
                <a:gd name="T13" fmla="*/ 506 h 4717"/>
                <a:gd name="T14" fmla="*/ 927 w 2709"/>
                <a:gd name="T15" fmla="*/ 506 h 4717"/>
                <a:gd name="T16" fmla="*/ 756 w 2709"/>
                <a:gd name="T17" fmla="*/ 311 h 4717"/>
                <a:gd name="T18" fmla="*/ 1016 w 2709"/>
                <a:gd name="T19" fmla="*/ 0 h 4717"/>
                <a:gd name="T20" fmla="*/ 118 w 2709"/>
                <a:gd name="T21" fmla="*/ 1029 h 4717"/>
                <a:gd name="T22" fmla="*/ 252 w 2709"/>
                <a:gd name="T23" fmla="*/ 1534 h 47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09" h="4717">
                  <a:moveTo>
                    <a:pt x="671" y="4090"/>
                  </a:moveTo>
                  <a:lnTo>
                    <a:pt x="0" y="4470"/>
                  </a:lnTo>
                  <a:lnTo>
                    <a:pt x="1764" y="4717"/>
                  </a:lnTo>
                  <a:lnTo>
                    <a:pt x="2394" y="3113"/>
                  </a:lnTo>
                  <a:lnTo>
                    <a:pt x="1762" y="3471"/>
                  </a:lnTo>
                  <a:cubicBezTo>
                    <a:pt x="1639" y="3247"/>
                    <a:pt x="1575" y="2997"/>
                    <a:pt x="1575" y="2743"/>
                  </a:cubicBezTo>
                  <a:cubicBezTo>
                    <a:pt x="1575" y="2148"/>
                    <a:pt x="1924" y="1606"/>
                    <a:pt x="2471" y="1350"/>
                  </a:cubicBezTo>
                  <a:lnTo>
                    <a:pt x="2016" y="830"/>
                  </a:lnTo>
                  <a:lnTo>
                    <a:pt x="2709" y="0"/>
                  </a:lnTo>
                  <a:cubicBezTo>
                    <a:pt x="1331" y="212"/>
                    <a:pt x="315" y="1376"/>
                    <a:pt x="315" y="2743"/>
                  </a:cubicBezTo>
                  <a:cubicBezTo>
                    <a:pt x="315" y="3214"/>
                    <a:pt x="438" y="3678"/>
                    <a:pt x="671" y="4090"/>
                  </a:cubicBezTo>
                  <a:close/>
                </a:path>
              </a:pathLst>
            </a:custGeom>
            <a:solidFill>
              <a:srgbClr val="96B8EE"/>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lnSpc>
                  <a:spcPct val="130000"/>
                </a:lnSpc>
                <a:spcBef>
                  <a:spcPct val="0"/>
                </a:spcBef>
                <a:spcAft>
                  <a:spcPct val="0"/>
                </a:spcAft>
                <a:defRPr/>
              </a:pPr>
              <a:endParaRPr lang="en-AU" sz="1200" b="1" kern="0">
                <a:solidFill>
                  <a:srgbClr val="FFFFFF"/>
                </a:solidFill>
              </a:endParaRPr>
            </a:p>
          </p:txBody>
        </p:sp>
        <p:sp>
          <p:nvSpPr>
            <p:cNvPr id="22" name="Freeform 10"/>
            <p:cNvSpPr>
              <a:spLocks/>
            </p:cNvSpPr>
            <p:nvPr/>
          </p:nvSpPr>
          <p:spPr bwMode="auto">
            <a:xfrm>
              <a:off x="1746" y="1497"/>
              <a:ext cx="1016" cy="1769"/>
            </a:xfrm>
            <a:custGeom>
              <a:avLst/>
              <a:gdLst>
                <a:gd name="T0" fmla="*/ 252 w 2709"/>
                <a:gd name="T1" fmla="*/ 1534 h 4717"/>
                <a:gd name="T2" fmla="*/ 0 w 2709"/>
                <a:gd name="T3" fmla="*/ 1676 h 4717"/>
                <a:gd name="T4" fmla="*/ 662 w 2709"/>
                <a:gd name="T5" fmla="*/ 1769 h 4717"/>
                <a:gd name="T6" fmla="*/ 898 w 2709"/>
                <a:gd name="T7" fmla="*/ 1167 h 4717"/>
                <a:gd name="T8" fmla="*/ 661 w 2709"/>
                <a:gd name="T9" fmla="*/ 1302 h 4717"/>
                <a:gd name="T10" fmla="*/ 591 w 2709"/>
                <a:gd name="T11" fmla="*/ 1029 h 4717"/>
                <a:gd name="T12" fmla="*/ 927 w 2709"/>
                <a:gd name="T13" fmla="*/ 506 h 4717"/>
                <a:gd name="T14" fmla="*/ 927 w 2709"/>
                <a:gd name="T15" fmla="*/ 506 h 4717"/>
                <a:gd name="T16" fmla="*/ 756 w 2709"/>
                <a:gd name="T17" fmla="*/ 311 h 4717"/>
                <a:gd name="T18" fmla="*/ 1016 w 2709"/>
                <a:gd name="T19" fmla="*/ 0 h 4717"/>
                <a:gd name="T20" fmla="*/ 118 w 2709"/>
                <a:gd name="T21" fmla="*/ 1029 h 4717"/>
                <a:gd name="T22" fmla="*/ 252 w 2709"/>
                <a:gd name="T23" fmla="*/ 1534 h 471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709" h="4717">
                  <a:moveTo>
                    <a:pt x="671" y="4090"/>
                  </a:moveTo>
                  <a:lnTo>
                    <a:pt x="0" y="4470"/>
                  </a:lnTo>
                  <a:lnTo>
                    <a:pt x="1764" y="4717"/>
                  </a:lnTo>
                  <a:lnTo>
                    <a:pt x="2394" y="3113"/>
                  </a:lnTo>
                  <a:lnTo>
                    <a:pt x="1762" y="3471"/>
                  </a:lnTo>
                  <a:cubicBezTo>
                    <a:pt x="1639" y="3247"/>
                    <a:pt x="1575" y="2997"/>
                    <a:pt x="1575" y="2743"/>
                  </a:cubicBezTo>
                  <a:cubicBezTo>
                    <a:pt x="1575" y="2148"/>
                    <a:pt x="1924" y="1606"/>
                    <a:pt x="2471" y="1350"/>
                  </a:cubicBezTo>
                  <a:lnTo>
                    <a:pt x="2016" y="830"/>
                  </a:lnTo>
                  <a:lnTo>
                    <a:pt x="2709" y="0"/>
                  </a:lnTo>
                  <a:cubicBezTo>
                    <a:pt x="1331" y="212"/>
                    <a:pt x="315" y="1376"/>
                    <a:pt x="315" y="2743"/>
                  </a:cubicBezTo>
                  <a:cubicBezTo>
                    <a:pt x="315" y="3214"/>
                    <a:pt x="438" y="3678"/>
                    <a:pt x="671" y="409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0080"/>
                  </a:solidFill>
                  <a:prstDash val="solid"/>
                  <a:round/>
                  <a:headEnd/>
                  <a:tailEnd/>
                </a14:hiddenLine>
              </a:ext>
            </a:extLst>
          </p:spPr>
          <p:txBody>
            <a:bodyPr/>
            <a:lstStyle/>
            <a:p>
              <a:pPr fontAlgn="base">
                <a:lnSpc>
                  <a:spcPct val="130000"/>
                </a:lnSpc>
                <a:spcBef>
                  <a:spcPct val="0"/>
                </a:spcBef>
                <a:spcAft>
                  <a:spcPct val="0"/>
                </a:spcAft>
                <a:defRPr/>
              </a:pPr>
              <a:endParaRPr lang="en-AU" sz="1200" b="1" kern="0">
                <a:solidFill>
                  <a:srgbClr val="FFFFFF"/>
                </a:solidFill>
              </a:endParaRPr>
            </a:p>
          </p:txBody>
        </p:sp>
        <p:sp>
          <p:nvSpPr>
            <p:cNvPr id="23" name="Freeform 11"/>
            <p:cNvSpPr>
              <a:spLocks/>
            </p:cNvSpPr>
            <p:nvPr/>
          </p:nvSpPr>
          <p:spPr bwMode="auto">
            <a:xfrm>
              <a:off x="2144" y="2572"/>
              <a:ext cx="1870" cy="1110"/>
            </a:xfrm>
            <a:custGeom>
              <a:avLst/>
              <a:gdLst>
                <a:gd name="T0" fmla="*/ 1692 w 4987"/>
                <a:gd name="T1" fmla="*/ 495 h 2960"/>
                <a:gd name="T2" fmla="*/ 1870 w 4987"/>
                <a:gd name="T3" fmla="*/ 602 h 2960"/>
                <a:gd name="T4" fmla="*/ 1634 w 4987"/>
                <a:gd name="T5" fmla="*/ 0 h 2960"/>
                <a:gd name="T6" fmla="*/ 1020 w 4987"/>
                <a:gd name="T7" fmla="*/ 93 h 2960"/>
                <a:gd name="T8" fmla="*/ 1289 w 4987"/>
                <a:gd name="T9" fmla="*/ 254 h 2960"/>
                <a:gd name="T10" fmla="*/ 478 w 4987"/>
                <a:gd name="T11" fmla="*/ 449 h 2960"/>
                <a:gd name="T12" fmla="*/ 387 w 4987"/>
                <a:gd name="T13" fmla="*/ 382 h 2960"/>
                <a:gd name="T14" fmla="*/ 387 w 4987"/>
                <a:gd name="T15" fmla="*/ 382 h 2960"/>
                <a:gd name="T16" fmla="*/ 264 w 4987"/>
                <a:gd name="T17" fmla="*/ 694 h 2960"/>
                <a:gd name="T18" fmla="*/ 0 w 4987"/>
                <a:gd name="T19" fmla="*/ 657 h 2960"/>
                <a:gd name="T20" fmla="*/ 1502 w 4987"/>
                <a:gd name="T21" fmla="*/ 722 h 2960"/>
                <a:gd name="T22" fmla="*/ 1692 w 4987"/>
                <a:gd name="T23" fmla="*/ 495 h 29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87" h="2960">
                  <a:moveTo>
                    <a:pt x="4512" y="1320"/>
                  </a:moveTo>
                  <a:lnTo>
                    <a:pt x="4987" y="1604"/>
                  </a:lnTo>
                  <a:lnTo>
                    <a:pt x="4357" y="0"/>
                  </a:lnTo>
                  <a:lnTo>
                    <a:pt x="2720" y="247"/>
                  </a:lnTo>
                  <a:lnTo>
                    <a:pt x="3437" y="676"/>
                  </a:lnTo>
                  <a:cubicBezTo>
                    <a:pt x="2986" y="1405"/>
                    <a:pt x="2018" y="1637"/>
                    <a:pt x="1274" y="1196"/>
                  </a:cubicBezTo>
                  <a:cubicBezTo>
                    <a:pt x="1187" y="1145"/>
                    <a:pt x="1106" y="1085"/>
                    <a:pt x="1031" y="1018"/>
                  </a:cubicBezTo>
                  <a:lnTo>
                    <a:pt x="704" y="1851"/>
                  </a:lnTo>
                  <a:lnTo>
                    <a:pt x="0" y="1753"/>
                  </a:lnTo>
                  <a:cubicBezTo>
                    <a:pt x="1058" y="2883"/>
                    <a:pt x="2851" y="2960"/>
                    <a:pt x="4005" y="1924"/>
                  </a:cubicBezTo>
                  <a:cubicBezTo>
                    <a:pt x="4202" y="1747"/>
                    <a:pt x="4373" y="1543"/>
                    <a:pt x="4512" y="1320"/>
                  </a:cubicBezTo>
                  <a:close/>
                </a:path>
              </a:pathLst>
            </a:custGeom>
            <a:solidFill>
              <a:srgbClr val="143B7B"/>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lnSpc>
                  <a:spcPct val="130000"/>
                </a:lnSpc>
                <a:spcBef>
                  <a:spcPct val="0"/>
                </a:spcBef>
                <a:spcAft>
                  <a:spcPct val="0"/>
                </a:spcAft>
                <a:defRPr/>
              </a:pPr>
              <a:endParaRPr lang="en-AU" sz="1200" b="1" kern="0">
                <a:solidFill>
                  <a:srgbClr val="FFFFFF"/>
                </a:solidFill>
              </a:endParaRPr>
            </a:p>
          </p:txBody>
        </p:sp>
        <p:sp>
          <p:nvSpPr>
            <p:cNvPr id="24" name="Freeform 12"/>
            <p:cNvSpPr>
              <a:spLocks/>
            </p:cNvSpPr>
            <p:nvPr/>
          </p:nvSpPr>
          <p:spPr bwMode="auto">
            <a:xfrm>
              <a:off x="2144" y="2572"/>
              <a:ext cx="1870" cy="1110"/>
            </a:xfrm>
            <a:custGeom>
              <a:avLst/>
              <a:gdLst>
                <a:gd name="T0" fmla="*/ 1692 w 4987"/>
                <a:gd name="T1" fmla="*/ 495 h 2960"/>
                <a:gd name="T2" fmla="*/ 1870 w 4987"/>
                <a:gd name="T3" fmla="*/ 602 h 2960"/>
                <a:gd name="T4" fmla="*/ 1634 w 4987"/>
                <a:gd name="T5" fmla="*/ 0 h 2960"/>
                <a:gd name="T6" fmla="*/ 1020 w 4987"/>
                <a:gd name="T7" fmla="*/ 93 h 2960"/>
                <a:gd name="T8" fmla="*/ 1289 w 4987"/>
                <a:gd name="T9" fmla="*/ 254 h 2960"/>
                <a:gd name="T10" fmla="*/ 478 w 4987"/>
                <a:gd name="T11" fmla="*/ 449 h 2960"/>
                <a:gd name="T12" fmla="*/ 387 w 4987"/>
                <a:gd name="T13" fmla="*/ 382 h 2960"/>
                <a:gd name="T14" fmla="*/ 387 w 4987"/>
                <a:gd name="T15" fmla="*/ 382 h 2960"/>
                <a:gd name="T16" fmla="*/ 264 w 4987"/>
                <a:gd name="T17" fmla="*/ 694 h 2960"/>
                <a:gd name="T18" fmla="*/ 0 w 4987"/>
                <a:gd name="T19" fmla="*/ 657 h 2960"/>
                <a:gd name="T20" fmla="*/ 1502 w 4987"/>
                <a:gd name="T21" fmla="*/ 722 h 2960"/>
                <a:gd name="T22" fmla="*/ 1692 w 4987"/>
                <a:gd name="T23" fmla="*/ 495 h 29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987" h="2960">
                  <a:moveTo>
                    <a:pt x="4512" y="1320"/>
                  </a:moveTo>
                  <a:lnTo>
                    <a:pt x="4987" y="1604"/>
                  </a:lnTo>
                  <a:lnTo>
                    <a:pt x="4357" y="0"/>
                  </a:lnTo>
                  <a:lnTo>
                    <a:pt x="2720" y="247"/>
                  </a:lnTo>
                  <a:lnTo>
                    <a:pt x="3437" y="676"/>
                  </a:lnTo>
                  <a:cubicBezTo>
                    <a:pt x="2986" y="1405"/>
                    <a:pt x="2018" y="1637"/>
                    <a:pt x="1274" y="1196"/>
                  </a:cubicBezTo>
                  <a:cubicBezTo>
                    <a:pt x="1187" y="1145"/>
                    <a:pt x="1106" y="1085"/>
                    <a:pt x="1031" y="1018"/>
                  </a:cubicBezTo>
                  <a:lnTo>
                    <a:pt x="704" y="1851"/>
                  </a:lnTo>
                  <a:lnTo>
                    <a:pt x="0" y="1753"/>
                  </a:lnTo>
                  <a:cubicBezTo>
                    <a:pt x="1058" y="2883"/>
                    <a:pt x="2851" y="2960"/>
                    <a:pt x="4005" y="1924"/>
                  </a:cubicBezTo>
                  <a:cubicBezTo>
                    <a:pt x="4202" y="1747"/>
                    <a:pt x="4373" y="1543"/>
                    <a:pt x="4512" y="132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008000"/>
                  </a:solidFill>
                  <a:prstDash val="solid"/>
                  <a:round/>
                  <a:headEnd/>
                  <a:tailEnd/>
                </a14:hiddenLine>
              </a:ext>
            </a:extLst>
          </p:spPr>
          <p:txBody>
            <a:bodyPr/>
            <a:lstStyle/>
            <a:p>
              <a:pPr fontAlgn="base">
                <a:lnSpc>
                  <a:spcPct val="130000"/>
                </a:lnSpc>
                <a:spcBef>
                  <a:spcPct val="0"/>
                </a:spcBef>
                <a:spcAft>
                  <a:spcPct val="0"/>
                </a:spcAft>
                <a:defRPr/>
              </a:pPr>
              <a:endParaRPr lang="en-AU" sz="1200" b="1" kern="0">
                <a:solidFill>
                  <a:srgbClr val="FFFFFF"/>
                </a:solidFill>
              </a:endParaRPr>
            </a:p>
          </p:txBody>
        </p:sp>
        <p:sp>
          <p:nvSpPr>
            <p:cNvPr id="25" name="Freeform 13"/>
            <p:cNvSpPr>
              <a:spLocks/>
            </p:cNvSpPr>
            <p:nvPr/>
          </p:nvSpPr>
          <p:spPr bwMode="auto">
            <a:xfrm>
              <a:off x="2502" y="1299"/>
              <a:ext cx="1488" cy="1617"/>
            </a:xfrm>
            <a:custGeom>
              <a:avLst/>
              <a:gdLst>
                <a:gd name="T0" fmla="*/ 425 w 3968"/>
                <a:gd name="T1" fmla="*/ 185 h 4312"/>
                <a:gd name="T2" fmla="*/ 425 w 3968"/>
                <a:gd name="T3" fmla="*/ 0 h 4312"/>
                <a:gd name="T4" fmla="*/ 0 w 3968"/>
                <a:gd name="T5" fmla="*/ 509 h 4312"/>
                <a:gd name="T6" fmla="*/ 425 w 3968"/>
                <a:gd name="T7" fmla="*/ 995 h 4312"/>
                <a:gd name="T8" fmla="*/ 425 w 3968"/>
                <a:gd name="T9" fmla="*/ 648 h 4312"/>
                <a:gd name="T10" fmla="*/ 1016 w 3968"/>
                <a:gd name="T11" fmla="*/ 1227 h 4312"/>
                <a:gd name="T12" fmla="*/ 1016 w 3968"/>
                <a:gd name="T13" fmla="*/ 1227 h 4312"/>
                <a:gd name="T14" fmla="*/ 1009 w 3968"/>
                <a:gd name="T15" fmla="*/ 1313 h 4312"/>
                <a:gd name="T16" fmla="*/ 1275 w 3968"/>
                <a:gd name="T17" fmla="*/ 1273 h 4312"/>
                <a:gd name="T18" fmla="*/ 1411 w 3968"/>
                <a:gd name="T19" fmla="*/ 1617 h 4312"/>
                <a:gd name="T20" fmla="*/ 1488 w 3968"/>
                <a:gd name="T21" fmla="*/ 1227 h 4312"/>
                <a:gd name="T22" fmla="*/ 425 w 3968"/>
                <a:gd name="T23" fmla="*/ 185 h 43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68" h="4312">
                  <a:moveTo>
                    <a:pt x="1134" y="494"/>
                  </a:moveTo>
                  <a:lnTo>
                    <a:pt x="1134" y="0"/>
                  </a:lnTo>
                  <a:lnTo>
                    <a:pt x="0" y="1358"/>
                  </a:lnTo>
                  <a:lnTo>
                    <a:pt x="1134" y="2654"/>
                  </a:lnTo>
                  <a:lnTo>
                    <a:pt x="1134" y="1728"/>
                  </a:lnTo>
                  <a:cubicBezTo>
                    <a:pt x="2003" y="1728"/>
                    <a:pt x="2709" y="2419"/>
                    <a:pt x="2709" y="3271"/>
                  </a:cubicBezTo>
                  <a:cubicBezTo>
                    <a:pt x="2709" y="3271"/>
                    <a:pt x="2709" y="3271"/>
                    <a:pt x="2709" y="3271"/>
                  </a:cubicBezTo>
                  <a:cubicBezTo>
                    <a:pt x="2709" y="3348"/>
                    <a:pt x="2703" y="3425"/>
                    <a:pt x="2691" y="3501"/>
                  </a:cubicBezTo>
                  <a:lnTo>
                    <a:pt x="3401" y="3394"/>
                  </a:lnTo>
                  <a:lnTo>
                    <a:pt x="3762" y="4312"/>
                  </a:lnTo>
                  <a:cubicBezTo>
                    <a:pt x="3898" y="3981"/>
                    <a:pt x="3968" y="3627"/>
                    <a:pt x="3968" y="3271"/>
                  </a:cubicBezTo>
                  <a:cubicBezTo>
                    <a:pt x="3968" y="1737"/>
                    <a:pt x="2699" y="494"/>
                    <a:pt x="1134" y="494"/>
                  </a:cubicBezTo>
                  <a:close/>
                </a:path>
              </a:pathLst>
            </a:custGeom>
            <a:solidFill>
              <a:srgbClr val="0097ED"/>
            </a:soli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fontAlgn="base">
                <a:lnSpc>
                  <a:spcPct val="130000"/>
                </a:lnSpc>
                <a:spcBef>
                  <a:spcPct val="0"/>
                </a:spcBef>
                <a:spcAft>
                  <a:spcPct val="0"/>
                </a:spcAft>
                <a:defRPr/>
              </a:pPr>
              <a:endParaRPr lang="en-AU" sz="1200" b="1" kern="0">
                <a:solidFill>
                  <a:srgbClr val="FFFFFF"/>
                </a:solidFill>
              </a:endParaRPr>
            </a:p>
          </p:txBody>
        </p:sp>
        <p:sp>
          <p:nvSpPr>
            <p:cNvPr id="26" name="Freeform 14"/>
            <p:cNvSpPr>
              <a:spLocks/>
            </p:cNvSpPr>
            <p:nvPr/>
          </p:nvSpPr>
          <p:spPr bwMode="auto">
            <a:xfrm>
              <a:off x="2502" y="1299"/>
              <a:ext cx="1488" cy="1617"/>
            </a:xfrm>
            <a:custGeom>
              <a:avLst/>
              <a:gdLst>
                <a:gd name="T0" fmla="*/ 425 w 3968"/>
                <a:gd name="T1" fmla="*/ 185 h 4312"/>
                <a:gd name="T2" fmla="*/ 425 w 3968"/>
                <a:gd name="T3" fmla="*/ 0 h 4312"/>
                <a:gd name="T4" fmla="*/ 0 w 3968"/>
                <a:gd name="T5" fmla="*/ 509 h 4312"/>
                <a:gd name="T6" fmla="*/ 425 w 3968"/>
                <a:gd name="T7" fmla="*/ 995 h 4312"/>
                <a:gd name="T8" fmla="*/ 425 w 3968"/>
                <a:gd name="T9" fmla="*/ 648 h 4312"/>
                <a:gd name="T10" fmla="*/ 1016 w 3968"/>
                <a:gd name="T11" fmla="*/ 1227 h 4312"/>
                <a:gd name="T12" fmla="*/ 1016 w 3968"/>
                <a:gd name="T13" fmla="*/ 1227 h 4312"/>
                <a:gd name="T14" fmla="*/ 1009 w 3968"/>
                <a:gd name="T15" fmla="*/ 1313 h 4312"/>
                <a:gd name="T16" fmla="*/ 1275 w 3968"/>
                <a:gd name="T17" fmla="*/ 1273 h 4312"/>
                <a:gd name="T18" fmla="*/ 1411 w 3968"/>
                <a:gd name="T19" fmla="*/ 1617 h 4312"/>
                <a:gd name="T20" fmla="*/ 1488 w 3968"/>
                <a:gd name="T21" fmla="*/ 1227 h 4312"/>
                <a:gd name="T22" fmla="*/ 425 w 3968"/>
                <a:gd name="T23" fmla="*/ 185 h 43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3968" h="4312">
                  <a:moveTo>
                    <a:pt x="1134" y="494"/>
                  </a:moveTo>
                  <a:lnTo>
                    <a:pt x="1134" y="0"/>
                  </a:lnTo>
                  <a:lnTo>
                    <a:pt x="0" y="1358"/>
                  </a:lnTo>
                  <a:lnTo>
                    <a:pt x="1134" y="2654"/>
                  </a:lnTo>
                  <a:lnTo>
                    <a:pt x="1134" y="1728"/>
                  </a:lnTo>
                  <a:cubicBezTo>
                    <a:pt x="2003" y="1728"/>
                    <a:pt x="2709" y="2419"/>
                    <a:pt x="2709" y="3271"/>
                  </a:cubicBezTo>
                  <a:cubicBezTo>
                    <a:pt x="2709" y="3271"/>
                    <a:pt x="2709" y="3271"/>
                    <a:pt x="2709" y="3271"/>
                  </a:cubicBezTo>
                  <a:cubicBezTo>
                    <a:pt x="2709" y="3348"/>
                    <a:pt x="2703" y="3425"/>
                    <a:pt x="2691" y="3501"/>
                  </a:cubicBezTo>
                  <a:lnTo>
                    <a:pt x="3401" y="3394"/>
                  </a:lnTo>
                  <a:lnTo>
                    <a:pt x="3762" y="4312"/>
                  </a:lnTo>
                  <a:cubicBezTo>
                    <a:pt x="3898" y="3981"/>
                    <a:pt x="3968" y="3627"/>
                    <a:pt x="3968" y="3271"/>
                  </a:cubicBezTo>
                  <a:cubicBezTo>
                    <a:pt x="3968" y="1737"/>
                    <a:pt x="2699" y="494"/>
                    <a:pt x="1134" y="494"/>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rnd">
                  <a:solidFill>
                    <a:srgbClr val="800000"/>
                  </a:solidFill>
                  <a:prstDash val="solid"/>
                  <a:round/>
                  <a:headEnd/>
                  <a:tailEnd/>
                </a14:hiddenLine>
              </a:ext>
            </a:extLst>
          </p:spPr>
          <p:txBody>
            <a:bodyPr/>
            <a:lstStyle/>
            <a:p>
              <a:pPr fontAlgn="base">
                <a:lnSpc>
                  <a:spcPct val="130000"/>
                </a:lnSpc>
                <a:spcBef>
                  <a:spcPct val="0"/>
                </a:spcBef>
                <a:spcAft>
                  <a:spcPct val="0"/>
                </a:spcAft>
                <a:defRPr/>
              </a:pPr>
              <a:endParaRPr lang="en-AU" sz="1200" b="1" kern="0">
                <a:solidFill>
                  <a:srgbClr val="FFFFFF"/>
                </a:solidFill>
              </a:endParaRPr>
            </a:p>
          </p:txBody>
        </p:sp>
      </p:grpSp>
      <p:sp>
        <p:nvSpPr>
          <p:cNvPr id="27" name="Text Box 6"/>
          <p:cNvSpPr txBox="1">
            <a:spLocks noChangeArrowheads="1"/>
          </p:cNvSpPr>
          <p:nvPr/>
        </p:nvSpPr>
        <p:spPr bwMode="white">
          <a:xfrm>
            <a:off x="5330791" y="3933509"/>
            <a:ext cx="99225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eaLnBrk="0" hangingPunct="0">
              <a:defRPr sz="1200" b="1">
                <a:solidFill>
                  <a:schemeClr val="bg1"/>
                </a:solidFill>
                <a:latin typeface="Arial" charset="0"/>
              </a:defRPr>
            </a:lvl1pPr>
            <a:lvl2pPr marL="742950" indent="-285750" eaLnBrk="0" hangingPunct="0">
              <a:defRPr sz="1200" b="1">
                <a:solidFill>
                  <a:schemeClr val="bg1"/>
                </a:solidFill>
                <a:latin typeface="Arial" charset="0"/>
              </a:defRPr>
            </a:lvl2pPr>
            <a:lvl3pPr marL="1143000" indent="-228600" eaLnBrk="0" hangingPunct="0">
              <a:defRPr sz="1200" b="1">
                <a:solidFill>
                  <a:schemeClr val="bg1"/>
                </a:solidFill>
                <a:latin typeface="Arial" charset="0"/>
              </a:defRPr>
            </a:lvl3pPr>
            <a:lvl4pPr marL="1600200" indent="-228600" eaLnBrk="0" hangingPunct="0">
              <a:defRPr sz="1200" b="1">
                <a:solidFill>
                  <a:schemeClr val="bg1"/>
                </a:solidFill>
                <a:latin typeface="Arial" charset="0"/>
              </a:defRPr>
            </a:lvl4pPr>
            <a:lvl5pPr marL="2057400" indent="-228600" eaLnBrk="0" hangingPunct="0">
              <a:defRPr sz="1200" b="1">
                <a:solidFill>
                  <a:schemeClr val="bg1"/>
                </a:solidFill>
                <a:latin typeface="Arial" charset="0"/>
              </a:defRPr>
            </a:lvl5pPr>
            <a:lvl6pPr marL="2514600" indent="-228600" eaLnBrk="0" fontAlgn="base" hangingPunct="0">
              <a:lnSpc>
                <a:spcPct val="130000"/>
              </a:lnSpc>
              <a:spcBef>
                <a:spcPct val="0"/>
              </a:spcBef>
              <a:spcAft>
                <a:spcPct val="0"/>
              </a:spcAft>
              <a:defRPr sz="1200" b="1">
                <a:solidFill>
                  <a:schemeClr val="bg1"/>
                </a:solidFill>
                <a:latin typeface="Arial" charset="0"/>
              </a:defRPr>
            </a:lvl6pPr>
            <a:lvl7pPr marL="2971800" indent="-228600" eaLnBrk="0" fontAlgn="base" hangingPunct="0">
              <a:lnSpc>
                <a:spcPct val="130000"/>
              </a:lnSpc>
              <a:spcBef>
                <a:spcPct val="0"/>
              </a:spcBef>
              <a:spcAft>
                <a:spcPct val="0"/>
              </a:spcAft>
              <a:defRPr sz="1200" b="1">
                <a:solidFill>
                  <a:schemeClr val="bg1"/>
                </a:solidFill>
                <a:latin typeface="Arial" charset="0"/>
              </a:defRPr>
            </a:lvl7pPr>
            <a:lvl8pPr marL="3429000" indent="-228600" eaLnBrk="0" fontAlgn="base" hangingPunct="0">
              <a:lnSpc>
                <a:spcPct val="130000"/>
              </a:lnSpc>
              <a:spcBef>
                <a:spcPct val="0"/>
              </a:spcBef>
              <a:spcAft>
                <a:spcPct val="0"/>
              </a:spcAft>
              <a:defRPr sz="1200" b="1">
                <a:solidFill>
                  <a:schemeClr val="bg1"/>
                </a:solidFill>
                <a:latin typeface="Arial" charset="0"/>
              </a:defRPr>
            </a:lvl8pPr>
            <a:lvl9pPr marL="3886200" indent="-228600" eaLnBrk="0" fontAlgn="base" hangingPunct="0">
              <a:lnSpc>
                <a:spcPct val="130000"/>
              </a:lnSpc>
              <a:spcBef>
                <a:spcPct val="0"/>
              </a:spcBef>
              <a:spcAft>
                <a:spcPct val="0"/>
              </a:spcAft>
              <a:defRPr sz="1200" b="1">
                <a:solidFill>
                  <a:schemeClr val="bg1"/>
                </a:solidFill>
                <a:latin typeface="Arial" charset="0"/>
              </a:defRPr>
            </a:lvl9pPr>
          </a:lstStyle>
          <a:p>
            <a:pPr algn="ctr" eaLnBrk="1" fontAlgn="base" hangingPunct="1">
              <a:spcBef>
                <a:spcPct val="0"/>
              </a:spcBef>
              <a:spcAft>
                <a:spcPct val="0"/>
              </a:spcAft>
            </a:pPr>
            <a:r>
              <a:rPr lang="en-AU" altLang="en-US" sz="1600" dirty="0"/>
              <a:t>Risk</a:t>
            </a:r>
          </a:p>
          <a:p>
            <a:pPr algn="ctr" eaLnBrk="1" fontAlgn="base" hangingPunct="1">
              <a:spcBef>
                <a:spcPct val="0"/>
              </a:spcBef>
              <a:spcAft>
                <a:spcPct val="0"/>
              </a:spcAft>
            </a:pPr>
            <a:r>
              <a:rPr lang="en-AU" altLang="en-US" sz="1600" dirty="0"/>
              <a:t>Allocation</a:t>
            </a:r>
            <a:endParaRPr lang="en-US" altLang="en-US" sz="1600" dirty="0"/>
          </a:p>
        </p:txBody>
      </p:sp>
      <p:sp>
        <p:nvSpPr>
          <p:cNvPr id="28" name="Text Box 15"/>
          <p:cNvSpPr txBox="1">
            <a:spLocks noChangeArrowheads="1"/>
          </p:cNvSpPr>
          <p:nvPr/>
        </p:nvSpPr>
        <p:spPr bwMode="white">
          <a:xfrm>
            <a:off x="5240000" y="2847302"/>
            <a:ext cx="1054776"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eaLnBrk="0" hangingPunct="0">
              <a:defRPr sz="1200" b="1">
                <a:solidFill>
                  <a:schemeClr val="bg1"/>
                </a:solidFill>
                <a:latin typeface="Arial" charset="0"/>
              </a:defRPr>
            </a:lvl1pPr>
            <a:lvl2pPr marL="742950" indent="-285750" eaLnBrk="0" hangingPunct="0">
              <a:defRPr sz="1200" b="1">
                <a:solidFill>
                  <a:schemeClr val="bg1"/>
                </a:solidFill>
                <a:latin typeface="Arial" charset="0"/>
              </a:defRPr>
            </a:lvl2pPr>
            <a:lvl3pPr marL="1143000" indent="-228600" eaLnBrk="0" hangingPunct="0">
              <a:defRPr sz="1200" b="1">
                <a:solidFill>
                  <a:schemeClr val="bg1"/>
                </a:solidFill>
                <a:latin typeface="Arial" charset="0"/>
              </a:defRPr>
            </a:lvl3pPr>
            <a:lvl4pPr marL="1600200" indent="-228600" eaLnBrk="0" hangingPunct="0">
              <a:defRPr sz="1200" b="1">
                <a:solidFill>
                  <a:schemeClr val="bg1"/>
                </a:solidFill>
                <a:latin typeface="Arial" charset="0"/>
              </a:defRPr>
            </a:lvl4pPr>
            <a:lvl5pPr marL="2057400" indent="-228600" eaLnBrk="0" hangingPunct="0">
              <a:defRPr sz="1200" b="1">
                <a:solidFill>
                  <a:schemeClr val="bg1"/>
                </a:solidFill>
                <a:latin typeface="Arial" charset="0"/>
              </a:defRPr>
            </a:lvl5pPr>
            <a:lvl6pPr marL="2514600" indent="-228600" eaLnBrk="0" fontAlgn="base" hangingPunct="0">
              <a:lnSpc>
                <a:spcPct val="130000"/>
              </a:lnSpc>
              <a:spcBef>
                <a:spcPct val="0"/>
              </a:spcBef>
              <a:spcAft>
                <a:spcPct val="0"/>
              </a:spcAft>
              <a:defRPr sz="1200" b="1">
                <a:solidFill>
                  <a:schemeClr val="bg1"/>
                </a:solidFill>
                <a:latin typeface="Arial" charset="0"/>
              </a:defRPr>
            </a:lvl6pPr>
            <a:lvl7pPr marL="2971800" indent="-228600" eaLnBrk="0" fontAlgn="base" hangingPunct="0">
              <a:lnSpc>
                <a:spcPct val="130000"/>
              </a:lnSpc>
              <a:spcBef>
                <a:spcPct val="0"/>
              </a:spcBef>
              <a:spcAft>
                <a:spcPct val="0"/>
              </a:spcAft>
              <a:defRPr sz="1200" b="1">
                <a:solidFill>
                  <a:schemeClr val="bg1"/>
                </a:solidFill>
                <a:latin typeface="Arial" charset="0"/>
              </a:defRPr>
            </a:lvl7pPr>
            <a:lvl8pPr marL="3429000" indent="-228600" eaLnBrk="0" fontAlgn="base" hangingPunct="0">
              <a:lnSpc>
                <a:spcPct val="130000"/>
              </a:lnSpc>
              <a:spcBef>
                <a:spcPct val="0"/>
              </a:spcBef>
              <a:spcAft>
                <a:spcPct val="0"/>
              </a:spcAft>
              <a:defRPr sz="1200" b="1">
                <a:solidFill>
                  <a:schemeClr val="bg1"/>
                </a:solidFill>
                <a:latin typeface="Arial" charset="0"/>
              </a:defRPr>
            </a:lvl8pPr>
            <a:lvl9pPr marL="3886200" indent="-228600" eaLnBrk="0" fontAlgn="base" hangingPunct="0">
              <a:lnSpc>
                <a:spcPct val="130000"/>
              </a:lnSpc>
              <a:spcBef>
                <a:spcPct val="0"/>
              </a:spcBef>
              <a:spcAft>
                <a:spcPct val="0"/>
              </a:spcAft>
              <a:defRPr sz="1200" b="1">
                <a:solidFill>
                  <a:schemeClr val="bg1"/>
                </a:solidFill>
                <a:latin typeface="Arial" charset="0"/>
              </a:defRPr>
            </a:lvl9pPr>
          </a:lstStyle>
          <a:p>
            <a:pPr algn="ctr" eaLnBrk="1" fontAlgn="base" hangingPunct="1">
              <a:spcBef>
                <a:spcPct val="0"/>
              </a:spcBef>
              <a:spcAft>
                <a:spcPct val="0"/>
              </a:spcAft>
            </a:pPr>
            <a:r>
              <a:rPr lang="en-AU" altLang="en-US" sz="1400" dirty="0">
                <a:solidFill>
                  <a:srgbClr val="FFFFFF"/>
                </a:solidFill>
              </a:rPr>
              <a:t>Government</a:t>
            </a:r>
            <a:br>
              <a:rPr lang="en-AU" altLang="en-US" sz="1400" dirty="0">
                <a:solidFill>
                  <a:srgbClr val="FFFFFF"/>
                </a:solidFill>
              </a:rPr>
            </a:br>
            <a:r>
              <a:rPr lang="en-AU" altLang="en-US" sz="1400" dirty="0">
                <a:solidFill>
                  <a:srgbClr val="FFFFFF"/>
                </a:solidFill>
              </a:rPr>
              <a:t>aims</a:t>
            </a:r>
            <a:endParaRPr lang="en-US" altLang="en-US" sz="1400" dirty="0">
              <a:solidFill>
                <a:srgbClr val="FFFFFF"/>
              </a:solidFill>
            </a:endParaRPr>
          </a:p>
        </p:txBody>
      </p:sp>
      <p:sp>
        <p:nvSpPr>
          <p:cNvPr id="29" name="Text Box 16"/>
          <p:cNvSpPr txBox="1">
            <a:spLocks noChangeArrowheads="1"/>
          </p:cNvSpPr>
          <p:nvPr/>
        </p:nvSpPr>
        <p:spPr bwMode="white">
          <a:xfrm>
            <a:off x="4656668" y="4794173"/>
            <a:ext cx="875240" cy="250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eaLnBrk="0" hangingPunct="0">
              <a:defRPr sz="1200" b="1">
                <a:solidFill>
                  <a:schemeClr val="bg1"/>
                </a:solidFill>
                <a:latin typeface="Arial" charset="0"/>
              </a:defRPr>
            </a:lvl1pPr>
            <a:lvl2pPr marL="742950" indent="-285750" eaLnBrk="0" hangingPunct="0">
              <a:defRPr sz="1200" b="1">
                <a:solidFill>
                  <a:schemeClr val="bg1"/>
                </a:solidFill>
                <a:latin typeface="Arial" charset="0"/>
              </a:defRPr>
            </a:lvl2pPr>
            <a:lvl3pPr marL="1143000" indent="-228600" eaLnBrk="0" hangingPunct="0">
              <a:defRPr sz="1200" b="1">
                <a:solidFill>
                  <a:schemeClr val="bg1"/>
                </a:solidFill>
                <a:latin typeface="Arial" charset="0"/>
              </a:defRPr>
            </a:lvl3pPr>
            <a:lvl4pPr marL="1600200" indent="-228600" eaLnBrk="0" hangingPunct="0">
              <a:defRPr sz="1200" b="1">
                <a:solidFill>
                  <a:schemeClr val="bg1"/>
                </a:solidFill>
                <a:latin typeface="Arial" charset="0"/>
              </a:defRPr>
            </a:lvl4pPr>
            <a:lvl5pPr marL="2057400" indent="-228600" eaLnBrk="0" hangingPunct="0">
              <a:defRPr sz="1200" b="1">
                <a:solidFill>
                  <a:schemeClr val="bg1"/>
                </a:solidFill>
                <a:latin typeface="Arial" charset="0"/>
              </a:defRPr>
            </a:lvl5pPr>
            <a:lvl6pPr marL="2514600" indent="-228600" eaLnBrk="0" fontAlgn="base" hangingPunct="0">
              <a:lnSpc>
                <a:spcPct val="130000"/>
              </a:lnSpc>
              <a:spcBef>
                <a:spcPct val="0"/>
              </a:spcBef>
              <a:spcAft>
                <a:spcPct val="0"/>
              </a:spcAft>
              <a:defRPr sz="1200" b="1">
                <a:solidFill>
                  <a:schemeClr val="bg1"/>
                </a:solidFill>
                <a:latin typeface="Arial" charset="0"/>
              </a:defRPr>
            </a:lvl6pPr>
            <a:lvl7pPr marL="2971800" indent="-228600" eaLnBrk="0" fontAlgn="base" hangingPunct="0">
              <a:lnSpc>
                <a:spcPct val="130000"/>
              </a:lnSpc>
              <a:spcBef>
                <a:spcPct val="0"/>
              </a:spcBef>
              <a:spcAft>
                <a:spcPct val="0"/>
              </a:spcAft>
              <a:defRPr sz="1200" b="1">
                <a:solidFill>
                  <a:schemeClr val="bg1"/>
                </a:solidFill>
                <a:latin typeface="Arial" charset="0"/>
              </a:defRPr>
            </a:lvl7pPr>
            <a:lvl8pPr marL="3429000" indent="-228600" eaLnBrk="0" fontAlgn="base" hangingPunct="0">
              <a:lnSpc>
                <a:spcPct val="130000"/>
              </a:lnSpc>
              <a:spcBef>
                <a:spcPct val="0"/>
              </a:spcBef>
              <a:spcAft>
                <a:spcPct val="0"/>
              </a:spcAft>
              <a:defRPr sz="1200" b="1">
                <a:solidFill>
                  <a:schemeClr val="bg1"/>
                </a:solidFill>
                <a:latin typeface="Arial" charset="0"/>
              </a:defRPr>
            </a:lvl8pPr>
            <a:lvl9pPr marL="3886200" indent="-228600" eaLnBrk="0" fontAlgn="base" hangingPunct="0">
              <a:lnSpc>
                <a:spcPct val="130000"/>
              </a:lnSpc>
              <a:spcBef>
                <a:spcPct val="0"/>
              </a:spcBef>
              <a:spcAft>
                <a:spcPct val="0"/>
              </a:spcAft>
              <a:defRPr sz="1200" b="1">
                <a:solidFill>
                  <a:schemeClr val="bg1"/>
                </a:solidFill>
                <a:latin typeface="Arial" charset="0"/>
              </a:defRPr>
            </a:lvl9pPr>
          </a:lstStyle>
          <a:p>
            <a:pPr algn="ctr" eaLnBrk="1" fontAlgn="base" hangingPunct="1">
              <a:lnSpc>
                <a:spcPct val="130000"/>
              </a:lnSpc>
              <a:spcBef>
                <a:spcPct val="0"/>
              </a:spcBef>
              <a:spcAft>
                <a:spcPct val="0"/>
              </a:spcAft>
            </a:pPr>
            <a:r>
              <a:rPr lang="en-AU" altLang="en-US" sz="1400">
                <a:solidFill>
                  <a:srgbClr val="FFFFFF"/>
                </a:solidFill>
              </a:rPr>
              <a:t>Outcomes</a:t>
            </a:r>
            <a:endParaRPr lang="en-US" altLang="en-US" sz="1400">
              <a:solidFill>
                <a:srgbClr val="FFFFFF"/>
              </a:solidFill>
            </a:endParaRPr>
          </a:p>
        </p:txBody>
      </p:sp>
      <p:sp>
        <p:nvSpPr>
          <p:cNvPr id="30" name="Text Box 17"/>
          <p:cNvSpPr txBox="1">
            <a:spLocks noChangeArrowheads="1"/>
          </p:cNvSpPr>
          <p:nvPr/>
        </p:nvSpPr>
        <p:spPr bwMode="white">
          <a:xfrm>
            <a:off x="6578885" y="4060608"/>
            <a:ext cx="59792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b">
            <a:spAutoFit/>
          </a:bodyPr>
          <a:lstStyle>
            <a:lvl1pPr eaLnBrk="0" hangingPunct="0">
              <a:defRPr sz="1200" b="1">
                <a:solidFill>
                  <a:schemeClr val="bg1"/>
                </a:solidFill>
                <a:latin typeface="Arial" charset="0"/>
              </a:defRPr>
            </a:lvl1pPr>
            <a:lvl2pPr marL="742950" indent="-285750" eaLnBrk="0" hangingPunct="0">
              <a:defRPr sz="1200" b="1">
                <a:solidFill>
                  <a:schemeClr val="bg1"/>
                </a:solidFill>
                <a:latin typeface="Arial" charset="0"/>
              </a:defRPr>
            </a:lvl2pPr>
            <a:lvl3pPr marL="1143000" indent="-228600" eaLnBrk="0" hangingPunct="0">
              <a:defRPr sz="1200" b="1">
                <a:solidFill>
                  <a:schemeClr val="bg1"/>
                </a:solidFill>
                <a:latin typeface="Arial" charset="0"/>
              </a:defRPr>
            </a:lvl3pPr>
            <a:lvl4pPr marL="1600200" indent="-228600" eaLnBrk="0" hangingPunct="0">
              <a:defRPr sz="1200" b="1">
                <a:solidFill>
                  <a:schemeClr val="bg1"/>
                </a:solidFill>
                <a:latin typeface="Arial" charset="0"/>
              </a:defRPr>
            </a:lvl4pPr>
            <a:lvl5pPr marL="2057400" indent="-228600" eaLnBrk="0" hangingPunct="0">
              <a:defRPr sz="1200" b="1">
                <a:solidFill>
                  <a:schemeClr val="bg1"/>
                </a:solidFill>
                <a:latin typeface="Arial" charset="0"/>
              </a:defRPr>
            </a:lvl5pPr>
            <a:lvl6pPr marL="2514600" indent="-228600" eaLnBrk="0" fontAlgn="base" hangingPunct="0">
              <a:lnSpc>
                <a:spcPct val="130000"/>
              </a:lnSpc>
              <a:spcBef>
                <a:spcPct val="0"/>
              </a:spcBef>
              <a:spcAft>
                <a:spcPct val="0"/>
              </a:spcAft>
              <a:defRPr sz="1200" b="1">
                <a:solidFill>
                  <a:schemeClr val="bg1"/>
                </a:solidFill>
                <a:latin typeface="Arial" charset="0"/>
              </a:defRPr>
            </a:lvl6pPr>
            <a:lvl7pPr marL="2971800" indent="-228600" eaLnBrk="0" fontAlgn="base" hangingPunct="0">
              <a:lnSpc>
                <a:spcPct val="130000"/>
              </a:lnSpc>
              <a:spcBef>
                <a:spcPct val="0"/>
              </a:spcBef>
              <a:spcAft>
                <a:spcPct val="0"/>
              </a:spcAft>
              <a:defRPr sz="1200" b="1">
                <a:solidFill>
                  <a:schemeClr val="bg1"/>
                </a:solidFill>
                <a:latin typeface="Arial" charset="0"/>
              </a:defRPr>
            </a:lvl7pPr>
            <a:lvl8pPr marL="3429000" indent="-228600" eaLnBrk="0" fontAlgn="base" hangingPunct="0">
              <a:lnSpc>
                <a:spcPct val="130000"/>
              </a:lnSpc>
              <a:spcBef>
                <a:spcPct val="0"/>
              </a:spcBef>
              <a:spcAft>
                <a:spcPct val="0"/>
              </a:spcAft>
              <a:defRPr sz="1200" b="1">
                <a:solidFill>
                  <a:schemeClr val="bg1"/>
                </a:solidFill>
                <a:latin typeface="Arial" charset="0"/>
              </a:defRPr>
            </a:lvl8pPr>
            <a:lvl9pPr marL="3886200" indent="-228600" eaLnBrk="0" fontAlgn="base" hangingPunct="0">
              <a:lnSpc>
                <a:spcPct val="130000"/>
              </a:lnSpc>
              <a:spcBef>
                <a:spcPct val="0"/>
              </a:spcBef>
              <a:spcAft>
                <a:spcPct val="0"/>
              </a:spcAft>
              <a:defRPr sz="1200" b="1">
                <a:solidFill>
                  <a:schemeClr val="bg1"/>
                </a:solidFill>
                <a:latin typeface="Arial" charset="0"/>
              </a:defRPr>
            </a:lvl9pPr>
          </a:lstStyle>
          <a:p>
            <a:pPr algn="ctr" eaLnBrk="1" fontAlgn="base" hangingPunct="1">
              <a:spcBef>
                <a:spcPct val="0"/>
              </a:spcBef>
              <a:spcAft>
                <a:spcPct val="0"/>
              </a:spcAft>
            </a:pPr>
            <a:r>
              <a:rPr lang="en-AU" altLang="en-US" sz="1400">
                <a:solidFill>
                  <a:srgbClr val="FFFFFF"/>
                </a:solidFill>
              </a:rPr>
              <a:t>Private</a:t>
            </a:r>
            <a:br>
              <a:rPr lang="en-AU" altLang="en-US" sz="1400">
                <a:solidFill>
                  <a:srgbClr val="FFFFFF"/>
                </a:solidFill>
              </a:rPr>
            </a:br>
            <a:r>
              <a:rPr lang="en-AU" altLang="en-US" sz="1400">
                <a:solidFill>
                  <a:srgbClr val="FFFFFF"/>
                </a:solidFill>
              </a:rPr>
              <a:t>sector</a:t>
            </a:r>
            <a:br>
              <a:rPr lang="en-AU" altLang="en-US" sz="1400">
                <a:solidFill>
                  <a:srgbClr val="FFFFFF"/>
                </a:solidFill>
              </a:rPr>
            </a:br>
            <a:r>
              <a:rPr lang="en-AU" altLang="en-US" sz="1400">
                <a:solidFill>
                  <a:srgbClr val="FFFFFF"/>
                </a:solidFill>
              </a:rPr>
              <a:t>view</a:t>
            </a:r>
            <a:endParaRPr lang="en-US" altLang="en-US" sz="1400">
              <a:solidFill>
                <a:srgbClr val="FFFFFF"/>
              </a:solidFill>
            </a:endParaRPr>
          </a:p>
        </p:txBody>
      </p:sp>
    </p:spTree>
    <p:extLst>
      <p:ext uri="{BB962C8B-B14F-4D97-AF65-F5344CB8AC3E}">
        <p14:creationId xmlns:p14="http://schemas.microsoft.com/office/powerpoint/2010/main" val="1981886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2"/>
          <p:cNvSpPr txBox="1">
            <a:spLocks/>
          </p:cNvSpPr>
          <p:nvPr/>
        </p:nvSpPr>
        <p:spPr>
          <a:xfrm>
            <a:off x="1986475" y="2379844"/>
            <a:ext cx="3013969" cy="860400"/>
          </a:xfrm>
          <a:prstGeom prst="rect">
            <a:avLst/>
          </a:prstGeom>
          <a:effectLst>
            <a:outerShdw blurRad="50800" dist="38100" dir="2700000" algn="tl" rotWithShape="0">
              <a:prstClr val="black">
                <a:alpha val="40000"/>
              </a:prstClr>
            </a:outerShdw>
          </a:effectLst>
        </p:spPr>
        <p:txBody>
          <a:bodyPr/>
          <a:lstStyle>
            <a:lvl1pPr algn="l" defTabSz="990570" rtl="0" eaLnBrk="1" latinLnBrk="0" hangingPunct="1">
              <a:lnSpc>
                <a:spcPct val="85000"/>
              </a:lnSpc>
              <a:spcBef>
                <a:spcPct val="0"/>
              </a:spcBef>
              <a:buNone/>
              <a:defRPr sz="1950" b="0" kern="1200">
                <a:solidFill>
                  <a:schemeClr val="tx1">
                    <a:lumMod val="65000"/>
                    <a:lumOff val="35000"/>
                  </a:schemeClr>
                </a:solidFill>
                <a:latin typeface="EYInterstate" panose="02000503020000020004" pitchFamily="2" charset="0"/>
                <a:ea typeface="+mj-ea"/>
                <a:cs typeface="Arial" pitchFamily="34" charset="0"/>
              </a:defRPr>
            </a:lvl1pPr>
          </a:lstStyle>
          <a:p>
            <a:r>
              <a:rPr lang="en-NZ" sz="2800" b="1" dirty="0">
                <a:solidFill>
                  <a:srgbClr val="FFFFFF"/>
                </a:solidFill>
              </a:rPr>
              <a:t>Outer Suburban Arterial Roads (OSARs) Program</a:t>
            </a:r>
            <a:br>
              <a:rPr lang="en-NZ" sz="2800" b="1" dirty="0">
                <a:solidFill>
                  <a:srgbClr val="FFFFFF"/>
                </a:solidFill>
              </a:rPr>
            </a:br>
            <a:endParaRPr lang="en-AU" sz="2800" b="1" dirty="0">
              <a:solidFill>
                <a:srgbClr val="FFFFFF"/>
              </a:solidFill>
            </a:endParaRPr>
          </a:p>
        </p:txBody>
      </p:sp>
      <p:sp>
        <p:nvSpPr>
          <p:cNvPr id="3" name="Subtitle 13"/>
          <p:cNvSpPr txBox="1">
            <a:spLocks/>
          </p:cNvSpPr>
          <p:nvPr/>
        </p:nvSpPr>
        <p:spPr>
          <a:xfrm>
            <a:off x="2053018" y="3912627"/>
            <a:ext cx="3013969" cy="367423"/>
          </a:xfrm>
          <a:prstGeom prst="rect">
            <a:avLst/>
          </a:prstGeom>
        </p:spPr>
        <p:txBody>
          <a:bodyPr/>
          <a:lstStyle>
            <a:lvl1pPr marL="0" indent="0" algn="l" defTabSz="990570" rtl="0" eaLnBrk="1" latinLnBrk="0" hangingPunct="1">
              <a:spcBef>
                <a:spcPts val="217"/>
              </a:spcBef>
              <a:spcAft>
                <a:spcPts val="217"/>
              </a:spcAft>
              <a:buClr>
                <a:schemeClr val="accent2"/>
              </a:buClr>
              <a:buSzPct val="70000"/>
              <a:buFont typeface="Arial" pitchFamily="34" charset="0"/>
              <a:buNone/>
              <a:defRPr sz="1137" kern="1200">
                <a:solidFill>
                  <a:schemeClr val="tx1"/>
                </a:solidFill>
                <a:latin typeface="EYInterstate Light" panose="02000506000000020004" pitchFamily="2" charset="0"/>
                <a:ea typeface="+mn-ea"/>
                <a:cs typeface="+mn-cs"/>
              </a:defRPr>
            </a:lvl1pPr>
            <a:lvl2pPr marL="392100" indent="-202929" algn="l" defTabSz="990570" rtl="0" eaLnBrk="1" latinLnBrk="0" hangingPunct="1">
              <a:spcBef>
                <a:spcPts val="217"/>
              </a:spcBef>
              <a:spcAft>
                <a:spcPts val="217"/>
              </a:spcAft>
              <a:buClr>
                <a:schemeClr val="accent2"/>
              </a:buClr>
              <a:buSzPct val="70000"/>
              <a:buFont typeface="Arial" pitchFamily="34" charset="0"/>
              <a:buChar char="►"/>
              <a:defRPr sz="1137" kern="1200">
                <a:solidFill>
                  <a:schemeClr val="tx1"/>
                </a:solidFill>
                <a:latin typeface="EYInterstate Light" panose="02000506000000020004" pitchFamily="2" charset="0"/>
                <a:ea typeface="+mn-ea"/>
                <a:cs typeface="+mn-cs"/>
              </a:defRPr>
            </a:lvl2pPr>
            <a:lvl3pPr marL="577832" indent="-185732" algn="l" defTabSz="990570" rtl="0" eaLnBrk="1" latinLnBrk="0" hangingPunct="1">
              <a:spcBef>
                <a:spcPts val="217"/>
              </a:spcBef>
              <a:spcAft>
                <a:spcPts val="217"/>
              </a:spcAft>
              <a:buClr>
                <a:schemeClr val="accent2"/>
              </a:buClr>
              <a:buSzPct val="70000"/>
              <a:buFont typeface="Arial" pitchFamily="34" charset="0"/>
              <a:buChar char="►"/>
              <a:defRPr sz="1137" kern="1200">
                <a:solidFill>
                  <a:schemeClr val="tx1"/>
                </a:solidFill>
                <a:latin typeface="EYInterstate Light" panose="02000506000000020004" pitchFamily="2" charset="0"/>
                <a:ea typeface="+mn-ea"/>
                <a:cs typeface="+mn-cs"/>
              </a:defRPr>
            </a:lvl3pPr>
            <a:lvl4pPr marL="775603" indent="-194331" algn="l" defTabSz="990570" rtl="0" eaLnBrk="1" latinLnBrk="0" hangingPunct="1">
              <a:spcBef>
                <a:spcPts val="217"/>
              </a:spcBef>
              <a:spcAft>
                <a:spcPts val="217"/>
              </a:spcAft>
              <a:buClr>
                <a:schemeClr val="accent2"/>
              </a:buClr>
              <a:buSzPct val="70000"/>
              <a:buFont typeface="Arial" pitchFamily="34" charset="0"/>
              <a:buChar char="►"/>
              <a:defRPr sz="1137" kern="1200">
                <a:solidFill>
                  <a:schemeClr val="tx1"/>
                </a:solidFill>
                <a:latin typeface="EYInterstate Light" panose="02000506000000020004" pitchFamily="2" charset="0"/>
                <a:ea typeface="+mn-ea"/>
                <a:cs typeface="+mn-cs"/>
              </a:defRPr>
            </a:lvl4pPr>
            <a:lvl5pPr marL="971653" indent="-201210" algn="l" defTabSz="990570" rtl="0" eaLnBrk="1" latinLnBrk="0" hangingPunct="1">
              <a:spcBef>
                <a:spcPts val="217"/>
              </a:spcBef>
              <a:spcAft>
                <a:spcPts val="217"/>
              </a:spcAft>
              <a:buClr>
                <a:schemeClr val="accent2"/>
              </a:buClr>
              <a:buSzPct val="70000"/>
              <a:buFont typeface="Arial" pitchFamily="34" charset="0"/>
              <a:buChar char="►"/>
              <a:defRPr sz="1137" kern="1200">
                <a:solidFill>
                  <a:schemeClr val="tx1"/>
                </a:solidFill>
                <a:latin typeface="EYInterstate Light" panose="02000506000000020004" pitchFamily="2" charset="0"/>
                <a:ea typeface="+mn-ea"/>
                <a:cs typeface="+mn-cs"/>
              </a:defRPr>
            </a:lvl5pPr>
            <a:lvl6pPr marL="272406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6pPr>
            <a:lvl7pPr marL="3219351"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7pPr>
            <a:lvl8pPr marL="3714636"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8pPr>
            <a:lvl9pPr marL="4209920" indent="-247642" algn="l" defTabSz="990570" rtl="0" eaLnBrk="1" latinLnBrk="0" hangingPunct="1">
              <a:spcBef>
                <a:spcPct val="20000"/>
              </a:spcBef>
              <a:buFont typeface="Arial" pitchFamily="34" charset="0"/>
              <a:buChar char="•"/>
              <a:defRPr sz="2167" kern="1200">
                <a:solidFill>
                  <a:schemeClr val="tx1"/>
                </a:solidFill>
                <a:latin typeface="+mn-lt"/>
                <a:ea typeface="+mn-ea"/>
                <a:cs typeface="+mn-cs"/>
              </a:defRPr>
            </a:lvl9pPr>
          </a:lstStyle>
          <a:p>
            <a:pPr>
              <a:buClr>
                <a:srgbClr val="FFE600"/>
              </a:buClr>
            </a:pPr>
            <a:r>
              <a:rPr lang="en-US" sz="2000" dirty="0">
                <a:solidFill>
                  <a:srgbClr val="FFFFFF"/>
                </a:solidFill>
              </a:rPr>
              <a:t>Western Package – Case Study</a:t>
            </a:r>
            <a:endParaRPr lang="en-AU" dirty="0">
              <a:solidFill>
                <a:srgbClr val="FFFFFF"/>
              </a:solidFill>
            </a:endParaRPr>
          </a:p>
        </p:txBody>
      </p:sp>
      <p:sp>
        <p:nvSpPr>
          <p:cNvPr id="4" name="Rectangle 3"/>
          <p:cNvSpPr/>
          <p:nvPr/>
        </p:nvSpPr>
        <p:spPr>
          <a:xfrm>
            <a:off x="1836558" y="2379844"/>
            <a:ext cx="99944" cy="1920526"/>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AU" sz="1200" dirty="0">
              <a:solidFill>
                <a:srgbClr val="000000"/>
              </a:solidFill>
              <a:latin typeface="Arial"/>
            </a:endParaRPr>
          </a:p>
        </p:txBody>
      </p:sp>
      <p:sp>
        <p:nvSpPr>
          <p:cNvPr id="5" name="Subtitle 5"/>
          <p:cNvSpPr txBox="1">
            <a:spLocks/>
          </p:cNvSpPr>
          <p:nvPr/>
        </p:nvSpPr>
        <p:spPr>
          <a:xfrm>
            <a:off x="1755278" y="6169551"/>
            <a:ext cx="3824624" cy="323588"/>
          </a:xfrm>
          <a:prstGeom prst="rect">
            <a:avLst/>
          </a:prstGeom>
        </p:spPr>
        <p:txBody>
          <a:bodyPr anchor="ctr"/>
          <a:lstStyle>
            <a:lvl1pPr marL="0" indent="0" algn="l" defTabSz="990570" rtl="0" eaLnBrk="1" latinLnBrk="0" hangingPunct="1">
              <a:spcBef>
                <a:spcPts val="217"/>
              </a:spcBef>
              <a:spcAft>
                <a:spcPts val="217"/>
              </a:spcAft>
              <a:buClr>
                <a:schemeClr val="accent2"/>
              </a:buClr>
              <a:buSzPct val="70000"/>
              <a:buFont typeface="Arial" pitchFamily="34" charset="0"/>
              <a:buNone/>
              <a:defRPr sz="1950" kern="1200">
                <a:solidFill>
                  <a:schemeClr val="tx2"/>
                </a:solidFill>
                <a:latin typeface="EYInterstate Light" panose="02000506000000020004" pitchFamily="2" charset="0"/>
                <a:ea typeface="+mn-ea"/>
                <a:cs typeface="+mn-cs"/>
              </a:defRPr>
            </a:lvl1pPr>
            <a:lvl2pPr marL="0" indent="0" algn="l" defTabSz="990570" rtl="0" eaLnBrk="1" latinLnBrk="0" hangingPunct="1">
              <a:spcBef>
                <a:spcPts val="217"/>
              </a:spcBef>
              <a:spcAft>
                <a:spcPts val="217"/>
              </a:spcAft>
              <a:buClr>
                <a:schemeClr val="accent2"/>
              </a:buClr>
              <a:buSzPct val="70000"/>
              <a:buFont typeface="Arial" pitchFamily="34" charset="0"/>
              <a:buNone/>
              <a:defRPr sz="1733" kern="1200">
                <a:solidFill>
                  <a:schemeClr val="tx1">
                    <a:tint val="75000"/>
                  </a:schemeClr>
                </a:solidFill>
                <a:latin typeface="EYInterstate Light" panose="02000506000000020004" pitchFamily="2" charset="0"/>
                <a:ea typeface="+mn-ea"/>
                <a:cs typeface="+mn-cs"/>
              </a:defRPr>
            </a:lvl2pPr>
            <a:lvl3pPr marL="990570" indent="0" algn="ctr" defTabSz="990570" rtl="0" eaLnBrk="1" latinLnBrk="0" hangingPunct="1">
              <a:spcBef>
                <a:spcPts val="217"/>
              </a:spcBef>
              <a:spcAft>
                <a:spcPts val="217"/>
              </a:spcAft>
              <a:buClr>
                <a:schemeClr val="accent2"/>
              </a:buClr>
              <a:buSzPct val="70000"/>
              <a:buFont typeface="Arial" pitchFamily="34" charset="0"/>
              <a:buNone/>
              <a:defRPr sz="1137" kern="1200">
                <a:solidFill>
                  <a:schemeClr val="tx1">
                    <a:tint val="75000"/>
                  </a:schemeClr>
                </a:solidFill>
                <a:latin typeface="EYInterstate Light" panose="02000506000000020004" pitchFamily="2" charset="0"/>
                <a:ea typeface="+mn-ea"/>
                <a:cs typeface="+mn-cs"/>
              </a:defRPr>
            </a:lvl3pPr>
            <a:lvl4pPr marL="1485854" indent="0" algn="ctr" defTabSz="990570" rtl="0" eaLnBrk="1" latinLnBrk="0" hangingPunct="1">
              <a:spcBef>
                <a:spcPts val="217"/>
              </a:spcBef>
              <a:spcAft>
                <a:spcPts val="217"/>
              </a:spcAft>
              <a:buClr>
                <a:schemeClr val="accent2"/>
              </a:buClr>
              <a:buSzPct val="70000"/>
              <a:buFont typeface="Arial" pitchFamily="34" charset="0"/>
              <a:buNone/>
              <a:defRPr sz="1137" kern="1200">
                <a:solidFill>
                  <a:schemeClr val="tx1">
                    <a:tint val="75000"/>
                  </a:schemeClr>
                </a:solidFill>
                <a:latin typeface="EYInterstate Light" panose="02000506000000020004" pitchFamily="2" charset="0"/>
                <a:ea typeface="+mn-ea"/>
                <a:cs typeface="+mn-cs"/>
              </a:defRPr>
            </a:lvl4pPr>
            <a:lvl5pPr marL="1981139" indent="0" algn="ctr" defTabSz="990570" rtl="0" eaLnBrk="1" latinLnBrk="0" hangingPunct="1">
              <a:spcBef>
                <a:spcPts val="217"/>
              </a:spcBef>
              <a:spcAft>
                <a:spcPts val="217"/>
              </a:spcAft>
              <a:buClr>
                <a:schemeClr val="accent2"/>
              </a:buClr>
              <a:buSzPct val="70000"/>
              <a:buFont typeface="Arial" pitchFamily="34" charset="0"/>
              <a:buNone/>
              <a:defRPr sz="1137" kern="1200">
                <a:solidFill>
                  <a:schemeClr val="tx1">
                    <a:tint val="75000"/>
                  </a:schemeClr>
                </a:solidFill>
                <a:latin typeface="EYInterstate Light" panose="02000506000000020004" pitchFamily="2" charset="0"/>
                <a:ea typeface="+mn-ea"/>
                <a:cs typeface="+mn-cs"/>
              </a:defRPr>
            </a:lvl5pPr>
            <a:lvl6pPr marL="2476424" indent="0" algn="ctr" defTabSz="990570" rtl="0" eaLnBrk="1" latinLnBrk="0" hangingPunct="1">
              <a:spcBef>
                <a:spcPct val="20000"/>
              </a:spcBef>
              <a:buFont typeface="Arial" pitchFamily="34" charset="0"/>
              <a:buNone/>
              <a:defRPr sz="2167" kern="1200">
                <a:solidFill>
                  <a:schemeClr val="tx1">
                    <a:tint val="75000"/>
                  </a:schemeClr>
                </a:solidFill>
                <a:latin typeface="+mn-lt"/>
                <a:ea typeface="+mn-ea"/>
                <a:cs typeface="+mn-cs"/>
              </a:defRPr>
            </a:lvl6pPr>
            <a:lvl7pPr marL="2971709" indent="0" algn="ctr" defTabSz="990570" rtl="0" eaLnBrk="1" latinLnBrk="0" hangingPunct="1">
              <a:spcBef>
                <a:spcPct val="20000"/>
              </a:spcBef>
              <a:buFont typeface="Arial" pitchFamily="34" charset="0"/>
              <a:buNone/>
              <a:defRPr sz="2167" kern="1200">
                <a:solidFill>
                  <a:schemeClr val="tx1">
                    <a:tint val="75000"/>
                  </a:schemeClr>
                </a:solidFill>
                <a:latin typeface="+mn-lt"/>
                <a:ea typeface="+mn-ea"/>
                <a:cs typeface="+mn-cs"/>
              </a:defRPr>
            </a:lvl7pPr>
            <a:lvl8pPr marL="3466993" indent="0" algn="ctr" defTabSz="990570" rtl="0" eaLnBrk="1" latinLnBrk="0" hangingPunct="1">
              <a:spcBef>
                <a:spcPct val="20000"/>
              </a:spcBef>
              <a:buFont typeface="Arial" pitchFamily="34" charset="0"/>
              <a:buNone/>
              <a:defRPr sz="2167" kern="1200">
                <a:solidFill>
                  <a:schemeClr val="tx1">
                    <a:tint val="75000"/>
                  </a:schemeClr>
                </a:solidFill>
                <a:latin typeface="+mn-lt"/>
                <a:ea typeface="+mn-ea"/>
                <a:cs typeface="+mn-cs"/>
              </a:defRPr>
            </a:lvl8pPr>
            <a:lvl9pPr marL="3962278" indent="0" algn="ctr" defTabSz="990570" rtl="0" eaLnBrk="1" latinLnBrk="0" hangingPunct="1">
              <a:spcBef>
                <a:spcPct val="20000"/>
              </a:spcBef>
              <a:buFont typeface="Arial" pitchFamily="34" charset="0"/>
              <a:buNone/>
              <a:defRPr sz="2167" kern="1200">
                <a:solidFill>
                  <a:schemeClr val="tx1">
                    <a:tint val="75000"/>
                  </a:schemeClr>
                </a:solidFill>
                <a:latin typeface="+mn-lt"/>
                <a:ea typeface="+mn-ea"/>
                <a:cs typeface="+mn-cs"/>
              </a:defRPr>
            </a:lvl9pPr>
          </a:lstStyle>
          <a:p>
            <a:pPr>
              <a:buClr>
                <a:srgbClr val="FFE600"/>
              </a:buClr>
            </a:pPr>
            <a:r>
              <a:rPr lang="en-US" sz="1200" dirty="0">
                <a:solidFill>
                  <a:srgbClr val="FFFFFF"/>
                </a:solidFill>
              </a:rPr>
              <a:t>19</a:t>
            </a:r>
            <a:r>
              <a:rPr lang="en-US" sz="1200" dirty="0">
                <a:solidFill>
                  <a:srgbClr val="F04C3E"/>
                </a:solidFill>
              </a:rPr>
              <a:t> </a:t>
            </a:r>
            <a:r>
              <a:rPr lang="en-US" sz="1200" dirty="0">
                <a:solidFill>
                  <a:srgbClr val="FFFFFF"/>
                </a:solidFill>
              </a:rPr>
              <a:t>April 2018 </a:t>
            </a:r>
          </a:p>
        </p:txBody>
      </p:sp>
      <p:pic>
        <p:nvPicPr>
          <p:cNvPr id="6" name="Picture 5"/>
          <p:cNvPicPr/>
          <p:nvPr/>
        </p:nvPicPr>
        <p:blipFill>
          <a:blip r:embed="rId3" cstate="email">
            <a:extLst>
              <a:ext uri="{28A0092B-C50C-407E-A947-70E740481C1C}">
                <a14:useLocalDpi xmlns:a14="http://schemas.microsoft.com/office/drawing/2010/main"/>
              </a:ext>
            </a:extLst>
          </a:blip>
          <a:stretch>
            <a:fillRect/>
          </a:stretch>
        </p:blipFill>
        <p:spPr>
          <a:xfrm>
            <a:off x="1836559" y="492655"/>
            <a:ext cx="945885" cy="1022985"/>
          </a:xfrm>
          <a:prstGeom prst="rect">
            <a:avLst/>
          </a:prstGeom>
        </p:spPr>
      </p:pic>
    </p:spTree>
    <p:extLst>
      <p:ext uri="{BB962C8B-B14F-4D97-AF65-F5344CB8AC3E}">
        <p14:creationId xmlns:p14="http://schemas.microsoft.com/office/powerpoint/2010/main" val="1113132818"/>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55"/>
          <p:cNvSpPr>
            <a:spLocks/>
          </p:cNvSpPr>
          <p:nvPr/>
        </p:nvSpPr>
        <p:spPr bwMode="auto">
          <a:xfrm>
            <a:off x="1818735" y="1966217"/>
            <a:ext cx="8229600" cy="4204915"/>
          </a:xfrm>
          <a:custGeom>
            <a:avLst/>
            <a:gdLst>
              <a:gd name="T0" fmla="*/ 1803 w 2455"/>
              <a:gd name="T1" fmla="*/ 0 h 1304"/>
              <a:gd name="T2" fmla="*/ 1196 w 2455"/>
              <a:gd name="T3" fmla="*/ 414 h 1304"/>
              <a:gd name="T4" fmla="*/ 1295 w 2455"/>
              <a:gd name="T5" fmla="*/ 456 h 1304"/>
              <a:gd name="T6" fmla="*/ 1803 w 2455"/>
              <a:gd name="T7" fmla="*/ 108 h 1304"/>
              <a:gd name="T8" fmla="*/ 2347 w 2455"/>
              <a:gd name="T9" fmla="*/ 652 h 1304"/>
              <a:gd name="T10" fmla="*/ 1803 w 2455"/>
              <a:gd name="T11" fmla="*/ 1196 h 1304"/>
              <a:gd name="T12" fmla="*/ 1285 w 2455"/>
              <a:gd name="T13" fmla="*/ 822 h 1304"/>
              <a:gd name="T14" fmla="*/ 1273 w 2455"/>
              <a:gd name="T15" fmla="*/ 776 h 1304"/>
              <a:gd name="T16" fmla="*/ 1157 w 2455"/>
              <a:gd name="T17" fmla="*/ 563 h 1304"/>
              <a:gd name="T18" fmla="*/ 652 w 2455"/>
              <a:gd name="T19" fmla="*/ 323 h 1304"/>
              <a:gd name="T20" fmla="*/ 0 w 2455"/>
              <a:gd name="T21" fmla="*/ 975 h 1304"/>
              <a:gd name="T22" fmla="*/ 6 w 2455"/>
              <a:gd name="T23" fmla="*/ 1065 h 1304"/>
              <a:gd name="T24" fmla="*/ 115 w 2455"/>
              <a:gd name="T25" fmla="*/ 1065 h 1304"/>
              <a:gd name="T26" fmla="*/ 107 w 2455"/>
              <a:gd name="T27" fmla="*/ 975 h 1304"/>
              <a:gd name="T28" fmla="*/ 652 w 2455"/>
              <a:gd name="T29" fmla="*/ 430 h 1304"/>
              <a:gd name="T30" fmla="*/ 1169 w 2455"/>
              <a:gd name="T31" fmla="*/ 805 h 1304"/>
              <a:gd name="T32" fmla="*/ 1185 w 2455"/>
              <a:gd name="T33" fmla="*/ 851 h 1304"/>
              <a:gd name="T34" fmla="*/ 1297 w 2455"/>
              <a:gd name="T35" fmla="*/ 1064 h 1304"/>
              <a:gd name="T36" fmla="*/ 1297 w 2455"/>
              <a:gd name="T37" fmla="*/ 1065 h 1304"/>
              <a:gd name="T38" fmla="*/ 1298 w 2455"/>
              <a:gd name="T39" fmla="*/ 1065 h 1304"/>
              <a:gd name="T40" fmla="*/ 1308 w 2455"/>
              <a:gd name="T41" fmla="*/ 1076 h 1304"/>
              <a:gd name="T42" fmla="*/ 1803 w 2455"/>
              <a:gd name="T43" fmla="*/ 1304 h 1304"/>
              <a:gd name="T44" fmla="*/ 2455 w 2455"/>
              <a:gd name="T45" fmla="*/ 652 h 1304"/>
              <a:gd name="T46" fmla="*/ 1803 w 2455"/>
              <a:gd name="T47"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55" h="1304">
                <a:moveTo>
                  <a:pt x="1803" y="0"/>
                </a:moveTo>
                <a:cubicBezTo>
                  <a:pt x="1527" y="0"/>
                  <a:pt x="1291" y="172"/>
                  <a:pt x="1196" y="414"/>
                </a:cubicBezTo>
                <a:cubicBezTo>
                  <a:pt x="1295" y="456"/>
                  <a:pt x="1295" y="456"/>
                  <a:pt x="1295" y="456"/>
                </a:cubicBezTo>
                <a:cubicBezTo>
                  <a:pt x="1374" y="252"/>
                  <a:pt x="1571" y="108"/>
                  <a:pt x="1803" y="108"/>
                </a:cubicBezTo>
                <a:cubicBezTo>
                  <a:pt x="2103" y="108"/>
                  <a:pt x="2347" y="352"/>
                  <a:pt x="2347" y="652"/>
                </a:cubicBezTo>
                <a:cubicBezTo>
                  <a:pt x="2347" y="953"/>
                  <a:pt x="2103" y="1196"/>
                  <a:pt x="1803" y="1196"/>
                </a:cubicBezTo>
                <a:cubicBezTo>
                  <a:pt x="1561" y="1196"/>
                  <a:pt x="1357" y="1039"/>
                  <a:pt x="1285" y="822"/>
                </a:cubicBezTo>
                <a:cubicBezTo>
                  <a:pt x="1281" y="807"/>
                  <a:pt x="1277" y="791"/>
                  <a:pt x="1273" y="776"/>
                </a:cubicBezTo>
                <a:cubicBezTo>
                  <a:pt x="1251" y="696"/>
                  <a:pt x="1208" y="625"/>
                  <a:pt x="1157" y="563"/>
                </a:cubicBezTo>
                <a:cubicBezTo>
                  <a:pt x="1037" y="416"/>
                  <a:pt x="855" y="323"/>
                  <a:pt x="652" y="323"/>
                </a:cubicBezTo>
                <a:cubicBezTo>
                  <a:pt x="291" y="323"/>
                  <a:pt x="0" y="615"/>
                  <a:pt x="0" y="975"/>
                </a:cubicBezTo>
                <a:cubicBezTo>
                  <a:pt x="0" y="1005"/>
                  <a:pt x="2" y="1036"/>
                  <a:pt x="6" y="1065"/>
                </a:cubicBezTo>
                <a:cubicBezTo>
                  <a:pt x="115" y="1065"/>
                  <a:pt x="115" y="1065"/>
                  <a:pt x="115" y="1065"/>
                </a:cubicBezTo>
                <a:cubicBezTo>
                  <a:pt x="110" y="1036"/>
                  <a:pt x="107" y="1006"/>
                  <a:pt x="107" y="975"/>
                </a:cubicBezTo>
                <a:cubicBezTo>
                  <a:pt x="107" y="674"/>
                  <a:pt x="351" y="430"/>
                  <a:pt x="652" y="430"/>
                </a:cubicBezTo>
                <a:cubicBezTo>
                  <a:pt x="893" y="430"/>
                  <a:pt x="1098" y="588"/>
                  <a:pt x="1169" y="805"/>
                </a:cubicBezTo>
                <a:cubicBezTo>
                  <a:pt x="1174" y="820"/>
                  <a:pt x="1180" y="836"/>
                  <a:pt x="1185" y="851"/>
                </a:cubicBezTo>
                <a:cubicBezTo>
                  <a:pt x="1206" y="931"/>
                  <a:pt x="1246" y="1002"/>
                  <a:pt x="1297" y="1064"/>
                </a:cubicBezTo>
                <a:cubicBezTo>
                  <a:pt x="1297" y="1065"/>
                  <a:pt x="1297" y="1065"/>
                  <a:pt x="1297" y="1065"/>
                </a:cubicBezTo>
                <a:cubicBezTo>
                  <a:pt x="1298" y="1065"/>
                  <a:pt x="1298" y="1065"/>
                  <a:pt x="1298" y="1065"/>
                </a:cubicBezTo>
                <a:cubicBezTo>
                  <a:pt x="1301" y="1069"/>
                  <a:pt x="1304" y="1073"/>
                  <a:pt x="1308" y="1076"/>
                </a:cubicBezTo>
                <a:cubicBezTo>
                  <a:pt x="1427" y="1216"/>
                  <a:pt x="1605" y="1304"/>
                  <a:pt x="1803" y="1304"/>
                </a:cubicBezTo>
                <a:cubicBezTo>
                  <a:pt x="2163" y="1304"/>
                  <a:pt x="2455" y="1012"/>
                  <a:pt x="2455" y="652"/>
                </a:cubicBezTo>
                <a:cubicBezTo>
                  <a:pt x="2455" y="292"/>
                  <a:pt x="2163" y="0"/>
                  <a:pt x="1803" y="0"/>
                </a:cubicBezTo>
                <a:close/>
              </a:path>
            </a:pathLst>
          </a:custGeom>
          <a:solidFill>
            <a:srgbClr val="808080"/>
          </a:solidFill>
          <a:ln w="14288"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Arial"/>
            </a:endParaRPr>
          </a:p>
        </p:txBody>
      </p:sp>
      <p:grpSp>
        <p:nvGrpSpPr>
          <p:cNvPr id="15" name="Group 14"/>
          <p:cNvGrpSpPr/>
          <p:nvPr/>
        </p:nvGrpSpPr>
        <p:grpSpPr>
          <a:xfrm>
            <a:off x="1986194" y="2232884"/>
            <a:ext cx="7891844" cy="3777420"/>
            <a:chOff x="158750" y="1166813"/>
            <a:chExt cx="8828087" cy="4511675"/>
          </a:xfrm>
        </p:grpSpPr>
        <p:sp>
          <p:nvSpPr>
            <p:cNvPr id="16" name="Freeform 58"/>
            <p:cNvSpPr>
              <a:spLocks/>
            </p:cNvSpPr>
            <p:nvPr/>
          </p:nvSpPr>
          <p:spPr bwMode="auto">
            <a:xfrm>
              <a:off x="6462712" y="5653088"/>
              <a:ext cx="179388" cy="25400"/>
            </a:xfrm>
            <a:custGeom>
              <a:avLst/>
              <a:gdLst>
                <a:gd name="T0" fmla="*/ 48 w 48"/>
                <a:gd name="T1" fmla="*/ 7 h 7"/>
                <a:gd name="T2" fmla="*/ 0 w 48"/>
                <a:gd name="T3" fmla="*/ 4 h 7"/>
                <a:gd name="T4" fmla="*/ 0 w 48"/>
                <a:gd name="T5" fmla="*/ 0 h 7"/>
                <a:gd name="T6" fmla="*/ 48 w 48"/>
                <a:gd name="T7" fmla="*/ 3 h 7"/>
                <a:gd name="T8" fmla="*/ 48 w 48"/>
                <a:gd name="T9" fmla="*/ 7 h 7"/>
              </a:gdLst>
              <a:ahLst/>
              <a:cxnLst>
                <a:cxn ang="0">
                  <a:pos x="T0" y="T1"/>
                </a:cxn>
                <a:cxn ang="0">
                  <a:pos x="T2" y="T3"/>
                </a:cxn>
                <a:cxn ang="0">
                  <a:pos x="T4" y="T5"/>
                </a:cxn>
                <a:cxn ang="0">
                  <a:pos x="T6" y="T7"/>
                </a:cxn>
                <a:cxn ang="0">
                  <a:pos x="T8" y="T9"/>
                </a:cxn>
              </a:cxnLst>
              <a:rect l="0" t="0" r="r" b="b"/>
              <a:pathLst>
                <a:path w="48" h="7">
                  <a:moveTo>
                    <a:pt x="48" y="7"/>
                  </a:moveTo>
                  <a:cubicBezTo>
                    <a:pt x="32" y="7"/>
                    <a:pt x="16" y="6"/>
                    <a:pt x="0" y="4"/>
                  </a:cubicBezTo>
                  <a:cubicBezTo>
                    <a:pt x="0" y="0"/>
                    <a:pt x="0" y="0"/>
                    <a:pt x="0" y="0"/>
                  </a:cubicBezTo>
                  <a:cubicBezTo>
                    <a:pt x="16" y="2"/>
                    <a:pt x="32" y="3"/>
                    <a:pt x="48" y="3"/>
                  </a:cubicBezTo>
                  <a:lnTo>
                    <a:pt x="48" y="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17" name="Freeform 59"/>
            <p:cNvSpPr>
              <a:spLocks/>
            </p:cNvSpPr>
            <p:nvPr/>
          </p:nvSpPr>
          <p:spPr bwMode="auto">
            <a:xfrm>
              <a:off x="6823075" y="5653088"/>
              <a:ext cx="184150" cy="25400"/>
            </a:xfrm>
            <a:custGeom>
              <a:avLst/>
              <a:gdLst>
                <a:gd name="T0" fmla="*/ 0 w 49"/>
                <a:gd name="T1" fmla="*/ 7 h 7"/>
                <a:gd name="T2" fmla="*/ 0 w 49"/>
                <a:gd name="T3" fmla="*/ 3 h 7"/>
                <a:gd name="T4" fmla="*/ 48 w 49"/>
                <a:gd name="T5" fmla="*/ 0 h 7"/>
                <a:gd name="T6" fmla="*/ 49 w 49"/>
                <a:gd name="T7" fmla="*/ 4 h 7"/>
                <a:gd name="T8" fmla="*/ 0 w 49"/>
                <a:gd name="T9" fmla="*/ 7 h 7"/>
              </a:gdLst>
              <a:ahLst/>
              <a:cxnLst>
                <a:cxn ang="0">
                  <a:pos x="T0" y="T1"/>
                </a:cxn>
                <a:cxn ang="0">
                  <a:pos x="T2" y="T3"/>
                </a:cxn>
                <a:cxn ang="0">
                  <a:pos x="T4" y="T5"/>
                </a:cxn>
                <a:cxn ang="0">
                  <a:pos x="T6" y="T7"/>
                </a:cxn>
                <a:cxn ang="0">
                  <a:pos x="T8" y="T9"/>
                </a:cxn>
              </a:cxnLst>
              <a:rect l="0" t="0" r="r" b="b"/>
              <a:pathLst>
                <a:path w="49" h="7">
                  <a:moveTo>
                    <a:pt x="0" y="7"/>
                  </a:moveTo>
                  <a:cubicBezTo>
                    <a:pt x="0" y="3"/>
                    <a:pt x="0" y="3"/>
                    <a:pt x="0" y="3"/>
                  </a:cubicBezTo>
                  <a:cubicBezTo>
                    <a:pt x="16" y="3"/>
                    <a:pt x="32" y="1"/>
                    <a:pt x="48" y="0"/>
                  </a:cubicBezTo>
                  <a:cubicBezTo>
                    <a:pt x="49" y="4"/>
                    <a:pt x="49" y="4"/>
                    <a:pt x="49" y="4"/>
                  </a:cubicBezTo>
                  <a:cubicBezTo>
                    <a:pt x="33" y="5"/>
                    <a:pt x="16" y="7"/>
                    <a:pt x="0" y="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18" name="Freeform 60"/>
            <p:cNvSpPr>
              <a:spLocks/>
            </p:cNvSpPr>
            <p:nvPr/>
          </p:nvSpPr>
          <p:spPr bwMode="auto">
            <a:xfrm>
              <a:off x="6107112" y="5581651"/>
              <a:ext cx="179388" cy="55563"/>
            </a:xfrm>
            <a:custGeom>
              <a:avLst/>
              <a:gdLst>
                <a:gd name="T0" fmla="*/ 47 w 48"/>
                <a:gd name="T1" fmla="*/ 15 h 15"/>
                <a:gd name="T2" fmla="*/ 0 w 48"/>
                <a:gd name="T3" fmla="*/ 3 h 15"/>
                <a:gd name="T4" fmla="*/ 1 w 48"/>
                <a:gd name="T5" fmla="*/ 0 h 15"/>
                <a:gd name="T6" fmla="*/ 48 w 48"/>
                <a:gd name="T7" fmla="*/ 11 h 15"/>
                <a:gd name="T8" fmla="*/ 47 w 48"/>
                <a:gd name="T9" fmla="*/ 15 h 15"/>
              </a:gdLst>
              <a:ahLst/>
              <a:cxnLst>
                <a:cxn ang="0">
                  <a:pos x="T0" y="T1"/>
                </a:cxn>
                <a:cxn ang="0">
                  <a:pos x="T2" y="T3"/>
                </a:cxn>
                <a:cxn ang="0">
                  <a:pos x="T4" y="T5"/>
                </a:cxn>
                <a:cxn ang="0">
                  <a:pos x="T6" y="T7"/>
                </a:cxn>
                <a:cxn ang="0">
                  <a:pos x="T8" y="T9"/>
                </a:cxn>
              </a:cxnLst>
              <a:rect l="0" t="0" r="r" b="b"/>
              <a:pathLst>
                <a:path w="48" h="15">
                  <a:moveTo>
                    <a:pt x="47" y="15"/>
                  </a:moveTo>
                  <a:cubicBezTo>
                    <a:pt x="31" y="12"/>
                    <a:pt x="15" y="8"/>
                    <a:pt x="0" y="3"/>
                  </a:cubicBezTo>
                  <a:cubicBezTo>
                    <a:pt x="1" y="0"/>
                    <a:pt x="1" y="0"/>
                    <a:pt x="1" y="0"/>
                  </a:cubicBezTo>
                  <a:cubicBezTo>
                    <a:pt x="16" y="4"/>
                    <a:pt x="32" y="8"/>
                    <a:pt x="48" y="11"/>
                  </a:cubicBezTo>
                  <a:lnTo>
                    <a:pt x="47"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19" name="Freeform 61"/>
            <p:cNvSpPr>
              <a:spLocks/>
            </p:cNvSpPr>
            <p:nvPr/>
          </p:nvSpPr>
          <p:spPr bwMode="auto">
            <a:xfrm>
              <a:off x="7183437" y="5578476"/>
              <a:ext cx="176213" cy="58738"/>
            </a:xfrm>
            <a:custGeom>
              <a:avLst/>
              <a:gdLst>
                <a:gd name="T0" fmla="*/ 0 w 47"/>
                <a:gd name="T1" fmla="*/ 16 h 16"/>
                <a:gd name="T2" fmla="*/ 0 w 47"/>
                <a:gd name="T3" fmla="*/ 12 h 16"/>
                <a:gd name="T4" fmla="*/ 46 w 47"/>
                <a:gd name="T5" fmla="*/ 0 h 16"/>
                <a:gd name="T6" fmla="*/ 47 w 47"/>
                <a:gd name="T7" fmla="*/ 4 h 16"/>
                <a:gd name="T8" fmla="*/ 0 w 47"/>
                <a:gd name="T9" fmla="*/ 16 h 16"/>
              </a:gdLst>
              <a:ahLst/>
              <a:cxnLst>
                <a:cxn ang="0">
                  <a:pos x="T0" y="T1"/>
                </a:cxn>
                <a:cxn ang="0">
                  <a:pos x="T2" y="T3"/>
                </a:cxn>
                <a:cxn ang="0">
                  <a:pos x="T4" y="T5"/>
                </a:cxn>
                <a:cxn ang="0">
                  <a:pos x="T6" y="T7"/>
                </a:cxn>
                <a:cxn ang="0">
                  <a:pos x="T8" y="T9"/>
                </a:cxn>
              </a:cxnLst>
              <a:rect l="0" t="0" r="r" b="b"/>
              <a:pathLst>
                <a:path w="47" h="16">
                  <a:moveTo>
                    <a:pt x="0" y="16"/>
                  </a:moveTo>
                  <a:cubicBezTo>
                    <a:pt x="0" y="12"/>
                    <a:pt x="0" y="12"/>
                    <a:pt x="0" y="12"/>
                  </a:cubicBezTo>
                  <a:cubicBezTo>
                    <a:pt x="15" y="9"/>
                    <a:pt x="31" y="5"/>
                    <a:pt x="46" y="0"/>
                  </a:cubicBezTo>
                  <a:cubicBezTo>
                    <a:pt x="47" y="4"/>
                    <a:pt x="47" y="4"/>
                    <a:pt x="47" y="4"/>
                  </a:cubicBezTo>
                  <a:cubicBezTo>
                    <a:pt x="32" y="9"/>
                    <a:pt x="16" y="13"/>
                    <a:pt x="0" y="1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20" name="Freeform 62"/>
            <p:cNvSpPr>
              <a:spLocks/>
            </p:cNvSpPr>
            <p:nvPr/>
          </p:nvSpPr>
          <p:spPr bwMode="auto">
            <a:xfrm>
              <a:off x="5765800" y="5454651"/>
              <a:ext cx="171450" cy="82550"/>
            </a:xfrm>
            <a:custGeom>
              <a:avLst/>
              <a:gdLst>
                <a:gd name="T0" fmla="*/ 45 w 46"/>
                <a:gd name="T1" fmla="*/ 22 h 22"/>
                <a:gd name="T2" fmla="*/ 0 w 46"/>
                <a:gd name="T3" fmla="*/ 3 h 22"/>
                <a:gd name="T4" fmla="*/ 2 w 46"/>
                <a:gd name="T5" fmla="*/ 0 h 22"/>
                <a:gd name="T6" fmla="*/ 46 w 46"/>
                <a:gd name="T7" fmla="*/ 18 h 22"/>
                <a:gd name="T8" fmla="*/ 45 w 46"/>
                <a:gd name="T9" fmla="*/ 22 h 22"/>
              </a:gdLst>
              <a:ahLst/>
              <a:cxnLst>
                <a:cxn ang="0">
                  <a:pos x="T0" y="T1"/>
                </a:cxn>
                <a:cxn ang="0">
                  <a:pos x="T2" y="T3"/>
                </a:cxn>
                <a:cxn ang="0">
                  <a:pos x="T4" y="T5"/>
                </a:cxn>
                <a:cxn ang="0">
                  <a:pos x="T6" y="T7"/>
                </a:cxn>
                <a:cxn ang="0">
                  <a:pos x="T8" y="T9"/>
                </a:cxn>
              </a:cxnLst>
              <a:rect l="0" t="0" r="r" b="b"/>
              <a:pathLst>
                <a:path w="46" h="22">
                  <a:moveTo>
                    <a:pt x="45" y="22"/>
                  </a:moveTo>
                  <a:cubicBezTo>
                    <a:pt x="30" y="16"/>
                    <a:pt x="15" y="10"/>
                    <a:pt x="0" y="3"/>
                  </a:cubicBezTo>
                  <a:cubicBezTo>
                    <a:pt x="2" y="0"/>
                    <a:pt x="2" y="0"/>
                    <a:pt x="2" y="0"/>
                  </a:cubicBezTo>
                  <a:cubicBezTo>
                    <a:pt x="16" y="6"/>
                    <a:pt x="31" y="13"/>
                    <a:pt x="46" y="18"/>
                  </a:cubicBezTo>
                  <a:lnTo>
                    <a:pt x="45" y="2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21" name="Freeform 63"/>
            <p:cNvSpPr>
              <a:spLocks/>
            </p:cNvSpPr>
            <p:nvPr/>
          </p:nvSpPr>
          <p:spPr bwMode="auto">
            <a:xfrm>
              <a:off x="7527925" y="5449888"/>
              <a:ext cx="173038" cy="87313"/>
            </a:xfrm>
            <a:custGeom>
              <a:avLst/>
              <a:gdLst>
                <a:gd name="T0" fmla="*/ 1 w 46"/>
                <a:gd name="T1" fmla="*/ 23 h 23"/>
                <a:gd name="T2" fmla="*/ 0 w 46"/>
                <a:gd name="T3" fmla="*/ 19 h 23"/>
                <a:gd name="T4" fmla="*/ 44 w 46"/>
                <a:gd name="T5" fmla="*/ 0 h 23"/>
                <a:gd name="T6" fmla="*/ 46 w 46"/>
                <a:gd name="T7" fmla="*/ 4 h 23"/>
                <a:gd name="T8" fmla="*/ 1 w 46"/>
                <a:gd name="T9" fmla="*/ 23 h 23"/>
              </a:gdLst>
              <a:ahLst/>
              <a:cxnLst>
                <a:cxn ang="0">
                  <a:pos x="T0" y="T1"/>
                </a:cxn>
                <a:cxn ang="0">
                  <a:pos x="T2" y="T3"/>
                </a:cxn>
                <a:cxn ang="0">
                  <a:pos x="T4" y="T5"/>
                </a:cxn>
                <a:cxn ang="0">
                  <a:pos x="T6" y="T7"/>
                </a:cxn>
                <a:cxn ang="0">
                  <a:pos x="T8" y="T9"/>
                </a:cxn>
              </a:cxnLst>
              <a:rect l="0" t="0" r="r" b="b"/>
              <a:pathLst>
                <a:path w="46" h="23">
                  <a:moveTo>
                    <a:pt x="1" y="23"/>
                  </a:moveTo>
                  <a:cubicBezTo>
                    <a:pt x="0" y="19"/>
                    <a:pt x="0" y="19"/>
                    <a:pt x="0" y="19"/>
                  </a:cubicBezTo>
                  <a:cubicBezTo>
                    <a:pt x="15" y="13"/>
                    <a:pt x="30" y="7"/>
                    <a:pt x="44" y="0"/>
                  </a:cubicBezTo>
                  <a:cubicBezTo>
                    <a:pt x="46" y="4"/>
                    <a:pt x="46" y="4"/>
                    <a:pt x="46" y="4"/>
                  </a:cubicBezTo>
                  <a:cubicBezTo>
                    <a:pt x="31" y="11"/>
                    <a:pt x="16" y="17"/>
                    <a:pt x="1" y="2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22" name="Freeform 64"/>
            <p:cNvSpPr>
              <a:spLocks/>
            </p:cNvSpPr>
            <p:nvPr/>
          </p:nvSpPr>
          <p:spPr bwMode="auto">
            <a:xfrm>
              <a:off x="5449887" y="5270501"/>
              <a:ext cx="161925" cy="112713"/>
            </a:xfrm>
            <a:custGeom>
              <a:avLst/>
              <a:gdLst>
                <a:gd name="T0" fmla="*/ 41 w 43"/>
                <a:gd name="T1" fmla="*/ 30 h 30"/>
                <a:gd name="T2" fmla="*/ 0 w 43"/>
                <a:gd name="T3" fmla="*/ 4 h 30"/>
                <a:gd name="T4" fmla="*/ 3 w 43"/>
                <a:gd name="T5" fmla="*/ 0 h 30"/>
                <a:gd name="T6" fmla="*/ 43 w 43"/>
                <a:gd name="T7" fmla="*/ 26 h 30"/>
                <a:gd name="T8" fmla="*/ 41 w 43"/>
                <a:gd name="T9" fmla="*/ 30 h 30"/>
              </a:gdLst>
              <a:ahLst/>
              <a:cxnLst>
                <a:cxn ang="0">
                  <a:pos x="T0" y="T1"/>
                </a:cxn>
                <a:cxn ang="0">
                  <a:pos x="T2" y="T3"/>
                </a:cxn>
                <a:cxn ang="0">
                  <a:pos x="T4" y="T5"/>
                </a:cxn>
                <a:cxn ang="0">
                  <a:pos x="T6" y="T7"/>
                </a:cxn>
                <a:cxn ang="0">
                  <a:pos x="T8" y="T9"/>
                </a:cxn>
              </a:cxnLst>
              <a:rect l="0" t="0" r="r" b="b"/>
              <a:pathLst>
                <a:path w="43" h="30">
                  <a:moveTo>
                    <a:pt x="41" y="30"/>
                  </a:moveTo>
                  <a:cubicBezTo>
                    <a:pt x="27" y="22"/>
                    <a:pt x="13" y="13"/>
                    <a:pt x="0" y="4"/>
                  </a:cubicBezTo>
                  <a:cubicBezTo>
                    <a:pt x="3" y="0"/>
                    <a:pt x="3" y="0"/>
                    <a:pt x="3" y="0"/>
                  </a:cubicBezTo>
                  <a:cubicBezTo>
                    <a:pt x="16" y="9"/>
                    <a:pt x="29" y="18"/>
                    <a:pt x="43" y="26"/>
                  </a:cubicBezTo>
                  <a:lnTo>
                    <a:pt x="41" y="3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23" name="Freeform 65"/>
            <p:cNvSpPr>
              <a:spLocks/>
            </p:cNvSpPr>
            <p:nvPr/>
          </p:nvSpPr>
          <p:spPr bwMode="auto">
            <a:xfrm>
              <a:off x="7853362" y="5270501"/>
              <a:ext cx="161925" cy="107950"/>
            </a:xfrm>
            <a:custGeom>
              <a:avLst/>
              <a:gdLst>
                <a:gd name="T0" fmla="*/ 2 w 43"/>
                <a:gd name="T1" fmla="*/ 29 h 29"/>
                <a:gd name="T2" fmla="*/ 0 w 43"/>
                <a:gd name="T3" fmla="*/ 26 h 29"/>
                <a:gd name="T4" fmla="*/ 40 w 43"/>
                <a:gd name="T5" fmla="*/ 0 h 29"/>
                <a:gd name="T6" fmla="*/ 43 w 43"/>
                <a:gd name="T7" fmla="*/ 3 h 29"/>
                <a:gd name="T8" fmla="*/ 2 w 43"/>
                <a:gd name="T9" fmla="*/ 29 h 29"/>
              </a:gdLst>
              <a:ahLst/>
              <a:cxnLst>
                <a:cxn ang="0">
                  <a:pos x="T0" y="T1"/>
                </a:cxn>
                <a:cxn ang="0">
                  <a:pos x="T2" y="T3"/>
                </a:cxn>
                <a:cxn ang="0">
                  <a:pos x="T4" y="T5"/>
                </a:cxn>
                <a:cxn ang="0">
                  <a:pos x="T6" y="T7"/>
                </a:cxn>
                <a:cxn ang="0">
                  <a:pos x="T8" y="T9"/>
                </a:cxn>
              </a:cxnLst>
              <a:rect l="0" t="0" r="r" b="b"/>
              <a:pathLst>
                <a:path w="43" h="29">
                  <a:moveTo>
                    <a:pt x="2" y="29"/>
                  </a:moveTo>
                  <a:cubicBezTo>
                    <a:pt x="0" y="26"/>
                    <a:pt x="0" y="26"/>
                    <a:pt x="0" y="26"/>
                  </a:cubicBezTo>
                  <a:cubicBezTo>
                    <a:pt x="14" y="18"/>
                    <a:pt x="27" y="9"/>
                    <a:pt x="40" y="0"/>
                  </a:cubicBezTo>
                  <a:cubicBezTo>
                    <a:pt x="43" y="3"/>
                    <a:pt x="43" y="3"/>
                    <a:pt x="43" y="3"/>
                  </a:cubicBezTo>
                  <a:cubicBezTo>
                    <a:pt x="29" y="13"/>
                    <a:pt x="16" y="21"/>
                    <a:pt x="2" y="2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24" name="Freeform 66"/>
            <p:cNvSpPr>
              <a:spLocks/>
            </p:cNvSpPr>
            <p:nvPr/>
          </p:nvSpPr>
          <p:spPr bwMode="auto">
            <a:xfrm>
              <a:off x="5168900" y="5045076"/>
              <a:ext cx="146050" cy="131763"/>
            </a:xfrm>
            <a:custGeom>
              <a:avLst/>
              <a:gdLst>
                <a:gd name="T0" fmla="*/ 37 w 39"/>
                <a:gd name="T1" fmla="*/ 35 h 35"/>
                <a:gd name="T2" fmla="*/ 0 w 39"/>
                <a:gd name="T3" fmla="*/ 2 h 35"/>
                <a:gd name="T4" fmla="*/ 3 w 39"/>
                <a:gd name="T5" fmla="*/ 0 h 35"/>
                <a:gd name="T6" fmla="*/ 39 w 39"/>
                <a:gd name="T7" fmla="*/ 31 h 35"/>
                <a:gd name="T8" fmla="*/ 37 w 39"/>
                <a:gd name="T9" fmla="*/ 35 h 35"/>
              </a:gdLst>
              <a:ahLst/>
              <a:cxnLst>
                <a:cxn ang="0">
                  <a:pos x="T0" y="T1"/>
                </a:cxn>
                <a:cxn ang="0">
                  <a:pos x="T2" y="T3"/>
                </a:cxn>
                <a:cxn ang="0">
                  <a:pos x="T4" y="T5"/>
                </a:cxn>
                <a:cxn ang="0">
                  <a:pos x="T6" y="T7"/>
                </a:cxn>
                <a:cxn ang="0">
                  <a:pos x="T8" y="T9"/>
                </a:cxn>
              </a:cxnLst>
              <a:rect l="0" t="0" r="r" b="b"/>
              <a:pathLst>
                <a:path w="39" h="35">
                  <a:moveTo>
                    <a:pt x="37" y="35"/>
                  </a:moveTo>
                  <a:cubicBezTo>
                    <a:pt x="24" y="24"/>
                    <a:pt x="12" y="14"/>
                    <a:pt x="0" y="2"/>
                  </a:cubicBezTo>
                  <a:cubicBezTo>
                    <a:pt x="3" y="0"/>
                    <a:pt x="3" y="0"/>
                    <a:pt x="3" y="0"/>
                  </a:cubicBezTo>
                  <a:cubicBezTo>
                    <a:pt x="15" y="11"/>
                    <a:pt x="27" y="21"/>
                    <a:pt x="39" y="31"/>
                  </a:cubicBezTo>
                  <a:lnTo>
                    <a:pt x="37" y="3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25" name="Freeform 67"/>
            <p:cNvSpPr>
              <a:spLocks/>
            </p:cNvSpPr>
            <p:nvPr/>
          </p:nvSpPr>
          <p:spPr bwMode="auto">
            <a:xfrm>
              <a:off x="8150225" y="5041901"/>
              <a:ext cx="146050" cy="130175"/>
            </a:xfrm>
            <a:custGeom>
              <a:avLst/>
              <a:gdLst>
                <a:gd name="T0" fmla="*/ 2 w 39"/>
                <a:gd name="T1" fmla="*/ 35 h 35"/>
                <a:gd name="T2" fmla="*/ 0 w 39"/>
                <a:gd name="T3" fmla="*/ 32 h 35"/>
                <a:gd name="T4" fmla="*/ 36 w 39"/>
                <a:gd name="T5" fmla="*/ 0 h 35"/>
                <a:gd name="T6" fmla="*/ 39 w 39"/>
                <a:gd name="T7" fmla="*/ 3 h 35"/>
                <a:gd name="T8" fmla="*/ 2 w 39"/>
                <a:gd name="T9" fmla="*/ 35 h 35"/>
              </a:gdLst>
              <a:ahLst/>
              <a:cxnLst>
                <a:cxn ang="0">
                  <a:pos x="T0" y="T1"/>
                </a:cxn>
                <a:cxn ang="0">
                  <a:pos x="T2" y="T3"/>
                </a:cxn>
                <a:cxn ang="0">
                  <a:pos x="T4" y="T5"/>
                </a:cxn>
                <a:cxn ang="0">
                  <a:pos x="T6" y="T7"/>
                </a:cxn>
                <a:cxn ang="0">
                  <a:pos x="T8" y="T9"/>
                </a:cxn>
              </a:cxnLst>
              <a:rect l="0" t="0" r="r" b="b"/>
              <a:pathLst>
                <a:path w="39" h="35">
                  <a:moveTo>
                    <a:pt x="2" y="35"/>
                  </a:moveTo>
                  <a:cubicBezTo>
                    <a:pt x="0" y="32"/>
                    <a:pt x="0" y="32"/>
                    <a:pt x="0" y="32"/>
                  </a:cubicBezTo>
                  <a:cubicBezTo>
                    <a:pt x="12" y="22"/>
                    <a:pt x="24" y="11"/>
                    <a:pt x="36" y="0"/>
                  </a:cubicBezTo>
                  <a:cubicBezTo>
                    <a:pt x="39" y="3"/>
                    <a:pt x="39" y="3"/>
                    <a:pt x="39" y="3"/>
                  </a:cubicBezTo>
                  <a:cubicBezTo>
                    <a:pt x="27" y="14"/>
                    <a:pt x="15" y="25"/>
                    <a:pt x="2" y="3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26" name="Freeform 68"/>
            <p:cNvSpPr>
              <a:spLocks/>
            </p:cNvSpPr>
            <p:nvPr/>
          </p:nvSpPr>
          <p:spPr bwMode="auto">
            <a:xfrm>
              <a:off x="4929187" y="4775201"/>
              <a:ext cx="127000" cy="149225"/>
            </a:xfrm>
            <a:custGeom>
              <a:avLst/>
              <a:gdLst>
                <a:gd name="T0" fmla="*/ 31 w 34"/>
                <a:gd name="T1" fmla="*/ 40 h 40"/>
                <a:gd name="T2" fmla="*/ 0 w 34"/>
                <a:gd name="T3" fmla="*/ 2 h 40"/>
                <a:gd name="T4" fmla="*/ 3 w 34"/>
                <a:gd name="T5" fmla="*/ 0 h 40"/>
                <a:gd name="T6" fmla="*/ 34 w 34"/>
                <a:gd name="T7" fmla="*/ 37 h 40"/>
                <a:gd name="T8" fmla="*/ 31 w 34"/>
                <a:gd name="T9" fmla="*/ 40 h 40"/>
              </a:gdLst>
              <a:ahLst/>
              <a:cxnLst>
                <a:cxn ang="0">
                  <a:pos x="T0" y="T1"/>
                </a:cxn>
                <a:cxn ang="0">
                  <a:pos x="T2" y="T3"/>
                </a:cxn>
                <a:cxn ang="0">
                  <a:pos x="T4" y="T5"/>
                </a:cxn>
                <a:cxn ang="0">
                  <a:pos x="T6" y="T7"/>
                </a:cxn>
                <a:cxn ang="0">
                  <a:pos x="T8" y="T9"/>
                </a:cxn>
              </a:cxnLst>
              <a:rect l="0" t="0" r="r" b="b"/>
              <a:pathLst>
                <a:path w="34" h="40">
                  <a:moveTo>
                    <a:pt x="31" y="40"/>
                  </a:moveTo>
                  <a:cubicBezTo>
                    <a:pt x="20" y="28"/>
                    <a:pt x="10" y="15"/>
                    <a:pt x="0" y="2"/>
                  </a:cubicBezTo>
                  <a:cubicBezTo>
                    <a:pt x="3" y="0"/>
                    <a:pt x="3" y="0"/>
                    <a:pt x="3" y="0"/>
                  </a:cubicBezTo>
                  <a:cubicBezTo>
                    <a:pt x="13" y="12"/>
                    <a:pt x="23" y="25"/>
                    <a:pt x="34" y="37"/>
                  </a:cubicBezTo>
                  <a:lnTo>
                    <a:pt x="31" y="40"/>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27" name="Freeform 69"/>
            <p:cNvSpPr>
              <a:spLocks/>
            </p:cNvSpPr>
            <p:nvPr/>
          </p:nvSpPr>
          <p:spPr bwMode="auto">
            <a:xfrm>
              <a:off x="8408987" y="4772026"/>
              <a:ext cx="127000" cy="149225"/>
            </a:xfrm>
            <a:custGeom>
              <a:avLst/>
              <a:gdLst>
                <a:gd name="T0" fmla="*/ 3 w 34"/>
                <a:gd name="T1" fmla="*/ 40 h 40"/>
                <a:gd name="T2" fmla="*/ 0 w 34"/>
                <a:gd name="T3" fmla="*/ 37 h 40"/>
                <a:gd name="T4" fmla="*/ 31 w 34"/>
                <a:gd name="T5" fmla="*/ 0 h 40"/>
                <a:gd name="T6" fmla="*/ 34 w 34"/>
                <a:gd name="T7" fmla="*/ 3 h 40"/>
                <a:gd name="T8" fmla="*/ 3 w 34"/>
                <a:gd name="T9" fmla="*/ 40 h 40"/>
              </a:gdLst>
              <a:ahLst/>
              <a:cxnLst>
                <a:cxn ang="0">
                  <a:pos x="T0" y="T1"/>
                </a:cxn>
                <a:cxn ang="0">
                  <a:pos x="T2" y="T3"/>
                </a:cxn>
                <a:cxn ang="0">
                  <a:pos x="T4" y="T5"/>
                </a:cxn>
                <a:cxn ang="0">
                  <a:pos x="T6" y="T7"/>
                </a:cxn>
                <a:cxn ang="0">
                  <a:pos x="T8" y="T9"/>
                </a:cxn>
              </a:cxnLst>
              <a:rect l="0" t="0" r="r" b="b"/>
              <a:pathLst>
                <a:path w="34" h="40">
                  <a:moveTo>
                    <a:pt x="3" y="40"/>
                  </a:moveTo>
                  <a:cubicBezTo>
                    <a:pt x="0" y="37"/>
                    <a:pt x="0" y="37"/>
                    <a:pt x="0" y="37"/>
                  </a:cubicBezTo>
                  <a:cubicBezTo>
                    <a:pt x="11" y="26"/>
                    <a:pt x="21" y="13"/>
                    <a:pt x="31" y="0"/>
                  </a:cubicBezTo>
                  <a:cubicBezTo>
                    <a:pt x="34" y="3"/>
                    <a:pt x="34" y="3"/>
                    <a:pt x="34" y="3"/>
                  </a:cubicBezTo>
                  <a:cubicBezTo>
                    <a:pt x="24" y="15"/>
                    <a:pt x="14" y="28"/>
                    <a:pt x="3" y="4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28" name="Freeform 70"/>
            <p:cNvSpPr>
              <a:spLocks/>
            </p:cNvSpPr>
            <p:nvPr/>
          </p:nvSpPr>
          <p:spPr bwMode="auto">
            <a:xfrm>
              <a:off x="4733925" y="4467226"/>
              <a:ext cx="104775" cy="165100"/>
            </a:xfrm>
            <a:custGeom>
              <a:avLst/>
              <a:gdLst>
                <a:gd name="T0" fmla="*/ 24 w 28"/>
                <a:gd name="T1" fmla="*/ 44 h 44"/>
                <a:gd name="T2" fmla="*/ 0 w 28"/>
                <a:gd name="T3" fmla="*/ 2 h 44"/>
                <a:gd name="T4" fmla="*/ 4 w 28"/>
                <a:gd name="T5" fmla="*/ 0 h 44"/>
                <a:gd name="T6" fmla="*/ 28 w 28"/>
                <a:gd name="T7" fmla="*/ 42 h 44"/>
                <a:gd name="T8" fmla="*/ 24 w 28"/>
                <a:gd name="T9" fmla="*/ 44 h 44"/>
              </a:gdLst>
              <a:ahLst/>
              <a:cxnLst>
                <a:cxn ang="0">
                  <a:pos x="T0" y="T1"/>
                </a:cxn>
                <a:cxn ang="0">
                  <a:pos x="T2" y="T3"/>
                </a:cxn>
                <a:cxn ang="0">
                  <a:pos x="T4" y="T5"/>
                </a:cxn>
                <a:cxn ang="0">
                  <a:pos x="T6" y="T7"/>
                </a:cxn>
                <a:cxn ang="0">
                  <a:pos x="T8" y="T9"/>
                </a:cxn>
              </a:cxnLst>
              <a:rect l="0" t="0" r="r" b="b"/>
              <a:pathLst>
                <a:path w="28" h="44">
                  <a:moveTo>
                    <a:pt x="24" y="44"/>
                  </a:moveTo>
                  <a:cubicBezTo>
                    <a:pt x="16" y="31"/>
                    <a:pt x="8" y="17"/>
                    <a:pt x="0" y="2"/>
                  </a:cubicBezTo>
                  <a:cubicBezTo>
                    <a:pt x="4" y="0"/>
                    <a:pt x="4" y="0"/>
                    <a:pt x="4" y="0"/>
                  </a:cubicBezTo>
                  <a:cubicBezTo>
                    <a:pt x="11" y="15"/>
                    <a:pt x="19" y="29"/>
                    <a:pt x="28" y="42"/>
                  </a:cubicBezTo>
                  <a:lnTo>
                    <a:pt x="24" y="4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29" name="Freeform 71"/>
            <p:cNvSpPr>
              <a:spLocks/>
            </p:cNvSpPr>
            <p:nvPr/>
          </p:nvSpPr>
          <p:spPr bwMode="auto">
            <a:xfrm>
              <a:off x="8626475" y="4467226"/>
              <a:ext cx="104775" cy="165100"/>
            </a:xfrm>
            <a:custGeom>
              <a:avLst/>
              <a:gdLst>
                <a:gd name="T0" fmla="*/ 3 w 28"/>
                <a:gd name="T1" fmla="*/ 44 h 44"/>
                <a:gd name="T2" fmla="*/ 0 w 28"/>
                <a:gd name="T3" fmla="*/ 42 h 44"/>
                <a:gd name="T4" fmla="*/ 24 w 28"/>
                <a:gd name="T5" fmla="*/ 0 h 44"/>
                <a:gd name="T6" fmla="*/ 28 w 28"/>
                <a:gd name="T7" fmla="*/ 2 h 44"/>
                <a:gd name="T8" fmla="*/ 3 w 28"/>
                <a:gd name="T9" fmla="*/ 44 h 44"/>
              </a:gdLst>
              <a:ahLst/>
              <a:cxnLst>
                <a:cxn ang="0">
                  <a:pos x="T0" y="T1"/>
                </a:cxn>
                <a:cxn ang="0">
                  <a:pos x="T2" y="T3"/>
                </a:cxn>
                <a:cxn ang="0">
                  <a:pos x="T4" y="T5"/>
                </a:cxn>
                <a:cxn ang="0">
                  <a:pos x="T6" y="T7"/>
                </a:cxn>
                <a:cxn ang="0">
                  <a:pos x="T8" y="T9"/>
                </a:cxn>
              </a:cxnLst>
              <a:rect l="0" t="0" r="r" b="b"/>
              <a:pathLst>
                <a:path w="28" h="44">
                  <a:moveTo>
                    <a:pt x="3" y="44"/>
                  </a:moveTo>
                  <a:cubicBezTo>
                    <a:pt x="0" y="42"/>
                    <a:pt x="0" y="42"/>
                    <a:pt x="0" y="42"/>
                  </a:cubicBezTo>
                  <a:cubicBezTo>
                    <a:pt x="9" y="28"/>
                    <a:pt x="17" y="14"/>
                    <a:pt x="24" y="0"/>
                  </a:cubicBezTo>
                  <a:cubicBezTo>
                    <a:pt x="28" y="2"/>
                    <a:pt x="28" y="2"/>
                    <a:pt x="28" y="2"/>
                  </a:cubicBezTo>
                  <a:cubicBezTo>
                    <a:pt x="20" y="16"/>
                    <a:pt x="12" y="30"/>
                    <a:pt x="3" y="4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30" name="Freeform 72"/>
            <p:cNvSpPr>
              <a:spLocks/>
            </p:cNvSpPr>
            <p:nvPr/>
          </p:nvSpPr>
          <p:spPr bwMode="auto">
            <a:xfrm>
              <a:off x="4632325" y="4208463"/>
              <a:ext cx="79375" cy="176213"/>
            </a:xfrm>
            <a:custGeom>
              <a:avLst/>
              <a:gdLst>
                <a:gd name="T0" fmla="*/ 17 w 21"/>
                <a:gd name="T1" fmla="*/ 47 h 47"/>
                <a:gd name="T2" fmla="*/ 0 w 21"/>
                <a:gd name="T3" fmla="*/ 1 h 47"/>
                <a:gd name="T4" fmla="*/ 4 w 21"/>
                <a:gd name="T5" fmla="*/ 0 h 47"/>
                <a:gd name="T6" fmla="*/ 21 w 21"/>
                <a:gd name="T7" fmla="*/ 45 h 47"/>
                <a:gd name="T8" fmla="*/ 17 w 21"/>
                <a:gd name="T9" fmla="*/ 47 h 47"/>
              </a:gdLst>
              <a:ahLst/>
              <a:cxnLst>
                <a:cxn ang="0">
                  <a:pos x="T0" y="T1"/>
                </a:cxn>
                <a:cxn ang="0">
                  <a:pos x="T2" y="T3"/>
                </a:cxn>
                <a:cxn ang="0">
                  <a:pos x="T4" y="T5"/>
                </a:cxn>
                <a:cxn ang="0">
                  <a:pos x="T6" y="T7"/>
                </a:cxn>
                <a:cxn ang="0">
                  <a:pos x="T8" y="T9"/>
                </a:cxn>
              </a:cxnLst>
              <a:rect l="0" t="0" r="r" b="b"/>
              <a:pathLst>
                <a:path w="21" h="47">
                  <a:moveTo>
                    <a:pt x="17" y="47"/>
                  </a:moveTo>
                  <a:cubicBezTo>
                    <a:pt x="11" y="32"/>
                    <a:pt x="5" y="17"/>
                    <a:pt x="0" y="1"/>
                  </a:cubicBezTo>
                  <a:cubicBezTo>
                    <a:pt x="4" y="0"/>
                    <a:pt x="4" y="0"/>
                    <a:pt x="4" y="0"/>
                  </a:cubicBezTo>
                  <a:cubicBezTo>
                    <a:pt x="9" y="15"/>
                    <a:pt x="14" y="30"/>
                    <a:pt x="21" y="45"/>
                  </a:cubicBezTo>
                  <a:lnTo>
                    <a:pt x="17" y="4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31" name="Freeform 73"/>
            <p:cNvSpPr>
              <a:spLocks/>
            </p:cNvSpPr>
            <p:nvPr/>
          </p:nvSpPr>
          <p:spPr bwMode="auto">
            <a:xfrm>
              <a:off x="8794750" y="4133851"/>
              <a:ext cx="79375" cy="176213"/>
            </a:xfrm>
            <a:custGeom>
              <a:avLst/>
              <a:gdLst>
                <a:gd name="T0" fmla="*/ 3 w 21"/>
                <a:gd name="T1" fmla="*/ 47 h 47"/>
                <a:gd name="T2" fmla="*/ 0 w 21"/>
                <a:gd name="T3" fmla="*/ 45 h 47"/>
                <a:gd name="T4" fmla="*/ 17 w 21"/>
                <a:gd name="T5" fmla="*/ 0 h 47"/>
                <a:gd name="T6" fmla="*/ 21 w 21"/>
                <a:gd name="T7" fmla="*/ 2 h 47"/>
                <a:gd name="T8" fmla="*/ 3 w 21"/>
                <a:gd name="T9" fmla="*/ 47 h 47"/>
              </a:gdLst>
              <a:ahLst/>
              <a:cxnLst>
                <a:cxn ang="0">
                  <a:pos x="T0" y="T1"/>
                </a:cxn>
                <a:cxn ang="0">
                  <a:pos x="T2" y="T3"/>
                </a:cxn>
                <a:cxn ang="0">
                  <a:pos x="T4" y="T5"/>
                </a:cxn>
                <a:cxn ang="0">
                  <a:pos x="T6" y="T7"/>
                </a:cxn>
                <a:cxn ang="0">
                  <a:pos x="T8" y="T9"/>
                </a:cxn>
              </a:cxnLst>
              <a:rect l="0" t="0" r="r" b="b"/>
              <a:pathLst>
                <a:path w="21" h="47">
                  <a:moveTo>
                    <a:pt x="3" y="47"/>
                  </a:moveTo>
                  <a:cubicBezTo>
                    <a:pt x="0" y="45"/>
                    <a:pt x="0" y="45"/>
                    <a:pt x="0" y="45"/>
                  </a:cubicBezTo>
                  <a:cubicBezTo>
                    <a:pt x="6" y="31"/>
                    <a:pt x="12" y="16"/>
                    <a:pt x="17" y="0"/>
                  </a:cubicBezTo>
                  <a:cubicBezTo>
                    <a:pt x="21" y="2"/>
                    <a:pt x="21" y="2"/>
                    <a:pt x="21" y="2"/>
                  </a:cubicBezTo>
                  <a:cubicBezTo>
                    <a:pt x="16" y="17"/>
                    <a:pt x="10" y="32"/>
                    <a:pt x="3" y="4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32" name="Freeform 74"/>
            <p:cNvSpPr>
              <a:spLocks/>
            </p:cNvSpPr>
            <p:nvPr/>
          </p:nvSpPr>
          <p:spPr bwMode="auto">
            <a:xfrm>
              <a:off x="8907462" y="3784601"/>
              <a:ext cx="52388" cy="180975"/>
            </a:xfrm>
            <a:custGeom>
              <a:avLst/>
              <a:gdLst>
                <a:gd name="T0" fmla="*/ 4 w 14"/>
                <a:gd name="T1" fmla="*/ 48 h 48"/>
                <a:gd name="T2" fmla="*/ 0 w 14"/>
                <a:gd name="T3" fmla="*/ 47 h 48"/>
                <a:gd name="T4" fmla="*/ 10 w 14"/>
                <a:gd name="T5" fmla="*/ 0 h 48"/>
                <a:gd name="T6" fmla="*/ 14 w 14"/>
                <a:gd name="T7" fmla="*/ 1 h 48"/>
                <a:gd name="T8" fmla="*/ 4 w 14"/>
                <a:gd name="T9" fmla="*/ 48 h 48"/>
              </a:gdLst>
              <a:ahLst/>
              <a:cxnLst>
                <a:cxn ang="0">
                  <a:pos x="T0" y="T1"/>
                </a:cxn>
                <a:cxn ang="0">
                  <a:pos x="T2" y="T3"/>
                </a:cxn>
                <a:cxn ang="0">
                  <a:pos x="T4" y="T5"/>
                </a:cxn>
                <a:cxn ang="0">
                  <a:pos x="T6" y="T7"/>
                </a:cxn>
                <a:cxn ang="0">
                  <a:pos x="T8" y="T9"/>
                </a:cxn>
              </a:cxnLst>
              <a:rect l="0" t="0" r="r" b="b"/>
              <a:pathLst>
                <a:path w="14" h="48">
                  <a:moveTo>
                    <a:pt x="4" y="48"/>
                  </a:moveTo>
                  <a:cubicBezTo>
                    <a:pt x="0" y="47"/>
                    <a:pt x="0" y="47"/>
                    <a:pt x="0" y="47"/>
                  </a:cubicBezTo>
                  <a:cubicBezTo>
                    <a:pt x="4" y="32"/>
                    <a:pt x="7" y="16"/>
                    <a:pt x="10" y="0"/>
                  </a:cubicBezTo>
                  <a:cubicBezTo>
                    <a:pt x="14" y="1"/>
                    <a:pt x="14" y="1"/>
                    <a:pt x="14" y="1"/>
                  </a:cubicBezTo>
                  <a:cubicBezTo>
                    <a:pt x="11" y="17"/>
                    <a:pt x="8" y="33"/>
                    <a:pt x="4" y="4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33" name="Freeform 75"/>
            <p:cNvSpPr>
              <a:spLocks/>
            </p:cNvSpPr>
            <p:nvPr/>
          </p:nvSpPr>
          <p:spPr bwMode="auto">
            <a:xfrm>
              <a:off x="8967787" y="3421063"/>
              <a:ext cx="19050" cy="187325"/>
            </a:xfrm>
            <a:custGeom>
              <a:avLst/>
              <a:gdLst>
                <a:gd name="T0" fmla="*/ 4 w 5"/>
                <a:gd name="T1" fmla="*/ 50 h 50"/>
                <a:gd name="T2" fmla="*/ 0 w 5"/>
                <a:gd name="T3" fmla="*/ 49 h 50"/>
                <a:gd name="T4" fmla="*/ 1 w 5"/>
                <a:gd name="T5" fmla="*/ 1 h 50"/>
                <a:gd name="T6" fmla="*/ 1 w 5"/>
                <a:gd name="T7" fmla="*/ 0 h 50"/>
                <a:gd name="T8" fmla="*/ 5 w 5"/>
                <a:gd name="T9" fmla="*/ 0 h 50"/>
                <a:gd name="T10" fmla="*/ 5 w 5"/>
                <a:gd name="T11" fmla="*/ 1 h 50"/>
                <a:gd name="T12" fmla="*/ 4 w 5"/>
                <a:gd name="T13" fmla="*/ 50 h 50"/>
              </a:gdLst>
              <a:ahLst/>
              <a:cxnLst>
                <a:cxn ang="0">
                  <a:pos x="T0" y="T1"/>
                </a:cxn>
                <a:cxn ang="0">
                  <a:pos x="T2" y="T3"/>
                </a:cxn>
                <a:cxn ang="0">
                  <a:pos x="T4" y="T5"/>
                </a:cxn>
                <a:cxn ang="0">
                  <a:pos x="T6" y="T7"/>
                </a:cxn>
                <a:cxn ang="0">
                  <a:pos x="T8" y="T9"/>
                </a:cxn>
                <a:cxn ang="0">
                  <a:pos x="T10" y="T11"/>
                </a:cxn>
                <a:cxn ang="0">
                  <a:pos x="T12" y="T13"/>
                </a:cxn>
              </a:cxnLst>
              <a:rect l="0" t="0" r="r" b="b"/>
              <a:pathLst>
                <a:path w="5" h="50">
                  <a:moveTo>
                    <a:pt x="4" y="50"/>
                  </a:moveTo>
                  <a:cubicBezTo>
                    <a:pt x="0" y="49"/>
                    <a:pt x="0" y="49"/>
                    <a:pt x="0" y="49"/>
                  </a:cubicBezTo>
                  <a:cubicBezTo>
                    <a:pt x="1" y="33"/>
                    <a:pt x="1" y="17"/>
                    <a:pt x="1" y="1"/>
                  </a:cubicBezTo>
                  <a:cubicBezTo>
                    <a:pt x="1" y="0"/>
                    <a:pt x="1" y="0"/>
                    <a:pt x="1" y="0"/>
                  </a:cubicBezTo>
                  <a:cubicBezTo>
                    <a:pt x="5" y="0"/>
                    <a:pt x="5" y="0"/>
                    <a:pt x="5" y="0"/>
                  </a:cubicBezTo>
                  <a:cubicBezTo>
                    <a:pt x="5" y="1"/>
                    <a:pt x="5" y="1"/>
                    <a:pt x="5" y="1"/>
                  </a:cubicBezTo>
                  <a:cubicBezTo>
                    <a:pt x="5" y="17"/>
                    <a:pt x="5" y="34"/>
                    <a:pt x="4" y="5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34" name="Freeform 76"/>
            <p:cNvSpPr>
              <a:spLocks/>
            </p:cNvSpPr>
            <p:nvPr/>
          </p:nvSpPr>
          <p:spPr bwMode="auto">
            <a:xfrm>
              <a:off x="8945562" y="3057526"/>
              <a:ext cx="33338" cy="184150"/>
            </a:xfrm>
            <a:custGeom>
              <a:avLst/>
              <a:gdLst>
                <a:gd name="T0" fmla="*/ 5 w 9"/>
                <a:gd name="T1" fmla="*/ 49 h 49"/>
                <a:gd name="T2" fmla="*/ 0 w 9"/>
                <a:gd name="T3" fmla="*/ 1 h 49"/>
                <a:gd name="T4" fmla="*/ 4 w 9"/>
                <a:gd name="T5" fmla="*/ 0 h 49"/>
                <a:gd name="T6" fmla="*/ 9 w 9"/>
                <a:gd name="T7" fmla="*/ 48 h 49"/>
                <a:gd name="T8" fmla="*/ 5 w 9"/>
                <a:gd name="T9" fmla="*/ 49 h 49"/>
              </a:gdLst>
              <a:ahLst/>
              <a:cxnLst>
                <a:cxn ang="0">
                  <a:pos x="T0" y="T1"/>
                </a:cxn>
                <a:cxn ang="0">
                  <a:pos x="T2" y="T3"/>
                </a:cxn>
                <a:cxn ang="0">
                  <a:pos x="T4" y="T5"/>
                </a:cxn>
                <a:cxn ang="0">
                  <a:pos x="T6" y="T7"/>
                </a:cxn>
                <a:cxn ang="0">
                  <a:pos x="T8" y="T9"/>
                </a:cxn>
              </a:cxnLst>
              <a:rect l="0" t="0" r="r" b="b"/>
              <a:pathLst>
                <a:path w="9" h="49">
                  <a:moveTo>
                    <a:pt x="5" y="49"/>
                  </a:moveTo>
                  <a:cubicBezTo>
                    <a:pt x="4" y="33"/>
                    <a:pt x="2" y="17"/>
                    <a:pt x="0" y="1"/>
                  </a:cubicBezTo>
                  <a:cubicBezTo>
                    <a:pt x="4" y="0"/>
                    <a:pt x="4" y="0"/>
                    <a:pt x="4" y="0"/>
                  </a:cubicBezTo>
                  <a:cubicBezTo>
                    <a:pt x="6" y="16"/>
                    <a:pt x="8" y="32"/>
                    <a:pt x="9" y="48"/>
                  </a:cubicBezTo>
                  <a:lnTo>
                    <a:pt x="5" y="4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35" name="Freeform 77"/>
            <p:cNvSpPr>
              <a:spLocks/>
            </p:cNvSpPr>
            <p:nvPr/>
          </p:nvSpPr>
          <p:spPr bwMode="auto">
            <a:xfrm>
              <a:off x="8855075" y="2705101"/>
              <a:ext cx="68263" cy="179388"/>
            </a:xfrm>
            <a:custGeom>
              <a:avLst/>
              <a:gdLst>
                <a:gd name="T0" fmla="*/ 14 w 18"/>
                <a:gd name="T1" fmla="*/ 48 h 48"/>
                <a:gd name="T2" fmla="*/ 0 w 18"/>
                <a:gd name="T3" fmla="*/ 2 h 48"/>
                <a:gd name="T4" fmla="*/ 4 w 18"/>
                <a:gd name="T5" fmla="*/ 0 h 48"/>
                <a:gd name="T6" fmla="*/ 18 w 18"/>
                <a:gd name="T7" fmla="*/ 47 h 48"/>
                <a:gd name="T8" fmla="*/ 14 w 18"/>
                <a:gd name="T9" fmla="*/ 48 h 48"/>
              </a:gdLst>
              <a:ahLst/>
              <a:cxnLst>
                <a:cxn ang="0">
                  <a:pos x="T0" y="T1"/>
                </a:cxn>
                <a:cxn ang="0">
                  <a:pos x="T2" y="T3"/>
                </a:cxn>
                <a:cxn ang="0">
                  <a:pos x="T4" y="T5"/>
                </a:cxn>
                <a:cxn ang="0">
                  <a:pos x="T6" y="T7"/>
                </a:cxn>
                <a:cxn ang="0">
                  <a:pos x="T8" y="T9"/>
                </a:cxn>
              </a:cxnLst>
              <a:rect l="0" t="0" r="r" b="b"/>
              <a:pathLst>
                <a:path w="18" h="48">
                  <a:moveTo>
                    <a:pt x="14" y="48"/>
                  </a:moveTo>
                  <a:cubicBezTo>
                    <a:pt x="10" y="32"/>
                    <a:pt x="6" y="17"/>
                    <a:pt x="0" y="2"/>
                  </a:cubicBezTo>
                  <a:cubicBezTo>
                    <a:pt x="4" y="0"/>
                    <a:pt x="4" y="0"/>
                    <a:pt x="4" y="0"/>
                  </a:cubicBezTo>
                  <a:cubicBezTo>
                    <a:pt x="9" y="16"/>
                    <a:pt x="14" y="31"/>
                    <a:pt x="18" y="47"/>
                  </a:cubicBezTo>
                  <a:lnTo>
                    <a:pt x="14" y="4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36" name="Freeform 78"/>
            <p:cNvSpPr>
              <a:spLocks/>
            </p:cNvSpPr>
            <p:nvPr/>
          </p:nvSpPr>
          <p:spPr bwMode="auto">
            <a:xfrm>
              <a:off x="4656137" y="2378076"/>
              <a:ext cx="88900" cy="173038"/>
            </a:xfrm>
            <a:custGeom>
              <a:avLst/>
              <a:gdLst>
                <a:gd name="T0" fmla="*/ 3 w 24"/>
                <a:gd name="T1" fmla="*/ 46 h 46"/>
                <a:gd name="T2" fmla="*/ 0 w 24"/>
                <a:gd name="T3" fmla="*/ 44 h 46"/>
                <a:gd name="T4" fmla="*/ 20 w 24"/>
                <a:gd name="T5" fmla="*/ 0 h 46"/>
                <a:gd name="T6" fmla="*/ 24 w 24"/>
                <a:gd name="T7" fmla="*/ 2 h 46"/>
                <a:gd name="T8" fmla="*/ 3 w 24"/>
                <a:gd name="T9" fmla="*/ 46 h 46"/>
              </a:gdLst>
              <a:ahLst/>
              <a:cxnLst>
                <a:cxn ang="0">
                  <a:pos x="T0" y="T1"/>
                </a:cxn>
                <a:cxn ang="0">
                  <a:pos x="T2" y="T3"/>
                </a:cxn>
                <a:cxn ang="0">
                  <a:pos x="T4" y="T5"/>
                </a:cxn>
                <a:cxn ang="0">
                  <a:pos x="T6" y="T7"/>
                </a:cxn>
                <a:cxn ang="0">
                  <a:pos x="T8" y="T9"/>
                </a:cxn>
              </a:cxnLst>
              <a:rect l="0" t="0" r="r" b="b"/>
              <a:pathLst>
                <a:path w="24" h="46">
                  <a:moveTo>
                    <a:pt x="3" y="46"/>
                  </a:moveTo>
                  <a:cubicBezTo>
                    <a:pt x="0" y="44"/>
                    <a:pt x="0" y="44"/>
                    <a:pt x="0" y="44"/>
                  </a:cubicBezTo>
                  <a:cubicBezTo>
                    <a:pt x="6" y="29"/>
                    <a:pt x="13" y="14"/>
                    <a:pt x="20" y="0"/>
                  </a:cubicBezTo>
                  <a:cubicBezTo>
                    <a:pt x="24" y="2"/>
                    <a:pt x="24" y="2"/>
                    <a:pt x="24" y="2"/>
                  </a:cubicBezTo>
                  <a:cubicBezTo>
                    <a:pt x="17" y="16"/>
                    <a:pt x="10" y="31"/>
                    <a:pt x="3" y="4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37" name="Freeform 79"/>
            <p:cNvSpPr>
              <a:spLocks/>
            </p:cNvSpPr>
            <p:nvPr/>
          </p:nvSpPr>
          <p:spPr bwMode="auto">
            <a:xfrm>
              <a:off x="8716962" y="2371726"/>
              <a:ext cx="88900" cy="171450"/>
            </a:xfrm>
            <a:custGeom>
              <a:avLst/>
              <a:gdLst>
                <a:gd name="T0" fmla="*/ 20 w 24"/>
                <a:gd name="T1" fmla="*/ 46 h 46"/>
                <a:gd name="T2" fmla="*/ 0 w 24"/>
                <a:gd name="T3" fmla="*/ 2 h 46"/>
                <a:gd name="T4" fmla="*/ 3 w 24"/>
                <a:gd name="T5" fmla="*/ 0 h 46"/>
                <a:gd name="T6" fmla="*/ 24 w 24"/>
                <a:gd name="T7" fmla="*/ 44 h 46"/>
                <a:gd name="T8" fmla="*/ 20 w 24"/>
                <a:gd name="T9" fmla="*/ 46 h 46"/>
              </a:gdLst>
              <a:ahLst/>
              <a:cxnLst>
                <a:cxn ang="0">
                  <a:pos x="T0" y="T1"/>
                </a:cxn>
                <a:cxn ang="0">
                  <a:pos x="T2" y="T3"/>
                </a:cxn>
                <a:cxn ang="0">
                  <a:pos x="T4" y="T5"/>
                </a:cxn>
                <a:cxn ang="0">
                  <a:pos x="T6" y="T7"/>
                </a:cxn>
                <a:cxn ang="0">
                  <a:pos x="T8" y="T9"/>
                </a:cxn>
              </a:cxnLst>
              <a:rect l="0" t="0" r="r" b="b"/>
              <a:pathLst>
                <a:path w="24" h="46">
                  <a:moveTo>
                    <a:pt x="20" y="46"/>
                  </a:moveTo>
                  <a:cubicBezTo>
                    <a:pt x="14" y="31"/>
                    <a:pt x="7" y="16"/>
                    <a:pt x="0" y="2"/>
                  </a:cubicBezTo>
                  <a:cubicBezTo>
                    <a:pt x="3" y="0"/>
                    <a:pt x="3" y="0"/>
                    <a:pt x="3" y="0"/>
                  </a:cubicBezTo>
                  <a:cubicBezTo>
                    <a:pt x="11" y="15"/>
                    <a:pt x="18" y="29"/>
                    <a:pt x="24" y="44"/>
                  </a:cubicBezTo>
                  <a:lnTo>
                    <a:pt x="20" y="4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38" name="Freeform 80"/>
            <p:cNvSpPr>
              <a:spLocks/>
            </p:cNvSpPr>
            <p:nvPr/>
          </p:nvSpPr>
          <p:spPr bwMode="auto">
            <a:xfrm>
              <a:off x="4824412" y="2071688"/>
              <a:ext cx="112713" cy="157163"/>
            </a:xfrm>
            <a:custGeom>
              <a:avLst/>
              <a:gdLst>
                <a:gd name="T0" fmla="*/ 3 w 30"/>
                <a:gd name="T1" fmla="*/ 42 h 42"/>
                <a:gd name="T2" fmla="*/ 0 w 30"/>
                <a:gd name="T3" fmla="*/ 40 h 42"/>
                <a:gd name="T4" fmla="*/ 27 w 30"/>
                <a:gd name="T5" fmla="*/ 0 h 42"/>
                <a:gd name="T6" fmla="*/ 30 w 30"/>
                <a:gd name="T7" fmla="*/ 3 h 42"/>
                <a:gd name="T8" fmla="*/ 3 w 30"/>
                <a:gd name="T9" fmla="*/ 42 h 42"/>
              </a:gdLst>
              <a:ahLst/>
              <a:cxnLst>
                <a:cxn ang="0">
                  <a:pos x="T0" y="T1"/>
                </a:cxn>
                <a:cxn ang="0">
                  <a:pos x="T2" y="T3"/>
                </a:cxn>
                <a:cxn ang="0">
                  <a:pos x="T4" y="T5"/>
                </a:cxn>
                <a:cxn ang="0">
                  <a:pos x="T6" y="T7"/>
                </a:cxn>
                <a:cxn ang="0">
                  <a:pos x="T8" y="T9"/>
                </a:cxn>
              </a:cxnLst>
              <a:rect l="0" t="0" r="r" b="b"/>
              <a:pathLst>
                <a:path w="30" h="42">
                  <a:moveTo>
                    <a:pt x="3" y="42"/>
                  </a:moveTo>
                  <a:cubicBezTo>
                    <a:pt x="0" y="40"/>
                    <a:pt x="0" y="40"/>
                    <a:pt x="0" y="40"/>
                  </a:cubicBezTo>
                  <a:cubicBezTo>
                    <a:pt x="8" y="27"/>
                    <a:pt x="18" y="13"/>
                    <a:pt x="27" y="0"/>
                  </a:cubicBezTo>
                  <a:cubicBezTo>
                    <a:pt x="30" y="3"/>
                    <a:pt x="30" y="3"/>
                    <a:pt x="30" y="3"/>
                  </a:cubicBezTo>
                  <a:cubicBezTo>
                    <a:pt x="21" y="16"/>
                    <a:pt x="12" y="29"/>
                    <a:pt x="3" y="4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39" name="Freeform 81"/>
            <p:cNvSpPr>
              <a:spLocks/>
            </p:cNvSpPr>
            <p:nvPr/>
          </p:nvSpPr>
          <p:spPr bwMode="auto">
            <a:xfrm>
              <a:off x="8521700" y="2066926"/>
              <a:ext cx="115888" cy="158750"/>
            </a:xfrm>
            <a:custGeom>
              <a:avLst/>
              <a:gdLst>
                <a:gd name="T0" fmla="*/ 27 w 31"/>
                <a:gd name="T1" fmla="*/ 42 h 42"/>
                <a:gd name="T2" fmla="*/ 0 w 31"/>
                <a:gd name="T3" fmla="*/ 2 h 42"/>
                <a:gd name="T4" fmla="*/ 3 w 31"/>
                <a:gd name="T5" fmla="*/ 0 h 42"/>
                <a:gd name="T6" fmla="*/ 31 w 31"/>
                <a:gd name="T7" fmla="*/ 40 h 42"/>
                <a:gd name="T8" fmla="*/ 27 w 31"/>
                <a:gd name="T9" fmla="*/ 42 h 42"/>
              </a:gdLst>
              <a:ahLst/>
              <a:cxnLst>
                <a:cxn ang="0">
                  <a:pos x="T0" y="T1"/>
                </a:cxn>
                <a:cxn ang="0">
                  <a:pos x="T2" y="T3"/>
                </a:cxn>
                <a:cxn ang="0">
                  <a:pos x="T4" y="T5"/>
                </a:cxn>
                <a:cxn ang="0">
                  <a:pos x="T6" y="T7"/>
                </a:cxn>
                <a:cxn ang="0">
                  <a:pos x="T8" y="T9"/>
                </a:cxn>
              </a:cxnLst>
              <a:rect l="0" t="0" r="r" b="b"/>
              <a:pathLst>
                <a:path w="31" h="42">
                  <a:moveTo>
                    <a:pt x="27" y="42"/>
                  </a:moveTo>
                  <a:cubicBezTo>
                    <a:pt x="19" y="28"/>
                    <a:pt x="10" y="15"/>
                    <a:pt x="0" y="2"/>
                  </a:cubicBezTo>
                  <a:cubicBezTo>
                    <a:pt x="3" y="0"/>
                    <a:pt x="3" y="0"/>
                    <a:pt x="3" y="0"/>
                  </a:cubicBezTo>
                  <a:cubicBezTo>
                    <a:pt x="13" y="13"/>
                    <a:pt x="22" y="26"/>
                    <a:pt x="31" y="40"/>
                  </a:cubicBezTo>
                  <a:lnTo>
                    <a:pt x="27" y="4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40" name="Freeform 82"/>
            <p:cNvSpPr>
              <a:spLocks/>
            </p:cNvSpPr>
            <p:nvPr/>
          </p:nvSpPr>
          <p:spPr bwMode="auto">
            <a:xfrm>
              <a:off x="5041900" y="1801813"/>
              <a:ext cx="134938" cy="138113"/>
            </a:xfrm>
            <a:custGeom>
              <a:avLst/>
              <a:gdLst>
                <a:gd name="T0" fmla="*/ 3 w 36"/>
                <a:gd name="T1" fmla="*/ 37 h 37"/>
                <a:gd name="T2" fmla="*/ 0 w 36"/>
                <a:gd name="T3" fmla="*/ 35 h 37"/>
                <a:gd name="T4" fmla="*/ 33 w 36"/>
                <a:gd name="T5" fmla="*/ 0 h 37"/>
                <a:gd name="T6" fmla="*/ 36 w 36"/>
                <a:gd name="T7" fmla="*/ 3 h 37"/>
                <a:gd name="T8" fmla="*/ 3 w 36"/>
                <a:gd name="T9" fmla="*/ 37 h 37"/>
              </a:gdLst>
              <a:ahLst/>
              <a:cxnLst>
                <a:cxn ang="0">
                  <a:pos x="T0" y="T1"/>
                </a:cxn>
                <a:cxn ang="0">
                  <a:pos x="T2" y="T3"/>
                </a:cxn>
                <a:cxn ang="0">
                  <a:pos x="T4" y="T5"/>
                </a:cxn>
                <a:cxn ang="0">
                  <a:pos x="T6" y="T7"/>
                </a:cxn>
                <a:cxn ang="0">
                  <a:pos x="T8" y="T9"/>
                </a:cxn>
              </a:cxnLst>
              <a:rect l="0" t="0" r="r" b="b"/>
              <a:pathLst>
                <a:path w="36" h="37">
                  <a:moveTo>
                    <a:pt x="3" y="37"/>
                  </a:moveTo>
                  <a:cubicBezTo>
                    <a:pt x="0" y="35"/>
                    <a:pt x="0" y="35"/>
                    <a:pt x="0" y="35"/>
                  </a:cubicBezTo>
                  <a:cubicBezTo>
                    <a:pt x="10" y="23"/>
                    <a:pt x="22" y="11"/>
                    <a:pt x="33" y="0"/>
                  </a:cubicBezTo>
                  <a:cubicBezTo>
                    <a:pt x="36" y="3"/>
                    <a:pt x="36" y="3"/>
                    <a:pt x="36" y="3"/>
                  </a:cubicBezTo>
                  <a:cubicBezTo>
                    <a:pt x="25" y="14"/>
                    <a:pt x="13" y="25"/>
                    <a:pt x="3" y="3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41" name="Freeform 83"/>
            <p:cNvSpPr>
              <a:spLocks/>
            </p:cNvSpPr>
            <p:nvPr/>
          </p:nvSpPr>
          <p:spPr bwMode="auto">
            <a:xfrm>
              <a:off x="8281987" y="1793876"/>
              <a:ext cx="134938" cy="142875"/>
            </a:xfrm>
            <a:custGeom>
              <a:avLst/>
              <a:gdLst>
                <a:gd name="T0" fmla="*/ 33 w 36"/>
                <a:gd name="T1" fmla="*/ 38 h 38"/>
                <a:gd name="T2" fmla="*/ 0 w 36"/>
                <a:gd name="T3" fmla="*/ 3 h 38"/>
                <a:gd name="T4" fmla="*/ 3 w 36"/>
                <a:gd name="T5" fmla="*/ 0 h 38"/>
                <a:gd name="T6" fmla="*/ 36 w 36"/>
                <a:gd name="T7" fmla="*/ 35 h 38"/>
                <a:gd name="T8" fmla="*/ 33 w 36"/>
                <a:gd name="T9" fmla="*/ 38 h 38"/>
              </a:gdLst>
              <a:ahLst/>
              <a:cxnLst>
                <a:cxn ang="0">
                  <a:pos x="T0" y="T1"/>
                </a:cxn>
                <a:cxn ang="0">
                  <a:pos x="T2" y="T3"/>
                </a:cxn>
                <a:cxn ang="0">
                  <a:pos x="T4" y="T5"/>
                </a:cxn>
                <a:cxn ang="0">
                  <a:pos x="T6" y="T7"/>
                </a:cxn>
                <a:cxn ang="0">
                  <a:pos x="T8" y="T9"/>
                </a:cxn>
              </a:cxnLst>
              <a:rect l="0" t="0" r="r" b="b"/>
              <a:pathLst>
                <a:path w="36" h="38">
                  <a:moveTo>
                    <a:pt x="33" y="38"/>
                  </a:moveTo>
                  <a:cubicBezTo>
                    <a:pt x="23" y="26"/>
                    <a:pt x="11" y="14"/>
                    <a:pt x="0" y="3"/>
                  </a:cubicBezTo>
                  <a:cubicBezTo>
                    <a:pt x="3" y="0"/>
                    <a:pt x="3" y="0"/>
                    <a:pt x="3" y="0"/>
                  </a:cubicBezTo>
                  <a:cubicBezTo>
                    <a:pt x="14" y="12"/>
                    <a:pt x="26" y="23"/>
                    <a:pt x="36" y="35"/>
                  </a:cubicBezTo>
                  <a:lnTo>
                    <a:pt x="33" y="3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42" name="Freeform 84"/>
            <p:cNvSpPr>
              <a:spLocks/>
            </p:cNvSpPr>
            <p:nvPr/>
          </p:nvSpPr>
          <p:spPr bwMode="auto">
            <a:xfrm>
              <a:off x="5303837" y="1568451"/>
              <a:ext cx="150813" cy="123825"/>
            </a:xfrm>
            <a:custGeom>
              <a:avLst/>
              <a:gdLst>
                <a:gd name="T0" fmla="*/ 2 w 40"/>
                <a:gd name="T1" fmla="*/ 33 h 33"/>
                <a:gd name="T2" fmla="*/ 0 w 40"/>
                <a:gd name="T3" fmla="*/ 30 h 33"/>
                <a:gd name="T4" fmla="*/ 38 w 40"/>
                <a:gd name="T5" fmla="*/ 0 h 33"/>
                <a:gd name="T6" fmla="*/ 40 w 40"/>
                <a:gd name="T7" fmla="*/ 4 h 33"/>
                <a:gd name="T8" fmla="*/ 2 w 40"/>
                <a:gd name="T9" fmla="*/ 33 h 33"/>
              </a:gdLst>
              <a:ahLst/>
              <a:cxnLst>
                <a:cxn ang="0">
                  <a:pos x="T0" y="T1"/>
                </a:cxn>
                <a:cxn ang="0">
                  <a:pos x="T2" y="T3"/>
                </a:cxn>
                <a:cxn ang="0">
                  <a:pos x="T4" y="T5"/>
                </a:cxn>
                <a:cxn ang="0">
                  <a:pos x="T6" y="T7"/>
                </a:cxn>
                <a:cxn ang="0">
                  <a:pos x="T8" y="T9"/>
                </a:cxn>
              </a:cxnLst>
              <a:rect l="0" t="0" r="r" b="b"/>
              <a:pathLst>
                <a:path w="40" h="33">
                  <a:moveTo>
                    <a:pt x="2" y="33"/>
                  </a:moveTo>
                  <a:cubicBezTo>
                    <a:pt x="0" y="30"/>
                    <a:pt x="0" y="30"/>
                    <a:pt x="0" y="30"/>
                  </a:cubicBezTo>
                  <a:cubicBezTo>
                    <a:pt x="12" y="19"/>
                    <a:pt x="25" y="10"/>
                    <a:pt x="38" y="0"/>
                  </a:cubicBezTo>
                  <a:cubicBezTo>
                    <a:pt x="40" y="4"/>
                    <a:pt x="40" y="4"/>
                    <a:pt x="40" y="4"/>
                  </a:cubicBezTo>
                  <a:cubicBezTo>
                    <a:pt x="27" y="13"/>
                    <a:pt x="14" y="23"/>
                    <a:pt x="2" y="33"/>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43" name="Freeform 85"/>
            <p:cNvSpPr>
              <a:spLocks/>
            </p:cNvSpPr>
            <p:nvPr/>
          </p:nvSpPr>
          <p:spPr bwMode="auto">
            <a:xfrm>
              <a:off x="8001000" y="1565276"/>
              <a:ext cx="152400" cy="119063"/>
            </a:xfrm>
            <a:custGeom>
              <a:avLst/>
              <a:gdLst>
                <a:gd name="T0" fmla="*/ 39 w 41"/>
                <a:gd name="T1" fmla="*/ 32 h 32"/>
                <a:gd name="T2" fmla="*/ 0 w 41"/>
                <a:gd name="T3" fmla="*/ 4 h 32"/>
                <a:gd name="T4" fmla="*/ 3 w 41"/>
                <a:gd name="T5" fmla="*/ 0 h 32"/>
                <a:gd name="T6" fmla="*/ 41 w 41"/>
                <a:gd name="T7" fmla="*/ 29 h 32"/>
                <a:gd name="T8" fmla="*/ 39 w 41"/>
                <a:gd name="T9" fmla="*/ 32 h 32"/>
              </a:gdLst>
              <a:ahLst/>
              <a:cxnLst>
                <a:cxn ang="0">
                  <a:pos x="T0" y="T1"/>
                </a:cxn>
                <a:cxn ang="0">
                  <a:pos x="T2" y="T3"/>
                </a:cxn>
                <a:cxn ang="0">
                  <a:pos x="T4" y="T5"/>
                </a:cxn>
                <a:cxn ang="0">
                  <a:pos x="T6" y="T7"/>
                </a:cxn>
                <a:cxn ang="0">
                  <a:pos x="T8" y="T9"/>
                </a:cxn>
              </a:cxnLst>
              <a:rect l="0" t="0" r="r" b="b"/>
              <a:pathLst>
                <a:path w="41" h="32">
                  <a:moveTo>
                    <a:pt x="39" y="32"/>
                  </a:moveTo>
                  <a:cubicBezTo>
                    <a:pt x="26" y="22"/>
                    <a:pt x="14" y="13"/>
                    <a:pt x="0" y="4"/>
                  </a:cubicBezTo>
                  <a:cubicBezTo>
                    <a:pt x="3" y="0"/>
                    <a:pt x="3" y="0"/>
                    <a:pt x="3" y="0"/>
                  </a:cubicBezTo>
                  <a:cubicBezTo>
                    <a:pt x="16" y="9"/>
                    <a:pt x="29" y="19"/>
                    <a:pt x="41" y="29"/>
                  </a:cubicBezTo>
                  <a:lnTo>
                    <a:pt x="39" y="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44" name="Freeform 86"/>
            <p:cNvSpPr>
              <a:spLocks/>
            </p:cNvSpPr>
            <p:nvPr/>
          </p:nvSpPr>
          <p:spPr bwMode="auto">
            <a:xfrm>
              <a:off x="5600700" y="1389063"/>
              <a:ext cx="168275" cy="96838"/>
            </a:xfrm>
            <a:custGeom>
              <a:avLst/>
              <a:gdLst>
                <a:gd name="T0" fmla="*/ 2 w 45"/>
                <a:gd name="T1" fmla="*/ 26 h 26"/>
                <a:gd name="T2" fmla="*/ 0 w 45"/>
                <a:gd name="T3" fmla="*/ 22 h 26"/>
                <a:gd name="T4" fmla="*/ 43 w 45"/>
                <a:gd name="T5" fmla="*/ 0 h 26"/>
                <a:gd name="T6" fmla="*/ 45 w 45"/>
                <a:gd name="T7" fmla="*/ 3 h 26"/>
                <a:gd name="T8" fmla="*/ 2 w 45"/>
                <a:gd name="T9" fmla="*/ 26 h 26"/>
              </a:gdLst>
              <a:ahLst/>
              <a:cxnLst>
                <a:cxn ang="0">
                  <a:pos x="T0" y="T1"/>
                </a:cxn>
                <a:cxn ang="0">
                  <a:pos x="T2" y="T3"/>
                </a:cxn>
                <a:cxn ang="0">
                  <a:pos x="T4" y="T5"/>
                </a:cxn>
                <a:cxn ang="0">
                  <a:pos x="T6" y="T7"/>
                </a:cxn>
                <a:cxn ang="0">
                  <a:pos x="T8" y="T9"/>
                </a:cxn>
              </a:cxnLst>
              <a:rect l="0" t="0" r="r" b="b"/>
              <a:pathLst>
                <a:path w="45" h="26">
                  <a:moveTo>
                    <a:pt x="2" y="26"/>
                  </a:moveTo>
                  <a:cubicBezTo>
                    <a:pt x="0" y="22"/>
                    <a:pt x="0" y="22"/>
                    <a:pt x="0" y="22"/>
                  </a:cubicBezTo>
                  <a:cubicBezTo>
                    <a:pt x="14" y="14"/>
                    <a:pt x="28" y="7"/>
                    <a:pt x="43" y="0"/>
                  </a:cubicBezTo>
                  <a:cubicBezTo>
                    <a:pt x="45" y="3"/>
                    <a:pt x="45" y="3"/>
                    <a:pt x="45" y="3"/>
                  </a:cubicBezTo>
                  <a:cubicBezTo>
                    <a:pt x="30" y="10"/>
                    <a:pt x="16" y="18"/>
                    <a:pt x="2" y="2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45" name="Freeform 87"/>
            <p:cNvSpPr>
              <a:spLocks/>
            </p:cNvSpPr>
            <p:nvPr/>
          </p:nvSpPr>
          <p:spPr bwMode="auto">
            <a:xfrm>
              <a:off x="7689850" y="1384301"/>
              <a:ext cx="168275" cy="98425"/>
            </a:xfrm>
            <a:custGeom>
              <a:avLst/>
              <a:gdLst>
                <a:gd name="T0" fmla="*/ 43 w 45"/>
                <a:gd name="T1" fmla="*/ 26 h 26"/>
                <a:gd name="T2" fmla="*/ 0 w 45"/>
                <a:gd name="T3" fmla="*/ 4 h 26"/>
                <a:gd name="T4" fmla="*/ 2 w 45"/>
                <a:gd name="T5" fmla="*/ 0 h 26"/>
                <a:gd name="T6" fmla="*/ 45 w 45"/>
                <a:gd name="T7" fmla="*/ 22 h 26"/>
                <a:gd name="T8" fmla="*/ 43 w 45"/>
                <a:gd name="T9" fmla="*/ 26 h 26"/>
              </a:gdLst>
              <a:ahLst/>
              <a:cxnLst>
                <a:cxn ang="0">
                  <a:pos x="T0" y="T1"/>
                </a:cxn>
                <a:cxn ang="0">
                  <a:pos x="T2" y="T3"/>
                </a:cxn>
                <a:cxn ang="0">
                  <a:pos x="T4" y="T5"/>
                </a:cxn>
                <a:cxn ang="0">
                  <a:pos x="T6" y="T7"/>
                </a:cxn>
                <a:cxn ang="0">
                  <a:pos x="T8" y="T9"/>
                </a:cxn>
              </a:cxnLst>
              <a:rect l="0" t="0" r="r" b="b"/>
              <a:pathLst>
                <a:path w="45" h="26">
                  <a:moveTo>
                    <a:pt x="43" y="26"/>
                  </a:moveTo>
                  <a:cubicBezTo>
                    <a:pt x="29" y="18"/>
                    <a:pt x="14" y="10"/>
                    <a:pt x="0" y="4"/>
                  </a:cubicBezTo>
                  <a:cubicBezTo>
                    <a:pt x="2" y="0"/>
                    <a:pt x="2" y="0"/>
                    <a:pt x="2" y="0"/>
                  </a:cubicBezTo>
                  <a:cubicBezTo>
                    <a:pt x="16" y="7"/>
                    <a:pt x="31" y="14"/>
                    <a:pt x="45" y="22"/>
                  </a:cubicBezTo>
                  <a:lnTo>
                    <a:pt x="43" y="2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46" name="Freeform 88"/>
            <p:cNvSpPr>
              <a:spLocks/>
            </p:cNvSpPr>
            <p:nvPr/>
          </p:nvSpPr>
          <p:spPr bwMode="auto">
            <a:xfrm>
              <a:off x="5926137" y="1257301"/>
              <a:ext cx="176213" cy="71438"/>
            </a:xfrm>
            <a:custGeom>
              <a:avLst/>
              <a:gdLst>
                <a:gd name="T0" fmla="*/ 2 w 47"/>
                <a:gd name="T1" fmla="*/ 19 h 19"/>
                <a:gd name="T2" fmla="*/ 0 w 47"/>
                <a:gd name="T3" fmla="*/ 16 h 19"/>
                <a:gd name="T4" fmla="*/ 46 w 47"/>
                <a:gd name="T5" fmla="*/ 0 h 19"/>
                <a:gd name="T6" fmla="*/ 47 w 47"/>
                <a:gd name="T7" fmla="*/ 4 h 19"/>
                <a:gd name="T8" fmla="*/ 2 w 47"/>
                <a:gd name="T9" fmla="*/ 19 h 19"/>
              </a:gdLst>
              <a:ahLst/>
              <a:cxnLst>
                <a:cxn ang="0">
                  <a:pos x="T0" y="T1"/>
                </a:cxn>
                <a:cxn ang="0">
                  <a:pos x="T2" y="T3"/>
                </a:cxn>
                <a:cxn ang="0">
                  <a:pos x="T4" y="T5"/>
                </a:cxn>
                <a:cxn ang="0">
                  <a:pos x="T6" y="T7"/>
                </a:cxn>
                <a:cxn ang="0">
                  <a:pos x="T8" y="T9"/>
                </a:cxn>
              </a:cxnLst>
              <a:rect l="0" t="0" r="r" b="b"/>
              <a:pathLst>
                <a:path w="47" h="19">
                  <a:moveTo>
                    <a:pt x="2" y="19"/>
                  </a:moveTo>
                  <a:cubicBezTo>
                    <a:pt x="0" y="16"/>
                    <a:pt x="0" y="16"/>
                    <a:pt x="0" y="16"/>
                  </a:cubicBezTo>
                  <a:cubicBezTo>
                    <a:pt x="15" y="10"/>
                    <a:pt x="31" y="5"/>
                    <a:pt x="46" y="0"/>
                  </a:cubicBezTo>
                  <a:cubicBezTo>
                    <a:pt x="47" y="4"/>
                    <a:pt x="47" y="4"/>
                    <a:pt x="47" y="4"/>
                  </a:cubicBezTo>
                  <a:cubicBezTo>
                    <a:pt x="32" y="9"/>
                    <a:pt x="17" y="14"/>
                    <a:pt x="2" y="1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47" name="Freeform 89"/>
            <p:cNvSpPr>
              <a:spLocks/>
            </p:cNvSpPr>
            <p:nvPr/>
          </p:nvSpPr>
          <p:spPr bwMode="auto">
            <a:xfrm>
              <a:off x="7351712" y="1257301"/>
              <a:ext cx="176213" cy="71438"/>
            </a:xfrm>
            <a:custGeom>
              <a:avLst/>
              <a:gdLst>
                <a:gd name="T0" fmla="*/ 46 w 47"/>
                <a:gd name="T1" fmla="*/ 19 h 19"/>
                <a:gd name="T2" fmla="*/ 0 w 47"/>
                <a:gd name="T3" fmla="*/ 4 h 19"/>
                <a:gd name="T4" fmla="*/ 1 w 47"/>
                <a:gd name="T5" fmla="*/ 0 h 19"/>
                <a:gd name="T6" fmla="*/ 47 w 47"/>
                <a:gd name="T7" fmla="*/ 15 h 19"/>
                <a:gd name="T8" fmla="*/ 46 w 47"/>
                <a:gd name="T9" fmla="*/ 19 h 19"/>
              </a:gdLst>
              <a:ahLst/>
              <a:cxnLst>
                <a:cxn ang="0">
                  <a:pos x="T0" y="T1"/>
                </a:cxn>
                <a:cxn ang="0">
                  <a:pos x="T2" y="T3"/>
                </a:cxn>
                <a:cxn ang="0">
                  <a:pos x="T4" y="T5"/>
                </a:cxn>
                <a:cxn ang="0">
                  <a:pos x="T6" y="T7"/>
                </a:cxn>
                <a:cxn ang="0">
                  <a:pos x="T8" y="T9"/>
                </a:cxn>
              </a:cxnLst>
              <a:rect l="0" t="0" r="r" b="b"/>
              <a:pathLst>
                <a:path w="47" h="19">
                  <a:moveTo>
                    <a:pt x="46" y="19"/>
                  </a:moveTo>
                  <a:cubicBezTo>
                    <a:pt x="31" y="13"/>
                    <a:pt x="15" y="8"/>
                    <a:pt x="0" y="4"/>
                  </a:cubicBezTo>
                  <a:cubicBezTo>
                    <a:pt x="1" y="0"/>
                    <a:pt x="1" y="0"/>
                    <a:pt x="1" y="0"/>
                  </a:cubicBezTo>
                  <a:cubicBezTo>
                    <a:pt x="17" y="4"/>
                    <a:pt x="32" y="9"/>
                    <a:pt x="47" y="15"/>
                  </a:cubicBezTo>
                  <a:lnTo>
                    <a:pt x="46" y="1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48" name="Freeform 90"/>
            <p:cNvSpPr>
              <a:spLocks/>
            </p:cNvSpPr>
            <p:nvPr/>
          </p:nvSpPr>
          <p:spPr bwMode="auto">
            <a:xfrm>
              <a:off x="6275387" y="1185863"/>
              <a:ext cx="184150" cy="46038"/>
            </a:xfrm>
            <a:custGeom>
              <a:avLst/>
              <a:gdLst>
                <a:gd name="T0" fmla="*/ 1 w 49"/>
                <a:gd name="T1" fmla="*/ 12 h 12"/>
                <a:gd name="T2" fmla="*/ 0 w 49"/>
                <a:gd name="T3" fmla="*/ 8 h 12"/>
                <a:gd name="T4" fmla="*/ 48 w 49"/>
                <a:gd name="T5" fmla="*/ 0 h 12"/>
                <a:gd name="T6" fmla="*/ 49 w 49"/>
                <a:gd name="T7" fmla="*/ 4 h 12"/>
                <a:gd name="T8" fmla="*/ 1 w 49"/>
                <a:gd name="T9" fmla="*/ 12 h 12"/>
              </a:gdLst>
              <a:ahLst/>
              <a:cxnLst>
                <a:cxn ang="0">
                  <a:pos x="T0" y="T1"/>
                </a:cxn>
                <a:cxn ang="0">
                  <a:pos x="T2" y="T3"/>
                </a:cxn>
                <a:cxn ang="0">
                  <a:pos x="T4" y="T5"/>
                </a:cxn>
                <a:cxn ang="0">
                  <a:pos x="T6" y="T7"/>
                </a:cxn>
                <a:cxn ang="0">
                  <a:pos x="T8" y="T9"/>
                </a:cxn>
              </a:cxnLst>
              <a:rect l="0" t="0" r="r" b="b"/>
              <a:pathLst>
                <a:path w="49" h="12">
                  <a:moveTo>
                    <a:pt x="1" y="12"/>
                  </a:moveTo>
                  <a:cubicBezTo>
                    <a:pt x="0" y="8"/>
                    <a:pt x="0" y="8"/>
                    <a:pt x="0" y="8"/>
                  </a:cubicBezTo>
                  <a:cubicBezTo>
                    <a:pt x="16" y="4"/>
                    <a:pt x="32" y="2"/>
                    <a:pt x="48" y="0"/>
                  </a:cubicBezTo>
                  <a:cubicBezTo>
                    <a:pt x="49" y="4"/>
                    <a:pt x="49" y="4"/>
                    <a:pt x="49" y="4"/>
                  </a:cubicBezTo>
                  <a:cubicBezTo>
                    <a:pt x="33" y="6"/>
                    <a:pt x="17" y="8"/>
                    <a:pt x="1" y="1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49" name="Freeform 91"/>
            <p:cNvSpPr>
              <a:spLocks/>
            </p:cNvSpPr>
            <p:nvPr/>
          </p:nvSpPr>
          <p:spPr bwMode="auto">
            <a:xfrm>
              <a:off x="6999287" y="1185863"/>
              <a:ext cx="179388" cy="41275"/>
            </a:xfrm>
            <a:custGeom>
              <a:avLst/>
              <a:gdLst>
                <a:gd name="T0" fmla="*/ 47 w 48"/>
                <a:gd name="T1" fmla="*/ 11 h 11"/>
                <a:gd name="T2" fmla="*/ 0 w 48"/>
                <a:gd name="T3" fmla="*/ 4 h 11"/>
                <a:gd name="T4" fmla="*/ 0 w 48"/>
                <a:gd name="T5" fmla="*/ 0 h 11"/>
                <a:gd name="T6" fmla="*/ 48 w 48"/>
                <a:gd name="T7" fmla="*/ 7 h 11"/>
                <a:gd name="T8" fmla="*/ 47 w 48"/>
                <a:gd name="T9" fmla="*/ 11 h 11"/>
              </a:gdLst>
              <a:ahLst/>
              <a:cxnLst>
                <a:cxn ang="0">
                  <a:pos x="T0" y="T1"/>
                </a:cxn>
                <a:cxn ang="0">
                  <a:pos x="T2" y="T3"/>
                </a:cxn>
                <a:cxn ang="0">
                  <a:pos x="T4" y="T5"/>
                </a:cxn>
                <a:cxn ang="0">
                  <a:pos x="T6" y="T7"/>
                </a:cxn>
                <a:cxn ang="0">
                  <a:pos x="T8" y="T9"/>
                </a:cxn>
              </a:cxnLst>
              <a:rect l="0" t="0" r="r" b="b"/>
              <a:pathLst>
                <a:path w="48" h="11">
                  <a:moveTo>
                    <a:pt x="47" y="11"/>
                  </a:moveTo>
                  <a:cubicBezTo>
                    <a:pt x="32" y="8"/>
                    <a:pt x="16" y="6"/>
                    <a:pt x="0" y="4"/>
                  </a:cubicBezTo>
                  <a:cubicBezTo>
                    <a:pt x="0" y="0"/>
                    <a:pt x="0" y="0"/>
                    <a:pt x="0" y="0"/>
                  </a:cubicBezTo>
                  <a:cubicBezTo>
                    <a:pt x="16" y="2"/>
                    <a:pt x="32" y="4"/>
                    <a:pt x="48" y="7"/>
                  </a:cubicBezTo>
                  <a:lnTo>
                    <a:pt x="47" y="11"/>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50" name="Freeform 92"/>
            <p:cNvSpPr>
              <a:spLocks/>
            </p:cNvSpPr>
            <p:nvPr/>
          </p:nvSpPr>
          <p:spPr bwMode="auto">
            <a:xfrm>
              <a:off x="6635750" y="1166813"/>
              <a:ext cx="182563" cy="19050"/>
            </a:xfrm>
            <a:custGeom>
              <a:avLst/>
              <a:gdLst>
                <a:gd name="T0" fmla="*/ 1 w 49"/>
                <a:gd name="T1" fmla="*/ 5 h 5"/>
                <a:gd name="T2" fmla="*/ 0 w 49"/>
                <a:gd name="T3" fmla="*/ 1 h 5"/>
                <a:gd name="T4" fmla="*/ 49 w 49"/>
                <a:gd name="T5" fmla="*/ 1 h 5"/>
                <a:gd name="T6" fmla="*/ 49 w 49"/>
                <a:gd name="T7" fmla="*/ 5 h 5"/>
                <a:gd name="T8" fmla="*/ 1 w 49"/>
                <a:gd name="T9" fmla="*/ 5 h 5"/>
              </a:gdLst>
              <a:ahLst/>
              <a:cxnLst>
                <a:cxn ang="0">
                  <a:pos x="T0" y="T1"/>
                </a:cxn>
                <a:cxn ang="0">
                  <a:pos x="T2" y="T3"/>
                </a:cxn>
                <a:cxn ang="0">
                  <a:pos x="T4" y="T5"/>
                </a:cxn>
                <a:cxn ang="0">
                  <a:pos x="T6" y="T7"/>
                </a:cxn>
                <a:cxn ang="0">
                  <a:pos x="T8" y="T9"/>
                </a:cxn>
              </a:cxnLst>
              <a:rect l="0" t="0" r="r" b="b"/>
              <a:pathLst>
                <a:path w="49" h="5">
                  <a:moveTo>
                    <a:pt x="1" y="5"/>
                  </a:moveTo>
                  <a:cubicBezTo>
                    <a:pt x="0" y="1"/>
                    <a:pt x="0" y="1"/>
                    <a:pt x="0" y="1"/>
                  </a:cubicBezTo>
                  <a:cubicBezTo>
                    <a:pt x="16" y="0"/>
                    <a:pt x="33" y="0"/>
                    <a:pt x="49" y="1"/>
                  </a:cubicBezTo>
                  <a:cubicBezTo>
                    <a:pt x="49" y="5"/>
                    <a:pt x="49" y="5"/>
                    <a:pt x="49" y="5"/>
                  </a:cubicBezTo>
                  <a:cubicBezTo>
                    <a:pt x="33" y="4"/>
                    <a:pt x="17" y="4"/>
                    <a:pt x="1" y="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51" name="Freeform 93"/>
            <p:cNvSpPr>
              <a:spLocks/>
            </p:cNvSpPr>
            <p:nvPr/>
          </p:nvSpPr>
          <p:spPr bwMode="auto">
            <a:xfrm>
              <a:off x="158750" y="4637088"/>
              <a:ext cx="22225" cy="182563"/>
            </a:xfrm>
            <a:custGeom>
              <a:avLst/>
              <a:gdLst>
                <a:gd name="T0" fmla="*/ 2 w 6"/>
                <a:gd name="T1" fmla="*/ 49 h 49"/>
                <a:gd name="T2" fmla="*/ 0 w 6"/>
                <a:gd name="T3" fmla="*/ 0 h 49"/>
                <a:gd name="T4" fmla="*/ 4 w 6"/>
                <a:gd name="T5" fmla="*/ 0 h 49"/>
                <a:gd name="T6" fmla="*/ 6 w 6"/>
                <a:gd name="T7" fmla="*/ 48 h 49"/>
                <a:gd name="T8" fmla="*/ 2 w 6"/>
                <a:gd name="T9" fmla="*/ 49 h 49"/>
              </a:gdLst>
              <a:ahLst/>
              <a:cxnLst>
                <a:cxn ang="0">
                  <a:pos x="T0" y="T1"/>
                </a:cxn>
                <a:cxn ang="0">
                  <a:pos x="T2" y="T3"/>
                </a:cxn>
                <a:cxn ang="0">
                  <a:pos x="T4" y="T5"/>
                </a:cxn>
                <a:cxn ang="0">
                  <a:pos x="T6" y="T7"/>
                </a:cxn>
                <a:cxn ang="0">
                  <a:pos x="T8" y="T9"/>
                </a:cxn>
              </a:cxnLst>
              <a:rect l="0" t="0" r="r" b="b"/>
              <a:pathLst>
                <a:path w="6" h="49">
                  <a:moveTo>
                    <a:pt x="2" y="49"/>
                  </a:moveTo>
                  <a:cubicBezTo>
                    <a:pt x="1" y="33"/>
                    <a:pt x="0" y="17"/>
                    <a:pt x="0" y="0"/>
                  </a:cubicBezTo>
                  <a:cubicBezTo>
                    <a:pt x="4" y="0"/>
                    <a:pt x="4" y="0"/>
                    <a:pt x="4" y="0"/>
                  </a:cubicBezTo>
                  <a:cubicBezTo>
                    <a:pt x="4" y="16"/>
                    <a:pt x="5" y="33"/>
                    <a:pt x="6" y="48"/>
                  </a:cubicBezTo>
                  <a:lnTo>
                    <a:pt x="2" y="4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52" name="Freeform 94"/>
            <p:cNvSpPr>
              <a:spLocks/>
            </p:cNvSpPr>
            <p:nvPr/>
          </p:nvSpPr>
          <p:spPr bwMode="auto">
            <a:xfrm>
              <a:off x="166687" y="4276726"/>
              <a:ext cx="33338" cy="179388"/>
            </a:xfrm>
            <a:custGeom>
              <a:avLst/>
              <a:gdLst>
                <a:gd name="T0" fmla="*/ 4 w 9"/>
                <a:gd name="T1" fmla="*/ 48 h 48"/>
                <a:gd name="T2" fmla="*/ 0 w 9"/>
                <a:gd name="T3" fmla="*/ 48 h 48"/>
                <a:gd name="T4" fmla="*/ 5 w 9"/>
                <a:gd name="T5" fmla="*/ 0 h 48"/>
                <a:gd name="T6" fmla="*/ 9 w 9"/>
                <a:gd name="T7" fmla="*/ 1 h 48"/>
                <a:gd name="T8" fmla="*/ 4 w 9"/>
                <a:gd name="T9" fmla="*/ 48 h 48"/>
              </a:gdLst>
              <a:ahLst/>
              <a:cxnLst>
                <a:cxn ang="0">
                  <a:pos x="T0" y="T1"/>
                </a:cxn>
                <a:cxn ang="0">
                  <a:pos x="T2" y="T3"/>
                </a:cxn>
                <a:cxn ang="0">
                  <a:pos x="T4" y="T5"/>
                </a:cxn>
                <a:cxn ang="0">
                  <a:pos x="T6" y="T7"/>
                </a:cxn>
                <a:cxn ang="0">
                  <a:pos x="T8" y="T9"/>
                </a:cxn>
              </a:cxnLst>
              <a:rect l="0" t="0" r="r" b="b"/>
              <a:pathLst>
                <a:path w="9" h="48">
                  <a:moveTo>
                    <a:pt x="4" y="48"/>
                  </a:moveTo>
                  <a:cubicBezTo>
                    <a:pt x="0" y="48"/>
                    <a:pt x="0" y="48"/>
                    <a:pt x="0" y="48"/>
                  </a:cubicBezTo>
                  <a:cubicBezTo>
                    <a:pt x="1" y="32"/>
                    <a:pt x="3" y="16"/>
                    <a:pt x="5" y="0"/>
                  </a:cubicBezTo>
                  <a:cubicBezTo>
                    <a:pt x="9" y="1"/>
                    <a:pt x="9" y="1"/>
                    <a:pt x="9" y="1"/>
                  </a:cubicBezTo>
                  <a:cubicBezTo>
                    <a:pt x="7" y="16"/>
                    <a:pt x="5" y="32"/>
                    <a:pt x="4" y="4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53" name="Freeform 95"/>
            <p:cNvSpPr>
              <a:spLocks/>
            </p:cNvSpPr>
            <p:nvPr/>
          </p:nvSpPr>
          <p:spPr bwMode="auto">
            <a:xfrm>
              <a:off x="222250" y="3924301"/>
              <a:ext cx="65088" cy="176213"/>
            </a:xfrm>
            <a:custGeom>
              <a:avLst/>
              <a:gdLst>
                <a:gd name="T0" fmla="*/ 4 w 17"/>
                <a:gd name="T1" fmla="*/ 47 h 47"/>
                <a:gd name="T2" fmla="*/ 0 w 17"/>
                <a:gd name="T3" fmla="*/ 46 h 47"/>
                <a:gd name="T4" fmla="*/ 13 w 17"/>
                <a:gd name="T5" fmla="*/ 0 h 47"/>
                <a:gd name="T6" fmla="*/ 17 w 17"/>
                <a:gd name="T7" fmla="*/ 1 h 47"/>
                <a:gd name="T8" fmla="*/ 4 w 17"/>
                <a:gd name="T9" fmla="*/ 47 h 47"/>
              </a:gdLst>
              <a:ahLst/>
              <a:cxnLst>
                <a:cxn ang="0">
                  <a:pos x="T0" y="T1"/>
                </a:cxn>
                <a:cxn ang="0">
                  <a:pos x="T2" y="T3"/>
                </a:cxn>
                <a:cxn ang="0">
                  <a:pos x="T4" y="T5"/>
                </a:cxn>
                <a:cxn ang="0">
                  <a:pos x="T6" y="T7"/>
                </a:cxn>
                <a:cxn ang="0">
                  <a:pos x="T8" y="T9"/>
                </a:cxn>
              </a:cxnLst>
              <a:rect l="0" t="0" r="r" b="b"/>
              <a:pathLst>
                <a:path w="17" h="47">
                  <a:moveTo>
                    <a:pt x="4" y="47"/>
                  </a:moveTo>
                  <a:cubicBezTo>
                    <a:pt x="0" y="46"/>
                    <a:pt x="0" y="46"/>
                    <a:pt x="0" y="46"/>
                  </a:cubicBezTo>
                  <a:cubicBezTo>
                    <a:pt x="4" y="31"/>
                    <a:pt x="8" y="15"/>
                    <a:pt x="13" y="0"/>
                  </a:cubicBezTo>
                  <a:cubicBezTo>
                    <a:pt x="17" y="1"/>
                    <a:pt x="17" y="1"/>
                    <a:pt x="17" y="1"/>
                  </a:cubicBezTo>
                  <a:cubicBezTo>
                    <a:pt x="12" y="16"/>
                    <a:pt x="8" y="32"/>
                    <a:pt x="4" y="4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54" name="Freeform 96"/>
            <p:cNvSpPr>
              <a:spLocks/>
            </p:cNvSpPr>
            <p:nvPr/>
          </p:nvSpPr>
          <p:spPr bwMode="auto">
            <a:xfrm>
              <a:off x="4538662" y="3916363"/>
              <a:ext cx="68263" cy="176213"/>
            </a:xfrm>
            <a:custGeom>
              <a:avLst/>
              <a:gdLst>
                <a:gd name="T0" fmla="*/ 14 w 18"/>
                <a:gd name="T1" fmla="*/ 47 h 47"/>
                <a:gd name="T2" fmla="*/ 0 w 18"/>
                <a:gd name="T3" fmla="*/ 1 h 47"/>
                <a:gd name="T4" fmla="*/ 4 w 18"/>
                <a:gd name="T5" fmla="*/ 0 h 47"/>
                <a:gd name="T6" fmla="*/ 18 w 18"/>
                <a:gd name="T7" fmla="*/ 46 h 47"/>
                <a:gd name="T8" fmla="*/ 14 w 18"/>
                <a:gd name="T9" fmla="*/ 47 h 47"/>
              </a:gdLst>
              <a:ahLst/>
              <a:cxnLst>
                <a:cxn ang="0">
                  <a:pos x="T0" y="T1"/>
                </a:cxn>
                <a:cxn ang="0">
                  <a:pos x="T2" y="T3"/>
                </a:cxn>
                <a:cxn ang="0">
                  <a:pos x="T4" y="T5"/>
                </a:cxn>
                <a:cxn ang="0">
                  <a:pos x="T6" y="T7"/>
                </a:cxn>
                <a:cxn ang="0">
                  <a:pos x="T8" y="T9"/>
                </a:cxn>
              </a:cxnLst>
              <a:rect l="0" t="0" r="r" b="b"/>
              <a:pathLst>
                <a:path w="18" h="47">
                  <a:moveTo>
                    <a:pt x="14" y="47"/>
                  </a:moveTo>
                  <a:cubicBezTo>
                    <a:pt x="10" y="32"/>
                    <a:pt x="5" y="16"/>
                    <a:pt x="0" y="1"/>
                  </a:cubicBezTo>
                  <a:cubicBezTo>
                    <a:pt x="4" y="0"/>
                    <a:pt x="4" y="0"/>
                    <a:pt x="4" y="0"/>
                  </a:cubicBezTo>
                  <a:cubicBezTo>
                    <a:pt x="9" y="15"/>
                    <a:pt x="14" y="31"/>
                    <a:pt x="18" y="46"/>
                  </a:cubicBezTo>
                  <a:lnTo>
                    <a:pt x="14" y="4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55" name="Freeform 97"/>
            <p:cNvSpPr>
              <a:spLocks/>
            </p:cNvSpPr>
            <p:nvPr/>
          </p:nvSpPr>
          <p:spPr bwMode="auto">
            <a:xfrm>
              <a:off x="339725" y="3589338"/>
              <a:ext cx="88900" cy="169863"/>
            </a:xfrm>
            <a:custGeom>
              <a:avLst/>
              <a:gdLst>
                <a:gd name="T0" fmla="*/ 3 w 24"/>
                <a:gd name="T1" fmla="*/ 45 h 45"/>
                <a:gd name="T2" fmla="*/ 0 w 24"/>
                <a:gd name="T3" fmla="*/ 43 h 45"/>
                <a:gd name="T4" fmla="*/ 20 w 24"/>
                <a:gd name="T5" fmla="*/ 0 h 45"/>
                <a:gd name="T6" fmla="*/ 24 w 24"/>
                <a:gd name="T7" fmla="*/ 2 h 45"/>
                <a:gd name="T8" fmla="*/ 3 w 24"/>
                <a:gd name="T9" fmla="*/ 45 h 45"/>
              </a:gdLst>
              <a:ahLst/>
              <a:cxnLst>
                <a:cxn ang="0">
                  <a:pos x="T0" y="T1"/>
                </a:cxn>
                <a:cxn ang="0">
                  <a:pos x="T2" y="T3"/>
                </a:cxn>
                <a:cxn ang="0">
                  <a:pos x="T4" y="T5"/>
                </a:cxn>
                <a:cxn ang="0">
                  <a:pos x="T6" y="T7"/>
                </a:cxn>
                <a:cxn ang="0">
                  <a:pos x="T8" y="T9"/>
                </a:cxn>
              </a:cxnLst>
              <a:rect l="0" t="0" r="r" b="b"/>
              <a:pathLst>
                <a:path w="24" h="45">
                  <a:moveTo>
                    <a:pt x="3" y="45"/>
                  </a:moveTo>
                  <a:cubicBezTo>
                    <a:pt x="0" y="43"/>
                    <a:pt x="0" y="43"/>
                    <a:pt x="0" y="43"/>
                  </a:cubicBezTo>
                  <a:cubicBezTo>
                    <a:pt x="6" y="29"/>
                    <a:pt x="13" y="14"/>
                    <a:pt x="20" y="0"/>
                  </a:cubicBezTo>
                  <a:cubicBezTo>
                    <a:pt x="24" y="2"/>
                    <a:pt x="24" y="2"/>
                    <a:pt x="24" y="2"/>
                  </a:cubicBezTo>
                  <a:cubicBezTo>
                    <a:pt x="16" y="16"/>
                    <a:pt x="10" y="30"/>
                    <a:pt x="3" y="4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56" name="Freeform 98"/>
            <p:cNvSpPr>
              <a:spLocks/>
            </p:cNvSpPr>
            <p:nvPr/>
          </p:nvSpPr>
          <p:spPr bwMode="auto">
            <a:xfrm>
              <a:off x="4397375" y="3582988"/>
              <a:ext cx="93663" cy="168275"/>
            </a:xfrm>
            <a:custGeom>
              <a:avLst/>
              <a:gdLst>
                <a:gd name="T0" fmla="*/ 21 w 25"/>
                <a:gd name="T1" fmla="*/ 45 h 45"/>
                <a:gd name="T2" fmla="*/ 0 w 25"/>
                <a:gd name="T3" fmla="*/ 2 h 45"/>
                <a:gd name="T4" fmla="*/ 4 w 25"/>
                <a:gd name="T5" fmla="*/ 0 h 45"/>
                <a:gd name="T6" fmla="*/ 25 w 25"/>
                <a:gd name="T7" fmla="*/ 44 h 45"/>
                <a:gd name="T8" fmla="*/ 21 w 25"/>
                <a:gd name="T9" fmla="*/ 45 h 45"/>
              </a:gdLst>
              <a:ahLst/>
              <a:cxnLst>
                <a:cxn ang="0">
                  <a:pos x="T0" y="T1"/>
                </a:cxn>
                <a:cxn ang="0">
                  <a:pos x="T2" y="T3"/>
                </a:cxn>
                <a:cxn ang="0">
                  <a:pos x="T4" y="T5"/>
                </a:cxn>
                <a:cxn ang="0">
                  <a:pos x="T6" y="T7"/>
                </a:cxn>
                <a:cxn ang="0">
                  <a:pos x="T8" y="T9"/>
                </a:cxn>
              </a:cxnLst>
              <a:rect l="0" t="0" r="r" b="b"/>
              <a:pathLst>
                <a:path w="25" h="45">
                  <a:moveTo>
                    <a:pt x="21" y="45"/>
                  </a:moveTo>
                  <a:cubicBezTo>
                    <a:pt x="15" y="30"/>
                    <a:pt x="8" y="16"/>
                    <a:pt x="0" y="2"/>
                  </a:cubicBezTo>
                  <a:cubicBezTo>
                    <a:pt x="4" y="0"/>
                    <a:pt x="4" y="0"/>
                    <a:pt x="4" y="0"/>
                  </a:cubicBezTo>
                  <a:cubicBezTo>
                    <a:pt x="11" y="14"/>
                    <a:pt x="18" y="29"/>
                    <a:pt x="25" y="44"/>
                  </a:cubicBezTo>
                  <a:lnTo>
                    <a:pt x="21" y="4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57" name="Freeform 99"/>
            <p:cNvSpPr>
              <a:spLocks/>
            </p:cNvSpPr>
            <p:nvPr/>
          </p:nvSpPr>
          <p:spPr bwMode="auto">
            <a:xfrm>
              <a:off x="508000" y="3282951"/>
              <a:ext cx="112713" cy="157163"/>
            </a:xfrm>
            <a:custGeom>
              <a:avLst/>
              <a:gdLst>
                <a:gd name="T0" fmla="*/ 3 w 30"/>
                <a:gd name="T1" fmla="*/ 42 h 42"/>
                <a:gd name="T2" fmla="*/ 0 w 30"/>
                <a:gd name="T3" fmla="*/ 40 h 42"/>
                <a:gd name="T4" fmla="*/ 27 w 30"/>
                <a:gd name="T5" fmla="*/ 0 h 42"/>
                <a:gd name="T6" fmla="*/ 30 w 30"/>
                <a:gd name="T7" fmla="*/ 2 h 42"/>
                <a:gd name="T8" fmla="*/ 3 w 30"/>
                <a:gd name="T9" fmla="*/ 42 h 42"/>
              </a:gdLst>
              <a:ahLst/>
              <a:cxnLst>
                <a:cxn ang="0">
                  <a:pos x="T0" y="T1"/>
                </a:cxn>
                <a:cxn ang="0">
                  <a:pos x="T2" y="T3"/>
                </a:cxn>
                <a:cxn ang="0">
                  <a:pos x="T4" y="T5"/>
                </a:cxn>
                <a:cxn ang="0">
                  <a:pos x="T6" y="T7"/>
                </a:cxn>
                <a:cxn ang="0">
                  <a:pos x="T8" y="T9"/>
                </a:cxn>
              </a:cxnLst>
              <a:rect l="0" t="0" r="r" b="b"/>
              <a:pathLst>
                <a:path w="30" h="42">
                  <a:moveTo>
                    <a:pt x="3" y="42"/>
                  </a:moveTo>
                  <a:cubicBezTo>
                    <a:pt x="0" y="40"/>
                    <a:pt x="0" y="40"/>
                    <a:pt x="0" y="40"/>
                  </a:cubicBezTo>
                  <a:cubicBezTo>
                    <a:pt x="8" y="26"/>
                    <a:pt x="17" y="13"/>
                    <a:pt x="27" y="0"/>
                  </a:cubicBezTo>
                  <a:cubicBezTo>
                    <a:pt x="30" y="2"/>
                    <a:pt x="30" y="2"/>
                    <a:pt x="30" y="2"/>
                  </a:cubicBezTo>
                  <a:cubicBezTo>
                    <a:pt x="21" y="15"/>
                    <a:pt x="11" y="28"/>
                    <a:pt x="3" y="4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58" name="Freeform 100"/>
            <p:cNvSpPr>
              <a:spLocks/>
            </p:cNvSpPr>
            <p:nvPr/>
          </p:nvSpPr>
          <p:spPr bwMode="auto">
            <a:xfrm>
              <a:off x="4205287" y="3275013"/>
              <a:ext cx="115888" cy="157163"/>
            </a:xfrm>
            <a:custGeom>
              <a:avLst/>
              <a:gdLst>
                <a:gd name="T0" fmla="*/ 27 w 31"/>
                <a:gd name="T1" fmla="*/ 42 h 42"/>
                <a:gd name="T2" fmla="*/ 0 w 31"/>
                <a:gd name="T3" fmla="*/ 3 h 42"/>
                <a:gd name="T4" fmla="*/ 3 w 31"/>
                <a:gd name="T5" fmla="*/ 0 h 42"/>
                <a:gd name="T6" fmla="*/ 31 w 31"/>
                <a:gd name="T7" fmla="*/ 40 h 42"/>
                <a:gd name="T8" fmla="*/ 27 w 31"/>
                <a:gd name="T9" fmla="*/ 42 h 42"/>
              </a:gdLst>
              <a:ahLst/>
              <a:cxnLst>
                <a:cxn ang="0">
                  <a:pos x="T0" y="T1"/>
                </a:cxn>
                <a:cxn ang="0">
                  <a:pos x="T2" y="T3"/>
                </a:cxn>
                <a:cxn ang="0">
                  <a:pos x="T4" y="T5"/>
                </a:cxn>
                <a:cxn ang="0">
                  <a:pos x="T6" y="T7"/>
                </a:cxn>
                <a:cxn ang="0">
                  <a:pos x="T8" y="T9"/>
                </a:cxn>
              </a:cxnLst>
              <a:rect l="0" t="0" r="r" b="b"/>
              <a:pathLst>
                <a:path w="31" h="42">
                  <a:moveTo>
                    <a:pt x="27" y="42"/>
                  </a:moveTo>
                  <a:cubicBezTo>
                    <a:pt x="19" y="29"/>
                    <a:pt x="9" y="15"/>
                    <a:pt x="0" y="3"/>
                  </a:cubicBezTo>
                  <a:cubicBezTo>
                    <a:pt x="3" y="0"/>
                    <a:pt x="3" y="0"/>
                    <a:pt x="3" y="0"/>
                  </a:cubicBezTo>
                  <a:cubicBezTo>
                    <a:pt x="13" y="13"/>
                    <a:pt x="22" y="26"/>
                    <a:pt x="31" y="40"/>
                  </a:cubicBezTo>
                  <a:lnTo>
                    <a:pt x="27" y="4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59" name="Freeform 101"/>
            <p:cNvSpPr>
              <a:spLocks/>
            </p:cNvSpPr>
            <p:nvPr/>
          </p:nvSpPr>
          <p:spPr bwMode="auto">
            <a:xfrm>
              <a:off x="725487" y="3008313"/>
              <a:ext cx="134938" cy="142875"/>
            </a:xfrm>
            <a:custGeom>
              <a:avLst/>
              <a:gdLst>
                <a:gd name="T0" fmla="*/ 3 w 36"/>
                <a:gd name="T1" fmla="*/ 38 h 38"/>
                <a:gd name="T2" fmla="*/ 0 w 36"/>
                <a:gd name="T3" fmla="*/ 35 h 38"/>
                <a:gd name="T4" fmla="*/ 33 w 36"/>
                <a:gd name="T5" fmla="*/ 0 h 38"/>
                <a:gd name="T6" fmla="*/ 36 w 36"/>
                <a:gd name="T7" fmla="*/ 3 h 38"/>
                <a:gd name="T8" fmla="*/ 3 w 36"/>
                <a:gd name="T9" fmla="*/ 38 h 38"/>
              </a:gdLst>
              <a:ahLst/>
              <a:cxnLst>
                <a:cxn ang="0">
                  <a:pos x="T0" y="T1"/>
                </a:cxn>
                <a:cxn ang="0">
                  <a:pos x="T2" y="T3"/>
                </a:cxn>
                <a:cxn ang="0">
                  <a:pos x="T4" y="T5"/>
                </a:cxn>
                <a:cxn ang="0">
                  <a:pos x="T6" y="T7"/>
                </a:cxn>
                <a:cxn ang="0">
                  <a:pos x="T8" y="T9"/>
                </a:cxn>
              </a:cxnLst>
              <a:rect l="0" t="0" r="r" b="b"/>
              <a:pathLst>
                <a:path w="36" h="38">
                  <a:moveTo>
                    <a:pt x="3" y="38"/>
                  </a:moveTo>
                  <a:cubicBezTo>
                    <a:pt x="0" y="35"/>
                    <a:pt x="0" y="35"/>
                    <a:pt x="0" y="35"/>
                  </a:cubicBezTo>
                  <a:cubicBezTo>
                    <a:pt x="10" y="23"/>
                    <a:pt x="22" y="11"/>
                    <a:pt x="33" y="0"/>
                  </a:cubicBezTo>
                  <a:cubicBezTo>
                    <a:pt x="36" y="3"/>
                    <a:pt x="36" y="3"/>
                    <a:pt x="36" y="3"/>
                  </a:cubicBezTo>
                  <a:cubicBezTo>
                    <a:pt x="24" y="14"/>
                    <a:pt x="13" y="26"/>
                    <a:pt x="3" y="3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60" name="Freeform 102"/>
            <p:cNvSpPr>
              <a:spLocks/>
            </p:cNvSpPr>
            <p:nvPr/>
          </p:nvSpPr>
          <p:spPr bwMode="auto">
            <a:xfrm>
              <a:off x="3965575" y="3005138"/>
              <a:ext cx="134938" cy="138113"/>
            </a:xfrm>
            <a:custGeom>
              <a:avLst/>
              <a:gdLst>
                <a:gd name="T0" fmla="*/ 33 w 36"/>
                <a:gd name="T1" fmla="*/ 37 h 37"/>
                <a:gd name="T2" fmla="*/ 0 w 36"/>
                <a:gd name="T3" fmla="*/ 3 h 37"/>
                <a:gd name="T4" fmla="*/ 3 w 36"/>
                <a:gd name="T5" fmla="*/ 0 h 37"/>
                <a:gd name="T6" fmla="*/ 36 w 36"/>
                <a:gd name="T7" fmla="*/ 35 h 37"/>
                <a:gd name="T8" fmla="*/ 33 w 36"/>
                <a:gd name="T9" fmla="*/ 37 h 37"/>
              </a:gdLst>
              <a:ahLst/>
              <a:cxnLst>
                <a:cxn ang="0">
                  <a:pos x="T0" y="T1"/>
                </a:cxn>
                <a:cxn ang="0">
                  <a:pos x="T2" y="T3"/>
                </a:cxn>
                <a:cxn ang="0">
                  <a:pos x="T4" y="T5"/>
                </a:cxn>
                <a:cxn ang="0">
                  <a:pos x="T6" y="T7"/>
                </a:cxn>
                <a:cxn ang="0">
                  <a:pos x="T8" y="T9"/>
                </a:cxn>
              </a:cxnLst>
              <a:rect l="0" t="0" r="r" b="b"/>
              <a:pathLst>
                <a:path w="36" h="37">
                  <a:moveTo>
                    <a:pt x="33" y="37"/>
                  </a:moveTo>
                  <a:cubicBezTo>
                    <a:pt x="23" y="25"/>
                    <a:pt x="11" y="14"/>
                    <a:pt x="0" y="3"/>
                  </a:cubicBezTo>
                  <a:cubicBezTo>
                    <a:pt x="3" y="0"/>
                    <a:pt x="3" y="0"/>
                    <a:pt x="3" y="0"/>
                  </a:cubicBezTo>
                  <a:cubicBezTo>
                    <a:pt x="14" y="11"/>
                    <a:pt x="26" y="23"/>
                    <a:pt x="36" y="35"/>
                  </a:cubicBezTo>
                  <a:lnTo>
                    <a:pt x="33" y="3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61" name="Freeform 103"/>
            <p:cNvSpPr>
              <a:spLocks/>
            </p:cNvSpPr>
            <p:nvPr/>
          </p:nvSpPr>
          <p:spPr bwMode="auto">
            <a:xfrm>
              <a:off x="984250" y="2779713"/>
              <a:ext cx="153988" cy="120650"/>
            </a:xfrm>
            <a:custGeom>
              <a:avLst/>
              <a:gdLst>
                <a:gd name="T0" fmla="*/ 3 w 41"/>
                <a:gd name="T1" fmla="*/ 32 h 32"/>
                <a:gd name="T2" fmla="*/ 0 w 41"/>
                <a:gd name="T3" fmla="*/ 29 h 32"/>
                <a:gd name="T4" fmla="*/ 39 w 41"/>
                <a:gd name="T5" fmla="*/ 0 h 32"/>
                <a:gd name="T6" fmla="*/ 41 w 41"/>
                <a:gd name="T7" fmla="*/ 3 h 32"/>
                <a:gd name="T8" fmla="*/ 3 w 41"/>
                <a:gd name="T9" fmla="*/ 32 h 32"/>
              </a:gdLst>
              <a:ahLst/>
              <a:cxnLst>
                <a:cxn ang="0">
                  <a:pos x="T0" y="T1"/>
                </a:cxn>
                <a:cxn ang="0">
                  <a:pos x="T2" y="T3"/>
                </a:cxn>
                <a:cxn ang="0">
                  <a:pos x="T4" y="T5"/>
                </a:cxn>
                <a:cxn ang="0">
                  <a:pos x="T6" y="T7"/>
                </a:cxn>
                <a:cxn ang="0">
                  <a:pos x="T8" y="T9"/>
                </a:cxn>
              </a:cxnLst>
              <a:rect l="0" t="0" r="r" b="b"/>
              <a:pathLst>
                <a:path w="41" h="32">
                  <a:moveTo>
                    <a:pt x="3" y="32"/>
                  </a:moveTo>
                  <a:cubicBezTo>
                    <a:pt x="0" y="29"/>
                    <a:pt x="0" y="29"/>
                    <a:pt x="0" y="29"/>
                  </a:cubicBezTo>
                  <a:cubicBezTo>
                    <a:pt x="13" y="19"/>
                    <a:pt x="26" y="9"/>
                    <a:pt x="39" y="0"/>
                  </a:cubicBezTo>
                  <a:cubicBezTo>
                    <a:pt x="41" y="3"/>
                    <a:pt x="41" y="3"/>
                    <a:pt x="41" y="3"/>
                  </a:cubicBezTo>
                  <a:cubicBezTo>
                    <a:pt x="28" y="12"/>
                    <a:pt x="15" y="22"/>
                    <a:pt x="3" y="3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62" name="Freeform 104"/>
            <p:cNvSpPr>
              <a:spLocks/>
            </p:cNvSpPr>
            <p:nvPr/>
          </p:nvSpPr>
          <p:spPr bwMode="auto">
            <a:xfrm>
              <a:off x="3684587" y="2776538"/>
              <a:ext cx="153988" cy="119063"/>
            </a:xfrm>
            <a:custGeom>
              <a:avLst/>
              <a:gdLst>
                <a:gd name="T0" fmla="*/ 39 w 41"/>
                <a:gd name="T1" fmla="*/ 32 h 32"/>
                <a:gd name="T2" fmla="*/ 0 w 41"/>
                <a:gd name="T3" fmla="*/ 3 h 32"/>
                <a:gd name="T4" fmla="*/ 2 w 41"/>
                <a:gd name="T5" fmla="*/ 0 h 32"/>
                <a:gd name="T6" fmla="*/ 41 w 41"/>
                <a:gd name="T7" fmla="*/ 29 h 32"/>
                <a:gd name="T8" fmla="*/ 39 w 41"/>
                <a:gd name="T9" fmla="*/ 32 h 32"/>
              </a:gdLst>
              <a:ahLst/>
              <a:cxnLst>
                <a:cxn ang="0">
                  <a:pos x="T0" y="T1"/>
                </a:cxn>
                <a:cxn ang="0">
                  <a:pos x="T2" y="T3"/>
                </a:cxn>
                <a:cxn ang="0">
                  <a:pos x="T4" y="T5"/>
                </a:cxn>
                <a:cxn ang="0">
                  <a:pos x="T6" y="T7"/>
                </a:cxn>
                <a:cxn ang="0">
                  <a:pos x="T8" y="T9"/>
                </a:cxn>
              </a:cxnLst>
              <a:rect l="0" t="0" r="r" b="b"/>
              <a:pathLst>
                <a:path w="41" h="32">
                  <a:moveTo>
                    <a:pt x="39" y="32"/>
                  </a:moveTo>
                  <a:cubicBezTo>
                    <a:pt x="26" y="22"/>
                    <a:pt x="13" y="12"/>
                    <a:pt x="0" y="3"/>
                  </a:cubicBezTo>
                  <a:cubicBezTo>
                    <a:pt x="2" y="0"/>
                    <a:pt x="2" y="0"/>
                    <a:pt x="2" y="0"/>
                  </a:cubicBezTo>
                  <a:cubicBezTo>
                    <a:pt x="16" y="9"/>
                    <a:pt x="29" y="19"/>
                    <a:pt x="41" y="29"/>
                  </a:cubicBezTo>
                  <a:lnTo>
                    <a:pt x="39" y="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63" name="Freeform 105"/>
            <p:cNvSpPr>
              <a:spLocks/>
            </p:cNvSpPr>
            <p:nvPr/>
          </p:nvSpPr>
          <p:spPr bwMode="auto">
            <a:xfrm>
              <a:off x="1284287" y="2595563"/>
              <a:ext cx="165100" cy="98425"/>
            </a:xfrm>
            <a:custGeom>
              <a:avLst/>
              <a:gdLst>
                <a:gd name="T0" fmla="*/ 2 w 44"/>
                <a:gd name="T1" fmla="*/ 26 h 26"/>
                <a:gd name="T2" fmla="*/ 0 w 44"/>
                <a:gd name="T3" fmla="*/ 23 h 26"/>
                <a:gd name="T4" fmla="*/ 43 w 44"/>
                <a:gd name="T5" fmla="*/ 0 h 26"/>
                <a:gd name="T6" fmla="*/ 44 w 44"/>
                <a:gd name="T7" fmla="*/ 4 h 26"/>
                <a:gd name="T8" fmla="*/ 2 w 44"/>
                <a:gd name="T9" fmla="*/ 26 h 26"/>
              </a:gdLst>
              <a:ahLst/>
              <a:cxnLst>
                <a:cxn ang="0">
                  <a:pos x="T0" y="T1"/>
                </a:cxn>
                <a:cxn ang="0">
                  <a:pos x="T2" y="T3"/>
                </a:cxn>
                <a:cxn ang="0">
                  <a:pos x="T4" y="T5"/>
                </a:cxn>
                <a:cxn ang="0">
                  <a:pos x="T6" y="T7"/>
                </a:cxn>
                <a:cxn ang="0">
                  <a:pos x="T8" y="T9"/>
                </a:cxn>
              </a:cxnLst>
              <a:rect l="0" t="0" r="r" b="b"/>
              <a:pathLst>
                <a:path w="44" h="26">
                  <a:moveTo>
                    <a:pt x="2" y="26"/>
                  </a:moveTo>
                  <a:cubicBezTo>
                    <a:pt x="0" y="23"/>
                    <a:pt x="0" y="23"/>
                    <a:pt x="0" y="23"/>
                  </a:cubicBezTo>
                  <a:cubicBezTo>
                    <a:pt x="14" y="15"/>
                    <a:pt x="28" y="7"/>
                    <a:pt x="43" y="0"/>
                  </a:cubicBezTo>
                  <a:cubicBezTo>
                    <a:pt x="44" y="4"/>
                    <a:pt x="44" y="4"/>
                    <a:pt x="44" y="4"/>
                  </a:cubicBezTo>
                  <a:cubicBezTo>
                    <a:pt x="30" y="11"/>
                    <a:pt x="16" y="18"/>
                    <a:pt x="2" y="26"/>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64" name="Freeform 106"/>
            <p:cNvSpPr>
              <a:spLocks/>
            </p:cNvSpPr>
            <p:nvPr/>
          </p:nvSpPr>
          <p:spPr bwMode="auto">
            <a:xfrm>
              <a:off x="3373437" y="2592388"/>
              <a:ext cx="168275" cy="98425"/>
            </a:xfrm>
            <a:custGeom>
              <a:avLst/>
              <a:gdLst>
                <a:gd name="T0" fmla="*/ 43 w 45"/>
                <a:gd name="T1" fmla="*/ 26 h 26"/>
                <a:gd name="T2" fmla="*/ 0 w 45"/>
                <a:gd name="T3" fmla="*/ 4 h 26"/>
                <a:gd name="T4" fmla="*/ 2 w 45"/>
                <a:gd name="T5" fmla="*/ 0 h 26"/>
                <a:gd name="T6" fmla="*/ 45 w 45"/>
                <a:gd name="T7" fmla="*/ 23 h 26"/>
                <a:gd name="T8" fmla="*/ 43 w 45"/>
                <a:gd name="T9" fmla="*/ 26 h 26"/>
              </a:gdLst>
              <a:ahLst/>
              <a:cxnLst>
                <a:cxn ang="0">
                  <a:pos x="T0" y="T1"/>
                </a:cxn>
                <a:cxn ang="0">
                  <a:pos x="T2" y="T3"/>
                </a:cxn>
                <a:cxn ang="0">
                  <a:pos x="T4" y="T5"/>
                </a:cxn>
                <a:cxn ang="0">
                  <a:pos x="T6" y="T7"/>
                </a:cxn>
                <a:cxn ang="0">
                  <a:pos x="T8" y="T9"/>
                </a:cxn>
              </a:cxnLst>
              <a:rect l="0" t="0" r="r" b="b"/>
              <a:pathLst>
                <a:path w="45" h="26">
                  <a:moveTo>
                    <a:pt x="43" y="26"/>
                  </a:moveTo>
                  <a:cubicBezTo>
                    <a:pt x="29" y="18"/>
                    <a:pt x="14" y="11"/>
                    <a:pt x="0" y="4"/>
                  </a:cubicBezTo>
                  <a:cubicBezTo>
                    <a:pt x="2" y="0"/>
                    <a:pt x="2" y="0"/>
                    <a:pt x="2" y="0"/>
                  </a:cubicBezTo>
                  <a:cubicBezTo>
                    <a:pt x="16" y="7"/>
                    <a:pt x="31" y="15"/>
                    <a:pt x="45" y="23"/>
                  </a:cubicBezTo>
                  <a:lnTo>
                    <a:pt x="43" y="26"/>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65" name="Freeform 107"/>
            <p:cNvSpPr>
              <a:spLocks/>
            </p:cNvSpPr>
            <p:nvPr/>
          </p:nvSpPr>
          <p:spPr bwMode="auto">
            <a:xfrm>
              <a:off x="1609725" y="2468563"/>
              <a:ext cx="176213" cy="71438"/>
            </a:xfrm>
            <a:custGeom>
              <a:avLst/>
              <a:gdLst>
                <a:gd name="T0" fmla="*/ 2 w 47"/>
                <a:gd name="T1" fmla="*/ 19 h 19"/>
                <a:gd name="T2" fmla="*/ 0 w 47"/>
                <a:gd name="T3" fmla="*/ 15 h 19"/>
                <a:gd name="T4" fmla="*/ 46 w 47"/>
                <a:gd name="T5" fmla="*/ 0 h 19"/>
                <a:gd name="T6" fmla="*/ 47 w 47"/>
                <a:gd name="T7" fmla="*/ 4 h 19"/>
                <a:gd name="T8" fmla="*/ 2 w 47"/>
                <a:gd name="T9" fmla="*/ 19 h 19"/>
              </a:gdLst>
              <a:ahLst/>
              <a:cxnLst>
                <a:cxn ang="0">
                  <a:pos x="T0" y="T1"/>
                </a:cxn>
                <a:cxn ang="0">
                  <a:pos x="T2" y="T3"/>
                </a:cxn>
                <a:cxn ang="0">
                  <a:pos x="T4" y="T5"/>
                </a:cxn>
                <a:cxn ang="0">
                  <a:pos x="T6" y="T7"/>
                </a:cxn>
                <a:cxn ang="0">
                  <a:pos x="T8" y="T9"/>
                </a:cxn>
              </a:cxnLst>
              <a:rect l="0" t="0" r="r" b="b"/>
              <a:pathLst>
                <a:path w="47" h="19">
                  <a:moveTo>
                    <a:pt x="2" y="19"/>
                  </a:moveTo>
                  <a:cubicBezTo>
                    <a:pt x="0" y="15"/>
                    <a:pt x="0" y="15"/>
                    <a:pt x="0" y="15"/>
                  </a:cubicBezTo>
                  <a:cubicBezTo>
                    <a:pt x="15" y="9"/>
                    <a:pt x="31" y="4"/>
                    <a:pt x="46" y="0"/>
                  </a:cubicBezTo>
                  <a:cubicBezTo>
                    <a:pt x="47" y="4"/>
                    <a:pt x="47" y="4"/>
                    <a:pt x="47" y="4"/>
                  </a:cubicBezTo>
                  <a:cubicBezTo>
                    <a:pt x="32" y="8"/>
                    <a:pt x="17" y="13"/>
                    <a:pt x="2" y="19"/>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66" name="Freeform 108"/>
            <p:cNvSpPr>
              <a:spLocks/>
            </p:cNvSpPr>
            <p:nvPr/>
          </p:nvSpPr>
          <p:spPr bwMode="auto">
            <a:xfrm>
              <a:off x="3035300" y="2465388"/>
              <a:ext cx="176213" cy="71438"/>
            </a:xfrm>
            <a:custGeom>
              <a:avLst/>
              <a:gdLst>
                <a:gd name="T0" fmla="*/ 46 w 47"/>
                <a:gd name="T1" fmla="*/ 19 h 19"/>
                <a:gd name="T2" fmla="*/ 0 w 47"/>
                <a:gd name="T3" fmla="*/ 4 h 19"/>
                <a:gd name="T4" fmla="*/ 1 w 47"/>
                <a:gd name="T5" fmla="*/ 0 h 19"/>
                <a:gd name="T6" fmla="*/ 47 w 47"/>
                <a:gd name="T7" fmla="*/ 15 h 19"/>
                <a:gd name="T8" fmla="*/ 46 w 47"/>
                <a:gd name="T9" fmla="*/ 19 h 19"/>
              </a:gdLst>
              <a:ahLst/>
              <a:cxnLst>
                <a:cxn ang="0">
                  <a:pos x="T0" y="T1"/>
                </a:cxn>
                <a:cxn ang="0">
                  <a:pos x="T2" y="T3"/>
                </a:cxn>
                <a:cxn ang="0">
                  <a:pos x="T4" y="T5"/>
                </a:cxn>
                <a:cxn ang="0">
                  <a:pos x="T6" y="T7"/>
                </a:cxn>
                <a:cxn ang="0">
                  <a:pos x="T8" y="T9"/>
                </a:cxn>
              </a:cxnLst>
              <a:rect l="0" t="0" r="r" b="b"/>
              <a:pathLst>
                <a:path w="47" h="19">
                  <a:moveTo>
                    <a:pt x="46" y="19"/>
                  </a:moveTo>
                  <a:cubicBezTo>
                    <a:pt x="31" y="14"/>
                    <a:pt x="15" y="8"/>
                    <a:pt x="0" y="4"/>
                  </a:cubicBezTo>
                  <a:cubicBezTo>
                    <a:pt x="1" y="0"/>
                    <a:pt x="1" y="0"/>
                    <a:pt x="1" y="0"/>
                  </a:cubicBezTo>
                  <a:cubicBezTo>
                    <a:pt x="16" y="5"/>
                    <a:pt x="32" y="10"/>
                    <a:pt x="47" y="15"/>
                  </a:cubicBezTo>
                  <a:lnTo>
                    <a:pt x="46" y="19"/>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67" name="Freeform 109"/>
            <p:cNvSpPr>
              <a:spLocks/>
            </p:cNvSpPr>
            <p:nvPr/>
          </p:nvSpPr>
          <p:spPr bwMode="auto">
            <a:xfrm>
              <a:off x="1958975" y="2393951"/>
              <a:ext cx="184150" cy="44450"/>
            </a:xfrm>
            <a:custGeom>
              <a:avLst/>
              <a:gdLst>
                <a:gd name="T0" fmla="*/ 1 w 49"/>
                <a:gd name="T1" fmla="*/ 12 h 12"/>
                <a:gd name="T2" fmla="*/ 0 w 49"/>
                <a:gd name="T3" fmla="*/ 8 h 12"/>
                <a:gd name="T4" fmla="*/ 48 w 49"/>
                <a:gd name="T5" fmla="*/ 0 h 12"/>
                <a:gd name="T6" fmla="*/ 49 w 49"/>
                <a:gd name="T7" fmla="*/ 4 h 12"/>
                <a:gd name="T8" fmla="*/ 1 w 49"/>
                <a:gd name="T9" fmla="*/ 12 h 12"/>
              </a:gdLst>
              <a:ahLst/>
              <a:cxnLst>
                <a:cxn ang="0">
                  <a:pos x="T0" y="T1"/>
                </a:cxn>
                <a:cxn ang="0">
                  <a:pos x="T2" y="T3"/>
                </a:cxn>
                <a:cxn ang="0">
                  <a:pos x="T4" y="T5"/>
                </a:cxn>
                <a:cxn ang="0">
                  <a:pos x="T6" y="T7"/>
                </a:cxn>
                <a:cxn ang="0">
                  <a:pos x="T8" y="T9"/>
                </a:cxn>
              </a:cxnLst>
              <a:rect l="0" t="0" r="r" b="b"/>
              <a:pathLst>
                <a:path w="49" h="12">
                  <a:moveTo>
                    <a:pt x="1" y="12"/>
                  </a:moveTo>
                  <a:cubicBezTo>
                    <a:pt x="0" y="8"/>
                    <a:pt x="0" y="8"/>
                    <a:pt x="0" y="8"/>
                  </a:cubicBezTo>
                  <a:cubicBezTo>
                    <a:pt x="16" y="5"/>
                    <a:pt x="32" y="2"/>
                    <a:pt x="48" y="0"/>
                  </a:cubicBezTo>
                  <a:cubicBezTo>
                    <a:pt x="49" y="4"/>
                    <a:pt x="49" y="4"/>
                    <a:pt x="49" y="4"/>
                  </a:cubicBezTo>
                  <a:cubicBezTo>
                    <a:pt x="33" y="6"/>
                    <a:pt x="17" y="9"/>
                    <a:pt x="1" y="12"/>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68" name="Freeform 110"/>
            <p:cNvSpPr>
              <a:spLocks/>
            </p:cNvSpPr>
            <p:nvPr/>
          </p:nvSpPr>
          <p:spPr bwMode="auto">
            <a:xfrm>
              <a:off x="2682875" y="2393951"/>
              <a:ext cx="179388" cy="44450"/>
            </a:xfrm>
            <a:custGeom>
              <a:avLst/>
              <a:gdLst>
                <a:gd name="T0" fmla="*/ 47 w 48"/>
                <a:gd name="T1" fmla="*/ 12 h 12"/>
                <a:gd name="T2" fmla="*/ 0 w 48"/>
                <a:gd name="T3" fmla="*/ 4 h 12"/>
                <a:gd name="T4" fmla="*/ 0 w 48"/>
                <a:gd name="T5" fmla="*/ 0 h 12"/>
                <a:gd name="T6" fmla="*/ 48 w 48"/>
                <a:gd name="T7" fmla="*/ 8 h 12"/>
                <a:gd name="T8" fmla="*/ 47 w 48"/>
                <a:gd name="T9" fmla="*/ 12 h 12"/>
              </a:gdLst>
              <a:ahLst/>
              <a:cxnLst>
                <a:cxn ang="0">
                  <a:pos x="T0" y="T1"/>
                </a:cxn>
                <a:cxn ang="0">
                  <a:pos x="T2" y="T3"/>
                </a:cxn>
                <a:cxn ang="0">
                  <a:pos x="T4" y="T5"/>
                </a:cxn>
                <a:cxn ang="0">
                  <a:pos x="T6" y="T7"/>
                </a:cxn>
                <a:cxn ang="0">
                  <a:pos x="T8" y="T9"/>
                </a:cxn>
              </a:cxnLst>
              <a:rect l="0" t="0" r="r" b="b"/>
              <a:pathLst>
                <a:path w="48" h="12">
                  <a:moveTo>
                    <a:pt x="47" y="12"/>
                  </a:moveTo>
                  <a:cubicBezTo>
                    <a:pt x="31" y="9"/>
                    <a:pt x="15" y="6"/>
                    <a:pt x="0" y="4"/>
                  </a:cubicBezTo>
                  <a:cubicBezTo>
                    <a:pt x="0" y="0"/>
                    <a:pt x="0" y="0"/>
                    <a:pt x="0" y="0"/>
                  </a:cubicBezTo>
                  <a:cubicBezTo>
                    <a:pt x="16" y="2"/>
                    <a:pt x="32" y="5"/>
                    <a:pt x="48" y="8"/>
                  </a:cubicBezTo>
                  <a:lnTo>
                    <a:pt x="47" y="1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69" name="Freeform 111"/>
            <p:cNvSpPr>
              <a:spLocks/>
            </p:cNvSpPr>
            <p:nvPr/>
          </p:nvSpPr>
          <p:spPr bwMode="auto">
            <a:xfrm>
              <a:off x="2319337" y="2378076"/>
              <a:ext cx="184150" cy="15875"/>
            </a:xfrm>
            <a:custGeom>
              <a:avLst/>
              <a:gdLst>
                <a:gd name="T0" fmla="*/ 0 w 49"/>
                <a:gd name="T1" fmla="*/ 4 h 4"/>
                <a:gd name="T2" fmla="*/ 0 w 49"/>
                <a:gd name="T3" fmla="*/ 0 h 4"/>
                <a:gd name="T4" fmla="*/ 49 w 49"/>
                <a:gd name="T5" fmla="*/ 0 h 4"/>
                <a:gd name="T6" fmla="*/ 49 w 49"/>
                <a:gd name="T7" fmla="*/ 4 h 4"/>
                <a:gd name="T8" fmla="*/ 0 w 49"/>
                <a:gd name="T9" fmla="*/ 4 h 4"/>
              </a:gdLst>
              <a:ahLst/>
              <a:cxnLst>
                <a:cxn ang="0">
                  <a:pos x="T0" y="T1"/>
                </a:cxn>
                <a:cxn ang="0">
                  <a:pos x="T2" y="T3"/>
                </a:cxn>
                <a:cxn ang="0">
                  <a:pos x="T4" y="T5"/>
                </a:cxn>
                <a:cxn ang="0">
                  <a:pos x="T6" y="T7"/>
                </a:cxn>
                <a:cxn ang="0">
                  <a:pos x="T8" y="T9"/>
                </a:cxn>
              </a:cxnLst>
              <a:rect l="0" t="0" r="r" b="b"/>
              <a:pathLst>
                <a:path w="49" h="4">
                  <a:moveTo>
                    <a:pt x="0" y="4"/>
                  </a:moveTo>
                  <a:cubicBezTo>
                    <a:pt x="0" y="0"/>
                    <a:pt x="0" y="0"/>
                    <a:pt x="0" y="0"/>
                  </a:cubicBezTo>
                  <a:cubicBezTo>
                    <a:pt x="16" y="0"/>
                    <a:pt x="33" y="0"/>
                    <a:pt x="49" y="0"/>
                  </a:cubicBezTo>
                  <a:cubicBezTo>
                    <a:pt x="49" y="4"/>
                    <a:pt x="49" y="4"/>
                    <a:pt x="49" y="4"/>
                  </a:cubicBezTo>
                  <a:cubicBezTo>
                    <a:pt x="33" y="4"/>
                    <a:pt x="16" y="4"/>
                    <a:pt x="0" y="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grpSp>
      <p:grpSp>
        <p:nvGrpSpPr>
          <p:cNvPr id="70" name="Group 69"/>
          <p:cNvGrpSpPr/>
          <p:nvPr/>
        </p:nvGrpSpPr>
        <p:grpSpPr>
          <a:xfrm>
            <a:off x="7726177" y="5340843"/>
            <a:ext cx="270522" cy="544623"/>
            <a:chOff x="2971918" y="391236"/>
            <a:chExt cx="270522" cy="581501"/>
          </a:xfrm>
        </p:grpSpPr>
        <p:sp>
          <p:nvSpPr>
            <p:cNvPr id="71" name="Rectangle 70"/>
            <p:cNvSpPr/>
            <p:nvPr/>
          </p:nvSpPr>
          <p:spPr>
            <a:xfrm>
              <a:off x="3081644" y="809042"/>
              <a:ext cx="51070" cy="163695"/>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rgbClr val="000000"/>
                </a:solidFill>
                <a:latin typeface="EYInterstate Light" panose="02000506000000020004" pitchFamily="2" charset="0"/>
              </a:endParaRPr>
            </a:p>
          </p:txBody>
        </p:sp>
        <p:grpSp>
          <p:nvGrpSpPr>
            <p:cNvPr id="72" name="Group 71"/>
            <p:cNvGrpSpPr/>
            <p:nvPr/>
          </p:nvGrpSpPr>
          <p:grpSpPr>
            <a:xfrm>
              <a:off x="2971918" y="391236"/>
              <a:ext cx="270522" cy="422315"/>
              <a:chOff x="3125185" y="4285012"/>
              <a:chExt cx="571500" cy="892175"/>
            </a:xfrm>
          </p:grpSpPr>
          <p:sp>
            <p:nvSpPr>
              <p:cNvPr id="73" name="Rectangle 45"/>
              <p:cNvSpPr>
                <a:spLocks noChangeArrowheads="1"/>
              </p:cNvSpPr>
              <p:nvPr/>
            </p:nvSpPr>
            <p:spPr bwMode="auto">
              <a:xfrm>
                <a:off x="3226785" y="4332637"/>
                <a:ext cx="358775" cy="844550"/>
              </a:xfrm>
              <a:prstGeom prst="rect">
                <a:avLst/>
              </a:prstGeom>
              <a:solidFill>
                <a:srgbClr val="F0F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74" name="Freeform 46"/>
              <p:cNvSpPr>
                <a:spLocks/>
              </p:cNvSpPr>
              <p:nvPr/>
            </p:nvSpPr>
            <p:spPr bwMode="auto">
              <a:xfrm>
                <a:off x="3306160" y="4285012"/>
                <a:ext cx="201613" cy="42863"/>
              </a:xfrm>
              <a:custGeom>
                <a:avLst/>
                <a:gdLst/>
                <a:ahLst/>
                <a:cxnLst>
                  <a:cxn ang="0">
                    <a:pos x="255" y="54"/>
                  </a:cxn>
                  <a:cxn ang="0">
                    <a:pos x="255" y="54"/>
                  </a:cxn>
                  <a:cxn ang="0">
                    <a:pos x="243" y="42"/>
                  </a:cxn>
                  <a:cxn ang="0">
                    <a:pos x="229" y="31"/>
                  </a:cxn>
                  <a:cxn ang="0">
                    <a:pos x="215" y="22"/>
                  </a:cxn>
                  <a:cxn ang="0">
                    <a:pos x="199" y="14"/>
                  </a:cxn>
                  <a:cxn ang="0">
                    <a:pos x="183" y="8"/>
                  </a:cxn>
                  <a:cxn ang="0">
                    <a:pos x="165" y="3"/>
                  </a:cxn>
                  <a:cxn ang="0">
                    <a:pos x="147" y="0"/>
                  </a:cxn>
                  <a:cxn ang="0">
                    <a:pos x="127" y="0"/>
                  </a:cxn>
                  <a:cxn ang="0">
                    <a:pos x="127" y="0"/>
                  </a:cxn>
                  <a:cxn ang="0">
                    <a:pos x="108" y="0"/>
                  </a:cxn>
                  <a:cxn ang="0">
                    <a:pos x="88" y="3"/>
                  </a:cxn>
                  <a:cxn ang="0">
                    <a:pos x="71" y="8"/>
                  </a:cxn>
                  <a:cxn ang="0">
                    <a:pos x="54" y="14"/>
                  </a:cxn>
                  <a:cxn ang="0">
                    <a:pos x="38" y="22"/>
                  </a:cxn>
                  <a:cxn ang="0">
                    <a:pos x="24" y="31"/>
                  </a:cxn>
                  <a:cxn ang="0">
                    <a:pos x="11" y="42"/>
                  </a:cxn>
                  <a:cxn ang="0">
                    <a:pos x="0" y="54"/>
                  </a:cxn>
                  <a:cxn ang="0">
                    <a:pos x="255" y="54"/>
                  </a:cxn>
                </a:cxnLst>
                <a:rect l="0" t="0" r="r" b="b"/>
                <a:pathLst>
                  <a:path w="255" h="54">
                    <a:moveTo>
                      <a:pt x="255" y="54"/>
                    </a:moveTo>
                    <a:lnTo>
                      <a:pt x="255" y="54"/>
                    </a:lnTo>
                    <a:lnTo>
                      <a:pt x="243" y="42"/>
                    </a:lnTo>
                    <a:lnTo>
                      <a:pt x="229" y="31"/>
                    </a:lnTo>
                    <a:lnTo>
                      <a:pt x="215" y="22"/>
                    </a:lnTo>
                    <a:lnTo>
                      <a:pt x="199" y="14"/>
                    </a:lnTo>
                    <a:lnTo>
                      <a:pt x="183" y="8"/>
                    </a:lnTo>
                    <a:lnTo>
                      <a:pt x="165" y="3"/>
                    </a:lnTo>
                    <a:lnTo>
                      <a:pt x="147" y="0"/>
                    </a:lnTo>
                    <a:lnTo>
                      <a:pt x="127" y="0"/>
                    </a:lnTo>
                    <a:lnTo>
                      <a:pt x="127" y="0"/>
                    </a:lnTo>
                    <a:lnTo>
                      <a:pt x="108" y="0"/>
                    </a:lnTo>
                    <a:lnTo>
                      <a:pt x="88" y="3"/>
                    </a:lnTo>
                    <a:lnTo>
                      <a:pt x="71" y="8"/>
                    </a:lnTo>
                    <a:lnTo>
                      <a:pt x="54" y="14"/>
                    </a:lnTo>
                    <a:lnTo>
                      <a:pt x="38" y="22"/>
                    </a:lnTo>
                    <a:lnTo>
                      <a:pt x="24" y="31"/>
                    </a:lnTo>
                    <a:lnTo>
                      <a:pt x="11" y="42"/>
                    </a:lnTo>
                    <a:lnTo>
                      <a:pt x="0" y="54"/>
                    </a:lnTo>
                    <a:lnTo>
                      <a:pt x="255" y="54"/>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75" name="Freeform 47"/>
              <p:cNvSpPr>
                <a:spLocks/>
              </p:cNvSpPr>
              <p:nvPr/>
            </p:nvSpPr>
            <p:spPr bwMode="auto">
              <a:xfrm>
                <a:off x="3125185" y="4397724"/>
                <a:ext cx="87313" cy="165100"/>
              </a:xfrm>
              <a:custGeom>
                <a:avLst/>
                <a:gdLst/>
                <a:ahLst/>
                <a:cxnLst>
                  <a:cxn ang="0">
                    <a:pos x="108" y="0"/>
                  </a:cxn>
                  <a:cxn ang="0">
                    <a:pos x="108" y="0"/>
                  </a:cxn>
                  <a:cxn ang="0">
                    <a:pos x="108" y="207"/>
                  </a:cxn>
                  <a:cxn ang="0">
                    <a:pos x="108" y="207"/>
                  </a:cxn>
                  <a:cxn ang="0">
                    <a:pos x="92" y="206"/>
                  </a:cxn>
                  <a:cxn ang="0">
                    <a:pos x="77" y="203"/>
                  </a:cxn>
                  <a:cxn ang="0">
                    <a:pos x="77" y="203"/>
                  </a:cxn>
                  <a:cxn ang="0">
                    <a:pos x="60" y="199"/>
                  </a:cxn>
                  <a:cxn ang="0">
                    <a:pos x="44" y="190"/>
                  </a:cxn>
                  <a:cxn ang="0">
                    <a:pos x="30" y="182"/>
                  </a:cxn>
                  <a:cxn ang="0">
                    <a:pos x="18" y="170"/>
                  </a:cxn>
                  <a:cxn ang="0">
                    <a:pos x="18" y="170"/>
                  </a:cxn>
                  <a:cxn ang="0">
                    <a:pos x="11" y="161"/>
                  </a:cxn>
                  <a:cxn ang="0">
                    <a:pos x="7" y="152"/>
                  </a:cxn>
                  <a:cxn ang="0">
                    <a:pos x="3" y="142"/>
                  </a:cxn>
                  <a:cxn ang="0">
                    <a:pos x="1" y="132"/>
                  </a:cxn>
                  <a:cxn ang="0">
                    <a:pos x="0" y="112"/>
                  </a:cxn>
                  <a:cxn ang="0">
                    <a:pos x="0" y="91"/>
                  </a:cxn>
                  <a:cxn ang="0">
                    <a:pos x="0" y="91"/>
                  </a:cxn>
                  <a:cxn ang="0">
                    <a:pos x="0" y="16"/>
                  </a:cxn>
                  <a:cxn ang="0">
                    <a:pos x="0" y="16"/>
                  </a:cxn>
                  <a:cxn ang="0">
                    <a:pos x="0" y="0"/>
                  </a:cxn>
                  <a:cxn ang="0">
                    <a:pos x="0" y="0"/>
                  </a:cxn>
                  <a:cxn ang="0">
                    <a:pos x="108" y="0"/>
                  </a:cxn>
                  <a:cxn ang="0">
                    <a:pos x="108" y="0"/>
                  </a:cxn>
                </a:cxnLst>
                <a:rect l="0" t="0" r="r" b="b"/>
                <a:pathLst>
                  <a:path w="108" h="207">
                    <a:moveTo>
                      <a:pt x="108" y="0"/>
                    </a:moveTo>
                    <a:lnTo>
                      <a:pt x="108" y="0"/>
                    </a:lnTo>
                    <a:lnTo>
                      <a:pt x="108" y="207"/>
                    </a:lnTo>
                    <a:lnTo>
                      <a:pt x="108" y="207"/>
                    </a:lnTo>
                    <a:lnTo>
                      <a:pt x="92" y="206"/>
                    </a:lnTo>
                    <a:lnTo>
                      <a:pt x="77" y="203"/>
                    </a:lnTo>
                    <a:lnTo>
                      <a:pt x="77" y="203"/>
                    </a:lnTo>
                    <a:lnTo>
                      <a:pt x="60" y="199"/>
                    </a:lnTo>
                    <a:lnTo>
                      <a:pt x="44" y="190"/>
                    </a:lnTo>
                    <a:lnTo>
                      <a:pt x="30" y="182"/>
                    </a:lnTo>
                    <a:lnTo>
                      <a:pt x="18" y="170"/>
                    </a:lnTo>
                    <a:lnTo>
                      <a:pt x="18" y="170"/>
                    </a:lnTo>
                    <a:lnTo>
                      <a:pt x="11" y="161"/>
                    </a:lnTo>
                    <a:lnTo>
                      <a:pt x="7" y="152"/>
                    </a:lnTo>
                    <a:lnTo>
                      <a:pt x="3" y="142"/>
                    </a:lnTo>
                    <a:lnTo>
                      <a:pt x="1" y="132"/>
                    </a:lnTo>
                    <a:lnTo>
                      <a:pt x="0" y="112"/>
                    </a:lnTo>
                    <a:lnTo>
                      <a:pt x="0" y="91"/>
                    </a:lnTo>
                    <a:lnTo>
                      <a:pt x="0" y="91"/>
                    </a:lnTo>
                    <a:lnTo>
                      <a:pt x="0" y="16"/>
                    </a:lnTo>
                    <a:lnTo>
                      <a:pt x="0" y="16"/>
                    </a:lnTo>
                    <a:lnTo>
                      <a:pt x="0" y="0"/>
                    </a:lnTo>
                    <a:lnTo>
                      <a:pt x="0" y="0"/>
                    </a:lnTo>
                    <a:lnTo>
                      <a:pt x="108" y="0"/>
                    </a:lnTo>
                    <a:lnTo>
                      <a:pt x="108" y="0"/>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76" name="Freeform 48"/>
              <p:cNvSpPr>
                <a:spLocks/>
              </p:cNvSpPr>
              <p:nvPr/>
            </p:nvSpPr>
            <p:spPr bwMode="auto">
              <a:xfrm>
                <a:off x="3125185" y="4673949"/>
                <a:ext cx="87313" cy="165100"/>
              </a:xfrm>
              <a:custGeom>
                <a:avLst/>
                <a:gdLst/>
                <a:ahLst/>
                <a:cxnLst>
                  <a:cxn ang="0">
                    <a:pos x="108" y="0"/>
                  </a:cxn>
                  <a:cxn ang="0">
                    <a:pos x="108" y="0"/>
                  </a:cxn>
                  <a:cxn ang="0">
                    <a:pos x="108" y="208"/>
                  </a:cxn>
                  <a:cxn ang="0">
                    <a:pos x="108" y="208"/>
                  </a:cxn>
                  <a:cxn ang="0">
                    <a:pos x="92" y="206"/>
                  </a:cxn>
                  <a:cxn ang="0">
                    <a:pos x="77" y="204"/>
                  </a:cxn>
                  <a:cxn ang="0">
                    <a:pos x="77" y="204"/>
                  </a:cxn>
                  <a:cxn ang="0">
                    <a:pos x="60" y="198"/>
                  </a:cxn>
                  <a:cxn ang="0">
                    <a:pos x="44" y="191"/>
                  </a:cxn>
                  <a:cxn ang="0">
                    <a:pos x="30" y="181"/>
                  </a:cxn>
                  <a:cxn ang="0">
                    <a:pos x="18" y="171"/>
                  </a:cxn>
                  <a:cxn ang="0">
                    <a:pos x="18" y="171"/>
                  </a:cxn>
                  <a:cxn ang="0">
                    <a:pos x="11" y="161"/>
                  </a:cxn>
                  <a:cxn ang="0">
                    <a:pos x="7" y="152"/>
                  </a:cxn>
                  <a:cxn ang="0">
                    <a:pos x="3" y="142"/>
                  </a:cxn>
                  <a:cxn ang="0">
                    <a:pos x="1" y="132"/>
                  </a:cxn>
                  <a:cxn ang="0">
                    <a:pos x="0" y="113"/>
                  </a:cxn>
                  <a:cxn ang="0">
                    <a:pos x="0" y="91"/>
                  </a:cxn>
                  <a:cxn ang="0">
                    <a:pos x="0" y="91"/>
                  </a:cxn>
                  <a:cxn ang="0">
                    <a:pos x="0" y="16"/>
                  </a:cxn>
                  <a:cxn ang="0">
                    <a:pos x="0" y="16"/>
                  </a:cxn>
                  <a:cxn ang="0">
                    <a:pos x="0" y="0"/>
                  </a:cxn>
                  <a:cxn ang="0">
                    <a:pos x="0" y="0"/>
                  </a:cxn>
                  <a:cxn ang="0">
                    <a:pos x="108" y="0"/>
                  </a:cxn>
                  <a:cxn ang="0">
                    <a:pos x="108" y="0"/>
                  </a:cxn>
                </a:cxnLst>
                <a:rect l="0" t="0" r="r" b="b"/>
                <a:pathLst>
                  <a:path w="108" h="208">
                    <a:moveTo>
                      <a:pt x="108" y="0"/>
                    </a:moveTo>
                    <a:lnTo>
                      <a:pt x="108" y="0"/>
                    </a:lnTo>
                    <a:lnTo>
                      <a:pt x="108" y="208"/>
                    </a:lnTo>
                    <a:lnTo>
                      <a:pt x="108" y="208"/>
                    </a:lnTo>
                    <a:lnTo>
                      <a:pt x="92" y="206"/>
                    </a:lnTo>
                    <a:lnTo>
                      <a:pt x="77" y="204"/>
                    </a:lnTo>
                    <a:lnTo>
                      <a:pt x="77" y="204"/>
                    </a:lnTo>
                    <a:lnTo>
                      <a:pt x="60" y="198"/>
                    </a:lnTo>
                    <a:lnTo>
                      <a:pt x="44" y="191"/>
                    </a:lnTo>
                    <a:lnTo>
                      <a:pt x="30" y="181"/>
                    </a:lnTo>
                    <a:lnTo>
                      <a:pt x="18" y="171"/>
                    </a:lnTo>
                    <a:lnTo>
                      <a:pt x="18" y="171"/>
                    </a:lnTo>
                    <a:lnTo>
                      <a:pt x="11" y="161"/>
                    </a:lnTo>
                    <a:lnTo>
                      <a:pt x="7" y="152"/>
                    </a:lnTo>
                    <a:lnTo>
                      <a:pt x="3" y="142"/>
                    </a:lnTo>
                    <a:lnTo>
                      <a:pt x="1" y="132"/>
                    </a:lnTo>
                    <a:lnTo>
                      <a:pt x="0" y="113"/>
                    </a:lnTo>
                    <a:lnTo>
                      <a:pt x="0" y="91"/>
                    </a:lnTo>
                    <a:lnTo>
                      <a:pt x="0" y="91"/>
                    </a:lnTo>
                    <a:lnTo>
                      <a:pt x="0" y="16"/>
                    </a:lnTo>
                    <a:lnTo>
                      <a:pt x="0" y="16"/>
                    </a:lnTo>
                    <a:lnTo>
                      <a:pt x="0" y="0"/>
                    </a:lnTo>
                    <a:lnTo>
                      <a:pt x="0" y="0"/>
                    </a:lnTo>
                    <a:lnTo>
                      <a:pt x="108" y="0"/>
                    </a:lnTo>
                    <a:lnTo>
                      <a:pt x="108" y="0"/>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77" name="Freeform 49"/>
              <p:cNvSpPr>
                <a:spLocks/>
              </p:cNvSpPr>
              <p:nvPr/>
            </p:nvSpPr>
            <p:spPr bwMode="auto">
              <a:xfrm>
                <a:off x="3125185" y="4961287"/>
                <a:ext cx="87313" cy="163513"/>
              </a:xfrm>
              <a:custGeom>
                <a:avLst/>
                <a:gdLst/>
                <a:ahLst/>
                <a:cxnLst>
                  <a:cxn ang="0">
                    <a:pos x="108" y="0"/>
                  </a:cxn>
                  <a:cxn ang="0">
                    <a:pos x="108" y="0"/>
                  </a:cxn>
                  <a:cxn ang="0">
                    <a:pos x="108" y="208"/>
                  </a:cxn>
                  <a:cxn ang="0">
                    <a:pos x="108" y="208"/>
                  </a:cxn>
                  <a:cxn ang="0">
                    <a:pos x="92" y="206"/>
                  </a:cxn>
                  <a:cxn ang="0">
                    <a:pos x="77" y="204"/>
                  </a:cxn>
                  <a:cxn ang="0">
                    <a:pos x="77" y="204"/>
                  </a:cxn>
                  <a:cxn ang="0">
                    <a:pos x="60" y="199"/>
                  </a:cxn>
                  <a:cxn ang="0">
                    <a:pos x="44" y="191"/>
                  </a:cxn>
                  <a:cxn ang="0">
                    <a:pos x="30" y="182"/>
                  </a:cxn>
                  <a:cxn ang="0">
                    <a:pos x="18" y="171"/>
                  </a:cxn>
                  <a:cxn ang="0">
                    <a:pos x="18" y="171"/>
                  </a:cxn>
                  <a:cxn ang="0">
                    <a:pos x="11" y="162"/>
                  </a:cxn>
                  <a:cxn ang="0">
                    <a:pos x="7" y="152"/>
                  </a:cxn>
                  <a:cxn ang="0">
                    <a:pos x="3" y="143"/>
                  </a:cxn>
                  <a:cxn ang="0">
                    <a:pos x="1" y="133"/>
                  </a:cxn>
                  <a:cxn ang="0">
                    <a:pos x="0" y="113"/>
                  </a:cxn>
                  <a:cxn ang="0">
                    <a:pos x="0" y="91"/>
                  </a:cxn>
                  <a:cxn ang="0">
                    <a:pos x="0" y="91"/>
                  </a:cxn>
                  <a:cxn ang="0">
                    <a:pos x="0" y="16"/>
                  </a:cxn>
                  <a:cxn ang="0">
                    <a:pos x="0" y="16"/>
                  </a:cxn>
                  <a:cxn ang="0">
                    <a:pos x="0" y="0"/>
                  </a:cxn>
                  <a:cxn ang="0">
                    <a:pos x="0" y="0"/>
                  </a:cxn>
                  <a:cxn ang="0">
                    <a:pos x="108" y="0"/>
                  </a:cxn>
                  <a:cxn ang="0">
                    <a:pos x="108" y="0"/>
                  </a:cxn>
                </a:cxnLst>
                <a:rect l="0" t="0" r="r" b="b"/>
                <a:pathLst>
                  <a:path w="108" h="208">
                    <a:moveTo>
                      <a:pt x="108" y="0"/>
                    </a:moveTo>
                    <a:lnTo>
                      <a:pt x="108" y="0"/>
                    </a:lnTo>
                    <a:lnTo>
                      <a:pt x="108" y="208"/>
                    </a:lnTo>
                    <a:lnTo>
                      <a:pt x="108" y="208"/>
                    </a:lnTo>
                    <a:lnTo>
                      <a:pt x="92" y="206"/>
                    </a:lnTo>
                    <a:lnTo>
                      <a:pt x="77" y="204"/>
                    </a:lnTo>
                    <a:lnTo>
                      <a:pt x="77" y="204"/>
                    </a:lnTo>
                    <a:lnTo>
                      <a:pt x="60" y="199"/>
                    </a:lnTo>
                    <a:lnTo>
                      <a:pt x="44" y="191"/>
                    </a:lnTo>
                    <a:lnTo>
                      <a:pt x="30" y="182"/>
                    </a:lnTo>
                    <a:lnTo>
                      <a:pt x="18" y="171"/>
                    </a:lnTo>
                    <a:lnTo>
                      <a:pt x="18" y="171"/>
                    </a:lnTo>
                    <a:lnTo>
                      <a:pt x="11" y="162"/>
                    </a:lnTo>
                    <a:lnTo>
                      <a:pt x="7" y="152"/>
                    </a:lnTo>
                    <a:lnTo>
                      <a:pt x="3" y="143"/>
                    </a:lnTo>
                    <a:lnTo>
                      <a:pt x="1" y="133"/>
                    </a:lnTo>
                    <a:lnTo>
                      <a:pt x="0" y="113"/>
                    </a:lnTo>
                    <a:lnTo>
                      <a:pt x="0" y="91"/>
                    </a:lnTo>
                    <a:lnTo>
                      <a:pt x="0" y="91"/>
                    </a:lnTo>
                    <a:lnTo>
                      <a:pt x="0" y="16"/>
                    </a:lnTo>
                    <a:lnTo>
                      <a:pt x="0" y="16"/>
                    </a:lnTo>
                    <a:lnTo>
                      <a:pt x="0" y="0"/>
                    </a:lnTo>
                    <a:lnTo>
                      <a:pt x="0" y="0"/>
                    </a:lnTo>
                    <a:lnTo>
                      <a:pt x="108" y="0"/>
                    </a:lnTo>
                    <a:lnTo>
                      <a:pt x="108" y="0"/>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78" name="Freeform 50"/>
              <p:cNvSpPr>
                <a:spLocks/>
              </p:cNvSpPr>
              <p:nvPr/>
            </p:nvSpPr>
            <p:spPr bwMode="auto">
              <a:xfrm>
                <a:off x="3601435" y="4397724"/>
                <a:ext cx="95250" cy="165100"/>
              </a:xfrm>
              <a:custGeom>
                <a:avLst/>
                <a:gdLst/>
                <a:ahLst/>
                <a:cxnLst>
                  <a:cxn ang="0">
                    <a:pos x="0" y="0"/>
                  </a:cxn>
                  <a:cxn ang="0">
                    <a:pos x="0" y="0"/>
                  </a:cxn>
                  <a:cxn ang="0">
                    <a:pos x="0" y="207"/>
                  </a:cxn>
                  <a:cxn ang="0">
                    <a:pos x="0" y="207"/>
                  </a:cxn>
                  <a:cxn ang="0">
                    <a:pos x="17" y="206"/>
                  </a:cxn>
                  <a:cxn ang="0">
                    <a:pos x="35" y="203"/>
                  </a:cxn>
                  <a:cxn ang="0">
                    <a:pos x="35" y="203"/>
                  </a:cxn>
                  <a:cxn ang="0">
                    <a:pos x="52" y="199"/>
                  </a:cxn>
                  <a:cxn ang="0">
                    <a:pos x="69" y="190"/>
                  </a:cxn>
                  <a:cxn ang="0">
                    <a:pos x="86" y="182"/>
                  </a:cxn>
                  <a:cxn ang="0">
                    <a:pos x="99" y="170"/>
                  </a:cxn>
                  <a:cxn ang="0">
                    <a:pos x="99" y="170"/>
                  </a:cxn>
                  <a:cxn ang="0">
                    <a:pos x="108" y="161"/>
                  </a:cxn>
                  <a:cxn ang="0">
                    <a:pos x="112" y="152"/>
                  </a:cxn>
                  <a:cxn ang="0">
                    <a:pos x="116" y="142"/>
                  </a:cxn>
                  <a:cxn ang="0">
                    <a:pos x="118" y="132"/>
                  </a:cxn>
                  <a:cxn ang="0">
                    <a:pos x="119" y="112"/>
                  </a:cxn>
                  <a:cxn ang="0">
                    <a:pos x="119" y="91"/>
                  </a:cxn>
                  <a:cxn ang="0">
                    <a:pos x="119" y="91"/>
                  </a:cxn>
                  <a:cxn ang="0">
                    <a:pos x="119" y="16"/>
                  </a:cxn>
                  <a:cxn ang="0">
                    <a:pos x="119" y="16"/>
                  </a:cxn>
                  <a:cxn ang="0">
                    <a:pos x="119" y="0"/>
                  </a:cxn>
                  <a:cxn ang="0">
                    <a:pos x="119" y="0"/>
                  </a:cxn>
                  <a:cxn ang="0">
                    <a:pos x="0" y="0"/>
                  </a:cxn>
                  <a:cxn ang="0">
                    <a:pos x="0" y="0"/>
                  </a:cxn>
                </a:cxnLst>
                <a:rect l="0" t="0" r="r" b="b"/>
                <a:pathLst>
                  <a:path w="119" h="207">
                    <a:moveTo>
                      <a:pt x="0" y="0"/>
                    </a:moveTo>
                    <a:lnTo>
                      <a:pt x="0" y="0"/>
                    </a:lnTo>
                    <a:lnTo>
                      <a:pt x="0" y="207"/>
                    </a:lnTo>
                    <a:lnTo>
                      <a:pt x="0" y="207"/>
                    </a:lnTo>
                    <a:lnTo>
                      <a:pt x="17" y="206"/>
                    </a:lnTo>
                    <a:lnTo>
                      <a:pt x="35" y="203"/>
                    </a:lnTo>
                    <a:lnTo>
                      <a:pt x="35" y="203"/>
                    </a:lnTo>
                    <a:lnTo>
                      <a:pt x="52" y="199"/>
                    </a:lnTo>
                    <a:lnTo>
                      <a:pt x="69" y="190"/>
                    </a:lnTo>
                    <a:lnTo>
                      <a:pt x="86" y="182"/>
                    </a:lnTo>
                    <a:lnTo>
                      <a:pt x="99" y="170"/>
                    </a:lnTo>
                    <a:lnTo>
                      <a:pt x="99" y="170"/>
                    </a:lnTo>
                    <a:lnTo>
                      <a:pt x="108" y="161"/>
                    </a:lnTo>
                    <a:lnTo>
                      <a:pt x="112" y="152"/>
                    </a:lnTo>
                    <a:lnTo>
                      <a:pt x="116" y="142"/>
                    </a:lnTo>
                    <a:lnTo>
                      <a:pt x="118" y="132"/>
                    </a:lnTo>
                    <a:lnTo>
                      <a:pt x="119" y="112"/>
                    </a:lnTo>
                    <a:lnTo>
                      <a:pt x="119" y="91"/>
                    </a:lnTo>
                    <a:lnTo>
                      <a:pt x="119" y="91"/>
                    </a:lnTo>
                    <a:lnTo>
                      <a:pt x="119" y="16"/>
                    </a:lnTo>
                    <a:lnTo>
                      <a:pt x="119" y="16"/>
                    </a:lnTo>
                    <a:lnTo>
                      <a:pt x="119" y="0"/>
                    </a:lnTo>
                    <a:lnTo>
                      <a:pt x="119" y="0"/>
                    </a:lnTo>
                    <a:lnTo>
                      <a:pt x="0" y="0"/>
                    </a:lnTo>
                    <a:lnTo>
                      <a:pt x="0" y="0"/>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79" name="Freeform 51"/>
              <p:cNvSpPr>
                <a:spLocks/>
              </p:cNvSpPr>
              <p:nvPr/>
            </p:nvSpPr>
            <p:spPr bwMode="auto">
              <a:xfrm>
                <a:off x="3601435" y="4673949"/>
                <a:ext cx="95250" cy="165100"/>
              </a:xfrm>
              <a:custGeom>
                <a:avLst/>
                <a:gdLst/>
                <a:ahLst/>
                <a:cxnLst>
                  <a:cxn ang="0">
                    <a:pos x="0" y="0"/>
                  </a:cxn>
                  <a:cxn ang="0">
                    <a:pos x="0" y="0"/>
                  </a:cxn>
                  <a:cxn ang="0">
                    <a:pos x="0" y="208"/>
                  </a:cxn>
                  <a:cxn ang="0">
                    <a:pos x="0" y="208"/>
                  </a:cxn>
                  <a:cxn ang="0">
                    <a:pos x="17" y="206"/>
                  </a:cxn>
                  <a:cxn ang="0">
                    <a:pos x="35" y="204"/>
                  </a:cxn>
                  <a:cxn ang="0">
                    <a:pos x="35" y="204"/>
                  </a:cxn>
                  <a:cxn ang="0">
                    <a:pos x="52" y="198"/>
                  </a:cxn>
                  <a:cxn ang="0">
                    <a:pos x="69" y="191"/>
                  </a:cxn>
                  <a:cxn ang="0">
                    <a:pos x="86" y="181"/>
                  </a:cxn>
                  <a:cxn ang="0">
                    <a:pos x="99" y="171"/>
                  </a:cxn>
                  <a:cxn ang="0">
                    <a:pos x="99" y="171"/>
                  </a:cxn>
                  <a:cxn ang="0">
                    <a:pos x="108" y="161"/>
                  </a:cxn>
                  <a:cxn ang="0">
                    <a:pos x="112" y="152"/>
                  </a:cxn>
                  <a:cxn ang="0">
                    <a:pos x="116" y="142"/>
                  </a:cxn>
                  <a:cxn ang="0">
                    <a:pos x="118" y="132"/>
                  </a:cxn>
                  <a:cxn ang="0">
                    <a:pos x="119" y="113"/>
                  </a:cxn>
                  <a:cxn ang="0">
                    <a:pos x="119" y="91"/>
                  </a:cxn>
                  <a:cxn ang="0">
                    <a:pos x="119" y="91"/>
                  </a:cxn>
                  <a:cxn ang="0">
                    <a:pos x="119" y="16"/>
                  </a:cxn>
                  <a:cxn ang="0">
                    <a:pos x="119" y="16"/>
                  </a:cxn>
                  <a:cxn ang="0">
                    <a:pos x="119" y="0"/>
                  </a:cxn>
                  <a:cxn ang="0">
                    <a:pos x="119" y="0"/>
                  </a:cxn>
                  <a:cxn ang="0">
                    <a:pos x="0" y="0"/>
                  </a:cxn>
                  <a:cxn ang="0">
                    <a:pos x="0" y="0"/>
                  </a:cxn>
                </a:cxnLst>
                <a:rect l="0" t="0" r="r" b="b"/>
                <a:pathLst>
                  <a:path w="119" h="208">
                    <a:moveTo>
                      <a:pt x="0" y="0"/>
                    </a:moveTo>
                    <a:lnTo>
                      <a:pt x="0" y="0"/>
                    </a:lnTo>
                    <a:lnTo>
                      <a:pt x="0" y="208"/>
                    </a:lnTo>
                    <a:lnTo>
                      <a:pt x="0" y="208"/>
                    </a:lnTo>
                    <a:lnTo>
                      <a:pt x="17" y="206"/>
                    </a:lnTo>
                    <a:lnTo>
                      <a:pt x="35" y="204"/>
                    </a:lnTo>
                    <a:lnTo>
                      <a:pt x="35" y="204"/>
                    </a:lnTo>
                    <a:lnTo>
                      <a:pt x="52" y="198"/>
                    </a:lnTo>
                    <a:lnTo>
                      <a:pt x="69" y="191"/>
                    </a:lnTo>
                    <a:lnTo>
                      <a:pt x="86" y="181"/>
                    </a:lnTo>
                    <a:lnTo>
                      <a:pt x="99" y="171"/>
                    </a:lnTo>
                    <a:lnTo>
                      <a:pt x="99" y="171"/>
                    </a:lnTo>
                    <a:lnTo>
                      <a:pt x="108" y="161"/>
                    </a:lnTo>
                    <a:lnTo>
                      <a:pt x="112" y="152"/>
                    </a:lnTo>
                    <a:lnTo>
                      <a:pt x="116" y="142"/>
                    </a:lnTo>
                    <a:lnTo>
                      <a:pt x="118" y="132"/>
                    </a:lnTo>
                    <a:lnTo>
                      <a:pt x="119" y="113"/>
                    </a:lnTo>
                    <a:lnTo>
                      <a:pt x="119" y="91"/>
                    </a:lnTo>
                    <a:lnTo>
                      <a:pt x="119" y="91"/>
                    </a:lnTo>
                    <a:lnTo>
                      <a:pt x="119" y="16"/>
                    </a:lnTo>
                    <a:lnTo>
                      <a:pt x="119" y="16"/>
                    </a:lnTo>
                    <a:lnTo>
                      <a:pt x="119" y="0"/>
                    </a:lnTo>
                    <a:lnTo>
                      <a:pt x="119" y="0"/>
                    </a:lnTo>
                    <a:lnTo>
                      <a:pt x="0" y="0"/>
                    </a:lnTo>
                    <a:lnTo>
                      <a:pt x="0" y="0"/>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80" name="Freeform 52"/>
              <p:cNvSpPr>
                <a:spLocks/>
              </p:cNvSpPr>
              <p:nvPr/>
            </p:nvSpPr>
            <p:spPr bwMode="auto">
              <a:xfrm>
                <a:off x="3601435" y="4961287"/>
                <a:ext cx="95250" cy="163513"/>
              </a:xfrm>
              <a:custGeom>
                <a:avLst/>
                <a:gdLst/>
                <a:ahLst/>
                <a:cxnLst>
                  <a:cxn ang="0">
                    <a:pos x="0" y="0"/>
                  </a:cxn>
                  <a:cxn ang="0">
                    <a:pos x="0" y="0"/>
                  </a:cxn>
                  <a:cxn ang="0">
                    <a:pos x="0" y="208"/>
                  </a:cxn>
                  <a:cxn ang="0">
                    <a:pos x="0" y="208"/>
                  </a:cxn>
                  <a:cxn ang="0">
                    <a:pos x="17" y="206"/>
                  </a:cxn>
                  <a:cxn ang="0">
                    <a:pos x="35" y="204"/>
                  </a:cxn>
                  <a:cxn ang="0">
                    <a:pos x="35" y="204"/>
                  </a:cxn>
                  <a:cxn ang="0">
                    <a:pos x="52" y="199"/>
                  </a:cxn>
                  <a:cxn ang="0">
                    <a:pos x="69" y="191"/>
                  </a:cxn>
                  <a:cxn ang="0">
                    <a:pos x="86" y="182"/>
                  </a:cxn>
                  <a:cxn ang="0">
                    <a:pos x="99" y="171"/>
                  </a:cxn>
                  <a:cxn ang="0">
                    <a:pos x="99" y="171"/>
                  </a:cxn>
                  <a:cxn ang="0">
                    <a:pos x="108" y="162"/>
                  </a:cxn>
                  <a:cxn ang="0">
                    <a:pos x="112" y="152"/>
                  </a:cxn>
                  <a:cxn ang="0">
                    <a:pos x="116" y="143"/>
                  </a:cxn>
                  <a:cxn ang="0">
                    <a:pos x="118" y="133"/>
                  </a:cxn>
                  <a:cxn ang="0">
                    <a:pos x="119" y="113"/>
                  </a:cxn>
                  <a:cxn ang="0">
                    <a:pos x="119" y="91"/>
                  </a:cxn>
                  <a:cxn ang="0">
                    <a:pos x="119" y="91"/>
                  </a:cxn>
                  <a:cxn ang="0">
                    <a:pos x="119" y="16"/>
                  </a:cxn>
                  <a:cxn ang="0">
                    <a:pos x="119" y="16"/>
                  </a:cxn>
                  <a:cxn ang="0">
                    <a:pos x="119" y="0"/>
                  </a:cxn>
                  <a:cxn ang="0">
                    <a:pos x="119" y="0"/>
                  </a:cxn>
                  <a:cxn ang="0">
                    <a:pos x="0" y="0"/>
                  </a:cxn>
                  <a:cxn ang="0">
                    <a:pos x="0" y="0"/>
                  </a:cxn>
                </a:cxnLst>
                <a:rect l="0" t="0" r="r" b="b"/>
                <a:pathLst>
                  <a:path w="119" h="208">
                    <a:moveTo>
                      <a:pt x="0" y="0"/>
                    </a:moveTo>
                    <a:lnTo>
                      <a:pt x="0" y="0"/>
                    </a:lnTo>
                    <a:lnTo>
                      <a:pt x="0" y="208"/>
                    </a:lnTo>
                    <a:lnTo>
                      <a:pt x="0" y="208"/>
                    </a:lnTo>
                    <a:lnTo>
                      <a:pt x="17" y="206"/>
                    </a:lnTo>
                    <a:lnTo>
                      <a:pt x="35" y="204"/>
                    </a:lnTo>
                    <a:lnTo>
                      <a:pt x="35" y="204"/>
                    </a:lnTo>
                    <a:lnTo>
                      <a:pt x="52" y="199"/>
                    </a:lnTo>
                    <a:lnTo>
                      <a:pt x="69" y="191"/>
                    </a:lnTo>
                    <a:lnTo>
                      <a:pt x="86" y="182"/>
                    </a:lnTo>
                    <a:lnTo>
                      <a:pt x="99" y="171"/>
                    </a:lnTo>
                    <a:lnTo>
                      <a:pt x="99" y="171"/>
                    </a:lnTo>
                    <a:lnTo>
                      <a:pt x="108" y="162"/>
                    </a:lnTo>
                    <a:lnTo>
                      <a:pt x="112" y="152"/>
                    </a:lnTo>
                    <a:lnTo>
                      <a:pt x="116" y="143"/>
                    </a:lnTo>
                    <a:lnTo>
                      <a:pt x="118" y="133"/>
                    </a:lnTo>
                    <a:lnTo>
                      <a:pt x="119" y="113"/>
                    </a:lnTo>
                    <a:lnTo>
                      <a:pt x="119" y="91"/>
                    </a:lnTo>
                    <a:lnTo>
                      <a:pt x="119" y="91"/>
                    </a:lnTo>
                    <a:lnTo>
                      <a:pt x="119" y="16"/>
                    </a:lnTo>
                    <a:lnTo>
                      <a:pt x="119" y="16"/>
                    </a:lnTo>
                    <a:lnTo>
                      <a:pt x="119" y="0"/>
                    </a:lnTo>
                    <a:lnTo>
                      <a:pt x="119" y="0"/>
                    </a:lnTo>
                    <a:lnTo>
                      <a:pt x="0" y="0"/>
                    </a:lnTo>
                    <a:lnTo>
                      <a:pt x="0" y="0"/>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81" name="Rectangle 53"/>
              <p:cNvSpPr>
                <a:spLocks noChangeArrowheads="1"/>
              </p:cNvSpPr>
              <p:nvPr/>
            </p:nvSpPr>
            <p:spPr bwMode="auto">
              <a:xfrm>
                <a:off x="3241073" y="4350099"/>
                <a:ext cx="333375" cy="260350"/>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82" name="Rectangle 54"/>
              <p:cNvSpPr>
                <a:spLocks noChangeArrowheads="1"/>
              </p:cNvSpPr>
              <p:nvPr/>
            </p:nvSpPr>
            <p:spPr bwMode="auto">
              <a:xfrm>
                <a:off x="3241073" y="4626324"/>
                <a:ext cx="333375" cy="258763"/>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83" name="Rectangle 55"/>
              <p:cNvSpPr>
                <a:spLocks noChangeArrowheads="1"/>
              </p:cNvSpPr>
              <p:nvPr/>
            </p:nvSpPr>
            <p:spPr bwMode="auto">
              <a:xfrm>
                <a:off x="3241073" y="4907312"/>
                <a:ext cx="333375" cy="260350"/>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84" name="Freeform 56"/>
              <p:cNvSpPr>
                <a:spLocks/>
              </p:cNvSpPr>
              <p:nvPr/>
            </p:nvSpPr>
            <p:spPr bwMode="auto">
              <a:xfrm>
                <a:off x="3299810" y="4372324"/>
                <a:ext cx="215900" cy="214313"/>
              </a:xfrm>
              <a:custGeom>
                <a:avLst/>
                <a:gdLst/>
                <a:ahLst/>
                <a:cxnLst>
                  <a:cxn ang="0">
                    <a:pos x="0" y="137"/>
                  </a:cxn>
                  <a:cxn ang="0">
                    <a:pos x="3" y="110"/>
                  </a:cxn>
                  <a:cxn ang="0">
                    <a:pos x="11" y="84"/>
                  </a:cxn>
                  <a:cxn ang="0">
                    <a:pos x="24" y="60"/>
                  </a:cxn>
                  <a:cxn ang="0">
                    <a:pos x="40" y="40"/>
                  </a:cxn>
                  <a:cxn ang="0">
                    <a:pos x="60" y="24"/>
                  </a:cxn>
                  <a:cxn ang="0">
                    <a:pos x="84" y="12"/>
                  </a:cxn>
                  <a:cxn ang="0">
                    <a:pos x="109" y="3"/>
                  </a:cxn>
                  <a:cxn ang="0">
                    <a:pos x="136" y="0"/>
                  </a:cxn>
                  <a:cxn ang="0">
                    <a:pos x="151" y="2"/>
                  </a:cxn>
                  <a:cxn ang="0">
                    <a:pos x="176" y="7"/>
                  </a:cxn>
                  <a:cxn ang="0">
                    <a:pos x="200" y="17"/>
                  </a:cxn>
                  <a:cxn ang="0">
                    <a:pos x="223" y="31"/>
                  </a:cxn>
                  <a:cxn ang="0">
                    <a:pos x="240" y="50"/>
                  </a:cxn>
                  <a:cxn ang="0">
                    <a:pos x="256" y="71"/>
                  </a:cxn>
                  <a:cxn ang="0">
                    <a:pos x="266" y="95"/>
                  </a:cxn>
                  <a:cxn ang="0">
                    <a:pos x="272" y="122"/>
                  </a:cxn>
                  <a:cxn ang="0">
                    <a:pos x="272" y="137"/>
                  </a:cxn>
                  <a:cxn ang="0">
                    <a:pos x="269" y="164"/>
                  </a:cxn>
                  <a:cxn ang="0">
                    <a:pos x="262" y="189"/>
                  </a:cxn>
                  <a:cxn ang="0">
                    <a:pos x="249" y="212"/>
                  </a:cxn>
                  <a:cxn ang="0">
                    <a:pos x="232" y="232"/>
                  </a:cxn>
                  <a:cxn ang="0">
                    <a:pos x="212" y="249"/>
                  </a:cxn>
                  <a:cxn ang="0">
                    <a:pos x="189" y="262"/>
                  </a:cxn>
                  <a:cxn ang="0">
                    <a:pos x="163" y="269"/>
                  </a:cxn>
                  <a:cxn ang="0">
                    <a:pos x="136" y="272"/>
                  </a:cxn>
                  <a:cxn ang="0">
                    <a:pos x="122" y="272"/>
                  </a:cxn>
                  <a:cxn ang="0">
                    <a:pos x="95" y="266"/>
                  </a:cxn>
                  <a:cxn ang="0">
                    <a:pos x="71" y="256"/>
                  </a:cxn>
                  <a:cxn ang="0">
                    <a:pos x="50" y="242"/>
                  </a:cxn>
                  <a:cxn ang="0">
                    <a:pos x="31" y="223"/>
                  </a:cxn>
                  <a:cxn ang="0">
                    <a:pos x="17" y="201"/>
                  </a:cxn>
                  <a:cxn ang="0">
                    <a:pos x="7" y="176"/>
                  </a:cxn>
                  <a:cxn ang="0">
                    <a:pos x="1" y="151"/>
                  </a:cxn>
                  <a:cxn ang="0">
                    <a:pos x="0" y="137"/>
                  </a:cxn>
                </a:cxnLst>
                <a:rect l="0" t="0" r="r" b="b"/>
                <a:pathLst>
                  <a:path w="272" h="272">
                    <a:moveTo>
                      <a:pt x="0" y="137"/>
                    </a:moveTo>
                    <a:lnTo>
                      <a:pt x="0" y="137"/>
                    </a:lnTo>
                    <a:lnTo>
                      <a:pt x="1" y="122"/>
                    </a:lnTo>
                    <a:lnTo>
                      <a:pt x="3" y="110"/>
                    </a:lnTo>
                    <a:lnTo>
                      <a:pt x="7" y="95"/>
                    </a:lnTo>
                    <a:lnTo>
                      <a:pt x="11" y="84"/>
                    </a:lnTo>
                    <a:lnTo>
                      <a:pt x="17" y="71"/>
                    </a:lnTo>
                    <a:lnTo>
                      <a:pt x="24" y="60"/>
                    </a:lnTo>
                    <a:lnTo>
                      <a:pt x="31" y="50"/>
                    </a:lnTo>
                    <a:lnTo>
                      <a:pt x="40" y="40"/>
                    </a:lnTo>
                    <a:lnTo>
                      <a:pt x="50" y="31"/>
                    </a:lnTo>
                    <a:lnTo>
                      <a:pt x="60" y="24"/>
                    </a:lnTo>
                    <a:lnTo>
                      <a:pt x="71" y="17"/>
                    </a:lnTo>
                    <a:lnTo>
                      <a:pt x="84" y="12"/>
                    </a:lnTo>
                    <a:lnTo>
                      <a:pt x="95" y="7"/>
                    </a:lnTo>
                    <a:lnTo>
                      <a:pt x="109" y="3"/>
                    </a:lnTo>
                    <a:lnTo>
                      <a:pt x="122" y="2"/>
                    </a:lnTo>
                    <a:lnTo>
                      <a:pt x="136" y="0"/>
                    </a:lnTo>
                    <a:lnTo>
                      <a:pt x="136" y="0"/>
                    </a:lnTo>
                    <a:lnTo>
                      <a:pt x="151" y="2"/>
                    </a:lnTo>
                    <a:lnTo>
                      <a:pt x="163" y="3"/>
                    </a:lnTo>
                    <a:lnTo>
                      <a:pt x="176" y="7"/>
                    </a:lnTo>
                    <a:lnTo>
                      <a:pt x="189" y="12"/>
                    </a:lnTo>
                    <a:lnTo>
                      <a:pt x="200" y="17"/>
                    </a:lnTo>
                    <a:lnTo>
                      <a:pt x="212" y="24"/>
                    </a:lnTo>
                    <a:lnTo>
                      <a:pt x="223" y="31"/>
                    </a:lnTo>
                    <a:lnTo>
                      <a:pt x="232" y="40"/>
                    </a:lnTo>
                    <a:lnTo>
                      <a:pt x="240" y="50"/>
                    </a:lnTo>
                    <a:lnTo>
                      <a:pt x="249" y="60"/>
                    </a:lnTo>
                    <a:lnTo>
                      <a:pt x="256" y="71"/>
                    </a:lnTo>
                    <a:lnTo>
                      <a:pt x="262" y="84"/>
                    </a:lnTo>
                    <a:lnTo>
                      <a:pt x="266" y="95"/>
                    </a:lnTo>
                    <a:lnTo>
                      <a:pt x="269" y="110"/>
                    </a:lnTo>
                    <a:lnTo>
                      <a:pt x="272" y="122"/>
                    </a:lnTo>
                    <a:lnTo>
                      <a:pt x="272" y="137"/>
                    </a:lnTo>
                    <a:lnTo>
                      <a:pt x="272" y="137"/>
                    </a:lnTo>
                    <a:lnTo>
                      <a:pt x="272" y="151"/>
                    </a:lnTo>
                    <a:lnTo>
                      <a:pt x="269" y="164"/>
                    </a:lnTo>
                    <a:lnTo>
                      <a:pt x="266" y="176"/>
                    </a:lnTo>
                    <a:lnTo>
                      <a:pt x="262" y="189"/>
                    </a:lnTo>
                    <a:lnTo>
                      <a:pt x="256" y="201"/>
                    </a:lnTo>
                    <a:lnTo>
                      <a:pt x="249" y="212"/>
                    </a:lnTo>
                    <a:lnTo>
                      <a:pt x="240" y="223"/>
                    </a:lnTo>
                    <a:lnTo>
                      <a:pt x="232" y="232"/>
                    </a:lnTo>
                    <a:lnTo>
                      <a:pt x="223" y="242"/>
                    </a:lnTo>
                    <a:lnTo>
                      <a:pt x="212" y="249"/>
                    </a:lnTo>
                    <a:lnTo>
                      <a:pt x="200" y="256"/>
                    </a:lnTo>
                    <a:lnTo>
                      <a:pt x="189" y="262"/>
                    </a:lnTo>
                    <a:lnTo>
                      <a:pt x="176" y="266"/>
                    </a:lnTo>
                    <a:lnTo>
                      <a:pt x="163" y="269"/>
                    </a:lnTo>
                    <a:lnTo>
                      <a:pt x="151" y="272"/>
                    </a:lnTo>
                    <a:lnTo>
                      <a:pt x="136" y="272"/>
                    </a:lnTo>
                    <a:lnTo>
                      <a:pt x="136" y="272"/>
                    </a:lnTo>
                    <a:lnTo>
                      <a:pt x="122" y="272"/>
                    </a:lnTo>
                    <a:lnTo>
                      <a:pt x="109" y="269"/>
                    </a:lnTo>
                    <a:lnTo>
                      <a:pt x="95" y="266"/>
                    </a:lnTo>
                    <a:lnTo>
                      <a:pt x="84" y="262"/>
                    </a:lnTo>
                    <a:lnTo>
                      <a:pt x="71" y="256"/>
                    </a:lnTo>
                    <a:lnTo>
                      <a:pt x="60" y="249"/>
                    </a:lnTo>
                    <a:lnTo>
                      <a:pt x="50" y="242"/>
                    </a:lnTo>
                    <a:lnTo>
                      <a:pt x="40" y="232"/>
                    </a:lnTo>
                    <a:lnTo>
                      <a:pt x="31" y="223"/>
                    </a:lnTo>
                    <a:lnTo>
                      <a:pt x="24" y="212"/>
                    </a:lnTo>
                    <a:lnTo>
                      <a:pt x="17" y="201"/>
                    </a:lnTo>
                    <a:lnTo>
                      <a:pt x="11" y="189"/>
                    </a:lnTo>
                    <a:lnTo>
                      <a:pt x="7" y="176"/>
                    </a:lnTo>
                    <a:lnTo>
                      <a:pt x="3" y="164"/>
                    </a:lnTo>
                    <a:lnTo>
                      <a:pt x="1" y="151"/>
                    </a:lnTo>
                    <a:lnTo>
                      <a:pt x="0" y="137"/>
                    </a:lnTo>
                    <a:lnTo>
                      <a:pt x="0" y="1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85" name="Freeform 57"/>
              <p:cNvSpPr>
                <a:spLocks/>
              </p:cNvSpPr>
              <p:nvPr/>
            </p:nvSpPr>
            <p:spPr bwMode="auto">
              <a:xfrm>
                <a:off x="3336323" y="4408837"/>
                <a:ext cx="142875" cy="142875"/>
              </a:xfrm>
              <a:custGeom>
                <a:avLst/>
                <a:gdLst/>
                <a:ahLst/>
                <a:cxnLst>
                  <a:cxn ang="0">
                    <a:pos x="0" y="90"/>
                  </a:cxn>
                  <a:cxn ang="0">
                    <a:pos x="0" y="90"/>
                  </a:cxn>
                  <a:cxn ang="0">
                    <a:pos x="0" y="80"/>
                  </a:cxn>
                  <a:cxn ang="0">
                    <a:pos x="1" y="71"/>
                  </a:cxn>
                  <a:cxn ang="0">
                    <a:pos x="3" y="63"/>
                  </a:cxn>
                  <a:cxn ang="0">
                    <a:pos x="7" y="54"/>
                  </a:cxn>
                  <a:cxn ang="0">
                    <a:pos x="14" y="40"/>
                  </a:cxn>
                  <a:cxn ang="0">
                    <a:pos x="25" y="26"/>
                  </a:cxn>
                  <a:cxn ang="0">
                    <a:pos x="38" y="14"/>
                  </a:cxn>
                  <a:cxn ang="0">
                    <a:pos x="54" y="7"/>
                  </a:cxn>
                  <a:cxn ang="0">
                    <a:pos x="62" y="4"/>
                  </a:cxn>
                  <a:cxn ang="0">
                    <a:pos x="71" y="2"/>
                  </a:cxn>
                  <a:cxn ang="0">
                    <a:pos x="79" y="0"/>
                  </a:cxn>
                  <a:cxn ang="0">
                    <a:pos x="89" y="0"/>
                  </a:cxn>
                  <a:cxn ang="0">
                    <a:pos x="89" y="0"/>
                  </a:cxn>
                  <a:cxn ang="0">
                    <a:pos x="98" y="0"/>
                  </a:cxn>
                  <a:cxn ang="0">
                    <a:pos x="108" y="2"/>
                  </a:cxn>
                  <a:cxn ang="0">
                    <a:pos x="116" y="4"/>
                  </a:cxn>
                  <a:cxn ang="0">
                    <a:pos x="124" y="7"/>
                  </a:cxn>
                  <a:cxn ang="0">
                    <a:pos x="139" y="14"/>
                  </a:cxn>
                  <a:cxn ang="0">
                    <a:pos x="152" y="26"/>
                  </a:cxn>
                  <a:cxn ang="0">
                    <a:pos x="163" y="40"/>
                  </a:cxn>
                  <a:cxn ang="0">
                    <a:pos x="172" y="54"/>
                  </a:cxn>
                  <a:cxn ang="0">
                    <a:pos x="175" y="63"/>
                  </a:cxn>
                  <a:cxn ang="0">
                    <a:pos x="178" y="71"/>
                  </a:cxn>
                  <a:cxn ang="0">
                    <a:pos x="179" y="80"/>
                  </a:cxn>
                  <a:cxn ang="0">
                    <a:pos x="179" y="90"/>
                  </a:cxn>
                  <a:cxn ang="0">
                    <a:pos x="179" y="90"/>
                  </a:cxn>
                  <a:cxn ang="0">
                    <a:pos x="179" y="98"/>
                  </a:cxn>
                  <a:cxn ang="0">
                    <a:pos x="178" y="108"/>
                  </a:cxn>
                  <a:cxn ang="0">
                    <a:pos x="175" y="117"/>
                  </a:cxn>
                  <a:cxn ang="0">
                    <a:pos x="172" y="124"/>
                  </a:cxn>
                  <a:cxn ang="0">
                    <a:pos x="163" y="139"/>
                  </a:cxn>
                  <a:cxn ang="0">
                    <a:pos x="152" y="154"/>
                  </a:cxn>
                  <a:cxn ang="0">
                    <a:pos x="139" y="164"/>
                  </a:cxn>
                  <a:cxn ang="0">
                    <a:pos x="124" y="172"/>
                  </a:cxn>
                  <a:cxn ang="0">
                    <a:pos x="116" y="175"/>
                  </a:cxn>
                  <a:cxn ang="0">
                    <a:pos x="108" y="178"/>
                  </a:cxn>
                  <a:cxn ang="0">
                    <a:pos x="98" y="179"/>
                  </a:cxn>
                  <a:cxn ang="0">
                    <a:pos x="89" y="179"/>
                  </a:cxn>
                  <a:cxn ang="0">
                    <a:pos x="89" y="179"/>
                  </a:cxn>
                  <a:cxn ang="0">
                    <a:pos x="79" y="179"/>
                  </a:cxn>
                  <a:cxn ang="0">
                    <a:pos x="71" y="178"/>
                  </a:cxn>
                  <a:cxn ang="0">
                    <a:pos x="62" y="175"/>
                  </a:cxn>
                  <a:cxn ang="0">
                    <a:pos x="54" y="172"/>
                  </a:cxn>
                  <a:cxn ang="0">
                    <a:pos x="38" y="164"/>
                  </a:cxn>
                  <a:cxn ang="0">
                    <a:pos x="25" y="154"/>
                  </a:cxn>
                  <a:cxn ang="0">
                    <a:pos x="14" y="139"/>
                  </a:cxn>
                  <a:cxn ang="0">
                    <a:pos x="7" y="124"/>
                  </a:cxn>
                  <a:cxn ang="0">
                    <a:pos x="3" y="117"/>
                  </a:cxn>
                  <a:cxn ang="0">
                    <a:pos x="1" y="108"/>
                  </a:cxn>
                  <a:cxn ang="0">
                    <a:pos x="0" y="98"/>
                  </a:cxn>
                  <a:cxn ang="0">
                    <a:pos x="0" y="90"/>
                  </a:cxn>
                  <a:cxn ang="0">
                    <a:pos x="0" y="90"/>
                  </a:cxn>
                </a:cxnLst>
                <a:rect l="0" t="0" r="r" b="b"/>
                <a:pathLst>
                  <a:path w="179" h="179">
                    <a:moveTo>
                      <a:pt x="0" y="90"/>
                    </a:moveTo>
                    <a:lnTo>
                      <a:pt x="0" y="90"/>
                    </a:lnTo>
                    <a:lnTo>
                      <a:pt x="0" y="80"/>
                    </a:lnTo>
                    <a:lnTo>
                      <a:pt x="1" y="71"/>
                    </a:lnTo>
                    <a:lnTo>
                      <a:pt x="3" y="63"/>
                    </a:lnTo>
                    <a:lnTo>
                      <a:pt x="7" y="54"/>
                    </a:lnTo>
                    <a:lnTo>
                      <a:pt x="14" y="40"/>
                    </a:lnTo>
                    <a:lnTo>
                      <a:pt x="25" y="26"/>
                    </a:lnTo>
                    <a:lnTo>
                      <a:pt x="38" y="14"/>
                    </a:lnTo>
                    <a:lnTo>
                      <a:pt x="54" y="7"/>
                    </a:lnTo>
                    <a:lnTo>
                      <a:pt x="62" y="4"/>
                    </a:lnTo>
                    <a:lnTo>
                      <a:pt x="71" y="2"/>
                    </a:lnTo>
                    <a:lnTo>
                      <a:pt x="79" y="0"/>
                    </a:lnTo>
                    <a:lnTo>
                      <a:pt x="89" y="0"/>
                    </a:lnTo>
                    <a:lnTo>
                      <a:pt x="89" y="0"/>
                    </a:lnTo>
                    <a:lnTo>
                      <a:pt x="98" y="0"/>
                    </a:lnTo>
                    <a:lnTo>
                      <a:pt x="108" y="2"/>
                    </a:lnTo>
                    <a:lnTo>
                      <a:pt x="116" y="4"/>
                    </a:lnTo>
                    <a:lnTo>
                      <a:pt x="124" y="7"/>
                    </a:lnTo>
                    <a:lnTo>
                      <a:pt x="139" y="14"/>
                    </a:lnTo>
                    <a:lnTo>
                      <a:pt x="152" y="26"/>
                    </a:lnTo>
                    <a:lnTo>
                      <a:pt x="163" y="40"/>
                    </a:lnTo>
                    <a:lnTo>
                      <a:pt x="172" y="54"/>
                    </a:lnTo>
                    <a:lnTo>
                      <a:pt x="175" y="63"/>
                    </a:lnTo>
                    <a:lnTo>
                      <a:pt x="178" y="71"/>
                    </a:lnTo>
                    <a:lnTo>
                      <a:pt x="179" y="80"/>
                    </a:lnTo>
                    <a:lnTo>
                      <a:pt x="179" y="90"/>
                    </a:lnTo>
                    <a:lnTo>
                      <a:pt x="179" y="90"/>
                    </a:lnTo>
                    <a:lnTo>
                      <a:pt x="179" y="98"/>
                    </a:lnTo>
                    <a:lnTo>
                      <a:pt x="178" y="108"/>
                    </a:lnTo>
                    <a:lnTo>
                      <a:pt x="175" y="117"/>
                    </a:lnTo>
                    <a:lnTo>
                      <a:pt x="172" y="124"/>
                    </a:lnTo>
                    <a:lnTo>
                      <a:pt x="163" y="139"/>
                    </a:lnTo>
                    <a:lnTo>
                      <a:pt x="152" y="154"/>
                    </a:lnTo>
                    <a:lnTo>
                      <a:pt x="139" y="164"/>
                    </a:lnTo>
                    <a:lnTo>
                      <a:pt x="124" y="172"/>
                    </a:lnTo>
                    <a:lnTo>
                      <a:pt x="116" y="175"/>
                    </a:lnTo>
                    <a:lnTo>
                      <a:pt x="108" y="178"/>
                    </a:lnTo>
                    <a:lnTo>
                      <a:pt x="98" y="179"/>
                    </a:lnTo>
                    <a:lnTo>
                      <a:pt x="89" y="179"/>
                    </a:lnTo>
                    <a:lnTo>
                      <a:pt x="89" y="179"/>
                    </a:lnTo>
                    <a:lnTo>
                      <a:pt x="79" y="179"/>
                    </a:lnTo>
                    <a:lnTo>
                      <a:pt x="71" y="178"/>
                    </a:lnTo>
                    <a:lnTo>
                      <a:pt x="62" y="175"/>
                    </a:lnTo>
                    <a:lnTo>
                      <a:pt x="54" y="172"/>
                    </a:lnTo>
                    <a:lnTo>
                      <a:pt x="38" y="164"/>
                    </a:lnTo>
                    <a:lnTo>
                      <a:pt x="25" y="154"/>
                    </a:lnTo>
                    <a:lnTo>
                      <a:pt x="14" y="139"/>
                    </a:lnTo>
                    <a:lnTo>
                      <a:pt x="7" y="124"/>
                    </a:lnTo>
                    <a:lnTo>
                      <a:pt x="3" y="117"/>
                    </a:lnTo>
                    <a:lnTo>
                      <a:pt x="1" y="108"/>
                    </a:lnTo>
                    <a:lnTo>
                      <a:pt x="0" y="98"/>
                    </a:lnTo>
                    <a:lnTo>
                      <a:pt x="0" y="90"/>
                    </a:lnTo>
                    <a:lnTo>
                      <a:pt x="0" y="90"/>
                    </a:lnTo>
                    <a:close/>
                  </a:path>
                </a:pathLst>
              </a:custGeom>
              <a:solidFill>
                <a:srgbClr val="F04C3E"/>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86" name="Freeform 58"/>
              <p:cNvSpPr>
                <a:spLocks/>
              </p:cNvSpPr>
              <p:nvPr/>
            </p:nvSpPr>
            <p:spPr bwMode="auto">
              <a:xfrm>
                <a:off x="3299810" y="4648549"/>
                <a:ext cx="215900" cy="215900"/>
              </a:xfrm>
              <a:custGeom>
                <a:avLst/>
                <a:gdLst/>
                <a:ahLst/>
                <a:cxnLst>
                  <a:cxn ang="0">
                    <a:pos x="0" y="137"/>
                  </a:cxn>
                  <a:cxn ang="0">
                    <a:pos x="3" y="109"/>
                  </a:cxn>
                  <a:cxn ang="0">
                    <a:pos x="11" y="84"/>
                  </a:cxn>
                  <a:cxn ang="0">
                    <a:pos x="24" y="60"/>
                  </a:cxn>
                  <a:cxn ang="0">
                    <a:pos x="40" y="40"/>
                  </a:cxn>
                  <a:cxn ang="0">
                    <a:pos x="60" y="25"/>
                  </a:cxn>
                  <a:cxn ang="0">
                    <a:pos x="84" y="12"/>
                  </a:cxn>
                  <a:cxn ang="0">
                    <a:pos x="109" y="3"/>
                  </a:cxn>
                  <a:cxn ang="0">
                    <a:pos x="136" y="0"/>
                  </a:cxn>
                  <a:cxn ang="0">
                    <a:pos x="151" y="2"/>
                  </a:cxn>
                  <a:cxn ang="0">
                    <a:pos x="176" y="8"/>
                  </a:cxn>
                  <a:cxn ang="0">
                    <a:pos x="200" y="18"/>
                  </a:cxn>
                  <a:cxn ang="0">
                    <a:pos x="223" y="32"/>
                  </a:cxn>
                  <a:cxn ang="0">
                    <a:pos x="240" y="50"/>
                  </a:cxn>
                  <a:cxn ang="0">
                    <a:pos x="256" y="72"/>
                  </a:cxn>
                  <a:cxn ang="0">
                    <a:pos x="266" y="96"/>
                  </a:cxn>
                  <a:cxn ang="0">
                    <a:pos x="272" y="123"/>
                  </a:cxn>
                  <a:cxn ang="0">
                    <a:pos x="272" y="137"/>
                  </a:cxn>
                  <a:cxn ang="0">
                    <a:pos x="269" y="164"/>
                  </a:cxn>
                  <a:cxn ang="0">
                    <a:pos x="262" y="190"/>
                  </a:cxn>
                  <a:cxn ang="0">
                    <a:pos x="249" y="212"/>
                  </a:cxn>
                  <a:cxn ang="0">
                    <a:pos x="232" y="232"/>
                  </a:cxn>
                  <a:cxn ang="0">
                    <a:pos x="212" y="249"/>
                  </a:cxn>
                  <a:cxn ang="0">
                    <a:pos x="189" y="262"/>
                  </a:cxn>
                  <a:cxn ang="0">
                    <a:pos x="163" y="269"/>
                  </a:cxn>
                  <a:cxn ang="0">
                    <a:pos x="136" y="272"/>
                  </a:cxn>
                  <a:cxn ang="0">
                    <a:pos x="122" y="272"/>
                  </a:cxn>
                  <a:cxn ang="0">
                    <a:pos x="95" y="266"/>
                  </a:cxn>
                  <a:cxn ang="0">
                    <a:pos x="71" y="256"/>
                  </a:cxn>
                  <a:cxn ang="0">
                    <a:pos x="50" y="241"/>
                  </a:cxn>
                  <a:cxn ang="0">
                    <a:pos x="31" y="222"/>
                  </a:cxn>
                  <a:cxn ang="0">
                    <a:pos x="17" y="201"/>
                  </a:cxn>
                  <a:cxn ang="0">
                    <a:pos x="7" y="177"/>
                  </a:cxn>
                  <a:cxn ang="0">
                    <a:pos x="1" y="150"/>
                  </a:cxn>
                  <a:cxn ang="0">
                    <a:pos x="0" y="137"/>
                  </a:cxn>
                </a:cxnLst>
                <a:rect l="0" t="0" r="r" b="b"/>
                <a:pathLst>
                  <a:path w="272" h="272">
                    <a:moveTo>
                      <a:pt x="0" y="137"/>
                    </a:moveTo>
                    <a:lnTo>
                      <a:pt x="0" y="137"/>
                    </a:lnTo>
                    <a:lnTo>
                      <a:pt x="1" y="123"/>
                    </a:lnTo>
                    <a:lnTo>
                      <a:pt x="3" y="109"/>
                    </a:lnTo>
                    <a:lnTo>
                      <a:pt x="7" y="96"/>
                    </a:lnTo>
                    <a:lnTo>
                      <a:pt x="11" y="84"/>
                    </a:lnTo>
                    <a:lnTo>
                      <a:pt x="17" y="72"/>
                    </a:lnTo>
                    <a:lnTo>
                      <a:pt x="24" y="60"/>
                    </a:lnTo>
                    <a:lnTo>
                      <a:pt x="31" y="50"/>
                    </a:lnTo>
                    <a:lnTo>
                      <a:pt x="40" y="40"/>
                    </a:lnTo>
                    <a:lnTo>
                      <a:pt x="50" y="32"/>
                    </a:lnTo>
                    <a:lnTo>
                      <a:pt x="60" y="25"/>
                    </a:lnTo>
                    <a:lnTo>
                      <a:pt x="71" y="18"/>
                    </a:lnTo>
                    <a:lnTo>
                      <a:pt x="84" y="12"/>
                    </a:lnTo>
                    <a:lnTo>
                      <a:pt x="95" y="8"/>
                    </a:lnTo>
                    <a:lnTo>
                      <a:pt x="109" y="3"/>
                    </a:lnTo>
                    <a:lnTo>
                      <a:pt x="122" y="2"/>
                    </a:lnTo>
                    <a:lnTo>
                      <a:pt x="136" y="0"/>
                    </a:lnTo>
                    <a:lnTo>
                      <a:pt x="136" y="0"/>
                    </a:lnTo>
                    <a:lnTo>
                      <a:pt x="151" y="2"/>
                    </a:lnTo>
                    <a:lnTo>
                      <a:pt x="163" y="3"/>
                    </a:lnTo>
                    <a:lnTo>
                      <a:pt x="176" y="8"/>
                    </a:lnTo>
                    <a:lnTo>
                      <a:pt x="189" y="12"/>
                    </a:lnTo>
                    <a:lnTo>
                      <a:pt x="200" y="18"/>
                    </a:lnTo>
                    <a:lnTo>
                      <a:pt x="212" y="25"/>
                    </a:lnTo>
                    <a:lnTo>
                      <a:pt x="223" y="32"/>
                    </a:lnTo>
                    <a:lnTo>
                      <a:pt x="232" y="40"/>
                    </a:lnTo>
                    <a:lnTo>
                      <a:pt x="240" y="50"/>
                    </a:lnTo>
                    <a:lnTo>
                      <a:pt x="249" y="60"/>
                    </a:lnTo>
                    <a:lnTo>
                      <a:pt x="256" y="72"/>
                    </a:lnTo>
                    <a:lnTo>
                      <a:pt x="262" y="84"/>
                    </a:lnTo>
                    <a:lnTo>
                      <a:pt x="266" y="96"/>
                    </a:lnTo>
                    <a:lnTo>
                      <a:pt x="269" y="109"/>
                    </a:lnTo>
                    <a:lnTo>
                      <a:pt x="272" y="123"/>
                    </a:lnTo>
                    <a:lnTo>
                      <a:pt x="272" y="137"/>
                    </a:lnTo>
                    <a:lnTo>
                      <a:pt x="272" y="137"/>
                    </a:lnTo>
                    <a:lnTo>
                      <a:pt x="272" y="150"/>
                    </a:lnTo>
                    <a:lnTo>
                      <a:pt x="269" y="164"/>
                    </a:lnTo>
                    <a:lnTo>
                      <a:pt x="266" y="177"/>
                    </a:lnTo>
                    <a:lnTo>
                      <a:pt x="262" y="190"/>
                    </a:lnTo>
                    <a:lnTo>
                      <a:pt x="256" y="201"/>
                    </a:lnTo>
                    <a:lnTo>
                      <a:pt x="249" y="212"/>
                    </a:lnTo>
                    <a:lnTo>
                      <a:pt x="240" y="222"/>
                    </a:lnTo>
                    <a:lnTo>
                      <a:pt x="232" y="232"/>
                    </a:lnTo>
                    <a:lnTo>
                      <a:pt x="223" y="241"/>
                    </a:lnTo>
                    <a:lnTo>
                      <a:pt x="212" y="249"/>
                    </a:lnTo>
                    <a:lnTo>
                      <a:pt x="200" y="256"/>
                    </a:lnTo>
                    <a:lnTo>
                      <a:pt x="189" y="262"/>
                    </a:lnTo>
                    <a:lnTo>
                      <a:pt x="176" y="266"/>
                    </a:lnTo>
                    <a:lnTo>
                      <a:pt x="163" y="269"/>
                    </a:lnTo>
                    <a:lnTo>
                      <a:pt x="151" y="272"/>
                    </a:lnTo>
                    <a:lnTo>
                      <a:pt x="136" y="272"/>
                    </a:lnTo>
                    <a:lnTo>
                      <a:pt x="136" y="272"/>
                    </a:lnTo>
                    <a:lnTo>
                      <a:pt x="122" y="272"/>
                    </a:lnTo>
                    <a:lnTo>
                      <a:pt x="109" y="269"/>
                    </a:lnTo>
                    <a:lnTo>
                      <a:pt x="95" y="266"/>
                    </a:lnTo>
                    <a:lnTo>
                      <a:pt x="84" y="262"/>
                    </a:lnTo>
                    <a:lnTo>
                      <a:pt x="71" y="256"/>
                    </a:lnTo>
                    <a:lnTo>
                      <a:pt x="60" y="249"/>
                    </a:lnTo>
                    <a:lnTo>
                      <a:pt x="50" y="241"/>
                    </a:lnTo>
                    <a:lnTo>
                      <a:pt x="40" y="232"/>
                    </a:lnTo>
                    <a:lnTo>
                      <a:pt x="31" y="222"/>
                    </a:lnTo>
                    <a:lnTo>
                      <a:pt x="24" y="212"/>
                    </a:lnTo>
                    <a:lnTo>
                      <a:pt x="17" y="201"/>
                    </a:lnTo>
                    <a:lnTo>
                      <a:pt x="11" y="190"/>
                    </a:lnTo>
                    <a:lnTo>
                      <a:pt x="7" y="177"/>
                    </a:lnTo>
                    <a:lnTo>
                      <a:pt x="3" y="164"/>
                    </a:lnTo>
                    <a:lnTo>
                      <a:pt x="1" y="150"/>
                    </a:lnTo>
                    <a:lnTo>
                      <a:pt x="0" y="137"/>
                    </a:lnTo>
                    <a:lnTo>
                      <a:pt x="0" y="1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87" name="Freeform 59"/>
              <p:cNvSpPr>
                <a:spLocks/>
              </p:cNvSpPr>
              <p:nvPr/>
            </p:nvSpPr>
            <p:spPr bwMode="auto">
              <a:xfrm>
                <a:off x="3341085" y="4689824"/>
                <a:ext cx="131763" cy="131763"/>
              </a:xfrm>
              <a:custGeom>
                <a:avLst/>
                <a:gdLst/>
                <a:ahLst/>
                <a:cxnLst>
                  <a:cxn ang="0">
                    <a:pos x="0" y="84"/>
                  </a:cxn>
                  <a:cxn ang="0">
                    <a:pos x="0" y="84"/>
                  </a:cxn>
                  <a:cxn ang="0">
                    <a:pos x="1" y="75"/>
                  </a:cxn>
                  <a:cxn ang="0">
                    <a:pos x="1" y="67"/>
                  </a:cxn>
                  <a:cxn ang="0">
                    <a:pos x="7" y="51"/>
                  </a:cxn>
                  <a:cxn ang="0">
                    <a:pos x="14" y="37"/>
                  </a:cxn>
                  <a:cxn ang="0">
                    <a:pos x="24" y="24"/>
                  </a:cxn>
                  <a:cxn ang="0">
                    <a:pos x="37" y="14"/>
                  </a:cxn>
                  <a:cxn ang="0">
                    <a:pos x="51" y="7"/>
                  </a:cxn>
                  <a:cxn ang="0">
                    <a:pos x="66" y="2"/>
                  </a:cxn>
                  <a:cxn ang="0">
                    <a:pos x="75" y="2"/>
                  </a:cxn>
                  <a:cxn ang="0">
                    <a:pos x="83" y="0"/>
                  </a:cxn>
                  <a:cxn ang="0">
                    <a:pos x="83" y="0"/>
                  </a:cxn>
                  <a:cxn ang="0">
                    <a:pos x="92" y="2"/>
                  </a:cxn>
                  <a:cxn ang="0">
                    <a:pos x="101" y="2"/>
                  </a:cxn>
                  <a:cxn ang="0">
                    <a:pos x="116" y="7"/>
                  </a:cxn>
                  <a:cxn ang="0">
                    <a:pos x="130" y="14"/>
                  </a:cxn>
                  <a:cxn ang="0">
                    <a:pos x="142" y="24"/>
                  </a:cxn>
                  <a:cxn ang="0">
                    <a:pos x="152" y="37"/>
                  </a:cxn>
                  <a:cxn ang="0">
                    <a:pos x="160" y="51"/>
                  </a:cxn>
                  <a:cxn ang="0">
                    <a:pos x="164" y="67"/>
                  </a:cxn>
                  <a:cxn ang="0">
                    <a:pos x="166" y="75"/>
                  </a:cxn>
                  <a:cxn ang="0">
                    <a:pos x="166" y="84"/>
                  </a:cxn>
                  <a:cxn ang="0">
                    <a:pos x="166" y="84"/>
                  </a:cxn>
                  <a:cxn ang="0">
                    <a:pos x="166" y="93"/>
                  </a:cxn>
                  <a:cxn ang="0">
                    <a:pos x="164" y="101"/>
                  </a:cxn>
                  <a:cxn ang="0">
                    <a:pos x="160" y="117"/>
                  </a:cxn>
                  <a:cxn ang="0">
                    <a:pos x="152" y="129"/>
                  </a:cxn>
                  <a:cxn ang="0">
                    <a:pos x="142" y="142"/>
                  </a:cxn>
                  <a:cxn ang="0">
                    <a:pos x="130" y="152"/>
                  </a:cxn>
                  <a:cxn ang="0">
                    <a:pos x="116" y="161"/>
                  </a:cxn>
                  <a:cxn ang="0">
                    <a:pos x="101" y="165"/>
                  </a:cxn>
                  <a:cxn ang="0">
                    <a:pos x="92" y="166"/>
                  </a:cxn>
                  <a:cxn ang="0">
                    <a:pos x="83" y="166"/>
                  </a:cxn>
                  <a:cxn ang="0">
                    <a:pos x="83" y="166"/>
                  </a:cxn>
                  <a:cxn ang="0">
                    <a:pos x="75" y="166"/>
                  </a:cxn>
                  <a:cxn ang="0">
                    <a:pos x="66" y="165"/>
                  </a:cxn>
                  <a:cxn ang="0">
                    <a:pos x="51" y="161"/>
                  </a:cxn>
                  <a:cxn ang="0">
                    <a:pos x="37" y="152"/>
                  </a:cxn>
                  <a:cxn ang="0">
                    <a:pos x="24" y="142"/>
                  </a:cxn>
                  <a:cxn ang="0">
                    <a:pos x="14" y="129"/>
                  </a:cxn>
                  <a:cxn ang="0">
                    <a:pos x="7" y="117"/>
                  </a:cxn>
                  <a:cxn ang="0">
                    <a:pos x="1" y="101"/>
                  </a:cxn>
                  <a:cxn ang="0">
                    <a:pos x="1" y="93"/>
                  </a:cxn>
                  <a:cxn ang="0">
                    <a:pos x="0" y="84"/>
                  </a:cxn>
                  <a:cxn ang="0">
                    <a:pos x="0" y="84"/>
                  </a:cxn>
                </a:cxnLst>
                <a:rect l="0" t="0" r="r" b="b"/>
                <a:pathLst>
                  <a:path w="166" h="166">
                    <a:moveTo>
                      <a:pt x="0" y="84"/>
                    </a:moveTo>
                    <a:lnTo>
                      <a:pt x="0" y="84"/>
                    </a:lnTo>
                    <a:lnTo>
                      <a:pt x="1" y="75"/>
                    </a:lnTo>
                    <a:lnTo>
                      <a:pt x="1" y="67"/>
                    </a:lnTo>
                    <a:lnTo>
                      <a:pt x="7" y="51"/>
                    </a:lnTo>
                    <a:lnTo>
                      <a:pt x="14" y="37"/>
                    </a:lnTo>
                    <a:lnTo>
                      <a:pt x="24" y="24"/>
                    </a:lnTo>
                    <a:lnTo>
                      <a:pt x="37" y="14"/>
                    </a:lnTo>
                    <a:lnTo>
                      <a:pt x="51" y="7"/>
                    </a:lnTo>
                    <a:lnTo>
                      <a:pt x="66" y="2"/>
                    </a:lnTo>
                    <a:lnTo>
                      <a:pt x="75" y="2"/>
                    </a:lnTo>
                    <a:lnTo>
                      <a:pt x="83" y="0"/>
                    </a:lnTo>
                    <a:lnTo>
                      <a:pt x="83" y="0"/>
                    </a:lnTo>
                    <a:lnTo>
                      <a:pt x="92" y="2"/>
                    </a:lnTo>
                    <a:lnTo>
                      <a:pt x="101" y="2"/>
                    </a:lnTo>
                    <a:lnTo>
                      <a:pt x="116" y="7"/>
                    </a:lnTo>
                    <a:lnTo>
                      <a:pt x="130" y="14"/>
                    </a:lnTo>
                    <a:lnTo>
                      <a:pt x="142" y="24"/>
                    </a:lnTo>
                    <a:lnTo>
                      <a:pt x="152" y="37"/>
                    </a:lnTo>
                    <a:lnTo>
                      <a:pt x="160" y="51"/>
                    </a:lnTo>
                    <a:lnTo>
                      <a:pt x="164" y="67"/>
                    </a:lnTo>
                    <a:lnTo>
                      <a:pt x="166" y="75"/>
                    </a:lnTo>
                    <a:lnTo>
                      <a:pt x="166" y="84"/>
                    </a:lnTo>
                    <a:lnTo>
                      <a:pt x="166" y="84"/>
                    </a:lnTo>
                    <a:lnTo>
                      <a:pt x="166" y="93"/>
                    </a:lnTo>
                    <a:lnTo>
                      <a:pt x="164" y="101"/>
                    </a:lnTo>
                    <a:lnTo>
                      <a:pt x="160" y="117"/>
                    </a:lnTo>
                    <a:lnTo>
                      <a:pt x="152" y="129"/>
                    </a:lnTo>
                    <a:lnTo>
                      <a:pt x="142" y="142"/>
                    </a:lnTo>
                    <a:lnTo>
                      <a:pt x="130" y="152"/>
                    </a:lnTo>
                    <a:lnTo>
                      <a:pt x="116" y="161"/>
                    </a:lnTo>
                    <a:lnTo>
                      <a:pt x="101" y="165"/>
                    </a:lnTo>
                    <a:lnTo>
                      <a:pt x="92" y="166"/>
                    </a:lnTo>
                    <a:lnTo>
                      <a:pt x="83" y="166"/>
                    </a:lnTo>
                    <a:lnTo>
                      <a:pt x="83" y="166"/>
                    </a:lnTo>
                    <a:lnTo>
                      <a:pt x="75" y="166"/>
                    </a:lnTo>
                    <a:lnTo>
                      <a:pt x="66" y="165"/>
                    </a:lnTo>
                    <a:lnTo>
                      <a:pt x="51" y="161"/>
                    </a:lnTo>
                    <a:lnTo>
                      <a:pt x="37" y="152"/>
                    </a:lnTo>
                    <a:lnTo>
                      <a:pt x="24" y="142"/>
                    </a:lnTo>
                    <a:lnTo>
                      <a:pt x="14" y="129"/>
                    </a:lnTo>
                    <a:lnTo>
                      <a:pt x="7" y="117"/>
                    </a:lnTo>
                    <a:lnTo>
                      <a:pt x="1" y="101"/>
                    </a:lnTo>
                    <a:lnTo>
                      <a:pt x="1" y="93"/>
                    </a:lnTo>
                    <a:lnTo>
                      <a:pt x="0" y="84"/>
                    </a:lnTo>
                    <a:lnTo>
                      <a:pt x="0" y="84"/>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88" name="Freeform 60"/>
              <p:cNvSpPr>
                <a:spLocks/>
              </p:cNvSpPr>
              <p:nvPr/>
            </p:nvSpPr>
            <p:spPr bwMode="auto">
              <a:xfrm>
                <a:off x="3299810" y="4929537"/>
                <a:ext cx="215900" cy="215900"/>
              </a:xfrm>
              <a:custGeom>
                <a:avLst/>
                <a:gdLst/>
                <a:ahLst/>
                <a:cxnLst>
                  <a:cxn ang="0">
                    <a:pos x="0" y="135"/>
                  </a:cxn>
                  <a:cxn ang="0">
                    <a:pos x="3" y="108"/>
                  </a:cxn>
                  <a:cxn ang="0">
                    <a:pos x="11" y="82"/>
                  </a:cxn>
                  <a:cxn ang="0">
                    <a:pos x="24" y="60"/>
                  </a:cxn>
                  <a:cxn ang="0">
                    <a:pos x="40" y="40"/>
                  </a:cxn>
                  <a:cxn ang="0">
                    <a:pos x="60" y="23"/>
                  </a:cxn>
                  <a:cxn ang="0">
                    <a:pos x="84" y="10"/>
                  </a:cxn>
                  <a:cxn ang="0">
                    <a:pos x="109" y="3"/>
                  </a:cxn>
                  <a:cxn ang="0">
                    <a:pos x="136" y="0"/>
                  </a:cxn>
                  <a:cxn ang="0">
                    <a:pos x="151" y="0"/>
                  </a:cxn>
                  <a:cxn ang="0">
                    <a:pos x="176" y="6"/>
                  </a:cxn>
                  <a:cxn ang="0">
                    <a:pos x="200" y="16"/>
                  </a:cxn>
                  <a:cxn ang="0">
                    <a:pos x="223" y="31"/>
                  </a:cxn>
                  <a:cxn ang="0">
                    <a:pos x="240" y="48"/>
                  </a:cxn>
                  <a:cxn ang="0">
                    <a:pos x="256" y="71"/>
                  </a:cxn>
                  <a:cxn ang="0">
                    <a:pos x="266" y="95"/>
                  </a:cxn>
                  <a:cxn ang="0">
                    <a:pos x="272" y="121"/>
                  </a:cxn>
                  <a:cxn ang="0">
                    <a:pos x="272" y="135"/>
                  </a:cxn>
                  <a:cxn ang="0">
                    <a:pos x="269" y="162"/>
                  </a:cxn>
                  <a:cxn ang="0">
                    <a:pos x="262" y="188"/>
                  </a:cxn>
                  <a:cxn ang="0">
                    <a:pos x="249" y="212"/>
                  </a:cxn>
                  <a:cxn ang="0">
                    <a:pos x="232" y="232"/>
                  </a:cxn>
                  <a:cxn ang="0">
                    <a:pos x="212" y="247"/>
                  </a:cxn>
                  <a:cxn ang="0">
                    <a:pos x="189" y="260"/>
                  </a:cxn>
                  <a:cxn ang="0">
                    <a:pos x="163" y="269"/>
                  </a:cxn>
                  <a:cxn ang="0">
                    <a:pos x="136" y="272"/>
                  </a:cxn>
                  <a:cxn ang="0">
                    <a:pos x="122" y="270"/>
                  </a:cxn>
                  <a:cxn ang="0">
                    <a:pos x="95" y="264"/>
                  </a:cxn>
                  <a:cxn ang="0">
                    <a:pos x="71" y="254"/>
                  </a:cxn>
                  <a:cxn ang="0">
                    <a:pos x="50" y="240"/>
                  </a:cxn>
                  <a:cxn ang="0">
                    <a:pos x="31" y="222"/>
                  </a:cxn>
                  <a:cxn ang="0">
                    <a:pos x="17" y="200"/>
                  </a:cxn>
                  <a:cxn ang="0">
                    <a:pos x="7" y="176"/>
                  </a:cxn>
                  <a:cxn ang="0">
                    <a:pos x="1" y="149"/>
                  </a:cxn>
                  <a:cxn ang="0">
                    <a:pos x="0" y="135"/>
                  </a:cxn>
                </a:cxnLst>
                <a:rect l="0" t="0" r="r" b="b"/>
                <a:pathLst>
                  <a:path w="272" h="272">
                    <a:moveTo>
                      <a:pt x="0" y="135"/>
                    </a:moveTo>
                    <a:lnTo>
                      <a:pt x="0" y="135"/>
                    </a:lnTo>
                    <a:lnTo>
                      <a:pt x="1" y="121"/>
                    </a:lnTo>
                    <a:lnTo>
                      <a:pt x="3" y="108"/>
                    </a:lnTo>
                    <a:lnTo>
                      <a:pt x="7" y="95"/>
                    </a:lnTo>
                    <a:lnTo>
                      <a:pt x="11" y="82"/>
                    </a:lnTo>
                    <a:lnTo>
                      <a:pt x="17" y="71"/>
                    </a:lnTo>
                    <a:lnTo>
                      <a:pt x="24" y="60"/>
                    </a:lnTo>
                    <a:lnTo>
                      <a:pt x="31" y="48"/>
                    </a:lnTo>
                    <a:lnTo>
                      <a:pt x="40" y="40"/>
                    </a:lnTo>
                    <a:lnTo>
                      <a:pt x="50" y="31"/>
                    </a:lnTo>
                    <a:lnTo>
                      <a:pt x="60" y="23"/>
                    </a:lnTo>
                    <a:lnTo>
                      <a:pt x="71" y="16"/>
                    </a:lnTo>
                    <a:lnTo>
                      <a:pt x="84" y="10"/>
                    </a:lnTo>
                    <a:lnTo>
                      <a:pt x="95" y="6"/>
                    </a:lnTo>
                    <a:lnTo>
                      <a:pt x="109" y="3"/>
                    </a:lnTo>
                    <a:lnTo>
                      <a:pt x="122" y="0"/>
                    </a:lnTo>
                    <a:lnTo>
                      <a:pt x="136" y="0"/>
                    </a:lnTo>
                    <a:lnTo>
                      <a:pt x="136" y="0"/>
                    </a:lnTo>
                    <a:lnTo>
                      <a:pt x="151" y="0"/>
                    </a:lnTo>
                    <a:lnTo>
                      <a:pt x="163" y="3"/>
                    </a:lnTo>
                    <a:lnTo>
                      <a:pt x="176" y="6"/>
                    </a:lnTo>
                    <a:lnTo>
                      <a:pt x="189" y="10"/>
                    </a:lnTo>
                    <a:lnTo>
                      <a:pt x="200" y="16"/>
                    </a:lnTo>
                    <a:lnTo>
                      <a:pt x="212" y="23"/>
                    </a:lnTo>
                    <a:lnTo>
                      <a:pt x="223" y="31"/>
                    </a:lnTo>
                    <a:lnTo>
                      <a:pt x="232" y="40"/>
                    </a:lnTo>
                    <a:lnTo>
                      <a:pt x="240" y="48"/>
                    </a:lnTo>
                    <a:lnTo>
                      <a:pt x="249" y="60"/>
                    </a:lnTo>
                    <a:lnTo>
                      <a:pt x="256" y="71"/>
                    </a:lnTo>
                    <a:lnTo>
                      <a:pt x="262" y="82"/>
                    </a:lnTo>
                    <a:lnTo>
                      <a:pt x="266" y="95"/>
                    </a:lnTo>
                    <a:lnTo>
                      <a:pt x="269" y="108"/>
                    </a:lnTo>
                    <a:lnTo>
                      <a:pt x="272" y="121"/>
                    </a:lnTo>
                    <a:lnTo>
                      <a:pt x="272" y="135"/>
                    </a:lnTo>
                    <a:lnTo>
                      <a:pt x="272" y="135"/>
                    </a:lnTo>
                    <a:lnTo>
                      <a:pt x="272" y="149"/>
                    </a:lnTo>
                    <a:lnTo>
                      <a:pt x="269" y="162"/>
                    </a:lnTo>
                    <a:lnTo>
                      <a:pt x="266" y="176"/>
                    </a:lnTo>
                    <a:lnTo>
                      <a:pt x="262" y="188"/>
                    </a:lnTo>
                    <a:lnTo>
                      <a:pt x="256" y="200"/>
                    </a:lnTo>
                    <a:lnTo>
                      <a:pt x="249" y="212"/>
                    </a:lnTo>
                    <a:lnTo>
                      <a:pt x="240" y="222"/>
                    </a:lnTo>
                    <a:lnTo>
                      <a:pt x="232" y="232"/>
                    </a:lnTo>
                    <a:lnTo>
                      <a:pt x="223" y="240"/>
                    </a:lnTo>
                    <a:lnTo>
                      <a:pt x="212" y="247"/>
                    </a:lnTo>
                    <a:lnTo>
                      <a:pt x="200" y="254"/>
                    </a:lnTo>
                    <a:lnTo>
                      <a:pt x="189" y="260"/>
                    </a:lnTo>
                    <a:lnTo>
                      <a:pt x="176" y="264"/>
                    </a:lnTo>
                    <a:lnTo>
                      <a:pt x="163" y="269"/>
                    </a:lnTo>
                    <a:lnTo>
                      <a:pt x="151" y="270"/>
                    </a:lnTo>
                    <a:lnTo>
                      <a:pt x="136" y="272"/>
                    </a:lnTo>
                    <a:lnTo>
                      <a:pt x="136" y="272"/>
                    </a:lnTo>
                    <a:lnTo>
                      <a:pt x="122" y="270"/>
                    </a:lnTo>
                    <a:lnTo>
                      <a:pt x="109" y="269"/>
                    </a:lnTo>
                    <a:lnTo>
                      <a:pt x="95" y="264"/>
                    </a:lnTo>
                    <a:lnTo>
                      <a:pt x="84" y="260"/>
                    </a:lnTo>
                    <a:lnTo>
                      <a:pt x="71" y="254"/>
                    </a:lnTo>
                    <a:lnTo>
                      <a:pt x="60" y="247"/>
                    </a:lnTo>
                    <a:lnTo>
                      <a:pt x="50" y="240"/>
                    </a:lnTo>
                    <a:lnTo>
                      <a:pt x="40" y="232"/>
                    </a:lnTo>
                    <a:lnTo>
                      <a:pt x="31" y="222"/>
                    </a:lnTo>
                    <a:lnTo>
                      <a:pt x="24" y="212"/>
                    </a:lnTo>
                    <a:lnTo>
                      <a:pt x="17" y="200"/>
                    </a:lnTo>
                    <a:lnTo>
                      <a:pt x="11" y="188"/>
                    </a:lnTo>
                    <a:lnTo>
                      <a:pt x="7" y="176"/>
                    </a:lnTo>
                    <a:lnTo>
                      <a:pt x="3" y="162"/>
                    </a:lnTo>
                    <a:lnTo>
                      <a:pt x="1" y="149"/>
                    </a:lnTo>
                    <a:lnTo>
                      <a:pt x="0" y="135"/>
                    </a:lnTo>
                    <a:lnTo>
                      <a:pt x="0" y="1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89" name="Freeform 61"/>
              <p:cNvSpPr>
                <a:spLocks/>
              </p:cNvSpPr>
              <p:nvPr/>
            </p:nvSpPr>
            <p:spPr bwMode="auto">
              <a:xfrm>
                <a:off x="3341085" y="4969224"/>
                <a:ext cx="134938" cy="136525"/>
              </a:xfrm>
              <a:custGeom>
                <a:avLst/>
                <a:gdLst/>
                <a:ahLst/>
                <a:cxnLst>
                  <a:cxn ang="0">
                    <a:pos x="0" y="85"/>
                  </a:cxn>
                  <a:cxn ang="0">
                    <a:pos x="0" y="85"/>
                  </a:cxn>
                  <a:cxn ang="0">
                    <a:pos x="0" y="76"/>
                  </a:cxn>
                  <a:cxn ang="0">
                    <a:pos x="2" y="68"/>
                  </a:cxn>
                  <a:cxn ang="0">
                    <a:pos x="6" y="52"/>
                  </a:cxn>
                  <a:cxn ang="0">
                    <a:pos x="14" y="38"/>
                  </a:cxn>
                  <a:cxn ang="0">
                    <a:pos x="24" y="25"/>
                  </a:cxn>
                  <a:cxn ang="0">
                    <a:pos x="37" y="14"/>
                  </a:cxn>
                  <a:cxn ang="0">
                    <a:pos x="51" y="7"/>
                  </a:cxn>
                  <a:cxn ang="0">
                    <a:pos x="68" y="1"/>
                  </a:cxn>
                  <a:cxn ang="0">
                    <a:pos x="77" y="0"/>
                  </a:cxn>
                  <a:cxn ang="0">
                    <a:pos x="85" y="0"/>
                  </a:cxn>
                  <a:cxn ang="0">
                    <a:pos x="85" y="0"/>
                  </a:cxn>
                  <a:cxn ang="0">
                    <a:pos x="94" y="0"/>
                  </a:cxn>
                  <a:cxn ang="0">
                    <a:pos x="103" y="1"/>
                  </a:cxn>
                  <a:cxn ang="0">
                    <a:pos x="118" y="7"/>
                  </a:cxn>
                  <a:cxn ang="0">
                    <a:pos x="132" y="14"/>
                  </a:cxn>
                  <a:cxn ang="0">
                    <a:pos x="145" y="25"/>
                  </a:cxn>
                  <a:cxn ang="0">
                    <a:pos x="157" y="38"/>
                  </a:cxn>
                  <a:cxn ang="0">
                    <a:pos x="164" y="52"/>
                  </a:cxn>
                  <a:cxn ang="0">
                    <a:pos x="169" y="68"/>
                  </a:cxn>
                  <a:cxn ang="0">
                    <a:pos x="171" y="76"/>
                  </a:cxn>
                  <a:cxn ang="0">
                    <a:pos x="171" y="85"/>
                  </a:cxn>
                  <a:cxn ang="0">
                    <a:pos x="171" y="85"/>
                  </a:cxn>
                  <a:cxn ang="0">
                    <a:pos x="171" y="94"/>
                  </a:cxn>
                  <a:cxn ang="0">
                    <a:pos x="169" y="102"/>
                  </a:cxn>
                  <a:cxn ang="0">
                    <a:pos x="164" y="119"/>
                  </a:cxn>
                  <a:cxn ang="0">
                    <a:pos x="157" y="133"/>
                  </a:cxn>
                  <a:cxn ang="0">
                    <a:pos x="145" y="146"/>
                  </a:cxn>
                  <a:cxn ang="0">
                    <a:pos x="132" y="156"/>
                  </a:cxn>
                  <a:cxn ang="0">
                    <a:pos x="118" y="165"/>
                  </a:cxn>
                  <a:cxn ang="0">
                    <a:pos x="103" y="169"/>
                  </a:cxn>
                  <a:cxn ang="0">
                    <a:pos x="94" y="170"/>
                  </a:cxn>
                  <a:cxn ang="0">
                    <a:pos x="85" y="170"/>
                  </a:cxn>
                  <a:cxn ang="0">
                    <a:pos x="85" y="170"/>
                  </a:cxn>
                  <a:cxn ang="0">
                    <a:pos x="77" y="170"/>
                  </a:cxn>
                  <a:cxn ang="0">
                    <a:pos x="68" y="169"/>
                  </a:cxn>
                  <a:cxn ang="0">
                    <a:pos x="51" y="165"/>
                  </a:cxn>
                  <a:cxn ang="0">
                    <a:pos x="37" y="156"/>
                  </a:cxn>
                  <a:cxn ang="0">
                    <a:pos x="24" y="146"/>
                  </a:cxn>
                  <a:cxn ang="0">
                    <a:pos x="14" y="133"/>
                  </a:cxn>
                  <a:cxn ang="0">
                    <a:pos x="6" y="119"/>
                  </a:cxn>
                  <a:cxn ang="0">
                    <a:pos x="2" y="102"/>
                  </a:cxn>
                  <a:cxn ang="0">
                    <a:pos x="0" y="94"/>
                  </a:cxn>
                  <a:cxn ang="0">
                    <a:pos x="0" y="85"/>
                  </a:cxn>
                  <a:cxn ang="0">
                    <a:pos x="0" y="85"/>
                  </a:cxn>
                </a:cxnLst>
                <a:rect l="0" t="0" r="r" b="b"/>
                <a:pathLst>
                  <a:path w="171" h="170">
                    <a:moveTo>
                      <a:pt x="0" y="85"/>
                    </a:moveTo>
                    <a:lnTo>
                      <a:pt x="0" y="85"/>
                    </a:lnTo>
                    <a:lnTo>
                      <a:pt x="0" y="76"/>
                    </a:lnTo>
                    <a:lnTo>
                      <a:pt x="2" y="68"/>
                    </a:lnTo>
                    <a:lnTo>
                      <a:pt x="6" y="52"/>
                    </a:lnTo>
                    <a:lnTo>
                      <a:pt x="14" y="38"/>
                    </a:lnTo>
                    <a:lnTo>
                      <a:pt x="24" y="25"/>
                    </a:lnTo>
                    <a:lnTo>
                      <a:pt x="37" y="14"/>
                    </a:lnTo>
                    <a:lnTo>
                      <a:pt x="51" y="7"/>
                    </a:lnTo>
                    <a:lnTo>
                      <a:pt x="68" y="1"/>
                    </a:lnTo>
                    <a:lnTo>
                      <a:pt x="77" y="0"/>
                    </a:lnTo>
                    <a:lnTo>
                      <a:pt x="85" y="0"/>
                    </a:lnTo>
                    <a:lnTo>
                      <a:pt x="85" y="0"/>
                    </a:lnTo>
                    <a:lnTo>
                      <a:pt x="94" y="0"/>
                    </a:lnTo>
                    <a:lnTo>
                      <a:pt x="103" y="1"/>
                    </a:lnTo>
                    <a:lnTo>
                      <a:pt x="118" y="7"/>
                    </a:lnTo>
                    <a:lnTo>
                      <a:pt x="132" y="14"/>
                    </a:lnTo>
                    <a:lnTo>
                      <a:pt x="145" y="25"/>
                    </a:lnTo>
                    <a:lnTo>
                      <a:pt x="157" y="38"/>
                    </a:lnTo>
                    <a:lnTo>
                      <a:pt x="164" y="52"/>
                    </a:lnTo>
                    <a:lnTo>
                      <a:pt x="169" y="68"/>
                    </a:lnTo>
                    <a:lnTo>
                      <a:pt x="171" y="76"/>
                    </a:lnTo>
                    <a:lnTo>
                      <a:pt x="171" y="85"/>
                    </a:lnTo>
                    <a:lnTo>
                      <a:pt x="171" y="85"/>
                    </a:lnTo>
                    <a:lnTo>
                      <a:pt x="171" y="94"/>
                    </a:lnTo>
                    <a:lnTo>
                      <a:pt x="169" y="102"/>
                    </a:lnTo>
                    <a:lnTo>
                      <a:pt x="164" y="119"/>
                    </a:lnTo>
                    <a:lnTo>
                      <a:pt x="157" y="133"/>
                    </a:lnTo>
                    <a:lnTo>
                      <a:pt x="145" y="146"/>
                    </a:lnTo>
                    <a:lnTo>
                      <a:pt x="132" y="156"/>
                    </a:lnTo>
                    <a:lnTo>
                      <a:pt x="118" y="165"/>
                    </a:lnTo>
                    <a:lnTo>
                      <a:pt x="103" y="169"/>
                    </a:lnTo>
                    <a:lnTo>
                      <a:pt x="94" y="170"/>
                    </a:lnTo>
                    <a:lnTo>
                      <a:pt x="85" y="170"/>
                    </a:lnTo>
                    <a:lnTo>
                      <a:pt x="85" y="170"/>
                    </a:lnTo>
                    <a:lnTo>
                      <a:pt x="77" y="170"/>
                    </a:lnTo>
                    <a:lnTo>
                      <a:pt x="68" y="169"/>
                    </a:lnTo>
                    <a:lnTo>
                      <a:pt x="51" y="165"/>
                    </a:lnTo>
                    <a:lnTo>
                      <a:pt x="37" y="156"/>
                    </a:lnTo>
                    <a:lnTo>
                      <a:pt x="24" y="146"/>
                    </a:lnTo>
                    <a:lnTo>
                      <a:pt x="14" y="133"/>
                    </a:lnTo>
                    <a:lnTo>
                      <a:pt x="6" y="119"/>
                    </a:lnTo>
                    <a:lnTo>
                      <a:pt x="2" y="102"/>
                    </a:lnTo>
                    <a:lnTo>
                      <a:pt x="0" y="94"/>
                    </a:lnTo>
                    <a:lnTo>
                      <a:pt x="0" y="85"/>
                    </a:lnTo>
                    <a:lnTo>
                      <a:pt x="0" y="85"/>
                    </a:lnTo>
                    <a:close/>
                  </a:path>
                </a:pathLst>
              </a:custGeom>
              <a:solidFill>
                <a:srgbClr val="2C973E"/>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grpSp>
      </p:grpSp>
      <p:sp>
        <p:nvSpPr>
          <p:cNvPr id="90" name="Freeform 6"/>
          <p:cNvSpPr>
            <a:spLocks noEditPoints="1"/>
          </p:cNvSpPr>
          <p:nvPr/>
        </p:nvSpPr>
        <p:spPr bwMode="auto">
          <a:xfrm rot="9255668" flipH="1" flipV="1">
            <a:off x="8114046" y="5319651"/>
            <a:ext cx="919602" cy="320652"/>
          </a:xfrm>
          <a:custGeom>
            <a:avLst/>
            <a:gdLst>
              <a:gd name="T0" fmla="*/ 2315 w 2491"/>
              <a:gd name="T1" fmla="*/ 410 h 928"/>
              <a:gd name="T2" fmla="*/ 1888 w 2491"/>
              <a:gd name="T3" fmla="*/ 304 h 928"/>
              <a:gd name="T4" fmla="*/ 1360 w 2491"/>
              <a:gd name="T5" fmla="*/ 21 h 928"/>
              <a:gd name="T6" fmla="*/ 843 w 2491"/>
              <a:gd name="T7" fmla="*/ 10 h 928"/>
              <a:gd name="T8" fmla="*/ 357 w 2491"/>
              <a:gd name="T9" fmla="*/ 309 h 928"/>
              <a:gd name="T10" fmla="*/ 192 w 2491"/>
              <a:gd name="T11" fmla="*/ 341 h 928"/>
              <a:gd name="T12" fmla="*/ 21 w 2491"/>
              <a:gd name="T13" fmla="*/ 410 h 928"/>
              <a:gd name="T14" fmla="*/ 5 w 2491"/>
              <a:gd name="T15" fmla="*/ 576 h 928"/>
              <a:gd name="T16" fmla="*/ 5 w 2491"/>
              <a:gd name="T17" fmla="*/ 656 h 928"/>
              <a:gd name="T18" fmla="*/ 21 w 2491"/>
              <a:gd name="T19" fmla="*/ 704 h 928"/>
              <a:gd name="T20" fmla="*/ 69 w 2491"/>
              <a:gd name="T21" fmla="*/ 746 h 928"/>
              <a:gd name="T22" fmla="*/ 101 w 2491"/>
              <a:gd name="T23" fmla="*/ 752 h 928"/>
              <a:gd name="T24" fmla="*/ 293 w 2491"/>
              <a:gd name="T25" fmla="*/ 752 h 928"/>
              <a:gd name="T26" fmla="*/ 293 w 2491"/>
              <a:gd name="T27" fmla="*/ 752 h 928"/>
              <a:gd name="T28" fmla="*/ 533 w 2491"/>
              <a:gd name="T29" fmla="*/ 512 h 928"/>
              <a:gd name="T30" fmla="*/ 773 w 2491"/>
              <a:gd name="T31" fmla="*/ 752 h 928"/>
              <a:gd name="T32" fmla="*/ 773 w 2491"/>
              <a:gd name="T33" fmla="*/ 752 h 928"/>
              <a:gd name="T34" fmla="*/ 773 w 2491"/>
              <a:gd name="T35" fmla="*/ 752 h 928"/>
              <a:gd name="T36" fmla="*/ 1632 w 2491"/>
              <a:gd name="T37" fmla="*/ 752 h 928"/>
              <a:gd name="T38" fmla="*/ 1632 w 2491"/>
              <a:gd name="T39" fmla="*/ 741 h 928"/>
              <a:gd name="T40" fmla="*/ 1872 w 2491"/>
              <a:gd name="T41" fmla="*/ 501 h 928"/>
              <a:gd name="T42" fmla="*/ 2112 w 2491"/>
              <a:gd name="T43" fmla="*/ 741 h 928"/>
              <a:gd name="T44" fmla="*/ 2112 w 2491"/>
              <a:gd name="T45" fmla="*/ 752 h 928"/>
              <a:gd name="T46" fmla="*/ 2379 w 2491"/>
              <a:gd name="T47" fmla="*/ 752 h 928"/>
              <a:gd name="T48" fmla="*/ 2411 w 2491"/>
              <a:gd name="T49" fmla="*/ 746 h 928"/>
              <a:gd name="T50" fmla="*/ 2459 w 2491"/>
              <a:gd name="T51" fmla="*/ 709 h 928"/>
              <a:gd name="T52" fmla="*/ 2475 w 2491"/>
              <a:gd name="T53" fmla="*/ 682 h 928"/>
              <a:gd name="T54" fmla="*/ 2315 w 2491"/>
              <a:gd name="T55" fmla="*/ 410 h 928"/>
              <a:gd name="T56" fmla="*/ 667 w 2491"/>
              <a:gd name="T57" fmla="*/ 272 h 928"/>
              <a:gd name="T58" fmla="*/ 853 w 2491"/>
              <a:gd name="T59" fmla="*/ 85 h 928"/>
              <a:gd name="T60" fmla="*/ 1221 w 2491"/>
              <a:gd name="T61" fmla="*/ 74 h 928"/>
              <a:gd name="T62" fmla="*/ 1499 w 2491"/>
              <a:gd name="T63" fmla="*/ 154 h 928"/>
              <a:gd name="T64" fmla="*/ 1659 w 2491"/>
              <a:gd name="T65" fmla="*/ 272 h 928"/>
              <a:gd name="T66" fmla="*/ 667 w 2491"/>
              <a:gd name="T67" fmla="*/ 272 h 928"/>
              <a:gd name="T68" fmla="*/ 533 w 2491"/>
              <a:gd name="T69" fmla="*/ 576 h 928"/>
              <a:gd name="T70" fmla="*/ 357 w 2491"/>
              <a:gd name="T71" fmla="*/ 752 h 928"/>
              <a:gd name="T72" fmla="*/ 533 w 2491"/>
              <a:gd name="T73" fmla="*/ 928 h 928"/>
              <a:gd name="T74" fmla="*/ 709 w 2491"/>
              <a:gd name="T75" fmla="*/ 752 h 928"/>
              <a:gd name="T76" fmla="*/ 533 w 2491"/>
              <a:gd name="T77" fmla="*/ 576 h 928"/>
              <a:gd name="T78" fmla="*/ 1872 w 2491"/>
              <a:gd name="T79" fmla="*/ 565 h 928"/>
              <a:gd name="T80" fmla="*/ 1696 w 2491"/>
              <a:gd name="T81" fmla="*/ 741 h 928"/>
              <a:gd name="T82" fmla="*/ 1872 w 2491"/>
              <a:gd name="T83" fmla="*/ 917 h 928"/>
              <a:gd name="T84" fmla="*/ 2048 w 2491"/>
              <a:gd name="T85" fmla="*/ 741 h 928"/>
              <a:gd name="T86" fmla="*/ 2048 w 2491"/>
              <a:gd name="T87" fmla="*/ 741 h 928"/>
              <a:gd name="T88" fmla="*/ 1872 w 2491"/>
              <a:gd name="T89" fmla="*/ 56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1" h="928">
                <a:moveTo>
                  <a:pt x="2315" y="410"/>
                </a:moveTo>
                <a:cubicBezTo>
                  <a:pt x="2208" y="368"/>
                  <a:pt x="1963" y="314"/>
                  <a:pt x="1888" y="304"/>
                </a:cubicBezTo>
                <a:cubicBezTo>
                  <a:pt x="1771" y="282"/>
                  <a:pt x="1557" y="37"/>
                  <a:pt x="1360" y="21"/>
                </a:cubicBezTo>
                <a:cubicBezTo>
                  <a:pt x="1168" y="0"/>
                  <a:pt x="1013" y="0"/>
                  <a:pt x="843" y="10"/>
                </a:cubicBezTo>
                <a:cubicBezTo>
                  <a:pt x="683" y="21"/>
                  <a:pt x="453" y="293"/>
                  <a:pt x="357" y="309"/>
                </a:cubicBezTo>
                <a:cubicBezTo>
                  <a:pt x="261" y="325"/>
                  <a:pt x="192" y="341"/>
                  <a:pt x="192" y="341"/>
                </a:cubicBezTo>
                <a:cubicBezTo>
                  <a:pt x="123" y="352"/>
                  <a:pt x="59" y="357"/>
                  <a:pt x="21" y="410"/>
                </a:cubicBezTo>
                <a:cubicBezTo>
                  <a:pt x="0" y="448"/>
                  <a:pt x="5" y="512"/>
                  <a:pt x="5" y="576"/>
                </a:cubicBezTo>
                <a:cubicBezTo>
                  <a:pt x="5" y="602"/>
                  <a:pt x="5" y="618"/>
                  <a:pt x="5" y="656"/>
                </a:cubicBezTo>
                <a:cubicBezTo>
                  <a:pt x="5" y="666"/>
                  <a:pt x="11" y="688"/>
                  <a:pt x="21" y="704"/>
                </a:cubicBezTo>
                <a:cubicBezTo>
                  <a:pt x="27" y="714"/>
                  <a:pt x="64" y="736"/>
                  <a:pt x="69" y="746"/>
                </a:cubicBezTo>
                <a:cubicBezTo>
                  <a:pt x="85" y="757"/>
                  <a:pt x="101" y="752"/>
                  <a:pt x="101" y="752"/>
                </a:cubicBezTo>
                <a:cubicBezTo>
                  <a:pt x="293" y="752"/>
                  <a:pt x="293" y="752"/>
                  <a:pt x="293" y="752"/>
                </a:cubicBezTo>
                <a:cubicBezTo>
                  <a:pt x="293" y="752"/>
                  <a:pt x="293" y="752"/>
                  <a:pt x="293" y="752"/>
                </a:cubicBezTo>
                <a:cubicBezTo>
                  <a:pt x="293" y="624"/>
                  <a:pt x="400" y="512"/>
                  <a:pt x="533" y="512"/>
                </a:cubicBezTo>
                <a:cubicBezTo>
                  <a:pt x="667" y="512"/>
                  <a:pt x="773" y="624"/>
                  <a:pt x="773" y="752"/>
                </a:cubicBezTo>
                <a:cubicBezTo>
                  <a:pt x="773" y="752"/>
                  <a:pt x="773" y="752"/>
                  <a:pt x="773" y="752"/>
                </a:cubicBezTo>
                <a:cubicBezTo>
                  <a:pt x="773" y="752"/>
                  <a:pt x="773" y="752"/>
                  <a:pt x="773" y="752"/>
                </a:cubicBezTo>
                <a:cubicBezTo>
                  <a:pt x="1632" y="752"/>
                  <a:pt x="1632" y="752"/>
                  <a:pt x="1632" y="752"/>
                </a:cubicBezTo>
                <a:cubicBezTo>
                  <a:pt x="1632" y="752"/>
                  <a:pt x="1632" y="746"/>
                  <a:pt x="1632" y="741"/>
                </a:cubicBezTo>
                <a:cubicBezTo>
                  <a:pt x="1632" y="608"/>
                  <a:pt x="1739" y="501"/>
                  <a:pt x="1872" y="501"/>
                </a:cubicBezTo>
                <a:cubicBezTo>
                  <a:pt x="2005" y="501"/>
                  <a:pt x="2112" y="608"/>
                  <a:pt x="2112" y="741"/>
                </a:cubicBezTo>
                <a:cubicBezTo>
                  <a:pt x="2112" y="746"/>
                  <a:pt x="2112" y="752"/>
                  <a:pt x="2112" y="752"/>
                </a:cubicBezTo>
                <a:cubicBezTo>
                  <a:pt x="2379" y="752"/>
                  <a:pt x="2379" y="752"/>
                  <a:pt x="2379" y="752"/>
                </a:cubicBezTo>
                <a:cubicBezTo>
                  <a:pt x="2379" y="752"/>
                  <a:pt x="2400" y="752"/>
                  <a:pt x="2411" y="746"/>
                </a:cubicBezTo>
                <a:cubicBezTo>
                  <a:pt x="2437" y="730"/>
                  <a:pt x="2453" y="714"/>
                  <a:pt x="2459" y="709"/>
                </a:cubicBezTo>
                <a:cubicBezTo>
                  <a:pt x="2475" y="698"/>
                  <a:pt x="2475" y="688"/>
                  <a:pt x="2475" y="682"/>
                </a:cubicBezTo>
                <a:cubicBezTo>
                  <a:pt x="2491" y="602"/>
                  <a:pt x="2480" y="474"/>
                  <a:pt x="2315" y="410"/>
                </a:cubicBezTo>
                <a:close/>
                <a:moveTo>
                  <a:pt x="667" y="272"/>
                </a:moveTo>
                <a:cubicBezTo>
                  <a:pt x="667" y="186"/>
                  <a:pt x="715" y="106"/>
                  <a:pt x="853" y="85"/>
                </a:cubicBezTo>
                <a:cubicBezTo>
                  <a:pt x="928" y="69"/>
                  <a:pt x="1077" y="69"/>
                  <a:pt x="1221" y="74"/>
                </a:cubicBezTo>
                <a:cubicBezTo>
                  <a:pt x="1307" y="74"/>
                  <a:pt x="1360" y="69"/>
                  <a:pt x="1499" y="154"/>
                </a:cubicBezTo>
                <a:cubicBezTo>
                  <a:pt x="1600" y="224"/>
                  <a:pt x="1659" y="272"/>
                  <a:pt x="1659" y="272"/>
                </a:cubicBezTo>
                <a:lnTo>
                  <a:pt x="667" y="272"/>
                </a:lnTo>
                <a:close/>
                <a:moveTo>
                  <a:pt x="533" y="576"/>
                </a:moveTo>
                <a:cubicBezTo>
                  <a:pt x="437" y="576"/>
                  <a:pt x="357" y="656"/>
                  <a:pt x="357" y="752"/>
                </a:cubicBezTo>
                <a:cubicBezTo>
                  <a:pt x="357" y="853"/>
                  <a:pt x="437" y="928"/>
                  <a:pt x="533" y="928"/>
                </a:cubicBezTo>
                <a:cubicBezTo>
                  <a:pt x="629" y="928"/>
                  <a:pt x="709" y="853"/>
                  <a:pt x="709" y="752"/>
                </a:cubicBezTo>
                <a:cubicBezTo>
                  <a:pt x="709" y="656"/>
                  <a:pt x="629" y="576"/>
                  <a:pt x="533" y="576"/>
                </a:cubicBezTo>
                <a:close/>
                <a:moveTo>
                  <a:pt x="1872" y="565"/>
                </a:moveTo>
                <a:cubicBezTo>
                  <a:pt x="1776" y="565"/>
                  <a:pt x="1696" y="645"/>
                  <a:pt x="1696" y="741"/>
                </a:cubicBezTo>
                <a:cubicBezTo>
                  <a:pt x="1696" y="837"/>
                  <a:pt x="1776" y="917"/>
                  <a:pt x="1872" y="917"/>
                </a:cubicBezTo>
                <a:cubicBezTo>
                  <a:pt x="1968" y="917"/>
                  <a:pt x="2048" y="837"/>
                  <a:pt x="2048" y="741"/>
                </a:cubicBezTo>
                <a:cubicBezTo>
                  <a:pt x="2048" y="741"/>
                  <a:pt x="2048" y="741"/>
                  <a:pt x="2048" y="741"/>
                </a:cubicBezTo>
                <a:cubicBezTo>
                  <a:pt x="2048" y="645"/>
                  <a:pt x="1968" y="565"/>
                  <a:pt x="1872" y="565"/>
                </a:cubicBezTo>
                <a:close/>
              </a:path>
            </a:pathLst>
          </a:custGeom>
          <a:solidFill>
            <a:srgbClr val="FFE6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sp>
        <p:nvSpPr>
          <p:cNvPr id="91" name="Freeform 90"/>
          <p:cNvSpPr>
            <a:spLocks noEditPoints="1"/>
          </p:cNvSpPr>
          <p:nvPr/>
        </p:nvSpPr>
        <p:spPr bwMode="auto">
          <a:xfrm rot="7749255" flipH="1" flipV="1">
            <a:off x="1719811" y="3602815"/>
            <a:ext cx="919602" cy="320652"/>
          </a:xfrm>
          <a:custGeom>
            <a:avLst/>
            <a:gdLst>
              <a:gd name="T0" fmla="*/ 2315 w 2491"/>
              <a:gd name="T1" fmla="*/ 410 h 928"/>
              <a:gd name="T2" fmla="*/ 1888 w 2491"/>
              <a:gd name="T3" fmla="*/ 304 h 928"/>
              <a:gd name="T4" fmla="*/ 1360 w 2491"/>
              <a:gd name="T5" fmla="*/ 21 h 928"/>
              <a:gd name="T6" fmla="*/ 843 w 2491"/>
              <a:gd name="T7" fmla="*/ 10 h 928"/>
              <a:gd name="T8" fmla="*/ 357 w 2491"/>
              <a:gd name="T9" fmla="*/ 309 h 928"/>
              <a:gd name="T10" fmla="*/ 192 w 2491"/>
              <a:gd name="T11" fmla="*/ 341 h 928"/>
              <a:gd name="T12" fmla="*/ 21 w 2491"/>
              <a:gd name="T13" fmla="*/ 410 h 928"/>
              <a:gd name="T14" fmla="*/ 5 w 2491"/>
              <a:gd name="T15" fmla="*/ 576 h 928"/>
              <a:gd name="T16" fmla="*/ 5 w 2491"/>
              <a:gd name="T17" fmla="*/ 656 h 928"/>
              <a:gd name="T18" fmla="*/ 21 w 2491"/>
              <a:gd name="T19" fmla="*/ 704 h 928"/>
              <a:gd name="T20" fmla="*/ 69 w 2491"/>
              <a:gd name="T21" fmla="*/ 746 h 928"/>
              <a:gd name="T22" fmla="*/ 101 w 2491"/>
              <a:gd name="T23" fmla="*/ 752 h 928"/>
              <a:gd name="T24" fmla="*/ 293 w 2491"/>
              <a:gd name="T25" fmla="*/ 752 h 928"/>
              <a:gd name="T26" fmla="*/ 293 w 2491"/>
              <a:gd name="T27" fmla="*/ 752 h 928"/>
              <a:gd name="T28" fmla="*/ 533 w 2491"/>
              <a:gd name="T29" fmla="*/ 512 h 928"/>
              <a:gd name="T30" fmla="*/ 773 w 2491"/>
              <a:gd name="T31" fmla="*/ 752 h 928"/>
              <a:gd name="T32" fmla="*/ 773 w 2491"/>
              <a:gd name="T33" fmla="*/ 752 h 928"/>
              <a:gd name="T34" fmla="*/ 773 w 2491"/>
              <a:gd name="T35" fmla="*/ 752 h 928"/>
              <a:gd name="T36" fmla="*/ 1632 w 2491"/>
              <a:gd name="T37" fmla="*/ 752 h 928"/>
              <a:gd name="T38" fmla="*/ 1632 w 2491"/>
              <a:gd name="T39" fmla="*/ 741 h 928"/>
              <a:gd name="T40" fmla="*/ 1872 w 2491"/>
              <a:gd name="T41" fmla="*/ 501 h 928"/>
              <a:gd name="T42" fmla="*/ 2112 w 2491"/>
              <a:gd name="T43" fmla="*/ 741 h 928"/>
              <a:gd name="T44" fmla="*/ 2112 w 2491"/>
              <a:gd name="T45" fmla="*/ 752 h 928"/>
              <a:gd name="T46" fmla="*/ 2379 w 2491"/>
              <a:gd name="T47" fmla="*/ 752 h 928"/>
              <a:gd name="T48" fmla="*/ 2411 w 2491"/>
              <a:gd name="T49" fmla="*/ 746 h 928"/>
              <a:gd name="T50" fmla="*/ 2459 w 2491"/>
              <a:gd name="T51" fmla="*/ 709 h 928"/>
              <a:gd name="T52" fmla="*/ 2475 w 2491"/>
              <a:gd name="T53" fmla="*/ 682 h 928"/>
              <a:gd name="T54" fmla="*/ 2315 w 2491"/>
              <a:gd name="T55" fmla="*/ 410 h 928"/>
              <a:gd name="T56" fmla="*/ 667 w 2491"/>
              <a:gd name="T57" fmla="*/ 272 h 928"/>
              <a:gd name="T58" fmla="*/ 853 w 2491"/>
              <a:gd name="T59" fmla="*/ 85 h 928"/>
              <a:gd name="T60" fmla="*/ 1221 w 2491"/>
              <a:gd name="T61" fmla="*/ 74 h 928"/>
              <a:gd name="T62" fmla="*/ 1499 w 2491"/>
              <a:gd name="T63" fmla="*/ 154 h 928"/>
              <a:gd name="T64" fmla="*/ 1659 w 2491"/>
              <a:gd name="T65" fmla="*/ 272 h 928"/>
              <a:gd name="T66" fmla="*/ 667 w 2491"/>
              <a:gd name="T67" fmla="*/ 272 h 928"/>
              <a:gd name="T68" fmla="*/ 533 w 2491"/>
              <a:gd name="T69" fmla="*/ 576 h 928"/>
              <a:gd name="T70" fmla="*/ 357 w 2491"/>
              <a:gd name="T71" fmla="*/ 752 h 928"/>
              <a:gd name="T72" fmla="*/ 533 w 2491"/>
              <a:gd name="T73" fmla="*/ 928 h 928"/>
              <a:gd name="T74" fmla="*/ 709 w 2491"/>
              <a:gd name="T75" fmla="*/ 752 h 928"/>
              <a:gd name="T76" fmla="*/ 533 w 2491"/>
              <a:gd name="T77" fmla="*/ 576 h 928"/>
              <a:gd name="T78" fmla="*/ 1872 w 2491"/>
              <a:gd name="T79" fmla="*/ 565 h 928"/>
              <a:gd name="T80" fmla="*/ 1696 w 2491"/>
              <a:gd name="T81" fmla="*/ 741 h 928"/>
              <a:gd name="T82" fmla="*/ 1872 w 2491"/>
              <a:gd name="T83" fmla="*/ 917 h 928"/>
              <a:gd name="T84" fmla="*/ 2048 w 2491"/>
              <a:gd name="T85" fmla="*/ 741 h 928"/>
              <a:gd name="T86" fmla="*/ 2048 w 2491"/>
              <a:gd name="T87" fmla="*/ 741 h 928"/>
              <a:gd name="T88" fmla="*/ 1872 w 2491"/>
              <a:gd name="T89" fmla="*/ 565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91" h="928">
                <a:moveTo>
                  <a:pt x="2315" y="410"/>
                </a:moveTo>
                <a:cubicBezTo>
                  <a:pt x="2208" y="368"/>
                  <a:pt x="1963" y="314"/>
                  <a:pt x="1888" y="304"/>
                </a:cubicBezTo>
                <a:cubicBezTo>
                  <a:pt x="1771" y="282"/>
                  <a:pt x="1557" y="37"/>
                  <a:pt x="1360" y="21"/>
                </a:cubicBezTo>
                <a:cubicBezTo>
                  <a:pt x="1168" y="0"/>
                  <a:pt x="1013" y="0"/>
                  <a:pt x="843" y="10"/>
                </a:cubicBezTo>
                <a:cubicBezTo>
                  <a:pt x="683" y="21"/>
                  <a:pt x="453" y="293"/>
                  <a:pt x="357" y="309"/>
                </a:cubicBezTo>
                <a:cubicBezTo>
                  <a:pt x="261" y="325"/>
                  <a:pt x="192" y="341"/>
                  <a:pt x="192" y="341"/>
                </a:cubicBezTo>
                <a:cubicBezTo>
                  <a:pt x="123" y="352"/>
                  <a:pt x="59" y="357"/>
                  <a:pt x="21" y="410"/>
                </a:cubicBezTo>
                <a:cubicBezTo>
                  <a:pt x="0" y="448"/>
                  <a:pt x="5" y="512"/>
                  <a:pt x="5" y="576"/>
                </a:cubicBezTo>
                <a:cubicBezTo>
                  <a:pt x="5" y="602"/>
                  <a:pt x="5" y="618"/>
                  <a:pt x="5" y="656"/>
                </a:cubicBezTo>
                <a:cubicBezTo>
                  <a:pt x="5" y="666"/>
                  <a:pt x="11" y="688"/>
                  <a:pt x="21" y="704"/>
                </a:cubicBezTo>
                <a:cubicBezTo>
                  <a:pt x="27" y="714"/>
                  <a:pt x="64" y="736"/>
                  <a:pt x="69" y="746"/>
                </a:cubicBezTo>
                <a:cubicBezTo>
                  <a:pt x="85" y="757"/>
                  <a:pt x="101" y="752"/>
                  <a:pt x="101" y="752"/>
                </a:cubicBezTo>
                <a:cubicBezTo>
                  <a:pt x="293" y="752"/>
                  <a:pt x="293" y="752"/>
                  <a:pt x="293" y="752"/>
                </a:cubicBezTo>
                <a:cubicBezTo>
                  <a:pt x="293" y="752"/>
                  <a:pt x="293" y="752"/>
                  <a:pt x="293" y="752"/>
                </a:cubicBezTo>
                <a:cubicBezTo>
                  <a:pt x="293" y="624"/>
                  <a:pt x="400" y="512"/>
                  <a:pt x="533" y="512"/>
                </a:cubicBezTo>
                <a:cubicBezTo>
                  <a:pt x="667" y="512"/>
                  <a:pt x="773" y="624"/>
                  <a:pt x="773" y="752"/>
                </a:cubicBezTo>
                <a:cubicBezTo>
                  <a:pt x="773" y="752"/>
                  <a:pt x="773" y="752"/>
                  <a:pt x="773" y="752"/>
                </a:cubicBezTo>
                <a:cubicBezTo>
                  <a:pt x="773" y="752"/>
                  <a:pt x="773" y="752"/>
                  <a:pt x="773" y="752"/>
                </a:cubicBezTo>
                <a:cubicBezTo>
                  <a:pt x="1632" y="752"/>
                  <a:pt x="1632" y="752"/>
                  <a:pt x="1632" y="752"/>
                </a:cubicBezTo>
                <a:cubicBezTo>
                  <a:pt x="1632" y="752"/>
                  <a:pt x="1632" y="746"/>
                  <a:pt x="1632" y="741"/>
                </a:cubicBezTo>
                <a:cubicBezTo>
                  <a:pt x="1632" y="608"/>
                  <a:pt x="1739" y="501"/>
                  <a:pt x="1872" y="501"/>
                </a:cubicBezTo>
                <a:cubicBezTo>
                  <a:pt x="2005" y="501"/>
                  <a:pt x="2112" y="608"/>
                  <a:pt x="2112" y="741"/>
                </a:cubicBezTo>
                <a:cubicBezTo>
                  <a:pt x="2112" y="746"/>
                  <a:pt x="2112" y="752"/>
                  <a:pt x="2112" y="752"/>
                </a:cubicBezTo>
                <a:cubicBezTo>
                  <a:pt x="2379" y="752"/>
                  <a:pt x="2379" y="752"/>
                  <a:pt x="2379" y="752"/>
                </a:cubicBezTo>
                <a:cubicBezTo>
                  <a:pt x="2379" y="752"/>
                  <a:pt x="2400" y="752"/>
                  <a:pt x="2411" y="746"/>
                </a:cubicBezTo>
                <a:cubicBezTo>
                  <a:pt x="2437" y="730"/>
                  <a:pt x="2453" y="714"/>
                  <a:pt x="2459" y="709"/>
                </a:cubicBezTo>
                <a:cubicBezTo>
                  <a:pt x="2475" y="698"/>
                  <a:pt x="2475" y="688"/>
                  <a:pt x="2475" y="682"/>
                </a:cubicBezTo>
                <a:cubicBezTo>
                  <a:pt x="2491" y="602"/>
                  <a:pt x="2480" y="474"/>
                  <a:pt x="2315" y="410"/>
                </a:cubicBezTo>
                <a:close/>
                <a:moveTo>
                  <a:pt x="667" y="272"/>
                </a:moveTo>
                <a:cubicBezTo>
                  <a:pt x="667" y="186"/>
                  <a:pt x="715" y="106"/>
                  <a:pt x="853" y="85"/>
                </a:cubicBezTo>
                <a:cubicBezTo>
                  <a:pt x="928" y="69"/>
                  <a:pt x="1077" y="69"/>
                  <a:pt x="1221" y="74"/>
                </a:cubicBezTo>
                <a:cubicBezTo>
                  <a:pt x="1307" y="74"/>
                  <a:pt x="1360" y="69"/>
                  <a:pt x="1499" y="154"/>
                </a:cubicBezTo>
                <a:cubicBezTo>
                  <a:pt x="1600" y="224"/>
                  <a:pt x="1659" y="272"/>
                  <a:pt x="1659" y="272"/>
                </a:cubicBezTo>
                <a:lnTo>
                  <a:pt x="667" y="272"/>
                </a:lnTo>
                <a:close/>
                <a:moveTo>
                  <a:pt x="533" y="576"/>
                </a:moveTo>
                <a:cubicBezTo>
                  <a:pt x="437" y="576"/>
                  <a:pt x="357" y="656"/>
                  <a:pt x="357" y="752"/>
                </a:cubicBezTo>
                <a:cubicBezTo>
                  <a:pt x="357" y="853"/>
                  <a:pt x="437" y="928"/>
                  <a:pt x="533" y="928"/>
                </a:cubicBezTo>
                <a:cubicBezTo>
                  <a:pt x="629" y="928"/>
                  <a:pt x="709" y="853"/>
                  <a:pt x="709" y="752"/>
                </a:cubicBezTo>
                <a:cubicBezTo>
                  <a:pt x="709" y="656"/>
                  <a:pt x="629" y="576"/>
                  <a:pt x="533" y="576"/>
                </a:cubicBezTo>
                <a:close/>
                <a:moveTo>
                  <a:pt x="1872" y="565"/>
                </a:moveTo>
                <a:cubicBezTo>
                  <a:pt x="1776" y="565"/>
                  <a:pt x="1696" y="645"/>
                  <a:pt x="1696" y="741"/>
                </a:cubicBezTo>
                <a:cubicBezTo>
                  <a:pt x="1696" y="837"/>
                  <a:pt x="1776" y="917"/>
                  <a:pt x="1872" y="917"/>
                </a:cubicBezTo>
                <a:cubicBezTo>
                  <a:pt x="1968" y="917"/>
                  <a:pt x="2048" y="837"/>
                  <a:pt x="2048" y="741"/>
                </a:cubicBezTo>
                <a:cubicBezTo>
                  <a:pt x="2048" y="741"/>
                  <a:pt x="2048" y="741"/>
                  <a:pt x="2048" y="741"/>
                </a:cubicBezTo>
                <a:cubicBezTo>
                  <a:pt x="2048" y="645"/>
                  <a:pt x="1968" y="565"/>
                  <a:pt x="1872" y="565"/>
                </a:cubicBezTo>
                <a:close/>
              </a:path>
            </a:pathLst>
          </a:custGeom>
          <a:solidFill>
            <a:srgbClr val="FFE6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IN" dirty="0">
              <a:solidFill>
                <a:srgbClr val="000000"/>
              </a:solidFill>
              <a:latin typeface="EYInterstate Light" panose="02000506000000020004" pitchFamily="2" charset="0"/>
            </a:endParaRPr>
          </a:p>
        </p:txBody>
      </p:sp>
      <p:grpSp>
        <p:nvGrpSpPr>
          <p:cNvPr id="92" name="Group 91"/>
          <p:cNvGrpSpPr/>
          <p:nvPr/>
        </p:nvGrpSpPr>
        <p:grpSpPr>
          <a:xfrm rot="19918454">
            <a:off x="2732929" y="2949436"/>
            <a:ext cx="270522" cy="544623"/>
            <a:chOff x="2971918" y="391236"/>
            <a:chExt cx="270522" cy="581501"/>
          </a:xfrm>
        </p:grpSpPr>
        <p:sp>
          <p:nvSpPr>
            <p:cNvPr id="93" name="Rectangle 92"/>
            <p:cNvSpPr/>
            <p:nvPr/>
          </p:nvSpPr>
          <p:spPr>
            <a:xfrm>
              <a:off x="3081644" y="809042"/>
              <a:ext cx="51070" cy="163695"/>
            </a:xfrm>
            <a:prstGeom prst="rect">
              <a:avLst/>
            </a:prstGeom>
            <a:solidFill>
              <a:srgbClr val="C0C0C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IN" sz="1200" dirty="0">
                <a:solidFill>
                  <a:srgbClr val="000000"/>
                </a:solidFill>
                <a:latin typeface="EYInterstate Light" panose="02000506000000020004" pitchFamily="2" charset="0"/>
              </a:endParaRPr>
            </a:p>
          </p:txBody>
        </p:sp>
        <p:grpSp>
          <p:nvGrpSpPr>
            <p:cNvPr id="94" name="Group 93"/>
            <p:cNvGrpSpPr/>
            <p:nvPr/>
          </p:nvGrpSpPr>
          <p:grpSpPr>
            <a:xfrm>
              <a:off x="2971918" y="391236"/>
              <a:ext cx="270522" cy="422315"/>
              <a:chOff x="3125185" y="4285012"/>
              <a:chExt cx="571500" cy="892175"/>
            </a:xfrm>
          </p:grpSpPr>
          <p:sp>
            <p:nvSpPr>
              <p:cNvPr id="95" name="Rectangle 45"/>
              <p:cNvSpPr>
                <a:spLocks noChangeArrowheads="1"/>
              </p:cNvSpPr>
              <p:nvPr/>
            </p:nvSpPr>
            <p:spPr bwMode="auto">
              <a:xfrm>
                <a:off x="3226785" y="4332637"/>
                <a:ext cx="358775" cy="844550"/>
              </a:xfrm>
              <a:prstGeom prst="rect">
                <a:avLst/>
              </a:prstGeom>
              <a:solidFill>
                <a:srgbClr val="F0F0F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96" name="Freeform 46"/>
              <p:cNvSpPr>
                <a:spLocks/>
              </p:cNvSpPr>
              <p:nvPr/>
            </p:nvSpPr>
            <p:spPr bwMode="auto">
              <a:xfrm>
                <a:off x="3306160" y="4285012"/>
                <a:ext cx="201613" cy="42863"/>
              </a:xfrm>
              <a:custGeom>
                <a:avLst/>
                <a:gdLst/>
                <a:ahLst/>
                <a:cxnLst>
                  <a:cxn ang="0">
                    <a:pos x="255" y="54"/>
                  </a:cxn>
                  <a:cxn ang="0">
                    <a:pos x="255" y="54"/>
                  </a:cxn>
                  <a:cxn ang="0">
                    <a:pos x="243" y="42"/>
                  </a:cxn>
                  <a:cxn ang="0">
                    <a:pos x="229" y="31"/>
                  </a:cxn>
                  <a:cxn ang="0">
                    <a:pos x="215" y="22"/>
                  </a:cxn>
                  <a:cxn ang="0">
                    <a:pos x="199" y="14"/>
                  </a:cxn>
                  <a:cxn ang="0">
                    <a:pos x="183" y="8"/>
                  </a:cxn>
                  <a:cxn ang="0">
                    <a:pos x="165" y="3"/>
                  </a:cxn>
                  <a:cxn ang="0">
                    <a:pos x="147" y="0"/>
                  </a:cxn>
                  <a:cxn ang="0">
                    <a:pos x="127" y="0"/>
                  </a:cxn>
                  <a:cxn ang="0">
                    <a:pos x="127" y="0"/>
                  </a:cxn>
                  <a:cxn ang="0">
                    <a:pos x="108" y="0"/>
                  </a:cxn>
                  <a:cxn ang="0">
                    <a:pos x="88" y="3"/>
                  </a:cxn>
                  <a:cxn ang="0">
                    <a:pos x="71" y="8"/>
                  </a:cxn>
                  <a:cxn ang="0">
                    <a:pos x="54" y="14"/>
                  </a:cxn>
                  <a:cxn ang="0">
                    <a:pos x="38" y="22"/>
                  </a:cxn>
                  <a:cxn ang="0">
                    <a:pos x="24" y="31"/>
                  </a:cxn>
                  <a:cxn ang="0">
                    <a:pos x="11" y="42"/>
                  </a:cxn>
                  <a:cxn ang="0">
                    <a:pos x="0" y="54"/>
                  </a:cxn>
                  <a:cxn ang="0">
                    <a:pos x="255" y="54"/>
                  </a:cxn>
                </a:cxnLst>
                <a:rect l="0" t="0" r="r" b="b"/>
                <a:pathLst>
                  <a:path w="255" h="54">
                    <a:moveTo>
                      <a:pt x="255" y="54"/>
                    </a:moveTo>
                    <a:lnTo>
                      <a:pt x="255" y="54"/>
                    </a:lnTo>
                    <a:lnTo>
                      <a:pt x="243" y="42"/>
                    </a:lnTo>
                    <a:lnTo>
                      <a:pt x="229" y="31"/>
                    </a:lnTo>
                    <a:lnTo>
                      <a:pt x="215" y="22"/>
                    </a:lnTo>
                    <a:lnTo>
                      <a:pt x="199" y="14"/>
                    </a:lnTo>
                    <a:lnTo>
                      <a:pt x="183" y="8"/>
                    </a:lnTo>
                    <a:lnTo>
                      <a:pt x="165" y="3"/>
                    </a:lnTo>
                    <a:lnTo>
                      <a:pt x="147" y="0"/>
                    </a:lnTo>
                    <a:lnTo>
                      <a:pt x="127" y="0"/>
                    </a:lnTo>
                    <a:lnTo>
                      <a:pt x="127" y="0"/>
                    </a:lnTo>
                    <a:lnTo>
                      <a:pt x="108" y="0"/>
                    </a:lnTo>
                    <a:lnTo>
                      <a:pt x="88" y="3"/>
                    </a:lnTo>
                    <a:lnTo>
                      <a:pt x="71" y="8"/>
                    </a:lnTo>
                    <a:lnTo>
                      <a:pt x="54" y="14"/>
                    </a:lnTo>
                    <a:lnTo>
                      <a:pt x="38" y="22"/>
                    </a:lnTo>
                    <a:lnTo>
                      <a:pt x="24" y="31"/>
                    </a:lnTo>
                    <a:lnTo>
                      <a:pt x="11" y="42"/>
                    </a:lnTo>
                    <a:lnTo>
                      <a:pt x="0" y="54"/>
                    </a:lnTo>
                    <a:lnTo>
                      <a:pt x="255" y="54"/>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97" name="Freeform 47"/>
              <p:cNvSpPr>
                <a:spLocks/>
              </p:cNvSpPr>
              <p:nvPr/>
            </p:nvSpPr>
            <p:spPr bwMode="auto">
              <a:xfrm>
                <a:off x="3125185" y="4397724"/>
                <a:ext cx="87313" cy="165100"/>
              </a:xfrm>
              <a:custGeom>
                <a:avLst/>
                <a:gdLst/>
                <a:ahLst/>
                <a:cxnLst>
                  <a:cxn ang="0">
                    <a:pos x="108" y="0"/>
                  </a:cxn>
                  <a:cxn ang="0">
                    <a:pos x="108" y="0"/>
                  </a:cxn>
                  <a:cxn ang="0">
                    <a:pos x="108" y="207"/>
                  </a:cxn>
                  <a:cxn ang="0">
                    <a:pos x="108" y="207"/>
                  </a:cxn>
                  <a:cxn ang="0">
                    <a:pos x="92" y="206"/>
                  </a:cxn>
                  <a:cxn ang="0">
                    <a:pos x="77" y="203"/>
                  </a:cxn>
                  <a:cxn ang="0">
                    <a:pos x="77" y="203"/>
                  </a:cxn>
                  <a:cxn ang="0">
                    <a:pos x="60" y="199"/>
                  </a:cxn>
                  <a:cxn ang="0">
                    <a:pos x="44" y="190"/>
                  </a:cxn>
                  <a:cxn ang="0">
                    <a:pos x="30" y="182"/>
                  </a:cxn>
                  <a:cxn ang="0">
                    <a:pos x="18" y="170"/>
                  </a:cxn>
                  <a:cxn ang="0">
                    <a:pos x="18" y="170"/>
                  </a:cxn>
                  <a:cxn ang="0">
                    <a:pos x="11" y="161"/>
                  </a:cxn>
                  <a:cxn ang="0">
                    <a:pos x="7" y="152"/>
                  </a:cxn>
                  <a:cxn ang="0">
                    <a:pos x="3" y="142"/>
                  </a:cxn>
                  <a:cxn ang="0">
                    <a:pos x="1" y="132"/>
                  </a:cxn>
                  <a:cxn ang="0">
                    <a:pos x="0" y="112"/>
                  </a:cxn>
                  <a:cxn ang="0">
                    <a:pos x="0" y="91"/>
                  </a:cxn>
                  <a:cxn ang="0">
                    <a:pos x="0" y="91"/>
                  </a:cxn>
                  <a:cxn ang="0">
                    <a:pos x="0" y="16"/>
                  </a:cxn>
                  <a:cxn ang="0">
                    <a:pos x="0" y="16"/>
                  </a:cxn>
                  <a:cxn ang="0">
                    <a:pos x="0" y="0"/>
                  </a:cxn>
                  <a:cxn ang="0">
                    <a:pos x="0" y="0"/>
                  </a:cxn>
                  <a:cxn ang="0">
                    <a:pos x="108" y="0"/>
                  </a:cxn>
                  <a:cxn ang="0">
                    <a:pos x="108" y="0"/>
                  </a:cxn>
                </a:cxnLst>
                <a:rect l="0" t="0" r="r" b="b"/>
                <a:pathLst>
                  <a:path w="108" h="207">
                    <a:moveTo>
                      <a:pt x="108" y="0"/>
                    </a:moveTo>
                    <a:lnTo>
                      <a:pt x="108" y="0"/>
                    </a:lnTo>
                    <a:lnTo>
                      <a:pt x="108" y="207"/>
                    </a:lnTo>
                    <a:lnTo>
                      <a:pt x="108" y="207"/>
                    </a:lnTo>
                    <a:lnTo>
                      <a:pt x="92" y="206"/>
                    </a:lnTo>
                    <a:lnTo>
                      <a:pt x="77" y="203"/>
                    </a:lnTo>
                    <a:lnTo>
                      <a:pt x="77" y="203"/>
                    </a:lnTo>
                    <a:lnTo>
                      <a:pt x="60" y="199"/>
                    </a:lnTo>
                    <a:lnTo>
                      <a:pt x="44" y="190"/>
                    </a:lnTo>
                    <a:lnTo>
                      <a:pt x="30" y="182"/>
                    </a:lnTo>
                    <a:lnTo>
                      <a:pt x="18" y="170"/>
                    </a:lnTo>
                    <a:lnTo>
                      <a:pt x="18" y="170"/>
                    </a:lnTo>
                    <a:lnTo>
                      <a:pt x="11" y="161"/>
                    </a:lnTo>
                    <a:lnTo>
                      <a:pt x="7" y="152"/>
                    </a:lnTo>
                    <a:lnTo>
                      <a:pt x="3" y="142"/>
                    </a:lnTo>
                    <a:lnTo>
                      <a:pt x="1" y="132"/>
                    </a:lnTo>
                    <a:lnTo>
                      <a:pt x="0" y="112"/>
                    </a:lnTo>
                    <a:lnTo>
                      <a:pt x="0" y="91"/>
                    </a:lnTo>
                    <a:lnTo>
                      <a:pt x="0" y="91"/>
                    </a:lnTo>
                    <a:lnTo>
                      <a:pt x="0" y="16"/>
                    </a:lnTo>
                    <a:lnTo>
                      <a:pt x="0" y="16"/>
                    </a:lnTo>
                    <a:lnTo>
                      <a:pt x="0" y="0"/>
                    </a:lnTo>
                    <a:lnTo>
                      <a:pt x="0" y="0"/>
                    </a:lnTo>
                    <a:lnTo>
                      <a:pt x="108" y="0"/>
                    </a:lnTo>
                    <a:lnTo>
                      <a:pt x="108" y="0"/>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98" name="Freeform 48"/>
              <p:cNvSpPr>
                <a:spLocks/>
              </p:cNvSpPr>
              <p:nvPr/>
            </p:nvSpPr>
            <p:spPr bwMode="auto">
              <a:xfrm>
                <a:off x="3125185" y="4673949"/>
                <a:ext cx="87313" cy="165100"/>
              </a:xfrm>
              <a:custGeom>
                <a:avLst/>
                <a:gdLst/>
                <a:ahLst/>
                <a:cxnLst>
                  <a:cxn ang="0">
                    <a:pos x="108" y="0"/>
                  </a:cxn>
                  <a:cxn ang="0">
                    <a:pos x="108" y="0"/>
                  </a:cxn>
                  <a:cxn ang="0">
                    <a:pos x="108" y="208"/>
                  </a:cxn>
                  <a:cxn ang="0">
                    <a:pos x="108" y="208"/>
                  </a:cxn>
                  <a:cxn ang="0">
                    <a:pos x="92" y="206"/>
                  </a:cxn>
                  <a:cxn ang="0">
                    <a:pos x="77" y="204"/>
                  </a:cxn>
                  <a:cxn ang="0">
                    <a:pos x="77" y="204"/>
                  </a:cxn>
                  <a:cxn ang="0">
                    <a:pos x="60" y="198"/>
                  </a:cxn>
                  <a:cxn ang="0">
                    <a:pos x="44" y="191"/>
                  </a:cxn>
                  <a:cxn ang="0">
                    <a:pos x="30" y="181"/>
                  </a:cxn>
                  <a:cxn ang="0">
                    <a:pos x="18" y="171"/>
                  </a:cxn>
                  <a:cxn ang="0">
                    <a:pos x="18" y="171"/>
                  </a:cxn>
                  <a:cxn ang="0">
                    <a:pos x="11" y="161"/>
                  </a:cxn>
                  <a:cxn ang="0">
                    <a:pos x="7" y="152"/>
                  </a:cxn>
                  <a:cxn ang="0">
                    <a:pos x="3" y="142"/>
                  </a:cxn>
                  <a:cxn ang="0">
                    <a:pos x="1" y="132"/>
                  </a:cxn>
                  <a:cxn ang="0">
                    <a:pos x="0" y="113"/>
                  </a:cxn>
                  <a:cxn ang="0">
                    <a:pos x="0" y="91"/>
                  </a:cxn>
                  <a:cxn ang="0">
                    <a:pos x="0" y="91"/>
                  </a:cxn>
                  <a:cxn ang="0">
                    <a:pos x="0" y="16"/>
                  </a:cxn>
                  <a:cxn ang="0">
                    <a:pos x="0" y="16"/>
                  </a:cxn>
                  <a:cxn ang="0">
                    <a:pos x="0" y="0"/>
                  </a:cxn>
                  <a:cxn ang="0">
                    <a:pos x="0" y="0"/>
                  </a:cxn>
                  <a:cxn ang="0">
                    <a:pos x="108" y="0"/>
                  </a:cxn>
                  <a:cxn ang="0">
                    <a:pos x="108" y="0"/>
                  </a:cxn>
                </a:cxnLst>
                <a:rect l="0" t="0" r="r" b="b"/>
                <a:pathLst>
                  <a:path w="108" h="208">
                    <a:moveTo>
                      <a:pt x="108" y="0"/>
                    </a:moveTo>
                    <a:lnTo>
                      <a:pt x="108" y="0"/>
                    </a:lnTo>
                    <a:lnTo>
                      <a:pt x="108" y="208"/>
                    </a:lnTo>
                    <a:lnTo>
                      <a:pt x="108" y="208"/>
                    </a:lnTo>
                    <a:lnTo>
                      <a:pt x="92" y="206"/>
                    </a:lnTo>
                    <a:lnTo>
                      <a:pt x="77" y="204"/>
                    </a:lnTo>
                    <a:lnTo>
                      <a:pt x="77" y="204"/>
                    </a:lnTo>
                    <a:lnTo>
                      <a:pt x="60" y="198"/>
                    </a:lnTo>
                    <a:lnTo>
                      <a:pt x="44" y="191"/>
                    </a:lnTo>
                    <a:lnTo>
                      <a:pt x="30" y="181"/>
                    </a:lnTo>
                    <a:lnTo>
                      <a:pt x="18" y="171"/>
                    </a:lnTo>
                    <a:lnTo>
                      <a:pt x="18" y="171"/>
                    </a:lnTo>
                    <a:lnTo>
                      <a:pt x="11" y="161"/>
                    </a:lnTo>
                    <a:lnTo>
                      <a:pt x="7" y="152"/>
                    </a:lnTo>
                    <a:lnTo>
                      <a:pt x="3" y="142"/>
                    </a:lnTo>
                    <a:lnTo>
                      <a:pt x="1" y="132"/>
                    </a:lnTo>
                    <a:lnTo>
                      <a:pt x="0" y="113"/>
                    </a:lnTo>
                    <a:lnTo>
                      <a:pt x="0" y="91"/>
                    </a:lnTo>
                    <a:lnTo>
                      <a:pt x="0" y="91"/>
                    </a:lnTo>
                    <a:lnTo>
                      <a:pt x="0" y="16"/>
                    </a:lnTo>
                    <a:lnTo>
                      <a:pt x="0" y="16"/>
                    </a:lnTo>
                    <a:lnTo>
                      <a:pt x="0" y="0"/>
                    </a:lnTo>
                    <a:lnTo>
                      <a:pt x="0" y="0"/>
                    </a:lnTo>
                    <a:lnTo>
                      <a:pt x="108" y="0"/>
                    </a:lnTo>
                    <a:lnTo>
                      <a:pt x="108" y="0"/>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99" name="Freeform 49"/>
              <p:cNvSpPr>
                <a:spLocks/>
              </p:cNvSpPr>
              <p:nvPr/>
            </p:nvSpPr>
            <p:spPr bwMode="auto">
              <a:xfrm>
                <a:off x="3125185" y="4961287"/>
                <a:ext cx="87313" cy="163513"/>
              </a:xfrm>
              <a:custGeom>
                <a:avLst/>
                <a:gdLst/>
                <a:ahLst/>
                <a:cxnLst>
                  <a:cxn ang="0">
                    <a:pos x="108" y="0"/>
                  </a:cxn>
                  <a:cxn ang="0">
                    <a:pos x="108" y="0"/>
                  </a:cxn>
                  <a:cxn ang="0">
                    <a:pos x="108" y="208"/>
                  </a:cxn>
                  <a:cxn ang="0">
                    <a:pos x="108" y="208"/>
                  </a:cxn>
                  <a:cxn ang="0">
                    <a:pos x="92" y="206"/>
                  </a:cxn>
                  <a:cxn ang="0">
                    <a:pos x="77" y="204"/>
                  </a:cxn>
                  <a:cxn ang="0">
                    <a:pos x="77" y="204"/>
                  </a:cxn>
                  <a:cxn ang="0">
                    <a:pos x="60" y="199"/>
                  </a:cxn>
                  <a:cxn ang="0">
                    <a:pos x="44" y="191"/>
                  </a:cxn>
                  <a:cxn ang="0">
                    <a:pos x="30" y="182"/>
                  </a:cxn>
                  <a:cxn ang="0">
                    <a:pos x="18" y="171"/>
                  </a:cxn>
                  <a:cxn ang="0">
                    <a:pos x="18" y="171"/>
                  </a:cxn>
                  <a:cxn ang="0">
                    <a:pos x="11" y="162"/>
                  </a:cxn>
                  <a:cxn ang="0">
                    <a:pos x="7" y="152"/>
                  </a:cxn>
                  <a:cxn ang="0">
                    <a:pos x="3" y="143"/>
                  </a:cxn>
                  <a:cxn ang="0">
                    <a:pos x="1" y="133"/>
                  </a:cxn>
                  <a:cxn ang="0">
                    <a:pos x="0" y="113"/>
                  </a:cxn>
                  <a:cxn ang="0">
                    <a:pos x="0" y="91"/>
                  </a:cxn>
                  <a:cxn ang="0">
                    <a:pos x="0" y="91"/>
                  </a:cxn>
                  <a:cxn ang="0">
                    <a:pos x="0" y="16"/>
                  </a:cxn>
                  <a:cxn ang="0">
                    <a:pos x="0" y="16"/>
                  </a:cxn>
                  <a:cxn ang="0">
                    <a:pos x="0" y="0"/>
                  </a:cxn>
                  <a:cxn ang="0">
                    <a:pos x="0" y="0"/>
                  </a:cxn>
                  <a:cxn ang="0">
                    <a:pos x="108" y="0"/>
                  </a:cxn>
                  <a:cxn ang="0">
                    <a:pos x="108" y="0"/>
                  </a:cxn>
                </a:cxnLst>
                <a:rect l="0" t="0" r="r" b="b"/>
                <a:pathLst>
                  <a:path w="108" h="208">
                    <a:moveTo>
                      <a:pt x="108" y="0"/>
                    </a:moveTo>
                    <a:lnTo>
                      <a:pt x="108" y="0"/>
                    </a:lnTo>
                    <a:lnTo>
                      <a:pt x="108" y="208"/>
                    </a:lnTo>
                    <a:lnTo>
                      <a:pt x="108" y="208"/>
                    </a:lnTo>
                    <a:lnTo>
                      <a:pt x="92" y="206"/>
                    </a:lnTo>
                    <a:lnTo>
                      <a:pt x="77" y="204"/>
                    </a:lnTo>
                    <a:lnTo>
                      <a:pt x="77" y="204"/>
                    </a:lnTo>
                    <a:lnTo>
                      <a:pt x="60" y="199"/>
                    </a:lnTo>
                    <a:lnTo>
                      <a:pt x="44" y="191"/>
                    </a:lnTo>
                    <a:lnTo>
                      <a:pt x="30" y="182"/>
                    </a:lnTo>
                    <a:lnTo>
                      <a:pt x="18" y="171"/>
                    </a:lnTo>
                    <a:lnTo>
                      <a:pt x="18" y="171"/>
                    </a:lnTo>
                    <a:lnTo>
                      <a:pt x="11" y="162"/>
                    </a:lnTo>
                    <a:lnTo>
                      <a:pt x="7" y="152"/>
                    </a:lnTo>
                    <a:lnTo>
                      <a:pt x="3" y="143"/>
                    </a:lnTo>
                    <a:lnTo>
                      <a:pt x="1" y="133"/>
                    </a:lnTo>
                    <a:lnTo>
                      <a:pt x="0" y="113"/>
                    </a:lnTo>
                    <a:lnTo>
                      <a:pt x="0" y="91"/>
                    </a:lnTo>
                    <a:lnTo>
                      <a:pt x="0" y="91"/>
                    </a:lnTo>
                    <a:lnTo>
                      <a:pt x="0" y="16"/>
                    </a:lnTo>
                    <a:lnTo>
                      <a:pt x="0" y="16"/>
                    </a:lnTo>
                    <a:lnTo>
                      <a:pt x="0" y="0"/>
                    </a:lnTo>
                    <a:lnTo>
                      <a:pt x="0" y="0"/>
                    </a:lnTo>
                    <a:lnTo>
                      <a:pt x="108" y="0"/>
                    </a:lnTo>
                    <a:lnTo>
                      <a:pt x="108" y="0"/>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100" name="Freeform 50"/>
              <p:cNvSpPr>
                <a:spLocks/>
              </p:cNvSpPr>
              <p:nvPr/>
            </p:nvSpPr>
            <p:spPr bwMode="auto">
              <a:xfrm>
                <a:off x="3601435" y="4397724"/>
                <a:ext cx="95250" cy="165100"/>
              </a:xfrm>
              <a:custGeom>
                <a:avLst/>
                <a:gdLst/>
                <a:ahLst/>
                <a:cxnLst>
                  <a:cxn ang="0">
                    <a:pos x="0" y="0"/>
                  </a:cxn>
                  <a:cxn ang="0">
                    <a:pos x="0" y="0"/>
                  </a:cxn>
                  <a:cxn ang="0">
                    <a:pos x="0" y="207"/>
                  </a:cxn>
                  <a:cxn ang="0">
                    <a:pos x="0" y="207"/>
                  </a:cxn>
                  <a:cxn ang="0">
                    <a:pos x="17" y="206"/>
                  </a:cxn>
                  <a:cxn ang="0">
                    <a:pos x="35" y="203"/>
                  </a:cxn>
                  <a:cxn ang="0">
                    <a:pos x="35" y="203"/>
                  </a:cxn>
                  <a:cxn ang="0">
                    <a:pos x="52" y="199"/>
                  </a:cxn>
                  <a:cxn ang="0">
                    <a:pos x="69" y="190"/>
                  </a:cxn>
                  <a:cxn ang="0">
                    <a:pos x="86" y="182"/>
                  </a:cxn>
                  <a:cxn ang="0">
                    <a:pos x="99" y="170"/>
                  </a:cxn>
                  <a:cxn ang="0">
                    <a:pos x="99" y="170"/>
                  </a:cxn>
                  <a:cxn ang="0">
                    <a:pos x="108" y="161"/>
                  </a:cxn>
                  <a:cxn ang="0">
                    <a:pos x="112" y="152"/>
                  </a:cxn>
                  <a:cxn ang="0">
                    <a:pos x="116" y="142"/>
                  </a:cxn>
                  <a:cxn ang="0">
                    <a:pos x="118" y="132"/>
                  </a:cxn>
                  <a:cxn ang="0">
                    <a:pos x="119" y="112"/>
                  </a:cxn>
                  <a:cxn ang="0">
                    <a:pos x="119" y="91"/>
                  </a:cxn>
                  <a:cxn ang="0">
                    <a:pos x="119" y="91"/>
                  </a:cxn>
                  <a:cxn ang="0">
                    <a:pos x="119" y="16"/>
                  </a:cxn>
                  <a:cxn ang="0">
                    <a:pos x="119" y="16"/>
                  </a:cxn>
                  <a:cxn ang="0">
                    <a:pos x="119" y="0"/>
                  </a:cxn>
                  <a:cxn ang="0">
                    <a:pos x="119" y="0"/>
                  </a:cxn>
                  <a:cxn ang="0">
                    <a:pos x="0" y="0"/>
                  </a:cxn>
                  <a:cxn ang="0">
                    <a:pos x="0" y="0"/>
                  </a:cxn>
                </a:cxnLst>
                <a:rect l="0" t="0" r="r" b="b"/>
                <a:pathLst>
                  <a:path w="119" h="207">
                    <a:moveTo>
                      <a:pt x="0" y="0"/>
                    </a:moveTo>
                    <a:lnTo>
                      <a:pt x="0" y="0"/>
                    </a:lnTo>
                    <a:lnTo>
                      <a:pt x="0" y="207"/>
                    </a:lnTo>
                    <a:lnTo>
                      <a:pt x="0" y="207"/>
                    </a:lnTo>
                    <a:lnTo>
                      <a:pt x="17" y="206"/>
                    </a:lnTo>
                    <a:lnTo>
                      <a:pt x="35" y="203"/>
                    </a:lnTo>
                    <a:lnTo>
                      <a:pt x="35" y="203"/>
                    </a:lnTo>
                    <a:lnTo>
                      <a:pt x="52" y="199"/>
                    </a:lnTo>
                    <a:lnTo>
                      <a:pt x="69" y="190"/>
                    </a:lnTo>
                    <a:lnTo>
                      <a:pt x="86" y="182"/>
                    </a:lnTo>
                    <a:lnTo>
                      <a:pt x="99" y="170"/>
                    </a:lnTo>
                    <a:lnTo>
                      <a:pt x="99" y="170"/>
                    </a:lnTo>
                    <a:lnTo>
                      <a:pt x="108" y="161"/>
                    </a:lnTo>
                    <a:lnTo>
                      <a:pt x="112" y="152"/>
                    </a:lnTo>
                    <a:lnTo>
                      <a:pt x="116" y="142"/>
                    </a:lnTo>
                    <a:lnTo>
                      <a:pt x="118" y="132"/>
                    </a:lnTo>
                    <a:lnTo>
                      <a:pt x="119" y="112"/>
                    </a:lnTo>
                    <a:lnTo>
                      <a:pt x="119" y="91"/>
                    </a:lnTo>
                    <a:lnTo>
                      <a:pt x="119" y="91"/>
                    </a:lnTo>
                    <a:lnTo>
                      <a:pt x="119" y="16"/>
                    </a:lnTo>
                    <a:lnTo>
                      <a:pt x="119" y="16"/>
                    </a:lnTo>
                    <a:lnTo>
                      <a:pt x="119" y="0"/>
                    </a:lnTo>
                    <a:lnTo>
                      <a:pt x="119" y="0"/>
                    </a:lnTo>
                    <a:lnTo>
                      <a:pt x="0" y="0"/>
                    </a:lnTo>
                    <a:lnTo>
                      <a:pt x="0" y="0"/>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101" name="Freeform 51"/>
              <p:cNvSpPr>
                <a:spLocks/>
              </p:cNvSpPr>
              <p:nvPr/>
            </p:nvSpPr>
            <p:spPr bwMode="auto">
              <a:xfrm>
                <a:off x="3601435" y="4673949"/>
                <a:ext cx="95250" cy="165100"/>
              </a:xfrm>
              <a:custGeom>
                <a:avLst/>
                <a:gdLst/>
                <a:ahLst/>
                <a:cxnLst>
                  <a:cxn ang="0">
                    <a:pos x="0" y="0"/>
                  </a:cxn>
                  <a:cxn ang="0">
                    <a:pos x="0" y="0"/>
                  </a:cxn>
                  <a:cxn ang="0">
                    <a:pos x="0" y="208"/>
                  </a:cxn>
                  <a:cxn ang="0">
                    <a:pos x="0" y="208"/>
                  </a:cxn>
                  <a:cxn ang="0">
                    <a:pos x="17" y="206"/>
                  </a:cxn>
                  <a:cxn ang="0">
                    <a:pos x="35" y="204"/>
                  </a:cxn>
                  <a:cxn ang="0">
                    <a:pos x="35" y="204"/>
                  </a:cxn>
                  <a:cxn ang="0">
                    <a:pos x="52" y="198"/>
                  </a:cxn>
                  <a:cxn ang="0">
                    <a:pos x="69" y="191"/>
                  </a:cxn>
                  <a:cxn ang="0">
                    <a:pos x="86" y="181"/>
                  </a:cxn>
                  <a:cxn ang="0">
                    <a:pos x="99" y="171"/>
                  </a:cxn>
                  <a:cxn ang="0">
                    <a:pos x="99" y="171"/>
                  </a:cxn>
                  <a:cxn ang="0">
                    <a:pos x="108" y="161"/>
                  </a:cxn>
                  <a:cxn ang="0">
                    <a:pos x="112" y="152"/>
                  </a:cxn>
                  <a:cxn ang="0">
                    <a:pos x="116" y="142"/>
                  </a:cxn>
                  <a:cxn ang="0">
                    <a:pos x="118" y="132"/>
                  </a:cxn>
                  <a:cxn ang="0">
                    <a:pos x="119" y="113"/>
                  </a:cxn>
                  <a:cxn ang="0">
                    <a:pos x="119" y="91"/>
                  </a:cxn>
                  <a:cxn ang="0">
                    <a:pos x="119" y="91"/>
                  </a:cxn>
                  <a:cxn ang="0">
                    <a:pos x="119" y="16"/>
                  </a:cxn>
                  <a:cxn ang="0">
                    <a:pos x="119" y="16"/>
                  </a:cxn>
                  <a:cxn ang="0">
                    <a:pos x="119" y="0"/>
                  </a:cxn>
                  <a:cxn ang="0">
                    <a:pos x="119" y="0"/>
                  </a:cxn>
                  <a:cxn ang="0">
                    <a:pos x="0" y="0"/>
                  </a:cxn>
                  <a:cxn ang="0">
                    <a:pos x="0" y="0"/>
                  </a:cxn>
                </a:cxnLst>
                <a:rect l="0" t="0" r="r" b="b"/>
                <a:pathLst>
                  <a:path w="119" h="208">
                    <a:moveTo>
                      <a:pt x="0" y="0"/>
                    </a:moveTo>
                    <a:lnTo>
                      <a:pt x="0" y="0"/>
                    </a:lnTo>
                    <a:lnTo>
                      <a:pt x="0" y="208"/>
                    </a:lnTo>
                    <a:lnTo>
                      <a:pt x="0" y="208"/>
                    </a:lnTo>
                    <a:lnTo>
                      <a:pt x="17" y="206"/>
                    </a:lnTo>
                    <a:lnTo>
                      <a:pt x="35" y="204"/>
                    </a:lnTo>
                    <a:lnTo>
                      <a:pt x="35" y="204"/>
                    </a:lnTo>
                    <a:lnTo>
                      <a:pt x="52" y="198"/>
                    </a:lnTo>
                    <a:lnTo>
                      <a:pt x="69" y="191"/>
                    </a:lnTo>
                    <a:lnTo>
                      <a:pt x="86" y="181"/>
                    </a:lnTo>
                    <a:lnTo>
                      <a:pt x="99" y="171"/>
                    </a:lnTo>
                    <a:lnTo>
                      <a:pt x="99" y="171"/>
                    </a:lnTo>
                    <a:lnTo>
                      <a:pt x="108" y="161"/>
                    </a:lnTo>
                    <a:lnTo>
                      <a:pt x="112" y="152"/>
                    </a:lnTo>
                    <a:lnTo>
                      <a:pt x="116" y="142"/>
                    </a:lnTo>
                    <a:lnTo>
                      <a:pt x="118" y="132"/>
                    </a:lnTo>
                    <a:lnTo>
                      <a:pt x="119" y="113"/>
                    </a:lnTo>
                    <a:lnTo>
                      <a:pt x="119" y="91"/>
                    </a:lnTo>
                    <a:lnTo>
                      <a:pt x="119" y="91"/>
                    </a:lnTo>
                    <a:lnTo>
                      <a:pt x="119" y="16"/>
                    </a:lnTo>
                    <a:lnTo>
                      <a:pt x="119" y="16"/>
                    </a:lnTo>
                    <a:lnTo>
                      <a:pt x="119" y="0"/>
                    </a:lnTo>
                    <a:lnTo>
                      <a:pt x="119" y="0"/>
                    </a:lnTo>
                    <a:lnTo>
                      <a:pt x="0" y="0"/>
                    </a:lnTo>
                    <a:lnTo>
                      <a:pt x="0" y="0"/>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102" name="Freeform 52"/>
              <p:cNvSpPr>
                <a:spLocks/>
              </p:cNvSpPr>
              <p:nvPr/>
            </p:nvSpPr>
            <p:spPr bwMode="auto">
              <a:xfrm>
                <a:off x="3601435" y="4961287"/>
                <a:ext cx="95250" cy="163513"/>
              </a:xfrm>
              <a:custGeom>
                <a:avLst/>
                <a:gdLst/>
                <a:ahLst/>
                <a:cxnLst>
                  <a:cxn ang="0">
                    <a:pos x="0" y="0"/>
                  </a:cxn>
                  <a:cxn ang="0">
                    <a:pos x="0" y="0"/>
                  </a:cxn>
                  <a:cxn ang="0">
                    <a:pos x="0" y="208"/>
                  </a:cxn>
                  <a:cxn ang="0">
                    <a:pos x="0" y="208"/>
                  </a:cxn>
                  <a:cxn ang="0">
                    <a:pos x="17" y="206"/>
                  </a:cxn>
                  <a:cxn ang="0">
                    <a:pos x="35" y="204"/>
                  </a:cxn>
                  <a:cxn ang="0">
                    <a:pos x="35" y="204"/>
                  </a:cxn>
                  <a:cxn ang="0">
                    <a:pos x="52" y="199"/>
                  </a:cxn>
                  <a:cxn ang="0">
                    <a:pos x="69" y="191"/>
                  </a:cxn>
                  <a:cxn ang="0">
                    <a:pos x="86" y="182"/>
                  </a:cxn>
                  <a:cxn ang="0">
                    <a:pos x="99" y="171"/>
                  </a:cxn>
                  <a:cxn ang="0">
                    <a:pos x="99" y="171"/>
                  </a:cxn>
                  <a:cxn ang="0">
                    <a:pos x="108" y="162"/>
                  </a:cxn>
                  <a:cxn ang="0">
                    <a:pos x="112" y="152"/>
                  </a:cxn>
                  <a:cxn ang="0">
                    <a:pos x="116" y="143"/>
                  </a:cxn>
                  <a:cxn ang="0">
                    <a:pos x="118" y="133"/>
                  </a:cxn>
                  <a:cxn ang="0">
                    <a:pos x="119" y="113"/>
                  </a:cxn>
                  <a:cxn ang="0">
                    <a:pos x="119" y="91"/>
                  </a:cxn>
                  <a:cxn ang="0">
                    <a:pos x="119" y="91"/>
                  </a:cxn>
                  <a:cxn ang="0">
                    <a:pos x="119" y="16"/>
                  </a:cxn>
                  <a:cxn ang="0">
                    <a:pos x="119" y="16"/>
                  </a:cxn>
                  <a:cxn ang="0">
                    <a:pos x="119" y="0"/>
                  </a:cxn>
                  <a:cxn ang="0">
                    <a:pos x="119" y="0"/>
                  </a:cxn>
                  <a:cxn ang="0">
                    <a:pos x="0" y="0"/>
                  </a:cxn>
                  <a:cxn ang="0">
                    <a:pos x="0" y="0"/>
                  </a:cxn>
                </a:cxnLst>
                <a:rect l="0" t="0" r="r" b="b"/>
                <a:pathLst>
                  <a:path w="119" h="208">
                    <a:moveTo>
                      <a:pt x="0" y="0"/>
                    </a:moveTo>
                    <a:lnTo>
                      <a:pt x="0" y="0"/>
                    </a:lnTo>
                    <a:lnTo>
                      <a:pt x="0" y="208"/>
                    </a:lnTo>
                    <a:lnTo>
                      <a:pt x="0" y="208"/>
                    </a:lnTo>
                    <a:lnTo>
                      <a:pt x="17" y="206"/>
                    </a:lnTo>
                    <a:lnTo>
                      <a:pt x="35" y="204"/>
                    </a:lnTo>
                    <a:lnTo>
                      <a:pt x="35" y="204"/>
                    </a:lnTo>
                    <a:lnTo>
                      <a:pt x="52" y="199"/>
                    </a:lnTo>
                    <a:lnTo>
                      <a:pt x="69" y="191"/>
                    </a:lnTo>
                    <a:lnTo>
                      <a:pt x="86" y="182"/>
                    </a:lnTo>
                    <a:lnTo>
                      <a:pt x="99" y="171"/>
                    </a:lnTo>
                    <a:lnTo>
                      <a:pt x="99" y="171"/>
                    </a:lnTo>
                    <a:lnTo>
                      <a:pt x="108" y="162"/>
                    </a:lnTo>
                    <a:lnTo>
                      <a:pt x="112" y="152"/>
                    </a:lnTo>
                    <a:lnTo>
                      <a:pt x="116" y="143"/>
                    </a:lnTo>
                    <a:lnTo>
                      <a:pt x="118" y="133"/>
                    </a:lnTo>
                    <a:lnTo>
                      <a:pt x="119" y="113"/>
                    </a:lnTo>
                    <a:lnTo>
                      <a:pt x="119" y="91"/>
                    </a:lnTo>
                    <a:lnTo>
                      <a:pt x="119" y="91"/>
                    </a:lnTo>
                    <a:lnTo>
                      <a:pt x="119" y="16"/>
                    </a:lnTo>
                    <a:lnTo>
                      <a:pt x="119" y="16"/>
                    </a:lnTo>
                    <a:lnTo>
                      <a:pt x="119" y="0"/>
                    </a:lnTo>
                    <a:lnTo>
                      <a:pt x="119" y="0"/>
                    </a:lnTo>
                    <a:lnTo>
                      <a:pt x="0" y="0"/>
                    </a:lnTo>
                    <a:lnTo>
                      <a:pt x="0" y="0"/>
                    </a:lnTo>
                    <a:close/>
                  </a:path>
                </a:pathLst>
              </a:custGeom>
              <a:solidFill>
                <a:srgbClr val="C0C0C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103" name="Rectangle 53"/>
              <p:cNvSpPr>
                <a:spLocks noChangeArrowheads="1"/>
              </p:cNvSpPr>
              <p:nvPr/>
            </p:nvSpPr>
            <p:spPr bwMode="auto">
              <a:xfrm>
                <a:off x="3241073" y="4350099"/>
                <a:ext cx="333375" cy="260350"/>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104" name="Rectangle 54"/>
              <p:cNvSpPr>
                <a:spLocks noChangeArrowheads="1"/>
              </p:cNvSpPr>
              <p:nvPr/>
            </p:nvSpPr>
            <p:spPr bwMode="auto">
              <a:xfrm>
                <a:off x="3241073" y="4626324"/>
                <a:ext cx="333375" cy="258763"/>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105" name="Rectangle 55"/>
              <p:cNvSpPr>
                <a:spLocks noChangeArrowheads="1"/>
              </p:cNvSpPr>
              <p:nvPr/>
            </p:nvSpPr>
            <p:spPr bwMode="auto">
              <a:xfrm>
                <a:off x="3241073" y="4907312"/>
                <a:ext cx="333375" cy="260350"/>
              </a:xfrm>
              <a:prstGeom prst="rect">
                <a:avLst/>
              </a:prstGeom>
              <a:solidFill>
                <a:srgbClr val="C0C0C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106" name="Freeform 56"/>
              <p:cNvSpPr>
                <a:spLocks/>
              </p:cNvSpPr>
              <p:nvPr/>
            </p:nvSpPr>
            <p:spPr bwMode="auto">
              <a:xfrm>
                <a:off x="3299810" y="4372324"/>
                <a:ext cx="215900" cy="214313"/>
              </a:xfrm>
              <a:custGeom>
                <a:avLst/>
                <a:gdLst/>
                <a:ahLst/>
                <a:cxnLst>
                  <a:cxn ang="0">
                    <a:pos x="0" y="137"/>
                  </a:cxn>
                  <a:cxn ang="0">
                    <a:pos x="3" y="110"/>
                  </a:cxn>
                  <a:cxn ang="0">
                    <a:pos x="11" y="84"/>
                  </a:cxn>
                  <a:cxn ang="0">
                    <a:pos x="24" y="60"/>
                  </a:cxn>
                  <a:cxn ang="0">
                    <a:pos x="40" y="40"/>
                  </a:cxn>
                  <a:cxn ang="0">
                    <a:pos x="60" y="24"/>
                  </a:cxn>
                  <a:cxn ang="0">
                    <a:pos x="84" y="12"/>
                  </a:cxn>
                  <a:cxn ang="0">
                    <a:pos x="109" y="3"/>
                  </a:cxn>
                  <a:cxn ang="0">
                    <a:pos x="136" y="0"/>
                  </a:cxn>
                  <a:cxn ang="0">
                    <a:pos x="151" y="2"/>
                  </a:cxn>
                  <a:cxn ang="0">
                    <a:pos x="176" y="7"/>
                  </a:cxn>
                  <a:cxn ang="0">
                    <a:pos x="200" y="17"/>
                  </a:cxn>
                  <a:cxn ang="0">
                    <a:pos x="223" y="31"/>
                  </a:cxn>
                  <a:cxn ang="0">
                    <a:pos x="240" y="50"/>
                  </a:cxn>
                  <a:cxn ang="0">
                    <a:pos x="256" y="71"/>
                  </a:cxn>
                  <a:cxn ang="0">
                    <a:pos x="266" y="95"/>
                  </a:cxn>
                  <a:cxn ang="0">
                    <a:pos x="272" y="122"/>
                  </a:cxn>
                  <a:cxn ang="0">
                    <a:pos x="272" y="137"/>
                  </a:cxn>
                  <a:cxn ang="0">
                    <a:pos x="269" y="164"/>
                  </a:cxn>
                  <a:cxn ang="0">
                    <a:pos x="262" y="189"/>
                  </a:cxn>
                  <a:cxn ang="0">
                    <a:pos x="249" y="212"/>
                  </a:cxn>
                  <a:cxn ang="0">
                    <a:pos x="232" y="232"/>
                  </a:cxn>
                  <a:cxn ang="0">
                    <a:pos x="212" y="249"/>
                  </a:cxn>
                  <a:cxn ang="0">
                    <a:pos x="189" y="262"/>
                  </a:cxn>
                  <a:cxn ang="0">
                    <a:pos x="163" y="269"/>
                  </a:cxn>
                  <a:cxn ang="0">
                    <a:pos x="136" y="272"/>
                  </a:cxn>
                  <a:cxn ang="0">
                    <a:pos x="122" y="272"/>
                  </a:cxn>
                  <a:cxn ang="0">
                    <a:pos x="95" y="266"/>
                  </a:cxn>
                  <a:cxn ang="0">
                    <a:pos x="71" y="256"/>
                  </a:cxn>
                  <a:cxn ang="0">
                    <a:pos x="50" y="242"/>
                  </a:cxn>
                  <a:cxn ang="0">
                    <a:pos x="31" y="223"/>
                  </a:cxn>
                  <a:cxn ang="0">
                    <a:pos x="17" y="201"/>
                  </a:cxn>
                  <a:cxn ang="0">
                    <a:pos x="7" y="176"/>
                  </a:cxn>
                  <a:cxn ang="0">
                    <a:pos x="1" y="151"/>
                  </a:cxn>
                  <a:cxn ang="0">
                    <a:pos x="0" y="137"/>
                  </a:cxn>
                </a:cxnLst>
                <a:rect l="0" t="0" r="r" b="b"/>
                <a:pathLst>
                  <a:path w="272" h="272">
                    <a:moveTo>
                      <a:pt x="0" y="137"/>
                    </a:moveTo>
                    <a:lnTo>
                      <a:pt x="0" y="137"/>
                    </a:lnTo>
                    <a:lnTo>
                      <a:pt x="1" y="122"/>
                    </a:lnTo>
                    <a:lnTo>
                      <a:pt x="3" y="110"/>
                    </a:lnTo>
                    <a:lnTo>
                      <a:pt x="7" y="95"/>
                    </a:lnTo>
                    <a:lnTo>
                      <a:pt x="11" y="84"/>
                    </a:lnTo>
                    <a:lnTo>
                      <a:pt x="17" y="71"/>
                    </a:lnTo>
                    <a:lnTo>
                      <a:pt x="24" y="60"/>
                    </a:lnTo>
                    <a:lnTo>
                      <a:pt x="31" y="50"/>
                    </a:lnTo>
                    <a:lnTo>
                      <a:pt x="40" y="40"/>
                    </a:lnTo>
                    <a:lnTo>
                      <a:pt x="50" y="31"/>
                    </a:lnTo>
                    <a:lnTo>
                      <a:pt x="60" y="24"/>
                    </a:lnTo>
                    <a:lnTo>
                      <a:pt x="71" y="17"/>
                    </a:lnTo>
                    <a:lnTo>
                      <a:pt x="84" y="12"/>
                    </a:lnTo>
                    <a:lnTo>
                      <a:pt x="95" y="7"/>
                    </a:lnTo>
                    <a:lnTo>
                      <a:pt x="109" y="3"/>
                    </a:lnTo>
                    <a:lnTo>
                      <a:pt x="122" y="2"/>
                    </a:lnTo>
                    <a:lnTo>
                      <a:pt x="136" y="0"/>
                    </a:lnTo>
                    <a:lnTo>
                      <a:pt x="136" y="0"/>
                    </a:lnTo>
                    <a:lnTo>
                      <a:pt x="151" y="2"/>
                    </a:lnTo>
                    <a:lnTo>
                      <a:pt x="163" y="3"/>
                    </a:lnTo>
                    <a:lnTo>
                      <a:pt x="176" y="7"/>
                    </a:lnTo>
                    <a:lnTo>
                      <a:pt x="189" y="12"/>
                    </a:lnTo>
                    <a:lnTo>
                      <a:pt x="200" y="17"/>
                    </a:lnTo>
                    <a:lnTo>
                      <a:pt x="212" y="24"/>
                    </a:lnTo>
                    <a:lnTo>
                      <a:pt x="223" y="31"/>
                    </a:lnTo>
                    <a:lnTo>
                      <a:pt x="232" y="40"/>
                    </a:lnTo>
                    <a:lnTo>
                      <a:pt x="240" y="50"/>
                    </a:lnTo>
                    <a:lnTo>
                      <a:pt x="249" y="60"/>
                    </a:lnTo>
                    <a:lnTo>
                      <a:pt x="256" y="71"/>
                    </a:lnTo>
                    <a:lnTo>
                      <a:pt x="262" y="84"/>
                    </a:lnTo>
                    <a:lnTo>
                      <a:pt x="266" y="95"/>
                    </a:lnTo>
                    <a:lnTo>
                      <a:pt x="269" y="110"/>
                    </a:lnTo>
                    <a:lnTo>
                      <a:pt x="272" y="122"/>
                    </a:lnTo>
                    <a:lnTo>
                      <a:pt x="272" y="137"/>
                    </a:lnTo>
                    <a:lnTo>
                      <a:pt x="272" y="137"/>
                    </a:lnTo>
                    <a:lnTo>
                      <a:pt x="272" y="151"/>
                    </a:lnTo>
                    <a:lnTo>
                      <a:pt x="269" y="164"/>
                    </a:lnTo>
                    <a:lnTo>
                      <a:pt x="266" y="176"/>
                    </a:lnTo>
                    <a:lnTo>
                      <a:pt x="262" y="189"/>
                    </a:lnTo>
                    <a:lnTo>
                      <a:pt x="256" y="201"/>
                    </a:lnTo>
                    <a:lnTo>
                      <a:pt x="249" y="212"/>
                    </a:lnTo>
                    <a:lnTo>
                      <a:pt x="240" y="223"/>
                    </a:lnTo>
                    <a:lnTo>
                      <a:pt x="232" y="232"/>
                    </a:lnTo>
                    <a:lnTo>
                      <a:pt x="223" y="242"/>
                    </a:lnTo>
                    <a:lnTo>
                      <a:pt x="212" y="249"/>
                    </a:lnTo>
                    <a:lnTo>
                      <a:pt x="200" y="256"/>
                    </a:lnTo>
                    <a:lnTo>
                      <a:pt x="189" y="262"/>
                    </a:lnTo>
                    <a:lnTo>
                      <a:pt x="176" y="266"/>
                    </a:lnTo>
                    <a:lnTo>
                      <a:pt x="163" y="269"/>
                    </a:lnTo>
                    <a:lnTo>
                      <a:pt x="151" y="272"/>
                    </a:lnTo>
                    <a:lnTo>
                      <a:pt x="136" y="272"/>
                    </a:lnTo>
                    <a:lnTo>
                      <a:pt x="136" y="272"/>
                    </a:lnTo>
                    <a:lnTo>
                      <a:pt x="122" y="272"/>
                    </a:lnTo>
                    <a:lnTo>
                      <a:pt x="109" y="269"/>
                    </a:lnTo>
                    <a:lnTo>
                      <a:pt x="95" y="266"/>
                    </a:lnTo>
                    <a:lnTo>
                      <a:pt x="84" y="262"/>
                    </a:lnTo>
                    <a:lnTo>
                      <a:pt x="71" y="256"/>
                    </a:lnTo>
                    <a:lnTo>
                      <a:pt x="60" y="249"/>
                    </a:lnTo>
                    <a:lnTo>
                      <a:pt x="50" y="242"/>
                    </a:lnTo>
                    <a:lnTo>
                      <a:pt x="40" y="232"/>
                    </a:lnTo>
                    <a:lnTo>
                      <a:pt x="31" y="223"/>
                    </a:lnTo>
                    <a:lnTo>
                      <a:pt x="24" y="212"/>
                    </a:lnTo>
                    <a:lnTo>
                      <a:pt x="17" y="201"/>
                    </a:lnTo>
                    <a:lnTo>
                      <a:pt x="11" y="189"/>
                    </a:lnTo>
                    <a:lnTo>
                      <a:pt x="7" y="176"/>
                    </a:lnTo>
                    <a:lnTo>
                      <a:pt x="3" y="164"/>
                    </a:lnTo>
                    <a:lnTo>
                      <a:pt x="1" y="151"/>
                    </a:lnTo>
                    <a:lnTo>
                      <a:pt x="0" y="137"/>
                    </a:lnTo>
                    <a:lnTo>
                      <a:pt x="0" y="1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107" name="Freeform 57"/>
              <p:cNvSpPr>
                <a:spLocks/>
              </p:cNvSpPr>
              <p:nvPr/>
            </p:nvSpPr>
            <p:spPr bwMode="auto">
              <a:xfrm>
                <a:off x="3336323" y="4408837"/>
                <a:ext cx="142875" cy="142875"/>
              </a:xfrm>
              <a:custGeom>
                <a:avLst/>
                <a:gdLst/>
                <a:ahLst/>
                <a:cxnLst>
                  <a:cxn ang="0">
                    <a:pos x="0" y="90"/>
                  </a:cxn>
                  <a:cxn ang="0">
                    <a:pos x="0" y="90"/>
                  </a:cxn>
                  <a:cxn ang="0">
                    <a:pos x="0" y="80"/>
                  </a:cxn>
                  <a:cxn ang="0">
                    <a:pos x="1" y="71"/>
                  </a:cxn>
                  <a:cxn ang="0">
                    <a:pos x="3" y="63"/>
                  </a:cxn>
                  <a:cxn ang="0">
                    <a:pos x="7" y="54"/>
                  </a:cxn>
                  <a:cxn ang="0">
                    <a:pos x="14" y="40"/>
                  </a:cxn>
                  <a:cxn ang="0">
                    <a:pos x="25" y="26"/>
                  </a:cxn>
                  <a:cxn ang="0">
                    <a:pos x="38" y="14"/>
                  </a:cxn>
                  <a:cxn ang="0">
                    <a:pos x="54" y="7"/>
                  </a:cxn>
                  <a:cxn ang="0">
                    <a:pos x="62" y="4"/>
                  </a:cxn>
                  <a:cxn ang="0">
                    <a:pos x="71" y="2"/>
                  </a:cxn>
                  <a:cxn ang="0">
                    <a:pos x="79" y="0"/>
                  </a:cxn>
                  <a:cxn ang="0">
                    <a:pos x="89" y="0"/>
                  </a:cxn>
                  <a:cxn ang="0">
                    <a:pos x="89" y="0"/>
                  </a:cxn>
                  <a:cxn ang="0">
                    <a:pos x="98" y="0"/>
                  </a:cxn>
                  <a:cxn ang="0">
                    <a:pos x="108" y="2"/>
                  </a:cxn>
                  <a:cxn ang="0">
                    <a:pos x="116" y="4"/>
                  </a:cxn>
                  <a:cxn ang="0">
                    <a:pos x="124" y="7"/>
                  </a:cxn>
                  <a:cxn ang="0">
                    <a:pos x="139" y="14"/>
                  </a:cxn>
                  <a:cxn ang="0">
                    <a:pos x="152" y="26"/>
                  </a:cxn>
                  <a:cxn ang="0">
                    <a:pos x="163" y="40"/>
                  </a:cxn>
                  <a:cxn ang="0">
                    <a:pos x="172" y="54"/>
                  </a:cxn>
                  <a:cxn ang="0">
                    <a:pos x="175" y="63"/>
                  </a:cxn>
                  <a:cxn ang="0">
                    <a:pos x="178" y="71"/>
                  </a:cxn>
                  <a:cxn ang="0">
                    <a:pos x="179" y="80"/>
                  </a:cxn>
                  <a:cxn ang="0">
                    <a:pos x="179" y="90"/>
                  </a:cxn>
                  <a:cxn ang="0">
                    <a:pos x="179" y="90"/>
                  </a:cxn>
                  <a:cxn ang="0">
                    <a:pos x="179" y="98"/>
                  </a:cxn>
                  <a:cxn ang="0">
                    <a:pos x="178" y="108"/>
                  </a:cxn>
                  <a:cxn ang="0">
                    <a:pos x="175" y="117"/>
                  </a:cxn>
                  <a:cxn ang="0">
                    <a:pos x="172" y="124"/>
                  </a:cxn>
                  <a:cxn ang="0">
                    <a:pos x="163" y="139"/>
                  </a:cxn>
                  <a:cxn ang="0">
                    <a:pos x="152" y="154"/>
                  </a:cxn>
                  <a:cxn ang="0">
                    <a:pos x="139" y="164"/>
                  </a:cxn>
                  <a:cxn ang="0">
                    <a:pos x="124" y="172"/>
                  </a:cxn>
                  <a:cxn ang="0">
                    <a:pos x="116" y="175"/>
                  </a:cxn>
                  <a:cxn ang="0">
                    <a:pos x="108" y="178"/>
                  </a:cxn>
                  <a:cxn ang="0">
                    <a:pos x="98" y="179"/>
                  </a:cxn>
                  <a:cxn ang="0">
                    <a:pos x="89" y="179"/>
                  </a:cxn>
                  <a:cxn ang="0">
                    <a:pos x="89" y="179"/>
                  </a:cxn>
                  <a:cxn ang="0">
                    <a:pos x="79" y="179"/>
                  </a:cxn>
                  <a:cxn ang="0">
                    <a:pos x="71" y="178"/>
                  </a:cxn>
                  <a:cxn ang="0">
                    <a:pos x="62" y="175"/>
                  </a:cxn>
                  <a:cxn ang="0">
                    <a:pos x="54" y="172"/>
                  </a:cxn>
                  <a:cxn ang="0">
                    <a:pos x="38" y="164"/>
                  </a:cxn>
                  <a:cxn ang="0">
                    <a:pos x="25" y="154"/>
                  </a:cxn>
                  <a:cxn ang="0">
                    <a:pos x="14" y="139"/>
                  </a:cxn>
                  <a:cxn ang="0">
                    <a:pos x="7" y="124"/>
                  </a:cxn>
                  <a:cxn ang="0">
                    <a:pos x="3" y="117"/>
                  </a:cxn>
                  <a:cxn ang="0">
                    <a:pos x="1" y="108"/>
                  </a:cxn>
                  <a:cxn ang="0">
                    <a:pos x="0" y="98"/>
                  </a:cxn>
                  <a:cxn ang="0">
                    <a:pos x="0" y="90"/>
                  </a:cxn>
                  <a:cxn ang="0">
                    <a:pos x="0" y="90"/>
                  </a:cxn>
                </a:cxnLst>
                <a:rect l="0" t="0" r="r" b="b"/>
                <a:pathLst>
                  <a:path w="179" h="179">
                    <a:moveTo>
                      <a:pt x="0" y="90"/>
                    </a:moveTo>
                    <a:lnTo>
                      <a:pt x="0" y="90"/>
                    </a:lnTo>
                    <a:lnTo>
                      <a:pt x="0" y="80"/>
                    </a:lnTo>
                    <a:lnTo>
                      <a:pt x="1" y="71"/>
                    </a:lnTo>
                    <a:lnTo>
                      <a:pt x="3" y="63"/>
                    </a:lnTo>
                    <a:lnTo>
                      <a:pt x="7" y="54"/>
                    </a:lnTo>
                    <a:lnTo>
                      <a:pt x="14" y="40"/>
                    </a:lnTo>
                    <a:lnTo>
                      <a:pt x="25" y="26"/>
                    </a:lnTo>
                    <a:lnTo>
                      <a:pt x="38" y="14"/>
                    </a:lnTo>
                    <a:lnTo>
                      <a:pt x="54" y="7"/>
                    </a:lnTo>
                    <a:lnTo>
                      <a:pt x="62" y="4"/>
                    </a:lnTo>
                    <a:lnTo>
                      <a:pt x="71" y="2"/>
                    </a:lnTo>
                    <a:lnTo>
                      <a:pt x="79" y="0"/>
                    </a:lnTo>
                    <a:lnTo>
                      <a:pt x="89" y="0"/>
                    </a:lnTo>
                    <a:lnTo>
                      <a:pt x="89" y="0"/>
                    </a:lnTo>
                    <a:lnTo>
                      <a:pt x="98" y="0"/>
                    </a:lnTo>
                    <a:lnTo>
                      <a:pt x="108" y="2"/>
                    </a:lnTo>
                    <a:lnTo>
                      <a:pt x="116" y="4"/>
                    </a:lnTo>
                    <a:lnTo>
                      <a:pt x="124" y="7"/>
                    </a:lnTo>
                    <a:lnTo>
                      <a:pt x="139" y="14"/>
                    </a:lnTo>
                    <a:lnTo>
                      <a:pt x="152" y="26"/>
                    </a:lnTo>
                    <a:lnTo>
                      <a:pt x="163" y="40"/>
                    </a:lnTo>
                    <a:lnTo>
                      <a:pt x="172" y="54"/>
                    </a:lnTo>
                    <a:lnTo>
                      <a:pt x="175" y="63"/>
                    </a:lnTo>
                    <a:lnTo>
                      <a:pt x="178" y="71"/>
                    </a:lnTo>
                    <a:lnTo>
                      <a:pt x="179" y="80"/>
                    </a:lnTo>
                    <a:lnTo>
                      <a:pt x="179" y="90"/>
                    </a:lnTo>
                    <a:lnTo>
                      <a:pt x="179" y="90"/>
                    </a:lnTo>
                    <a:lnTo>
                      <a:pt x="179" y="98"/>
                    </a:lnTo>
                    <a:lnTo>
                      <a:pt x="178" y="108"/>
                    </a:lnTo>
                    <a:lnTo>
                      <a:pt x="175" y="117"/>
                    </a:lnTo>
                    <a:lnTo>
                      <a:pt x="172" y="124"/>
                    </a:lnTo>
                    <a:lnTo>
                      <a:pt x="163" y="139"/>
                    </a:lnTo>
                    <a:lnTo>
                      <a:pt x="152" y="154"/>
                    </a:lnTo>
                    <a:lnTo>
                      <a:pt x="139" y="164"/>
                    </a:lnTo>
                    <a:lnTo>
                      <a:pt x="124" y="172"/>
                    </a:lnTo>
                    <a:lnTo>
                      <a:pt x="116" y="175"/>
                    </a:lnTo>
                    <a:lnTo>
                      <a:pt x="108" y="178"/>
                    </a:lnTo>
                    <a:lnTo>
                      <a:pt x="98" y="179"/>
                    </a:lnTo>
                    <a:lnTo>
                      <a:pt x="89" y="179"/>
                    </a:lnTo>
                    <a:lnTo>
                      <a:pt x="89" y="179"/>
                    </a:lnTo>
                    <a:lnTo>
                      <a:pt x="79" y="179"/>
                    </a:lnTo>
                    <a:lnTo>
                      <a:pt x="71" y="178"/>
                    </a:lnTo>
                    <a:lnTo>
                      <a:pt x="62" y="175"/>
                    </a:lnTo>
                    <a:lnTo>
                      <a:pt x="54" y="172"/>
                    </a:lnTo>
                    <a:lnTo>
                      <a:pt x="38" y="164"/>
                    </a:lnTo>
                    <a:lnTo>
                      <a:pt x="25" y="154"/>
                    </a:lnTo>
                    <a:lnTo>
                      <a:pt x="14" y="139"/>
                    </a:lnTo>
                    <a:lnTo>
                      <a:pt x="7" y="124"/>
                    </a:lnTo>
                    <a:lnTo>
                      <a:pt x="3" y="117"/>
                    </a:lnTo>
                    <a:lnTo>
                      <a:pt x="1" y="108"/>
                    </a:lnTo>
                    <a:lnTo>
                      <a:pt x="0" y="98"/>
                    </a:lnTo>
                    <a:lnTo>
                      <a:pt x="0" y="90"/>
                    </a:lnTo>
                    <a:lnTo>
                      <a:pt x="0" y="90"/>
                    </a:lnTo>
                    <a:close/>
                  </a:path>
                </a:pathLst>
              </a:custGeom>
              <a:solidFill>
                <a:srgbClr val="F04C3E"/>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108" name="Freeform 58"/>
              <p:cNvSpPr>
                <a:spLocks/>
              </p:cNvSpPr>
              <p:nvPr/>
            </p:nvSpPr>
            <p:spPr bwMode="auto">
              <a:xfrm>
                <a:off x="3299810" y="4648549"/>
                <a:ext cx="215900" cy="215900"/>
              </a:xfrm>
              <a:custGeom>
                <a:avLst/>
                <a:gdLst/>
                <a:ahLst/>
                <a:cxnLst>
                  <a:cxn ang="0">
                    <a:pos x="0" y="137"/>
                  </a:cxn>
                  <a:cxn ang="0">
                    <a:pos x="3" y="109"/>
                  </a:cxn>
                  <a:cxn ang="0">
                    <a:pos x="11" y="84"/>
                  </a:cxn>
                  <a:cxn ang="0">
                    <a:pos x="24" y="60"/>
                  </a:cxn>
                  <a:cxn ang="0">
                    <a:pos x="40" y="40"/>
                  </a:cxn>
                  <a:cxn ang="0">
                    <a:pos x="60" y="25"/>
                  </a:cxn>
                  <a:cxn ang="0">
                    <a:pos x="84" y="12"/>
                  </a:cxn>
                  <a:cxn ang="0">
                    <a:pos x="109" y="3"/>
                  </a:cxn>
                  <a:cxn ang="0">
                    <a:pos x="136" y="0"/>
                  </a:cxn>
                  <a:cxn ang="0">
                    <a:pos x="151" y="2"/>
                  </a:cxn>
                  <a:cxn ang="0">
                    <a:pos x="176" y="8"/>
                  </a:cxn>
                  <a:cxn ang="0">
                    <a:pos x="200" y="18"/>
                  </a:cxn>
                  <a:cxn ang="0">
                    <a:pos x="223" y="32"/>
                  </a:cxn>
                  <a:cxn ang="0">
                    <a:pos x="240" y="50"/>
                  </a:cxn>
                  <a:cxn ang="0">
                    <a:pos x="256" y="72"/>
                  </a:cxn>
                  <a:cxn ang="0">
                    <a:pos x="266" y="96"/>
                  </a:cxn>
                  <a:cxn ang="0">
                    <a:pos x="272" y="123"/>
                  </a:cxn>
                  <a:cxn ang="0">
                    <a:pos x="272" y="137"/>
                  </a:cxn>
                  <a:cxn ang="0">
                    <a:pos x="269" y="164"/>
                  </a:cxn>
                  <a:cxn ang="0">
                    <a:pos x="262" y="190"/>
                  </a:cxn>
                  <a:cxn ang="0">
                    <a:pos x="249" y="212"/>
                  </a:cxn>
                  <a:cxn ang="0">
                    <a:pos x="232" y="232"/>
                  </a:cxn>
                  <a:cxn ang="0">
                    <a:pos x="212" y="249"/>
                  </a:cxn>
                  <a:cxn ang="0">
                    <a:pos x="189" y="262"/>
                  </a:cxn>
                  <a:cxn ang="0">
                    <a:pos x="163" y="269"/>
                  </a:cxn>
                  <a:cxn ang="0">
                    <a:pos x="136" y="272"/>
                  </a:cxn>
                  <a:cxn ang="0">
                    <a:pos x="122" y="272"/>
                  </a:cxn>
                  <a:cxn ang="0">
                    <a:pos x="95" y="266"/>
                  </a:cxn>
                  <a:cxn ang="0">
                    <a:pos x="71" y="256"/>
                  </a:cxn>
                  <a:cxn ang="0">
                    <a:pos x="50" y="241"/>
                  </a:cxn>
                  <a:cxn ang="0">
                    <a:pos x="31" y="222"/>
                  </a:cxn>
                  <a:cxn ang="0">
                    <a:pos x="17" y="201"/>
                  </a:cxn>
                  <a:cxn ang="0">
                    <a:pos x="7" y="177"/>
                  </a:cxn>
                  <a:cxn ang="0">
                    <a:pos x="1" y="150"/>
                  </a:cxn>
                  <a:cxn ang="0">
                    <a:pos x="0" y="137"/>
                  </a:cxn>
                </a:cxnLst>
                <a:rect l="0" t="0" r="r" b="b"/>
                <a:pathLst>
                  <a:path w="272" h="272">
                    <a:moveTo>
                      <a:pt x="0" y="137"/>
                    </a:moveTo>
                    <a:lnTo>
                      <a:pt x="0" y="137"/>
                    </a:lnTo>
                    <a:lnTo>
                      <a:pt x="1" y="123"/>
                    </a:lnTo>
                    <a:lnTo>
                      <a:pt x="3" y="109"/>
                    </a:lnTo>
                    <a:lnTo>
                      <a:pt x="7" y="96"/>
                    </a:lnTo>
                    <a:lnTo>
                      <a:pt x="11" y="84"/>
                    </a:lnTo>
                    <a:lnTo>
                      <a:pt x="17" y="72"/>
                    </a:lnTo>
                    <a:lnTo>
                      <a:pt x="24" y="60"/>
                    </a:lnTo>
                    <a:lnTo>
                      <a:pt x="31" y="50"/>
                    </a:lnTo>
                    <a:lnTo>
                      <a:pt x="40" y="40"/>
                    </a:lnTo>
                    <a:lnTo>
                      <a:pt x="50" y="32"/>
                    </a:lnTo>
                    <a:lnTo>
                      <a:pt x="60" y="25"/>
                    </a:lnTo>
                    <a:lnTo>
                      <a:pt x="71" y="18"/>
                    </a:lnTo>
                    <a:lnTo>
                      <a:pt x="84" y="12"/>
                    </a:lnTo>
                    <a:lnTo>
                      <a:pt x="95" y="8"/>
                    </a:lnTo>
                    <a:lnTo>
                      <a:pt x="109" y="3"/>
                    </a:lnTo>
                    <a:lnTo>
                      <a:pt x="122" y="2"/>
                    </a:lnTo>
                    <a:lnTo>
                      <a:pt x="136" y="0"/>
                    </a:lnTo>
                    <a:lnTo>
                      <a:pt x="136" y="0"/>
                    </a:lnTo>
                    <a:lnTo>
                      <a:pt x="151" y="2"/>
                    </a:lnTo>
                    <a:lnTo>
                      <a:pt x="163" y="3"/>
                    </a:lnTo>
                    <a:lnTo>
                      <a:pt x="176" y="8"/>
                    </a:lnTo>
                    <a:lnTo>
                      <a:pt x="189" y="12"/>
                    </a:lnTo>
                    <a:lnTo>
                      <a:pt x="200" y="18"/>
                    </a:lnTo>
                    <a:lnTo>
                      <a:pt x="212" y="25"/>
                    </a:lnTo>
                    <a:lnTo>
                      <a:pt x="223" y="32"/>
                    </a:lnTo>
                    <a:lnTo>
                      <a:pt x="232" y="40"/>
                    </a:lnTo>
                    <a:lnTo>
                      <a:pt x="240" y="50"/>
                    </a:lnTo>
                    <a:lnTo>
                      <a:pt x="249" y="60"/>
                    </a:lnTo>
                    <a:lnTo>
                      <a:pt x="256" y="72"/>
                    </a:lnTo>
                    <a:lnTo>
                      <a:pt x="262" y="84"/>
                    </a:lnTo>
                    <a:lnTo>
                      <a:pt x="266" y="96"/>
                    </a:lnTo>
                    <a:lnTo>
                      <a:pt x="269" y="109"/>
                    </a:lnTo>
                    <a:lnTo>
                      <a:pt x="272" y="123"/>
                    </a:lnTo>
                    <a:lnTo>
                      <a:pt x="272" y="137"/>
                    </a:lnTo>
                    <a:lnTo>
                      <a:pt x="272" y="137"/>
                    </a:lnTo>
                    <a:lnTo>
                      <a:pt x="272" y="150"/>
                    </a:lnTo>
                    <a:lnTo>
                      <a:pt x="269" y="164"/>
                    </a:lnTo>
                    <a:lnTo>
                      <a:pt x="266" y="177"/>
                    </a:lnTo>
                    <a:lnTo>
                      <a:pt x="262" y="190"/>
                    </a:lnTo>
                    <a:lnTo>
                      <a:pt x="256" y="201"/>
                    </a:lnTo>
                    <a:lnTo>
                      <a:pt x="249" y="212"/>
                    </a:lnTo>
                    <a:lnTo>
                      <a:pt x="240" y="222"/>
                    </a:lnTo>
                    <a:lnTo>
                      <a:pt x="232" y="232"/>
                    </a:lnTo>
                    <a:lnTo>
                      <a:pt x="223" y="241"/>
                    </a:lnTo>
                    <a:lnTo>
                      <a:pt x="212" y="249"/>
                    </a:lnTo>
                    <a:lnTo>
                      <a:pt x="200" y="256"/>
                    </a:lnTo>
                    <a:lnTo>
                      <a:pt x="189" y="262"/>
                    </a:lnTo>
                    <a:lnTo>
                      <a:pt x="176" y="266"/>
                    </a:lnTo>
                    <a:lnTo>
                      <a:pt x="163" y="269"/>
                    </a:lnTo>
                    <a:lnTo>
                      <a:pt x="151" y="272"/>
                    </a:lnTo>
                    <a:lnTo>
                      <a:pt x="136" y="272"/>
                    </a:lnTo>
                    <a:lnTo>
                      <a:pt x="136" y="272"/>
                    </a:lnTo>
                    <a:lnTo>
                      <a:pt x="122" y="272"/>
                    </a:lnTo>
                    <a:lnTo>
                      <a:pt x="109" y="269"/>
                    </a:lnTo>
                    <a:lnTo>
                      <a:pt x="95" y="266"/>
                    </a:lnTo>
                    <a:lnTo>
                      <a:pt x="84" y="262"/>
                    </a:lnTo>
                    <a:lnTo>
                      <a:pt x="71" y="256"/>
                    </a:lnTo>
                    <a:lnTo>
                      <a:pt x="60" y="249"/>
                    </a:lnTo>
                    <a:lnTo>
                      <a:pt x="50" y="241"/>
                    </a:lnTo>
                    <a:lnTo>
                      <a:pt x="40" y="232"/>
                    </a:lnTo>
                    <a:lnTo>
                      <a:pt x="31" y="222"/>
                    </a:lnTo>
                    <a:lnTo>
                      <a:pt x="24" y="212"/>
                    </a:lnTo>
                    <a:lnTo>
                      <a:pt x="17" y="201"/>
                    </a:lnTo>
                    <a:lnTo>
                      <a:pt x="11" y="190"/>
                    </a:lnTo>
                    <a:lnTo>
                      <a:pt x="7" y="177"/>
                    </a:lnTo>
                    <a:lnTo>
                      <a:pt x="3" y="164"/>
                    </a:lnTo>
                    <a:lnTo>
                      <a:pt x="1" y="150"/>
                    </a:lnTo>
                    <a:lnTo>
                      <a:pt x="0" y="137"/>
                    </a:lnTo>
                    <a:lnTo>
                      <a:pt x="0" y="137"/>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109" name="Freeform 59"/>
              <p:cNvSpPr>
                <a:spLocks/>
              </p:cNvSpPr>
              <p:nvPr/>
            </p:nvSpPr>
            <p:spPr bwMode="auto">
              <a:xfrm>
                <a:off x="3341085" y="4689824"/>
                <a:ext cx="131763" cy="131763"/>
              </a:xfrm>
              <a:custGeom>
                <a:avLst/>
                <a:gdLst/>
                <a:ahLst/>
                <a:cxnLst>
                  <a:cxn ang="0">
                    <a:pos x="0" y="84"/>
                  </a:cxn>
                  <a:cxn ang="0">
                    <a:pos x="0" y="84"/>
                  </a:cxn>
                  <a:cxn ang="0">
                    <a:pos x="1" y="75"/>
                  </a:cxn>
                  <a:cxn ang="0">
                    <a:pos x="1" y="67"/>
                  </a:cxn>
                  <a:cxn ang="0">
                    <a:pos x="7" y="51"/>
                  </a:cxn>
                  <a:cxn ang="0">
                    <a:pos x="14" y="37"/>
                  </a:cxn>
                  <a:cxn ang="0">
                    <a:pos x="24" y="24"/>
                  </a:cxn>
                  <a:cxn ang="0">
                    <a:pos x="37" y="14"/>
                  </a:cxn>
                  <a:cxn ang="0">
                    <a:pos x="51" y="7"/>
                  </a:cxn>
                  <a:cxn ang="0">
                    <a:pos x="66" y="2"/>
                  </a:cxn>
                  <a:cxn ang="0">
                    <a:pos x="75" y="2"/>
                  </a:cxn>
                  <a:cxn ang="0">
                    <a:pos x="83" y="0"/>
                  </a:cxn>
                  <a:cxn ang="0">
                    <a:pos x="83" y="0"/>
                  </a:cxn>
                  <a:cxn ang="0">
                    <a:pos x="92" y="2"/>
                  </a:cxn>
                  <a:cxn ang="0">
                    <a:pos x="101" y="2"/>
                  </a:cxn>
                  <a:cxn ang="0">
                    <a:pos x="116" y="7"/>
                  </a:cxn>
                  <a:cxn ang="0">
                    <a:pos x="130" y="14"/>
                  </a:cxn>
                  <a:cxn ang="0">
                    <a:pos x="142" y="24"/>
                  </a:cxn>
                  <a:cxn ang="0">
                    <a:pos x="152" y="37"/>
                  </a:cxn>
                  <a:cxn ang="0">
                    <a:pos x="160" y="51"/>
                  </a:cxn>
                  <a:cxn ang="0">
                    <a:pos x="164" y="67"/>
                  </a:cxn>
                  <a:cxn ang="0">
                    <a:pos x="166" y="75"/>
                  </a:cxn>
                  <a:cxn ang="0">
                    <a:pos x="166" y="84"/>
                  </a:cxn>
                  <a:cxn ang="0">
                    <a:pos x="166" y="84"/>
                  </a:cxn>
                  <a:cxn ang="0">
                    <a:pos x="166" y="93"/>
                  </a:cxn>
                  <a:cxn ang="0">
                    <a:pos x="164" y="101"/>
                  </a:cxn>
                  <a:cxn ang="0">
                    <a:pos x="160" y="117"/>
                  </a:cxn>
                  <a:cxn ang="0">
                    <a:pos x="152" y="129"/>
                  </a:cxn>
                  <a:cxn ang="0">
                    <a:pos x="142" y="142"/>
                  </a:cxn>
                  <a:cxn ang="0">
                    <a:pos x="130" y="152"/>
                  </a:cxn>
                  <a:cxn ang="0">
                    <a:pos x="116" y="161"/>
                  </a:cxn>
                  <a:cxn ang="0">
                    <a:pos x="101" y="165"/>
                  </a:cxn>
                  <a:cxn ang="0">
                    <a:pos x="92" y="166"/>
                  </a:cxn>
                  <a:cxn ang="0">
                    <a:pos x="83" y="166"/>
                  </a:cxn>
                  <a:cxn ang="0">
                    <a:pos x="83" y="166"/>
                  </a:cxn>
                  <a:cxn ang="0">
                    <a:pos x="75" y="166"/>
                  </a:cxn>
                  <a:cxn ang="0">
                    <a:pos x="66" y="165"/>
                  </a:cxn>
                  <a:cxn ang="0">
                    <a:pos x="51" y="161"/>
                  </a:cxn>
                  <a:cxn ang="0">
                    <a:pos x="37" y="152"/>
                  </a:cxn>
                  <a:cxn ang="0">
                    <a:pos x="24" y="142"/>
                  </a:cxn>
                  <a:cxn ang="0">
                    <a:pos x="14" y="129"/>
                  </a:cxn>
                  <a:cxn ang="0">
                    <a:pos x="7" y="117"/>
                  </a:cxn>
                  <a:cxn ang="0">
                    <a:pos x="1" y="101"/>
                  </a:cxn>
                  <a:cxn ang="0">
                    <a:pos x="1" y="93"/>
                  </a:cxn>
                  <a:cxn ang="0">
                    <a:pos x="0" y="84"/>
                  </a:cxn>
                  <a:cxn ang="0">
                    <a:pos x="0" y="84"/>
                  </a:cxn>
                </a:cxnLst>
                <a:rect l="0" t="0" r="r" b="b"/>
                <a:pathLst>
                  <a:path w="166" h="166">
                    <a:moveTo>
                      <a:pt x="0" y="84"/>
                    </a:moveTo>
                    <a:lnTo>
                      <a:pt x="0" y="84"/>
                    </a:lnTo>
                    <a:lnTo>
                      <a:pt x="1" y="75"/>
                    </a:lnTo>
                    <a:lnTo>
                      <a:pt x="1" y="67"/>
                    </a:lnTo>
                    <a:lnTo>
                      <a:pt x="7" y="51"/>
                    </a:lnTo>
                    <a:lnTo>
                      <a:pt x="14" y="37"/>
                    </a:lnTo>
                    <a:lnTo>
                      <a:pt x="24" y="24"/>
                    </a:lnTo>
                    <a:lnTo>
                      <a:pt x="37" y="14"/>
                    </a:lnTo>
                    <a:lnTo>
                      <a:pt x="51" y="7"/>
                    </a:lnTo>
                    <a:lnTo>
                      <a:pt x="66" y="2"/>
                    </a:lnTo>
                    <a:lnTo>
                      <a:pt x="75" y="2"/>
                    </a:lnTo>
                    <a:lnTo>
                      <a:pt x="83" y="0"/>
                    </a:lnTo>
                    <a:lnTo>
                      <a:pt x="83" y="0"/>
                    </a:lnTo>
                    <a:lnTo>
                      <a:pt x="92" y="2"/>
                    </a:lnTo>
                    <a:lnTo>
                      <a:pt x="101" y="2"/>
                    </a:lnTo>
                    <a:lnTo>
                      <a:pt x="116" y="7"/>
                    </a:lnTo>
                    <a:lnTo>
                      <a:pt x="130" y="14"/>
                    </a:lnTo>
                    <a:lnTo>
                      <a:pt x="142" y="24"/>
                    </a:lnTo>
                    <a:lnTo>
                      <a:pt x="152" y="37"/>
                    </a:lnTo>
                    <a:lnTo>
                      <a:pt x="160" y="51"/>
                    </a:lnTo>
                    <a:lnTo>
                      <a:pt x="164" y="67"/>
                    </a:lnTo>
                    <a:lnTo>
                      <a:pt x="166" y="75"/>
                    </a:lnTo>
                    <a:lnTo>
                      <a:pt x="166" y="84"/>
                    </a:lnTo>
                    <a:lnTo>
                      <a:pt x="166" y="84"/>
                    </a:lnTo>
                    <a:lnTo>
                      <a:pt x="166" y="93"/>
                    </a:lnTo>
                    <a:lnTo>
                      <a:pt x="164" y="101"/>
                    </a:lnTo>
                    <a:lnTo>
                      <a:pt x="160" y="117"/>
                    </a:lnTo>
                    <a:lnTo>
                      <a:pt x="152" y="129"/>
                    </a:lnTo>
                    <a:lnTo>
                      <a:pt x="142" y="142"/>
                    </a:lnTo>
                    <a:lnTo>
                      <a:pt x="130" y="152"/>
                    </a:lnTo>
                    <a:lnTo>
                      <a:pt x="116" y="161"/>
                    </a:lnTo>
                    <a:lnTo>
                      <a:pt x="101" y="165"/>
                    </a:lnTo>
                    <a:lnTo>
                      <a:pt x="92" y="166"/>
                    </a:lnTo>
                    <a:lnTo>
                      <a:pt x="83" y="166"/>
                    </a:lnTo>
                    <a:lnTo>
                      <a:pt x="83" y="166"/>
                    </a:lnTo>
                    <a:lnTo>
                      <a:pt x="75" y="166"/>
                    </a:lnTo>
                    <a:lnTo>
                      <a:pt x="66" y="165"/>
                    </a:lnTo>
                    <a:lnTo>
                      <a:pt x="51" y="161"/>
                    </a:lnTo>
                    <a:lnTo>
                      <a:pt x="37" y="152"/>
                    </a:lnTo>
                    <a:lnTo>
                      <a:pt x="24" y="142"/>
                    </a:lnTo>
                    <a:lnTo>
                      <a:pt x="14" y="129"/>
                    </a:lnTo>
                    <a:lnTo>
                      <a:pt x="7" y="117"/>
                    </a:lnTo>
                    <a:lnTo>
                      <a:pt x="1" y="101"/>
                    </a:lnTo>
                    <a:lnTo>
                      <a:pt x="1" y="93"/>
                    </a:lnTo>
                    <a:lnTo>
                      <a:pt x="0" y="84"/>
                    </a:lnTo>
                    <a:lnTo>
                      <a:pt x="0" y="84"/>
                    </a:lnTo>
                    <a:close/>
                  </a:path>
                </a:pathLst>
              </a:custGeom>
              <a:solidFill>
                <a:srgbClr val="FFE600"/>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110" name="Freeform 60"/>
              <p:cNvSpPr>
                <a:spLocks/>
              </p:cNvSpPr>
              <p:nvPr/>
            </p:nvSpPr>
            <p:spPr bwMode="auto">
              <a:xfrm>
                <a:off x="3299810" y="4929537"/>
                <a:ext cx="215900" cy="215900"/>
              </a:xfrm>
              <a:custGeom>
                <a:avLst/>
                <a:gdLst/>
                <a:ahLst/>
                <a:cxnLst>
                  <a:cxn ang="0">
                    <a:pos x="0" y="135"/>
                  </a:cxn>
                  <a:cxn ang="0">
                    <a:pos x="3" y="108"/>
                  </a:cxn>
                  <a:cxn ang="0">
                    <a:pos x="11" y="82"/>
                  </a:cxn>
                  <a:cxn ang="0">
                    <a:pos x="24" y="60"/>
                  </a:cxn>
                  <a:cxn ang="0">
                    <a:pos x="40" y="40"/>
                  </a:cxn>
                  <a:cxn ang="0">
                    <a:pos x="60" y="23"/>
                  </a:cxn>
                  <a:cxn ang="0">
                    <a:pos x="84" y="10"/>
                  </a:cxn>
                  <a:cxn ang="0">
                    <a:pos x="109" y="3"/>
                  </a:cxn>
                  <a:cxn ang="0">
                    <a:pos x="136" y="0"/>
                  </a:cxn>
                  <a:cxn ang="0">
                    <a:pos x="151" y="0"/>
                  </a:cxn>
                  <a:cxn ang="0">
                    <a:pos x="176" y="6"/>
                  </a:cxn>
                  <a:cxn ang="0">
                    <a:pos x="200" y="16"/>
                  </a:cxn>
                  <a:cxn ang="0">
                    <a:pos x="223" y="31"/>
                  </a:cxn>
                  <a:cxn ang="0">
                    <a:pos x="240" y="48"/>
                  </a:cxn>
                  <a:cxn ang="0">
                    <a:pos x="256" y="71"/>
                  </a:cxn>
                  <a:cxn ang="0">
                    <a:pos x="266" y="95"/>
                  </a:cxn>
                  <a:cxn ang="0">
                    <a:pos x="272" y="121"/>
                  </a:cxn>
                  <a:cxn ang="0">
                    <a:pos x="272" y="135"/>
                  </a:cxn>
                  <a:cxn ang="0">
                    <a:pos x="269" y="162"/>
                  </a:cxn>
                  <a:cxn ang="0">
                    <a:pos x="262" y="188"/>
                  </a:cxn>
                  <a:cxn ang="0">
                    <a:pos x="249" y="212"/>
                  </a:cxn>
                  <a:cxn ang="0">
                    <a:pos x="232" y="232"/>
                  </a:cxn>
                  <a:cxn ang="0">
                    <a:pos x="212" y="247"/>
                  </a:cxn>
                  <a:cxn ang="0">
                    <a:pos x="189" y="260"/>
                  </a:cxn>
                  <a:cxn ang="0">
                    <a:pos x="163" y="269"/>
                  </a:cxn>
                  <a:cxn ang="0">
                    <a:pos x="136" y="272"/>
                  </a:cxn>
                  <a:cxn ang="0">
                    <a:pos x="122" y="270"/>
                  </a:cxn>
                  <a:cxn ang="0">
                    <a:pos x="95" y="264"/>
                  </a:cxn>
                  <a:cxn ang="0">
                    <a:pos x="71" y="254"/>
                  </a:cxn>
                  <a:cxn ang="0">
                    <a:pos x="50" y="240"/>
                  </a:cxn>
                  <a:cxn ang="0">
                    <a:pos x="31" y="222"/>
                  </a:cxn>
                  <a:cxn ang="0">
                    <a:pos x="17" y="200"/>
                  </a:cxn>
                  <a:cxn ang="0">
                    <a:pos x="7" y="176"/>
                  </a:cxn>
                  <a:cxn ang="0">
                    <a:pos x="1" y="149"/>
                  </a:cxn>
                  <a:cxn ang="0">
                    <a:pos x="0" y="135"/>
                  </a:cxn>
                </a:cxnLst>
                <a:rect l="0" t="0" r="r" b="b"/>
                <a:pathLst>
                  <a:path w="272" h="272">
                    <a:moveTo>
                      <a:pt x="0" y="135"/>
                    </a:moveTo>
                    <a:lnTo>
                      <a:pt x="0" y="135"/>
                    </a:lnTo>
                    <a:lnTo>
                      <a:pt x="1" y="121"/>
                    </a:lnTo>
                    <a:lnTo>
                      <a:pt x="3" y="108"/>
                    </a:lnTo>
                    <a:lnTo>
                      <a:pt x="7" y="95"/>
                    </a:lnTo>
                    <a:lnTo>
                      <a:pt x="11" y="82"/>
                    </a:lnTo>
                    <a:lnTo>
                      <a:pt x="17" y="71"/>
                    </a:lnTo>
                    <a:lnTo>
                      <a:pt x="24" y="60"/>
                    </a:lnTo>
                    <a:lnTo>
                      <a:pt x="31" y="48"/>
                    </a:lnTo>
                    <a:lnTo>
                      <a:pt x="40" y="40"/>
                    </a:lnTo>
                    <a:lnTo>
                      <a:pt x="50" y="31"/>
                    </a:lnTo>
                    <a:lnTo>
                      <a:pt x="60" y="23"/>
                    </a:lnTo>
                    <a:lnTo>
                      <a:pt x="71" y="16"/>
                    </a:lnTo>
                    <a:lnTo>
                      <a:pt x="84" y="10"/>
                    </a:lnTo>
                    <a:lnTo>
                      <a:pt x="95" y="6"/>
                    </a:lnTo>
                    <a:lnTo>
                      <a:pt x="109" y="3"/>
                    </a:lnTo>
                    <a:lnTo>
                      <a:pt x="122" y="0"/>
                    </a:lnTo>
                    <a:lnTo>
                      <a:pt x="136" y="0"/>
                    </a:lnTo>
                    <a:lnTo>
                      <a:pt x="136" y="0"/>
                    </a:lnTo>
                    <a:lnTo>
                      <a:pt x="151" y="0"/>
                    </a:lnTo>
                    <a:lnTo>
                      <a:pt x="163" y="3"/>
                    </a:lnTo>
                    <a:lnTo>
                      <a:pt x="176" y="6"/>
                    </a:lnTo>
                    <a:lnTo>
                      <a:pt x="189" y="10"/>
                    </a:lnTo>
                    <a:lnTo>
                      <a:pt x="200" y="16"/>
                    </a:lnTo>
                    <a:lnTo>
                      <a:pt x="212" y="23"/>
                    </a:lnTo>
                    <a:lnTo>
                      <a:pt x="223" y="31"/>
                    </a:lnTo>
                    <a:lnTo>
                      <a:pt x="232" y="40"/>
                    </a:lnTo>
                    <a:lnTo>
                      <a:pt x="240" y="48"/>
                    </a:lnTo>
                    <a:lnTo>
                      <a:pt x="249" y="60"/>
                    </a:lnTo>
                    <a:lnTo>
                      <a:pt x="256" y="71"/>
                    </a:lnTo>
                    <a:lnTo>
                      <a:pt x="262" y="82"/>
                    </a:lnTo>
                    <a:lnTo>
                      <a:pt x="266" y="95"/>
                    </a:lnTo>
                    <a:lnTo>
                      <a:pt x="269" y="108"/>
                    </a:lnTo>
                    <a:lnTo>
                      <a:pt x="272" y="121"/>
                    </a:lnTo>
                    <a:lnTo>
                      <a:pt x="272" y="135"/>
                    </a:lnTo>
                    <a:lnTo>
                      <a:pt x="272" y="135"/>
                    </a:lnTo>
                    <a:lnTo>
                      <a:pt x="272" y="149"/>
                    </a:lnTo>
                    <a:lnTo>
                      <a:pt x="269" y="162"/>
                    </a:lnTo>
                    <a:lnTo>
                      <a:pt x="266" y="176"/>
                    </a:lnTo>
                    <a:lnTo>
                      <a:pt x="262" y="188"/>
                    </a:lnTo>
                    <a:lnTo>
                      <a:pt x="256" y="200"/>
                    </a:lnTo>
                    <a:lnTo>
                      <a:pt x="249" y="212"/>
                    </a:lnTo>
                    <a:lnTo>
                      <a:pt x="240" y="222"/>
                    </a:lnTo>
                    <a:lnTo>
                      <a:pt x="232" y="232"/>
                    </a:lnTo>
                    <a:lnTo>
                      <a:pt x="223" y="240"/>
                    </a:lnTo>
                    <a:lnTo>
                      <a:pt x="212" y="247"/>
                    </a:lnTo>
                    <a:lnTo>
                      <a:pt x="200" y="254"/>
                    </a:lnTo>
                    <a:lnTo>
                      <a:pt x="189" y="260"/>
                    </a:lnTo>
                    <a:lnTo>
                      <a:pt x="176" y="264"/>
                    </a:lnTo>
                    <a:lnTo>
                      <a:pt x="163" y="269"/>
                    </a:lnTo>
                    <a:lnTo>
                      <a:pt x="151" y="270"/>
                    </a:lnTo>
                    <a:lnTo>
                      <a:pt x="136" y="272"/>
                    </a:lnTo>
                    <a:lnTo>
                      <a:pt x="136" y="272"/>
                    </a:lnTo>
                    <a:lnTo>
                      <a:pt x="122" y="270"/>
                    </a:lnTo>
                    <a:lnTo>
                      <a:pt x="109" y="269"/>
                    </a:lnTo>
                    <a:lnTo>
                      <a:pt x="95" y="264"/>
                    </a:lnTo>
                    <a:lnTo>
                      <a:pt x="84" y="260"/>
                    </a:lnTo>
                    <a:lnTo>
                      <a:pt x="71" y="254"/>
                    </a:lnTo>
                    <a:lnTo>
                      <a:pt x="60" y="247"/>
                    </a:lnTo>
                    <a:lnTo>
                      <a:pt x="50" y="240"/>
                    </a:lnTo>
                    <a:lnTo>
                      <a:pt x="40" y="232"/>
                    </a:lnTo>
                    <a:lnTo>
                      <a:pt x="31" y="222"/>
                    </a:lnTo>
                    <a:lnTo>
                      <a:pt x="24" y="212"/>
                    </a:lnTo>
                    <a:lnTo>
                      <a:pt x="17" y="200"/>
                    </a:lnTo>
                    <a:lnTo>
                      <a:pt x="11" y="188"/>
                    </a:lnTo>
                    <a:lnTo>
                      <a:pt x="7" y="176"/>
                    </a:lnTo>
                    <a:lnTo>
                      <a:pt x="3" y="162"/>
                    </a:lnTo>
                    <a:lnTo>
                      <a:pt x="1" y="149"/>
                    </a:lnTo>
                    <a:lnTo>
                      <a:pt x="0" y="135"/>
                    </a:lnTo>
                    <a:lnTo>
                      <a:pt x="0" y="13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sp>
            <p:nvSpPr>
              <p:cNvPr id="111" name="Freeform 61"/>
              <p:cNvSpPr>
                <a:spLocks/>
              </p:cNvSpPr>
              <p:nvPr/>
            </p:nvSpPr>
            <p:spPr bwMode="auto">
              <a:xfrm>
                <a:off x="3341085" y="4969224"/>
                <a:ext cx="134938" cy="136525"/>
              </a:xfrm>
              <a:custGeom>
                <a:avLst/>
                <a:gdLst/>
                <a:ahLst/>
                <a:cxnLst>
                  <a:cxn ang="0">
                    <a:pos x="0" y="85"/>
                  </a:cxn>
                  <a:cxn ang="0">
                    <a:pos x="0" y="85"/>
                  </a:cxn>
                  <a:cxn ang="0">
                    <a:pos x="0" y="76"/>
                  </a:cxn>
                  <a:cxn ang="0">
                    <a:pos x="2" y="68"/>
                  </a:cxn>
                  <a:cxn ang="0">
                    <a:pos x="6" y="52"/>
                  </a:cxn>
                  <a:cxn ang="0">
                    <a:pos x="14" y="38"/>
                  </a:cxn>
                  <a:cxn ang="0">
                    <a:pos x="24" y="25"/>
                  </a:cxn>
                  <a:cxn ang="0">
                    <a:pos x="37" y="14"/>
                  </a:cxn>
                  <a:cxn ang="0">
                    <a:pos x="51" y="7"/>
                  </a:cxn>
                  <a:cxn ang="0">
                    <a:pos x="68" y="1"/>
                  </a:cxn>
                  <a:cxn ang="0">
                    <a:pos x="77" y="0"/>
                  </a:cxn>
                  <a:cxn ang="0">
                    <a:pos x="85" y="0"/>
                  </a:cxn>
                  <a:cxn ang="0">
                    <a:pos x="85" y="0"/>
                  </a:cxn>
                  <a:cxn ang="0">
                    <a:pos x="94" y="0"/>
                  </a:cxn>
                  <a:cxn ang="0">
                    <a:pos x="103" y="1"/>
                  </a:cxn>
                  <a:cxn ang="0">
                    <a:pos x="118" y="7"/>
                  </a:cxn>
                  <a:cxn ang="0">
                    <a:pos x="132" y="14"/>
                  </a:cxn>
                  <a:cxn ang="0">
                    <a:pos x="145" y="25"/>
                  </a:cxn>
                  <a:cxn ang="0">
                    <a:pos x="157" y="38"/>
                  </a:cxn>
                  <a:cxn ang="0">
                    <a:pos x="164" y="52"/>
                  </a:cxn>
                  <a:cxn ang="0">
                    <a:pos x="169" y="68"/>
                  </a:cxn>
                  <a:cxn ang="0">
                    <a:pos x="171" y="76"/>
                  </a:cxn>
                  <a:cxn ang="0">
                    <a:pos x="171" y="85"/>
                  </a:cxn>
                  <a:cxn ang="0">
                    <a:pos x="171" y="85"/>
                  </a:cxn>
                  <a:cxn ang="0">
                    <a:pos x="171" y="94"/>
                  </a:cxn>
                  <a:cxn ang="0">
                    <a:pos x="169" y="102"/>
                  </a:cxn>
                  <a:cxn ang="0">
                    <a:pos x="164" y="119"/>
                  </a:cxn>
                  <a:cxn ang="0">
                    <a:pos x="157" y="133"/>
                  </a:cxn>
                  <a:cxn ang="0">
                    <a:pos x="145" y="146"/>
                  </a:cxn>
                  <a:cxn ang="0">
                    <a:pos x="132" y="156"/>
                  </a:cxn>
                  <a:cxn ang="0">
                    <a:pos x="118" y="165"/>
                  </a:cxn>
                  <a:cxn ang="0">
                    <a:pos x="103" y="169"/>
                  </a:cxn>
                  <a:cxn ang="0">
                    <a:pos x="94" y="170"/>
                  </a:cxn>
                  <a:cxn ang="0">
                    <a:pos x="85" y="170"/>
                  </a:cxn>
                  <a:cxn ang="0">
                    <a:pos x="85" y="170"/>
                  </a:cxn>
                  <a:cxn ang="0">
                    <a:pos x="77" y="170"/>
                  </a:cxn>
                  <a:cxn ang="0">
                    <a:pos x="68" y="169"/>
                  </a:cxn>
                  <a:cxn ang="0">
                    <a:pos x="51" y="165"/>
                  </a:cxn>
                  <a:cxn ang="0">
                    <a:pos x="37" y="156"/>
                  </a:cxn>
                  <a:cxn ang="0">
                    <a:pos x="24" y="146"/>
                  </a:cxn>
                  <a:cxn ang="0">
                    <a:pos x="14" y="133"/>
                  </a:cxn>
                  <a:cxn ang="0">
                    <a:pos x="6" y="119"/>
                  </a:cxn>
                  <a:cxn ang="0">
                    <a:pos x="2" y="102"/>
                  </a:cxn>
                  <a:cxn ang="0">
                    <a:pos x="0" y="94"/>
                  </a:cxn>
                  <a:cxn ang="0">
                    <a:pos x="0" y="85"/>
                  </a:cxn>
                  <a:cxn ang="0">
                    <a:pos x="0" y="85"/>
                  </a:cxn>
                </a:cxnLst>
                <a:rect l="0" t="0" r="r" b="b"/>
                <a:pathLst>
                  <a:path w="171" h="170">
                    <a:moveTo>
                      <a:pt x="0" y="85"/>
                    </a:moveTo>
                    <a:lnTo>
                      <a:pt x="0" y="85"/>
                    </a:lnTo>
                    <a:lnTo>
                      <a:pt x="0" y="76"/>
                    </a:lnTo>
                    <a:lnTo>
                      <a:pt x="2" y="68"/>
                    </a:lnTo>
                    <a:lnTo>
                      <a:pt x="6" y="52"/>
                    </a:lnTo>
                    <a:lnTo>
                      <a:pt x="14" y="38"/>
                    </a:lnTo>
                    <a:lnTo>
                      <a:pt x="24" y="25"/>
                    </a:lnTo>
                    <a:lnTo>
                      <a:pt x="37" y="14"/>
                    </a:lnTo>
                    <a:lnTo>
                      <a:pt x="51" y="7"/>
                    </a:lnTo>
                    <a:lnTo>
                      <a:pt x="68" y="1"/>
                    </a:lnTo>
                    <a:lnTo>
                      <a:pt x="77" y="0"/>
                    </a:lnTo>
                    <a:lnTo>
                      <a:pt x="85" y="0"/>
                    </a:lnTo>
                    <a:lnTo>
                      <a:pt x="85" y="0"/>
                    </a:lnTo>
                    <a:lnTo>
                      <a:pt x="94" y="0"/>
                    </a:lnTo>
                    <a:lnTo>
                      <a:pt x="103" y="1"/>
                    </a:lnTo>
                    <a:lnTo>
                      <a:pt x="118" y="7"/>
                    </a:lnTo>
                    <a:lnTo>
                      <a:pt x="132" y="14"/>
                    </a:lnTo>
                    <a:lnTo>
                      <a:pt x="145" y="25"/>
                    </a:lnTo>
                    <a:lnTo>
                      <a:pt x="157" y="38"/>
                    </a:lnTo>
                    <a:lnTo>
                      <a:pt x="164" y="52"/>
                    </a:lnTo>
                    <a:lnTo>
                      <a:pt x="169" y="68"/>
                    </a:lnTo>
                    <a:lnTo>
                      <a:pt x="171" y="76"/>
                    </a:lnTo>
                    <a:lnTo>
                      <a:pt x="171" y="85"/>
                    </a:lnTo>
                    <a:lnTo>
                      <a:pt x="171" y="85"/>
                    </a:lnTo>
                    <a:lnTo>
                      <a:pt x="171" y="94"/>
                    </a:lnTo>
                    <a:lnTo>
                      <a:pt x="169" y="102"/>
                    </a:lnTo>
                    <a:lnTo>
                      <a:pt x="164" y="119"/>
                    </a:lnTo>
                    <a:lnTo>
                      <a:pt x="157" y="133"/>
                    </a:lnTo>
                    <a:lnTo>
                      <a:pt x="145" y="146"/>
                    </a:lnTo>
                    <a:lnTo>
                      <a:pt x="132" y="156"/>
                    </a:lnTo>
                    <a:lnTo>
                      <a:pt x="118" y="165"/>
                    </a:lnTo>
                    <a:lnTo>
                      <a:pt x="103" y="169"/>
                    </a:lnTo>
                    <a:lnTo>
                      <a:pt x="94" y="170"/>
                    </a:lnTo>
                    <a:lnTo>
                      <a:pt x="85" y="170"/>
                    </a:lnTo>
                    <a:lnTo>
                      <a:pt x="85" y="170"/>
                    </a:lnTo>
                    <a:lnTo>
                      <a:pt x="77" y="170"/>
                    </a:lnTo>
                    <a:lnTo>
                      <a:pt x="68" y="169"/>
                    </a:lnTo>
                    <a:lnTo>
                      <a:pt x="51" y="165"/>
                    </a:lnTo>
                    <a:lnTo>
                      <a:pt x="37" y="156"/>
                    </a:lnTo>
                    <a:lnTo>
                      <a:pt x="24" y="146"/>
                    </a:lnTo>
                    <a:lnTo>
                      <a:pt x="14" y="133"/>
                    </a:lnTo>
                    <a:lnTo>
                      <a:pt x="6" y="119"/>
                    </a:lnTo>
                    <a:lnTo>
                      <a:pt x="2" y="102"/>
                    </a:lnTo>
                    <a:lnTo>
                      <a:pt x="0" y="94"/>
                    </a:lnTo>
                    <a:lnTo>
                      <a:pt x="0" y="85"/>
                    </a:lnTo>
                    <a:lnTo>
                      <a:pt x="0" y="85"/>
                    </a:lnTo>
                    <a:close/>
                  </a:path>
                </a:pathLst>
              </a:custGeom>
              <a:solidFill>
                <a:srgbClr val="2C973E"/>
              </a:solidFill>
              <a:ln w="9525">
                <a:noFill/>
                <a:round/>
                <a:headEnd/>
                <a:tailEnd/>
              </a:ln>
            </p:spPr>
            <p:txBody>
              <a:bodyPr vert="horz" wrap="square" lIns="91440" tIns="45720" rIns="91440" bIns="45720" numCol="1" anchor="t" anchorCtr="0" compatLnSpc="1">
                <a:prstTxWarp prst="textNoShape">
                  <a:avLst/>
                </a:prstTxWarp>
              </a:bodyPr>
              <a:lstStyle/>
              <a:p>
                <a:endParaRPr lang="en-US" dirty="0">
                  <a:solidFill>
                    <a:srgbClr val="000000"/>
                  </a:solidFill>
                  <a:latin typeface="EYInterstate Light" panose="02000506000000020004" pitchFamily="2" charset="0"/>
                </a:endParaRPr>
              </a:p>
            </p:txBody>
          </p:sp>
        </p:grpSp>
      </p:grpSp>
      <p:sp>
        <p:nvSpPr>
          <p:cNvPr id="12" name="Rectangle 11"/>
          <p:cNvSpPr/>
          <p:nvPr/>
        </p:nvSpPr>
        <p:spPr>
          <a:xfrm>
            <a:off x="2755724" y="3919235"/>
            <a:ext cx="2893274" cy="1231106"/>
          </a:xfrm>
          <a:prstGeom prst="rect">
            <a:avLst/>
          </a:prstGeom>
        </p:spPr>
        <p:txBody>
          <a:bodyPr wrap="square" lIns="0" tIns="0" rIns="0" bIns="0">
            <a:spAutoFit/>
          </a:bodyPr>
          <a:lstStyle/>
          <a:p>
            <a:pPr marL="228600" indent="-228600">
              <a:spcBef>
                <a:spcPts val="300"/>
              </a:spcBef>
              <a:spcAft>
                <a:spcPts val="300"/>
              </a:spcAft>
              <a:buClr>
                <a:srgbClr val="FFE600"/>
              </a:buClr>
              <a:buSzPct val="70000"/>
              <a:buFont typeface="Arial" pitchFamily="34" charset="0"/>
              <a:buChar char="►"/>
              <a:defRPr/>
            </a:pPr>
            <a:r>
              <a:rPr lang="en-AU" sz="1400" dirty="0">
                <a:solidFill>
                  <a:srgbClr val="000000">
                    <a:lumMod val="75000"/>
                    <a:lumOff val="25000"/>
                  </a:srgbClr>
                </a:solidFill>
                <a:latin typeface="EYInterstate Light" panose="02000506000000020004" pitchFamily="2" charset="0"/>
              </a:rPr>
              <a:t>Reduced congestion</a:t>
            </a:r>
          </a:p>
          <a:p>
            <a:pPr marL="228600" indent="-228600">
              <a:spcBef>
                <a:spcPts val="300"/>
              </a:spcBef>
              <a:spcAft>
                <a:spcPts val="300"/>
              </a:spcAft>
              <a:buClr>
                <a:srgbClr val="FFE600"/>
              </a:buClr>
              <a:buSzPct val="70000"/>
              <a:buFont typeface="Arial" pitchFamily="34" charset="0"/>
              <a:buChar char="►"/>
              <a:defRPr/>
            </a:pPr>
            <a:r>
              <a:rPr lang="en-AU" sz="1400" dirty="0">
                <a:solidFill>
                  <a:srgbClr val="000000">
                    <a:lumMod val="75000"/>
                    <a:lumOff val="25000"/>
                  </a:srgbClr>
                </a:solidFill>
                <a:latin typeface="EYInterstate Light" panose="02000506000000020004" pitchFamily="2" charset="0"/>
              </a:rPr>
              <a:t>Improved reliance and performance</a:t>
            </a:r>
          </a:p>
          <a:p>
            <a:pPr marL="228600" indent="-228600">
              <a:spcBef>
                <a:spcPts val="300"/>
              </a:spcBef>
              <a:spcAft>
                <a:spcPts val="300"/>
              </a:spcAft>
              <a:buClr>
                <a:srgbClr val="FFE600"/>
              </a:buClr>
              <a:buSzPct val="70000"/>
              <a:buFont typeface="Arial" pitchFamily="34" charset="0"/>
              <a:buChar char="►"/>
              <a:defRPr/>
            </a:pPr>
            <a:r>
              <a:rPr lang="en-AU" sz="1400" dirty="0">
                <a:solidFill>
                  <a:srgbClr val="000000">
                    <a:lumMod val="75000"/>
                    <a:lumOff val="25000"/>
                  </a:srgbClr>
                </a:solidFill>
                <a:latin typeface="EYInterstate Light" panose="02000506000000020004" pitchFamily="2" charset="0"/>
              </a:rPr>
              <a:t>Create a safe and accessible road network</a:t>
            </a:r>
          </a:p>
        </p:txBody>
      </p:sp>
      <p:sp>
        <p:nvSpPr>
          <p:cNvPr id="11" name="Rectangle 10"/>
          <p:cNvSpPr/>
          <p:nvPr/>
        </p:nvSpPr>
        <p:spPr>
          <a:xfrm>
            <a:off x="6438847" y="3587210"/>
            <a:ext cx="2955568" cy="1054135"/>
          </a:xfrm>
          <a:prstGeom prst="rect">
            <a:avLst/>
          </a:prstGeom>
        </p:spPr>
        <p:txBody>
          <a:bodyPr wrap="square" lIns="0" tIns="0" rIns="0" bIns="0">
            <a:spAutoFit/>
          </a:bodyPr>
          <a:lstStyle/>
          <a:p>
            <a:pPr marL="228600" indent="-228600">
              <a:spcBef>
                <a:spcPts val="300"/>
              </a:spcBef>
              <a:spcAft>
                <a:spcPts val="300"/>
              </a:spcAft>
              <a:buClr>
                <a:srgbClr val="FFE600"/>
              </a:buClr>
              <a:buSzPct val="70000"/>
              <a:buFont typeface="Arial" pitchFamily="34" charset="0"/>
              <a:buChar char="►"/>
              <a:defRPr/>
            </a:pPr>
            <a:endParaRPr lang="en-AU" sz="1400" dirty="0">
              <a:solidFill>
                <a:srgbClr val="000000">
                  <a:lumMod val="75000"/>
                  <a:lumOff val="25000"/>
                </a:srgbClr>
              </a:solidFill>
              <a:latin typeface="EYInterstate Light" panose="02000506000000020004" pitchFamily="2" charset="0"/>
            </a:endParaRPr>
          </a:p>
          <a:p>
            <a:pPr marL="271463" indent="-271463">
              <a:spcBef>
                <a:spcPts val="300"/>
              </a:spcBef>
              <a:spcAft>
                <a:spcPts val="300"/>
              </a:spcAft>
              <a:buClr>
                <a:srgbClr val="FFE600"/>
              </a:buClr>
              <a:buSzPct val="70000"/>
              <a:buFont typeface="Arial" pitchFamily="34" charset="0"/>
              <a:buChar char="►"/>
              <a:defRPr/>
            </a:pPr>
            <a:r>
              <a:rPr lang="en-AU" sz="1400" dirty="0">
                <a:solidFill>
                  <a:srgbClr val="000000">
                    <a:lumMod val="75000"/>
                    <a:lumOff val="25000"/>
                  </a:srgbClr>
                </a:solidFill>
                <a:latin typeface="EYInterstate Light" panose="02000506000000020004" pitchFamily="2" charset="0"/>
              </a:rPr>
              <a:t>Increased economic development</a:t>
            </a:r>
          </a:p>
          <a:p>
            <a:pPr marL="271463" indent="-271463">
              <a:spcBef>
                <a:spcPts val="300"/>
              </a:spcBef>
              <a:spcAft>
                <a:spcPts val="300"/>
              </a:spcAft>
              <a:buClr>
                <a:srgbClr val="FFE600"/>
              </a:buClr>
              <a:buSzPct val="70000"/>
              <a:buFont typeface="Arial" pitchFamily="34" charset="0"/>
              <a:buChar char="►"/>
              <a:defRPr/>
            </a:pPr>
            <a:r>
              <a:rPr lang="en-AU" sz="1400" dirty="0">
                <a:solidFill>
                  <a:srgbClr val="000000">
                    <a:lumMod val="75000"/>
                    <a:lumOff val="25000"/>
                  </a:srgbClr>
                </a:solidFill>
                <a:latin typeface="EYInterstate Light" panose="02000506000000020004" pitchFamily="2" charset="0"/>
              </a:rPr>
              <a:t>Value for money solution</a:t>
            </a:r>
          </a:p>
          <a:p>
            <a:pPr marL="279450" lvl="1" indent="-171450">
              <a:buFont typeface="Wingdings" panose="05000000000000000000" pitchFamily="2" charset="2"/>
              <a:buChar char="§"/>
            </a:pPr>
            <a:endParaRPr lang="en-IN" sz="1400" dirty="0">
              <a:solidFill>
                <a:srgbClr val="000000">
                  <a:lumMod val="75000"/>
                  <a:lumOff val="25000"/>
                </a:srgbClr>
              </a:solidFill>
              <a:latin typeface="EYInterstate Light" panose="02000506000000020004" pitchFamily="2" charset="0"/>
            </a:endParaRPr>
          </a:p>
        </p:txBody>
      </p:sp>
      <p:sp>
        <p:nvSpPr>
          <p:cNvPr id="112" name="TextBox 111"/>
          <p:cNvSpPr txBox="1"/>
          <p:nvPr/>
        </p:nvSpPr>
        <p:spPr>
          <a:xfrm>
            <a:off x="1735512" y="945069"/>
            <a:ext cx="8722309" cy="698333"/>
          </a:xfrm>
          <a:prstGeom prst="rect">
            <a:avLst/>
          </a:prstGeom>
          <a:noFill/>
        </p:spPr>
        <p:txBody>
          <a:bodyPr wrap="square" lIns="0" tIns="39624" rIns="0" bIns="0" rtlCol="0">
            <a:spAutoFit/>
          </a:bodyPr>
          <a:lstStyle/>
          <a:p>
            <a:pPr>
              <a:lnSpc>
                <a:spcPct val="85000"/>
              </a:lnSpc>
              <a:buClr>
                <a:srgbClr val="FFE600"/>
              </a:buClr>
              <a:buSzPct val="70000"/>
            </a:pPr>
            <a:r>
              <a:rPr lang="en-NZ" sz="3033" b="1" dirty="0">
                <a:solidFill>
                  <a:srgbClr val="000000">
                    <a:lumMod val="65000"/>
                    <a:lumOff val="35000"/>
                  </a:srgbClr>
                </a:solidFill>
                <a:latin typeface="EYInterstate Light" panose="02000506000000020004" pitchFamily="2" charset="0"/>
              </a:rPr>
              <a:t>Strategic Rationale: </a:t>
            </a:r>
          </a:p>
          <a:p>
            <a:pPr>
              <a:lnSpc>
                <a:spcPct val="85000"/>
              </a:lnSpc>
              <a:spcAft>
                <a:spcPts val="650"/>
              </a:spcAft>
              <a:buClr>
                <a:srgbClr val="FFE600"/>
              </a:buClr>
              <a:buSzPct val="70000"/>
            </a:pPr>
            <a:r>
              <a:rPr lang="en-NZ" sz="2000" b="1" dirty="0">
                <a:solidFill>
                  <a:srgbClr val="000000">
                    <a:lumMod val="65000"/>
                    <a:lumOff val="35000"/>
                  </a:srgbClr>
                </a:solidFill>
                <a:latin typeface="EYInterstate Light" panose="02000506000000020004" pitchFamily="2" charset="0"/>
              </a:rPr>
              <a:t>Key objectives - improving performance and driving value for money</a:t>
            </a:r>
            <a:endParaRPr lang="en-AU" sz="2000" b="1" dirty="0">
              <a:solidFill>
                <a:srgbClr val="000000">
                  <a:lumMod val="65000"/>
                  <a:lumOff val="35000"/>
                </a:srgbClr>
              </a:solidFill>
              <a:latin typeface="EYInterstate Light" panose="02000506000000020004" pitchFamily="2" charset="0"/>
            </a:endParaRPr>
          </a:p>
        </p:txBody>
      </p:sp>
      <p:sp>
        <p:nvSpPr>
          <p:cNvPr id="2" name="Footer Placeholder 1"/>
          <p:cNvSpPr>
            <a:spLocks noGrp="1"/>
          </p:cNvSpPr>
          <p:nvPr>
            <p:ph type="ftr" sz="quarter" idx="3"/>
          </p:nvPr>
        </p:nvSpPr>
        <p:spPr/>
        <p:txBody>
          <a:bodyPr/>
          <a:lstStyle/>
          <a:p>
            <a:r>
              <a:rPr lang="en-AU" sz="800">
                <a:solidFill>
                  <a:srgbClr val="000000">
                    <a:lumMod val="50000"/>
                    <a:lumOff val="50000"/>
                  </a:srgbClr>
                </a:solidFill>
                <a:latin typeface="EYInterstate Light" panose="02000506000000020004" pitchFamily="2" charset="0"/>
              </a:rPr>
              <a:t>OSARs overview |</a:t>
            </a:r>
            <a:endParaRPr lang="en-AU" sz="800" dirty="0">
              <a:solidFill>
                <a:srgbClr val="000000">
                  <a:lumMod val="50000"/>
                  <a:lumOff val="50000"/>
                </a:srgbClr>
              </a:solidFill>
              <a:latin typeface="EYInterstate Light" panose="02000506000000020004" pitchFamily="2" charset="0"/>
            </a:endParaRPr>
          </a:p>
        </p:txBody>
      </p:sp>
      <p:sp>
        <p:nvSpPr>
          <p:cNvPr id="3" name="Slide Number Placeholder 2"/>
          <p:cNvSpPr>
            <a:spLocks noGrp="1"/>
          </p:cNvSpPr>
          <p:nvPr>
            <p:ph type="sldNum" sz="quarter" idx="4"/>
          </p:nvPr>
        </p:nvSpPr>
        <p:spPr/>
        <p:txBody>
          <a:bodyPr/>
          <a:lstStyle/>
          <a:p>
            <a:pPr algn="r"/>
            <a:fld id="{89470938-C9BA-4B24-B2E8-85DE2AF67580}" type="slidenum">
              <a:rPr lang="en-NZ">
                <a:solidFill>
                  <a:srgbClr val="000000">
                    <a:lumMod val="50000"/>
                    <a:lumOff val="50000"/>
                  </a:srgbClr>
                </a:solidFill>
              </a:rPr>
              <a:pPr algn="r"/>
              <a:t>16</a:t>
            </a:fld>
            <a:endParaRPr lang="en-NZ" dirty="0">
              <a:solidFill>
                <a:srgbClr val="000000">
                  <a:lumMod val="50000"/>
                  <a:lumOff val="50000"/>
                </a:srgbClr>
              </a:solidFill>
            </a:endParaRPr>
          </a:p>
        </p:txBody>
      </p:sp>
    </p:spTree>
    <p:extLst>
      <p:ext uri="{BB962C8B-B14F-4D97-AF65-F5344CB8AC3E}">
        <p14:creationId xmlns:p14="http://schemas.microsoft.com/office/powerpoint/2010/main" val="11570262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2613033" y="1379927"/>
            <a:ext cx="2500356" cy="4697413"/>
          </a:xfrm>
          <a:prstGeom prst="rect">
            <a:avLst/>
          </a:prstGeom>
        </p:spPr>
        <p:txBody>
          <a:bodyPr/>
          <a:lstStyle/>
          <a:p>
            <a:endParaRPr lang="en-AU" sz="3200" dirty="0">
              <a:solidFill>
                <a:schemeClr val="tx1">
                  <a:lumMod val="75000"/>
                  <a:lumOff val="25000"/>
                </a:schemeClr>
              </a:solidFill>
            </a:endParaRPr>
          </a:p>
          <a:p>
            <a:r>
              <a:rPr lang="en-AU" sz="3200" dirty="0">
                <a:solidFill>
                  <a:schemeClr val="tx1">
                    <a:lumMod val="75000"/>
                    <a:lumOff val="25000"/>
                  </a:schemeClr>
                </a:solidFill>
              </a:rPr>
              <a:t>$1.133B</a:t>
            </a:r>
          </a:p>
          <a:p>
            <a:r>
              <a:rPr lang="en-AU" sz="1400" dirty="0">
                <a:solidFill>
                  <a:schemeClr val="tx1">
                    <a:lumMod val="75000"/>
                    <a:lumOff val="25000"/>
                  </a:schemeClr>
                </a:solidFill>
              </a:rPr>
              <a:t>Final Proposal (NPC)</a:t>
            </a:r>
          </a:p>
          <a:p>
            <a:endParaRPr lang="en-AU" sz="1400" dirty="0">
              <a:solidFill>
                <a:schemeClr val="tx1">
                  <a:lumMod val="75000"/>
                  <a:lumOff val="25000"/>
                </a:schemeClr>
              </a:solidFill>
            </a:endParaRPr>
          </a:p>
          <a:p>
            <a:r>
              <a:rPr lang="en-AU" sz="3200" dirty="0">
                <a:solidFill>
                  <a:schemeClr val="tx1">
                    <a:lumMod val="75000"/>
                    <a:lumOff val="25000"/>
                  </a:schemeClr>
                </a:solidFill>
              </a:rPr>
              <a:t>8</a:t>
            </a:r>
          </a:p>
          <a:p>
            <a:r>
              <a:rPr lang="en-AU" sz="1400" dirty="0">
                <a:solidFill>
                  <a:schemeClr val="tx1">
                    <a:lumMod val="75000"/>
                    <a:lumOff val="25000"/>
                  </a:schemeClr>
                </a:solidFill>
              </a:rPr>
              <a:t>Arterial road upgrade projects and expenditure for rehabilitation works across the network during construction</a:t>
            </a:r>
          </a:p>
          <a:p>
            <a:endParaRPr lang="en-AU" sz="1400" dirty="0">
              <a:solidFill>
                <a:schemeClr val="tx1">
                  <a:lumMod val="75000"/>
                  <a:lumOff val="25000"/>
                </a:schemeClr>
              </a:solidFill>
            </a:endParaRPr>
          </a:p>
          <a:p>
            <a:r>
              <a:rPr lang="en-AU" sz="3200" dirty="0">
                <a:solidFill>
                  <a:schemeClr val="tx1">
                    <a:lumMod val="75000"/>
                    <a:lumOff val="25000"/>
                  </a:schemeClr>
                </a:solidFill>
              </a:rPr>
              <a:t>~30</a:t>
            </a:r>
          </a:p>
          <a:p>
            <a:r>
              <a:rPr lang="en-AU" sz="1400" dirty="0">
                <a:solidFill>
                  <a:schemeClr val="tx1">
                    <a:lumMod val="75000"/>
                    <a:lumOff val="25000"/>
                  </a:schemeClr>
                </a:solidFill>
              </a:rPr>
              <a:t>Kilometres of road duplications</a:t>
            </a:r>
          </a:p>
          <a:p>
            <a:endParaRPr lang="en-AU" dirty="0">
              <a:solidFill>
                <a:schemeClr val="tx1">
                  <a:lumMod val="75000"/>
                  <a:lumOff val="25000"/>
                </a:schemeClr>
              </a:solidFill>
            </a:endParaRPr>
          </a:p>
        </p:txBody>
      </p:sp>
      <p:sp>
        <p:nvSpPr>
          <p:cNvPr id="7" name="Content Placeholder 5"/>
          <p:cNvSpPr txBox="1">
            <a:spLocks/>
          </p:cNvSpPr>
          <p:nvPr/>
        </p:nvSpPr>
        <p:spPr>
          <a:xfrm>
            <a:off x="5904442" y="1366333"/>
            <a:ext cx="4659055" cy="4698000"/>
          </a:xfrm>
          <a:prstGeom prst="rect">
            <a:avLst/>
          </a:prstGeom>
        </p:spPr>
        <p:txBody>
          <a:bodyPr vert="horz" lIns="0" tIns="0" rIns="0" bIns="0" rtlCol="0" anchor="t" anchorCtr="0">
            <a:noAutofit/>
          </a:bodyPr>
          <a:lstStyle>
            <a:lvl1pPr marL="342900" indent="-342900" algn="l" defTabSz="914400"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709613" indent="-354013" algn="l" defTabSz="914400"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1077913" indent="-354013" algn="l" defTabSz="914400"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433513" indent="-355600"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787525" indent="-354013" algn="l" defTabSz="914400"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E600"/>
              </a:buClr>
              <a:buNone/>
            </a:pPr>
            <a:endParaRPr lang="en-AU" sz="3200" dirty="0">
              <a:solidFill>
                <a:srgbClr val="000000">
                  <a:lumMod val="75000"/>
                  <a:lumOff val="25000"/>
                </a:srgbClr>
              </a:solidFill>
              <a:latin typeface="EYInterstate Light" panose="02000506000000020004" pitchFamily="2" charset="0"/>
            </a:endParaRPr>
          </a:p>
          <a:p>
            <a:pPr marL="0" indent="0">
              <a:buClr>
                <a:srgbClr val="FFE600"/>
              </a:buClr>
              <a:buNone/>
            </a:pPr>
            <a:r>
              <a:rPr lang="en-AU" sz="3200" dirty="0">
                <a:solidFill>
                  <a:srgbClr val="000000">
                    <a:lumMod val="75000"/>
                    <a:lumOff val="25000"/>
                  </a:srgbClr>
                </a:solidFill>
                <a:latin typeface="EYInterstate Light" panose="02000506000000020004" pitchFamily="2" charset="0"/>
              </a:rPr>
              <a:t>2021</a:t>
            </a:r>
          </a:p>
          <a:p>
            <a:pPr marL="0" indent="0">
              <a:buClr>
                <a:srgbClr val="FFE600"/>
              </a:buClr>
              <a:buNone/>
            </a:pPr>
            <a:r>
              <a:rPr lang="en-AU" sz="1400" dirty="0">
                <a:solidFill>
                  <a:srgbClr val="000000">
                    <a:lumMod val="75000"/>
                    <a:lumOff val="25000"/>
                  </a:srgbClr>
                </a:solidFill>
                <a:latin typeface="EYInterstate Light" panose="02000506000000020004" pitchFamily="2" charset="0"/>
              </a:rPr>
              <a:t>Arterial road projects, upgrades and rehab complete</a:t>
            </a:r>
          </a:p>
          <a:p>
            <a:pPr marL="0" indent="0">
              <a:buClr>
                <a:srgbClr val="FFE600"/>
              </a:buClr>
              <a:buNone/>
            </a:pPr>
            <a:endParaRPr lang="en-AU" sz="1400" dirty="0">
              <a:solidFill>
                <a:srgbClr val="000000">
                  <a:lumMod val="75000"/>
                  <a:lumOff val="25000"/>
                </a:srgbClr>
              </a:solidFill>
              <a:latin typeface="EYInterstate Light" panose="02000506000000020004" pitchFamily="2" charset="0"/>
            </a:endParaRPr>
          </a:p>
          <a:p>
            <a:pPr marL="0" indent="0">
              <a:buClr>
                <a:srgbClr val="FFE600"/>
              </a:buClr>
              <a:buNone/>
            </a:pPr>
            <a:r>
              <a:rPr lang="en-AU" sz="3200" dirty="0">
                <a:solidFill>
                  <a:srgbClr val="000000">
                    <a:lumMod val="75000"/>
                    <a:lumOff val="25000"/>
                  </a:srgbClr>
                </a:solidFill>
                <a:latin typeface="EYInterstate Light" panose="02000506000000020004" pitchFamily="2" charset="0"/>
              </a:rPr>
              <a:t>~260 </a:t>
            </a:r>
          </a:p>
          <a:p>
            <a:pPr marL="0" indent="0">
              <a:buClr>
                <a:srgbClr val="FFE600"/>
              </a:buClr>
              <a:buNone/>
            </a:pPr>
            <a:r>
              <a:rPr lang="en-AU" sz="1400" dirty="0">
                <a:solidFill>
                  <a:srgbClr val="000000">
                    <a:lumMod val="75000"/>
                    <a:lumOff val="25000"/>
                  </a:srgbClr>
                </a:solidFill>
                <a:latin typeface="EYInterstate Light" panose="02000506000000020004" pitchFamily="2" charset="0"/>
              </a:rPr>
              <a:t>Kilometres of arterial road maintenance</a:t>
            </a:r>
          </a:p>
          <a:p>
            <a:pPr marL="0" indent="0">
              <a:buClr>
                <a:srgbClr val="FFE600"/>
              </a:buClr>
              <a:buNone/>
            </a:pPr>
            <a:endParaRPr lang="en-AU" sz="1400" dirty="0">
              <a:solidFill>
                <a:srgbClr val="000000">
                  <a:lumMod val="75000"/>
                  <a:lumOff val="25000"/>
                </a:srgbClr>
              </a:solidFill>
              <a:latin typeface="EYInterstate Light" panose="02000506000000020004" pitchFamily="2" charset="0"/>
            </a:endParaRPr>
          </a:p>
          <a:p>
            <a:pPr marL="0" indent="0">
              <a:buClr>
                <a:srgbClr val="FFE600"/>
              </a:buClr>
              <a:buNone/>
            </a:pPr>
            <a:r>
              <a:rPr lang="en-AU" sz="3200" dirty="0">
                <a:solidFill>
                  <a:srgbClr val="000000">
                    <a:lumMod val="75000"/>
                    <a:lumOff val="25000"/>
                  </a:srgbClr>
                </a:solidFill>
                <a:latin typeface="EYInterstate Light" panose="02000506000000020004" pitchFamily="2" charset="0"/>
              </a:rPr>
              <a:t>20</a:t>
            </a:r>
          </a:p>
          <a:p>
            <a:pPr marL="0" indent="0">
              <a:buClr>
                <a:srgbClr val="FFE600"/>
              </a:buClr>
              <a:buNone/>
            </a:pPr>
            <a:r>
              <a:rPr lang="en-AU" sz="1400" dirty="0">
                <a:solidFill>
                  <a:srgbClr val="000000">
                    <a:lumMod val="75000"/>
                    <a:lumOff val="25000"/>
                  </a:srgbClr>
                </a:solidFill>
                <a:latin typeface="EYInterstate Light" panose="02000506000000020004" pitchFamily="2" charset="0"/>
              </a:rPr>
              <a:t>Years of maintenance</a:t>
            </a:r>
          </a:p>
          <a:p>
            <a:pPr marL="0" indent="0">
              <a:buClr>
                <a:srgbClr val="FFE600"/>
              </a:buClr>
              <a:buNone/>
            </a:pPr>
            <a:endParaRPr lang="en-AU" sz="1400" dirty="0">
              <a:solidFill>
                <a:srgbClr val="000000">
                  <a:lumMod val="75000"/>
                  <a:lumOff val="25000"/>
                </a:srgbClr>
              </a:solidFill>
              <a:latin typeface="EYInterstate Light" panose="02000506000000020004" pitchFamily="2" charset="0"/>
            </a:endParaRPr>
          </a:p>
          <a:p>
            <a:pPr marL="0" indent="0">
              <a:buClr>
                <a:srgbClr val="FFE600"/>
              </a:buClr>
              <a:buNone/>
            </a:pPr>
            <a:r>
              <a:rPr lang="en-AU" sz="3200" dirty="0">
                <a:solidFill>
                  <a:srgbClr val="000000">
                    <a:lumMod val="75000"/>
                    <a:lumOff val="25000"/>
                  </a:srgbClr>
                </a:solidFill>
                <a:latin typeface="EYInterstate Light" panose="02000506000000020004" pitchFamily="2" charset="0"/>
              </a:rPr>
              <a:t>1,200+</a:t>
            </a:r>
          </a:p>
          <a:p>
            <a:pPr marL="0" indent="0">
              <a:buClr>
                <a:srgbClr val="FFE600"/>
              </a:buClr>
              <a:buNone/>
            </a:pPr>
            <a:r>
              <a:rPr lang="en-AU" sz="1400" dirty="0">
                <a:solidFill>
                  <a:srgbClr val="000000">
                    <a:lumMod val="75000"/>
                    <a:lumOff val="25000"/>
                  </a:srgbClr>
                </a:solidFill>
                <a:latin typeface="EYInterstate Light" panose="02000506000000020004" pitchFamily="2" charset="0"/>
              </a:rPr>
              <a:t>Job opportunities created over the life of the Project</a:t>
            </a:r>
          </a:p>
        </p:txBody>
      </p:sp>
      <p:sp>
        <p:nvSpPr>
          <p:cNvPr id="8" name="TextBox 7"/>
          <p:cNvSpPr txBox="1"/>
          <p:nvPr/>
        </p:nvSpPr>
        <p:spPr>
          <a:xfrm>
            <a:off x="1735512" y="945069"/>
            <a:ext cx="8722309" cy="698333"/>
          </a:xfrm>
          <a:prstGeom prst="rect">
            <a:avLst/>
          </a:prstGeom>
          <a:noFill/>
        </p:spPr>
        <p:txBody>
          <a:bodyPr wrap="square" lIns="0" tIns="39624" rIns="0" bIns="0" rtlCol="0">
            <a:spAutoFit/>
          </a:bodyPr>
          <a:lstStyle/>
          <a:p>
            <a:pPr>
              <a:lnSpc>
                <a:spcPct val="85000"/>
              </a:lnSpc>
              <a:spcAft>
                <a:spcPts val="650"/>
              </a:spcAft>
              <a:buClr>
                <a:srgbClr val="FFE600"/>
              </a:buClr>
              <a:buSzPct val="70000"/>
            </a:pPr>
            <a:r>
              <a:rPr lang="en-NZ" sz="3033" b="1" dirty="0">
                <a:solidFill>
                  <a:srgbClr val="000000">
                    <a:lumMod val="65000"/>
                    <a:lumOff val="35000"/>
                  </a:srgbClr>
                </a:solidFill>
                <a:latin typeface="EYInterstate Light" panose="02000506000000020004" pitchFamily="2" charset="0"/>
              </a:rPr>
              <a:t>Western Roads Upgrade Project:</a:t>
            </a:r>
            <a:br>
              <a:rPr lang="en-NZ" sz="3033" b="1" dirty="0">
                <a:solidFill>
                  <a:srgbClr val="000000">
                    <a:lumMod val="65000"/>
                    <a:lumOff val="35000"/>
                  </a:srgbClr>
                </a:solidFill>
                <a:latin typeface="EYInterstate Light" panose="02000506000000020004" pitchFamily="2" charset="0"/>
              </a:rPr>
            </a:br>
            <a:r>
              <a:rPr lang="en-NZ" sz="2000" b="1" dirty="0">
                <a:solidFill>
                  <a:srgbClr val="000000">
                    <a:lumMod val="65000"/>
                    <a:lumOff val="35000"/>
                  </a:srgbClr>
                </a:solidFill>
                <a:latin typeface="EYInterstate Light" panose="02000506000000020004" pitchFamily="2" charset="0"/>
              </a:rPr>
              <a:t>Key project figures</a:t>
            </a:r>
          </a:p>
        </p:txBody>
      </p:sp>
      <p:grpSp>
        <p:nvGrpSpPr>
          <p:cNvPr id="10" name="Group 9"/>
          <p:cNvGrpSpPr/>
          <p:nvPr/>
        </p:nvGrpSpPr>
        <p:grpSpPr>
          <a:xfrm>
            <a:off x="4966904" y="5167228"/>
            <a:ext cx="805691" cy="784589"/>
            <a:chOff x="-999763" y="1883400"/>
            <a:chExt cx="547560" cy="511278"/>
          </a:xfrm>
        </p:grpSpPr>
        <p:sp>
          <p:nvSpPr>
            <p:cNvPr id="11" name="Oval 10"/>
            <p:cNvSpPr/>
            <p:nvPr/>
          </p:nvSpPr>
          <p:spPr bwMode="auto">
            <a:xfrm>
              <a:off x="-999763" y="1883400"/>
              <a:ext cx="547560" cy="511278"/>
            </a:xfrm>
            <a:prstGeom prst="ellipse">
              <a:avLst/>
            </a:prstGeom>
            <a:solidFill>
              <a:schemeClr val="accent4"/>
            </a:solidFill>
            <a:ln>
              <a:noFill/>
            </a:ln>
          </p:spPr>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eaLnBrk="0" fontAlgn="base" hangingPunct="0">
                <a:spcAft>
                  <a:spcPts val="600"/>
                </a:spcAft>
                <a:defRPr/>
              </a:pPr>
              <a:endParaRPr lang="en-AU" sz="1000" kern="0" dirty="0">
                <a:solidFill>
                  <a:srgbClr val="000000"/>
                </a:solidFill>
                <a:latin typeface="Arial"/>
                <a:cs typeface="Arial" pitchFamily="34" charset="0"/>
              </a:endParaRPr>
            </a:p>
          </p:txBody>
        </p:sp>
        <p:sp>
          <p:nvSpPr>
            <p:cNvPr id="12" name="Freeform 9"/>
            <p:cNvSpPr>
              <a:spLocks noEditPoints="1"/>
            </p:cNvSpPr>
            <p:nvPr/>
          </p:nvSpPr>
          <p:spPr bwMode="auto">
            <a:xfrm>
              <a:off x="-920604" y="1981393"/>
              <a:ext cx="354679" cy="289049"/>
            </a:xfrm>
            <a:custGeom>
              <a:avLst/>
              <a:gdLst>
                <a:gd name="T0" fmla="*/ 21 w 345"/>
                <a:gd name="T1" fmla="*/ 247 h 314"/>
                <a:gd name="T2" fmla="*/ 86 w 345"/>
                <a:gd name="T3" fmla="*/ 247 h 314"/>
                <a:gd name="T4" fmla="*/ 86 w 345"/>
                <a:gd name="T5" fmla="*/ 314 h 314"/>
                <a:gd name="T6" fmla="*/ 21 w 345"/>
                <a:gd name="T7" fmla="*/ 314 h 314"/>
                <a:gd name="T8" fmla="*/ 21 w 345"/>
                <a:gd name="T9" fmla="*/ 247 h 314"/>
                <a:gd name="T10" fmla="*/ 107 w 345"/>
                <a:gd name="T11" fmla="*/ 314 h 314"/>
                <a:gd name="T12" fmla="*/ 174 w 345"/>
                <a:gd name="T13" fmla="*/ 314 h 314"/>
                <a:gd name="T14" fmla="*/ 174 w 345"/>
                <a:gd name="T15" fmla="*/ 204 h 314"/>
                <a:gd name="T16" fmla="*/ 107 w 345"/>
                <a:gd name="T17" fmla="*/ 204 h 314"/>
                <a:gd name="T18" fmla="*/ 107 w 345"/>
                <a:gd name="T19" fmla="*/ 314 h 314"/>
                <a:gd name="T20" fmla="*/ 195 w 345"/>
                <a:gd name="T21" fmla="*/ 314 h 314"/>
                <a:gd name="T22" fmla="*/ 260 w 345"/>
                <a:gd name="T23" fmla="*/ 314 h 314"/>
                <a:gd name="T24" fmla="*/ 260 w 345"/>
                <a:gd name="T25" fmla="*/ 161 h 314"/>
                <a:gd name="T26" fmla="*/ 195 w 345"/>
                <a:gd name="T27" fmla="*/ 161 h 314"/>
                <a:gd name="T28" fmla="*/ 195 w 345"/>
                <a:gd name="T29" fmla="*/ 314 h 314"/>
                <a:gd name="T30" fmla="*/ 281 w 345"/>
                <a:gd name="T31" fmla="*/ 314 h 314"/>
                <a:gd name="T32" fmla="*/ 345 w 345"/>
                <a:gd name="T33" fmla="*/ 314 h 314"/>
                <a:gd name="T34" fmla="*/ 345 w 345"/>
                <a:gd name="T35" fmla="*/ 118 h 314"/>
                <a:gd name="T36" fmla="*/ 281 w 345"/>
                <a:gd name="T37" fmla="*/ 118 h 314"/>
                <a:gd name="T38" fmla="*/ 281 w 345"/>
                <a:gd name="T39" fmla="*/ 314 h 314"/>
                <a:gd name="T40" fmla="*/ 297 w 345"/>
                <a:gd name="T41" fmla="*/ 46 h 314"/>
                <a:gd name="T42" fmla="*/ 233 w 345"/>
                <a:gd name="T43" fmla="*/ 46 h 314"/>
                <a:gd name="T44" fmla="*/ 150 w 345"/>
                <a:gd name="T45" fmla="*/ 110 h 314"/>
                <a:gd name="T46" fmla="*/ 107 w 345"/>
                <a:gd name="T47" fmla="*/ 89 h 314"/>
                <a:gd name="T48" fmla="*/ 0 w 345"/>
                <a:gd name="T49" fmla="*/ 177 h 314"/>
                <a:gd name="T50" fmla="*/ 0 w 345"/>
                <a:gd name="T51" fmla="*/ 204 h 314"/>
                <a:gd name="T52" fmla="*/ 110 w 345"/>
                <a:gd name="T53" fmla="*/ 113 h 314"/>
                <a:gd name="T54" fmla="*/ 153 w 345"/>
                <a:gd name="T55" fmla="*/ 134 h 314"/>
                <a:gd name="T56" fmla="*/ 241 w 345"/>
                <a:gd name="T57" fmla="*/ 70 h 314"/>
                <a:gd name="T58" fmla="*/ 305 w 345"/>
                <a:gd name="T59" fmla="*/ 70 h 314"/>
                <a:gd name="T60" fmla="*/ 345 w 345"/>
                <a:gd name="T61" fmla="*/ 30 h 314"/>
                <a:gd name="T62" fmla="*/ 345 w 345"/>
                <a:gd name="T63" fmla="*/ 0 h 314"/>
                <a:gd name="T64" fmla="*/ 297 w 345"/>
                <a:gd name="T65" fmla="*/ 4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45" h="314">
                  <a:moveTo>
                    <a:pt x="21" y="247"/>
                  </a:moveTo>
                  <a:lnTo>
                    <a:pt x="86" y="247"/>
                  </a:lnTo>
                  <a:lnTo>
                    <a:pt x="86" y="314"/>
                  </a:lnTo>
                  <a:lnTo>
                    <a:pt x="21" y="314"/>
                  </a:lnTo>
                  <a:lnTo>
                    <a:pt x="21" y="247"/>
                  </a:lnTo>
                  <a:close/>
                  <a:moveTo>
                    <a:pt x="107" y="314"/>
                  </a:moveTo>
                  <a:lnTo>
                    <a:pt x="174" y="314"/>
                  </a:lnTo>
                  <a:lnTo>
                    <a:pt x="174" y="204"/>
                  </a:lnTo>
                  <a:lnTo>
                    <a:pt x="107" y="204"/>
                  </a:lnTo>
                  <a:lnTo>
                    <a:pt x="107" y="314"/>
                  </a:lnTo>
                  <a:close/>
                  <a:moveTo>
                    <a:pt x="195" y="314"/>
                  </a:moveTo>
                  <a:lnTo>
                    <a:pt x="260" y="314"/>
                  </a:lnTo>
                  <a:lnTo>
                    <a:pt x="260" y="161"/>
                  </a:lnTo>
                  <a:lnTo>
                    <a:pt x="195" y="161"/>
                  </a:lnTo>
                  <a:lnTo>
                    <a:pt x="195" y="314"/>
                  </a:lnTo>
                  <a:close/>
                  <a:moveTo>
                    <a:pt x="281" y="314"/>
                  </a:moveTo>
                  <a:lnTo>
                    <a:pt x="345" y="314"/>
                  </a:lnTo>
                  <a:lnTo>
                    <a:pt x="345" y="118"/>
                  </a:lnTo>
                  <a:lnTo>
                    <a:pt x="281" y="118"/>
                  </a:lnTo>
                  <a:lnTo>
                    <a:pt x="281" y="314"/>
                  </a:lnTo>
                  <a:close/>
                  <a:moveTo>
                    <a:pt x="297" y="46"/>
                  </a:moveTo>
                  <a:lnTo>
                    <a:pt x="233" y="46"/>
                  </a:lnTo>
                  <a:lnTo>
                    <a:pt x="150" y="110"/>
                  </a:lnTo>
                  <a:lnTo>
                    <a:pt x="107" y="89"/>
                  </a:lnTo>
                  <a:lnTo>
                    <a:pt x="0" y="177"/>
                  </a:lnTo>
                  <a:lnTo>
                    <a:pt x="0" y="204"/>
                  </a:lnTo>
                  <a:lnTo>
                    <a:pt x="110" y="113"/>
                  </a:lnTo>
                  <a:lnTo>
                    <a:pt x="153" y="134"/>
                  </a:lnTo>
                  <a:lnTo>
                    <a:pt x="241" y="70"/>
                  </a:lnTo>
                  <a:lnTo>
                    <a:pt x="305" y="70"/>
                  </a:lnTo>
                  <a:lnTo>
                    <a:pt x="345" y="30"/>
                  </a:lnTo>
                  <a:lnTo>
                    <a:pt x="345" y="0"/>
                  </a:lnTo>
                  <a:lnTo>
                    <a:pt x="297" y="46"/>
                  </a:lnTo>
                  <a:close/>
                </a:path>
              </a:pathLst>
            </a:custGeom>
            <a:solidFill>
              <a:srgbClr val="000000">
                <a:lumMod val="50000"/>
                <a:lumOff val="50000"/>
              </a:srgbClr>
            </a:solidFill>
            <a:ln w="9525">
              <a:noFill/>
              <a:round/>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defRPr/>
              </a:pPr>
              <a:endParaRPr lang="en-US" sz="1100" kern="0">
                <a:solidFill>
                  <a:srgbClr val="646464"/>
                </a:solidFill>
                <a:latin typeface="Arial"/>
              </a:endParaRPr>
            </a:p>
          </p:txBody>
        </p:sp>
      </p:grpSp>
      <p:grpSp>
        <p:nvGrpSpPr>
          <p:cNvPr id="13" name="Group 12"/>
          <p:cNvGrpSpPr/>
          <p:nvPr/>
        </p:nvGrpSpPr>
        <p:grpSpPr>
          <a:xfrm>
            <a:off x="4995152" y="4110494"/>
            <a:ext cx="777443" cy="731186"/>
            <a:chOff x="-1656695" y="3996271"/>
            <a:chExt cx="547560" cy="521830"/>
          </a:xfrm>
        </p:grpSpPr>
        <p:sp>
          <p:nvSpPr>
            <p:cNvPr id="14" name="Oval 13"/>
            <p:cNvSpPr/>
            <p:nvPr/>
          </p:nvSpPr>
          <p:spPr bwMode="auto">
            <a:xfrm>
              <a:off x="-1656695" y="3996271"/>
              <a:ext cx="547560" cy="521830"/>
            </a:xfrm>
            <a:prstGeom prst="ellipse">
              <a:avLst/>
            </a:prstGeom>
            <a:solidFill>
              <a:schemeClr val="tx1">
                <a:lumMod val="65000"/>
                <a:lumOff val="35000"/>
              </a:schemeClr>
            </a:solidFill>
            <a:ln>
              <a:noFill/>
            </a:ln>
          </p:spPr>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eaLnBrk="0" fontAlgn="base" hangingPunct="0">
                <a:spcAft>
                  <a:spcPts val="600"/>
                </a:spcAft>
                <a:defRPr/>
              </a:pPr>
              <a:endParaRPr lang="en-AU" sz="1000" kern="0" dirty="0">
                <a:solidFill>
                  <a:srgbClr val="000000"/>
                </a:solidFill>
                <a:latin typeface="Arial"/>
                <a:cs typeface="Arial" pitchFamily="34" charset="0"/>
              </a:endParaRPr>
            </a:p>
          </p:txBody>
        </p:sp>
        <p:sp>
          <p:nvSpPr>
            <p:cNvPr id="15" name="Freeform 171"/>
            <p:cNvSpPr>
              <a:spLocks noEditPoints="1"/>
            </p:cNvSpPr>
            <p:nvPr/>
          </p:nvSpPr>
          <p:spPr bwMode="auto">
            <a:xfrm>
              <a:off x="-1567774" y="4095751"/>
              <a:ext cx="358492" cy="346431"/>
            </a:xfrm>
            <a:custGeom>
              <a:avLst/>
              <a:gdLst>
                <a:gd name="T0" fmla="*/ 995 w 2754"/>
                <a:gd name="T1" fmla="*/ 357 h 2556"/>
                <a:gd name="T2" fmla="*/ 1035 w 2754"/>
                <a:gd name="T3" fmla="*/ 153 h 2556"/>
                <a:gd name="T4" fmla="*/ 871 w 2754"/>
                <a:gd name="T5" fmla="*/ 5 h 2556"/>
                <a:gd name="T6" fmla="*/ 672 w 2754"/>
                <a:gd name="T7" fmla="*/ 64 h 2556"/>
                <a:gd name="T8" fmla="*/ 613 w 2754"/>
                <a:gd name="T9" fmla="*/ 263 h 2556"/>
                <a:gd name="T10" fmla="*/ 761 w 2754"/>
                <a:gd name="T11" fmla="*/ 427 h 2556"/>
                <a:gd name="T12" fmla="*/ 2272 w 2754"/>
                <a:gd name="T13" fmla="*/ 186 h 2556"/>
                <a:gd name="T14" fmla="*/ 2091 w 2754"/>
                <a:gd name="T15" fmla="*/ 89 h 2556"/>
                <a:gd name="T16" fmla="*/ 1899 w 2754"/>
                <a:gd name="T17" fmla="*/ 204 h 2556"/>
                <a:gd name="T18" fmla="*/ 1899 w 2754"/>
                <a:gd name="T19" fmla="*/ 411 h 2556"/>
                <a:gd name="T20" fmla="*/ 2091 w 2754"/>
                <a:gd name="T21" fmla="*/ 526 h 2556"/>
                <a:gd name="T22" fmla="*/ 2272 w 2754"/>
                <a:gd name="T23" fmla="*/ 429 h 2556"/>
                <a:gd name="T24" fmla="*/ 153 w 2754"/>
                <a:gd name="T25" fmla="*/ 1154 h 2556"/>
                <a:gd name="T26" fmla="*/ 5 w 2754"/>
                <a:gd name="T27" fmla="*/ 1319 h 2556"/>
                <a:gd name="T28" fmla="*/ 64 w 2754"/>
                <a:gd name="T29" fmla="*/ 1517 h 2556"/>
                <a:gd name="T30" fmla="*/ 262 w 2754"/>
                <a:gd name="T31" fmla="*/ 1577 h 2556"/>
                <a:gd name="T32" fmla="*/ 427 w 2754"/>
                <a:gd name="T33" fmla="*/ 1428 h 2556"/>
                <a:gd name="T34" fmla="*/ 386 w 2754"/>
                <a:gd name="T35" fmla="*/ 1224 h 2556"/>
                <a:gd name="T36" fmla="*/ 1228 w 2754"/>
                <a:gd name="T37" fmla="*/ 764 h 2556"/>
                <a:gd name="T38" fmla="*/ 1075 w 2754"/>
                <a:gd name="T39" fmla="*/ 807 h 2556"/>
                <a:gd name="T40" fmla="*/ 969 w 2754"/>
                <a:gd name="T41" fmla="*/ 920 h 2556"/>
                <a:gd name="T42" fmla="*/ 933 w 2754"/>
                <a:gd name="T43" fmla="*/ 1060 h 2556"/>
                <a:gd name="T44" fmla="*/ 975 w 2754"/>
                <a:gd name="T45" fmla="*/ 1214 h 2556"/>
                <a:gd name="T46" fmla="*/ 1087 w 2754"/>
                <a:gd name="T47" fmla="*/ 1321 h 2556"/>
                <a:gd name="T48" fmla="*/ 1228 w 2754"/>
                <a:gd name="T49" fmla="*/ 1356 h 2556"/>
                <a:gd name="T50" fmla="*/ 1382 w 2754"/>
                <a:gd name="T51" fmla="*/ 1313 h 2556"/>
                <a:gd name="T52" fmla="*/ 1488 w 2754"/>
                <a:gd name="T53" fmla="*/ 1201 h 2556"/>
                <a:gd name="T54" fmla="*/ 1524 w 2754"/>
                <a:gd name="T55" fmla="*/ 1060 h 2556"/>
                <a:gd name="T56" fmla="*/ 1481 w 2754"/>
                <a:gd name="T57" fmla="*/ 907 h 2556"/>
                <a:gd name="T58" fmla="*/ 1370 w 2754"/>
                <a:gd name="T59" fmla="*/ 800 h 2556"/>
                <a:gd name="T60" fmla="*/ 2458 w 2754"/>
                <a:gd name="T61" fmla="*/ 1225 h 2556"/>
                <a:gd name="T62" fmla="*/ 2317 w 2754"/>
                <a:gd name="T63" fmla="*/ 1261 h 2556"/>
                <a:gd name="T64" fmla="*/ 2205 w 2754"/>
                <a:gd name="T65" fmla="*/ 1367 h 2556"/>
                <a:gd name="T66" fmla="*/ 2163 w 2754"/>
                <a:gd name="T67" fmla="*/ 1520 h 2556"/>
                <a:gd name="T68" fmla="*/ 2198 w 2754"/>
                <a:gd name="T69" fmla="*/ 1662 h 2556"/>
                <a:gd name="T70" fmla="*/ 2305 w 2754"/>
                <a:gd name="T71" fmla="*/ 1774 h 2556"/>
                <a:gd name="T72" fmla="*/ 2458 w 2754"/>
                <a:gd name="T73" fmla="*/ 1817 h 2556"/>
                <a:gd name="T74" fmla="*/ 2599 w 2754"/>
                <a:gd name="T75" fmla="*/ 1781 h 2556"/>
                <a:gd name="T76" fmla="*/ 2711 w 2754"/>
                <a:gd name="T77" fmla="*/ 1675 h 2556"/>
                <a:gd name="T78" fmla="*/ 2754 w 2754"/>
                <a:gd name="T79" fmla="*/ 1520 h 2556"/>
                <a:gd name="T80" fmla="*/ 2718 w 2754"/>
                <a:gd name="T81" fmla="*/ 1379 h 2556"/>
                <a:gd name="T82" fmla="*/ 2611 w 2754"/>
                <a:gd name="T83" fmla="*/ 1268 h 2556"/>
                <a:gd name="T84" fmla="*/ 2458 w 2754"/>
                <a:gd name="T85" fmla="*/ 1225 h 2556"/>
                <a:gd name="T86" fmla="*/ 546 w 2754"/>
                <a:gd name="T87" fmla="*/ 1307 h 2556"/>
                <a:gd name="T88" fmla="*/ 1019 w 2754"/>
                <a:gd name="T89" fmla="*/ 489 h 2556"/>
                <a:gd name="T90" fmla="*/ 1120 w 2754"/>
                <a:gd name="T91" fmla="*/ 1499 h 2556"/>
                <a:gd name="T92" fmla="*/ 2040 w 2754"/>
                <a:gd name="T93" fmla="*/ 1351 h 2556"/>
                <a:gd name="T94" fmla="*/ 1539 w 2754"/>
                <a:gd name="T95" fmla="*/ 733 h 2556"/>
                <a:gd name="T96" fmla="*/ 765 w 2754"/>
                <a:gd name="T97" fmla="*/ 1964 h 2556"/>
                <a:gd name="T98" fmla="*/ 624 w 2754"/>
                <a:gd name="T99" fmla="*/ 1999 h 2556"/>
                <a:gd name="T100" fmla="*/ 511 w 2754"/>
                <a:gd name="T101" fmla="*/ 2106 h 2556"/>
                <a:gd name="T102" fmla="*/ 469 w 2754"/>
                <a:gd name="T103" fmla="*/ 2260 h 2556"/>
                <a:gd name="T104" fmla="*/ 505 w 2754"/>
                <a:gd name="T105" fmla="*/ 2400 h 2556"/>
                <a:gd name="T106" fmla="*/ 612 w 2754"/>
                <a:gd name="T107" fmla="*/ 2513 h 2556"/>
                <a:gd name="T108" fmla="*/ 765 w 2754"/>
                <a:gd name="T109" fmla="*/ 2556 h 2556"/>
                <a:gd name="T110" fmla="*/ 906 w 2754"/>
                <a:gd name="T111" fmla="*/ 2520 h 2556"/>
                <a:gd name="T112" fmla="*/ 1017 w 2754"/>
                <a:gd name="T113" fmla="*/ 2413 h 2556"/>
                <a:gd name="T114" fmla="*/ 1060 w 2754"/>
                <a:gd name="T115" fmla="*/ 2260 h 2556"/>
                <a:gd name="T116" fmla="*/ 1025 w 2754"/>
                <a:gd name="T117" fmla="*/ 2119 h 2556"/>
                <a:gd name="T118" fmla="*/ 918 w 2754"/>
                <a:gd name="T119" fmla="*/ 2007 h 2556"/>
                <a:gd name="T120" fmla="*/ 765 w 2754"/>
                <a:gd name="T121" fmla="*/ 1964 h 2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754" h="2556">
                  <a:moveTo>
                    <a:pt x="827" y="436"/>
                  </a:moveTo>
                  <a:lnTo>
                    <a:pt x="827" y="436"/>
                  </a:lnTo>
                  <a:lnTo>
                    <a:pt x="848" y="435"/>
                  </a:lnTo>
                  <a:lnTo>
                    <a:pt x="871" y="432"/>
                  </a:lnTo>
                  <a:lnTo>
                    <a:pt x="891" y="427"/>
                  </a:lnTo>
                  <a:lnTo>
                    <a:pt x="911" y="419"/>
                  </a:lnTo>
                  <a:lnTo>
                    <a:pt x="930" y="410"/>
                  </a:lnTo>
                  <a:lnTo>
                    <a:pt x="948" y="399"/>
                  </a:lnTo>
                  <a:lnTo>
                    <a:pt x="965" y="387"/>
                  </a:lnTo>
                  <a:lnTo>
                    <a:pt x="981" y="373"/>
                  </a:lnTo>
                  <a:lnTo>
                    <a:pt x="995" y="357"/>
                  </a:lnTo>
                  <a:lnTo>
                    <a:pt x="1007" y="340"/>
                  </a:lnTo>
                  <a:lnTo>
                    <a:pt x="1018" y="322"/>
                  </a:lnTo>
                  <a:lnTo>
                    <a:pt x="1027" y="303"/>
                  </a:lnTo>
                  <a:lnTo>
                    <a:pt x="1035" y="283"/>
                  </a:lnTo>
                  <a:lnTo>
                    <a:pt x="1040" y="263"/>
                  </a:lnTo>
                  <a:lnTo>
                    <a:pt x="1043" y="241"/>
                  </a:lnTo>
                  <a:lnTo>
                    <a:pt x="1044" y="219"/>
                  </a:lnTo>
                  <a:lnTo>
                    <a:pt x="1044" y="219"/>
                  </a:lnTo>
                  <a:lnTo>
                    <a:pt x="1043" y="196"/>
                  </a:lnTo>
                  <a:lnTo>
                    <a:pt x="1040" y="175"/>
                  </a:lnTo>
                  <a:lnTo>
                    <a:pt x="1035" y="153"/>
                  </a:lnTo>
                  <a:lnTo>
                    <a:pt x="1027" y="133"/>
                  </a:lnTo>
                  <a:lnTo>
                    <a:pt x="1018" y="114"/>
                  </a:lnTo>
                  <a:lnTo>
                    <a:pt x="1007" y="96"/>
                  </a:lnTo>
                  <a:lnTo>
                    <a:pt x="995" y="79"/>
                  </a:lnTo>
                  <a:lnTo>
                    <a:pt x="981" y="64"/>
                  </a:lnTo>
                  <a:lnTo>
                    <a:pt x="965" y="50"/>
                  </a:lnTo>
                  <a:lnTo>
                    <a:pt x="948" y="37"/>
                  </a:lnTo>
                  <a:lnTo>
                    <a:pt x="930" y="26"/>
                  </a:lnTo>
                  <a:lnTo>
                    <a:pt x="911" y="17"/>
                  </a:lnTo>
                  <a:lnTo>
                    <a:pt x="891" y="10"/>
                  </a:lnTo>
                  <a:lnTo>
                    <a:pt x="871" y="5"/>
                  </a:lnTo>
                  <a:lnTo>
                    <a:pt x="848" y="1"/>
                  </a:lnTo>
                  <a:lnTo>
                    <a:pt x="827" y="0"/>
                  </a:lnTo>
                  <a:lnTo>
                    <a:pt x="827" y="0"/>
                  </a:lnTo>
                  <a:lnTo>
                    <a:pt x="804" y="1"/>
                  </a:lnTo>
                  <a:lnTo>
                    <a:pt x="783" y="5"/>
                  </a:lnTo>
                  <a:lnTo>
                    <a:pt x="761" y="10"/>
                  </a:lnTo>
                  <a:lnTo>
                    <a:pt x="741" y="17"/>
                  </a:lnTo>
                  <a:lnTo>
                    <a:pt x="722" y="26"/>
                  </a:lnTo>
                  <a:lnTo>
                    <a:pt x="704" y="37"/>
                  </a:lnTo>
                  <a:lnTo>
                    <a:pt x="687" y="50"/>
                  </a:lnTo>
                  <a:lnTo>
                    <a:pt x="672" y="64"/>
                  </a:lnTo>
                  <a:lnTo>
                    <a:pt x="658" y="79"/>
                  </a:lnTo>
                  <a:lnTo>
                    <a:pt x="645" y="96"/>
                  </a:lnTo>
                  <a:lnTo>
                    <a:pt x="634" y="114"/>
                  </a:lnTo>
                  <a:lnTo>
                    <a:pt x="625" y="133"/>
                  </a:lnTo>
                  <a:lnTo>
                    <a:pt x="618" y="153"/>
                  </a:lnTo>
                  <a:lnTo>
                    <a:pt x="613" y="175"/>
                  </a:lnTo>
                  <a:lnTo>
                    <a:pt x="609" y="196"/>
                  </a:lnTo>
                  <a:lnTo>
                    <a:pt x="608" y="219"/>
                  </a:lnTo>
                  <a:lnTo>
                    <a:pt x="608" y="219"/>
                  </a:lnTo>
                  <a:lnTo>
                    <a:pt x="609" y="241"/>
                  </a:lnTo>
                  <a:lnTo>
                    <a:pt x="613" y="263"/>
                  </a:lnTo>
                  <a:lnTo>
                    <a:pt x="618" y="283"/>
                  </a:lnTo>
                  <a:lnTo>
                    <a:pt x="625" y="303"/>
                  </a:lnTo>
                  <a:lnTo>
                    <a:pt x="634" y="322"/>
                  </a:lnTo>
                  <a:lnTo>
                    <a:pt x="645" y="340"/>
                  </a:lnTo>
                  <a:lnTo>
                    <a:pt x="658" y="357"/>
                  </a:lnTo>
                  <a:lnTo>
                    <a:pt x="672" y="373"/>
                  </a:lnTo>
                  <a:lnTo>
                    <a:pt x="687" y="387"/>
                  </a:lnTo>
                  <a:lnTo>
                    <a:pt x="704" y="399"/>
                  </a:lnTo>
                  <a:lnTo>
                    <a:pt x="722" y="410"/>
                  </a:lnTo>
                  <a:lnTo>
                    <a:pt x="741" y="419"/>
                  </a:lnTo>
                  <a:lnTo>
                    <a:pt x="761" y="427"/>
                  </a:lnTo>
                  <a:lnTo>
                    <a:pt x="783" y="432"/>
                  </a:lnTo>
                  <a:lnTo>
                    <a:pt x="804" y="435"/>
                  </a:lnTo>
                  <a:lnTo>
                    <a:pt x="827" y="436"/>
                  </a:lnTo>
                  <a:close/>
                  <a:moveTo>
                    <a:pt x="2309" y="308"/>
                  </a:moveTo>
                  <a:lnTo>
                    <a:pt x="2309" y="308"/>
                  </a:lnTo>
                  <a:lnTo>
                    <a:pt x="2308" y="285"/>
                  </a:lnTo>
                  <a:lnTo>
                    <a:pt x="2305" y="264"/>
                  </a:lnTo>
                  <a:lnTo>
                    <a:pt x="2299" y="242"/>
                  </a:lnTo>
                  <a:lnTo>
                    <a:pt x="2291" y="223"/>
                  </a:lnTo>
                  <a:lnTo>
                    <a:pt x="2282" y="204"/>
                  </a:lnTo>
                  <a:lnTo>
                    <a:pt x="2272" y="186"/>
                  </a:lnTo>
                  <a:lnTo>
                    <a:pt x="2258" y="169"/>
                  </a:lnTo>
                  <a:lnTo>
                    <a:pt x="2245" y="153"/>
                  </a:lnTo>
                  <a:lnTo>
                    <a:pt x="2229" y="139"/>
                  </a:lnTo>
                  <a:lnTo>
                    <a:pt x="2212" y="126"/>
                  </a:lnTo>
                  <a:lnTo>
                    <a:pt x="2194" y="116"/>
                  </a:lnTo>
                  <a:lnTo>
                    <a:pt x="2175" y="106"/>
                  </a:lnTo>
                  <a:lnTo>
                    <a:pt x="2155" y="99"/>
                  </a:lnTo>
                  <a:lnTo>
                    <a:pt x="2134" y="94"/>
                  </a:lnTo>
                  <a:lnTo>
                    <a:pt x="2113" y="90"/>
                  </a:lnTo>
                  <a:lnTo>
                    <a:pt x="2091" y="89"/>
                  </a:lnTo>
                  <a:lnTo>
                    <a:pt x="2091" y="89"/>
                  </a:lnTo>
                  <a:lnTo>
                    <a:pt x="2068" y="90"/>
                  </a:lnTo>
                  <a:lnTo>
                    <a:pt x="2047" y="94"/>
                  </a:lnTo>
                  <a:lnTo>
                    <a:pt x="2025" y="99"/>
                  </a:lnTo>
                  <a:lnTo>
                    <a:pt x="2006" y="106"/>
                  </a:lnTo>
                  <a:lnTo>
                    <a:pt x="1987" y="116"/>
                  </a:lnTo>
                  <a:lnTo>
                    <a:pt x="1969" y="126"/>
                  </a:lnTo>
                  <a:lnTo>
                    <a:pt x="1952" y="139"/>
                  </a:lnTo>
                  <a:lnTo>
                    <a:pt x="1936" y="153"/>
                  </a:lnTo>
                  <a:lnTo>
                    <a:pt x="1922" y="169"/>
                  </a:lnTo>
                  <a:lnTo>
                    <a:pt x="1909" y="186"/>
                  </a:lnTo>
                  <a:lnTo>
                    <a:pt x="1899" y="204"/>
                  </a:lnTo>
                  <a:lnTo>
                    <a:pt x="1889" y="223"/>
                  </a:lnTo>
                  <a:lnTo>
                    <a:pt x="1882" y="242"/>
                  </a:lnTo>
                  <a:lnTo>
                    <a:pt x="1877" y="264"/>
                  </a:lnTo>
                  <a:lnTo>
                    <a:pt x="1873" y="285"/>
                  </a:lnTo>
                  <a:lnTo>
                    <a:pt x="1872" y="308"/>
                  </a:lnTo>
                  <a:lnTo>
                    <a:pt x="1872" y="308"/>
                  </a:lnTo>
                  <a:lnTo>
                    <a:pt x="1873" y="330"/>
                  </a:lnTo>
                  <a:lnTo>
                    <a:pt x="1877" y="352"/>
                  </a:lnTo>
                  <a:lnTo>
                    <a:pt x="1882" y="373"/>
                  </a:lnTo>
                  <a:lnTo>
                    <a:pt x="1889" y="392"/>
                  </a:lnTo>
                  <a:lnTo>
                    <a:pt x="1899" y="411"/>
                  </a:lnTo>
                  <a:lnTo>
                    <a:pt x="1909" y="429"/>
                  </a:lnTo>
                  <a:lnTo>
                    <a:pt x="1922" y="446"/>
                  </a:lnTo>
                  <a:lnTo>
                    <a:pt x="1936" y="462"/>
                  </a:lnTo>
                  <a:lnTo>
                    <a:pt x="1952" y="476"/>
                  </a:lnTo>
                  <a:lnTo>
                    <a:pt x="1969" y="489"/>
                  </a:lnTo>
                  <a:lnTo>
                    <a:pt x="1987" y="499"/>
                  </a:lnTo>
                  <a:lnTo>
                    <a:pt x="2006" y="508"/>
                  </a:lnTo>
                  <a:lnTo>
                    <a:pt x="2025" y="516"/>
                  </a:lnTo>
                  <a:lnTo>
                    <a:pt x="2047" y="522"/>
                  </a:lnTo>
                  <a:lnTo>
                    <a:pt x="2068" y="525"/>
                  </a:lnTo>
                  <a:lnTo>
                    <a:pt x="2091" y="526"/>
                  </a:lnTo>
                  <a:lnTo>
                    <a:pt x="2091" y="526"/>
                  </a:lnTo>
                  <a:lnTo>
                    <a:pt x="2113" y="525"/>
                  </a:lnTo>
                  <a:lnTo>
                    <a:pt x="2134" y="522"/>
                  </a:lnTo>
                  <a:lnTo>
                    <a:pt x="2155" y="516"/>
                  </a:lnTo>
                  <a:lnTo>
                    <a:pt x="2175" y="508"/>
                  </a:lnTo>
                  <a:lnTo>
                    <a:pt x="2194" y="499"/>
                  </a:lnTo>
                  <a:lnTo>
                    <a:pt x="2212" y="489"/>
                  </a:lnTo>
                  <a:lnTo>
                    <a:pt x="2229" y="476"/>
                  </a:lnTo>
                  <a:lnTo>
                    <a:pt x="2245" y="462"/>
                  </a:lnTo>
                  <a:lnTo>
                    <a:pt x="2258" y="446"/>
                  </a:lnTo>
                  <a:lnTo>
                    <a:pt x="2272" y="429"/>
                  </a:lnTo>
                  <a:lnTo>
                    <a:pt x="2282" y="411"/>
                  </a:lnTo>
                  <a:lnTo>
                    <a:pt x="2291" y="392"/>
                  </a:lnTo>
                  <a:lnTo>
                    <a:pt x="2299" y="373"/>
                  </a:lnTo>
                  <a:lnTo>
                    <a:pt x="2305" y="352"/>
                  </a:lnTo>
                  <a:lnTo>
                    <a:pt x="2308" y="330"/>
                  </a:lnTo>
                  <a:lnTo>
                    <a:pt x="2309" y="308"/>
                  </a:lnTo>
                  <a:close/>
                  <a:moveTo>
                    <a:pt x="219" y="1145"/>
                  </a:moveTo>
                  <a:lnTo>
                    <a:pt x="219" y="1145"/>
                  </a:lnTo>
                  <a:lnTo>
                    <a:pt x="196" y="1146"/>
                  </a:lnTo>
                  <a:lnTo>
                    <a:pt x="175" y="1148"/>
                  </a:lnTo>
                  <a:lnTo>
                    <a:pt x="153" y="1154"/>
                  </a:lnTo>
                  <a:lnTo>
                    <a:pt x="134" y="1162"/>
                  </a:lnTo>
                  <a:lnTo>
                    <a:pt x="115" y="1171"/>
                  </a:lnTo>
                  <a:lnTo>
                    <a:pt x="97" y="1182"/>
                  </a:lnTo>
                  <a:lnTo>
                    <a:pt x="80" y="1195"/>
                  </a:lnTo>
                  <a:lnTo>
                    <a:pt x="64" y="1208"/>
                  </a:lnTo>
                  <a:lnTo>
                    <a:pt x="50" y="1224"/>
                  </a:lnTo>
                  <a:lnTo>
                    <a:pt x="37" y="1241"/>
                  </a:lnTo>
                  <a:lnTo>
                    <a:pt x="27" y="1259"/>
                  </a:lnTo>
                  <a:lnTo>
                    <a:pt x="17" y="1278"/>
                  </a:lnTo>
                  <a:lnTo>
                    <a:pt x="10" y="1298"/>
                  </a:lnTo>
                  <a:lnTo>
                    <a:pt x="5" y="1319"/>
                  </a:lnTo>
                  <a:lnTo>
                    <a:pt x="1" y="1340"/>
                  </a:lnTo>
                  <a:lnTo>
                    <a:pt x="0" y="1363"/>
                  </a:lnTo>
                  <a:lnTo>
                    <a:pt x="0" y="1363"/>
                  </a:lnTo>
                  <a:lnTo>
                    <a:pt x="1" y="1385"/>
                  </a:lnTo>
                  <a:lnTo>
                    <a:pt x="5" y="1406"/>
                  </a:lnTo>
                  <a:lnTo>
                    <a:pt x="10" y="1428"/>
                  </a:lnTo>
                  <a:lnTo>
                    <a:pt x="17" y="1448"/>
                  </a:lnTo>
                  <a:lnTo>
                    <a:pt x="27" y="1467"/>
                  </a:lnTo>
                  <a:lnTo>
                    <a:pt x="37" y="1485"/>
                  </a:lnTo>
                  <a:lnTo>
                    <a:pt x="50" y="1501"/>
                  </a:lnTo>
                  <a:lnTo>
                    <a:pt x="64" y="1517"/>
                  </a:lnTo>
                  <a:lnTo>
                    <a:pt x="80" y="1532"/>
                  </a:lnTo>
                  <a:lnTo>
                    <a:pt x="97" y="1544"/>
                  </a:lnTo>
                  <a:lnTo>
                    <a:pt x="115" y="1555"/>
                  </a:lnTo>
                  <a:lnTo>
                    <a:pt x="134" y="1564"/>
                  </a:lnTo>
                  <a:lnTo>
                    <a:pt x="153" y="1571"/>
                  </a:lnTo>
                  <a:lnTo>
                    <a:pt x="175" y="1577"/>
                  </a:lnTo>
                  <a:lnTo>
                    <a:pt x="196" y="1580"/>
                  </a:lnTo>
                  <a:lnTo>
                    <a:pt x="219" y="1581"/>
                  </a:lnTo>
                  <a:lnTo>
                    <a:pt x="219" y="1581"/>
                  </a:lnTo>
                  <a:lnTo>
                    <a:pt x="241" y="1580"/>
                  </a:lnTo>
                  <a:lnTo>
                    <a:pt x="262" y="1577"/>
                  </a:lnTo>
                  <a:lnTo>
                    <a:pt x="283" y="1571"/>
                  </a:lnTo>
                  <a:lnTo>
                    <a:pt x="303" y="1564"/>
                  </a:lnTo>
                  <a:lnTo>
                    <a:pt x="322" y="1555"/>
                  </a:lnTo>
                  <a:lnTo>
                    <a:pt x="340" y="1544"/>
                  </a:lnTo>
                  <a:lnTo>
                    <a:pt x="357" y="1532"/>
                  </a:lnTo>
                  <a:lnTo>
                    <a:pt x="373" y="1517"/>
                  </a:lnTo>
                  <a:lnTo>
                    <a:pt x="386" y="1501"/>
                  </a:lnTo>
                  <a:lnTo>
                    <a:pt x="400" y="1485"/>
                  </a:lnTo>
                  <a:lnTo>
                    <a:pt x="410" y="1467"/>
                  </a:lnTo>
                  <a:lnTo>
                    <a:pt x="419" y="1448"/>
                  </a:lnTo>
                  <a:lnTo>
                    <a:pt x="427" y="1428"/>
                  </a:lnTo>
                  <a:lnTo>
                    <a:pt x="433" y="1406"/>
                  </a:lnTo>
                  <a:lnTo>
                    <a:pt x="436" y="1385"/>
                  </a:lnTo>
                  <a:lnTo>
                    <a:pt x="437" y="1363"/>
                  </a:lnTo>
                  <a:lnTo>
                    <a:pt x="437" y="1363"/>
                  </a:lnTo>
                  <a:lnTo>
                    <a:pt x="436" y="1340"/>
                  </a:lnTo>
                  <a:lnTo>
                    <a:pt x="433" y="1319"/>
                  </a:lnTo>
                  <a:lnTo>
                    <a:pt x="427" y="1298"/>
                  </a:lnTo>
                  <a:lnTo>
                    <a:pt x="419" y="1278"/>
                  </a:lnTo>
                  <a:lnTo>
                    <a:pt x="410" y="1259"/>
                  </a:lnTo>
                  <a:lnTo>
                    <a:pt x="400" y="1241"/>
                  </a:lnTo>
                  <a:lnTo>
                    <a:pt x="386" y="1224"/>
                  </a:lnTo>
                  <a:lnTo>
                    <a:pt x="373" y="1208"/>
                  </a:lnTo>
                  <a:lnTo>
                    <a:pt x="357" y="1195"/>
                  </a:lnTo>
                  <a:lnTo>
                    <a:pt x="340" y="1182"/>
                  </a:lnTo>
                  <a:lnTo>
                    <a:pt x="322" y="1171"/>
                  </a:lnTo>
                  <a:lnTo>
                    <a:pt x="303" y="1162"/>
                  </a:lnTo>
                  <a:lnTo>
                    <a:pt x="283" y="1154"/>
                  </a:lnTo>
                  <a:lnTo>
                    <a:pt x="262" y="1148"/>
                  </a:lnTo>
                  <a:lnTo>
                    <a:pt x="241" y="1146"/>
                  </a:lnTo>
                  <a:lnTo>
                    <a:pt x="219" y="1145"/>
                  </a:lnTo>
                  <a:close/>
                  <a:moveTo>
                    <a:pt x="1228" y="764"/>
                  </a:moveTo>
                  <a:lnTo>
                    <a:pt x="1228" y="764"/>
                  </a:lnTo>
                  <a:lnTo>
                    <a:pt x="1213" y="765"/>
                  </a:lnTo>
                  <a:lnTo>
                    <a:pt x="1198" y="766"/>
                  </a:lnTo>
                  <a:lnTo>
                    <a:pt x="1183" y="767"/>
                  </a:lnTo>
                  <a:lnTo>
                    <a:pt x="1169" y="771"/>
                  </a:lnTo>
                  <a:lnTo>
                    <a:pt x="1155" y="774"/>
                  </a:lnTo>
                  <a:lnTo>
                    <a:pt x="1140" y="778"/>
                  </a:lnTo>
                  <a:lnTo>
                    <a:pt x="1126" y="782"/>
                  </a:lnTo>
                  <a:lnTo>
                    <a:pt x="1113" y="788"/>
                  </a:lnTo>
                  <a:lnTo>
                    <a:pt x="1100" y="793"/>
                  </a:lnTo>
                  <a:lnTo>
                    <a:pt x="1087" y="800"/>
                  </a:lnTo>
                  <a:lnTo>
                    <a:pt x="1075" y="807"/>
                  </a:lnTo>
                  <a:lnTo>
                    <a:pt x="1063" y="815"/>
                  </a:lnTo>
                  <a:lnTo>
                    <a:pt x="1051" y="823"/>
                  </a:lnTo>
                  <a:lnTo>
                    <a:pt x="1040" y="832"/>
                  </a:lnTo>
                  <a:lnTo>
                    <a:pt x="1030" y="841"/>
                  </a:lnTo>
                  <a:lnTo>
                    <a:pt x="1019" y="851"/>
                  </a:lnTo>
                  <a:lnTo>
                    <a:pt x="1009" y="861"/>
                  </a:lnTo>
                  <a:lnTo>
                    <a:pt x="1000" y="872"/>
                  </a:lnTo>
                  <a:lnTo>
                    <a:pt x="991" y="884"/>
                  </a:lnTo>
                  <a:lnTo>
                    <a:pt x="983" y="895"/>
                  </a:lnTo>
                  <a:lnTo>
                    <a:pt x="975" y="907"/>
                  </a:lnTo>
                  <a:lnTo>
                    <a:pt x="969" y="920"/>
                  </a:lnTo>
                  <a:lnTo>
                    <a:pt x="962" y="932"/>
                  </a:lnTo>
                  <a:lnTo>
                    <a:pt x="956" y="946"/>
                  </a:lnTo>
                  <a:lnTo>
                    <a:pt x="951" y="959"/>
                  </a:lnTo>
                  <a:lnTo>
                    <a:pt x="946" y="973"/>
                  </a:lnTo>
                  <a:lnTo>
                    <a:pt x="942" y="986"/>
                  </a:lnTo>
                  <a:lnTo>
                    <a:pt x="938" y="1001"/>
                  </a:lnTo>
                  <a:lnTo>
                    <a:pt x="936" y="1015"/>
                  </a:lnTo>
                  <a:lnTo>
                    <a:pt x="934" y="1030"/>
                  </a:lnTo>
                  <a:lnTo>
                    <a:pt x="933" y="1045"/>
                  </a:lnTo>
                  <a:lnTo>
                    <a:pt x="933" y="1060"/>
                  </a:lnTo>
                  <a:lnTo>
                    <a:pt x="933" y="1060"/>
                  </a:lnTo>
                  <a:lnTo>
                    <a:pt x="933" y="1075"/>
                  </a:lnTo>
                  <a:lnTo>
                    <a:pt x="934" y="1091"/>
                  </a:lnTo>
                  <a:lnTo>
                    <a:pt x="936" y="1106"/>
                  </a:lnTo>
                  <a:lnTo>
                    <a:pt x="938" y="1120"/>
                  </a:lnTo>
                  <a:lnTo>
                    <a:pt x="942" y="1134"/>
                  </a:lnTo>
                  <a:lnTo>
                    <a:pt x="946" y="1148"/>
                  </a:lnTo>
                  <a:lnTo>
                    <a:pt x="951" y="1162"/>
                  </a:lnTo>
                  <a:lnTo>
                    <a:pt x="956" y="1175"/>
                  </a:lnTo>
                  <a:lnTo>
                    <a:pt x="962" y="1189"/>
                  </a:lnTo>
                  <a:lnTo>
                    <a:pt x="969" y="1201"/>
                  </a:lnTo>
                  <a:lnTo>
                    <a:pt x="975" y="1214"/>
                  </a:lnTo>
                  <a:lnTo>
                    <a:pt x="983" y="1226"/>
                  </a:lnTo>
                  <a:lnTo>
                    <a:pt x="991" y="1237"/>
                  </a:lnTo>
                  <a:lnTo>
                    <a:pt x="1000" y="1249"/>
                  </a:lnTo>
                  <a:lnTo>
                    <a:pt x="1009" y="1259"/>
                  </a:lnTo>
                  <a:lnTo>
                    <a:pt x="1019" y="1270"/>
                  </a:lnTo>
                  <a:lnTo>
                    <a:pt x="1030" y="1279"/>
                  </a:lnTo>
                  <a:lnTo>
                    <a:pt x="1040" y="1288"/>
                  </a:lnTo>
                  <a:lnTo>
                    <a:pt x="1051" y="1297"/>
                  </a:lnTo>
                  <a:lnTo>
                    <a:pt x="1063" y="1306"/>
                  </a:lnTo>
                  <a:lnTo>
                    <a:pt x="1075" y="1313"/>
                  </a:lnTo>
                  <a:lnTo>
                    <a:pt x="1087" y="1321"/>
                  </a:lnTo>
                  <a:lnTo>
                    <a:pt x="1100" y="1328"/>
                  </a:lnTo>
                  <a:lnTo>
                    <a:pt x="1113" y="1333"/>
                  </a:lnTo>
                  <a:lnTo>
                    <a:pt x="1126" y="1338"/>
                  </a:lnTo>
                  <a:lnTo>
                    <a:pt x="1140" y="1343"/>
                  </a:lnTo>
                  <a:lnTo>
                    <a:pt x="1155" y="1347"/>
                  </a:lnTo>
                  <a:lnTo>
                    <a:pt x="1169" y="1350"/>
                  </a:lnTo>
                  <a:lnTo>
                    <a:pt x="1183" y="1352"/>
                  </a:lnTo>
                  <a:lnTo>
                    <a:pt x="1198" y="1355"/>
                  </a:lnTo>
                  <a:lnTo>
                    <a:pt x="1213" y="1356"/>
                  </a:lnTo>
                  <a:lnTo>
                    <a:pt x="1228" y="1356"/>
                  </a:lnTo>
                  <a:lnTo>
                    <a:pt x="1228" y="1356"/>
                  </a:lnTo>
                  <a:lnTo>
                    <a:pt x="1244" y="1356"/>
                  </a:lnTo>
                  <a:lnTo>
                    <a:pt x="1258" y="1355"/>
                  </a:lnTo>
                  <a:lnTo>
                    <a:pt x="1273" y="1352"/>
                  </a:lnTo>
                  <a:lnTo>
                    <a:pt x="1287" y="1350"/>
                  </a:lnTo>
                  <a:lnTo>
                    <a:pt x="1302" y="1347"/>
                  </a:lnTo>
                  <a:lnTo>
                    <a:pt x="1317" y="1343"/>
                  </a:lnTo>
                  <a:lnTo>
                    <a:pt x="1330" y="1338"/>
                  </a:lnTo>
                  <a:lnTo>
                    <a:pt x="1344" y="1333"/>
                  </a:lnTo>
                  <a:lnTo>
                    <a:pt x="1356" y="1328"/>
                  </a:lnTo>
                  <a:lnTo>
                    <a:pt x="1370" y="1321"/>
                  </a:lnTo>
                  <a:lnTo>
                    <a:pt x="1382" y="1313"/>
                  </a:lnTo>
                  <a:lnTo>
                    <a:pt x="1393" y="1306"/>
                  </a:lnTo>
                  <a:lnTo>
                    <a:pt x="1406" y="1297"/>
                  </a:lnTo>
                  <a:lnTo>
                    <a:pt x="1416" y="1288"/>
                  </a:lnTo>
                  <a:lnTo>
                    <a:pt x="1427" y="1279"/>
                  </a:lnTo>
                  <a:lnTo>
                    <a:pt x="1437" y="1270"/>
                  </a:lnTo>
                  <a:lnTo>
                    <a:pt x="1447" y="1259"/>
                  </a:lnTo>
                  <a:lnTo>
                    <a:pt x="1456" y="1249"/>
                  </a:lnTo>
                  <a:lnTo>
                    <a:pt x="1465" y="1237"/>
                  </a:lnTo>
                  <a:lnTo>
                    <a:pt x="1473" y="1226"/>
                  </a:lnTo>
                  <a:lnTo>
                    <a:pt x="1481" y="1214"/>
                  </a:lnTo>
                  <a:lnTo>
                    <a:pt x="1488" y="1201"/>
                  </a:lnTo>
                  <a:lnTo>
                    <a:pt x="1495" y="1189"/>
                  </a:lnTo>
                  <a:lnTo>
                    <a:pt x="1500" y="1175"/>
                  </a:lnTo>
                  <a:lnTo>
                    <a:pt x="1506" y="1162"/>
                  </a:lnTo>
                  <a:lnTo>
                    <a:pt x="1510" y="1148"/>
                  </a:lnTo>
                  <a:lnTo>
                    <a:pt x="1515" y="1134"/>
                  </a:lnTo>
                  <a:lnTo>
                    <a:pt x="1518" y="1120"/>
                  </a:lnTo>
                  <a:lnTo>
                    <a:pt x="1521" y="1106"/>
                  </a:lnTo>
                  <a:lnTo>
                    <a:pt x="1523" y="1091"/>
                  </a:lnTo>
                  <a:lnTo>
                    <a:pt x="1524" y="1075"/>
                  </a:lnTo>
                  <a:lnTo>
                    <a:pt x="1524" y="1060"/>
                  </a:lnTo>
                  <a:lnTo>
                    <a:pt x="1524" y="1060"/>
                  </a:lnTo>
                  <a:lnTo>
                    <a:pt x="1524" y="1045"/>
                  </a:lnTo>
                  <a:lnTo>
                    <a:pt x="1523" y="1030"/>
                  </a:lnTo>
                  <a:lnTo>
                    <a:pt x="1521" y="1015"/>
                  </a:lnTo>
                  <a:lnTo>
                    <a:pt x="1518" y="1001"/>
                  </a:lnTo>
                  <a:lnTo>
                    <a:pt x="1515" y="986"/>
                  </a:lnTo>
                  <a:lnTo>
                    <a:pt x="1510" y="973"/>
                  </a:lnTo>
                  <a:lnTo>
                    <a:pt x="1506" y="959"/>
                  </a:lnTo>
                  <a:lnTo>
                    <a:pt x="1500" y="946"/>
                  </a:lnTo>
                  <a:lnTo>
                    <a:pt x="1495" y="932"/>
                  </a:lnTo>
                  <a:lnTo>
                    <a:pt x="1488" y="920"/>
                  </a:lnTo>
                  <a:lnTo>
                    <a:pt x="1481" y="907"/>
                  </a:lnTo>
                  <a:lnTo>
                    <a:pt x="1473" y="895"/>
                  </a:lnTo>
                  <a:lnTo>
                    <a:pt x="1465" y="884"/>
                  </a:lnTo>
                  <a:lnTo>
                    <a:pt x="1456" y="872"/>
                  </a:lnTo>
                  <a:lnTo>
                    <a:pt x="1447" y="861"/>
                  </a:lnTo>
                  <a:lnTo>
                    <a:pt x="1437" y="851"/>
                  </a:lnTo>
                  <a:lnTo>
                    <a:pt x="1427" y="841"/>
                  </a:lnTo>
                  <a:lnTo>
                    <a:pt x="1416" y="832"/>
                  </a:lnTo>
                  <a:lnTo>
                    <a:pt x="1406" y="823"/>
                  </a:lnTo>
                  <a:lnTo>
                    <a:pt x="1393" y="815"/>
                  </a:lnTo>
                  <a:lnTo>
                    <a:pt x="1382" y="807"/>
                  </a:lnTo>
                  <a:lnTo>
                    <a:pt x="1370" y="800"/>
                  </a:lnTo>
                  <a:lnTo>
                    <a:pt x="1356" y="793"/>
                  </a:lnTo>
                  <a:lnTo>
                    <a:pt x="1344" y="788"/>
                  </a:lnTo>
                  <a:lnTo>
                    <a:pt x="1330" y="782"/>
                  </a:lnTo>
                  <a:lnTo>
                    <a:pt x="1317" y="778"/>
                  </a:lnTo>
                  <a:lnTo>
                    <a:pt x="1302" y="774"/>
                  </a:lnTo>
                  <a:lnTo>
                    <a:pt x="1287" y="771"/>
                  </a:lnTo>
                  <a:lnTo>
                    <a:pt x="1273" y="767"/>
                  </a:lnTo>
                  <a:lnTo>
                    <a:pt x="1258" y="766"/>
                  </a:lnTo>
                  <a:lnTo>
                    <a:pt x="1244" y="765"/>
                  </a:lnTo>
                  <a:lnTo>
                    <a:pt x="1228" y="764"/>
                  </a:lnTo>
                  <a:close/>
                  <a:moveTo>
                    <a:pt x="2458" y="1225"/>
                  </a:moveTo>
                  <a:lnTo>
                    <a:pt x="2458" y="1225"/>
                  </a:lnTo>
                  <a:lnTo>
                    <a:pt x="2443" y="1225"/>
                  </a:lnTo>
                  <a:lnTo>
                    <a:pt x="2427" y="1226"/>
                  </a:lnTo>
                  <a:lnTo>
                    <a:pt x="2413" y="1228"/>
                  </a:lnTo>
                  <a:lnTo>
                    <a:pt x="2398" y="1231"/>
                  </a:lnTo>
                  <a:lnTo>
                    <a:pt x="2385" y="1234"/>
                  </a:lnTo>
                  <a:lnTo>
                    <a:pt x="2370" y="1239"/>
                  </a:lnTo>
                  <a:lnTo>
                    <a:pt x="2356" y="1243"/>
                  </a:lnTo>
                  <a:lnTo>
                    <a:pt x="2343" y="1249"/>
                  </a:lnTo>
                  <a:lnTo>
                    <a:pt x="2329" y="1254"/>
                  </a:lnTo>
                  <a:lnTo>
                    <a:pt x="2317" y="1261"/>
                  </a:lnTo>
                  <a:lnTo>
                    <a:pt x="2305" y="1268"/>
                  </a:lnTo>
                  <a:lnTo>
                    <a:pt x="2292" y="1276"/>
                  </a:lnTo>
                  <a:lnTo>
                    <a:pt x="2281" y="1284"/>
                  </a:lnTo>
                  <a:lnTo>
                    <a:pt x="2270" y="1293"/>
                  </a:lnTo>
                  <a:lnTo>
                    <a:pt x="2260" y="1302"/>
                  </a:lnTo>
                  <a:lnTo>
                    <a:pt x="2249" y="1312"/>
                  </a:lnTo>
                  <a:lnTo>
                    <a:pt x="2239" y="1322"/>
                  </a:lnTo>
                  <a:lnTo>
                    <a:pt x="2230" y="1332"/>
                  </a:lnTo>
                  <a:lnTo>
                    <a:pt x="2221" y="1343"/>
                  </a:lnTo>
                  <a:lnTo>
                    <a:pt x="2213" y="1356"/>
                  </a:lnTo>
                  <a:lnTo>
                    <a:pt x="2205" y="1367"/>
                  </a:lnTo>
                  <a:lnTo>
                    <a:pt x="2198" y="1379"/>
                  </a:lnTo>
                  <a:lnTo>
                    <a:pt x="2192" y="1393"/>
                  </a:lnTo>
                  <a:lnTo>
                    <a:pt x="2185" y="1405"/>
                  </a:lnTo>
                  <a:lnTo>
                    <a:pt x="2181" y="1419"/>
                  </a:lnTo>
                  <a:lnTo>
                    <a:pt x="2175" y="1432"/>
                  </a:lnTo>
                  <a:lnTo>
                    <a:pt x="2172" y="1447"/>
                  </a:lnTo>
                  <a:lnTo>
                    <a:pt x="2168" y="1462"/>
                  </a:lnTo>
                  <a:lnTo>
                    <a:pt x="2166" y="1475"/>
                  </a:lnTo>
                  <a:lnTo>
                    <a:pt x="2164" y="1491"/>
                  </a:lnTo>
                  <a:lnTo>
                    <a:pt x="2163" y="1506"/>
                  </a:lnTo>
                  <a:lnTo>
                    <a:pt x="2163" y="1520"/>
                  </a:lnTo>
                  <a:lnTo>
                    <a:pt x="2163" y="1520"/>
                  </a:lnTo>
                  <a:lnTo>
                    <a:pt x="2163" y="1536"/>
                  </a:lnTo>
                  <a:lnTo>
                    <a:pt x="2164" y="1551"/>
                  </a:lnTo>
                  <a:lnTo>
                    <a:pt x="2166" y="1565"/>
                  </a:lnTo>
                  <a:lnTo>
                    <a:pt x="2168" y="1580"/>
                  </a:lnTo>
                  <a:lnTo>
                    <a:pt x="2172" y="1595"/>
                  </a:lnTo>
                  <a:lnTo>
                    <a:pt x="2175" y="1609"/>
                  </a:lnTo>
                  <a:lnTo>
                    <a:pt x="2181" y="1623"/>
                  </a:lnTo>
                  <a:lnTo>
                    <a:pt x="2185" y="1636"/>
                  </a:lnTo>
                  <a:lnTo>
                    <a:pt x="2192" y="1649"/>
                  </a:lnTo>
                  <a:lnTo>
                    <a:pt x="2198" y="1662"/>
                  </a:lnTo>
                  <a:lnTo>
                    <a:pt x="2205" y="1675"/>
                  </a:lnTo>
                  <a:lnTo>
                    <a:pt x="2213" y="1686"/>
                  </a:lnTo>
                  <a:lnTo>
                    <a:pt x="2221" y="1698"/>
                  </a:lnTo>
                  <a:lnTo>
                    <a:pt x="2230" y="1710"/>
                  </a:lnTo>
                  <a:lnTo>
                    <a:pt x="2239" y="1720"/>
                  </a:lnTo>
                  <a:lnTo>
                    <a:pt x="2249" y="1730"/>
                  </a:lnTo>
                  <a:lnTo>
                    <a:pt x="2260" y="1740"/>
                  </a:lnTo>
                  <a:lnTo>
                    <a:pt x="2270" y="1749"/>
                  </a:lnTo>
                  <a:lnTo>
                    <a:pt x="2281" y="1758"/>
                  </a:lnTo>
                  <a:lnTo>
                    <a:pt x="2292" y="1766"/>
                  </a:lnTo>
                  <a:lnTo>
                    <a:pt x="2305" y="1774"/>
                  </a:lnTo>
                  <a:lnTo>
                    <a:pt x="2317" y="1781"/>
                  </a:lnTo>
                  <a:lnTo>
                    <a:pt x="2329" y="1787"/>
                  </a:lnTo>
                  <a:lnTo>
                    <a:pt x="2343" y="1793"/>
                  </a:lnTo>
                  <a:lnTo>
                    <a:pt x="2356" y="1799"/>
                  </a:lnTo>
                  <a:lnTo>
                    <a:pt x="2370" y="1803"/>
                  </a:lnTo>
                  <a:lnTo>
                    <a:pt x="2385" y="1808"/>
                  </a:lnTo>
                  <a:lnTo>
                    <a:pt x="2398" y="1811"/>
                  </a:lnTo>
                  <a:lnTo>
                    <a:pt x="2413" y="1813"/>
                  </a:lnTo>
                  <a:lnTo>
                    <a:pt x="2427" y="1816"/>
                  </a:lnTo>
                  <a:lnTo>
                    <a:pt x="2443" y="1817"/>
                  </a:lnTo>
                  <a:lnTo>
                    <a:pt x="2458" y="1817"/>
                  </a:lnTo>
                  <a:lnTo>
                    <a:pt x="2458" y="1817"/>
                  </a:lnTo>
                  <a:lnTo>
                    <a:pt x="2474" y="1817"/>
                  </a:lnTo>
                  <a:lnTo>
                    <a:pt x="2488" y="1816"/>
                  </a:lnTo>
                  <a:lnTo>
                    <a:pt x="2503" y="1813"/>
                  </a:lnTo>
                  <a:lnTo>
                    <a:pt x="2517" y="1811"/>
                  </a:lnTo>
                  <a:lnTo>
                    <a:pt x="2532" y="1808"/>
                  </a:lnTo>
                  <a:lnTo>
                    <a:pt x="2546" y="1803"/>
                  </a:lnTo>
                  <a:lnTo>
                    <a:pt x="2559" y="1799"/>
                  </a:lnTo>
                  <a:lnTo>
                    <a:pt x="2573" y="1793"/>
                  </a:lnTo>
                  <a:lnTo>
                    <a:pt x="2586" y="1787"/>
                  </a:lnTo>
                  <a:lnTo>
                    <a:pt x="2599" y="1781"/>
                  </a:lnTo>
                  <a:lnTo>
                    <a:pt x="2611" y="1774"/>
                  </a:lnTo>
                  <a:lnTo>
                    <a:pt x="2623" y="1766"/>
                  </a:lnTo>
                  <a:lnTo>
                    <a:pt x="2635" y="1758"/>
                  </a:lnTo>
                  <a:lnTo>
                    <a:pt x="2646" y="1749"/>
                  </a:lnTo>
                  <a:lnTo>
                    <a:pt x="2657" y="1740"/>
                  </a:lnTo>
                  <a:lnTo>
                    <a:pt x="2667" y="1730"/>
                  </a:lnTo>
                  <a:lnTo>
                    <a:pt x="2677" y="1720"/>
                  </a:lnTo>
                  <a:lnTo>
                    <a:pt x="2686" y="1710"/>
                  </a:lnTo>
                  <a:lnTo>
                    <a:pt x="2695" y="1698"/>
                  </a:lnTo>
                  <a:lnTo>
                    <a:pt x="2703" y="1686"/>
                  </a:lnTo>
                  <a:lnTo>
                    <a:pt x="2711" y="1675"/>
                  </a:lnTo>
                  <a:lnTo>
                    <a:pt x="2718" y="1662"/>
                  </a:lnTo>
                  <a:lnTo>
                    <a:pt x="2725" y="1649"/>
                  </a:lnTo>
                  <a:lnTo>
                    <a:pt x="2730" y="1636"/>
                  </a:lnTo>
                  <a:lnTo>
                    <a:pt x="2736" y="1623"/>
                  </a:lnTo>
                  <a:lnTo>
                    <a:pt x="2740" y="1609"/>
                  </a:lnTo>
                  <a:lnTo>
                    <a:pt x="2745" y="1595"/>
                  </a:lnTo>
                  <a:lnTo>
                    <a:pt x="2747" y="1580"/>
                  </a:lnTo>
                  <a:lnTo>
                    <a:pt x="2751" y="1565"/>
                  </a:lnTo>
                  <a:lnTo>
                    <a:pt x="2752" y="1551"/>
                  </a:lnTo>
                  <a:lnTo>
                    <a:pt x="2753" y="1536"/>
                  </a:lnTo>
                  <a:lnTo>
                    <a:pt x="2754" y="1520"/>
                  </a:lnTo>
                  <a:lnTo>
                    <a:pt x="2754" y="1520"/>
                  </a:lnTo>
                  <a:lnTo>
                    <a:pt x="2753" y="1506"/>
                  </a:lnTo>
                  <a:lnTo>
                    <a:pt x="2752" y="1491"/>
                  </a:lnTo>
                  <a:lnTo>
                    <a:pt x="2751" y="1475"/>
                  </a:lnTo>
                  <a:lnTo>
                    <a:pt x="2747" y="1462"/>
                  </a:lnTo>
                  <a:lnTo>
                    <a:pt x="2745" y="1447"/>
                  </a:lnTo>
                  <a:lnTo>
                    <a:pt x="2740" y="1432"/>
                  </a:lnTo>
                  <a:lnTo>
                    <a:pt x="2736" y="1419"/>
                  </a:lnTo>
                  <a:lnTo>
                    <a:pt x="2730" y="1405"/>
                  </a:lnTo>
                  <a:lnTo>
                    <a:pt x="2725" y="1393"/>
                  </a:lnTo>
                  <a:lnTo>
                    <a:pt x="2718" y="1379"/>
                  </a:lnTo>
                  <a:lnTo>
                    <a:pt x="2711" y="1367"/>
                  </a:lnTo>
                  <a:lnTo>
                    <a:pt x="2703" y="1356"/>
                  </a:lnTo>
                  <a:lnTo>
                    <a:pt x="2695" y="1343"/>
                  </a:lnTo>
                  <a:lnTo>
                    <a:pt x="2686" y="1332"/>
                  </a:lnTo>
                  <a:lnTo>
                    <a:pt x="2677" y="1322"/>
                  </a:lnTo>
                  <a:lnTo>
                    <a:pt x="2667" y="1312"/>
                  </a:lnTo>
                  <a:lnTo>
                    <a:pt x="2657" y="1302"/>
                  </a:lnTo>
                  <a:lnTo>
                    <a:pt x="2646" y="1293"/>
                  </a:lnTo>
                  <a:lnTo>
                    <a:pt x="2635" y="1284"/>
                  </a:lnTo>
                  <a:lnTo>
                    <a:pt x="2623" y="1276"/>
                  </a:lnTo>
                  <a:lnTo>
                    <a:pt x="2611" y="1268"/>
                  </a:lnTo>
                  <a:lnTo>
                    <a:pt x="2599" y="1261"/>
                  </a:lnTo>
                  <a:lnTo>
                    <a:pt x="2586" y="1254"/>
                  </a:lnTo>
                  <a:lnTo>
                    <a:pt x="2573" y="1249"/>
                  </a:lnTo>
                  <a:lnTo>
                    <a:pt x="2559" y="1243"/>
                  </a:lnTo>
                  <a:lnTo>
                    <a:pt x="2546" y="1239"/>
                  </a:lnTo>
                  <a:lnTo>
                    <a:pt x="2532" y="1234"/>
                  </a:lnTo>
                  <a:lnTo>
                    <a:pt x="2517" y="1231"/>
                  </a:lnTo>
                  <a:lnTo>
                    <a:pt x="2503" y="1228"/>
                  </a:lnTo>
                  <a:lnTo>
                    <a:pt x="2488" y="1226"/>
                  </a:lnTo>
                  <a:lnTo>
                    <a:pt x="2474" y="1225"/>
                  </a:lnTo>
                  <a:lnTo>
                    <a:pt x="2458" y="1225"/>
                  </a:lnTo>
                  <a:close/>
                  <a:moveTo>
                    <a:pt x="819" y="1250"/>
                  </a:moveTo>
                  <a:lnTo>
                    <a:pt x="819" y="1250"/>
                  </a:lnTo>
                  <a:lnTo>
                    <a:pt x="808" y="1225"/>
                  </a:lnTo>
                  <a:lnTo>
                    <a:pt x="799" y="1199"/>
                  </a:lnTo>
                  <a:lnTo>
                    <a:pt x="791" y="1173"/>
                  </a:lnTo>
                  <a:lnTo>
                    <a:pt x="785" y="1146"/>
                  </a:lnTo>
                  <a:lnTo>
                    <a:pt x="524" y="1230"/>
                  </a:lnTo>
                  <a:lnTo>
                    <a:pt x="524" y="1230"/>
                  </a:lnTo>
                  <a:lnTo>
                    <a:pt x="534" y="1254"/>
                  </a:lnTo>
                  <a:lnTo>
                    <a:pt x="542" y="1280"/>
                  </a:lnTo>
                  <a:lnTo>
                    <a:pt x="546" y="1307"/>
                  </a:lnTo>
                  <a:lnTo>
                    <a:pt x="551" y="1335"/>
                  </a:lnTo>
                  <a:lnTo>
                    <a:pt x="819" y="1250"/>
                  </a:lnTo>
                  <a:close/>
                  <a:moveTo>
                    <a:pt x="921" y="538"/>
                  </a:moveTo>
                  <a:lnTo>
                    <a:pt x="992" y="675"/>
                  </a:lnTo>
                  <a:lnTo>
                    <a:pt x="992" y="675"/>
                  </a:lnTo>
                  <a:lnTo>
                    <a:pt x="1016" y="662"/>
                  </a:lnTo>
                  <a:lnTo>
                    <a:pt x="1041" y="649"/>
                  </a:lnTo>
                  <a:lnTo>
                    <a:pt x="1066" y="639"/>
                  </a:lnTo>
                  <a:lnTo>
                    <a:pt x="1091" y="630"/>
                  </a:lnTo>
                  <a:lnTo>
                    <a:pt x="1019" y="489"/>
                  </a:lnTo>
                  <a:lnTo>
                    <a:pt x="1019" y="489"/>
                  </a:lnTo>
                  <a:lnTo>
                    <a:pt x="997" y="504"/>
                  </a:lnTo>
                  <a:lnTo>
                    <a:pt x="973" y="517"/>
                  </a:lnTo>
                  <a:lnTo>
                    <a:pt x="948" y="529"/>
                  </a:lnTo>
                  <a:lnTo>
                    <a:pt x="921" y="538"/>
                  </a:lnTo>
                  <a:close/>
                  <a:moveTo>
                    <a:pt x="879" y="1822"/>
                  </a:moveTo>
                  <a:lnTo>
                    <a:pt x="879" y="1822"/>
                  </a:lnTo>
                  <a:lnTo>
                    <a:pt x="904" y="1830"/>
                  </a:lnTo>
                  <a:lnTo>
                    <a:pt x="930" y="1839"/>
                  </a:lnTo>
                  <a:lnTo>
                    <a:pt x="955" y="1851"/>
                  </a:lnTo>
                  <a:lnTo>
                    <a:pt x="980" y="1863"/>
                  </a:lnTo>
                  <a:lnTo>
                    <a:pt x="1120" y="1499"/>
                  </a:lnTo>
                  <a:lnTo>
                    <a:pt x="1120" y="1499"/>
                  </a:lnTo>
                  <a:lnTo>
                    <a:pt x="1093" y="1491"/>
                  </a:lnTo>
                  <a:lnTo>
                    <a:pt x="1067" y="1482"/>
                  </a:lnTo>
                  <a:lnTo>
                    <a:pt x="1042" y="1472"/>
                  </a:lnTo>
                  <a:lnTo>
                    <a:pt x="1017" y="1459"/>
                  </a:lnTo>
                  <a:lnTo>
                    <a:pt x="879" y="1822"/>
                  </a:lnTo>
                  <a:close/>
                  <a:moveTo>
                    <a:pt x="1631" y="1264"/>
                  </a:moveTo>
                  <a:lnTo>
                    <a:pt x="2022" y="1404"/>
                  </a:lnTo>
                  <a:lnTo>
                    <a:pt x="2022" y="1404"/>
                  </a:lnTo>
                  <a:lnTo>
                    <a:pt x="2030" y="1377"/>
                  </a:lnTo>
                  <a:lnTo>
                    <a:pt x="2040" y="1351"/>
                  </a:lnTo>
                  <a:lnTo>
                    <a:pt x="2050" y="1326"/>
                  </a:lnTo>
                  <a:lnTo>
                    <a:pt x="2062" y="1302"/>
                  </a:lnTo>
                  <a:lnTo>
                    <a:pt x="1668" y="1162"/>
                  </a:lnTo>
                  <a:lnTo>
                    <a:pt x="1668" y="1162"/>
                  </a:lnTo>
                  <a:lnTo>
                    <a:pt x="1661" y="1188"/>
                  </a:lnTo>
                  <a:lnTo>
                    <a:pt x="1652" y="1214"/>
                  </a:lnTo>
                  <a:lnTo>
                    <a:pt x="1642" y="1240"/>
                  </a:lnTo>
                  <a:lnTo>
                    <a:pt x="1631" y="1264"/>
                  </a:lnTo>
                  <a:close/>
                  <a:moveTo>
                    <a:pt x="1810" y="488"/>
                  </a:moveTo>
                  <a:lnTo>
                    <a:pt x="1539" y="733"/>
                  </a:lnTo>
                  <a:lnTo>
                    <a:pt x="1539" y="733"/>
                  </a:lnTo>
                  <a:lnTo>
                    <a:pt x="1558" y="752"/>
                  </a:lnTo>
                  <a:lnTo>
                    <a:pt x="1576" y="772"/>
                  </a:lnTo>
                  <a:lnTo>
                    <a:pt x="1593" y="793"/>
                  </a:lnTo>
                  <a:lnTo>
                    <a:pt x="1608" y="816"/>
                  </a:lnTo>
                  <a:lnTo>
                    <a:pt x="1884" y="569"/>
                  </a:lnTo>
                  <a:lnTo>
                    <a:pt x="1884" y="569"/>
                  </a:lnTo>
                  <a:lnTo>
                    <a:pt x="1863" y="551"/>
                  </a:lnTo>
                  <a:lnTo>
                    <a:pt x="1844" y="532"/>
                  </a:lnTo>
                  <a:lnTo>
                    <a:pt x="1826" y="511"/>
                  </a:lnTo>
                  <a:lnTo>
                    <a:pt x="1810" y="488"/>
                  </a:lnTo>
                  <a:close/>
                  <a:moveTo>
                    <a:pt x="765" y="1964"/>
                  </a:moveTo>
                  <a:lnTo>
                    <a:pt x="765" y="1964"/>
                  </a:lnTo>
                  <a:lnTo>
                    <a:pt x="749" y="1964"/>
                  </a:lnTo>
                  <a:lnTo>
                    <a:pt x="734" y="1965"/>
                  </a:lnTo>
                  <a:lnTo>
                    <a:pt x="720" y="1968"/>
                  </a:lnTo>
                  <a:lnTo>
                    <a:pt x="705" y="1970"/>
                  </a:lnTo>
                  <a:lnTo>
                    <a:pt x="690" y="1973"/>
                  </a:lnTo>
                  <a:lnTo>
                    <a:pt x="677" y="1977"/>
                  </a:lnTo>
                  <a:lnTo>
                    <a:pt x="662" y="1982"/>
                  </a:lnTo>
                  <a:lnTo>
                    <a:pt x="650" y="1987"/>
                  </a:lnTo>
                  <a:lnTo>
                    <a:pt x="636" y="1993"/>
                  </a:lnTo>
                  <a:lnTo>
                    <a:pt x="624" y="1999"/>
                  </a:lnTo>
                  <a:lnTo>
                    <a:pt x="612" y="2007"/>
                  </a:lnTo>
                  <a:lnTo>
                    <a:pt x="599" y="2014"/>
                  </a:lnTo>
                  <a:lnTo>
                    <a:pt x="588" y="2023"/>
                  </a:lnTo>
                  <a:lnTo>
                    <a:pt x="577" y="2032"/>
                  </a:lnTo>
                  <a:lnTo>
                    <a:pt x="565" y="2041"/>
                  </a:lnTo>
                  <a:lnTo>
                    <a:pt x="555" y="2050"/>
                  </a:lnTo>
                  <a:lnTo>
                    <a:pt x="545" y="2061"/>
                  </a:lnTo>
                  <a:lnTo>
                    <a:pt x="536" y="2071"/>
                  </a:lnTo>
                  <a:lnTo>
                    <a:pt x="527" y="2083"/>
                  </a:lnTo>
                  <a:lnTo>
                    <a:pt x="519" y="2094"/>
                  </a:lnTo>
                  <a:lnTo>
                    <a:pt x="511" y="2106"/>
                  </a:lnTo>
                  <a:lnTo>
                    <a:pt x="505" y="2119"/>
                  </a:lnTo>
                  <a:lnTo>
                    <a:pt x="498" y="2131"/>
                  </a:lnTo>
                  <a:lnTo>
                    <a:pt x="492" y="2145"/>
                  </a:lnTo>
                  <a:lnTo>
                    <a:pt x="487" y="2158"/>
                  </a:lnTo>
                  <a:lnTo>
                    <a:pt x="482" y="2172"/>
                  </a:lnTo>
                  <a:lnTo>
                    <a:pt x="478" y="2186"/>
                  </a:lnTo>
                  <a:lnTo>
                    <a:pt x="475" y="2200"/>
                  </a:lnTo>
                  <a:lnTo>
                    <a:pt x="472" y="2215"/>
                  </a:lnTo>
                  <a:lnTo>
                    <a:pt x="471" y="2229"/>
                  </a:lnTo>
                  <a:lnTo>
                    <a:pt x="470" y="2245"/>
                  </a:lnTo>
                  <a:lnTo>
                    <a:pt x="469" y="2260"/>
                  </a:lnTo>
                  <a:lnTo>
                    <a:pt x="469" y="2260"/>
                  </a:lnTo>
                  <a:lnTo>
                    <a:pt x="470" y="2275"/>
                  </a:lnTo>
                  <a:lnTo>
                    <a:pt x="471" y="2290"/>
                  </a:lnTo>
                  <a:lnTo>
                    <a:pt x="472" y="2305"/>
                  </a:lnTo>
                  <a:lnTo>
                    <a:pt x="475" y="2319"/>
                  </a:lnTo>
                  <a:lnTo>
                    <a:pt x="478" y="2334"/>
                  </a:lnTo>
                  <a:lnTo>
                    <a:pt x="482" y="2348"/>
                  </a:lnTo>
                  <a:lnTo>
                    <a:pt x="487" y="2361"/>
                  </a:lnTo>
                  <a:lnTo>
                    <a:pt x="492" y="2375"/>
                  </a:lnTo>
                  <a:lnTo>
                    <a:pt x="498" y="2388"/>
                  </a:lnTo>
                  <a:lnTo>
                    <a:pt x="505" y="2400"/>
                  </a:lnTo>
                  <a:lnTo>
                    <a:pt x="511" y="2413"/>
                  </a:lnTo>
                  <a:lnTo>
                    <a:pt x="519" y="2425"/>
                  </a:lnTo>
                  <a:lnTo>
                    <a:pt x="527" y="2437"/>
                  </a:lnTo>
                  <a:lnTo>
                    <a:pt x="536" y="2448"/>
                  </a:lnTo>
                  <a:lnTo>
                    <a:pt x="545" y="2459"/>
                  </a:lnTo>
                  <a:lnTo>
                    <a:pt x="555" y="2469"/>
                  </a:lnTo>
                  <a:lnTo>
                    <a:pt x="565" y="2479"/>
                  </a:lnTo>
                  <a:lnTo>
                    <a:pt x="577" y="2488"/>
                  </a:lnTo>
                  <a:lnTo>
                    <a:pt x="588" y="2497"/>
                  </a:lnTo>
                  <a:lnTo>
                    <a:pt x="599" y="2505"/>
                  </a:lnTo>
                  <a:lnTo>
                    <a:pt x="612" y="2513"/>
                  </a:lnTo>
                  <a:lnTo>
                    <a:pt x="624" y="2520"/>
                  </a:lnTo>
                  <a:lnTo>
                    <a:pt x="636" y="2527"/>
                  </a:lnTo>
                  <a:lnTo>
                    <a:pt x="650" y="2532"/>
                  </a:lnTo>
                  <a:lnTo>
                    <a:pt x="662" y="2538"/>
                  </a:lnTo>
                  <a:lnTo>
                    <a:pt x="677" y="2542"/>
                  </a:lnTo>
                  <a:lnTo>
                    <a:pt x="690" y="2546"/>
                  </a:lnTo>
                  <a:lnTo>
                    <a:pt x="705" y="2549"/>
                  </a:lnTo>
                  <a:lnTo>
                    <a:pt x="720" y="2553"/>
                  </a:lnTo>
                  <a:lnTo>
                    <a:pt x="734" y="2554"/>
                  </a:lnTo>
                  <a:lnTo>
                    <a:pt x="749" y="2555"/>
                  </a:lnTo>
                  <a:lnTo>
                    <a:pt x="765" y="2556"/>
                  </a:lnTo>
                  <a:lnTo>
                    <a:pt x="765" y="2556"/>
                  </a:lnTo>
                  <a:lnTo>
                    <a:pt x="779" y="2555"/>
                  </a:lnTo>
                  <a:lnTo>
                    <a:pt x="795" y="2554"/>
                  </a:lnTo>
                  <a:lnTo>
                    <a:pt x="810" y="2553"/>
                  </a:lnTo>
                  <a:lnTo>
                    <a:pt x="825" y="2549"/>
                  </a:lnTo>
                  <a:lnTo>
                    <a:pt x="838" y="2546"/>
                  </a:lnTo>
                  <a:lnTo>
                    <a:pt x="853" y="2542"/>
                  </a:lnTo>
                  <a:lnTo>
                    <a:pt x="866" y="2538"/>
                  </a:lnTo>
                  <a:lnTo>
                    <a:pt x="880" y="2532"/>
                  </a:lnTo>
                  <a:lnTo>
                    <a:pt x="893" y="2527"/>
                  </a:lnTo>
                  <a:lnTo>
                    <a:pt x="906" y="2520"/>
                  </a:lnTo>
                  <a:lnTo>
                    <a:pt x="918" y="2513"/>
                  </a:lnTo>
                  <a:lnTo>
                    <a:pt x="930" y="2505"/>
                  </a:lnTo>
                  <a:lnTo>
                    <a:pt x="942" y="2497"/>
                  </a:lnTo>
                  <a:lnTo>
                    <a:pt x="953" y="2488"/>
                  </a:lnTo>
                  <a:lnTo>
                    <a:pt x="963" y="2479"/>
                  </a:lnTo>
                  <a:lnTo>
                    <a:pt x="973" y="2469"/>
                  </a:lnTo>
                  <a:lnTo>
                    <a:pt x="983" y="2459"/>
                  </a:lnTo>
                  <a:lnTo>
                    <a:pt x="992" y="2448"/>
                  </a:lnTo>
                  <a:lnTo>
                    <a:pt x="1001" y="2437"/>
                  </a:lnTo>
                  <a:lnTo>
                    <a:pt x="1009" y="2425"/>
                  </a:lnTo>
                  <a:lnTo>
                    <a:pt x="1017" y="2413"/>
                  </a:lnTo>
                  <a:lnTo>
                    <a:pt x="1025" y="2400"/>
                  </a:lnTo>
                  <a:lnTo>
                    <a:pt x="1031" y="2388"/>
                  </a:lnTo>
                  <a:lnTo>
                    <a:pt x="1037" y="2375"/>
                  </a:lnTo>
                  <a:lnTo>
                    <a:pt x="1042" y="2361"/>
                  </a:lnTo>
                  <a:lnTo>
                    <a:pt x="1048" y="2348"/>
                  </a:lnTo>
                  <a:lnTo>
                    <a:pt x="1051" y="2334"/>
                  </a:lnTo>
                  <a:lnTo>
                    <a:pt x="1054" y="2319"/>
                  </a:lnTo>
                  <a:lnTo>
                    <a:pt x="1057" y="2305"/>
                  </a:lnTo>
                  <a:lnTo>
                    <a:pt x="1059" y="2290"/>
                  </a:lnTo>
                  <a:lnTo>
                    <a:pt x="1060" y="2275"/>
                  </a:lnTo>
                  <a:lnTo>
                    <a:pt x="1060" y="2260"/>
                  </a:lnTo>
                  <a:lnTo>
                    <a:pt x="1060" y="2260"/>
                  </a:lnTo>
                  <a:lnTo>
                    <a:pt x="1060" y="2245"/>
                  </a:lnTo>
                  <a:lnTo>
                    <a:pt x="1059" y="2229"/>
                  </a:lnTo>
                  <a:lnTo>
                    <a:pt x="1057" y="2215"/>
                  </a:lnTo>
                  <a:lnTo>
                    <a:pt x="1054" y="2200"/>
                  </a:lnTo>
                  <a:lnTo>
                    <a:pt x="1051" y="2186"/>
                  </a:lnTo>
                  <a:lnTo>
                    <a:pt x="1048" y="2172"/>
                  </a:lnTo>
                  <a:lnTo>
                    <a:pt x="1042" y="2158"/>
                  </a:lnTo>
                  <a:lnTo>
                    <a:pt x="1037" y="2145"/>
                  </a:lnTo>
                  <a:lnTo>
                    <a:pt x="1031" y="2131"/>
                  </a:lnTo>
                  <a:lnTo>
                    <a:pt x="1025" y="2119"/>
                  </a:lnTo>
                  <a:lnTo>
                    <a:pt x="1017" y="2106"/>
                  </a:lnTo>
                  <a:lnTo>
                    <a:pt x="1009" y="2094"/>
                  </a:lnTo>
                  <a:lnTo>
                    <a:pt x="1001" y="2083"/>
                  </a:lnTo>
                  <a:lnTo>
                    <a:pt x="992" y="2071"/>
                  </a:lnTo>
                  <a:lnTo>
                    <a:pt x="983" y="2061"/>
                  </a:lnTo>
                  <a:lnTo>
                    <a:pt x="973" y="2050"/>
                  </a:lnTo>
                  <a:lnTo>
                    <a:pt x="963" y="2041"/>
                  </a:lnTo>
                  <a:lnTo>
                    <a:pt x="953" y="2032"/>
                  </a:lnTo>
                  <a:lnTo>
                    <a:pt x="942" y="2023"/>
                  </a:lnTo>
                  <a:lnTo>
                    <a:pt x="930" y="2014"/>
                  </a:lnTo>
                  <a:lnTo>
                    <a:pt x="918" y="2007"/>
                  </a:lnTo>
                  <a:lnTo>
                    <a:pt x="906" y="1999"/>
                  </a:lnTo>
                  <a:lnTo>
                    <a:pt x="893" y="1993"/>
                  </a:lnTo>
                  <a:lnTo>
                    <a:pt x="880" y="1987"/>
                  </a:lnTo>
                  <a:lnTo>
                    <a:pt x="866" y="1982"/>
                  </a:lnTo>
                  <a:lnTo>
                    <a:pt x="853" y="1977"/>
                  </a:lnTo>
                  <a:lnTo>
                    <a:pt x="838" y="1973"/>
                  </a:lnTo>
                  <a:lnTo>
                    <a:pt x="825" y="1970"/>
                  </a:lnTo>
                  <a:lnTo>
                    <a:pt x="810" y="1968"/>
                  </a:lnTo>
                  <a:lnTo>
                    <a:pt x="795" y="1965"/>
                  </a:lnTo>
                  <a:lnTo>
                    <a:pt x="779" y="1964"/>
                  </a:lnTo>
                  <a:lnTo>
                    <a:pt x="765" y="1964"/>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defRPr/>
              </a:pPr>
              <a:endParaRPr lang="de-DE" sz="1100" kern="0">
                <a:solidFill>
                  <a:srgbClr val="646464"/>
                </a:solidFill>
                <a:latin typeface="Arial"/>
              </a:endParaRPr>
            </a:p>
          </p:txBody>
        </p:sp>
      </p:grpSp>
      <p:grpSp>
        <p:nvGrpSpPr>
          <p:cNvPr id="19" name="Group 18"/>
          <p:cNvGrpSpPr/>
          <p:nvPr/>
        </p:nvGrpSpPr>
        <p:grpSpPr>
          <a:xfrm>
            <a:off x="4995152" y="1915629"/>
            <a:ext cx="777443" cy="760444"/>
            <a:chOff x="-427505" y="4408641"/>
            <a:chExt cx="547560" cy="511278"/>
          </a:xfrm>
        </p:grpSpPr>
        <p:sp>
          <p:nvSpPr>
            <p:cNvPr id="20" name="Oval 19"/>
            <p:cNvSpPr/>
            <p:nvPr/>
          </p:nvSpPr>
          <p:spPr bwMode="auto">
            <a:xfrm>
              <a:off x="-427505" y="4408641"/>
              <a:ext cx="547560" cy="511278"/>
            </a:xfrm>
            <a:prstGeom prst="ellipse">
              <a:avLst/>
            </a:prstGeom>
            <a:solidFill>
              <a:srgbClr val="00A3AE"/>
            </a:solidFill>
            <a:ln>
              <a:noFill/>
            </a:ln>
          </p:spPr>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eaLnBrk="0" fontAlgn="base" hangingPunct="0">
                <a:spcAft>
                  <a:spcPts val="600"/>
                </a:spcAft>
                <a:defRPr/>
              </a:pPr>
              <a:endParaRPr lang="en-AU" sz="1000" kern="0" dirty="0">
                <a:solidFill>
                  <a:srgbClr val="000000"/>
                </a:solidFill>
                <a:latin typeface="Arial"/>
                <a:cs typeface="Arial" pitchFamily="34" charset="0"/>
              </a:endParaRPr>
            </a:p>
          </p:txBody>
        </p:sp>
        <p:sp>
          <p:nvSpPr>
            <p:cNvPr id="21" name="Freeform 35"/>
            <p:cNvSpPr>
              <a:spLocks noEditPoints="1"/>
            </p:cNvSpPr>
            <p:nvPr/>
          </p:nvSpPr>
          <p:spPr bwMode="auto">
            <a:xfrm>
              <a:off x="-300129" y="4504977"/>
              <a:ext cx="301637" cy="318782"/>
            </a:xfrm>
            <a:custGeom>
              <a:avLst/>
              <a:gdLst>
                <a:gd name="T0" fmla="*/ 27 w 128"/>
                <a:gd name="T1" fmla="*/ 28 h 129"/>
                <a:gd name="T2" fmla="*/ 21 w 128"/>
                <a:gd name="T3" fmla="*/ 16 h 129"/>
                <a:gd name="T4" fmla="*/ 33 w 128"/>
                <a:gd name="T5" fmla="*/ 22 h 129"/>
                <a:gd name="T6" fmla="*/ 12 w 128"/>
                <a:gd name="T7" fmla="*/ 57 h 129"/>
                <a:gd name="T8" fmla="*/ 0 w 128"/>
                <a:gd name="T9" fmla="*/ 61 h 129"/>
                <a:gd name="T10" fmla="*/ 12 w 128"/>
                <a:gd name="T11" fmla="*/ 65 h 129"/>
                <a:gd name="T12" fmla="*/ 12 w 128"/>
                <a:gd name="T13" fmla="*/ 57 h 129"/>
                <a:gd name="T14" fmla="*/ 116 w 128"/>
                <a:gd name="T15" fmla="*/ 65 h 129"/>
                <a:gd name="T16" fmla="*/ 116 w 128"/>
                <a:gd name="T17" fmla="*/ 73 h 129"/>
                <a:gd name="T18" fmla="*/ 128 w 128"/>
                <a:gd name="T19" fmla="*/ 69 h 129"/>
                <a:gd name="T20" fmla="*/ 112 w 128"/>
                <a:gd name="T21" fmla="*/ 22 h 129"/>
                <a:gd name="T22" fmla="*/ 101 w 128"/>
                <a:gd name="T23" fmla="*/ 28 h 129"/>
                <a:gd name="T24" fmla="*/ 107 w 128"/>
                <a:gd name="T25" fmla="*/ 33 h 129"/>
                <a:gd name="T26" fmla="*/ 112 w 128"/>
                <a:gd name="T27" fmla="*/ 22 h 129"/>
                <a:gd name="T28" fmla="*/ 71 w 128"/>
                <a:gd name="T29" fmla="*/ 15 h 129"/>
                <a:gd name="T30" fmla="*/ 72 w 128"/>
                <a:gd name="T31" fmla="*/ 4 h 129"/>
                <a:gd name="T32" fmla="*/ 64 w 128"/>
                <a:gd name="T33" fmla="*/ 3 h 129"/>
                <a:gd name="T34" fmla="*/ 64 w 128"/>
                <a:gd name="T35" fmla="*/ 12 h 129"/>
                <a:gd name="T36" fmla="*/ 96 w 128"/>
                <a:gd name="T37" fmla="*/ 65 h 129"/>
                <a:gd name="T38" fmla="*/ 80 w 128"/>
                <a:gd name="T39" fmla="*/ 105 h 129"/>
                <a:gd name="T40" fmla="*/ 48 w 128"/>
                <a:gd name="T41" fmla="*/ 92 h 129"/>
                <a:gd name="T42" fmla="*/ 64 w 128"/>
                <a:gd name="T43" fmla="*/ 32 h 129"/>
                <a:gd name="T44" fmla="*/ 88 w 128"/>
                <a:gd name="T45" fmla="*/ 65 h 129"/>
                <a:gd name="T46" fmla="*/ 40 w 128"/>
                <a:gd name="T47" fmla="*/ 65 h 129"/>
                <a:gd name="T48" fmla="*/ 56 w 128"/>
                <a:gd name="T49" fmla="*/ 88 h 129"/>
                <a:gd name="T50" fmla="*/ 56 w 128"/>
                <a:gd name="T51" fmla="*/ 97 h 129"/>
                <a:gd name="T52" fmla="*/ 72 w 128"/>
                <a:gd name="T53" fmla="*/ 92 h 129"/>
                <a:gd name="T54" fmla="*/ 76 w 128"/>
                <a:gd name="T55" fmla="*/ 85 h 129"/>
                <a:gd name="T56" fmla="*/ 48 w 128"/>
                <a:gd name="T57" fmla="*/ 121 h 129"/>
                <a:gd name="T58" fmla="*/ 56 w 128"/>
                <a:gd name="T59" fmla="*/ 122 h 129"/>
                <a:gd name="T60" fmla="*/ 72 w 128"/>
                <a:gd name="T61" fmla="*/ 122 h 129"/>
                <a:gd name="T62" fmla="*/ 80 w 128"/>
                <a:gd name="T63" fmla="*/ 121 h 129"/>
                <a:gd name="T64" fmla="*/ 48 w 128"/>
                <a:gd name="T65" fmla="*/ 1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8" h="129">
                  <a:moveTo>
                    <a:pt x="33" y="28"/>
                  </a:moveTo>
                  <a:cubicBezTo>
                    <a:pt x="31" y="29"/>
                    <a:pt x="29" y="29"/>
                    <a:pt x="27" y="28"/>
                  </a:cubicBezTo>
                  <a:cubicBezTo>
                    <a:pt x="21" y="22"/>
                    <a:pt x="21" y="22"/>
                    <a:pt x="21" y="22"/>
                  </a:cubicBezTo>
                  <a:cubicBezTo>
                    <a:pt x="20" y="20"/>
                    <a:pt x="20" y="18"/>
                    <a:pt x="21" y="16"/>
                  </a:cubicBezTo>
                  <a:cubicBezTo>
                    <a:pt x="23" y="15"/>
                    <a:pt x="25" y="15"/>
                    <a:pt x="27" y="16"/>
                  </a:cubicBezTo>
                  <a:cubicBezTo>
                    <a:pt x="33" y="22"/>
                    <a:pt x="33" y="22"/>
                    <a:pt x="33" y="22"/>
                  </a:cubicBezTo>
                  <a:cubicBezTo>
                    <a:pt x="34" y="24"/>
                    <a:pt x="34" y="26"/>
                    <a:pt x="33" y="28"/>
                  </a:cubicBezTo>
                  <a:close/>
                  <a:moveTo>
                    <a:pt x="12" y="57"/>
                  </a:moveTo>
                  <a:cubicBezTo>
                    <a:pt x="4" y="57"/>
                    <a:pt x="4" y="57"/>
                    <a:pt x="4" y="57"/>
                  </a:cubicBezTo>
                  <a:cubicBezTo>
                    <a:pt x="1" y="57"/>
                    <a:pt x="0" y="58"/>
                    <a:pt x="0" y="61"/>
                  </a:cubicBezTo>
                  <a:cubicBezTo>
                    <a:pt x="0" y="63"/>
                    <a:pt x="1" y="65"/>
                    <a:pt x="4" y="65"/>
                  </a:cubicBezTo>
                  <a:cubicBezTo>
                    <a:pt x="12" y="65"/>
                    <a:pt x="12" y="65"/>
                    <a:pt x="12" y="65"/>
                  </a:cubicBezTo>
                  <a:cubicBezTo>
                    <a:pt x="14" y="65"/>
                    <a:pt x="16" y="63"/>
                    <a:pt x="16" y="61"/>
                  </a:cubicBezTo>
                  <a:cubicBezTo>
                    <a:pt x="16" y="58"/>
                    <a:pt x="14" y="57"/>
                    <a:pt x="12" y="57"/>
                  </a:cubicBezTo>
                  <a:close/>
                  <a:moveTo>
                    <a:pt x="124" y="65"/>
                  </a:moveTo>
                  <a:cubicBezTo>
                    <a:pt x="116" y="65"/>
                    <a:pt x="116" y="65"/>
                    <a:pt x="116" y="65"/>
                  </a:cubicBezTo>
                  <a:cubicBezTo>
                    <a:pt x="114" y="65"/>
                    <a:pt x="112" y="66"/>
                    <a:pt x="112" y="69"/>
                  </a:cubicBezTo>
                  <a:cubicBezTo>
                    <a:pt x="112" y="71"/>
                    <a:pt x="114" y="73"/>
                    <a:pt x="116" y="73"/>
                  </a:cubicBezTo>
                  <a:cubicBezTo>
                    <a:pt x="124" y="73"/>
                    <a:pt x="124" y="73"/>
                    <a:pt x="124" y="73"/>
                  </a:cubicBezTo>
                  <a:cubicBezTo>
                    <a:pt x="126" y="73"/>
                    <a:pt x="128" y="71"/>
                    <a:pt x="128" y="69"/>
                  </a:cubicBezTo>
                  <a:cubicBezTo>
                    <a:pt x="128" y="66"/>
                    <a:pt x="126" y="65"/>
                    <a:pt x="124" y="65"/>
                  </a:cubicBezTo>
                  <a:close/>
                  <a:moveTo>
                    <a:pt x="112" y="22"/>
                  </a:moveTo>
                  <a:cubicBezTo>
                    <a:pt x="111" y="20"/>
                    <a:pt x="108" y="20"/>
                    <a:pt x="107" y="22"/>
                  </a:cubicBezTo>
                  <a:cubicBezTo>
                    <a:pt x="101" y="28"/>
                    <a:pt x="101" y="28"/>
                    <a:pt x="101" y="28"/>
                  </a:cubicBezTo>
                  <a:cubicBezTo>
                    <a:pt x="99" y="29"/>
                    <a:pt x="99" y="32"/>
                    <a:pt x="101" y="33"/>
                  </a:cubicBezTo>
                  <a:cubicBezTo>
                    <a:pt x="102" y="35"/>
                    <a:pt x="105" y="35"/>
                    <a:pt x="107" y="33"/>
                  </a:cubicBezTo>
                  <a:cubicBezTo>
                    <a:pt x="112" y="28"/>
                    <a:pt x="112" y="28"/>
                    <a:pt x="112" y="28"/>
                  </a:cubicBezTo>
                  <a:cubicBezTo>
                    <a:pt x="114" y="26"/>
                    <a:pt x="114" y="24"/>
                    <a:pt x="112" y="22"/>
                  </a:cubicBezTo>
                  <a:close/>
                  <a:moveTo>
                    <a:pt x="68" y="16"/>
                  </a:moveTo>
                  <a:cubicBezTo>
                    <a:pt x="69" y="16"/>
                    <a:pt x="70" y="16"/>
                    <a:pt x="71" y="15"/>
                  </a:cubicBezTo>
                  <a:cubicBezTo>
                    <a:pt x="72" y="15"/>
                    <a:pt x="72" y="14"/>
                    <a:pt x="72" y="12"/>
                  </a:cubicBezTo>
                  <a:cubicBezTo>
                    <a:pt x="72" y="4"/>
                    <a:pt x="72" y="4"/>
                    <a:pt x="72" y="4"/>
                  </a:cubicBezTo>
                  <a:cubicBezTo>
                    <a:pt x="72" y="2"/>
                    <a:pt x="70" y="0"/>
                    <a:pt x="68" y="0"/>
                  </a:cubicBezTo>
                  <a:cubicBezTo>
                    <a:pt x="66" y="0"/>
                    <a:pt x="65" y="1"/>
                    <a:pt x="64" y="3"/>
                  </a:cubicBezTo>
                  <a:cubicBezTo>
                    <a:pt x="64" y="4"/>
                    <a:pt x="64" y="4"/>
                    <a:pt x="64" y="4"/>
                  </a:cubicBezTo>
                  <a:cubicBezTo>
                    <a:pt x="64" y="12"/>
                    <a:pt x="64" y="12"/>
                    <a:pt x="64" y="12"/>
                  </a:cubicBezTo>
                  <a:cubicBezTo>
                    <a:pt x="64" y="15"/>
                    <a:pt x="66" y="16"/>
                    <a:pt x="68" y="16"/>
                  </a:cubicBezTo>
                  <a:close/>
                  <a:moveTo>
                    <a:pt x="96" y="65"/>
                  </a:moveTo>
                  <a:cubicBezTo>
                    <a:pt x="96" y="77"/>
                    <a:pt x="90" y="87"/>
                    <a:pt x="80" y="92"/>
                  </a:cubicBezTo>
                  <a:cubicBezTo>
                    <a:pt x="80" y="105"/>
                    <a:pt x="80" y="105"/>
                    <a:pt x="80" y="105"/>
                  </a:cubicBezTo>
                  <a:cubicBezTo>
                    <a:pt x="48" y="105"/>
                    <a:pt x="48" y="105"/>
                    <a:pt x="48" y="105"/>
                  </a:cubicBezTo>
                  <a:cubicBezTo>
                    <a:pt x="48" y="92"/>
                    <a:pt x="48" y="92"/>
                    <a:pt x="48" y="92"/>
                  </a:cubicBezTo>
                  <a:cubicBezTo>
                    <a:pt x="38" y="87"/>
                    <a:pt x="32" y="77"/>
                    <a:pt x="32" y="65"/>
                  </a:cubicBezTo>
                  <a:cubicBezTo>
                    <a:pt x="32" y="47"/>
                    <a:pt x="46" y="32"/>
                    <a:pt x="64" y="32"/>
                  </a:cubicBezTo>
                  <a:cubicBezTo>
                    <a:pt x="82" y="32"/>
                    <a:pt x="96" y="47"/>
                    <a:pt x="96" y="65"/>
                  </a:cubicBezTo>
                  <a:close/>
                  <a:moveTo>
                    <a:pt x="88" y="65"/>
                  </a:moveTo>
                  <a:cubicBezTo>
                    <a:pt x="88" y="51"/>
                    <a:pt x="77" y="41"/>
                    <a:pt x="64" y="41"/>
                  </a:cubicBezTo>
                  <a:cubicBezTo>
                    <a:pt x="51" y="41"/>
                    <a:pt x="40" y="51"/>
                    <a:pt x="40" y="65"/>
                  </a:cubicBezTo>
                  <a:cubicBezTo>
                    <a:pt x="40" y="73"/>
                    <a:pt x="44" y="81"/>
                    <a:pt x="52" y="85"/>
                  </a:cubicBezTo>
                  <a:cubicBezTo>
                    <a:pt x="56" y="88"/>
                    <a:pt x="56" y="88"/>
                    <a:pt x="56" y="88"/>
                  </a:cubicBezTo>
                  <a:cubicBezTo>
                    <a:pt x="56" y="92"/>
                    <a:pt x="56" y="92"/>
                    <a:pt x="56" y="92"/>
                  </a:cubicBezTo>
                  <a:cubicBezTo>
                    <a:pt x="56" y="97"/>
                    <a:pt x="56" y="97"/>
                    <a:pt x="56" y="97"/>
                  </a:cubicBezTo>
                  <a:cubicBezTo>
                    <a:pt x="72" y="97"/>
                    <a:pt x="72" y="97"/>
                    <a:pt x="72" y="97"/>
                  </a:cubicBezTo>
                  <a:cubicBezTo>
                    <a:pt x="72" y="92"/>
                    <a:pt x="72" y="92"/>
                    <a:pt x="72" y="92"/>
                  </a:cubicBezTo>
                  <a:cubicBezTo>
                    <a:pt x="72" y="88"/>
                    <a:pt x="72" y="88"/>
                    <a:pt x="72" y="88"/>
                  </a:cubicBezTo>
                  <a:cubicBezTo>
                    <a:pt x="76" y="85"/>
                    <a:pt x="76" y="85"/>
                    <a:pt x="76" y="85"/>
                  </a:cubicBezTo>
                  <a:cubicBezTo>
                    <a:pt x="84" y="81"/>
                    <a:pt x="88" y="73"/>
                    <a:pt x="88" y="65"/>
                  </a:cubicBezTo>
                  <a:close/>
                  <a:moveTo>
                    <a:pt x="48" y="121"/>
                  </a:moveTo>
                  <a:cubicBezTo>
                    <a:pt x="56" y="121"/>
                    <a:pt x="56" y="121"/>
                    <a:pt x="56" y="121"/>
                  </a:cubicBezTo>
                  <a:cubicBezTo>
                    <a:pt x="56" y="122"/>
                    <a:pt x="56" y="122"/>
                    <a:pt x="56" y="122"/>
                  </a:cubicBezTo>
                  <a:cubicBezTo>
                    <a:pt x="56" y="126"/>
                    <a:pt x="60" y="129"/>
                    <a:pt x="64" y="129"/>
                  </a:cubicBezTo>
                  <a:cubicBezTo>
                    <a:pt x="68" y="129"/>
                    <a:pt x="72" y="126"/>
                    <a:pt x="72" y="122"/>
                  </a:cubicBezTo>
                  <a:cubicBezTo>
                    <a:pt x="72" y="121"/>
                    <a:pt x="72" y="121"/>
                    <a:pt x="72" y="121"/>
                  </a:cubicBezTo>
                  <a:cubicBezTo>
                    <a:pt x="80" y="121"/>
                    <a:pt x="80" y="121"/>
                    <a:pt x="80" y="121"/>
                  </a:cubicBezTo>
                  <a:cubicBezTo>
                    <a:pt x="80" y="113"/>
                    <a:pt x="80" y="113"/>
                    <a:pt x="80" y="113"/>
                  </a:cubicBezTo>
                  <a:cubicBezTo>
                    <a:pt x="48" y="113"/>
                    <a:pt x="48" y="113"/>
                    <a:pt x="48" y="113"/>
                  </a:cubicBezTo>
                  <a:lnTo>
                    <a:pt x="48" y="121"/>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defRPr/>
              </a:pPr>
              <a:endParaRPr lang="en-US" sz="1100" kern="0">
                <a:ln>
                  <a:solidFill>
                    <a:sysClr val="windowText" lastClr="000000"/>
                  </a:solidFill>
                </a:ln>
                <a:solidFill>
                  <a:sysClr val="windowText" lastClr="000000"/>
                </a:solidFill>
                <a:latin typeface="Arial"/>
              </a:endParaRPr>
            </a:p>
          </p:txBody>
        </p:sp>
      </p:grpSp>
      <p:grpSp>
        <p:nvGrpSpPr>
          <p:cNvPr id="22" name="Group 21"/>
          <p:cNvGrpSpPr/>
          <p:nvPr/>
        </p:nvGrpSpPr>
        <p:grpSpPr>
          <a:xfrm>
            <a:off x="1735511" y="1936091"/>
            <a:ext cx="797394" cy="773737"/>
            <a:chOff x="-413879" y="5093176"/>
            <a:chExt cx="547560" cy="511278"/>
          </a:xfrm>
        </p:grpSpPr>
        <p:sp>
          <p:nvSpPr>
            <p:cNvPr id="23" name="Oval 22"/>
            <p:cNvSpPr/>
            <p:nvPr/>
          </p:nvSpPr>
          <p:spPr bwMode="auto">
            <a:xfrm>
              <a:off x="-413879" y="5093176"/>
              <a:ext cx="547560" cy="511278"/>
            </a:xfrm>
            <a:prstGeom prst="ellipse">
              <a:avLst/>
            </a:prstGeom>
            <a:solidFill>
              <a:schemeClr val="tx1">
                <a:lumMod val="75000"/>
                <a:lumOff val="25000"/>
              </a:schemeClr>
            </a:solidFill>
            <a:ln>
              <a:noFill/>
            </a:ln>
          </p:spPr>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eaLnBrk="0" fontAlgn="base" hangingPunct="0">
                <a:spcAft>
                  <a:spcPts val="600"/>
                </a:spcAft>
                <a:defRPr/>
              </a:pPr>
              <a:endParaRPr lang="en-AU" sz="1000" kern="0" dirty="0">
                <a:solidFill>
                  <a:srgbClr val="000000"/>
                </a:solidFill>
                <a:latin typeface="Arial"/>
                <a:cs typeface="Arial" pitchFamily="34" charset="0"/>
              </a:endParaRPr>
            </a:p>
          </p:txBody>
        </p:sp>
        <p:sp>
          <p:nvSpPr>
            <p:cNvPr id="24" name="TextBox 23"/>
            <p:cNvSpPr txBox="1"/>
            <p:nvPr/>
          </p:nvSpPr>
          <p:spPr>
            <a:xfrm>
              <a:off x="-227995" y="5165075"/>
              <a:ext cx="292510" cy="325402"/>
            </a:xfrm>
            <a:prstGeom prst="rect">
              <a:avLst/>
            </a:prstGeom>
          </p:spPr>
          <p:txBody>
            <a:bodyPr wrap="square" lIns="0" tIns="0" rIns="0" bIns="0" rtlCol="0">
              <a:spAutoFit/>
            </a:bodyPr>
            <a:lstStyle/>
            <a:p>
              <a:pPr eaLnBrk="0" fontAlgn="base" hangingPunct="0">
                <a:spcAft>
                  <a:spcPts val="600"/>
                </a:spcAft>
                <a:buClr>
                  <a:srgbClr val="808080"/>
                </a:buClr>
                <a:buSzPct val="70000"/>
                <a:defRPr/>
              </a:pPr>
              <a:r>
                <a:rPr lang="en-AU" sz="3200" b="1" kern="0" dirty="0">
                  <a:solidFill>
                    <a:srgbClr val="FFFFFF"/>
                  </a:solidFill>
                  <a:latin typeface="EYInterstate Light" panose="02000506000000020004" pitchFamily="2" charset="0"/>
                </a:rPr>
                <a:t>$</a:t>
              </a:r>
            </a:p>
          </p:txBody>
        </p:sp>
      </p:grpSp>
      <p:grpSp>
        <p:nvGrpSpPr>
          <p:cNvPr id="25" name="Group 24"/>
          <p:cNvGrpSpPr/>
          <p:nvPr/>
        </p:nvGrpSpPr>
        <p:grpSpPr>
          <a:xfrm>
            <a:off x="1740461" y="3002516"/>
            <a:ext cx="792445" cy="790414"/>
            <a:chOff x="-410085" y="5747749"/>
            <a:chExt cx="547560" cy="511278"/>
          </a:xfrm>
        </p:grpSpPr>
        <p:sp>
          <p:nvSpPr>
            <p:cNvPr id="26" name="Oval 25"/>
            <p:cNvSpPr/>
            <p:nvPr/>
          </p:nvSpPr>
          <p:spPr bwMode="auto">
            <a:xfrm>
              <a:off x="-410085" y="5747749"/>
              <a:ext cx="547560" cy="511278"/>
            </a:xfrm>
            <a:prstGeom prst="ellipse">
              <a:avLst/>
            </a:prstGeom>
            <a:solidFill>
              <a:schemeClr val="tx1">
                <a:lumMod val="50000"/>
                <a:lumOff val="50000"/>
              </a:schemeClr>
            </a:solidFill>
            <a:ln>
              <a:noFill/>
            </a:ln>
          </p:spPr>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eaLnBrk="0" fontAlgn="base" hangingPunct="0">
                <a:spcAft>
                  <a:spcPts val="600"/>
                </a:spcAft>
                <a:defRPr/>
              </a:pPr>
              <a:endParaRPr lang="en-AU" sz="1000" kern="0" dirty="0">
                <a:solidFill>
                  <a:srgbClr val="000000"/>
                </a:solidFill>
                <a:latin typeface="Arial"/>
                <a:cs typeface="Arial" pitchFamily="34" charset="0"/>
              </a:endParaRPr>
            </a:p>
          </p:txBody>
        </p:sp>
        <p:sp>
          <p:nvSpPr>
            <p:cNvPr id="27" name="Freeform 12"/>
            <p:cNvSpPr>
              <a:spLocks noEditPoints="1"/>
            </p:cNvSpPr>
            <p:nvPr/>
          </p:nvSpPr>
          <p:spPr bwMode="auto">
            <a:xfrm>
              <a:off x="-275739" y="5842963"/>
              <a:ext cx="287516" cy="289603"/>
            </a:xfrm>
            <a:custGeom>
              <a:avLst/>
              <a:gdLst>
                <a:gd name="T0" fmla="*/ 264 w 384"/>
                <a:gd name="T1" fmla="*/ 0 h 388"/>
                <a:gd name="T2" fmla="*/ 120 w 384"/>
                <a:gd name="T3" fmla="*/ 0 h 388"/>
                <a:gd name="T4" fmla="*/ 0 w 384"/>
                <a:gd name="T5" fmla="*/ 388 h 388"/>
                <a:gd name="T6" fmla="*/ 384 w 384"/>
                <a:gd name="T7" fmla="*/ 388 h 388"/>
                <a:gd name="T8" fmla="*/ 264 w 384"/>
                <a:gd name="T9" fmla="*/ 0 h 388"/>
                <a:gd name="T10" fmla="*/ 216 w 384"/>
                <a:gd name="T11" fmla="*/ 364 h 388"/>
                <a:gd name="T12" fmla="*/ 168 w 384"/>
                <a:gd name="T13" fmla="*/ 364 h 388"/>
                <a:gd name="T14" fmla="*/ 168 w 384"/>
                <a:gd name="T15" fmla="*/ 292 h 388"/>
                <a:gd name="T16" fmla="*/ 216 w 384"/>
                <a:gd name="T17" fmla="*/ 292 h 388"/>
                <a:gd name="T18" fmla="*/ 216 w 384"/>
                <a:gd name="T19" fmla="*/ 364 h 388"/>
                <a:gd name="T20" fmla="*/ 216 w 384"/>
                <a:gd name="T21" fmla="*/ 244 h 388"/>
                <a:gd name="T22" fmla="*/ 168 w 384"/>
                <a:gd name="T23" fmla="*/ 244 h 388"/>
                <a:gd name="T24" fmla="*/ 168 w 384"/>
                <a:gd name="T25" fmla="*/ 171 h 388"/>
                <a:gd name="T26" fmla="*/ 216 w 384"/>
                <a:gd name="T27" fmla="*/ 171 h 388"/>
                <a:gd name="T28" fmla="*/ 216 w 384"/>
                <a:gd name="T29" fmla="*/ 244 h 388"/>
                <a:gd name="T30" fmla="*/ 216 w 384"/>
                <a:gd name="T31" fmla="*/ 123 h 388"/>
                <a:gd name="T32" fmla="*/ 168 w 384"/>
                <a:gd name="T33" fmla="*/ 123 h 388"/>
                <a:gd name="T34" fmla="*/ 168 w 384"/>
                <a:gd name="T35" fmla="*/ 48 h 388"/>
                <a:gd name="T36" fmla="*/ 216 w 384"/>
                <a:gd name="T37" fmla="*/ 48 h 388"/>
                <a:gd name="T38" fmla="*/ 216 w 384"/>
                <a:gd name="T39" fmla="*/ 12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4" h="388">
                  <a:moveTo>
                    <a:pt x="264" y="0"/>
                  </a:moveTo>
                  <a:lnTo>
                    <a:pt x="120" y="0"/>
                  </a:lnTo>
                  <a:lnTo>
                    <a:pt x="0" y="388"/>
                  </a:lnTo>
                  <a:lnTo>
                    <a:pt x="384" y="388"/>
                  </a:lnTo>
                  <a:lnTo>
                    <a:pt x="264" y="0"/>
                  </a:lnTo>
                  <a:close/>
                  <a:moveTo>
                    <a:pt x="216" y="364"/>
                  </a:moveTo>
                  <a:lnTo>
                    <a:pt x="168" y="364"/>
                  </a:lnTo>
                  <a:lnTo>
                    <a:pt x="168" y="292"/>
                  </a:lnTo>
                  <a:lnTo>
                    <a:pt x="216" y="292"/>
                  </a:lnTo>
                  <a:lnTo>
                    <a:pt x="216" y="364"/>
                  </a:lnTo>
                  <a:close/>
                  <a:moveTo>
                    <a:pt x="216" y="244"/>
                  </a:moveTo>
                  <a:lnTo>
                    <a:pt x="168" y="244"/>
                  </a:lnTo>
                  <a:lnTo>
                    <a:pt x="168" y="171"/>
                  </a:lnTo>
                  <a:lnTo>
                    <a:pt x="216" y="171"/>
                  </a:lnTo>
                  <a:lnTo>
                    <a:pt x="216" y="244"/>
                  </a:lnTo>
                  <a:close/>
                  <a:moveTo>
                    <a:pt x="216" y="123"/>
                  </a:moveTo>
                  <a:lnTo>
                    <a:pt x="168" y="123"/>
                  </a:lnTo>
                  <a:lnTo>
                    <a:pt x="168" y="48"/>
                  </a:lnTo>
                  <a:lnTo>
                    <a:pt x="216" y="48"/>
                  </a:lnTo>
                  <a:lnTo>
                    <a:pt x="216" y="1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defRPr/>
              </a:pPr>
              <a:endParaRPr lang="en-US" sz="1100" kern="0">
                <a:solidFill>
                  <a:srgbClr val="646464"/>
                </a:solidFill>
                <a:latin typeface="Arial"/>
              </a:endParaRPr>
            </a:p>
          </p:txBody>
        </p:sp>
      </p:grpSp>
      <p:grpSp>
        <p:nvGrpSpPr>
          <p:cNvPr id="28" name="Group 27"/>
          <p:cNvGrpSpPr/>
          <p:nvPr/>
        </p:nvGrpSpPr>
        <p:grpSpPr>
          <a:xfrm>
            <a:off x="5010456" y="3002517"/>
            <a:ext cx="771803" cy="782431"/>
            <a:chOff x="-3246931" y="801645"/>
            <a:chExt cx="547560" cy="511278"/>
          </a:xfrm>
        </p:grpSpPr>
        <p:sp>
          <p:nvSpPr>
            <p:cNvPr id="29" name="Oval 28"/>
            <p:cNvSpPr/>
            <p:nvPr/>
          </p:nvSpPr>
          <p:spPr bwMode="auto">
            <a:xfrm>
              <a:off x="-3246931" y="801645"/>
              <a:ext cx="547560" cy="511278"/>
            </a:xfrm>
            <a:prstGeom prst="ellipse">
              <a:avLst/>
            </a:prstGeom>
            <a:solidFill>
              <a:schemeClr val="bg1">
                <a:lumMod val="60000"/>
                <a:lumOff val="40000"/>
              </a:schemeClr>
            </a:solidFill>
            <a:ln>
              <a:noFill/>
            </a:ln>
          </p:spPr>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eaLnBrk="0" fontAlgn="base" hangingPunct="0">
                <a:spcAft>
                  <a:spcPts val="600"/>
                </a:spcAft>
                <a:defRPr/>
              </a:pPr>
              <a:endParaRPr lang="en-AU" sz="1000" kern="0" dirty="0">
                <a:solidFill>
                  <a:srgbClr val="000000"/>
                </a:solidFill>
                <a:latin typeface="Arial"/>
                <a:cs typeface="Arial" pitchFamily="34" charset="0"/>
              </a:endParaRPr>
            </a:p>
          </p:txBody>
        </p:sp>
        <p:sp>
          <p:nvSpPr>
            <p:cNvPr id="30" name="Freeform 139"/>
            <p:cNvSpPr>
              <a:spLocks noChangeAspect="1" noEditPoints="1"/>
            </p:cNvSpPr>
            <p:nvPr/>
          </p:nvSpPr>
          <p:spPr bwMode="auto">
            <a:xfrm>
              <a:off x="-3126934" y="865288"/>
              <a:ext cx="310525" cy="363388"/>
            </a:xfrm>
            <a:custGeom>
              <a:avLst/>
              <a:gdLst>
                <a:gd name="T0" fmla="*/ 2147483647 w 4228"/>
                <a:gd name="T1" fmla="*/ 2147483647 h 4763"/>
                <a:gd name="T2" fmla="*/ 2147483647 w 4228"/>
                <a:gd name="T3" fmla="*/ 2147483647 h 4763"/>
                <a:gd name="T4" fmla="*/ 2147483647 w 4228"/>
                <a:gd name="T5" fmla="*/ 2147483647 h 4763"/>
                <a:gd name="T6" fmla="*/ 2147483647 w 4228"/>
                <a:gd name="T7" fmla="*/ 2147483647 h 4763"/>
                <a:gd name="T8" fmla="*/ 2147483647 w 4228"/>
                <a:gd name="T9" fmla="*/ 2147483647 h 4763"/>
                <a:gd name="T10" fmla="*/ 2147483647 w 4228"/>
                <a:gd name="T11" fmla="*/ 2147483647 h 4763"/>
                <a:gd name="T12" fmla="*/ 2147483647 w 4228"/>
                <a:gd name="T13" fmla="*/ 2147483647 h 4763"/>
                <a:gd name="T14" fmla="*/ 2147483647 w 4228"/>
                <a:gd name="T15" fmla="*/ 2147483647 h 4763"/>
                <a:gd name="T16" fmla="*/ 2147483647 w 4228"/>
                <a:gd name="T17" fmla="*/ 2147483647 h 4763"/>
                <a:gd name="T18" fmla="*/ 2147483647 w 4228"/>
                <a:gd name="T19" fmla="*/ 2147483647 h 4763"/>
                <a:gd name="T20" fmla="*/ 2147483647 w 4228"/>
                <a:gd name="T21" fmla="*/ 2147483647 h 4763"/>
                <a:gd name="T22" fmla="*/ 2147483647 w 4228"/>
                <a:gd name="T23" fmla="*/ 2147483647 h 4763"/>
                <a:gd name="T24" fmla="*/ 2147483647 w 4228"/>
                <a:gd name="T25" fmla="*/ 2147483647 h 4763"/>
                <a:gd name="T26" fmla="*/ 2147483647 w 4228"/>
                <a:gd name="T27" fmla="*/ 2147483647 h 4763"/>
                <a:gd name="T28" fmla="*/ 2147483647 w 4228"/>
                <a:gd name="T29" fmla="*/ 2147483647 h 4763"/>
                <a:gd name="T30" fmla="*/ 2147483647 w 4228"/>
                <a:gd name="T31" fmla="*/ 2147483647 h 4763"/>
                <a:gd name="T32" fmla="*/ 2147483647 w 4228"/>
                <a:gd name="T33" fmla="*/ 2147483647 h 4763"/>
                <a:gd name="T34" fmla="*/ 2147483647 w 4228"/>
                <a:gd name="T35" fmla="*/ 2147483647 h 4763"/>
                <a:gd name="T36" fmla="*/ 2147483647 w 4228"/>
                <a:gd name="T37" fmla="*/ 2147483647 h 4763"/>
                <a:gd name="T38" fmla="*/ 2147483647 w 4228"/>
                <a:gd name="T39" fmla="*/ 2147483647 h 4763"/>
                <a:gd name="T40" fmla="*/ 2147483647 w 4228"/>
                <a:gd name="T41" fmla="*/ 2147483647 h 4763"/>
                <a:gd name="T42" fmla="*/ 2147483647 w 4228"/>
                <a:gd name="T43" fmla="*/ 2147483647 h 4763"/>
                <a:gd name="T44" fmla="*/ 2147483647 w 4228"/>
                <a:gd name="T45" fmla="*/ 2147483647 h 4763"/>
                <a:gd name="T46" fmla="*/ 2147483647 w 4228"/>
                <a:gd name="T47" fmla="*/ 2147483647 h 4763"/>
                <a:gd name="T48" fmla="*/ 2147483647 w 4228"/>
                <a:gd name="T49" fmla="*/ 2147483647 h 4763"/>
                <a:gd name="T50" fmla="*/ 2147483647 w 4228"/>
                <a:gd name="T51" fmla="*/ 2147483647 h 4763"/>
                <a:gd name="T52" fmla="*/ 2147483647 w 4228"/>
                <a:gd name="T53" fmla="*/ 2147483647 h 4763"/>
                <a:gd name="T54" fmla="*/ 2147483647 w 4228"/>
                <a:gd name="T55" fmla="*/ 2147483647 h 4763"/>
                <a:gd name="T56" fmla="*/ 2147483647 w 4228"/>
                <a:gd name="T57" fmla="*/ 2147483647 h 4763"/>
                <a:gd name="T58" fmla="*/ 2147483647 w 4228"/>
                <a:gd name="T59" fmla="*/ 2147483647 h 4763"/>
                <a:gd name="T60" fmla="*/ 2147483647 w 4228"/>
                <a:gd name="T61" fmla="*/ 2147483647 h 4763"/>
                <a:gd name="T62" fmla="*/ 2147483647 w 4228"/>
                <a:gd name="T63" fmla="*/ 2147483647 h 4763"/>
                <a:gd name="T64" fmla="*/ 2147483647 w 4228"/>
                <a:gd name="T65" fmla="*/ 2147483647 h 4763"/>
                <a:gd name="T66" fmla="*/ 2147483647 w 4228"/>
                <a:gd name="T67" fmla="*/ 2147483647 h 4763"/>
                <a:gd name="T68" fmla="*/ 2147483647 w 4228"/>
                <a:gd name="T69" fmla="*/ 2147483647 h 4763"/>
                <a:gd name="T70" fmla="*/ 2147483647 w 4228"/>
                <a:gd name="T71" fmla="*/ 2147483647 h 4763"/>
                <a:gd name="T72" fmla="*/ 2147483647 w 4228"/>
                <a:gd name="T73" fmla="*/ 2147483647 h 4763"/>
                <a:gd name="T74" fmla="*/ 2147483647 w 4228"/>
                <a:gd name="T75" fmla="*/ 2147483647 h 4763"/>
                <a:gd name="T76" fmla="*/ 2147483647 w 4228"/>
                <a:gd name="T77" fmla="*/ 2147483647 h 4763"/>
                <a:gd name="T78" fmla="*/ 2147483647 w 4228"/>
                <a:gd name="T79" fmla="*/ 2147483647 h 4763"/>
                <a:gd name="T80" fmla="*/ 2147483647 w 4228"/>
                <a:gd name="T81" fmla="*/ 2147483647 h 4763"/>
                <a:gd name="T82" fmla="*/ 2147483647 w 4228"/>
                <a:gd name="T83" fmla="*/ 2147483647 h 4763"/>
                <a:gd name="T84" fmla="*/ 2147483647 w 4228"/>
                <a:gd name="T85" fmla="*/ 2147483647 h 4763"/>
                <a:gd name="T86" fmla="*/ 2147483647 w 4228"/>
                <a:gd name="T87" fmla="*/ 2147483647 h 4763"/>
                <a:gd name="T88" fmla="*/ 2147483647 w 4228"/>
                <a:gd name="T89" fmla="*/ 2147483647 h 4763"/>
                <a:gd name="T90" fmla="*/ 2147483647 w 4228"/>
                <a:gd name="T91" fmla="*/ 2147483647 h 4763"/>
                <a:gd name="T92" fmla="*/ 2147483647 w 4228"/>
                <a:gd name="T93" fmla="*/ 2147483647 h 4763"/>
                <a:gd name="T94" fmla="*/ 2147483647 w 4228"/>
                <a:gd name="T95" fmla="*/ 2147483647 h 4763"/>
                <a:gd name="T96" fmla="*/ 2147483647 w 4228"/>
                <a:gd name="T97" fmla="*/ 2147483647 h 4763"/>
                <a:gd name="T98" fmla="*/ 2147483647 w 4228"/>
                <a:gd name="T99" fmla="*/ 2147483647 h 4763"/>
                <a:gd name="T100" fmla="*/ 2147483647 w 4228"/>
                <a:gd name="T101" fmla="*/ 2147483647 h 4763"/>
                <a:gd name="T102" fmla="*/ 2147483647 w 4228"/>
                <a:gd name="T103" fmla="*/ 2147483647 h 4763"/>
                <a:gd name="T104" fmla="*/ 2147483647 w 4228"/>
                <a:gd name="T105" fmla="*/ 2147483647 h 4763"/>
                <a:gd name="T106" fmla="*/ 2147483647 w 4228"/>
                <a:gd name="T107" fmla="*/ 2147483647 h 4763"/>
                <a:gd name="T108" fmla="*/ 2147483647 w 4228"/>
                <a:gd name="T109" fmla="*/ 2147483647 h 4763"/>
                <a:gd name="T110" fmla="*/ 2147483647 w 4228"/>
                <a:gd name="T111" fmla="*/ 2147483647 h 4763"/>
                <a:gd name="T112" fmla="*/ 2147483647 w 4228"/>
                <a:gd name="T113" fmla="*/ 2147483647 h 4763"/>
                <a:gd name="T114" fmla="*/ 2147483647 w 4228"/>
                <a:gd name="T115" fmla="*/ 2147483647 h 4763"/>
                <a:gd name="T116" fmla="*/ 2147483647 w 4228"/>
                <a:gd name="T117" fmla="*/ 2147483647 h 4763"/>
                <a:gd name="T118" fmla="*/ 2147483647 w 4228"/>
                <a:gd name="T119" fmla="*/ 2147483647 h 47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4228"/>
                <a:gd name="T181" fmla="*/ 0 h 4763"/>
                <a:gd name="T182" fmla="*/ 4228 w 4228"/>
                <a:gd name="T183" fmla="*/ 4763 h 47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4228" h="4763">
                  <a:moveTo>
                    <a:pt x="1171" y="2514"/>
                  </a:moveTo>
                  <a:lnTo>
                    <a:pt x="1197" y="2312"/>
                  </a:lnTo>
                  <a:lnTo>
                    <a:pt x="737" y="1236"/>
                  </a:lnTo>
                  <a:lnTo>
                    <a:pt x="724" y="1206"/>
                  </a:lnTo>
                  <a:lnTo>
                    <a:pt x="714" y="1176"/>
                  </a:lnTo>
                  <a:lnTo>
                    <a:pt x="705" y="1145"/>
                  </a:lnTo>
                  <a:lnTo>
                    <a:pt x="697" y="1115"/>
                  </a:lnTo>
                  <a:lnTo>
                    <a:pt x="690" y="1083"/>
                  </a:lnTo>
                  <a:lnTo>
                    <a:pt x="685" y="1052"/>
                  </a:lnTo>
                  <a:lnTo>
                    <a:pt x="683" y="1021"/>
                  </a:lnTo>
                  <a:lnTo>
                    <a:pt x="681" y="989"/>
                  </a:lnTo>
                  <a:lnTo>
                    <a:pt x="683" y="967"/>
                  </a:lnTo>
                  <a:lnTo>
                    <a:pt x="684" y="945"/>
                  </a:lnTo>
                  <a:lnTo>
                    <a:pt x="685" y="923"/>
                  </a:lnTo>
                  <a:lnTo>
                    <a:pt x="689" y="902"/>
                  </a:lnTo>
                  <a:lnTo>
                    <a:pt x="692" y="880"/>
                  </a:lnTo>
                  <a:lnTo>
                    <a:pt x="697" y="859"/>
                  </a:lnTo>
                  <a:lnTo>
                    <a:pt x="702" y="837"/>
                  </a:lnTo>
                  <a:lnTo>
                    <a:pt x="709" y="817"/>
                  </a:lnTo>
                  <a:lnTo>
                    <a:pt x="716" y="795"/>
                  </a:lnTo>
                  <a:lnTo>
                    <a:pt x="724" y="774"/>
                  </a:lnTo>
                  <a:lnTo>
                    <a:pt x="741" y="733"/>
                  </a:lnTo>
                  <a:lnTo>
                    <a:pt x="763" y="692"/>
                  </a:lnTo>
                  <a:lnTo>
                    <a:pt x="786" y="652"/>
                  </a:lnTo>
                  <a:lnTo>
                    <a:pt x="813" y="613"/>
                  </a:lnTo>
                  <a:lnTo>
                    <a:pt x="843" y="574"/>
                  </a:lnTo>
                  <a:lnTo>
                    <a:pt x="875" y="538"/>
                  </a:lnTo>
                  <a:lnTo>
                    <a:pt x="909" y="502"/>
                  </a:lnTo>
                  <a:lnTo>
                    <a:pt x="947" y="466"/>
                  </a:lnTo>
                  <a:lnTo>
                    <a:pt x="987" y="433"/>
                  </a:lnTo>
                  <a:lnTo>
                    <a:pt x="1029" y="401"/>
                  </a:lnTo>
                  <a:lnTo>
                    <a:pt x="1073" y="370"/>
                  </a:lnTo>
                  <a:lnTo>
                    <a:pt x="1121" y="340"/>
                  </a:lnTo>
                  <a:lnTo>
                    <a:pt x="1170" y="312"/>
                  </a:lnTo>
                  <a:lnTo>
                    <a:pt x="1221" y="285"/>
                  </a:lnTo>
                  <a:lnTo>
                    <a:pt x="1274" y="259"/>
                  </a:lnTo>
                  <a:lnTo>
                    <a:pt x="1329" y="236"/>
                  </a:lnTo>
                  <a:lnTo>
                    <a:pt x="1387" y="214"/>
                  </a:lnTo>
                  <a:lnTo>
                    <a:pt x="1445" y="193"/>
                  </a:lnTo>
                  <a:lnTo>
                    <a:pt x="1507" y="175"/>
                  </a:lnTo>
                  <a:lnTo>
                    <a:pt x="1569" y="160"/>
                  </a:lnTo>
                  <a:lnTo>
                    <a:pt x="1633" y="144"/>
                  </a:lnTo>
                  <a:lnTo>
                    <a:pt x="1699" y="133"/>
                  </a:lnTo>
                  <a:lnTo>
                    <a:pt x="1766" y="122"/>
                  </a:lnTo>
                  <a:lnTo>
                    <a:pt x="1834" y="115"/>
                  </a:lnTo>
                  <a:lnTo>
                    <a:pt x="1904" y="108"/>
                  </a:lnTo>
                  <a:lnTo>
                    <a:pt x="1975" y="104"/>
                  </a:lnTo>
                  <a:lnTo>
                    <a:pt x="2047" y="103"/>
                  </a:lnTo>
                  <a:lnTo>
                    <a:pt x="2119" y="104"/>
                  </a:lnTo>
                  <a:lnTo>
                    <a:pt x="2190" y="108"/>
                  </a:lnTo>
                  <a:lnTo>
                    <a:pt x="2260" y="115"/>
                  </a:lnTo>
                  <a:lnTo>
                    <a:pt x="2329" y="122"/>
                  </a:lnTo>
                  <a:lnTo>
                    <a:pt x="2396" y="133"/>
                  </a:lnTo>
                  <a:lnTo>
                    <a:pt x="2461" y="144"/>
                  </a:lnTo>
                  <a:lnTo>
                    <a:pt x="2525" y="160"/>
                  </a:lnTo>
                  <a:lnTo>
                    <a:pt x="2587" y="175"/>
                  </a:lnTo>
                  <a:lnTo>
                    <a:pt x="2649" y="193"/>
                  </a:lnTo>
                  <a:lnTo>
                    <a:pt x="2707" y="214"/>
                  </a:lnTo>
                  <a:lnTo>
                    <a:pt x="2765" y="236"/>
                  </a:lnTo>
                  <a:lnTo>
                    <a:pt x="2819" y="259"/>
                  </a:lnTo>
                  <a:lnTo>
                    <a:pt x="2873" y="285"/>
                  </a:lnTo>
                  <a:lnTo>
                    <a:pt x="2923" y="312"/>
                  </a:lnTo>
                  <a:lnTo>
                    <a:pt x="2972" y="340"/>
                  </a:lnTo>
                  <a:lnTo>
                    <a:pt x="3020" y="370"/>
                  </a:lnTo>
                  <a:lnTo>
                    <a:pt x="3063" y="401"/>
                  </a:lnTo>
                  <a:lnTo>
                    <a:pt x="3106" y="433"/>
                  </a:lnTo>
                  <a:lnTo>
                    <a:pt x="3146" y="466"/>
                  </a:lnTo>
                  <a:lnTo>
                    <a:pt x="3183" y="502"/>
                  </a:lnTo>
                  <a:lnTo>
                    <a:pt x="3218" y="538"/>
                  </a:lnTo>
                  <a:lnTo>
                    <a:pt x="3250" y="574"/>
                  </a:lnTo>
                  <a:lnTo>
                    <a:pt x="3280" y="613"/>
                  </a:lnTo>
                  <a:lnTo>
                    <a:pt x="3307" y="652"/>
                  </a:lnTo>
                  <a:lnTo>
                    <a:pt x="3331" y="692"/>
                  </a:lnTo>
                  <a:lnTo>
                    <a:pt x="3352" y="733"/>
                  </a:lnTo>
                  <a:lnTo>
                    <a:pt x="3370" y="774"/>
                  </a:lnTo>
                  <a:lnTo>
                    <a:pt x="3378" y="795"/>
                  </a:lnTo>
                  <a:lnTo>
                    <a:pt x="3385" y="817"/>
                  </a:lnTo>
                  <a:lnTo>
                    <a:pt x="3391" y="837"/>
                  </a:lnTo>
                  <a:lnTo>
                    <a:pt x="3397" y="859"/>
                  </a:lnTo>
                  <a:lnTo>
                    <a:pt x="3401" y="880"/>
                  </a:lnTo>
                  <a:lnTo>
                    <a:pt x="3405" y="902"/>
                  </a:lnTo>
                  <a:lnTo>
                    <a:pt x="3409" y="923"/>
                  </a:lnTo>
                  <a:lnTo>
                    <a:pt x="3411" y="945"/>
                  </a:lnTo>
                  <a:lnTo>
                    <a:pt x="3413" y="967"/>
                  </a:lnTo>
                  <a:lnTo>
                    <a:pt x="3413" y="989"/>
                  </a:lnTo>
                  <a:lnTo>
                    <a:pt x="3413" y="1014"/>
                  </a:lnTo>
                  <a:lnTo>
                    <a:pt x="3410" y="1038"/>
                  </a:lnTo>
                  <a:lnTo>
                    <a:pt x="3405" y="1064"/>
                  </a:lnTo>
                  <a:lnTo>
                    <a:pt x="3400" y="1092"/>
                  </a:lnTo>
                  <a:lnTo>
                    <a:pt x="3392" y="1122"/>
                  </a:lnTo>
                  <a:lnTo>
                    <a:pt x="3382" y="1154"/>
                  </a:lnTo>
                  <a:lnTo>
                    <a:pt x="3371" y="1188"/>
                  </a:lnTo>
                  <a:lnTo>
                    <a:pt x="3358" y="1224"/>
                  </a:lnTo>
                  <a:lnTo>
                    <a:pt x="3328" y="1302"/>
                  </a:lnTo>
                  <a:lnTo>
                    <a:pt x="3291" y="1391"/>
                  </a:lnTo>
                  <a:lnTo>
                    <a:pt x="3201" y="1604"/>
                  </a:lnTo>
                  <a:lnTo>
                    <a:pt x="2900" y="2308"/>
                  </a:lnTo>
                  <a:lnTo>
                    <a:pt x="2924" y="2512"/>
                  </a:lnTo>
                  <a:lnTo>
                    <a:pt x="3438" y="1311"/>
                  </a:lnTo>
                  <a:lnTo>
                    <a:pt x="3454" y="1271"/>
                  </a:lnTo>
                  <a:lnTo>
                    <a:pt x="3469" y="1230"/>
                  </a:lnTo>
                  <a:lnTo>
                    <a:pt x="3482" y="1189"/>
                  </a:lnTo>
                  <a:lnTo>
                    <a:pt x="3494" y="1146"/>
                  </a:lnTo>
                  <a:lnTo>
                    <a:pt x="3504" y="1105"/>
                  </a:lnTo>
                  <a:lnTo>
                    <a:pt x="3510" y="1064"/>
                  </a:lnTo>
                  <a:lnTo>
                    <a:pt x="3516" y="1025"/>
                  </a:lnTo>
                  <a:lnTo>
                    <a:pt x="3516" y="1007"/>
                  </a:lnTo>
                  <a:lnTo>
                    <a:pt x="3516" y="989"/>
                  </a:lnTo>
                  <a:lnTo>
                    <a:pt x="3514" y="963"/>
                  </a:lnTo>
                  <a:lnTo>
                    <a:pt x="3513" y="938"/>
                  </a:lnTo>
                  <a:lnTo>
                    <a:pt x="3510" y="912"/>
                  </a:lnTo>
                  <a:lnTo>
                    <a:pt x="3507" y="886"/>
                  </a:lnTo>
                  <a:lnTo>
                    <a:pt x="3501" y="860"/>
                  </a:lnTo>
                  <a:lnTo>
                    <a:pt x="3495" y="835"/>
                  </a:lnTo>
                  <a:lnTo>
                    <a:pt x="3489" y="810"/>
                  </a:lnTo>
                  <a:lnTo>
                    <a:pt x="3481" y="786"/>
                  </a:lnTo>
                  <a:lnTo>
                    <a:pt x="3473" y="761"/>
                  </a:lnTo>
                  <a:lnTo>
                    <a:pt x="3464" y="737"/>
                  </a:lnTo>
                  <a:lnTo>
                    <a:pt x="3454" y="712"/>
                  </a:lnTo>
                  <a:lnTo>
                    <a:pt x="3443" y="689"/>
                  </a:lnTo>
                  <a:lnTo>
                    <a:pt x="3432" y="666"/>
                  </a:lnTo>
                  <a:lnTo>
                    <a:pt x="3419" y="643"/>
                  </a:lnTo>
                  <a:lnTo>
                    <a:pt x="3406" y="620"/>
                  </a:lnTo>
                  <a:lnTo>
                    <a:pt x="3392" y="598"/>
                  </a:lnTo>
                  <a:lnTo>
                    <a:pt x="3378" y="574"/>
                  </a:lnTo>
                  <a:lnTo>
                    <a:pt x="3362" y="553"/>
                  </a:lnTo>
                  <a:lnTo>
                    <a:pt x="3346" y="532"/>
                  </a:lnTo>
                  <a:lnTo>
                    <a:pt x="3329" y="510"/>
                  </a:lnTo>
                  <a:lnTo>
                    <a:pt x="3293" y="469"/>
                  </a:lnTo>
                  <a:lnTo>
                    <a:pt x="3254" y="429"/>
                  </a:lnTo>
                  <a:lnTo>
                    <a:pt x="3212" y="390"/>
                  </a:lnTo>
                  <a:lnTo>
                    <a:pt x="3168" y="353"/>
                  </a:lnTo>
                  <a:lnTo>
                    <a:pt x="3121" y="318"/>
                  </a:lnTo>
                  <a:lnTo>
                    <a:pt x="3072" y="283"/>
                  </a:lnTo>
                  <a:lnTo>
                    <a:pt x="3022" y="251"/>
                  </a:lnTo>
                  <a:lnTo>
                    <a:pt x="2968" y="220"/>
                  </a:lnTo>
                  <a:lnTo>
                    <a:pt x="2913" y="192"/>
                  </a:lnTo>
                  <a:lnTo>
                    <a:pt x="2856" y="165"/>
                  </a:lnTo>
                  <a:lnTo>
                    <a:pt x="2797" y="139"/>
                  </a:lnTo>
                  <a:lnTo>
                    <a:pt x="2735" y="116"/>
                  </a:lnTo>
                  <a:lnTo>
                    <a:pt x="2673" y="95"/>
                  </a:lnTo>
                  <a:lnTo>
                    <a:pt x="2609" y="76"/>
                  </a:lnTo>
                  <a:lnTo>
                    <a:pt x="2542" y="58"/>
                  </a:lnTo>
                  <a:lnTo>
                    <a:pt x="2475" y="44"/>
                  </a:lnTo>
                  <a:lnTo>
                    <a:pt x="2406" y="31"/>
                  </a:lnTo>
                  <a:lnTo>
                    <a:pt x="2337" y="19"/>
                  </a:lnTo>
                  <a:lnTo>
                    <a:pt x="2266" y="12"/>
                  </a:lnTo>
                  <a:lnTo>
                    <a:pt x="2194" y="5"/>
                  </a:lnTo>
                  <a:lnTo>
                    <a:pt x="2120" y="1"/>
                  </a:lnTo>
                  <a:lnTo>
                    <a:pt x="2047" y="0"/>
                  </a:lnTo>
                  <a:lnTo>
                    <a:pt x="1974" y="1"/>
                  </a:lnTo>
                  <a:lnTo>
                    <a:pt x="1900" y="5"/>
                  </a:lnTo>
                  <a:lnTo>
                    <a:pt x="1828" y="12"/>
                  </a:lnTo>
                  <a:lnTo>
                    <a:pt x="1757" y="19"/>
                  </a:lnTo>
                  <a:lnTo>
                    <a:pt x="1688" y="31"/>
                  </a:lnTo>
                  <a:lnTo>
                    <a:pt x="1618" y="44"/>
                  </a:lnTo>
                  <a:lnTo>
                    <a:pt x="1551" y="58"/>
                  </a:lnTo>
                  <a:lnTo>
                    <a:pt x="1484" y="76"/>
                  </a:lnTo>
                  <a:lnTo>
                    <a:pt x="1420" y="95"/>
                  </a:lnTo>
                  <a:lnTo>
                    <a:pt x="1357" y="116"/>
                  </a:lnTo>
                  <a:lnTo>
                    <a:pt x="1295" y="139"/>
                  </a:lnTo>
                  <a:lnTo>
                    <a:pt x="1235" y="165"/>
                  </a:lnTo>
                  <a:lnTo>
                    <a:pt x="1177" y="192"/>
                  </a:lnTo>
                  <a:lnTo>
                    <a:pt x="1122" y="220"/>
                  </a:lnTo>
                  <a:lnTo>
                    <a:pt x="1068" y="251"/>
                  </a:lnTo>
                  <a:lnTo>
                    <a:pt x="1016" y="283"/>
                  </a:lnTo>
                  <a:lnTo>
                    <a:pt x="967" y="318"/>
                  </a:lnTo>
                  <a:lnTo>
                    <a:pt x="921" y="353"/>
                  </a:lnTo>
                  <a:lnTo>
                    <a:pt x="877" y="390"/>
                  </a:lnTo>
                  <a:lnTo>
                    <a:pt x="835" y="429"/>
                  </a:lnTo>
                  <a:lnTo>
                    <a:pt x="796" y="469"/>
                  </a:lnTo>
                  <a:lnTo>
                    <a:pt x="760" y="510"/>
                  </a:lnTo>
                  <a:lnTo>
                    <a:pt x="743" y="532"/>
                  </a:lnTo>
                  <a:lnTo>
                    <a:pt x="727" y="553"/>
                  </a:lnTo>
                  <a:lnTo>
                    <a:pt x="712" y="574"/>
                  </a:lnTo>
                  <a:lnTo>
                    <a:pt x="697" y="598"/>
                  </a:lnTo>
                  <a:lnTo>
                    <a:pt x="683" y="620"/>
                  </a:lnTo>
                  <a:lnTo>
                    <a:pt x="670" y="643"/>
                  </a:lnTo>
                  <a:lnTo>
                    <a:pt x="658" y="666"/>
                  </a:lnTo>
                  <a:lnTo>
                    <a:pt x="647" y="689"/>
                  </a:lnTo>
                  <a:lnTo>
                    <a:pt x="636" y="712"/>
                  </a:lnTo>
                  <a:lnTo>
                    <a:pt x="626" y="737"/>
                  </a:lnTo>
                  <a:lnTo>
                    <a:pt x="617" y="761"/>
                  </a:lnTo>
                  <a:lnTo>
                    <a:pt x="609" y="786"/>
                  </a:lnTo>
                  <a:lnTo>
                    <a:pt x="603" y="810"/>
                  </a:lnTo>
                  <a:lnTo>
                    <a:pt x="596" y="835"/>
                  </a:lnTo>
                  <a:lnTo>
                    <a:pt x="591" y="860"/>
                  </a:lnTo>
                  <a:lnTo>
                    <a:pt x="586" y="886"/>
                  </a:lnTo>
                  <a:lnTo>
                    <a:pt x="584" y="912"/>
                  </a:lnTo>
                  <a:lnTo>
                    <a:pt x="581" y="938"/>
                  </a:lnTo>
                  <a:lnTo>
                    <a:pt x="580" y="963"/>
                  </a:lnTo>
                  <a:lnTo>
                    <a:pt x="578" y="989"/>
                  </a:lnTo>
                  <a:lnTo>
                    <a:pt x="580" y="1033"/>
                  </a:lnTo>
                  <a:lnTo>
                    <a:pt x="585" y="1075"/>
                  </a:lnTo>
                  <a:lnTo>
                    <a:pt x="591" y="1117"/>
                  </a:lnTo>
                  <a:lnTo>
                    <a:pt x="600" y="1158"/>
                  </a:lnTo>
                  <a:lnTo>
                    <a:pt x="611" y="1199"/>
                  </a:lnTo>
                  <a:lnTo>
                    <a:pt x="625" y="1239"/>
                  </a:lnTo>
                  <a:lnTo>
                    <a:pt x="639" y="1279"/>
                  </a:lnTo>
                  <a:lnTo>
                    <a:pt x="656" y="1319"/>
                  </a:lnTo>
                  <a:lnTo>
                    <a:pt x="1171" y="2514"/>
                  </a:lnTo>
                  <a:close/>
                  <a:moveTo>
                    <a:pt x="2229" y="2193"/>
                  </a:moveTo>
                  <a:lnTo>
                    <a:pt x="1327" y="1743"/>
                  </a:lnTo>
                  <a:lnTo>
                    <a:pt x="1232" y="1695"/>
                  </a:lnTo>
                  <a:lnTo>
                    <a:pt x="1186" y="1671"/>
                  </a:lnTo>
                  <a:lnTo>
                    <a:pt x="1141" y="1647"/>
                  </a:lnTo>
                  <a:lnTo>
                    <a:pt x="1098" y="1622"/>
                  </a:lnTo>
                  <a:lnTo>
                    <a:pt x="1056" y="1596"/>
                  </a:lnTo>
                  <a:lnTo>
                    <a:pt x="1018" y="1569"/>
                  </a:lnTo>
                  <a:lnTo>
                    <a:pt x="980" y="1540"/>
                  </a:lnTo>
                  <a:lnTo>
                    <a:pt x="1224" y="2088"/>
                  </a:lnTo>
                  <a:lnTo>
                    <a:pt x="1256" y="1824"/>
                  </a:lnTo>
                  <a:lnTo>
                    <a:pt x="2254" y="2321"/>
                  </a:lnTo>
                  <a:lnTo>
                    <a:pt x="2229" y="2193"/>
                  </a:lnTo>
                  <a:close/>
                  <a:moveTo>
                    <a:pt x="2873" y="2087"/>
                  </a:moveTo>
                  <a:lnTo>
                    <a:pt x="3116" y="1539"/>
                  </a:lnTo>
                  <a:lnTo>
                    <a:pt x="3071" y="1573"/>
                  </a:lnTo>
                  <a:lnTo>
                    <a:pt x="3026" y="1604"/>
                  </a:lnTo>
                  <a:lnTo>
                    <a:pt x="2981" y="1632"/>
                  </a:lnTo>
                  <a:lnTo>
                    <a:pt x="2935" y="1659"/>
                  </a:lnTo>
                  <a:lnTo>
                    <a:pt x="2888" y="1683"/>
                  </a:lnTo>
                  <a:lnTo>
                    <a:pt x="2842" y="1707"/>
                  </a:lnTo>
                  <a:lnTo>
                    <a:pt x="2794" y="1728"/>
                  </a:lnTo>
                  <a:lnTo>
                    <a:pt x="2748" y="1748"/>
                  </a:lnTo>
                  <a:lnTo>
                    <a:pt x="2700" y="1766"/>
                  </a:lnTo>
                  <a:lnTo>
                    <a:pt x="2654" y="1781"/>
                  </a:lnTo>
                  <a:lnTo>
                    <a:pt x="2607" y="1795"/>
                  </a:lnTo>
                  <a:lnTo>
                    <a:pt x="2560" y="1810"/>
                  </a:lnTo>
                  <a:lnTo>
                    <a:pt x="2513" y="1821"/>
                  </a:lnTo>
                  <a:lnTo>
                    <a:pt x="2468" y="1832"/>
                  </a:lnTo>
                  <a:lnTo>
                    <a:pt x="2422" y="1841"/>
                  </a:lnTo>
                  <a:lnTo>
                    <a:pt x="2378" y="1848"/>
                  </a:lnTo>
                  <a:lnTo>
                    <a:pt x="2333" y="1855"/>
                  </a:lnTo>
                  <a:lnTo>
                    <a:pt x="2289" y="1861"/>
                  </a:lnTo>
                  <a:lnTo>
                    <a:pt x="2247" y="1865"/>
                  </a:lnTo>
                  <a:lnTo>
                    <a:pt x="2204" y="1869"/>
                  </a:lnTo>
                  <a:lnTo>
                    <a:pt x="2163" y="1871"/>
                  </a:lnTo>
                  <a:lnTo>
                    <a:pt x="2123" y="1874"/>
                  </a:lnTo>
                  <a:lnTo>
                    <a:pt x="2046" y="1875"/>
                  </a:lnTo>
                  <a:lnTo>
                    <a:pt x="1974" y="1874"/>
                  </a:lnTo>
                  <a:lnTo>
                    <a:pt x="1908" y="1871"/>
                  </a:lnTo>
                  <a:lnTo>
                    <a:pt x="1847" y="1866"/>
                  </a:lnTo>
                  <a:lnTo>
                    <a:pt x="1795" y="1861"/>
                  </a:lnTo>
                  <a:lnTo>
                    <a:pt x="2204" y="2066"/>
                  </a:lnTo>
                  <a:lnTo>
                    <a:pt x="2186" y="1977"/>
                  </a:lnTo>
                  <a:lnTo>
                    <a:pt x="2229" y="1974"/>
                  </a:lnTo>
                  <a:lnTo>
                    <a:pt x="2274" y="1971"/>
                  </a:lnTo>
                  <a:lnTo>
                    <a:pt x="2321" y="1964"/>
                  </a:lnTo>
                  <a:lnTo>
                    <a:pt x="2369" y="1956"/>
                  </a:lnTo>
                  <a:lnTo>
                    <a:pt x="2418" y="1949"/>
                  </a:lnTo>
                  <a:lnTo>
                    <a:pt x="2467" y="1938"/>
                  </a:lnTo>
                  <a:lnTo>
                    <a:pt x="2516" y="1928"/>
                  </a:lnTo>
                  <a:lnTo>
                    <a:pt x="2562" y="1917"/>
                  </a:lnTo>
                  <a:lnTo>
                    <a:pt x="2609" y="1905"/>
                  </a:lnTo>
                  <a:lnTo>
                    <a:pt x="2654" y="1893"/>
                  </a:lnTo>
                  <a:lnTo>
                    <a:pt x="2695" y="1880"/>
                  </a:lnTo>
                  <a:lnTo>
                    <a:pt x="2734" y="1868"/>
                  </a:lnTo>
                  <a:lnTo>
                    <a:pt x="2768" y="1856"/>
                  </a:lnTo>
                  <a:lnTo>
                    <a:pt x="2798" y="1843"/>
                  </a:lnTo>
                  <a:lnTo>
                    <a:pt x="2824" y="1832"/>
                  </a:lnTo>
                  <a:lnTo>
                    <a:pt x="2844" y="1821"/>
                  </a:lnTo>
                  <a:lnTo>
                    <a:pt x="2873" y="2087"/>
                  </a:lnTo>
                  <a:close/>
                  <a:moveTo>
                    <a:pt x="3491" y="3274"/>
                  </a:moveTo>
                  <a:lnTo>
                    <a:pt x="3490" y="3349"/>
                  </a:lnTo>
                  <a:lnTo>
                    <a:pt x="3491" y="3380"/>
                  </a:lnTo>
                  <a:lnTo>
                    <a:pt x="3495" y="3409"/>
                  </a:lnTo>
                  <a:lnTo>
                    <a:pt x="3500" y="3439"/>
                  </a:lnTo>
                  <a:lnTo>
                    <a:pt x="3509" y="3467"/>
                  </a:lnTo>
                  <a:lnTo>
                    <a:pt x="3521" y="3494"/>
                  </a:lnTo>
                  <a:lnTo>
                    <a:pt x="3534" y="3520"/>
                  </a:lnTo>
                  <a:lnTo>
                    <a:pt x="3549" y="3543"/>
                  </a:lnTo>
                  <a:lnTo>
                    <a:pt x="3566" y="3566"/>
                  </a:lnTo>
                  <a:lnTo>
                    <a:pt x="3585" y="3587"/>
                  </a:lnTo>
                  <a:lnTo>
                    <a:pt x="3606" y="3605"/>
                  </a:lnTo>
                  <a:lnTo>
                    <a:pt x="3629" y="3621"/>
                  </a:lnTo>
                  <a:lnTo>
                    <a:pt x="3652" y="3635"/>
                  </a:lnTo>
                  <a:lnTo>
                    <a:pt x="3678" y="3645"/>
                  </a:lnTo>
                  <a:lnTo>
                    <a:pt x="3691" y="3650"/>
                  </a:lnTo>
                  <a:lnTo>
                    <a:pt x="3705" y="3653"/>
                  </a:lnTo>
                  <a:lnTo>
                    <a:pt x="3718" y="3657"/>
                  </a:lnTo>
                  <a:lnTo>
                    <a:pt x="3732" y="3659"/>
                  </a:lnTo>
                  <a:lnTo>
                    <a:pt x="3746" y="3660"/>
                  </a:lnTo>
                  <a:lnTo>
                    <a:pt x="3760" y="3660"/>
                  </a:lnTo>
                  <a:lnTo>
                    <a:pt x="3775" y="3660"/>
                  </a:lnTo>
                  <a:lnTo>
                    <a:pt x="3789" y="3659"/>
                  </a:lnTo>
                  <a:lnTo>
                    <a:pt x="3803" y="3658"/>
                  </a:lnTo>
                  <a:lnTo>
                    <a:pt x="3817" y="3655"/>
                  </a:lnTo>
                  <a:lnTo>
                    <a:pt x="3843" y="3649"/>
                  </a:lnTo>
                  <a:lnTo>
                    <a:pt x="3869" y="3639"/>
                  </a:lnTo>
                  <a:lnTo>
                    <a:pt x="3893" y="3626"/>
                  </a:lnTo>
                  <a:lnTo>
                    <a:pt x="3916" y="3612"/>
                  </a:lnTo>
                  <a:lnTo>
                    <a:pt x="3937" y="3594"/>
                  </a:lnTo>
                  <a:lnTo>
                    <a:pt x="3956" y="3574"/>
                  </a:lnTo>
                  <a:lnTo>
                    <a:pt x="3996" y="3552"/>
                  </a:lnTo>
                  <a:lnTo>
                    <a:pt x="4026" y="3534"/>
                  </a:lnTo>
                  <a:lnTo>
                    <a:pt x="4053" y="3516"/>
                  </a:lnTo>
                  <a:lnTo>
                    <a:pt x="4072" y="3510"/>
                  </a:lnTo>
                  <a:lnTo>
                    <a:pt x="4090" y="3501"/>
                  </a:lnTo>
                  <a:lnTo>
                    <a:pt x="4108" y="3490"/>
                  </a:lnTo>
                  <a:lnTo>
                    <a:pt x="4125" y="3478"/>
                  </a:lnTo>
                  <a:lnTo>
                    <a:pt x="4140" y="3462"/>
                  </a:lnTo>
                  <a:lnTo>
                    <a:pt x="4156" y="3445"/>
                  </a:lnTo>
                  <a:lnTo>
                    <a:pt x="4169" y="3427"/>
                  </a:lnTo>
                  <a:lnTo>
                    <a:pt x="4182" y="3407"/>
                  </a:lnTo>
                  <a:lnTo>
                    <a:pt x="4192" y="3386"/>
                  </a:lnTo>
                  <a:lnTo>
                    <a:pt x="4202" y="3364"/>
                  </a:lnTo>
                  <a:lnTo>
                    <a:pt x="4210" y="3341"/>
                  </a:lnTo>
                  <a:lnTo>
                    <a:pt x="4218" y="3317"/>
                  </a:lnTo>
                  <a:lnTo>
                    <a:pt x="4223" y="3293"/>
                  </a:lnTo>
                  <a:lnTo>
                    <a:pt x="4227" y="3268"/>
                  </a:lnTo>
                  <a:lnTo>
                    <a:pt x="4228" y="3243"/>
                  </a:lnTo>
                  <a:lnTo>
                    <a:pt x="4228" y="3219"/>
                  </a:lnTo>
                  <a:lnTo>
                    <a:pt x="4227" y="3193"/>
                  </a:lnTo>
                  <a:lnTo>
                    <a:pt x="4223" y="3168"/>
                  </a:lnTo>
                  <a:lnTo>
                    <a:pt x="4218" y="3145"/>
                  </a:lnTo>
                  <a:lnTo>
                    <a:pt x="4210" y="3122"/>
                  </a:lnTo>
                  <a:lnTo>
                    <a:pt x="4201" y="3099"/>
                  </a:lnTo>
                  <a:lnTo>
                    <a:pt x="4188" y="3078"/>
                  </a:lnTo>
                  <a:lnTo>
                    <a:pt x="4175" y="3058"/>
                  </a:lnTo>
                  <a:lnTo>
                    <a:pt x="4158" y="3038"/>
                  </a:lnTo>
                  <a:lnTo>
                    <a:pt x="4139" y="3022"/>
                  </a:lnTo>
                  <a:lnTo>
                    <a:pt x="4118" y="3006"/>
                  </a:lnTo>
                  <a:lnTo>
                    <a:pt x="4094" y="2992"/>
                  </a:lnTo>
                  <a:lnTo>
                    <a:pt x="4068" y="2980"/>
                  </a:lnTo>
                  <a:lnTo>
                    <a:pt x="4040" y="2971"/>
                  </a:lnTo>
                  <a:lnTo>
                    <a:pt x="4008" y="2965"/>
                  </a:lnTo>
                  <a:lnTo>
                    <a:pt x="3974" y="2960"/>
                  </a:lnTo>
                  <a:lnTo>
                    <a:pt x="3937" y="2959"/>
                  </a:lnTo>
                  <a:lnTo>
                    <a:pt x="3666" y="2957"/>
                  </a:lnTo>
                  <a:lnTo>
                    <a:pt x="3650" y="2959"/>
                  </a:lnTo>
                  <a:lnTo>
                    <a:pt x="3634" y="2962"/>
                  </a:lnTo>
                  <a:lnTo>
                    <a:pt x="3620" y="2968"/>
                  </a:lnTo>
                  <a:lnTo>
                    <a:pt x="3606" y="2974"/>
                  </a:lnTo>
                  <a:lnTo>
                    <a:pt x="3593" y="2983"/>
                  </a:lnTo>
                  <a:lnTo>
                    <a:pt x="3581" y="2993"/>
                  </a:lnTo>
                  <a:lnTo>
                    <a:pt x="3571" y="3005"/>
                  </a:lnTo>
                  <a:lnTo>
                    <a:pt x="3561" y="3019"/>
                  </a:lnTo>
                  <a:lnTo>
                    <a:pt x="3552" y="3033"/>
                  </a:lnTo>
                  <a:lnTo>
                    <a:pt x="3543" y="3050"/>
                  </a:lnTo>
                  <a:lnTo>
                    <a:pt x="3535" y="3067"/>
                  </a:lnTo>
                  <a:lnTo>
                    <a:pt x="3528" y="3085"/>
                  </a:lnTo>
                  <a:lnTo>
                    <a:pt x="3523" y="3104"/>
                  </a:lnTo>
                  <a:lnTo>
                    <a:pt x="3518" y="3125"/>
                  </a:lnTo>
                  <a:lnTo>
                    <a:pt x="3514" y="3145"/>
                  </a:lnTo>
                  <a:lnTo>
                    <a:pt x="3510" y="3167"/>
                  </a:lnTo>
                  <a:lnTo>
                    <a:pt x="3503" y="3193"/>
                  </a:lnTo>
                  <a:lnTo>
                    <a:pt x="3496" y="3219"/>
                  </a:lnTo>
                  <a:lnTo>
                    <a:pt x="3494" y="3246"/>
                  </a:lnTo>
                  <a:lnTo>
                    <a:pt x="3491" y="3274"/>
                  </a:lnTo>
                  <a:close/>
                  <a:moveTo>
                    <a:pt x="3543" y="3275"/>
                  </a:moveTo>
                  <a:lnTo>
                    <a:pt x="3543" y="3275"/>
                  </a:lnTo>
                  <a:lnTo>
                    <a:pt x="3544" y="3259"/>
                  </a:lnTo>
                  <a:lnTo>
                    <a:pt x="3545" y="3242"/>
                  </a:lnTo>
                  <a:lnTo>
                    <a:pt x="3548" y="3226"/>
                  </a:lnTo>
                  <a:lnTo>
                    <a:pt x="3552" y="3211"/>
                  </a:lnTo>
                  <a:lnTo>
                    <a:pt x="3556" y="3196"/>
                  </a:lnTo>
                  <a:lnTo>
                    <a:pt x="3561" y="3181"/>
                  </a:lnTo>
                  <a:lnTo>
                    <a:pt x="3566" y="3167"/>
                  </a:lnTo>
                  <a:lnTo>
                    <a:pt x="3572" y="3153"/>
                  </a:lnTo>
                  <a:lnTo>
                    <a:pt x="3579" y="3140"/>
                  </a:lnTo>
                  <a:lnTo>
                    <a:pt x="3586" y="3127"/>
                  </a:lnTo>
                  <a:lnTo>
                    <a:pt x="3595" y="3116"/>
                  </a:lnTo>
                  <a:lnTo>
                    <a:pt x="3604" y="3104"/>
                  </a:lnTo>
                  <a:lnTo>
                    <a:pt x="3614" y="3094"/>
                  </a:lnTo>
                  <a:lnTo>
                    <a:pt x="3624" y="3083"/>
                  </a:lnTo>
                  <a:lnTo>
                    <a:pt x="3634" y="3074"/>
                  </a:lnTo>
                  <a:lnTo>
                    <a:pt x="3644" y="3065"/>
                  </a:lnTo>
                  <a:lnTo>
                    <a:pt x="3653" y="3091"/>
                  </a:lnTo>
                  <a:lnTo>
                    <a:pt x="3662" y="3117"/>
                  </a:lnTo>
                  <a:lnTo>
                    <a:pt x="3673" y="3143"/>
                  </a:lnTo>
                  <a:lnTo>
                    <a:pt x="3684" y="3167"/>
                  </a:lnTo>
                  <a:lnTo>
                    <a:pt x="3697" y="3192"/>
                  </a:lnTo>
                  <a:lnTo>
                    <a:pt x="3711" y="3215"/>
                  </a:lnTo>
                  <a:lnTo>
                    <a:pt x="3727" y="3238"/>
                  </a:lnTo>
                  <a:lnTo>
                    <a:pt x="3742" y="3260"/>
                  </a:lnTo>
                  <a:lnTo>
                    <a:pt x="3760" y="3282"/>
                  </a:lnTo>
                  <a:lnTo>
                    <a:pt x="3778" y="3302"/>
                  </a:lnTo>
                  <a:lnTo>
                    <a:pt x="3798" y="3323"/>
                  </a:lnTo>
                  <a:lnTo>
                    <a:pt x="3818" y="3341"/>
                  </a:lnTo>
                  <a:lnTo>
                    <a:pt x="3840" y="3359"/>
                  </a:lnTo>
                  <a:lnTo>
                    <a:pt x="3863" y="3377"/>
                  </a:lnTo>
                  <a:lnTo>
                    <a:pt x="3887" y="3393"/>
                  </a:lnTo>
                  <a:lnTo>
                    <a:pt x="3911" y="3408"/>
                  </a:lnTo>
                  <a:lnTo>
                    <a:pt x="3943" y="3425"/>
                  </a:lnTo>
                  <a:lnTo>
                    <a:pt x="3977" y="3439"/>
                  </a:lnTo>
                  <a:lnTo>
                    <a:pt x="3970" y="3458"/>
                  </a:lnTo>
                  <a:lnTo>
                    <a:pt x="3963" y="3476"/>
                  </a:lnTo>
                  <a:lnTo>
                    <a:pt x="3954" y="3493"/>
                  </a:lnTo>
                  <a:lnTo>
                    <a:pt x="3943" y="3508"/>
                  </a:lnTo>
                  <a:lnTo>
                    <a:pt x="3932" y="3524"/>
                  </a:lnTo>
                  <a:lnTo>
                    <a:pt x="3920" y="3538"/>
                  </a:lnTo>
                  <a:lnTo>
                    <a:pt x="3907" y="3551"/>
                  </a:lnTo>
                  <a:lnTo>
                    <a:pt x="3893" y="3563"/>
                  </a:lnTo>
                  <a:lnTo>
                    <a:pt x="3879" y="3574"/>
                  </a:lnTo>
                  <a:lnTo>
                    <a:pt x="3863" y="3583"/>
                  </a:lnTo>
                  <a:lnTo>
                    <a:pt x="3848" y="3591"/>
                  </a:lnTo>
                  <a:lnTo>
                    <a:pt x="3831" y="3597"/>
                  </a:lnTo>
                  <a:lnTo>
                    <a:pt x="3814" y="3603"/>
                  </a:lnTo>
                  <a:lnTo>
                    <a:pt x="3798" y="3606"/>
                  </a:lnTo>
                  <a:lnTo>
                    <a:pt x="3780" y="3609"/>
                  </a:lnTo>
                  <a:lnTo>
                    <a:pt x="3762" y="3609"/>
                  </a:lnTo>
                  <a:lnTo>
                    <a:pt x="3738" y="3608"/>
                  </a:lnTo>
                  <a:lnTo>
                    <a:pt x="3717" y="3604"/>
                  </a:lnTo>
                  <a:lnTo>
                    <a:pt x="3696" y="3597"/>
                  </a:lnTo>
                  <a:lnTo>
                    <a:pt x="3675" y="3588"/>
                  </a:lnTo>
                  <a:lnTo>
                    <a:pt x="3656" y="3577"/>
                  </a:lnTo>
                  <a:lnTo>
                    <a:pt x="3638" y="3564"/>
                  </a:lnTo>
                  <a:lnTo>
                    <a:pt x="3621" y="3550"/>
                  </a:lnTo>
                  <a:lnTo>
                    <a:pt x="3606" y="3533"/>
                  </a:lnTo>
                  <a:lnTo>
                    <a:pt x="3590" y="3514"/>
                  </a:lnTo>
                  <a:lnTo>
                    <a:pt x="3579" y="3494"/>
                  </a:lnTo>
                  <a:lnTo>
                    <a:pt x="3567" y="3474"/>
                  </a:lnTo>
                  <a:lnTo>
                    <a:pt x="3558" y="3451"/>
                  </a:lnTo>
                  <a:lnTo>
                    <a:pt x="3550" y="3426"/>
                  </a:lnTo>
                  <a:lnTo>
                    <a:pt x="3545" y="3402"/>
                  </a:lnTo>
                  <a:lnTo>
                    <a:pt x="3543" y="3376"/>
                  </a:lnTo>
                  <a:lnTo>
                    <a:pt x="3541" y="3349"/>
                  </a:lnTo>
                  <a:lnTo>
                    <a:pt x="3543" y="3275"/>
                  </a:lnTo>
                  <a:close/>
                  <a:moveTo>
                    <a:pt x="2068" y="3140"/>
                  </a:moveTo>
                  <a:lnTo>
                    <a:pt x="2068" y="3140"/>
                  </a:lnTo>
                  <a:lnTo>
                    <a:pt x="2095" y="3139"/>
                  </a:lnTo>
                  <a:lnTo>
                    <a:pt x="2119" y="3134"/>
                  </a:lnTo>
                  <a:lnTo>
                    <a:pt x="2144" y="3127"/>
                  </a:lnTo>
                  <a:lnTo>
                    <a:pt x="2168" y="3118"/>
                  </a:lnTo>
                  <a:lnTo>
                    <a:pt x="2190" y="3107"/>
                  </a:lnTo>
                  <a:lnTo>
                    <a:pt x="2211" y="3094"/>
                  </a:lnTo>
                  <a:lnTo>
                    <a:pt x="2231" y="3078"/>
                  </a:lnTo>
                  <a:lnTo>
                    <a:pt x="2249" y="3060"/>
                  </a:lnTo>
                  <a:lnTo>
                    <a:pt x="2266" y="3041"/>
                  </a:lnTo>
                  <a:lnTo>
                    <a:pt x="2281" y="3020"/>
                  </a:lnTo>
                  <a:lnTo>
                    <a:pt x="2294" y="2997"/>
                  </a:lnTo>
                  <a:lnTo>
                    <a:pt x="2306" y="2974"/>
                  </a:lnTo>
                  <a:lnTo>
                    <a:pt x="2316" y="2950"/>
                  </a:lnTo>
                  <a:lnTo>
                    <a:pt x="2324" y="2924"/>
                  </a:lnTo>
                  <a:lnTo>
                    <a:pt x="2329" y="2897"/>
                  </a:lnTo>
                  <a:lnTo>
                    <a:pt x="2333" y="2868"/>
                  </a:lnTo>
                  <a:lnTo>
                    <a:pt x="2338" y="2857"/>
                  </a:lnTo>
                  <a:lnTo>
                    <a:pt x="2343" y="2845"/>
                  </a:lnTo>
                  <a:lnTo>
                    <a:pt x="2348" y="2834"/>
                  </a:lnTo>
                  <a:lnTo>
                    <a:pt x="2351" y="2821"/>
                  </a:lnTo>
                  <a:lnTo>
                    <a:pt x="2355" y="2808"/>
                  </a:lnTo>
                  <a:lnTo>
                    <a:pt x="2356" y="2795"/>
                  </a:lnTo>
                  <a:lnTo>
                    <a:pt x="2357" y="2781"/>
                  </a:lnTo>
                  <a:lnTo>
                    <a:pt x="2359" y="2765"/>
                  </a:lnTo>
                  <a:lnTo>
                    <a:pt x="2359" y="2629"/>
                  </a:lnTo>
                  <a:lnTo>
                    <a:pt x="2357" y="2603"/>
                  </a:lnTo>
                  <a:lnTo>
                    <a:pt x="2356" y="2577"/>
                  </a:lnTo>
                  <a:lnTo>
                    <a:pt x="2352" y="2554"/>
                  </a:lnTo>
                  <a:lnTo>
                    <a:pt x="2348" y="2531"/>
                  </a:lnTo>
                  <a:lnTo>
                    <a:pt x="2342" y="2510"/>
                  </a:lnTo>
                  <a:lnTo>
                    <a:pt x="2334" y="2491"/>
                  </a:lnTo>
                  <a:lnTo>
                    <a:pt x="2327" y="2473"/>
                  </a:lnTo>
                  <a:lnTo>
                    <a:pt x="2316" y="2457"/>
                  </a:lnTo>
                  <a:lnTo>
                    <a:pt x="2305" y="2443"/>
                  </a:lnTo>
                  <a:lnTo>
                    <a:pt x="2292" y="2432"/>
                  </a:lnTo>
                  <a:lnTo>
                    <a:pt x="2284" y="2428"/>
                  </a:lnTo>
                  <a:lnTo>
                    <a:pt x="2278" y="2424"/>
                  </a:lnTo>
                  <a:lnTo>
                    <a:pt x="2270" y="2420"/>
                  </a:lnTo>
                  <a:lnTo>
                    <a:pt x="2261" y="2418"/>
                  </a:lnTo>
                  <a:lnTo>
                    <a:pt x="2253" y="2416"/>
                  </a:lnTo>
                  <a:lnTo>
                    <a:pt x="2244" y="2415"/>
                  </a:lnTo>
                  <a:lnTo>
                    <a:pt x="2234" y="2415"/>
                  </a:lnTo>
                  <a:lnTo>
                    <a:pt x="2225" y="2415"/>
                  </a:lnTo>
                  <a:lnTo>
                    <a:pt x="2214" y="2416"/>
                  </a:lnTo>
                  <a:lnTo>
                    <a:pt x="2204" y="2419"/>
                  </a:lnTo>
                  <a:lnTo>
                    <a:pt x="2182" y="2427"/>
                  </a:lnTo>
                  <a:lnTo>
                    <a:pt x="2172" y="2416"/>
                  </a:lnTo>
                  <a:lnTo>
                    <a:pt x="2160" y="2407"/>
                  </a:lnTo>
                  <a:lnTo>
                    <a:pt x="2147" y="2400"/>
                  </a:lnTo>
                  <a:lnTo>
                    <a:pt x="2133" y="2393"/>
                  </a:lnTo>
                  <a:lnTo>
                    <a:pt x="2119" y="2388"/>
                  </a:lnTo>
                  <a:lnTo>
                    <a:pt x="2105" y="2384"/>
                  </a:lnTo>
                  <a:lnTo>
                    <a:pt x="2088" y="2382"/>
                  </a:lnTo>
                  <a:lnTo>
                    <a:pt x="2073" y="2379"/>
                  </a:lnTo>
                  <a:lnTo>
                    <a:pt x="2056" y="2379"/>
                  </a:lnTo>
                  <a:lnTo>
                    <a:pt x="2039" y="2379"/>
                  </a:lnTo>
                  <a:lnTo>
                    <a:pt x="2023" y="2380"/>
                  </a:lnTo>
                  <a:lnTo>
                    <a:pt x="2004" y="2382"/>
                  </a:lnTo>
                  <a:lnTo>
                    <a:pt x="1988" y="2385"/>
                  </a:lnTo>
                  <a:lnTo>
                    <a:pt x="1970" y="2388"/>
                  </a:lnTo>
                  <a:lnTo>
                    <a:pt x="1953" y="2393"/>
                  </a:lnTo>
                  <a:lnTo>
                    <a:pt x="1936" y="2398"/>
                  </a:lnTo>
                  <a:lnTo>
                    <a:pt x="1919" y="2405"/>
                  </a:lnTo>
                  <a:lnTo>
                    <a:pt x="1903" y="2411"/>
                  </a:lnTo>
                  <a:lnTo>
                    <a:pt x="1887" y="2419"/>
                  </a:lnTo>
                  <a:lnTo>
                    <a:pt x="1872" y="2427"/>
                  </a:lnTo>
                  <a:lnTo>
                    <a:pt x="1858" y="2436"/>
                  </a:lnTo>
                  <a:lnTo>
                    <a:pt x="1843" y="2445"/>
                  </a:lnTo>
                  <a:lnTo>
                    <a:pt x="1831" y="2454"/>
                  </a:lnTo>
                  <a:lnTo>
                    <a:pt x="1819" y="2464"/>
                  </a:lnTo>
                  <a:lnTo>
                    <a:pt x="1807" y="2474"/>
                  </a:lnTo>
                  <a:lnTo>
                    <a:pt x="1798" y="2485"/>
                  </a:lnTo>
                  <a:lnTo>
                    <a:pt x="1789" y="2495"/>
                  </a:lnTo>
                  <a:lnTo>
                    <a:pt x="1783" y="2506"/>
                  </a:lnTo>
                  <a:lnTo>
                    <a:pt x="1776" y="2518"/>
                  </a:lnTo>
                  <a:lnTo>
                    <a:pt x="1773" y="2530"/>
                  </a:lnTo>
                  <a:lnTo>
                    <a:pt x="1770" y="2541"/>
                  </a:lnTo>
                  <a:lnTo>
                    <a:pt x="1769" y="2553"/>
                  </a:lnTo>
                  <a:lnTo>
                    <a:pt x="1769" y="2765"/>
                  </a:lnTo>
                  <a:lnTo>
                    <a:pt x="1770" y="2783"/>
                  </a:lnTo>
                  <a:lnTo>
                    <a:pt x="1771" y="2799"/>
                  </a:lnTo>
                  <a:lnTo>
                    <a:pt x="1775" y="2816"/>
                  </a:lnTo>
                  <a:lnTo>
                    <a:pt x="1779" y="2830"/>
                  </a:lnTo>
                  <a:lnTo>
                    <a:pt x="1784" y="2844"/>
                  </a:lnTo>
                  <a:lnTo>
                    <a:pt x="1789" y="2858"/>
                  </a:lnTo>
                  <a:lnTo>
                    <a:pt x="1797" y="2871"/>
                  </a:lnTo>
                  <a:lnTo>
                    <a:pt x="1805" y="2884"/>
                  </a:lnTo>
                  <a:lnTo>
                    <a:pt x="1810" y="2910"/>
                  </a:lnTo>
                  <a:lnTo>
                    <a:pt x="1816" y="2935"/>
                  </a:lnTo>
                  <a:lnTo>
                    <a:pt x="1824" y="2960"/>
                  </a:lnTo>
                  <a:lnTo>
                    <a:pt x="1834" y="2984"/>
                  </a:lnTo>
                  <a:lnTo>
                    <a:pt x="1846" y="3006"/>
                  </a:lnTo>
                  <a:lnTo>
                    <a:pt x="1860" y="3027"/>
                  </a:lnTo>
                  <a:lnTo>
                    <a:pt x="1876" y="3047"/>
                  </a:lnTo>
                  <a:lnTo>
                    <a:pt x="1891" y="3065"/>
                  </a:lnTo>
                  <a:lnTo>
                    <a:pt x="1910" y="3082"/>
                  </a:lnTo>
                  <a:lnTo>
                    <a:pt x="1930" y="3096"/>
                  </a:lnTo>
                  <a:lnTo>
                    <a:pt x="1950" y="3109"/>
                  </a:lnTo>
                  <a:lnTo>
                    <a:pt x="1972" y="3120"/>
                  </a:lnTo>
                  <a:lnTo>
                    <a:pt x="1994" y="3129"/>
                  </a:lnTo>
                  <a:lnTo>
                    <a:pt x="2019" y="3135"/>
                  </a:lnTo>
                  <a:lnTo>
                    <a:pt x="2043" y="3139"/>
                  </a:lnTo>
                  <a:lnTo>
                    <a:pt x="2068" y="3140"/>
                  </a:lnTo>
                  <a:close/>
                  <a:moveTo>
                    <a:pt x="1854" y="2773"/>
                  </a:moveTo>
                  <a:lnTo>
                    <a:pt x="1854" y="2770"/>
                  </a:lnTo>
                  <a:lnTo>
                    <a:pt x="1898" y="2765"/>
                  </a:lnTo>
                  <a:lnTo>
                    <a:pt x="1936" y="2759"/>
                  </a:lnTo>
                  <a:lnTo>
                    <a:pt x="1974" y="2752"/>
                  </a:lnTo>
                  <a:lnTo>
                    <a:pt x="2006" y="2743"/>
                  </a:lnTo>
                  <a:lnTo>
                    <a:pt x="2021" y="2738"/>
                  </a:lnTo>
                  <a:lnTo>
                    <a:pt x="2035" y="2732"/>
                  </a:lnTo>
                  <a:lnTo>
                    <a:pt x="2050" y="2725"/>
                  </a:lnTo>
                  <a:lnTo>
                    <a:pt x="2062" y="2718"/>
                  </a:lnTo>
                  <a:lnTo>
                    <a:pt x="2074" y="2709"/>
                  </a:lnTo>
                  <a:lnTo>
                    <a:pt x="2084" y="2700"/>
                  </a:lnTo>
                  <a:lnTo>
                    <a:pt x="2095" y="2689"/>
                  </a:lnTo>
                  <a:lnTo>
                    <a:pt x="2104" y="2678"/>
                  </a:lnTo>
                  <a:lnTo>
                    <a:pt x="2154" y="2550"/>
                  </a:lnTo>
                  <a:lnTo>
                    <a:pt x="2168" y="2558"/>
                  </a:lnTo>
                  <a:lnTo>
                    <a:pt x="2182" y="2567"/>
                  </a:lnTo>
                  <a:lnTo>
                    <a:pt x="2140" y="2678"/>
                  </a:lnTo>
                  <a:lnTo>
                    <a:pt x="2261" y="2667"/>
                  </a:lnTo>
                  <a:lnTo>
                    <a:pt x="2270" y="2692"/>
                  </a:lnTo>
                  <a:lnTo>
                    <a:pt x="2276" y="2718"/>
                  </a:lnTo>
                  <a:lnTo>
                    <a:pt x="2280" y="2745"/>
                  </a:lnTo>
                  <a:lnTo>
                    <a:pt x="2281" y="2773"/>
                  </a:lnTo>
                  <a:lnTo>
                    <a:pt x="2281" y="2844"/>
                  </a:lnTo>
                  <a:lnTo>
                    <a:pt x="2280" y="2870"/>
                  </a:lnTo>
                  <a:lnTo>
                    <a:pt x="2278" y="2894"/>
                  </a:lnTo>
                  <a:lnTo>
                    <a:pt x="2272" y="2917"/>
                  </a:lnTo>
                  <a:lnTo>
                    <a:pt x="2265" y="2940"/>
                  </a:lnTo>
                  <a:lnTo>
                    <a:pt x="2256" y="2962"/>
                  </a:lnTo>
                  <a:lnTo>
                    <a:pt x="2244" y="2982"/>
                  </a:lnTo>
                  <a:lnTo>
                    <a:pt x="2233" y="3001"/>
                  </a:lnTo>
                  <a:lnTo>
                    <a:pt x="2218" y="3018"/>
                  </a:lnTo>
                  <a:lnTo>
                    <a:pt x="2203" y="3033"/>
                  </a:lnTo>
                  <a:lnTo>
                    <a:pt x="2186" y="3047"/>
                  </a:lnTo>
                  <a:lnTo>
                    <a:pt x="2169" y="3059"/>
                  </a:lnTo>
                  <a:lnTo>
                    <a:pt x="2150" y="3069"/>
                  </a:lnTo>
                  <a:lnTo>
                    <a:pt x="2131" y="3077"/>
                  </a:lnTo>
                  <a:lnTo>
                    <a:pt x="2110" y="3083"/>
                  </a:lnTo>
                  <a:lnTo>
                    <a:pt x="2090" y="3087"/>
                  </a:lnTo>
                  <a:lnTo>
                    <a:pt x="2068" y="3089"/>
                  </a:lnTo>
                  <a:lnTo>
                    <a:pt x="2047" y="3087"/>
                  </a:lnTo>
                  <a:lnTo>
                    <a:pt x="2026" y="3083"/>
                  </a:lnTo>
                  <a:lnTo>
                    <a:pt x="2006" y="3077"/>
                  </a:lnTo>
                  <a:lnTo>
                    <a:pt x="1986" y="3069"/>
                  </a:lnTo>
                  <a:lnTo>
                    <a:pt x="1967" y="3059"/>
                  </a:lnTo>
                  <a:lnTo>
                    <a:pt x="1950" y="3047"/>
                  </a:lnTo>
                  <a:lnTo>
                    <a:pt x="1934" y="3033"/>
                  </a:lnTo>
                  <a:lnTo>
                    <a:pt x="1918" y="3018"/>
                  </a:lnTo>
                  <a:lnTo>
                    <a:pt x="1904" y="3001"/>
                  </a:lnTo>
                  <a:lnTo>
                    <a:pt x="1891" y="2982"/>
                  </a:lnTo>
                  <a:lnTo>
                    <a:pt x="1881" y="2962"/>
                  </a:lnTo>
                  <a:lnTo>
                    <a:pt x="1872" y="2940"/>
                  </a:lnTo>
                  <a:lnTo>
                    <a:pt x="1864" y="2917"/>
                  </a:lnTo>
                  <a:lnTo>
                    <a:pt x="1859" y="2894"/>
                  </a:lnTo>
                  <a:lnTo>
                    <a:pt x="1855" y="2870"/>
                  </a:lnTo>
                  <a:lnTo>
                    <a:pt x="1854" y="2844"/>
                  </a:lnTo>
                  <a:lnTo>
                    <a:pt x="1854" y="2773"/>
                  </a:lnTo>
                  <a:close/>
                  <a:moveTo>
                    <a:pt x="103" y="3508"/>
                  </a:moveTo>
                  <a:lnTo>
                    <a:pt x="103" y="3508"/>
                  </a:lnTo>
                  <a:lnTo>
                    <a:pt x="108" y="3521"/>
                  </a:lnTo>
                  <a:lnTo>
                    <a:pt x="117" y="3532"/>
                  </a:lnTo>
                  <a:lnTo>
                    <a:pt x="128" y="3541"/>
                  </a:lnTo>
                  <a:lnTo>
                    <a:pt x="139" y="3548"/>
                  </a:lnTo>
                  <a:lnTo>
                    <a:pt x="152" y="3555"/>
                  </a:lnTo>
                  <a:lnTo>
                    <a:pt x="166" y="3559"/>
                  </a:lnTo>
                  <a:lnTo>
                    <a:pt x="182" y="3561"/>
                  </a:lnTo>
                  <a:lnTo>
                    <a:pt x="196" y="3560"/>
                  </a:lnTo>
                  <a:lnTo>
                    <a:pt x="201" y="3559"/>
                  </a:lnTo>
                  <a:lnTo>
                    <a:pt x="222" y="3581"/>
                  </a:lnTo>
                  <a:lnTo>
                    <a:pt x="233" y="3591"/>
                  </a:lnTo>
                  <a:lnTo>
                    <a:pt x="245" y="3601"/>
                  </a:lnTo>
                  <a:lnTo>
                    <a:pt x="256" y="3610"/>
                  </a:lnTo>
                  <a:lnTo>
                    <a:pt x="268" y="3619"/>
                  </a:lnTo>
                  <a:lnTo>
                    <a:pt x="281" y="3627"/>
                  </a:lnTo>
                  <a:lnTo>
                    <a:pt x="295" y="3633"/>
                  </a:lnTo>
                  <a:lnTo>
                    <a:pt x="308" y="3640"/>
                  </a:lnTo>
                  <a:lnTo>
                    <a:pt x="322" y="3645"/>
                  </a:lnTo>
                  <a:lnTo>
                    <a:pt x="336" y="3650"/>
                  </a:lnTo>
                  <a:lnTo>
                    <a:pt x="352" y="3654"/>
                  </a:lnTo>
                  <a:lnTo>
                    <a:pt x="366" y="3658"/>
                  </a:lnTo>
                  <a:lnTo>
                    <a:pt x="381" y="3659"/>
                  </a:lnTo>
                  <a:lnTo>
                    <a:pt x="397" y="3660"/>
                  </a:lnTo>
                  <a:lnTo>
                    <a:pt x="412" y="3662"/>
                  </a:lnTo>
                  <a:lnTo>
                    <a:pt x="428" y="3660"/>
                  </a:lnTo>
                  <a:lnTo>
                    <a:pt x="442" y="3659"/>
                  </a:lnTo>
                  <a:lnTo>
                    <a:pt x="457" y="3658"/>
                  </a:lnTo>
                  <a:lnTo>
                    <a:pt x="471" y="3655"/>
                  </a:lnTo>
                  <a:lnTo>
                    <a:pt x="486" y="3651"/>
                  </a:lnTo>
                  <a:lnTo>
                    <a:pt x="499" y="3646"/>
                  </a:lnTo>
                  <a:lnTo>
                    <a:pt x="513" y="3641"/>
                  </a:lnTo>
                  <a:lnTo>
                    <a:pt x="526" y="3636"/>
                  </a:lnTo>
                  <a:lnTo>
                    <a:pt x="551" y="3622"/>
                  </a:lnTo>
                  <a:lnTo>
                    <a:pt x="575" y="3606"/>
                  </a:lnTo>
                  <a:lnTo>
                    <a:pt x="596" y="3587"/>
                  </a:lnTo>
                  <a:lnTo>
                    <a:pt x="617" y="3566"/>
                  </a:lnTo>
                  <a:lnTo>
                    <a:pt x="635" y="3543"/>
                  </a:lnTo>
                  <a:lnTo>
                    <a:pt x="652" y="3519"/>
                  </a:lnTo>
                  <a:lnTo>
                    <a:pt x="666" y="3492"/>
                  </a:lnTo>
                  <a:lnTo>
                    <a:pt x="678" y="3463"/>
                  </a:lnTo>
                  <a:lnTo>
                    <a:pt x="688" y="3435"/>
                  </a:lnTo>
                  <a:lnTo>
                    <a:pt x="694" y="3404"/>
                  </a:lnTo>
                  <a:lnTo>
                    <a:pt x="700" y="3373"/>
                  </a:lnTo>
                  <a:lnTo>
                    <a:pt x="701" y="3340"/>
                  </a:lnTo>
                  <a:lnTo>
                    <a:pt x="701" y="3262"/>
                  </a:lnTo>
                  <a:lnTo>
                    <a:pt x="700" y="3246"/>
                  </a:lnTo>
                  <a:lnTo>
                    <a:pt x="698" y="3229"/>
                  </a:lnTo>
                  <a:lnTo>
                    <a:pt x="697" y="3212"/>
                  </a:lnTo>
                  <a:lnTo>
                    <a:pt x="694" y="3196"/>
                  </a:lnTo>
                  <a:lnTo>
                    <a:pt x="690" y="3179"/>
                  </a:lnTo>
                  <a:lnTo>
                    <a:pt x="687" y="3163"/>
                  </a:lnTo>
                  <a:lnTo>
                    <a:pt x="681" y="3148"/>
                  </a:lnTo>
                  <a:lnTo>
                    <a:pt x="675" y="3132"/>
                  </a:lnTo>
                  <a:lnTo>
                    <a:pt x="662" y="3103"/>
                  </a:lnTo>
                  <a:lnTo>
                    <a:pt x="647" y="3076"/>
                  </a:lnTo>
                  <a:lnTo>
                    <a:pt x="629" y="3050"/>
                  </a:lnTo>
                  <a:lnTo>
                    <a:pt x="618" y="3038"/>
                  </a:lnTo>
                  <a:lnTo>
                    <a:pt x="608" y="3027"/>
                  </a:lnTo>
                  <a:lnTo>
                    <a:pt x="618" y="3014"/>
                  </a:lnTo>
                  <a:lnTo>
                    <a:pt x="627" y="3000"/>
                  </a:lnTo>
                  <a:lnTo>
                    <a:pt x="635" y="2986"/>
                  </a:lnTo>
                  <a:lnTo>
                    <a:pt x="642" y="2971"/>
                  </a:lnTo>
                  <a:lnTo>
                    <a:pt x="647" y="2957"/>
                  </a:lnTo>
                  <a:lnTo>
                    <a:pt x="652" y="2943"/>
                  </a:lnTo>
                  <a:lnTo>
                    <a:pt x="654" y="2929"/>
                  </a:lnTo>
                  <a:lnTo>
                    <a:pt x="658" y="2915"/>
                  </a:lnTo>
                  <a:lnTo>
                    <a:pt x="660" y="2899"/>
                  </a:lnTo>
                  <a:lnTo>
                    <a:pt x="660" y="2885"/>
                  </a:lnTo>
                  <a:lnTo>
                    <a:pt x="644" y="2893"/>
                  </a:lnTo>
                  <a:lnTo>
                    <a:pt x="629" y="2899"/>
                  </a:lnTo>
                  <a:lnTo>
                    <a:pt x="612" y="2904"/>
                  </a:lnTo>
                  <a:lnTo>
                    <a:pt x="595" y="2908"/>
                  </a:lnTo>
                  <a:lnTo>
                    <a:pt x="578" y="2912"/>
                  </a:lnTo>
                  <a:lnTo>
                    <a:pt x="562" y="2913"/>
                  </a:lnTo>
                  <a:lnTo>
                    <a:pt x="544" y="2913"/>
                  </a:lnTo>
                  <a:lnTo>
                    <a:pt x="527" y="2913"/>
                  </a:lnTo>
                  <a:lnTo>
                    <a:pt x="527" y="2915"/>
                  </a:lnTo>
                  <a:lnTo>
                    <a:pt x="499" y="2907"/>
                  </a:lnTo>
                  <a:lnTo>
                    <a:pt x="471" y="2901"/>
                  </a:lnTo>
                  <a:lnTo>
                    <a:pt x="444" y="2897"/>
                  </a:lnTo>
                  <a:lnTo>
                    <a:pt x="417" y="2893"/>
                  </a:lnTo>
                  <a:lnTo>
                    <a:pt x="392" y="2892"/>
                  </a:lnTo>
                  <a:lnTo>
                    <a:pt x="366" y="2893"/>
                  </a:lnTo>
                  <a:lnTo>
                    <a:pt x="341" y="2894"/>
                  </a:lnTo>
                  <a:lnTo>
                    <a:pt x="318" y="2898"/>
                  </a:lnTo>
                  <a:lnTo>
                    <a:pt x="294" y="2903"/>
                  </a:lnTo>
                  <a:lnTo>
                    <a:pt x="272" y="2908"/>
                  </a:lnTo>
                  <a:lnTo>
                    <a:pt x="250" y="2916"/>
                  </a:lnTo>
                  <a:lnTo>
                    <a:pt x="229" y="2924"/>
                  </a:lnTo>
                  <a:lnTo>
                    <a:pt x="209" y="2934"/>
                  </a:lnTo>
                  <a:lnTo>
                    <a:pt x="189" y="2944"/>
                  </a:lnTo>
                  <a:lnTo>
                    <a:pt x="171" y="2956"/>
                  </a:lnTo>
                  <a:lnTo>
                    <a:pt x="153" y="2969"/>
                  </a:lnTo>
                  <a:lnTo>
                    <a:pt x="137" y="2982"/>
                  </a:lnTo>
                  <a:lnTo>
                    <a:pt x="122" y="2996"/>
                  </a:lnTo>
                  <a:lnTo>
                    <a:pt x="107" y="3010"/>
                  </a:lnTo>
                  <a:lnTo>
                    <a:pt x="94" y="3025"/>
                  </a:lnTo>
                  <a:lnTo>
                    <a:pt x="82" y="3041"/>
                  </a:lnTo>
                  <a:lnTo>
                    <a:pt x="72" y="3058"/>
                  </a:lnTo>
                  <a:lnTo>
                    <a:pt x="62" y="3074"/>
                  </a:lnTo>
                  <a:lnTo>
                    <a:pt x="54" y="3091"/>
                  </a:lnTo>
                  <a:lnTo>
                    <a:pt x="46" y="3108"/>
                  </a:lnTo>
                  <a:lnTo>
                    <a:pt x="41" y="3126"/>
                  </a:lnTo>
                  <a:lnTo>
                    <a:pt x="36" y="3143"/>
                  </a:lnTo>
                  <a:lnTo>
                    <a:pt x="33" y="3161"/>
                  </a:lnTo>
                  <a:lnTo>
                    <a:pt x="32" y="3179"/>
                  </a:lnTo>
                  <a:lnTo>
                    <a:pt x="32" y="3196"/>
                  </a:lnTo>
                  <a:lnTo>
                    <a:pt x="33" y="3214"/>
                  </a:lnTo>
                  <a:lnTo>
                    <a:pt x="37" y="3230"/>
                  </a:lnTo>
                  <a:lnTo>
                    <a:pt x="103" y="3508"/>
                  </a:lnTo>
                  <a:close/>
                  <a:moveTo>
                    <a:pt x="223" y="3344"/>
                  </a:moveTo>
                  <a:lnTo>
                    <a:pt x="223" y="3344"/>
                  </a:lnTo>
                  <a:lnTo>
                    <a:pt x="225" y="3333"/>
                  </a:lnTo>
                  <a:lnTo>
                    <a:pt x="229" y="3323"/>
                  </a:lnTo>
                  <a:lnTo>
                    <a:pt x="234" y="3314"/>
                  </a:lnTo>
                  <a:lnTo>
                    <a:pt x="241" y="3306"/>
                  </a:lnTo>
                  <a:lnTo>
                    <a:pt x="249" y="3300"/>
                  </a:lnTo>
                  <a:lnTo>
                    <a:pt x="258" y="3293"/>
                  </a:lnTo>
                  <a:lnTo>
                    <a:pt x="268" y="3290"/>
                  </a:lnTo>
                  <a:lnTo>
                    <a:pt x="278" y="3286"/>
                  </a:lnTo>
                  <a:lnTo>
                    <a:pt x="290" y="3286"/>
                  </a:lnTo>
                  <a:lnTo>
                    <a:pt x="300" y="3286"/>
                  </a:lnTo>
                  <a:lnTo>
                    <a:pt x="310" y="3288"/>
                  </a:lnTo>
                  <a:lnTo>
                    <a:pt x="321" y="3292"/>
                  </a:lnTo>
                  <a:lnTo>
                    <a:pt x="330" y="3299"/>
                  </a:lnTo>
                  <a:lnTo>
                    <a:pt x="338" y="3305"/>
                  </a:lnTo>
                  <a:lnTo>
                    <a:pt x="345" y="3313"/>
                  </a:lnTo>
                  <a:lnTo>
                    <a:pt x="350" y="3322"/>
                  </a:lnTo>
                  <a:lnTo>
                    <a:pt x="362" y="3315"/>
                  </a:lnTo>
                  <a:lnTo>
                    <a:pt x="374" y="3309"/>
                  </a:lnTo>
                  <a:lnTo>
                    <a:pt x="386" y="3300"/>
                  </a:lnTo>
                  <a:lnTo>
                    <a:pt x="398" y="3291"/>
                  </a:lnTo>
                  <a:lnTo>
                    <a:pt x="410" y="3281"/>
                  </a:lnTo>
                  <a:lnTo>
                    <a:pt x="423" y="3269"/>
                  </a:lnTo>
                  <a:lnTo>
                    <a:pt x="434" y="3256"/>
                  </a:lnTo>
                  <a:lnTo>
                    <a:pt x="447" y="3242"/>
                  </a:lnTo>
                  <a:lnTo>
                    <a:pt x="459" y="3226"/>
                  </a:lnTo>
                  <a:lnTo>
                    <a:pt x="471" y="3210"/>
                  </a:lnTo>
                  <a:lnTo>
                    <a:pt x="483" y="3192"/>
                  </a:lnTo>
                  <a:lnTo>
                    <a:pt x="496" y="3172"/>
                  </a:lnTo>
                  <a:lnTo>
                    <a:pt x="519" y="3130"/>
                  </a:lnTo>
                  <a:lnTo>
                    <a:pt x="544" y="3081"/>
                  </a:lnTo>
                  <a:lnTo>
                    <a:pt x="558" y="3073"/>
                  </a:lnTo>
                  <a:lnTo>
                    <a:pt x="571" y="3063"/>
                  </a:lnTo>
                  <a:lnTo>
                    <a:pt x="589" y="3082"/>
                  </a:lnTo>
                  <a:lnTo>
                    <a:pt x="603" y="3104"/>
                  </a:lnTo>
                  <a:lnTo>
                    <a:pt x="617" y="3126"/>
                  </a:lnTo>
                  <a:lnTo>
                    <a:pt x="627" y="3150"/>
                  </a:lnTo>
                  <a:lnTo>
                    <a:pt x="636" y="3177"/>
                  </a:lnTo>
                  <a:lnTo>
                    <a:pt x="643" y="3205"/>
                  </a:lnTo>
                  <a:lnTo>
                    <a:pt x="648" y="3233"/>
                  </a:lnTo>
                  <a:lnTo>
                    <a:pt x="649" y="3262"/>
                  </a:lnTo>
                  <a:lnTo>
                    <a:pt x="649" y="3340"/>
                  </a:lnTo>
                  <a:lnTo>
                    <a:pt x="648" y="3368"/>
                  </a:lnTo>
                  <a:lnTo>
                    <a:pt x="644" y="3395"/>
                  </a:lnTo>
                  <a:lnTo>
                    <a:pt x="638" y="3422"/>
                  </a:lnTo>
                  <a:lnTo>
                    <a:pt x="630" y="3447"/>
                  </a:lnTo>
                  <a:lnTo>
                    <a:pt x="620" y="3470"/>
                  </a:lnTo>
                  <a:lnTo>
                    <a:pt x="608" y="3492"/>
                  </a:lnTo>
                  <a:lnTo>
                    <a:pt x="594" y="3514"/>
                  </a:lnTo>
                  <a:lnTo>
                    <a:pt x="578" y="3532"/>
                  </a:lnTo>
                  <a:lnTo>
                    <a:pt x="562" y="3550"/>
                  </a:lnTo>
                  <a:lnTo>
                    <a:pt x="544" y="3565"/>
                  </a:lnTo>
                  <a:lnTo>
                    <a:pt x="524" y="3578"/>
                  </a:lnTo>
                  <a:lnTo>
                    <a:pt x="504" y="3590"/>
                  </a:lnTo>
                  <a:lnTo>
                    <a:pt x="482" y="3599"/>
                  </a:lnTo>
                  <a:lnTo>
                    <a:pt x="460" y="3605"/>
                  </a:lnTo>
                  <a:lnTo>
                    <a:pt x="437" y="3609"/>
                  </a:lnTo>
                  <a:lnTo>
                    <a:pt x="412" y="3610"/>
                  </a:lnTo>
                  <a:lnTo>
                    <a:pt x="398" y="3609"/>
                  </a:lnTo>
                  <a:lnTo>
                    <a:pt x="384" y="3608"/>
                  </a:lnTo>
                  <a:lnTo>
                    <a:pt x="371" y="3605"/>
                  </a:lnTo>
                  <a:lnTo>
                    <a:pt x="357" y="3603"/>
                  </a:lnTo>
                  <a:lnTo>
                    <a:pt x="344" y="3599"/>
                  </a:lnTo>
                  <a:lnTo>
                    <a:pt x="331" y="3594"/>
                  </a:lnTo>
                  <a:lnTo>
                    <a:pt x="318" y="3587"/>
                  </a:lnTo>
                  <a:lnTo>
                    <a:pt x="305" y="3581"/>
                  </a:lnTo>
                  <a:lnTo>
                    <a:pt x="294" y="3573"/>
                  </a:lnTo>
                  <a:lnTo>
                    <a:pt x="282" y="3565"/>
                  </a:lnTo>
                  <a:lnTo>
                    <a:pt x="271" y="3556"/>
                  </a:lnTo>
                  <a:lnTo>
                    <a:pt x="260" y="3546"/>
                  </a:lnTo>
                  <a:lnTo>
                    <a:pt x="250" y="3536"/>
                  </a:lnTo>
                  <a:lnTo>
                    <a:pt x="241" y="3525"/>
                  </a:lnTo>
                  <a:lnTo>
                    <a:pt x="232" y="3514"/>
                  </a:lnTo>
                  <a:lnTo>
                    <a:pt x="223" y="3502"/>
                  </a:lnTo>
                  <a:lnTo>
                    <a:pt x="220" y="3485"/>
                  </a:lnTo>
                  <a:lnTo>
                    <a:pt x="218" y="3469"/>
                  </a:lnTo>
                  <a:lnTo>
                    <a:pt x="216" y="3452"/>
                  </a:lnTo>
                  <a:lnTo>
                    <a:pt x="216" y="3433"/>
                  </a:lnTo>
                  <a:lnTo>
                    <a:pt x="216" y="3412"/>
                  </a:lnTo>
                  <a:lnTo>
                    <a:pt x="218" y="3391"/>
                  </a:lnTo>
                  <a:lnTo>
                    <a:pt x="223" y="3344"/>
                  </a:lnTo>
                  <a:close/>
                  <a:moveTo>
                    <a:pt x="2869" y="3547"/>
                  </a:moveTo>
                  <a:lnTo>
                    <a:pt x="2869" y="3547"/>
                  </a:lnTo>
                  <a:lnTo>
                    <a:pt x="2865" y="3528"/>
                  </a:lnTo>
                  <a:lnTo>
                    <a:pt x="2861" y="3511"/>
                  </a:lnTo>
                  <a:lnTo>
                    <a:pt x="2855" y="3496"/>
                  </a:lnTo>
                  <a:lnTo>
                    <a:pt x="2848" y="3480"/>
                  </a:lnTo>
                  <a:lnTo>
                    <a:pt x="2839" y="3467"/>
                  </a:lnTo>
                  <a:lnTo>
                    <a:pt x="2830" y="3454"/>
                  </a:lnTo>
                  <a:lnTo>
                    <a:pt x="2820" y="3444"/>
                  </a:lnTo>
                  <a:lnTo>
                    <a:pt x="2808" y="3434"/>
                  </a:lnTo>
                  <a:lnTo>
                    <a:pt x="2797" y="3423"/>
                  </a:lnTo>
                  <a:lnTo>
                    <a:pt x="2783" y="3414"/>
                  </a:lnTo>
                  <a:lnTo>
                    <a:pt x="2768" y="3407"/>
                  </a:lnTo>
                  <a:lnTo>
                    <a:pt x="2753" y="3398"/>
                  </a:lnTo>
                  <a:lnTo>
                    <a:pt x="2721" y="3384"/>
                  </a:lnTo>
                  <a:lnTo>
                    <a:pt x="2685" y="3368"/>
                  </a:lnTo>
                  <a:lnTo>
                    <a:pt x="2300" y="3212"/>
                  </a:lnTo>
                  <a:lnTo>
                    <a:pt x="2186" y="3881"/>
                  </a:lnTo>
                  <a:lnTo>
                    <a:pt x="2131" y="3332"/>
                  </a:lnTo>
                  <a:lnTo>
                    <a:pt x="2144" y="3324"/>
                  </a:lnTo>
                  <a:lnTo>
                    <a:pt x="2154" y="3315"/>
                  </a:lnTo>
                  <a:lnTo>
                    <a:pt x="2164" y="3305"/>
                  </a:lnTo>
                  <a:lnTo>
                    <a:pt x="2172" y="3295"/>
                  </a:lnTo>
                  <a:lnTo>
                    <a:pt x="2123" y="3247"/>
                  </a:lnTo>
                  <a:lnTo>
                    <a:pt x="2081" y="3207"/>
                  </a:lnTo>
                  <a:lnTo>
                    <a:pt x="2038" y="3247"/>
                  </a:lnTo>
                  <a:lnTo>
                    <a:pt x="1988" y="3295"/>
                  </a:lnTo>
                  <a:lnTo>
                    <a:pt x="1997" y="3305"/>
                  </a:lnTo>
                  <a:lnTo>
                    <a:pt x="2006" y="3315"/>
                  </a:lnTo>
                  <a:lnTo>
                    <a:pt x="2017" y="3324"/>
                  </a:lnTo>
                  <a:lnTo>
                    <a:pt x="2029" y="3332"/>
                  </a:lnTo>
                  <a:lnTo>
                    <a:pt x="1975" y="3881"/>
                  </a:lnTo>
                  <a:lnTo>
                    <a:pt x="1862" y="3212"/>
                  </a:lnTo>
                  <a:lnTo>
                    <a:pt x="1475" y="3368"/>
                  </a:lnTo>
                  <a:lnTo>
                    <a:pt x="1439" y="3384"/>
                  </a:lnTo>
                  <a:lnTo>
                    <a:pt x="1407" y="3398"/>
                  </a:lnTo>
                  <a:lnTo>
                    <a:pt x="1391" y="3407"/>
                  </a:lnTo>
                  <a:lnTo>
                    <a:pt x="1377" y="3414"/>
                  </a:lnTo>
                  <a:lnTo>
                    <a:pt x="1364" y="3423"/>
                  </a:lnTo>
                  <a:lnTo>
                    <a:pt x="1351" y="3434"/>
                  </a:lnTo>
                  <a:lnTo>
                    <a:pt x="1340" y="3444"/>
                  </a:lnTo>
                  <a:lnTo>
                    <a:pt x="1329" y="3454"/>
                  </a:lnTo>
                  <a:lnTo>
                    <a:pt x="1320" y="3467"/>
                  </a:lnTo>
                  <a:lnTo>
                    <a:pt x="1313" y="3480"/>
                  </a:lnTo>
                  <a:lnTo>
                    <a:pt x="1305" y="3496"/>
                  </a:lnTo>
                  <a:lnTo>
                    <a:pt x="1300" y="3511"/>
                  </a:lnTo>
                  <a:lnTo>
                    <a:pt x="1295" y="3528"/>
                  </a:lnTo>
                  <a:lnTo>
                    <a:pt x="1292" y="3547"/>
                  </a:lnTo>
                  <a:lnTo>
                    <a:pt x="1214" y="4142"/>
                  </a:lnTo>
                  <a:lnTo>
                    <a:pt x="1273" y="4124"/>
                  </a:lnTo>
                  <a:lnTo>
                    <a:pt x="1332" y="4109"/>
                  </a:lnTo>
                  <a:lnTo>
                    <a:pt x="1391" y="4093"/>
                  </a:lnTo>
                  <a:lnTo>
                    <a:pt x="1451" y="4080"/>
                  </a:lnTo>
                  <a:lnTo>
                    <a:pt x="1510" y="4067"/>
                  </a:lnTo>
                  <a:lnTo>
                    <a:pt x="1568" y="4057"/>
                  </a:lnTo>
                  <a:lnTo>
                    <a:pt x="1626" y="4047"/>
                  </a:lnTo>
                  <a:lnTo>
                    <a:pt x="1684" y="4039"/>
                  </a:lnTo>
                  <a:lnTo>
                    <a:pt x="1740" y="4031"/>
                  </a:lnTo>
                  <a:lnTo>
                    <a:pt x="1796" y="4025"/>
                  </a:lnTo>
                  <a:lnTo>
                    <a:pt x="1850" y="4020"/>
                  </a:lnTo>
                  <a:lnTo>
                    <a:pt x="1904" y="4016"/>
                  </a:lnTo>
                  <a:lnTo>
                    <a:pt x="1956" y="4013"/>
                  </a:lnTo>
                  <a:lnTo>
                    <a:pt x="2006" y="4011"/>
                  </a:lnTo>
                  <a:lnTo>
                    <a:pt x="2055" y="4010"/>
                  </a:lnTo>
                  <a:lnTo>
                    <a:pt x="2102" y="4008"/>
                  </a:lnTo>
                  <a:lnTo>
                    <a:pt x="2147" y="4010"/>
                  </a:lnTo>
                  <a:lnTo>
                    <a:pt x="2194" y="4011"/>
                  </a:lnTo>
                  <a:lnTo>
                    <a:pt x="2242" y="4012"/>
                  </a:lnTo>
                  <a:lnTo>
                    <a:pt x="2292" y="4015"/>
                  </a:lnTo>
                  <a:lnTo>
                    <a:pt x="2342" y="4019"/>
                  </a:lnTo>
                  <a:lnTo>
                    <a:pt x="2394" y="4024"/>
                  </a:lnTo>
                  <a:lnTo>
                    <a:pt x="2446" y="4029"/>
                  </a:lnTo>
                  <a:lnTo>
                    <a:pt x="2500" y="4035"/>
                  </a:lnTo>
                  <a:lnTo>
                    <a:pt x="2555" y="4043"/>
                  </a:lnTo>
                  <a:lnTo>
                    <a:pt x="2610" y="4052"/>
                  </a:lnTo>
                  <a:lnTo>
                    <a:pt x="2665" y="4062"/>
                  </a:lnTo>
                  <a:lnTo>
                    <a:pt x="2721" y="4073"/>
                  </a:lnTo>
                  <a:lnTo>
                    <a:pt x="2777" y="4084"/>
                  </a:lnTo>
                  <a:lnTo>
                    <a:pt x="2833" y="4098"/>
                  </a:lnTo>
                  <a:lnTo>
                    <a:pt x="2890" y="4113"/>
                  </a:lnTo>
                  <a:lnTo>
                    <a:pt x="2945" y="4128"/>
                  </a:lnTo>
                  <a:lnTo>
                    <a:pt x="2869" y="3547"/>
                  </a:lnTo>
                  <a:close/>
                  <a:moveTo>
                    <a:pt x="3890" y="3788"/>
                  </a:moveTo>
                  <a:lnTo>
                    <a:pt x="3644" y="3788"/>
                  </a:lnTo>
                  <a:lnTo>
                    <a:pt x="3614" y="3789"/>
                  </a:lnTo>
                  <a:lnTo>
                    <a:pt x="3598" y="3791"/>
                  </a:lnTo>
                  <a:lnTo>
                    <a:pt x="3581" y="3793"/>
                  </a:lnTo>
                  <a:lnTo>
                    <a:pt x="3565" y="3797"/>
                  </a:lnTo>
                  <a:lnTo>
                    <a:pt x="3548" y="3801"/>
                  </a:lnTo>
                  <a:lnTo>
                    <a:pt x="3531" y="3807"/>
                  </a:lnTo>
                  <a:lnTo>
                    <a:pt x="3514" y="3815"/>
                  </a:lnTo>
                  <a:lnTo>
                    <a:pt x="3498" y="3824"/>
                  </a:lnTo>
                  <a:lnTo>
                    <a:pt x="3482" y="3836"/>
                  </a:lnTo>
                  <a:lnTo>
                    <a:pt x="3467" y="3849"/>
                  </a:lnTo>
                  <a:lnTo>
                    <a:pt x="3452" y="3864"/>
                  </a:lnTo>
                  <a:lnTo>
                    <a:pt x="3440" y="3881"/>
                  </a:lnTo>
                  <a:lnTo>
                    <a:pt x="3427" y="3901"/>
                  </a:lnTo>
                  <a:lnTo>
                    <a:pt x="3415" y="3925"/>
                  </a:lnTo>
                  <a:lnTo>
                    <a:pt x="3406" y="3949"/>
                  </a:lnTo>
                  <a:lnTo>
                    <a:pt x="3276" y="4337"/>
                  </a:lnTo>
                  <a:lnTo>
                    <a:pt x="2801" y="4402"/>
                  </a:lnTo>
                  <a:lnTo>
                    <a:pt x="2801" y="4507"/>
                  </a:lnTo>
                  <a:lnTo>
                    <a:pt x="3353" y="4429"/>
                  </a:lnTo>
                  <a:lnTo>
                    <a:pt x="3504" y="3982"/>
                  </a:lnTo>
                  <a:lnTo>
                    <a:pt x="3509" y="3968"/>
                  </a:lnTo>
                  <a:lnTo>
                    <a:pt x="3514" y="3955"/>
                  </a:lnTo>
                  <a:lnTo>
                    <a:pt x="3521" y="3944"/>
                  </a:lnTo>
                  <a:lnTo>
                    <a:pt x="3528" y="3934"/>
                  </a:lnTo>
                  <a:lnTo>
                    <a:pt x="3536" y="3926"/>
                  </a:lnTo>
                  <a:lnTo>
                    <a:pt x="3544" y="3918"/>
                  </a:lnTo>
                  <a:lnTo>
                    <a:pt x="3553" y="3912"/>
                  </a:lnTo>
                  <a:lnTo>
                    <a:pt x="3562" y="3906"/>
                  </a:lnTo>
                  <a:lnTo>
                    <a:pt x="3571" y="3903"/>
                  </a:lnTo>
                  <a:lnTo>
                    <a:pt x="3580" y="3899"/>
                  </a:lnTo>
                  <a:lnTo>
                    <a:pt x="3601" y="3894"/>
                  </a:lnTo>
                  <a:lnTo>
                    <a:pt x="3623" y="3891"/>
                  </a:lnTo>
                  <a:lnTo>
                    <a:pt x="3644" y="3891"/>
                  </a:lnTo>
                  <a:lnTo>
                    <a:pt x="3890" y="3891"/>
                  </a:lnTo>
                  <a:lnTo>
                    <a:pt x="3905" y="3891"/>
                  </a:lnTo>
                  <a:lnTo>
                    <a:pt x="3918" y="3892"/>
                  </a:lnTo>
                  <a:lnTo>
                    <a:pt x="3929" y="3894"/>
                  </a:lnTo>
                  <a:lnTo>
                    <a:pt x="3939" y="3896"/>
                  </a:lnTo>
                  <a:lnTo>
                    <a:pt x="3948" y="3900"/>
                  </a:lnTo>
                  <a:lnTo>
                    <a:pt x="3957" y="3905"/>
                  </a:lnTo>
                  <a:lnTo>
                    <a:pt x="3966" y="3912"/>
                  </a:lnTo>
                  <a:lnTo>
                    <a:pt x="3973" y="3918"/>
                  </a:lnTo>
                  <a:lnTo>
                    <a:pt x="3981" y="3926"/>
                  </a:lnTo>
                  <a:lnTo>
                    <a:pt x="3986" y="3936"/>
                  </a:lnTo>
                  <a:lnTo>
                    <a:pt x="3991" y="3946"/>
                  </a:lnTo>
                  <a:lnTo>
                    <a:pt x="3996" y="3959"/>
                  </a:lnTo>
                  <a:lnTo>
                    <a:pt x="4000" y="3973"/>
                  </a:lnTo>
                  <a:lnTo>
                    <a:pt x="4003" y="3989"/>
                  </a:lnTo>
                  <a:lnTo>
                    <a:pt x="4005" y="4007"/>
                  </a:lnTo>
                  <a:lnTo>
                    <a:pt x="4008" y="4025"/>
                  </a:lnTo>
                  <a:lnTo>
                    <a:pt x="4063" y="4628"/>
                  </a:lnTo>
                  <a:lnTo>
                    <a:pt x="4166" y="4619"/>
                  </a:lnTo>
                  <a:lnTo>
                    <a:pt x="4109" y="4016"/>
                  </a:lnTo>
                  <a:lnTo>
                    <a:pt x="4107" y="3990"/>
                  </a:lnTo>
                  <a:lnTo>
                    <a:pt x="4103" y="3966"/>
                  </a:lnTo>
                  <a:lnTo>
                    <a:pt x="4098" y="3943"/>
                  </a:lnTo>
                  <a:lnTo>
                    <a:pt x="4091" y="3921"/>
                  </a:lnTo>
                  <a:lnTo>
                    <a:pt x="4082" y="3901"/>
                  </a:lnTo>
                  <a:lnTo>
                    <a:pt x="4073" y="3882"/>
                  </a:lnTo>
                  <a:lnTo>
                    <a:pt x="4063" y="3865"/>
                  </a:lnTo>
                  <a:lnTo>
                    <a:pt x="4050" y="3850"/>
                  </a:lnTo>
                  <a:lnTo>
                    <a:pt x="4036" y="3836"/>
                  </a:lnTo>
                  <a:lnTo>
                    <a:pt x="4021" y="3823"/>
                  </a:lnTo>
                  <a:lnTo>
                    <a:pt x="4004" y="3812"/>
                  </a:lnTo>
                  <a:lnTo>
                    <a:pt x="3985" y="3803"/>
                  </a:lnTo>
                  <a:lnTo>
                    <a:pt x="3964" y="3797"/>
                  </a:lnTo>
                  <a:lnTo>
                    <a:pt x="3942" y="3792"/>
                  </a:lnTo>
                  <a:lnTo>
                    <a:pt x="3918" y="3789"/>
                  </a:lnTo>
                  <a:lnTo>
                    <a:pt x="3890" y="3788"/>
                  </a:lnTo>
                  <a:close/>
                  <a:moveTo>
                    <a:pt x="3561" y="4711"/>
                  </a:moveTo>
                  <a:lnTo>
                    <a:pt x="2801" y="4711"/>
                  </a:lnTo>
                  <a:lnTo>
                    <a:pt x="2801" y="4763"/>
                  </a:lnTo>
                  <a:lnTo>
                    <a:pt x="3594" y="4763"/>
                  </a:lnTo>
                  <a:lnTo>
                    <a:pt x="3807" y="4279"/>
                  </a:lnTo>
                  <a:lnTo>
                    <a:pt x="3760" y="4258"/>
                  </a:lnTo>
                  <a:lnTo>
                    <a:pt x="3561" y="4711"/>
                  </a:lnTo>
                  <a:close/>
                  <a:moveTo>
                    <a:pt x="406" y="4258"/>
                  </a:moveTo>
                  <a:lnTo>
                    <a:pt x="358" y="4279"/>
                  </a:lnTo>
                  <a:lnTo>
                    <a:pt x="571" y="4763"/>
                  </a:lnTo>
                  <a:lnTo>
                    <a:pt x="1364" y="4763"/>
                  </a:lnTo>
                  <a:lnTo>
                    <a:pt x="1364" y="4711"/>
                  </a:lnTo>
                  <a:lnTo>
                    <a:pt x="604" y="4711"/>
                  </a:lnTo>
                  <a:lnTo>
                    <a:pt x="406" y="4258"/>
                  </a:lnTo>
                  <a:close/>
                  <a:moveTo>
                    <a:pt x="760" y="3949"/>
                  </a:moveTo>
                  <a:lnTo>
                    <a:pt x="760" y="3949"/>
                  </a:lnTo>
                  <a:lnTo>
                    <a:pt x="750" y="3925"/>
                  </a:lnTo>
                  <a:lnTo>
                    <a:pt x="738" y="3901"/>
                  </a:lnTo>
                  <a:lnTo>
                    <a:pt x="727" y="3881"/>
                  </a:lnTo>
                  <a:lnTo>
                    <a:pt x="712" y="3864"/>
                  </a:lnTo>
                  <a:lnTo>
                    <a:pt x="698" y="3849"/>
                  </a:lnTo>
                  <a:lnTo>
                    <a:pt x="683" y="3836"/>
                  </a:lnTo>
                  <a:lnTo>
                    <a:pt x="667" y="3824"/>
                  </a:lnTo>
                  <a:lnTo>
                    <a:pt x="651" y="3815"/>
                  </a:lnTo>
                  <a:lnTo>
                    <a:pt x="635" y="3807"/>
                  </a:lnTo>
                  <a:lnTo>
                    <a:pt x="618" y="3801"/>
                  </a:lnTo>
                  <a:lnTo>
                    <a:pt x="600" y="3797"/>
                  </a:lnTo>
                  <a:lnTo>
                    <a:pt x="584" y="3793"/>
                  </a:lnTo>
                  <a:lnTo>
                    <a:pt x="568" y="3791"/>
                  </a:lnTo>
                  <a:lnTo>
                    <a:pt x="551" y="3789"/>
                  </a:lnTo>
                  <a:lnTo>
                    <a:pt x="522" y="3788"/>
                  </a:lnTo>
                  <a:lnTo>
                    <a:pt x="274" y="3788"/>
                  </a:lnTo>
                  <a:lnTo>
                    <a:pt x="249" y="3789"/>
                  </a:lnTo>
                  <a:lnTo>
                    <a:pt x="224" y="3792"/>
                  </a:lnTo>
                  <a:lnTo>
                    <a:pt x="201" y="3797"/>
                  </a:lnTo>
                  <a:lnTo>
                    <a:pt x="180" y="3803"/>
                  </a:lnTo>
                  <a:lnTo>
                    <a:pt x="161" y="3812"/>
                  </a:lnTo>
                  <a:lnTo>
                    <a:pt x="144" y="3823"/>
                  </a:lnTo>
                  <a:lnTo>
                    <a:pt x="129" y="3836"/>
                  </a:lnTo>
                  <a:lnTo>
                    <a:pt x="115" y="3850"/>
                  </a:lnTo>
                  <a:lnTo>
                    <a:pt x="103" y="3865"/>
                  </a:lnTo>
                  <a:lnTo>
                    <a:pt x="91" y="3882"/>
                  </a:lnTo>
                  <a:lnTo>
                    <a:pt x="82" y="3901"/>
                  </a:lnTo>
                  <a:lnTo>
                    <a:pt x="75" y="3921"/>
                  </a:lnTo>
                  <a:lnTo>
                    <a:pt x="68" y="3943"/>
                  </a:lnTo>
                  <a:lnTo>
                    <a:pt x="62" y="3966"/>
                  </a:lnTo>
                  <a:lnTo>
                    <a:pt x="58" y="3990"/>
                  </a:lnTo>
                  <a:lnTo>
                    <a:pt x="55" y="4016"/>
                  </a:lnTo>
                  <a:lnTo>
                    <a:pt x="0" y="4619"/>
                  </a:lnTo>
                  <a:lnTo>
                    <a:pt x="102" y="4628"/>
                  </a:lnTo>
                  <a:lnTo>
                    <a:pt x="158" y="4025"/>
                  </a:lnTo>
                  <a:lnTo>
                    <a:pt x="160" y="4007"/>
                  </a:lnTo>
                  <a:lnTo>
                    <a:pt x="162" y="3989"/>
                  </a:lnTo>
                  <a:lnTo>
                    <a:pt x="166" y="3973"/>
                  </a:lnTo>
                  <a:lnTo>
                    <a:pt x="170" y="3959"/>
                  </a:lnTo>
                  <a:lnTo>
                    <a:pt x="174" y="3946"/>
                  </a:lnTo>
                  <a:lnTo>
                    <a:pt x="179" y="3936"/>
                  </a:lnTo>
                  <a:lnTo>
                    <a:pt x="186" y="3926"/>
                  </a:lnTo>
                  <a:lnTo>
                    <a:pt x="192" y="3918"/>
                  </a:lnTo>
                  <a:lnTo>
                    <a:pt x="200" y="3912"/>
                  </a:lnTo>
                  <a:lnTo>
                    <a:pt x="207" y="3905"/>
                  </a:lnTo>
                  <a:lnTo>
                    <a:pt x="216" y="3900"/>
                  </a:lnTo>
                  <a:lnTo>
                    <a:pt x="227" y="3896"/>
                  </a:lnTo>
                  <a:lnTo>
                    <a:pt x="237" y="3894"/>
                  </a:lnTo>
                  <a:lnTo>
                    <a:pt x="249" y="3892"/>
                  </a:lnTo>
                  <a:lnTo>
                    <a:pt x="262" y="3891"/>
                  </a:lnTo>
                  <a:lnTo>
                    <a:pt x="274" y="3891"/>
                  </a:lnTo>
                  <a:lnTo>
                    <a:pt x="522" y="3891"/>
                  </a:lnTo>
                  <a:lnTo>
                    <a:pt x="544" y="3891"/>
                  </a:lnTo>
                  <a:lnTo>
                    <a:pt x="564" y="3894"/>
                  </a:lnTo>
                  <a:lnTo>
                    <a:pt x="585" y="3899"/>
                  </a:lnTo>
                  <a:lnTo>
                    <a:pt x="594" y="3903"/>
                  </a:lnTo>
                  <a:lnTo>
                    <a:pt x="604" y="3906"/>
                  </a:lnTo>
                  <a:lnTo>
                    <a:pt x="613" y="3912"/>
                  </a:lnTo>
                  <a:lnTo>
                    <a:pt x="621" y="3918"/>
                  </a:lnTo>
                  <a:lnTo>
                    <a:pt x="629" y="3926"/>
                  </a:lnTo>
                  <a:lnTo>
                    <a:pt x="636" y="3934"/>
                  </a:lnTo>
                  <a:lnTo>
                    <a:pt x="644" y="3944"/>
                  </a:lnTo>
                  <a:lnTo>
                    <a:pt x="651" y="3955"/>
                  </a:lnTo>
                  <a:lnTo>
                    <a:pt x="657" y="3968"/>
                  </a:lnTo>
                  <a:lnTo>
                    <a:pt x="662" y="3982"/>
                  </a:lnTo>
                  <a:lnTo>
                    <a:pt x="813" y="4429"/>
                  </a:lnTo>
                  <a:lnTo>
                    <a:pt x="1364" y="4507"/>
                  </a:lnTo>
                  <a:lnTo>
                    <a:pt x="1364" y="4402"/>
                  </a:lnTo>
                  <a:lnTo>
                    <a:pt x="890" y="4337"/>
                  </a:lnTo>
                  <a:lnTo>
                    <a:pt x="760" y="3949"/>
                  </a:lnTo>
                  <a:close/>
                  <a:moveTo>
                    <a:pt x="2140" y="1285"/>
                  </a:moveTo>
                  <a:lnTo>
                    <a:pt x="2780" y="1285"/>
                  </a:lnTo>
                  <a:lnTo>
                    <a:pt x="2780" y="1388"/>
                  </a:lnTo>
                  <a:lnTo>
                    <a:pt x="2140" y="1388"/>
                  </a:lnTo>
                  <a:lnTo>
                    <a:pt x="2140" y="1285"/>
                  </a:lnTo>
                  <a:close/>
                  <a:moveTo>
                    <a:pt x="1268" y="961"/>
                  </a:moveTo>
                  <a:lnTo>
                    <a:pt x="2780" y="961"/>
                  </a:lnTo>
                  <a:lnTo>
                    <a:pt x="2780" y="1064"/>
                  </a:lnTo>
                  <a:lnTo>
                    <a:pt x="1268" y="1064"/>
                  </a:lnTo>
                  <a:lnTo>
                    <a:pt x="1268" y="961"/>
                  </a:lnTo>
                  <a:close/>
                  <a:moveTo>
                    <a:pt x="1268" y="636"/>
                  </a:moveTo>
                  <a:lnTo>
                    <a:pt x="2780" y="636"/>
                  </a:lnTo>
                  <a:lnTo>
                    <a:pt x="2780" y="739"/>
                  </a:lnTo>
                  <a:lnTo>
                    <a:pt x="1268" y="739"/>
                  </a:lnTo>
                  <a:lnTo>
                    <a:pt x="1268" y="636"/>
                  </a:lnTo>
                  <a:close/>
                </a:path>
              </a:pathLst>
            </a:custGeom>
            <a:solidFill>
              <a:srgbClr val="FFFFFF"/>
            </a:solidFill>
            <a:ln w="9525">
              <a:noFill/>
              <a:round/>
              <a:headEnd/>
              <a:tailEnd/>
            </a:ln>
          </p:spPr>
          <p:txBody>
            <a:bodyPr lIns="80119" tIns="40060" rIns="80119" bIns="40060"/>
            <a:lstStyle/>
            <a:p>
              <a:pPr algn="ctr" eaLnBrk="0" fontAlgn="base" hangingPunct="0">
                <a:spcBef>
                  <a:spcPct val="0"/>
                </a:spcBef>
                <a:spcAft>
                  <a:spcPct val="0"/>
                </a:spcAft>
                <a:buClr>
                  <a:srgbClr val="F2F2F2"/>
                </a:buClr>
                <a:buSzPct val="75000"/>
                <a:defRPr/>
              </a:pPr>
              <a:endParaRPr lang="en-AU" sz="1500" kern="0">
                <a:solidFill>
                  <a:srgbClr val="000000"/>
                </a:solidFill>
                <a:latin typeface="Arial"/>
              </a:endParaRPr>
            </a:p>
          </p:txBody>
        </p:sp>
      </p:grpSp>
      <p:sp>
        <p:nvSpPr>
          <p:cNvPr id="2" name="Footer Placeholder 1"/>
          <p:cNvSpPr>
            <a:spLocks noGrp="1"/>
          </p:cNvSpPr>
          <p:nvPr>
            <p:ph type="ftr" sz="quarter" idx="3"/>
          </p:nvPr>
        </p:nvSpPr>
        <p:spPr/>
        <p:txBody>
          <a:bodyPr/>
          <a:lstStyle/>
          <a:p>
            <a:r>
              <a:rPr lang="en-AU" sz="800">
                <a:solidFill>
                  <a:srgbClr val="000000">
                    <a:lumMod val="50000"/>
                    <a:lumOff val="50000"/>
                  </a:srgbClr>
                </a:solidFill>
                <a:latin typeface="EYInterstate Light" panose="02000506000000020004" pitchFamily="2" charset="0"/>
              </a:rPr>
              <a:t>OSARs overview |</a:t>
            </a:r>
            <a:endParaRPr lang="en-AU" sz="800" dirty="0">
              <a:solidFill>
                <a:srgbClr val="000000">
                  <a:lumMod val="50000"/>
                  <a:lumOff val="50000"/>
                </a:srgbClr>
              </a:solidFill>
              <a:latin typeface="EYInterstate Light" panose="02000506000000020004" pitchFamily="2" charset="0"/>
            </a:endParaRPr>
          </a:p>
        </p:txBody>
      </p:sp>
      <p:sp>
        <p:nvSpPr>
          <p:cNvPr id="3" name="Slide Number Placeholder 2"/>
          <p:cNvSpPr>
            <a:spLocks noGrp="1"/>
          </p:cNvSpPr>
          <p:nvPr>
            <p:ph type="sldNum" sz="quarter" idx="4"/>
          </p:nvPr>
        </p:nvSpPr>
        <p:spPr/>
        <p:txBody>
          <a:bodyPr/>
          <a:lstStyle/>
          <a:p>
            <a:pPr algn="r"/>
            <a:fld id="{89470938-C9BA-4B24-B2E8-85DE2AF67580}" type="slidenum">
              <a:rPr lang="en-NZ">
                <a:solidFill>
                  <a:srgbClr val="000000">
                    <a:lumMod val="50000"/>
                    <a:lumOff val="50000"/>
                  </a:srgbClr>
                </a:solidFill>
              </a:rPr>
              <a:pPr algn="r"/>
              <a:t>17</a:t>
            </a:fld>
            <a:endParaRPr lang="en-NZ" dirty="0">
              <a:solidFill>
                <a:srgbClr val="000000">
                  <a:lumMod val="50000"/>
                  <a:lumOff val="50000"/>
                </a:srgbClr>
              </a:solidFill>
            </a:endParaRPr>
          </a:p>
        </p:txBody>
      </p:sp>
      <p:grpSp>
        <p:nvGrpSpPr>
          <p:cNvPr id="31" name="Group 30"/>
          <p:cNvGrpSpPr/>
          <p:nvPr/>
        </p:nvGrpSpPr>
        <p:grpSpPr>
          <a:xfrm>
            <a:off x="1806399" y="5144179"/>
            <a:ext cx="792445" cy="790414"/>
            <a:chOff x="-410085" y="5747749"/>
            <a:chExt cx="547560" cy="511278"/>
          </a:xfrm>
        </p:grpSpPr>
        <p:sp>
          <p:nvSpPr>
            <p:cNvPr id="32" name="Oval 31"/>
            <p:cNvSpPr/>
            <p:nvPr/>
          </p:nvSpPr>
          <p:spPr bwMode="auto">
            <a:xfrm>
              <a:off x="-410085" y="5747749"/>
              <a:ext cx="547560" cy="511278"/>
            </a:xfrm>
            <a:prstGeom prst="ellipse">
              <a:avLst/>
            </a:prstGeom>
            <a:solidFill>
              <a:schemeClr val="tx1">
                <a:lumMod val="50000"/>
                <a:lumOff val="50000"/>
              </a:schemeClr>
            </a:solidFill>
            <a:ln>
              <a:noFill/>
            </a:ln>
          </p:spPr>
          <p:txBody>
            <a:bodyPr rot="0" spcFirstLastPara="0" vertOverflow="overflow" horzOverflow="overflow" vert="horz" wrap="square" lIns="137160" tIns="137160" rIns="137160" bIns="137160" numCol="1" spcCol="0" rtlCol="0" fromWordArt="0" anchor="t" anchorCtr="0" forceAA="0" compatLnSpc="1">
              <a:prstTxWarp prst="textNoShape">
                <a:avLst/>
              </a:prstTxWarp>
              <a:noAutofit/>
            </a:bodyPr>
            <a:lstStyle/>
            <a:p>
              <a:pPr eaLnBrk="0" fontAlgn="base" hangingPunct="0">
                <a:spcAft>
                  <a:spcPts val="600"/>
                </a:spcAft>
                <a:defRPr/>
              </a:pPr>
              <a:endParaRPr lang="en-AU" sz="1000" kern="0" dirty="0">
                <a:solidFill>
                  <a:srgbClr val="000000"/>
                </a:solidFill>
                <a:latin typeface="Arial"/>
                <a:cs typeface="Arial" pitchFamily="34" charset="0"/>
              </a:endParaRPr>
            </a:p>
          </p:txBody>
        </p:sp>
        <p:sp>
          <p:nvSpPr>
            <p:cNvPr id="33" name="Freeform 12"/>
            <p:cNvSpPr>
              <a:spLocks noEditPoints="1"/>
            </p:cNvSpPr>
            <p:nvPr/>
          </p:nvSpPr>
          <p:spPr bwMode="auto">
            <a:xfrm>
              <a:off x="-275739" y="5842963"/>
              <a:ext cx="287516" cy="289603"/>
            </a:xfrm>
            <a:custGeom>
              <a:avLst/>
              <a:gdLst>
                <a:gd name="T0" fmla="*/ 264 w 384"/>
                <a:gd name="T1" fmla="*/ 0 h 388"/>
                <a:gd name="T2" fmla="*/ 120 w 384"/>
                <a:gd name="T3" fmla="*/ 0 h 388"/>
                <a:gd name="T4" fmla="*/ 0 w 384"/>
                <a:gd name="T5" fmla="*/ 388 h 388"/>
                <a:gd name="T6" fmla="*/ 384 w 384"/>
                <a:gd name="T7" fmla="*/ 388 h 388"/>
                <a:gd name="T8" fmla="*/ 264 w 384"/>
                <a:gd name="T9" fmla="*/ 0 h 388"/>
                <a:gd name="T10" fmla="*/ 216 w 384"/>
                <a:gd name="T11" fmla="*/ 364 h 388"/>
                <a:gd name="T12" fmla="*/ 168 w 384"/>
                <a:gd name="T13" fmla="*/ 364 h 388"/>
                <a:gd name="T14" fmla="*/ 168 w 384"/>
                <a:gd name="T15" fmla="*/ 292 h 388"/>
                <a:gd name="T16" fmla="*/ 216 w 384"/>
                <a:gd name="T17" fmla="*/ 292 h 388"/>
                <a:gd name="T18" fmla="*/ 216 w 384"/>
                <a:gd name="T19" fmla="*/ 364 h 388"/>
                <a:gd name="T20" fmla="*/ 216 w 384"/>
                <a:gd name="T21" fmla="*/ 244 h 388"/>
                <a:gd name="T22" fmla="*/ 168 w 384"/>
                <a:gd name="T23" fmla="*/ 244 h 388"/>
                <a:gd name="T24" fmla="*/ 168 w 384"/>
                <a:gd name="T25" fmla="*/ 171 h 388"/>
                <a:gd name="T26" fmla="*/ 216 w 384"/>
                <a:gd name="T27" fmla="*/ 171 h 388"/>
                <a:gd name="T28" fmla="*/ 216 w 384"/>
                <a:gd name="T29" fmla="*/ 244 h 388"/>
                <a:gd name="T30" fmla="*/ 216 w 384"/>
                <a:gd name="T31" fmla="*/ 123 h 388"/>
                <a:gd name="T32" fmla="*/ 168 w 384"/>
                <a:gd name="T33" fmla="*/ 123 h 388"/>
                <a:gd name="T34" fmla="*/ 168 w 384"/>
                <a:gd name="T35" fmla="*/ 48 h 388"/>
                <a:gd name="T36" fmla="*/ 216 w 384"/>
                <a:gd name="T37" fmla="*/ 48 h 388"/>
                <a:gd name="T38" fmla="*/ 216 w 384"/>
                <a:gd name="T39" fmla="*/ 12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4" h="388">
                  <a:moveTo>
                    <a:pt x="264" y="0"/>
                  </a:moveTo>
                  <a:lnTo>
                    <a:pt x="120" y="0"/>
                  </a:lnTo>
                  <a:lnTo>
                    <a:pt x="0" y="388"/>
                  </a:lnTo>
                  <a:lnTo>
                    <a:pt x="384" y="388"/>
                  </a:lnTo>
                  <a:lnTo>
                    <a:pt x="264" y="0"/>
                  </a:lnTo>
                  <a:close/>
                  <a:moveTo>
                    <a:pt x="216" y="364"/>
                  </a:moveTo>
                  <a:lnTo>
                    <a:pt x="168" y="364"/>
                  </a:lnTo>
                  <a:lnTo>
                    <a:pt x="168" y="292"/>
                  </a:lnTo>
                  <a:lnTo>
                    <a:pt x="216" y="292"/>
                  </a:lnTo>
                  <a:lnTo>
                    <a:pt x="216" y="364"/>
                  </a:lnTo>
                  <a:close/>
                  <a:moveTo>
                    <a:pt x="216" y="244"/>
                  </a:moveTo>
                  <a:lnTo>
                    <a:pt x="168" y="244"/>
                  </a:lnTo>
                  <a:lnTo>
                    <a:pt x="168" y="171"/>
                  </a:lnTo>
                  <a:lnTo>
                    <a:pt x="216" y="171"/>
                  </a:lnTo>
                  <a:lnTo>
                    <a:pt x="216" y="244"/>
                  </a:lnTo>
                  <a:close/>
                  <a:moveTo>
                    <a:pt x="216" y="123"/>
                  </a:moveTo>
                  <a:lnTo>
                    <a:pt x="168" y="123"/>
                  </a:lnTo>
                  <a:lnTo>
                    <a:pt x="168" y="48"/>
                  </a:lnTo>
                  <a:lnTo>
                    <a:pt x="216" y="48"/>
                  </a:lnTo>
                  <a:lnTo>
                    <a:pt x="216" y="123"/>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pPr algn="ctr" eaLnBrk="0" fontAlgn="base" hangingPunct="0">
                <a:spcBef>
                  <a:spcPct val="50000"/>
                </a:spcBef>
                <a:spcAft>
                  <a:spcPct val="0"/>
                </a:spcAft>
                <a:defRPr/>
              </a:pPr>
              <a:endParaRPr lang="en-US" sz="1100" kern="0">
                <a:solidFill>
                  <a:srgbClr val="646464"/>
                </a:solidFill>
                <a:latin typeface="Arial"/>
              </a:endParaRPr>
            </a:p>
          </p:txBody>
        </p:sp>
      </p:grpSp>
    </p:spTree>
    <p:extLst>
      <p:ext uri="{BB962C8B-B14F-4D97-AF65-F5344CB8AC3E}">
        <p14:creationId xmlns:p14="http://schemas.microsoft.com/office/powerpoint/2010/main" val="1443766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21395"/>
          <a:stretch/>
        </p:blipFill>
        <p:spPr>
          <a:xfrm>
            <a:off x="1735512" y="1800509"/>
            <a:ext cx="6615797" cy="4358685"/>
          </a:xfrm>
          <a:prstGeom prst="rect">
            <a:avLst/>
          </a:prstGeom>
          <a:solidFill>
            <a:schemeClr val="accent5"/>
          </a:solidFill>
        </p:spPr>
      </p:pic>
      <p:sp>
        <p:nvSpPr>
          <p:cNvPr id="6" name="TextBox 5"/>
          <p:cNvSpPr txBox="1"/>
          <p:nvPr/>
        </p:nvSpPr>
        <p:spPr>
          <a:xfrm>
            <a:off x="1735512" y="945069"/>
            <a:ext cx="8722309" cy="698333"/>
          </a:xfrm>
          <a:prstGeom prst="rect">
            <a:avLst/>
          </a:prstGeom>
          <a:noFill/>
        </p:spPr>
        <p:txBody>
          <a:bodyPr wrap="square" lIns="0" tIns="39624" rIns="0" bIns="0" rtlCol="0">
            <a:spAutoFit/>
          </a:bodyPr>
          <a:lstStyle/>
          <a:p>
            <a:pPr>
              <a:lnSpc>
                <a:spcPct val="85000"/>
              </a:lnSpc>
              <a:spcAft>
                <a:spcPts val="650"/>
              </a:spcAft>
              <a:buClr>
                <a:srgbClr val="FFE600"/>
              </a:buClr>
              <a:buSzPct val="70000"/>
            </a:pPr>
            <a:r>
              <a:rPr lang="en-NZ" sz="3033" b="1" dirty="0">
                <a:solidFill>
                  <a:srgbClr val="000000">
                    <a:lumMod val="65000"/>
                    <a:lumOff val="35000"/>
                  </a:srgbClr>
                </a:solidFill>
                <a:latin typeface="EYInterstate Light" panose="02000506000000020004" pitchFamily="2" charset="0"/>
              </a:rPr>
              <a:t>Western Roads Upgrade Project:</a:t>
            </a:r>
            <a:br>
              <a:rPr lang="en-NZ" sz="3033" b="1" dirty="0">
                <a:solidFill>
                  <a:srgbClr val="000000">
                    <a:lumMod val="65000"/>
                    <a:lumOff val="35000"/>
                  </a:srgbClr>
                </a:solidFill>
                <a:latin typeface="EYInterstate Light" panose="02000506000000020004" pitchFamily="2" charset="0"/>
              </a:rPr>
            </a:br>
            <a:r>
              <a:rPr lang="en-NZ" sz="2000" b="1" dirty="0">
                <a:solidFill>
                  <a:srgbClr val="000000">
                    <a:lumMod val="65000"/>
                    <a:lumOff val="35000"/>
                  </a:srgbClr>
                </a:solidFill>
                <a:latin typeface="EYInterstate Light" panose="02000506000000020004" pitchFamily="2" charset="0"/>
              </a:rPr>
              <a:t>Capital works and maintenance services</a:t>
            </a:r>
          </a:p>
        </p:txBody>
      </p:sp>
      <p:sp>
        <p:nvSpPr>
          <p:cNvPr id="2" name="Footer Placeholder 1"/>
          <p:cNvSpPr>
            <a:spLocks noGrp="1"/>
          </p:cNvSpPr>
          <p:nvPr>
            <p:ph type="ftr" sz="quarter" idx="3"/>
          </p:nvPr>
        </p:nvSpPr>
        <p:spPr/>
        <p:txBody>
          <a:bodyPr/>
          <a:lstStyle/>
          <a:p>
            <a:r>
              <a:rPr lang="en-AU" sz="800">
                <a:solidFill>
                  <a:srgbClr val="000000">
                    <a:lumMod val="50000"/>
                    <a:lumOff val="50000"/>
                  </a:srgbClr>
                </a:solidFill>
                <a:latin typeface="EYInterstate Light" panose="02000506000000020004" pitchFamily="2" charset="0"/>
              </a:rPr>
              <a:t>OSARs overview |</a:t>
            </a:r>
            <a:endParaRPr lang="en-AU" sz="800" dirty="0">
              <a:solidFill>
                <a:srgbClr val="000000">
                  <a:lumMod val="50000"/>
                  <a:lumOff val="50000"/>
                </a:srgbClr>
              </a:solidFill>
              <a:latin typeface="EYInterstate Light" panose="02000506000000020004" pitchFamily="2" charset="0"/>
            </a:endParaRPr>
          </a:p>
        </p:txBody>
      </p:sp>
      <p:sp>
        <p:nvSpPr>
          <p:cNvPr id="3" name="Slide Number Placeholder 2"/>
          <p:cNvSpPr>
            <a:spLocks noGrp="1"/>
          </p:cNvSpPr>
          <p:nvPr>
            <p:ph type="sldNum" sz="quarter" idx="4"/>
          </p:nvPr>
        </p:nvSpPr>
        <p:spPr/>
        <p:txBody>
          <a:bodyPr/>
          <a:lstStyle/>
          <a:p>
            <a:pPr algn="r"/>
            <a:fld id="{89470938-C9BA-4B24-B2E8-85DE2AF67580}" type="slidenum">
              <a:rPr lang="en-NZ">
                <a:solidFill>
                  <a:srgbClr val="000000">
                    <a:lumMod val="50000"/>
                    <a:lumOff val="50000"/>
                  </a:srgbClr>
                </a:solidFill>
              </a:rPr>
              <a:pPr algn="r"/>
              <a:t>18</a:t>
            </a:fld>
            <a:endParaRPr lang="en-NZ" dirty="0">
              <a:solidFill>
                <a:srgbClr val="000000">
                  <a:lumMod val="50000"/>
                  <a:lumOff val="50000"/>
                </a:srgbClr>
              </a:solidFill>
            </a:endParaRPr>
          </a:p>
        </p:txBody>
      </p:sp>
    </p:spTree>
    <p:extLst>
      <p:ext uri="{BB962C8B-B14F-4D97-AF65-F5344CB8AC3E}">
        <p14:creationId xmlns:p14="http://schemas.microsoft.com/office/powerpoint/2010/main" val="1598711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35511" y="1730747"/>
            <a:ext cx="8334074" cy="4467184"/>
            <a:chOff x="834310" y="1250636"/>
            <a:chExt cx="8334074" cy="4467184"/>
          </a:xfrm>
        </p:grpSpPr>
        <p:grpSp>
          <p:nvGrpSpPr>
            <p:cNvPr id="103" name="Group 102"/>
            <p:cNvGrpSpPr/>
            <p:nvPr/>
          </p:nvGrpSpPr>
          <p:grpSpPr>
            <a:xfrm>
              <a:off x="836566" y="1282173"/>
              <a:ext cx="8231234" cy="2095382"/>
              <a:chOff x="455566" y="2766825"/>
              <a:chExt cx="6420574" cy="2095382"/>
            </a:xfrm>
          </p:grpSpPr>
          <p:sp>
            <p:nvSpPr>
              <p:cNvPr id="68" name="TextBox 67"/>
              <p:cNvSpPr txBox="1"/>
              <p:nvPr/>
            </p:nvSpPr>
            <p:spPr>
              <a:xfrm>
                <a:off x="1734286" y="4331819"/>
                <a:ext cx="3846306" cy="220060"/>
              </a:xfrm>
              <a:prstGeom prst="rect">
                <a:avLst/>
              </a:prstGeom>
              <a:noFill/>
            </p:spPr>
            <p:txBody>
              <a:bodyPr wrap="square" lIns="0" tIns="36576" rIns="0" bIns="0" rtlCol="0">
                <a:spAutoFit/>
              </a:bodyPr>
              <a:lstStyle/>
              <a:p>
                <a:pPr algn="ctr">
                  <a:lnSpc>
                    <a:spcPct val="85000"/>
                  </a:lnSpc>
                  <a:spcAft>
                    <a:spcPts val="600"/>
                  </a:spcAft>
                  <a:buClr>
                    <a:srgbClr val="FFE600"/>
                  </a:buClr>
                  <a:buSzPct val="70000"/>
                </a:pPr>
                <a:r>
                  <a:rPr lang="de-DE" sz="1400" b="1" dirty="0">
                    <a:solidFill>
                      <a:srgbClr val="F04C3E"/>
                    </a:solidFill>
                    <a:latin typeface="EYInterstate Light" panose="02000506000000020004" pitchFamily="2" charset="0"/>
                  </a:rPr>
                  <a:t>Input von TAS</a:t>
                </a:r>
                <a:endParaRPr lang="en-US" sz="1400" b="1" dirty="0">
                  <a:solidFill>
                    <a:srgbClr val="F04C3E"/>
                  </a:solidFill>
                  <a:latin typeface="EYInterstate Light" panose="02000506000000020004" pitchFamily="2" charset="0"/>
                </a:endParaRPr>
              </a:p>
            </p:txBody>
          </p:sp>
          <p:grpSp>
            <p:nvGrpSpPr>
              <p:cNvPr id="69" name="Group 68"/>
              <p:cNvGrpSpPr/>
              <p:nvPr/>
            </p:nvGrpSpPr>
            <p:grpSpPr>
              <a:xfrm>
                <a:off x="458261" y="3983123"/>
                <a:ext cx="6398358" cy="554151"/>
                <a:chOff x="0" y="3745169"/>
                <a:chExt cx="9144000" cy="708145"/>
              </a:xfrm>
              <a:solidFill>
                <a:schemeClr val="bg1">
                  <a:lumMod val="75000"/>
                </a:schemeClr>
              </a:solidFill>
            </p:grpSpPr>
            <p:sp>
              <p:nvSpPr>
                <p:cNvPr id="96" name="Rectangle 95"/>
                <p:cNvSpPr/>
                <p:nvPr/>
              </p:nvSpPr>
              <p:spPr>
                <a:xfrm>
                  <a:off x="0" y="3745169"/>
                  <a:ext cx="9144000" cy="708145"/>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endParaRPr lang="en-US" sz="1050" dirty="0">
                    <a:solidFill>
                      <a:srgbClr val="000000"/>
                    </a:solidFill>
                    <a:latin typeface="EYInterstate Light" panose="02000506000000020004" pitchFamily="2" charset="0"/>
                  </a:endParaRPr>
                </a:p>
              </p:txBody>
            </p:sp>
            <p:cxnSp>
              <p:nvCxnSpPr>
                <p:cNvPr id="97" name="Straight Connector 96"/>
                <p:cNvCxnSpPr>
                  <a:stCxn id="96" idx="1"/>
                  <a:endCxn id="96" idx="3"/>
                </p:cNvCxnSpPr>
                <p:nvPr/>
              </p:nvCxnSpPr>
              <p:spPr>
                <a:xfrm>
                  <a:off x="0" y="4099242"/>
                  <a:ext cx="9144000" cy="0"/>
                </a:xfrm>
                <a:prstGeom prst="line">
                  <a:avLst/>
                </a:prstGeom>
                <a:grpFill/>
                <a:ln w="38100">
                  <a:solidFill>
                    <a:schemeClr val="tx2"/>
                  </a:solidFill>
                  <a:prstDash val="lgDash"/>
                  <a:miter lim="800000"/>
                  <a:tailEnd type="none"/>
                </a:ln>
              </p:spPr>
              <p:style>
                <a:lnRef idx="1">
                  <a:schemeClr val="accent1"/>
                </a:lnRef>
                <a:fillRef idx="0">
                  <a:schemeClr val="accent1"/>
                </a:fillRef>
                <a:effectRef idx="0">
                  <a:schemeClr val="accent1"/>
                </a:effectRef>
                <a:fontRef idx="minor">
                  <a:schemeClr val="tx1"/>
                </a:fontRef>
              </p:style>
            </p:cxnSp>
          </p:grpSp>
          <p:cxnSp>
            <p:nvCxnSpPr>
              <p:cNvPr id="70" name="Straight Connector 69"/>
              <p:cNvCxnSpPr/>
              <p:nvPr/>
            </p:nvCxnSpPr>
            <p:spPr>
              <a:xfrm flipV="1">
                <a:off x="460316" y="3032160"/>
                <a:ext cx="9370" cy="1108188"/>
              </a:xfrm>
              <a:prstGeom prst="line">
                <a:avLst/>
              </a:prstGeom>
              <a:ln w="9525">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71" name="Double Bracket 70"/>
              <p:cNvSpPr/>
              <p:nvPr/>
            </p:nvSpPr>
            <p:spPr>
              <a:xfrm>
                <a:off x="468651" y="3092288"/>
                <a:ext cx="2221651" cy="246221"/>
              </a:xfrm>
              <a:prstGeom prst="bracketPair">
                <a:avLst>
                  <a:gd name="adj" fmla="val 0"/>
                </a:avLst>
              </a:prstGeom>
              <a:solidFill>
                <a:schemeClr val="accent2"/>
              </a:solidFill>
              <a:ln w="38100">
                <a:solidFill>
                  <a:schemeClr val="accent1"/>
                </a:solidFill>
              </a:ln>
            </p:spPr>
            <p:txBody>
              <a:bodyPr wrap="square" lIns="91440" tIns="45720" rIns="91440" bIns="45720" anchor="ctr">
                <a:spAutoFit/>
              </a:bodyPr>
              <a:lstStyle/>
              <a:p>
                <a:pPr algn="ctr"/>
                <a:r>
                  <a:rPr lang="en-US" sz="1000" b="1" dirty="0">
                    <a:solidFill>
                      <a:srgbClr val="808080">
                        <a:lumMod val="75000"/>
                      </a:srgbClr>
                    </a:solidFill>
                    <a:latin typeface="EYInterstate Light" panose="02000506000000020004" pitchFamily="2" charset="0"/>
                  </a:rPr>
                  <a:t>Development phase (D&amp;C)</a:t>
                </a:r>
                <a:endParaRPr lang="en-US" sz="1000" dirty="0">
                  <a:solidFill>
                    <a:srgbClr val="808080">
                      <a:lumMod val="75000"/>
                    </a:srgbClr>
                  </a:solidFill>
                  <a:latin typeface="EYInterstate Light" panose="02000506000000020004" pitchFamily="2" charset="0"/>
                </a:endParaRPr>
              </a:p>
            </p:txBody>
          </p:sp>
          <p:sp>
            <p:nvSpPr>
              <p:cNvPr id="72" name="Double Bracket 71"/>
              <p:cNvSpPr/>
              <p:nvPr/>
            </p:nvSpPr>
            <p:spPr>
              <a:xfrm>
                <a:off x="493551" y="3740002"/>
                <a:ext cx="437885" cy="215444"/>
              </a:xfrm>
              <a:prstGeom prst="bracketPair">
                <a:avLst>
                  <a:gd name="adj" fmla="val 0"/>
                </a:avLst>
              </a:prstGeom>
              <a:solidFill>
                <a:schemeClr val="accent4"/>
              </a:solidFill>
              <a:ln w="38100">
                <a:solidFill>
                  <a:schemeClr val="accent1"/>
                </a:solidFill>
              </a:ln>
            </p:spPr>
            <p:txBody>
              <a:bodyPr wrap="none" lIns="91440" tIns="45720" rIns="91440" bIns="45720" anchor="ctr">
                <a:spAutoFit/>
              </a:bodyPr>
              <a:lstStyle/>
              <a:p>
                <a:pPr algn="ctr"/>
                <a:r>
                  <a:rPr lang="en-US" sz="800" b="1" dirty="0">
                    <a:solidFill>
                      <a:srgbClr val="808080"/>
                    </a:solidFill>
                    <a:latin typeface="EYInterstate Light" panose="02000506000000020004" pitchFamily="2" charset="0"/>
                  </a:rPr>
                  <a:t>VR (M)*</a:t>
                </a:r>
                <a:endParaRPr lang="en-US" sz="800" dirty="0">
                  <a:solidFill>
                    <a:srgbClr val="808080"/>
                  </a:solidFill>
                  <a:latin typeface="EYInterstate Light" panose="02000506000000020004" pitchFamily="2" charset="0"/>
                </a:endParaRPr>
              </a:p>
            </p:txBody>
          </p:sp>
          <p:sp>
            <p:nvSpPr>
              <p:cNvPr id="73" name="TextBox 72"/>
              <p:cNvSpPr txBox="1"/>
              <p:nvPr/>
            </p:nvSpPr>
            <p:spPr>
              <a:xfrm>
                <a:off x="461867" y="2766825"/>
                <a:ext cx="500882" cy="311624"/>
              </a:xfrm>
              <a:prstGeom prst="rect">
                <a:avLst/>
              </a:prstGeom>
              <a:solidFill>
                <a:schemeClr val="bg1">
                  <a:lumMod val="20000"/>
                  <a:lumOff val="80000"/>
                </a:schemeClr>
              </a:solidFill>
              <a:ln>
                <a:solidFill>
                  <a:schemeClr val="bg1">
                    <a:lumMod val="60000"/>
                    <a:lumOff val="40000"/>
                  </a:schemeClr>
                </a:solidFill>
                <a:prstDash val="dash"/>
              </a:ln>
            </p:spPr>
            <p:txBody>
              <a:bodyPr wrap="square" lIns="0" tIns="36576" rIns="0" bIns="0" rtlCol="0">
                <a:spAutoFit/>
              </a:bodyPr>
              <a:lstStyle/>
              <a:p>
                <a:pPr algn="ctr">
                  <a:lnSpc>
                    <a:spcPct val="85000"/>
                  </a:lnSpc>
                  <a:spcAft>
                    <a:spcPts val="600"/>
                  </a:spcAft>
                  <a:buClr>
                    <a:srgbClr val="FFE600"/>
                  </a:buClr>
                  <a:buSzPct val="70000"/>
                </a:pPr>
                <a:r>
                  <a:rPr lang="en-GB" sz="1050" dirty="0">
                    <a:solidFill>
                      <a:srgbClr val="808080">
                        <a:lumMod val="75000"/>
                      </a:srgbClr>
                    </a:solidFill>
                    <a:latin typeface="EYInterstate Light" panose="02000506000000020004" pitchFamily="2" charset="0"/>
                  </a:rPr>
                  <a:t>Financial close</a:t>
                </a:r>
              </a:p>
            </p:txBody>
          </p:sp>
          <p:cxnSp>
            <p:nvCxnSpPr>
              <p:cNvPr id="74" name="Straight Connector 73"/>
              <p:cNvCxnSpPr>
                <a:endCxn id="71" idx="3"/>
              </p:cNvCxnSpPr>
              <p:nvPr/>
            </p:nvCxnSpPr>
            <p:spPr>
              <a:xfrm flipH="1" flipV="1">
                <a:off x="2690302" y="3215399"/>
                <a:ext cx="5" cy="924947"/>
              </a:xfrm>
              <a:prstGeom prst="line">
                <a:avLst/>
              </a:prstGeom>
              <a:ln w="9525">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75" name="Double Bracket 74"/>
              <p:cNvSpPr/>
              <p:nvPr/>
            </p:nvSpPr>
            <p:spPr>
              <a:xfrm>
                <a:off x="978617" y="3452582"/>
                <a:ext cx="1713184" cy="246221"/>
              </a:xfrm>
              <a:prstGeom prst="bracketPair">
                <a:avLst>
                  <a:gd name="adj" fmla="val 0"/>
                </a:avLst>
              </a:prstGeom>
              <a:solidFill>
                <a:schemeClr val="bg1">
                  <a:lumMod val="75000"/>
                </a:schemeClr>
              </a:solidFill>
              <a:ln w="38100">
                <a:solidFill>
                  <a:schemeClr val="accent1"/>
                </a:solidFill>
              </a:ln>
            </p:spPr>
            <p:txBody>
              <a:bodyPr wrap="square" lIns="91440" tIns="45720" rIns="91440" bIns="45720" anchor="ctr">
                <a:spAutoFit/>
              </a:bodyPr>
              <a:lstStyle/>
              <a:p>
                <a:pPr algn="ctr"/>
                <a:r>
                  <a:rPr lang="en-US" sz="1000" b="1" dirty="0">
                    <a:solidFill>
                      <a:srgbClr val="FFFFFF"/>
                    </a:solidFill>
                    <a:latin typeface="EYInterstate Light" panose="02000506000000020004" pitchFamily="2" charset="0"/>
                  </a:rPr>
                  <a:t>Initial Maintenance Phase</a:t>
                </a:r>
                <a:endParaRPr lang="en-US" sz="1000" dirty="0">
                  <a:solidFill>
                    <a:srgbClr val="FFFFFF"/>
                  </a:solidFill>
                  <a:latin typeface="EYInterstate Light" panose="02000506000000020004" pitchFamily="2" charset="0"/>
                </a:endParaRPr>
              </a:p>
            </p:txBody>
          </p:sp>
          <p:sp>
            <p:nvSpPr>
              <p:cNvPr id="76" name="Double Bracket 75"/>
              <p:cNvSpPr/>
              <p:nvPr/>
            </p:nvSpPr>
            <p:spPr>
              <a:xfrm>
                <a:off x="2694311" y="3453769"/>
                <a:ext cx="4162306" cy="246221"/>
              </a:xfrm>
              <a:prstGeom prst="bracketPair">
                <a:avLst>
                  <a:gd name="adj" fmla="val 0"/>
                </a:avLst>
              </a:prstGeom>
              <a:solidFill>
                <a:srgbClr val="00B050"/>
              </a:solidFill>
              <a:ln w="38100">
                <a:solidFill>
                  <a:schemeClr val="accent1"/>
                </a:solidFill>
              </a:ln>
            </p:spPr>
            <p:txBody>
              <a:bodyPr wrap="square" lIns="91440" tIns="45720" rIns="91440" bIns="45720" anchor="ctr">
                <a:spAutoFit/>
              </a:bodyPr>
              <a:lstStyle/>
              <a:p>
                <a:pPr algn="ctr"/>
                <a:r>
                  <a:rPr lang="en-US" sz="1000" b="1" dirty="0">
                    <a:solidFill>
                      <a:srgbClr val="FFFFFF"/>
                    </a:solidFill>
                    <a:latin typeface="EYInterstate Light" panose="02000506000000020004" pitchFamily="2" charset="0"/>
                  </a:rPr>
                  <a:t>Full Maintenance Phase</a:t>
                </a:r>
              </a:p>
            </p:txBody>
          </p:sp>
          <p:cxnSp>
            <p:nvCxnSpPr>
              <p:cNvPr id="77" name="Straight Connector 76"/>
              <p:cNvCxnSpPr/>
              <p:nvPr/>
            </p:nvCxnSpPr>
            <p:spPr>
              <a:xfrm flipV="1">
                <a:off x="6848540" y="3378893"/>
                <a:ext cx="8080" cy="607847"/>
              </a:xfrm>
              <a:prstGeom prst="line">
                <a:avLst/>
              </a:prstGeom>
              <a:ln w="9525">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455566" y="3966621"/>
                <a:ext cx="0" cy="859444"/>
              </a:xfrm>
              <a:prstGeom prst="line">
                <a:avLst/>
              </a:prstGeom>
              <a:ln w="9525">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2688737" y="3854331"/>
                <a:ext cx="2" cy="991615"/>
              </a:xfrm>
              <a:prstGeom prst="line">
                <a:avLst/>
              </a:prstGeom>
              <a:ln w="9525">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V="1">
                <a:off x="6845846" y="4002763"/>
                <a:ext cx="0" cy="859444"/>
              </a:xfrm>
              <a:prstGeom prst="line">
                <a:avLst/>
              </a:prstGeom>
              <a:ln w="9525">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grpSp>
            <p:nvGrpSpPr>
              <p:cNvPr id="81" name="Group 80"/>
              <p:cNvGrpSpPr/>
              <p:nvPr/>
            </p:nvGrpSpPr>
            <p:grpSpPr>
              <a:xfrm>
                <a:off x="458261" y="4655216"/>
                <a:ext cx="6417879" cy="179964"/>
                <a:chOff x="457201" y="4223031"/>
                <a:chExt cx="8254708" cy="229975"/>
              </a:xfrm>
            </p:grpSpPr>
            <p:cxnSp>
              <p:nvCxnSpPr>
                <p:cNvPr id="90" name="Straight Arrow Connector 89"/>
                <p:cNvCxnSpPr/>
                <p:nvPr/>
              </p:nvCxnSpPr>
              <p:spPr>
                <a:xfrm flipH="1">
                  <a:off x="457201" y="4345708"/>
                  <a:ext cx="876299" cy="0"/>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2311400" y="4342791"/>
                  <a:ext cx="1010827" cy="2916"/>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1441449" y="4225632"/>
                  <a:ext cx="817996" cy="227374"/>
                </a:xfrm>
                <a:prstGeom prst="rect">
                  <a:avLst/>
                </a:prstGeom>
                <a:noFill/>
                <a:ln>
                  <a:noFill/>
                  <a:prstDash val="dash"/>
                </a:ln>
              </p:spPr>
              <p:txBody>
                <a:bodyPr wrap="square" lIns="36000" tIns="36576" rIns="36000" bIns="36000" rtlCol="0">
                  <a:spAutoFit/>
                </a:bodyPr>
                <a:lstStyle/>
                <a:p>
                  <a:pPr algn="ctr">
                    <a:lnSpc>
                      <a:spcPct val="85000"/>
                    </a:lnSpc>
                    <a:spcAft>
                      <a:spcPts val="600"/>
                    </a:spcAft>
                    <a:buClr>
                      <a:srgbClr val="FFE600"/>
                    </a:buClr>
                    <a:buSzPct val="70000"/>
                  </a:pPr>
                  <a:r>
                    <a:rPr lang="en-GB" sz="800" dirty="0">
                      <a:solidFill>
                        <a:srgbClr val="808080">
                          <a:lumMod val="75000"/>
                        </a:srgbClr>
                      </a:solidFill>
                      <a:latin typeface="EYInterstate Light" panose="02000506000000020004" pitchFamily="2" charset="0"/>
                    </a:rPr>
                    <a:t>3-4 years</a:t>
                  </a:r>
                </a:p>
              </p:txBody>
            </p:sp>
            <p:cxnSp>
              <p:nvCxnSpPr>
                <p:cNvPr id="93" name="Straight Arrow Connector 92"/>
                <p:cNvCxnSpPr/>
                <p:nvPr/>
              </p:nvCxnSpPr>
              <p:spPr>
                <a:xfrm flipH="1">
                  <a:off x="3324228" y="4325899"/>
                  <a:ext cx="2042095" cy="8991"/>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a:stCxn id="95" idx="3"/>
                </p:cNvCxnSpPr>
                <p:nvPr/>
              </p:nvCxnSpPr>
              <p:spPr>
                <a:xfrm>
                  <a:off x="6184318" y="4336719"/>
                  <a:ext cx="2527591" cy="8991"/>
                </a:xfrm>
                <a:prstGeom prst="straightConnector1">
                  <a:avLst/>
                </a:prstGeom>
                <a:ln w="952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95" name="TextBox 94"/>
                <p:cNvSpPr txBox="1"/>
                <p:nvPr/>
              </p:nvSpPr>
              <p:spPr>
                <a:xfrm>
                  <a:off x="5366323" y="4223031"/>
                  <a:ext cx="817996" cy="227374"/>
                </a:xfrm>
                <a:prstGeom prst="rect">
                  <a:avLst/>
                </a:prstGeom>
                <a:noFill/>
                <a:ln>
                  <a:noFill/>
                  <a:prstDash val="dash"/>
                </a:ln>
              </p:spPr>
              <p:txBody>
                <a:bodyPr wrap="square" lIns="36000" tIns="36576" rIns="36000" bIns="36000" rtlCol="0">
                  <a:spAutoFit/>
                </a:bodyPr>
                <a:lstStyle/>
                <a:p>
                  <a:pPr algn="ctr">
                    <a:lnSpc>
                      <a:spcPct val="85000"/>
                    </a:lnSpc>
                    <a:spcAft>
                      <a:spcPts val="600"/>
                    </a:spcAft>
                    <a:buClr>
                      <a:srgbClr val="FFE600"/>
                    </a:buClr>
                    <a:buSzPct val="70000"/>
                  </a:pPr>
                  <a:r>
                    <a:rPr lang="en-GB" sz="800" dirty="0">
                      <a:solidFill>
                        <a:srgbClr val="808080">
                          <a:lumMod val="75000"/>
                        </a:srgbClr>
                      </a:solidFill>
                      <a:latin typeface="EYInterstate Light" panose="02000506000000020004" pitchFamily="2" charset="0"/>
                    </a:rPr>
                    <a:t>20 years</a:t>
                  </a:r>
                </a:p>
              </p:txBody>
            </p:sp>
          </p:grpSp>
        </p:grpSp>
        <p:sp>
          <p:nvSpPr>
            <p:cNvPr id="82" name="AutoShape 31"/>
            <p:cNvSpPr>
              <a:spLocks noChangeArrowheads="1"/>
            </p:cNvSpPr>
            <p:nvPr/>
          </p:nvSpPr>
          <p:spPr bwMode="gray">
            <a:xfrm>
              <a:off x="834310" y="3428986"/>
              <a:ext cx="3021410" cy="2279217"/>
            </a:xfrm>
            <a:prstGeom prst="homePlate">
              <a:avLst>
                <a:gd name="adj" fmla="val 30359"/>
              </a:avLst>
            </a:prstGeom>
            <a:solidFill>
              <a:schemeClr val="accent2"/>
            </a:solidFill>
            <a:ln w="19050" algn="ctr">
              <a:noFill/>
              <a:miter lim="800000"/>
              <a:headEnd/>
              <a:tailEnd/>
            </a:ln>
            <a:effectLst/>
          </p:spPr>
          <p:txBody>
            <a:bodyPr wrap="none" lIns="144000" tIns="90000" rIns="72000" bIns="90000" anchor="ctr"/>
            <a:lstStyle/>
            <a:p>
              <a:pPr algn="ctr">
                <a:spcBef>
                  <a:spcPct val="20000"/>
                </a:spcBef>
              </a:pPr>
              <a:endParaRPr lang="en-IN" sz="800" b="1" noProof="1">
                <a:solidFill>
                  <a:srgbClr val="808080">
                    <a:lumMod val="75000"/>
                  </a:srgbClr>
                </a:solidFill>
                <a:latin typeface="EYInterstate Light" panose="02000506000000020004" pitchFamily="2" charset="0"/>
              </a:endParaRPr>
            </a:p>
          </p:txBody>
        </p:sp>
        <p:sp>
          <p:nvSpPr>
            <p:cNvPr id="83" name="TextBox 82"/>
            <p:cNvSpPr txBox="1"/>
            <p:nvPr/>
          </p:nvSpPr>
          <p:spPr>
            <a:xfrm>
              <a:off x="983184" y="3506445"/>
              <a:ext cx="2346271" cy="2211375"/>
            </a:xfrm>
            <a:prstGeom prst="rect">
              <a:avLst/>
            </a:prstGeom>
            <a:noFill/>
          </p:spPr>
          <p:txBody>
            <a:bodyPr wrap="square" lIns="0" tIns="36576" rIns="0" bIns="0" rtlCol="0">
              <a:spAutoFit/>
            </a:bodyPr>
            <a:lstStyle/>
            <a:p>
              <a:pPr>
                <a:spcAft>
                  <a:spcPts val="300"/>
                </a:spcAft>
              </a:pPr>
              <a:r>
                <a:rPr lang="en-AU" sz="1200" b="1" dirty="0">
                  <a:solidFill>
                    <a:srgbClr val="808080">
                      <a:lumMod val="50000"/>
                    </a:srgbClr>
                  </a:solidFill>
                  <a:latin typeface="EYInterstate Light" panose="02000506000000020004" pitchFamily="2" charset="0"/>
                </a:rPr>
                <a:t>Development Phase:</a:t>
              </a:r>
            </a:p>
            <a:p>
              <a:pPr marL="285750" indent="-285750">
                <a:buClr>
                  <a:srgbClr val="000000">
                    <a:lumMod val="50000"/>
                    <a:lumOff val="50000"/>
                  </a:srgbClr>
                </a:buClr>
                <a:buSzPct val="70000"/>
                <a:buFont typeface="Arial" panose="020B0604020202020204" pitchFamily="34" charset="0"/>
                <a:buChar char="►"/>
              </a:pPr>
              <a:r>
                <a:rPr lang="en-AU" sz="1200" dirty="0">
                  <a:solidFill>
                    <a:srgbClr val="808080">
                      <a:lumMod val="50000"/>
                    </a:srgbClr>
                  </a:solidFill>
                  <a:latin typeface="EYInterstate Light" panose="02000506000000020004" pitchFamily="2" charset="0"/>
                </a:rPr>
                <a:t>*VR (M) – 3 to 6 months mobilisation period</a:t>
              </a:r>
            </a:p>
            <a:p>
              <a:pPr marL="285750" indent="-285750">
                <a:buClr>
                  <a:srgbClr val="000000">
                    <a:lumMod val="50000"/>
                    <a:lumOff val="50000"/>
                  </a:srgbClr>
                </a:buClr>
                <a:buSzPct val="70000"/>
                <a:buFont typeface="Arial" panose="020B0604020202020204" pitchFamily="34" charset="0"/>
                <a:buChar char="►"/>
              </a:pPr>
              <a:r>
                <a:rPr lang="en-AU" sz="1200" dirty="0">
                  <a:solidFill>
                    <a:srgbClr val="808080">
                      <a:lumMod val="50000"/>
                    </a:srgbClr>
                  </a:solidFill>
                  <a:latin typeface="EYInterstate Light" panose="02000506000000020004" pitchFamily="2" charset="0"/>
                </a:rPr>
                <a:t>Design and construction activities related to the identified arterial road capital projects</a:t>
              </a:r>
            </a:p>
            <a:p>
              <a:pPr marL="285750" indent="-285750">
                <a:buClr>
                  <a:srgbClr val="000000">
                    <a:lumMod val="50000"/>
                    <a:lumOff val="50000"/>
                  </a:srgbClr>
                </a:buClr>
                <a:buSzPct val="70000"/>
                <a:buFont typeface="Arial" panose="020B0604020202020204" pitchFamily="34" charset="0"/>
                <a:buChar char="►"/>
              </a:pPr>
              <a:r>
                <a:rPr lang="en-AU" sz="1200" dirty="0">
                  <a:solidFill>
                    <a:srgbClr val="808080">
                      <a:lumMod val="50000"/>
                    </a:srgbClr>
                  </a:solidFill>
                  <a:latin typeface="EYInterstate Light" panose="02000506000000020004" pitchFamily="2" charset="0"/>
                </a:rPr>
                <a:t>Rehabilitation works across the broader maintenance area  (pavement and structures)</a:t>
              </a:r>
              <a:endParaRPr lang="en-AU" sz="800" dirty="0">
                <a:solidFill>
                  <a:srgbClr val="808080">
                    <a:lumMod val="50000"/>
                  </a:srgbClr>
                </a:solidFill>
                <a:latin typeface="EYInterstate Light" panose="02000506000000020004" pitchFamily="2" charset="0"/>
              </a:endParaRPr>
            </a:p>
            <a:p>
              <a:pPr marL="285750" indent="-285750">
                <a:lnSpc>
                  <a:spcPct val="85000"/>
                </a:lnSpc>
                <a:spcAft>
                  <a:spcPts val="600"/>
                </a:spcAft>
                <a:buClr>
                  <a:srgbClr val="000000">
                    <a:lumMod val="50000"/>
                    <a:lumOff val="50000"/>
                  </a:srgbClr>
                </a:buClr>
                <a:buSzPct val="70000"/>
                <a:buFont typeface="Arial" panose="020B0604020202020204" pitchFamily="34" charset="0"/>
                <a:buChar char="►"/>
              </a:pPr>
              <a:endParaRPr lang="en-GB" sz="800" dirty="0">
                <a:solidFill>
                  <a:srgbClr val="808080">
                    <a:lumMod val="50000"/>
                  </a:srgbClr>
                </a:solidFill>
                <a:latin typeface="EYInterstate Light" panose="02000506000000020004" pitchFamily="2" charset="0"/>
              </a:endParaRPr>
            </a:p>
          </p:txBody>
        </p:sp>
        <p:grpSp>
          <p:nvGrpSpPr>
            <p:cNvPr id="84" name="Group 83"/>
            <p:cNvGrpSpPr/>
            <p:nvPr/>
          </p:nvGrpSpPr>
          <p:grpSpPr>
            <a:xfrm>
              <a:off x="3087625" y="3435121"/>
              <a:ext cx="3364991" cy="2274230"/>
              <a:chOff x="2875965" y="4627119"/>
              <a:chExt cx="3161154" cy="1228205"/>
            </a:xfrm>
          </p:grpSpPr>
          <p:sp>
            <p:nvSpPr>
              <p:cNvPr id="88" name="AutoShape 30"/>
              <p:cNvSpPr>
                <a:spLocks noChangeArrowheads="1"/>
              </p:cNvSpPr>
              <p:nvPr/>
            </p:nvSpPr>
            <p:spPr bwMode="gray">
              <a:xfrm>
                <a:off x="2875965" y="4627119"/>
                <a:ext cx="3161154" cy="1228205"/>
              </a:xfrm>
              <a:prstGeom prst="chevron">
                <a:avLst>
                  <a:gd name="adj" fmla="val 30315"/>
                </a:avLst>
              </a:prstGeom>
              <a:solidFill>
                <a:schemeClr val="bg1">
                  <a:lumMod val="20000"/>
                  <a:lumOff val="80000"/>
                </a:schemeClr>
              </a:solidFill>
              <a:ln w="19050" algn="ctr">
                <a:noFill/>
                <a:miter lim="800000"/>
                <a:headEnd/>
                <a:tailEnd/>
              </a:ln>
              <a:effectLst/>
            </p:spPr>
            <p:txBody>
              <a:bodyPr wrap="none" lIns="396000" tIns="90000" rIns="72000" bIns="90000" anchor="ctr"/>
              <a:lstStyle/>
              <a:p>
                <a:pPr algn="ctr">
                  <a:spcBef>
                    <a:spcPct val="20000"/>
                  </a:spcBef>
                </a:pPr>
                <a:endParaRPr lang="en-US" sz="1600" b="1" noProof="1">
                  <a:solidFill>
                    <a:srgbClr val="FFFFFF"/>
                  </a:solidFill>
                  <a:latin typeface="EYInterstate Light" panose="02000506000000020004" pitchFamily="2" charset="0"/>
                </a:endParaRPr>
              </a:p>
            </p:txBody>
          </p:sp>
          <p:sp>
            <p:nvSpPr>
              <p:cNvPr id="89" name="TextBox 88"/>
              <p:cNvSpPr txBox="1"/>
              <p:nvPr/>
            </p:nvSpPr>
            <p:spPr>
              <a:xfrm>
                <a:off x="3258296" y="4673974"/>
                <a:ext cx="2352675" cy="485350"/>
              </a:xfrm>
              <a:prstGeom prst="rect">
                <a:avLst/>
              </a:prstGeom>
              <a:noFill/>
            </p:spPr>
            <p:txBody>
              <a:bodyPr wrap="square" lIns="0" tIns="36576" rIns="0" bIns="0" rtlCol="0">
                <a:spAutoFit/>
              </a:bodyPr>
              <a:lstStyle/>
              <a:p>
                <a:pPr>
                  <a:lnSpc>
                    <a:spcPct val="85000"/>
                  </a:lnSpc>
                  <a:spcAft>
                    <a:spcPts val="600"/>
                  </a:spcAft>
                  <a:buClr>
                    <a:srgbClr val="FFE600"/>
                  </a:buClr>
                  <a:buSzPct val="70000"/>
                </a:pPr>
                <a:r>
                  <a:rPr lang="en-IN" sz="1200" b="1" dirty="0">
                    <a:solidFill>
                      <a:srgbClr val="808080">
                        <a:lumMod val="50000"/>
                      </a:srgbClr>
                    </a:solidFill>
                    <a:latin typeface="EYInterstate Light" panose="02000506000000020004" pitchFamily="2" charset="0"/>
                  </a:rPr>
                  <a:t>Initial Maintenance Phase:</a:t>
                </a:r>
              </a:p>
              <a:p>
                <a:pPr marL="285750" indent="-285750">
                  <a:lnSpc>
                    <a:spcPct val="85000"/>
                  </a:lnSpc>
                  <a:spcAft>
                    <a:spcPts val="600"/>
                  </a:spcAft>
                  <a:buClr>
                    <a:srgbClr val="000000">
                      <a:lumMod val="50000"/>
                      <a:lumOff val="50000"/>
                    </a:srgbClr>
                  </a:buClr>
                  <a:buSzPct val="70000"/>
                  <a:buFont typeface="Arial" panose="020B0604020202020204" pitchFamily="34" charset="0"/>
                  <a:buChar char="►"/>
                </a:pPr>
                <a:r>
                  <a:rPr lang="en-IN" sz="1200" dirty="0">
                    <a:solidFill>
                      <a:srgbClr val="808080">
                        <a:lumMod val="50000"/>
                      </a:srgbClr>
                    </a:solidFill>
                    <a:latin typeface="EYInterstate Light" panose="02000506000000020004" pitchFamily="2" charset="0"/>
                  </a:rPr>
                  <a:t>Routine and periodic maintenance services for roads, structures, road-side assets and drainage assets</a:t>
                </a:r>
              </a:p>
            </p:txBody>
          </p:sp>
        </p:grpSp>
        <p:grpSp>
          <p:nvGrpSpPr>
            <p:cNvPr id="85" name="Group 84"/>
            <p:cNvGrpSpPr/>
            <p:nvPr/>
          </p:nvGrpSpPr>
          <p:grpSpPr>
            <a:xfrm>
              <a:off x="5662796" y="3428986"/>
              <a:ext cx="3505588" cy="2276342"/>
              <a:chOff x="5445551" y="4629481"/>
              <a:chExt cx="3624647" cy="2908920"/>
            </a:xfrm>
            <a:solidFill>
              <a:schemeClr val="bg1">
                <a:lumMod val="40000"/>
                <a:lumOff val="60000"/>
              </a:schemeClr>
            </a:solidFill>
          </p:grpSpPr>
          <p:sp>
            <p:nvSpPr>
              <p:cNvPr id="86" name="AutoShape 30"/>
              <p:cNvSpPr>
                <a:spLocks noChangeArrowheads="1"/>
              </p:cNvSpPr>
              <p:nvPr/>
            </p:nvSpPr>
            <p:spPr bwMode="gray">
              <a:xfrm>
                <a:off x="5445551" y="4629481"/>
                <a:ext cx="3624647" cy="2908920"/>
              </a:xfrm>
              <a:prstGeom prst="chevron">
                <a:avLst>
                  <a:gd name="adj" fmla="val 30315"/>
                </a:avLst>
              </a:prstGeom>
              <a:grpFill/>
              <a:ln w="19050" algn="ctr">
                <a:noFill/>
                <a:miter lim="800000"/>
                <a:headEnd/>
                <a:tailEnd/>
              </a:ln>
              <a:effectLst/>
            </p:spPr>
            <p:txBody>
              <a:bodyPr wrap="none" lIns="396000" tIns="90000" rIns="72000" bIns="90000" anchor="ctr"/>
              <a:lstStyle/>
              <a:p>
                <a:pPr algn="ctr">
                  <a:spcBef>
                    <a:spcPct val="20000"/>
                  </a:spcBef>
                </a:pPr>
                <a:endParaRPr lang="en-US" sz="1600" b="1" noProof="1">
                  <a:solidFill>
                    <a:srgbClr val="FFFFFF"/>
                  </a:solidFill>
                  <a:latin typeface="EYInterstate Light" panose="02000506000000020004" pitchFamily="2" charset="0"/>
                </a:endParaRPr>
              </a:p>
            </p:txBody>
          </p:sp>
          <p:sp>
            <p:nvSpPr>
              <p:cNvPr id="87" name="TextBox 86"/>
              <p:cNvSpPr txBox="1"/>
              <p:nvPr/>
            </p:nvSpPr>
            <p:spPr>
              <a:xfrm>
                <a:off x="6361289" y="4702207"/>
                <a:ext cx="2230750" cy="2802300"/>
              </a:xfrm>
              <a:prstGeom prst="rect">
                <a:avLst/>
              </a:prstGeom>
              <a:noFill/>
            </p:spPr>
            <p:txBody>
              <a:bodyPr wrap="square" lIns="0" tIns="36576" rIns="0" bIns="0" rtlCol="0">
                <a:spAutoFit/>
              </a:bodyPr>
              <a:lstStyle/>
              <a:p>
                <a:pPr>
                  <a:lnSpc>
                    <a:spcPct val="85000"/>
                  </a:lnSpc>
                  <a:spcAft>
                    <a:spcPts val="300"/>
                  </a:spcAft>
                  <a:buClr>
                    <a:srgbClr val="FFE600"/>
                  </a:buClr>
                  <a:buSzPct val="70000"/>
                </a:pPr>
                <a:r>
                  <a:rPr lang="en-IN" sz="1200" b="1" dirty="0">
                    <a:solidFill>
                      <a:srgbClr val="808080">
                        <a:lumMod val="50000"/>
                      </a:srgbClr>
                    </a:solidFill>
                    <a:latin typeface="EYInterstate Light" panose="02000506000000020004" pitchFamily="2" charset="0"/>
                  </a:rPr>
                  <a:t>Full Maintenance Phase:</a:t>
                </a:r>
              </a:p>
              <a:p>
                <a:pPr marL="171450" indent="-171450">
                  <a:lnSpc>
                    <a:spcPct val="85000"/>
                  </a:lnSpc>
                  <a:spcAft>
                    <a:spcPts val="300"/>
                  </a:spcAft>
                  <a:buClr>
                    <a:srgbClr val="000000">
                      <a:lumMod val="50000"/>
                      <a:lumOff val="50000"/>
                    </a:srgbClr>
                  </a:buClr>
                  <a:buSzPct val="70000"/>
                  <a:buFont typeface="Arial" panose="020B0604020202020204" pitchFamily="34" charset="0"/>
                  <a:buChar char="►"/>
                </a:pPr>
                <a:r>
                  <a:rPr lang="en-IN" sz="1200" dirty="0">
                    <a:solidFill>
                      <a:srgbClr val="808080">
                        <a:lumMod val="50000"/>
                      </a:srgbClr>
                    </a:solidFill>
                    <a:latin typeface="EYInterstate Light" panose="02000506000000020004" pitchFamily="2" charset="0"/>
                  </a:rPr>
                  <a:t>Routine and periodic maintenance of arterial road pavement, structures, road-side assets and drainage assets</a:t>
                </a:r>
              </a:p>
              <a:p>
                <a:pPr marL="171450" indent="-171450">
                  <a:lnSpc>
                    <a:spcPct val="85000"/>
                  </a:lnSpc>
                  <a:spcAft>
                    <a:spcPts val="300"/>
                  </a:spcAft>
                  <a:buClr>
                    <a:srgbClr val="000000">
                      <a:lumMod val="50000"/>
                      <a:lumOff val="50000"/>
                    </a:srgbClr>
                  </a:buClr>
                  <a:buSzPct val="70000"/>
                  <a:buFont typeface="Arial" panose="020B0604020202020204" pitchFamily="34" charset="0"/>
                  <a:buChar char="►"/>
                </a:pPr>
                <a:r>
                  <a:rPr lang="en-IN" sz="1200" dirty="0">
                    <a:solidFill>
                      <a:srgbClr val="808080">
                        <a:lumMod val="50000"/>
                      </a:srgbClr>
                    </a:solidFill>
                    <a:latin typeface="EYInterstate Light" panose="02000506000000020004" pitchFamily="2" charset="0"/>
                  </a:rPr>
                  <a:t>Rehabilitation of roads, road side assets, structures and drainage assets</a:t>
                </a:r>
              </a:p>
              <a:p>
                <a:pPr marL="171450" indent="-171450">
                  <a:lnSpc>
                    <a:spcPct val="85000"/>
                  </a:lnSpc>
                  <a:spcAft>
                    <a:spcPts val="300"/>
                  </a:spcAft>
                  <a:buClr>
                    <a:srgbClr val="000000">
                      <a:lumMod val="50000"/>
                      <a:lumOff val="50000"/>
                    </a:srgbClr>
                  </a:buClr>
                  <a:buSzPct val="70000"/>
                  <a:buFont typeface="Arial" panose="020B0604020202020204" pitchFamily="34" charset="0"/>
                  <a:buChar char="►"/>
                </a:pPr>
                <a:r>
                  <a:rPr lang="en-IN" sz="1200" dirty="0">
                    <a:solidFill>
                      <a:srgbClr val="808080">
                        <a:lumMod val="50000"/>
                      </a:srgbClr>
                    </a:solidFill>
                    <a:latin typeface="EYInterstate Light" panose="02000506000000020004" pitchFamily="2" charset="0"/>
                  </a:rPr>
                  <a:t>Project Co to meet hand-back requirements at completion of the concession term</a:t>
                </a:r>
                <a:endParaRPr lang="en-GB" sz="1200" dirty="0">
                  <a:solidFill>
                    <a:srgbClr val="808080">
                      <a:lumMod val="50000"/>
                    </a:srgbClr>
                  </a:solidFill>
                  <a:latin typeface="EYInterstate Light" panose="02000506000000020004" pitchFamily="2" charset="0"/>
                </a:endParaRPr>
              </a:p>
            </p:txBody>
          </p:sp>
        </p:grpSp>
        <p:cxnSp>
          <p:nvCxnSpPr>
            <p:cNvPr id="106" name="Straight Connector 105"/>
            <p:cNvCxnSpPr>
              <a:stCxn id="72" idx="3"/>
              <a:endCxn id="75" idx="1"/>
            </p:cNvCxnSpPr>
            <p:nvPr/>
          </p:nvCxnSpPr>
          <p:spPr>
            <a:xfrm flipV="1">
              <a:off x="1446636" y="2091041"/>
              <a:ext cx="60486" cy="272031"/>
            </a:xfrm>
            <a:prstGeom prst="line">
              <a:avLst/>
            </a:prstGeom>
            <a:ln w="9525">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708068" y="1250636"/>
              <a:ext cx="1409525" cy="311624"/>
            </a:xfrm>
            <a:prstGeom prst="rect">
              <a:avLst/>
            </a:prstGeom>
            <a:solidFill>
              <a:schemeClr val="bg1">
                <a:lumMod val="20000"/>
                <a:lumOff val="80000"/>
              </a:schemeClr>
            </a:solidFill>
            <a:ln>
              <a:solidFill>
                <a:schemeClr val="bg1">
                  <a:lumMod val="60000"/>
                  <a:lumOff val="40000"/>
                </a:schemeClr>
              </a:solidFill>
              <a:prstDash val="dash"/>
            </a:ln>
          </p:spPr>
          <p:txBody>
            <a:bodyPr wrap="square" lIns="0" tIns="36576" rIns="0" bIns="0" rtlCol="0">
              <a:spAutoFit/>
            </a:bodyPr>
            <a:lstStyle/>
            <a:p>
              <a:pPr algn="ctr">
                <a:lnSpc>
                  <a:spcPct val="85000"/>
                </a:lnSpc>
                <a:spcAft>
                  <a:spcPts val="600"/>
                </a:spcAft>
                <a:buClr>
                  <a:srgbClr val="FFE600"/>
                </a:buClr>
                <a:buSzPct val="70000"/>
              </a:pPr>
              <a:r>
                <a:rPr lang="en-GB" sz="1050" dirty="0">
                  <a:solidFill>
                    <a:srgbClr val="808080">
                      <a:lumMod val="75000"/>
                    </a:srgbClr>
                  </a:solidFill>
                  <a:latin typeface="EYInterstate Light" panose="02000506000000020004" pitchFamily="2" charset="0"/>
                </a:rPr>
                <a:t>Commercial Acceptance</a:t>
              </a:r>
            </a:p>
          </p:txBody>
        </p:sp>
        <p:cxnSp>
          <p:nvCxnSpPr>
            <p:cNvPr id="37" name="Straight Connector 36"/>
            <p:cNvCxnSpPr/>
            <p:nvPr/>
          </p:nvCxnSpPr>
          <p:spPr>
            <a:xfrm flipV="1">
              <a:off x="3703019" y="1251803"/>
              <a:ext cx="12012" cy="1108188"/>
            </a:xfrm>
            <a:prstGeom prst="line">
              <a:avLst/>
            </a:prstGeom>
            <a:ln w="9525">
              <a:solidFill>
                <a:schemeClr val="accent1"/>
              </a:solidFill>
              <a:prstDash val="sysDash"/>
              <a:tailEnd type="none"/>
            </a:ln>
          </p:spPr>
          <p:style>
            <a:lnRef idx="1">
              <a:schemeClr val="accent1"/>
            </a:lnRef>
            <a:fillRef idx="0">
              <a:schemeClr val="accent1"/>
            </a:fillRef>
            <a:effectRef idx="0">
              <a:schemeClr val="accent1"/>
            </a:effectRef>
            <a:fontRef idx="minor">
              <a:schemeClr val="tx1"/>
            </a:fontRef>
          </p:style>
        </p:cxnSp>
      </p:grpSp>
      <p:sp>
        <p:nvSpPr>
          <p:cNvPr id="38" name="TextBox 37"/>
          <p:cNvSpPr txBox="1"/>
          <p:nvPr/>
        </p:nvSpPr>
        <p:spPr>
          <a:xfrm>
            <a:off x="1735512" y="945069"/>
            <a:ext cx="8722309" cy="698333"/>
          </a:xfrm>
          <a:prstGeom prst="rect">
            <a:avLst/>
          </a:prstGeom>
          <a:noFill/>
        </p:spPr>
        <p:txBody>
          <a:bodyPr wrap="square" lIns="0" tIns="39624" rIns="0" bIns="0" rtlCol="0">
            <a:spAutoFit/>
          </a:bodyPr>
          <a:lstStyle/>
          <a:p>
            <a:pPr>
              <a:lnSpc>
                <a:spcPct val="85000"/>
              </a:lnSpc>
              <a:spcAft>
                <a:spcPts val="650"/>
              </a:spcAft>
              <a:buClr>
                <a:srgbClr val="FFE600"/>
              </a:buClr>
              <a:buSzPct val="70000"/>
            </a:pPr>
            <a:r>
              <a:rPr lang="en-NZ" sz="3033" b="1" dirty="0">
                <a:solidFill>
                  <a:srgbClr val="000000">
                    <a:lumMod val="65000"/>
                    <a:lumOff val="35000"/>
                  </a:srgbClr>
                </a:solidFill>
                <a:latin typeface="EYInterstate Light" panose="02000506000000020004" pitchFamily="2" charset="0"/>
              </a:rPr>
              <a:t>Western Roads Upgrade Project:</a:t>
            </a:r>
            <a:br>
              <a:rPr lang="en-NZ" sz="3033" b="1" dirty="0">
                <a:solidFill>
                  <a:srgbClr val="000000">
                    <a:lumMod val="65000"/>
                    <a:lumOff val="35000"/>
                  </a:srgbClr>
                </a:solidFill>
                <a:latin typeface="EYInterstate Light" panose="02000506000000020004" pitchFamily="2" charset="0"/>
              </a:rPr>
            </a:br>
            <a:r>
              <a:rPr lang="en-NZ" sz="2000" b="1" dirty="0">
                <a:solidFill>
                  <a:srgbClr val="000000">
                    <a:lumMod val="65000"/>
                    <a:lumOff val="35000"/>
                  </a:srgbClr>
                </a:solidFill>
                <a:latin typeface="EYInterstate Light" panose="02000506000000020004" pitchFamily="2" charset="0"/>
              </a:rPr>
              <a:t>Obligation over time</a:t>
            </a:r>
          </a:p>
        </p:txBody>
      </p:sp>
      <p:sp>
        <p:nvSpPr>
          <p:cNvPr id="3" name="Footer Placeholder 2"/>
          <p:cNvSpPr>
            <a:spLocks noGrp="1"/>
          </p:cNvSpPr>
          <p:nvPr>
            <p:ph type="ftr" sz="quarter" idx="3"/>
          </p:nvPr>
        </p:nvSpPr>
        <p:spPr/>
        <p:txBody>
          <a:bodyPr/>
          <a:lstStyle/>
          <a:p>
            <a:r>
              <a:rPr lang="en-AU" sz="800">
                <a:solidFill>
                  <a:srgbClr val="000000">
                    <a:lumMod val="50000"/>
                    <a:lumOff val="50000"/>
                  </a:srgbClr>
                </a:solidFill>
                <a:latin typeface="EYInterstate Light" panose="02000506000000020004" pitchFamily="2" charset="0"/>
              </a:rPr>
              <a:t>OSARs overview |</a:t>
            </a:r>
            <a:endParaRPr lang="en-AU" sz="800" dirty="0">
              <a:solidFill>
                <a:srgbClr val="000000">
                  <a:lumMod val="50000"/>
                  <a:lumOff val="50000"/>
                </a:srgbClr>
              </a:solidFill>
              <a:latin typeface="EYInterstate Light" panose="02000506000000020004" pitchFamily="2" charset="0"/>
            </a:endParaRPr>
          </a:p>
        </p:txBody>
      </p:sp>
      <p:sp>
        <p:nvSpPr>
          <p:cNvPr id="4" name="Slide Number Placeholder 3"/>
          <p:cNvSpPr>
            <a:spLocks noGrp="1"/>
          </p:cNvSpPr>
          <p:nvPr>
            <p:ph type="sldNum" sz="quarter" idx="4"/>
          </p:nvPr>
        </p:nvSpPr>
        <p:spPr/>
        <p:txBody>
          <a:bodyPr/>
          <a:lstStyle/>
          <a:p>
            <a:pPr algn="r"/>
            <a:fld id="{89470938-C9BA-4B24-B2E8-85DE2AF67580}" type="slidenum">
              <a:rPr lang="en-NZ">
                <a:solidFill>
                  <a:srgbClr val="000000">
                    <a:lumMod val="50000"/>
                    <a:lumOff val="50000"/>
                  </a:srgbClr>
                </a:solidFill>
              </a:rPr>
              <a:pPr algn="r"/>
              <a:t>19</a:t>
            </a:fld>
            <a:endParaRPr lang="en-NZ" dirty="0">
              <a:solidFill>
                <a:srgbClr val="000000">
                  <a:lumMod val="50000"/>
                  <a:lumOff val="50000"/>
                </a:srgbClr>
              </a:solidFill>
            </a:endParaRPr>
          </a:p>
        </p:txBody>
      </p:sp>
    </p:spTree>
    <p:extLst>
      <p:ext uri="{BB962C8B-B14F-4D97-AF65-F5344CB8AC3E}">
        <p14:creationId xmlns:p14="http://schemas.microsoft.com/office/powerpoint/2010/main" val="20965392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0" hidden="1">
            <a:extLst>
              <a:ext uri="{FF2B5EF4-FFF2-40B4-BE49-F238E27FC236}">
                <a16:creationId xmlns:a16="http://schemas.microsoft.com/office/drawing/2014/main" id="{229E6E1C-C3D5-4A0B-B97D-60A5BD62B33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890" name="think-cell Slide" r:id="rId6" imgW="493" imgH="493" progId="TCLayout.ActiveDocument.1">
                  <p:embed/>
                </p:oleObj>
              </mc:Choice>
              <mc:Fallback>
                <p:oleObj name="think-cell Slide" r:id="rId6" imgW="493" imgH="493" progId="TCLayout.ActiveDocument.1">
                  <p:embed/>
                  <p:pic>
                    <p:nvPicPr>
                      <p:cNvPr id="11" name="Object 10" hidden="1">
                        <a:extLst>
                          <a:ext uri="{FF2B5EF4-FFF2-40B4-BE49-F238E27FC236}">
                            <a16:creationId xmlns:a16="http://schemas.microsoft.com/office/drawing/2014/main" id="{229E6E1C-C3D5-4A0B-B97D-60A5BD62B33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2F8FC15F-6904-4754-9483-E06D8287FC72}"/>
              </a:ext>
            </a:extLst>
          </p:cNvPr>
          <p:cNvSpPr/>
          <p:nvPr>
            <p:custDataLst>
              <p:tags r:id="rId3"/>
            </p:custDataLst>
          </p:nvPr>
        </p:nvSpPr>
        <p:spPr>
          <a:xfrm>
            <a:off x="0" y="0"/>
            <a:ext cx="158750" cy="158750"/>
          </a:xfrm>
          <a:prstGeom prst="rect">
            <a:avLst/>
          </a:prstGeom>
          <a:noFill/>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1" u="none" strike="noStrike" kern="1200" cap="none" spc="0" normalizeH="0" baseline="0" noProof="0" dirty="0">
              <a:ln>
                <a:noFill/>
              </a:ln>
              <a:solidFill>
                <a:srgbClr val="2E2E38"/>
              </a:solidFill>
              <a:effectLst/>
              <a:uLnTx/>
              <a:uFillTx/>
              <a:latin typeface="EYInterstate" panose="02000503020000020004" pitchFamily="2" charset="0"/>
              <a:ea typeface="+mn-ea"/>
              <a:cs typeface="Arial" panose="020B0604020202020204" pitchFamily="34" charset="0"/>
              <a:sym typeface="EYInterstate" panose="02000503020000020004" pitchFamily="2" charset="0"/>
            </a:endParaRPr>
          </a:p>
        </p:txBody>
      </p:sp>
      <p:sp>
        <p:nvSpPr>
          <p:cNvPr id="3" name="Title 2">
            <a:extLst>
              <a:ext uri="{FF2B5EF4-FFF2-40B4-BE49-F238E27FC236}">
                <a16:creationId xmlns:a16="http://schemas.microsoft.com/office/drawing/2014/main" id="{9BA8A13E-94EC-4F6E-B7ED-A0B68FA91BD2}"/>
              </a:ext>
            </a:extLst>
          </p:cNvPr>
          <p:cNvSpPr>
            <a:spLocks noGrp="1"/>
          </p:cNvSpPr>
          <p:nvPr>
            <p:ph type="title"/>
          </p:nvPr>
        </p:nvSpPr>
        <p:spPr>
          <a:xfrm>
            <a:off x="596162" y="158709"/>
            <a:ext cx="11181138" cy="549790"/>
          </a:xfrm>
        </p:spPr>
        <p:txBody>
          <a:bodyPr/>
          <a:lstStyle/>
          <a:p>
            <a:pPr>
              <a:spcBef>
                <a:spcPts val="0"/>
              </a:spcBef>
            </a:pPr>
            <a:r>
              <a:rPr lang="en-IN" dirty="0">
                <a:latin typeface="EYInterstate" panose="02000503020000020004" pitchFamily="2" charset="0"/>
              </a:rPr>
              <a:t>Historical analysis of the Australian / NZ Project Finance Transactions</a:t>
            </a:r>
            <a:br>
              <a:rPr lang="en-IN" dirty="0">
                <a:latin typeface="EYInterstate" panose="02000503020000020004" pitchFamily="2" charset="0"/>
              </a:rPr>
            </a:br>
            <a:r>
              <a:rPr lang="en-IN" sz="1400" i="1" dirty="0">
                <a:solidFill>
                  <a:srgbClr val="FFE600"/>
                </a:solidFill>
                <a:latin typeface="EYInterstate" panose="02000503020000020004" pitchFamily="2" charset="0"/>
              </a:rPr>
              <a:t>Much like the GFC in 2008, the COVID19 poses funding issues that will eventually lead to an increase in cost of project financing in the foreseeable future</a:t>
            </a:r>
            <a:endParaRPr lang="en-AU" sz="1400" i="1" dirty="0">
              <a:solidFill>
                <a:srgbClr val="FFE600"/>
              </a:solidFill>
              <a:latin typeface="EYInterstate" panose="02000503020000020004" pitchFamily="2" charset="0"/>
            </a:endParaRPr>
          </a:p>
        </p:txBody>
      </p:sp>
      <p:sp>
        <p:nvSpPr>
          <p:cNvPr id="10" name="Slide Number Placeholder 9">
            <a:extLst>
              <a:ext uri="{FF2B5EF4-FFF2-40B4-BE49-F238E27FC236}">
                <a16:creationId xmlns:a16="http://schemas.microsoft.com/office/drawing/2014/main" id="{35E25140-9620-498B-AF40-56162CC655E9}"/>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Page </a:t>
            </a:r>
            <a:fld id="{F1BC30E3-FFE5-4B91-AA19-87A149EBB9EE}" type="slidenum">
              <a:rPr kumimoji="0" lang="en-IN" sz="800" b="0" i="0" u="none" strike="noStrike" kern="1200" cap="none" spc="0" normalizeH="0" baseline="0" noProof="0" smtClean="0">
                <a:ln>
                  <a:noFill/>
                </a:ln>
                <a:solidFill>
                  <a:prstClr val="white"/>
                </a:solidFill>
                <a:effectLst/>
                <a:uLnTx/>
                <a:uFillTx/>
                <a:latin typeface="EYInterstate Light" panose="0200050600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IN" sz="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endParaRPr>
          </a:p>
        </p:txBody>
      </p:sp>
      <p:grpSp>
        <p:nvGrpSpPr>
          <p:cNvPr id="12" name="Group 11">
            <a:extLst>
              <a:ext uri="{FF2B5EF4-FFF2-40B4-BE49-F238E27FC236}">
                <a16:creationId xmlns:a16="http://schemas.microsoft.com/office/drawing/2014/main" id="{8B648E99-961E-4094-A954-81D94A4A1A5F}"/>
              </a:ext>
            </a:extLst>
          </p:cNvPr>
          <p:cNvGrpSpPr/>
          <p:nvPr/>
        </p:nvGrpSpPr>
        <p:grpSpPr>
          <a:xfrm>
            <a:off x="617221" y="1646493"/>
            <a:ext cx="5533998" cy="3363658"/>
            <a:chOff x="1887264" y="1121480"/>
            <a:chExt cx="2085018" cy="4598372"/>
          </a:xfrm>
        </p:grpSpPr>
        <p:sp>
          <p:nvSpPr>
            <p:cNvPr id="13" name="Rectangle 12">
              <a:extLst>
                <a:ext uri="{FF2B5EF4-FFF2-40B4-BE49-F238E27FC236}">
                  <a16:creationId xmlns:a16="http://schemas.microsoft.com/office/drawing/2014/main" id="{B41CC187-658C-45FE-BF39-F40003B6501B}"/>
                </a:ext>
              </a:extLst>
            </p:cNvPr>
            <p:cNvSpPr/>
            <p:nvPr/>
          </p:nvSpPr>
          <p:spPr>
            <a:xfrm>
              <a:off x="1887264" y="1249915"/>
              <a:ext cx="2085018" cy="4469937"/>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endParaRPr>
            </a:p>
          </p:txBody>
        </p:sp>
        <p:sp>
          <p:nvSpPr>
            <p:cNvPr id="14" name="Rectangle 13">
              <a:extLst>
                <a:ext uri="{FF2B5EF4-FFF2-40B4-BE49-F238E27FC236}">
                  <a16:creationId xmlns:a16="http://schemas.microsoft.com/office/drawing/2014/main" id="{9F3E77C0-78EB-414F-A864-6FD64707D40E}"/>
                </a:ext>
              </a:extLst>
            </p:cNvPr>
            <p:cNvSpPr/>
            <p:nvPr/>
          </p:nvSpPr>
          <p:spPr>
            <a:xfrm>
              <a:off x="2033738" y="1121480"/>
              <a:ext cx="1789459" cy="256407"/>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200" b="1" i="0" u="none" strike="noStrike" kern="1200" cap="none" spc="0" normalizeH="0" baseline="0" noProof="0" dirty="0">
                  <a:ln>
                    <a:noFill/>
                  </a:ln>
                  <a:solidFill>
                    <a:srgbClr val="000000"/>
                  </a:solidFill>
                  <a:effectLst/>
                  <a:uLnTx/>
                  <a:uFillTx/>
                  <a:latin typeface="EYInterstate Light" panose="02000506000000020004" pitchFamily="2" charset="0"/>
                  <a:ea typeface="+mn-ea"/>
                  <a:cs typeface="+mn-cs"/>
                </a:rPr>
                <a:t>Historical Project Finance margin recovery post-GFC</a:t>
              </a:r>
              <a:endParaRPr kumimoji="0" lang="en-AU" sz="1200" b="1" i="0" u="none" strike="noStrike" kern="1200" cap="none" spc="0" normalizeH="0" baseline="0" noProof="0" dirty="0">
                <a:ln>
                  <a:noFill/>
                </a:ln>
                <a:solidFill>
                  <a:srgbClr val="000000"/>
                </a:solidFill>
                <a:effectLst/>
                <a:uLnTx/>
                <a:uFillTx/>
                <a:latin typeface="EYInterstate Light" panose="02000506000000020004" pitchFamily="2" charset="0"/>
                <a:ea typeface="+mn-ea"/>
                <a:cs typeface="+mn-cs"/>
              </a:endParaRPr>
            </a:p>
          </p:txBody>
        </p:sp>
      </p:grpSp>
      <p:grpSp>
        <p:nvGrpSpPr>
          <p:cNvPr id="33" name="Group 32">
            <a:extLst>
              <a:ext uri="{FF2B5EF4-FFF2-40B4-BE49-F238E27FC236}">
                <a16:creationId xmlns:a16="http://schemas.microsoft.com/office/drawing/2014/main" id="{4D636FD2-F07B-4916-A072-C4870593EC40}"/>
              </a:ext>
            </a:extLst>
          </p:cNvPr>
          <p:cNvGrpSpPr/>
          <p:nvPr/>
        </p:nvGrpSpPr>
        <p:grpSpPr>
          <a:xfrm>
            <a:off x="6257059" y="1647727"/>
            <a:ext cx="5533998" cy="3362423"/>
            <a:chOff x="1887264" y="1122636"/>
            <a:chExt cx="2085018" cy="4597216"/>
          </a:xfrm>
        </p:grpSpPr>
        <p:sp>
          <p:nvSpPr>
            <p:cNvPr id="34" name="Rectangle 33">
              <a:extLst>
                <a:ext uri="{FF2B5EF4-FFF2-40B4-BE49-F238E27FC236}">
                  <a16:creationId xmlns:a16="http://schemas.microsoft.com/office/drawing/2014/main" id="{F3AB3799-C20A-4B90-91D5-B5485BA64128}"/>
                </a:ext>
              </a:extLst>
            </p:cNvPr>
            <p:cNvSpPr/>
            <p:nvPr/>
          </p:nvSpPr>
          <p:spPr>
            <a:xfrm>
              <a:off x="1887264" y="1249916"/>
              <a:ext cx="2085018" cy="4469936"/>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endParaRPr>
            </a:p>
          </p:txBody>
        </p:sp>
        <p:sp>
          <p:nvSpPr>
            <p:cNvPr id="35" name="Rectangle 34">
              <a:extLst>
                <a:ext uri="{FF2B5EF4-FFF2-40B4-BE49-F238E27FC236}">
                  <a16:creationId xmlns:a16="http://schemas.microsoft.com/office/drawing/2014/main" id="{473459B3-323A-4ECA-96D2-ABDE1C6F3A2E}"/>
                </a:ext>
              </a:extLst>
            </p:cNvPr>
            <p:cNvSpPr/>
            <p:nvPr/>
          </p:nvSpPr>
          <p:spPr>
            <a:xfrm>
              <a:off x="2036349" y="1122636"/>
              <a:ext cx="1789459" cy="245506"/>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000000"/>
                  </a:solidFill>
                  <a:effectLst/>
                  <a:uLnTx/>
                  <a:uFillTx/>
                  <a:latin typeface="EYInterstate Light" panose="02000506000000020004" pitchFamily="2" charset="0"/>
                  <a:ea typeface="+mn-ea"/>
                  <a:cs typeface="+mn-cs"/>
                </a:rPr>
                <a:t>No. of Projects, which reached financial close</a:t>
              </a:r>
            </a:p>
          </p:txBody>
        </p:sp>
      </p:grpSp>
      <p:sp>
        <p:nvSpPr>
          <p:cNvPr id="17" name="Footer Placeholder 4">
            <a:extLst>
              <a:ext uri="{FF2B5EF4-FFF2-40B4-BE49-F238E27FC236}">
                <a16:creationId xmlns:a16="http://schemas.microsoft.com/office/drawing/2014/main" id="{0130EF6F-A180-4397-95F4-8F5A15C8B65C}"/>
              </a:ext>
            </a:extLst>
          </p:cNvPr>
          <p:cNvSpPr>
            <a:spLocks noGrp="1"/>
          </p:cNvSpPr>
          <p:nvPr/>
        </p:nvSpPr>
        <p:spPr>
          <a:xfrm>
            <a:off x="617221" y="6613200"/>
            <a:ext cx="7192670" cy="198000"/>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Source:  IJonline, Claytonutz, PV Magazine and Bakermckenzie</a:t>
            </a:r>
          </a:p>
        </p:txBody>
      </p:sp>
      <p:graphicFrame>
        <p:nvGraphicFramePr>
          <p:cNvPr id="22" name="Chart 21">
            <a:extLst>
              <a:ext uri="{FF2B5EF4-FFF2-40B4-BE49-F238E27FC236}">
                <a16:creationId xmlns:a16="http://schemas.microsoft.com/office/drawing/2014/main" id="{6ECD6087-6BF3-43F3-8A41-1C1A28FDE5E0}"/>
              </a:ext>
            </a:extLst>
          </p:cNvPr>
          <p:cNvGraphicFramePr>
            <a:graphicFrameLocks/>
          </p:cNvGraphicFramePr>
          <p:nvPr>
            <p:extLst>
              <p:ext uri="{D42A27DB-BD31-4B8C-83A1-F6EECF244321}">
                <p14:modId xmlns:p14="http://schemas.microsoft.com/office/powerpoint/2010/main" val="826142040"/>
              </p:ext>
            </p:extLst>
          </p:nvPr>
        </p:nvGraphicFramePr>
        <p:xfrm>
          <a:off x="857939" y="1812850"/>
          <a:ext cx="4897582" cy="3029527"/>
        </p:xfrm>
        <a:graphic>
          <a:graphicData uri="http://schemas.openxmlformats.org/drawingml/2006/chart">
            <c:chart xmlns:c="http://schemas.openxmlformats.org/drawingml/2006/chart" xmlns:r="http://schemas.openxmlformats.org/officeDocument/2006/relationships" r:id="rId8"/>
          </a:graphicData>
        </a:graphic>
      </p:graphicFrame>
      <p:sp>
        <p:nvSpPr>
          <p:cNvPr id="26" name="Footer Placeholder 4">
            <a:extLst>
              <a:ext uri="{FF2B5EF4-FFF2-40B4-BE49-F238E27FC236}">
                <a16:creationId xmlns:a16="http://schemas.microsoft.com/office/drawing/2014/main" id="{9BEDB735-3660-4CCC-86BE-8066332812D0}"/>
              </a:ext>
            </a:extLst>
          </p:cNvPr>
          <p:cNvSpPr>
            <a:spLocks noGrp="1"/>
          </p:cNvSpPr>
          <p:nvPr/>
        </p:nvSpPr>
        <p:spPr>
          <a:xfrm>
            <a:off x="1678821" y="3929872"/>
            <a:ext cx="501538" cy="132887"/>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Maturity</a:t>
            </a:r>
          </a:p>
        </p:txBody>
      </p:sp>
      <p:sp>
        <p:nvSpPr>
          <p:cNvPr id="27" name="Footer Placeholder 4">
            <a:extLst>
              <a:ext uri="{FF2B5EF4-FFF2-40B4-BE49-F238E27FC236}">
                <a16:creationId xmlns:a16="http://schemas.microsoft.com/office/drawing/2014/main" id="{6D18CD11-7F94-4F86-B6F0-178936C16109}"/>
              </a:ext>
            </a:extLst>
          </p:cNvPr>
          <p:cNvSpPr>
            <a:spLocks noGrp="1"/>
          </p:cNvSpPr>
          <p:nvPr/>
        </p:nvSpPr>
        <p:spPr>
          <a:xfrm rot="16200000">
            <a:off x="564694" y="2234781"/>
            <a:ext cx="501538" cy="132887"/>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900" b="1"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bps</a:t>
            </a:r>
          </a:p>
        </p:txBody>
      </p:sp>
      <p:graphicFrame>
        <p:nvGraphicFramePr>
          <p:cNvPr id="19" name="Chart 18">
            <a:extLst>
              <a:ext uri="{FF2B5EF4-FFF2-40B4-BE49-F238E27FC236}">
                <a16:creationId xmlns:a16="http://schemas.microsoft.com/office/drawing/2014/main" id="{00FBE62C-A736-4355-BED4-D2AF08102512}"/>
              </a:ext>
            </a:extLst>
          </p:cNvPr>
          <p:cNvGraphicFramePr>
            <a:graphicFrameLocks/>
          </p:cNvGraphicFramePr>
          <p:nvPr>
            <p:extLst>
              <p:ext uri="{D42A27DB-BD31-4B8C-83A1-F6EECF244321}">
                <p14:modId xmlns:p14="http://schemas.microsoft.com/office/powerpoint/2010/main" val="291178866"/>
              </p:ext>
            </p:extLst>
          </p:nvPr>
        </p:nvGraphicFramePr>
        <p:xfrm>
          <a:off x="6391937" y="2077548"/>
          <a:ext cx="5057394" cy="2709181"/>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2154211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9320770-5694-4519-814F-744115260992}"/>
              </a:ext>
            </a:extLst>
          </p:cNvPr>
          <p:cNvSpPr txBox="1"/>
          <p:nvPr/>
        </p:nvSpPr>
        <p:spPr>
          <a:xfrm>
            <a:off x="607798" y="719139"/>
            <a:ext cx="2902019" cy="4653582"/>
          </a:xfrm>
          <a:prstGeom prst="rect">
            <a:avLst/>
          </a:prstGeom>
          <a:noFill/>
        </p:spPr>
        <p:txBody>
          <a:bodyPr wrap="square" lIns="0" tIns="36576" rIns="0" bIns="0" rtlCol="0">
            <a:spAutoFit/>
          </a:bodyPr>
          <a:lstStyle/>
          <a:p>
            <a:pPr marL="0" marR="0" lvl="0" indent="0" defTabSz="914400" eaLnBrk="1" fontAlgn="auto" latinLnBrk="0" hangingPunct="1">
              <a:lnSpc>
                <a:spcPct val="100000"/>
              </a:lnSpc>
              <a:spcBef>
                <a:spcPts val="0"/>
              </a:spcBef>
              <a:spcAft>
                <a:spcPts val="600"/>
              </a:spcAft>
              <a:buClr>
                <a:srgbClr val="FFD200"/>
              </a:buClr>
              <a:buSzPct val="70000"/>
              <a:buFontTx/>
              <a:buNone/>
              <a:tabLst/>
              <a:defRPr/>
            </a:pPr>
            <a:r>
              <a:rPr kumimoji="0" lang="en-US" sz="1000" b="1" i="0" u="none" strike="noStrike" kern="0" cap="none" spc="0" normalizeH="0" baseline="0" noProof="0" dirty="0">
                <a:ln>
                  <a:noFill/>
                </a:ln>
                <a:solidFill>
                  <a:schemeClr val="bg1"/>
                </a:solidFill>
                <a:effectLst/>
                <a:uLnTx/>
                <a:uFillTx/>
                <a:latin typeface="EYInterstate Light" panose="02000506000000020004" pitchFamily="2" charset="0"/>
              </a:rPr>
              <a:t>EY </a:t>
            </a:r>
            <a:r>
              <a:rPr kumimoji="0" lang="en-US" sz="1000" b="0" i="0" u="none" strike="noStrike" kern="0" cap="none" spc="0" normalizeH="0" baseline="0" noProof="0" dirty="0">
                <a:ln>
                  <a:noFill/>
                </a:ln>
                <a:solidFill>
                  <a:schemeClr val="bg1"/>
                </a:solidFill>
                <a:effectLst/>
                <a:uLnTx/>
                <a:uFillTx/>
                <a:latin typeface="EYInterstate Light" panose="02000506000000020004" pitchFamily="2" charset="0"/>
                <a:cs typeface="Arial"/>
              </a:rPr>
              <a:t>| Assurance | Tax | Transactions | Advisory</a:t>
            </a:r>
          </a:p>
          <a:p>
            <a:pPr marL="0" marR="0" lvl="0" indent="0" defTabSz="914400" eaLnBrk="1" fontAlgn="auto" latinLnBrk="0" hangingPunct="1">
              <a:lnSpc>
                <a:spcPct val="100000"/>
              </a:lnSpc>
              <a:spcBef>
                <a:spcPts val="0"/>
              </a:spcBef>
              <a:buClr>
                <a:srgbClr val="FFD200"/>
              </a:buClr>
              <a:buSzPct val="70000"/>
              <a:buFontTx/>
              <a:buNone/>
              <a:tabLst/>
              <a:defRPr/>
            </a:pPr>
            <a:endParaRPr kumimoji="0" lang="en-US" sz="1000" b="0" i="0" u="none" strike="noStrike" kern="0" cap="none" spc="0" normalizeH="0" baseline="0" noProof="0" dirty="0">
              <a:ln>
                <a:noFill/>
              </a:ln>
              <a:solidFill>
                <a:schemeClr val="bg1"/>
              </a:solidFill>
              <a:effectLst/>
              <a:uLnTx/>
              <a:uFillTx/>
              <a:latin typeface="EYInterstate Light" panose="02000506000000020004" pitchFamily="2" charset="0"/>
              <a:cs typeface="Arial"/>
            </a:endParaRPr>
          </a:p>
          <a:p>
            <a:pPr marL="0" marR="0" lvl="0" indent="0" defTabSz="914400" eaLnBrk="1" fontAlgn="auto" latinLnBrk="0" hangingPunct="1">
              <a:lnSpc>
                <a:spcPct val="100000"/>
              </a:lnSpc>
              <a:spcBef>
                <a:spcPts val="0"/>
              </a:spcBef>
              <a:spcAft>
                <a:spcPts val="0"/>
              </a:spcAft>
              <a:buClr>
                <a:srgbClr val="FFD200"/>
              </a:buClr>
              <a:buSzPct val="70000"/>
              <a:buFontTx/>
              <a:buNone/>
              <a:tabLst/>
              <a:defRPr/>
            </a:pPr>
            <a:r>
              <a:rPr kumimoji="0" lang="en-IN" sz="800" b="1" i="0" u="none" strike="noStrike" kern="0" cap="none" spc="0" normalizeH="0" baseline="0" noProof="0" dirty="0">
                <a:ln>
                  <a:noFill/>
                </a:ln>
                <a:solidFill>
                  <a:schemeClr val="bg1"/>
                </a:solidFill>
                <a:effectLst/>
                <a:uLnTx/>
                <a:uFillTx/>
                <a:latin typeface="EYInterstate Light" panose="02000506000000020004" pitchFamily="2" charset="0"/>
              </a:rPr>
              <a:t>About EY</a:t>
            </a:r>
          </a:p>
          <a:p>
            <a:pPr lvl="0">
              <a:buClr>
                <a:srgbClr val="FFD200"/>
              </a:buClr>
              <a:buSzPct val="70000"/>
              <a:defRPr/>
            </a:pPr>
            <a:r>
              <a:rPr lang="en-AU" sz="800" kern="0" dirty="0">
                <a:solidFill>
                  <a:schemeClr val="bg1"/>
                </a:solidFill>
                <a:latin typeface="EYInterstate Light" panose="02000506000000020004" pitchFamily="2" charset="0"/>
              </a:rPr>
              <a:t>EY is a global leader in assurance, tax, transaction and advisory services. The insights and quality services we deliver help build trust and confidence in the capital markets and in economies the world over. We develop outstanding leaders who team to deliver on our promises to all of our stakeholders. In so doing, we play a critical role in building a better working world for our people, for our clients and for our communities.</a:t>
            </a:r>
          </a:p>
          <a:p>
            <a:pPr lvl="0">
              <a:buClr>
                <a:srgbClr val="FFD200"/>
              </a:buClr>
              <a:buSzPct val="70000"/>
              <a:defRPr/>
            </a:pPr>
            <a:endParaRPr lang="en-AU" sz="800" kern="0" dirty="0">
              <a:solidFill>
                <a:schemeClr val="bg1"/>
              </a:solidFill>
              <a:latin typeface="EYInterstate Light" panose="02000506000000020004" pitchFamily="2" charset="0"/>
            </a:endParaRPr>
          </a:p>
          <a:p>
            <a:pPr lvl="0">
              <a:buClr>
                <a:srgbClr val="FFD200"/>
              </a:buClr>
              <a:buSzPct val="70000"/>
              <a:defRPr/>
            </a:pPr>
            <a:r>
              <a:rPr lang="en-AU" sz="800" kern="0" dirty="0">
                <a:solidFill>
                  <a:schemeClr val="bg1"/>
                </a:solidFill>
                <a:latin typeface="EYInterstate Light" panose="02000506000000020004" pitchFamily="2" charset="0"/>
              </a:rPr>
              <a:t>EY refers to the global organization, and may refer to one or more, of the member firms of Ernst &amp; Young Global Limited, each of which is a separate legal entity. Ernst &amp; Young Global Limited, a UK company limited by guarantee, does not provide services to clients. Information about how EY collects and uses personal data and a description of the rights individuals have under data protection legislation is available via ey.com/privacy. For more information about our organization, please visit ey.com.</a:t>
            </a:r>
          </a:p>
          <a:p>
            <a:pPr lvl="0">
              <a:buClr>
                <a:srgbClr val="FFD200"/>
              </a:buClr>
              <a:buSzPct val="70000"/>
              <a:defRPr/>
            </a:pPr>
            <a:endParaRPr lang="en-IN" sz="800" kern="0" dirty="0">
              <a:solidFill>
                <a:schemeClr val="bg1"/>
              </a:solidFill>
              <a:latin typeface="EYInterstate Light" panose="02000506000000020004" pitchFamily="2" charset="0"/>
            </a:endParaRPr>
          </a:p>
          <a:p>
            <a:pPr lvl="0">
              <a:buClr>
                <a:srgbClr val="FFD200"/>
              </a:buClr>
              <a:buSzPct val="70000"/>
              <a:defRPr/>
            </a:pPr>
            <a:r>
              <a:rPr lang="en-IN" sz="800" kern="0" dirty="0">
                <a:solidFill>
                  <a:schemeClr val="bg1"/>
                </a:solidFill>
                <a:latin typeface="EYInterstate Light" panose="02000506000000020004" pitchFamily="2" charset="0"/>
              </a:rPr>
              <a:t>© 2020 Ernst &amp; Young, Australia.</a:t>
            </a:r>
            <a:br>
              <a:rPr lang="en-IN" sz="800" kern="0" dirty="0">
                <a:solidFill>
                  <a:schemeClr val="bg1"/>
                </a:solidFill>
                <a:latin typeface="EYInterstate Light" panose="02000506000000020004" pitchFamily="2" charset="0"/>
              </a:rPr>
            </a:br>
            <a:r>
              <a:rPr lang="en-IN" sz="800" kern="0" dirty="0">
                <a:solidFill>
                  <a:schemeClr val="bg1"/>
                </a:solidFill>
                <a:latin typeface="EYInterstate Light" panose="02000506000000020004" pitchFamily="2" charset="0"/>
              </a:rPr>
              <a:t>All Rights Reserved.</a:t>
            </a:r>
          </a:p>
          <a:p>
            <a:pPr lvl="0">
              <a:buClr>
                <a:srgbClr val="FFD200"/>
              </a:buClr>
              <a:buSzPct val="70000"/>
              <a:defRPr/>
            </a:pPr>
            <a:endParaRPr lang="en-IN" sz="800" kern="0" dirty="0">
              <a:solidFill>
                <a:schemeClr val="bg1"/>
              </a:solidFill>
              <a:latin typeface="EYInterstate Light" panose="02000506000000020004" pitchFamily="2" charset="0"/>
            </a:endParaRPr>
          </a:p>
          <a:p>
            <a:pPr>
              <a:buClr>
                <a:srgbClr val="FFD200"/>
              </a:buClr>
              <a:buSzPct val="70000"/>
              <a:defRPr/>
            </a:pPr>
            <a:r>
              <a:rPr lang="en-AU" sz="800" kern="0" dirty="0">
                <a:solidFill>
                  <a:schemeClr val="bg1"/>
                </a:solidFill>
                <a:latin typeface="EYInterstate Light" panose="02000506000000020004" pitchFamily="2" charset="0"/>
              </a:rPr>
              <a:t>Liability limited by a scheme approved under Professional Standards Legislation.</a:t>
            </a:r>
            <a:endParaRPr lang="en-IN" sz="800" kern="0" dirty="0">
              <a:solidFill>
                <a:schemeClr val="bg1"/>
              </a:solidFill>
              <a:latin typeface="EYInterstate Light" panose="02000506000000020004" pitchFamily="2" charset="0"/>
            </a:endParaRPr>
          </a:p>
          <a:p>
            <a:pPr lvl="0">
              <a:buClr>
                <a:srgbClr val="FFD200"/>
              </a:buClr>
              <a:buSzPct val="70000"/>
              <a:defRPr/>
            </a:pPr>
            <a:endParaRPr lang="en-IN" sz="600" kern="0" dirty="0">
              <a:solidFill>
                <a:schemeClr val="bg1"/>
              </a:solidFill>
              <a:latin typeface="EYInterstate Light" panose="02000506000000020004" pitchFamily="2" charset="0"/>
            </a:endParaRPr>
          </a:p>
          <a:p>
            <a:pPr lvl="0">
              <a:spcAft>
                <a:spcPts val="600"/>
              </a:spcAft>
              <a:buClr>
                <a:srgbClr val="FFD200"/>
              </a:buClr>
              <a:buSzPct val="70000"/>
              <a:defRPr/>
            </a:pPr>
            <a:r>
              <a:rPr lang="en-AU" sz="600" kern="0" dirty="0">
                <a:solidFill>
                  <a:schemeClr val="bg1"/>
                </a:solidFill>
                <a:latin typeface="EYInterstate Light" panose="02000506000000020004" pitchFamily="2" charset="0"/>
              </a:rPr>
              <a:t>This communication provides general information which is current at the time of production. The information contained in this communication does not constitute advice and should not be relied on as such. Professional advice should be sought prior to any action being taken in reliance on any of the information. </a:t>
            </a:r>
            <a:br>
              <a:rPr lang="en-AU" sz="600" kern="0" dirty="0">
                <a:solidFill>
                  <a:schemeClr val="bg1"/>
                </a:solidFill>
                <a:latin typeface="EYInterstate Light" panose="02000506000000020004" pitchFamily="2" charset="0"/>
              </a:rPr>
            </a:br>
            <a:r>
              <a:rPr lang="en-AU" sz="600" kern="0" dirty="0">
                <a:solidFill>
                  <a:schemeClr val="bg1"/>
                </a:solidFill>
                <a:latin typeface="EYInterstate Light" panose="02000506000000020004" pitchFamily="2" charset="0"/>
              </a:rPr>
              <a:t>Ernst &amp; Young disclaims all responsibility and liability (including, without limitation, for any direct or indirect or consequential costs, loss or damage or loss of profits) arising from anything done or omitted to be done by any party in reliance, whether wholly or partially, on any of the information. Any party that relies on the information does so at its own risk.</a:t>
            </a:r>
            <a:endParaRPr lang="en-IN" sz="600" kern="0" dirty="0">
              <a:solidFill>
                <a:schemeClr val="bg1"/>
              </a:solidFill>
              <a:latin typeface="EYInterstate Light" panose="02000506000000020004" pitchFamily="2" charset="0"/>
            </a:endParaRPr>
          </a:p>
          <a:p>
            <a:pPr lvl="0">
              <a:spcAft>
                <a:spcPts val="600"/>
              </a:spcAft>
              <a:buClr>
                <a:srgbClr val="FFD200"/>
              </a:buClr>
              <a:buSzPct val="70000"/>
              <a:defRPr/>
            </a:pPr>
            <a:r>
              <a:rPr lang="en-IN" sz="1000" b="1" kern="0" dirty="0">
                <a:solidFill>
                  <a:schemeClr val="bg1"/>
                </a:solidFill>
                <a:latin typeface="EYInterstate Light" panose="02000506000000020004" pitchFamily="2" charset="0"/>
              </a:rPr>
              <a:t>ey.com</a:t>
            </a:r>
          </a:p>
        </p:txBody>
      </p:sp>
    </p:spTree>
    <p:extLst>
      <p:ext uri="{BB962C8B-B14F-4D97-AF65-F5344CB8AC3E}">
        <p14:creationId xmlns:p14="http://schemas.microsoft.com/office/powerpoint/2010/main" val="1370720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Object 22" hidden="1">
            <a:extLst>
              <a:ext uri="{FF2B5EF4-FFF2-40B4-BE49-F238E27FC236}">
                <a16:creationId xmlns:a16="http://schemas.microsoft.com/office/drawing/2014/main" id="{1906E39A-7BBC-492E-B779-678AA464758B}"/>
              </a:ext>
            </a:extLst>
          </p:cNvPr>
          <p:cNvGraphicFramePr>
            <a:graphicFrameLocks noChangeAspect="1"/>
          </p:cNvGraphicFramePr>
          <p:nvPr>
            <p:custDataLst>
              <p:tags r:id="rId2"/>
            </p:custDataLst>
            <p:extLst>
              <p:ext uri="{D42A27DB-BD31-4B8C-83A1-F6EECF244321}">
                <p14:modId xmlns:p14="http://schemas.microsoft.com/office/powerpoint/2010/main" val="856593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14" name="think-cell Slide" r:id="rId6" imgW="395" imgH="396" progId="TCLayout.ActiveDocument.1">
                  <p:embed/>
                </p:oleObj>
              </mc:Choice>
              <mc:Fallback>
                <p:oleObj name="think-cell Slide" r:id="rId6" imgW="395" imgH="396" progId="TCLayout.ActiveDocument.1">
                  <p:embed/>
                  <p:pic>
                    <p:nvPicPr>
                      <p:cNvPr id="23" name="Object 22" hidden="1">
                        <a:extLst>
                          <a:ext uri="{FF2B5EF4-FFF2-40B4-BE49-F238E27FC236}">
                            <a16:creationId xmlns:a16="http://schemas.microsoft.com/office/drawing/2014/main" id="{1906E39A-7BBC-492E-B779-678AA464758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CFFFDD6-7F27-4213-99BB-E4D1B6CF92B0}"/>
              </a:ext>
            </a:extLst>
          </p:cNvPr>
          <p:cNvSpPr/>
          <p:nvPr>
            <p:custDataLst>
              <p:tags r:id="rId3"/>
            </p:custDataLst>
          </p:nvPr>
        </p:nvSpPr>
        <p:spPr>
          <a:xfrm>
            <a:off x="0" y="0"/>
            <a:ext cx="158750" cy="158750"/>
          </a:xfrm>
          <a:prstGeom prst="rect">
            <a:avLst/>
          </a:prstGeom>
          <a:noFill/>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ctr" anchorCtr="0">
            <a:noAutofit/>
          </a:bodyPr>
          <a:lstStyle/>
          <a:p>
            <a:pPr algn="ctr"/>
            <a:endParaRPr lang="en-IN" sz="1400" i="1" dirty="0">
              <a:latin typeface="EYInterstate" panose="02000503020000020004" pitchFamily="2" charset="0"/>
              <a:ea typeface="+mj-ea"/>
              <a:cs typeface="Arial" panose="020B0604020202020204" pitchFamily="34" charset="0"/>
              <a:sym typeface="EYInterstate" panose="02000503020000020004" pitchFamily="2" charset="0"/>
            </a:endParaRPr>
          </a:p>
        </p:txBody>
      </p:sp>
      <p:graphicFrame>
        <p:nvGraphicFramePr>
          <p:cNvPr id="31" name="Chart 30">
            <a:extLst>
              <a:ext uri="{FF2B5EF4-FFF2-40B4-BE49-F238E27FC236}">
                <a16:creationId xmlns:a16="http://schemas.microsoft.com/office/drawing/2014/main" id="{1447B9BA-8133-4DB3-8422-836B56CA8B1C}"/>
              </a:ext>
            </a:extLst>
          </p:cNvPr>
          <p:cNvGraphicFramePr>
            <a:graphicFrameLocks/>
          </p:cNvGraphicFramePr>
          <p:nvPr>
            <p:extLst>
              <p:ext uri="{D42A27DB-BD31-4B8C-83A1-F6EECF244321}">
                <p14:modId xmlns:p14="http://schemas.microsoft.com/office/powerpoint/2010/main" val="2098038975"/>
              </p:ext>
            </p:extLst>
          </p:nvPr>
        </p:nvGraphicFramePr>
        <p:xfrm>
          <a:off x="609919" y="1790782"/>
          <a:ext cx="11282768" cy="3189600"/>
        </p:xfrm>
        <a:graphic>
          <a:graphicData uri="http://schemas.openxmlformats.org/drawingml/2006/chart">
            <c:chart xmlns:c="http://schemas.openxmlformats.org/drawingml/2006/chart" xmlns:r="http://schemas.openxmlformats.org/officeDocument/2006/relationships" r:id="rId8"/>
          </a:graphicData>
        </a:graphic>
      </p:graphicFrame>
      <p:sp>
        <p:nvSpPr>
          <p:cNvPr id="22" name="TextBox 21">
            <a:extLst>
              <a:ext uri="{FF2B5EF4-FFF2-40B4-BE49-F238E27FC236}">
                <a16:creationId xmlns:a16="http://schemas.microsoft.com/office/drawing/2014/main" id="{56FE2425-2F76-4479-942B-23C03CF6A5F2}"/>
              </a:ext>
            </a:extLst>
          </p:cNvPr>
          <p:cNvSpPr txBox="1">
            <a:spLocks/>
          </p:cNvSpPr>
          <p:nvPr/>
        </p:nvSpPr>
        <p:spPr>
          <a:xfrm>
            <a:off x="1096308" y="2253138"/>
            <a:ext cx="1480965" cy="342044"/>
          </a:xfrm>
          <a:prstGeom prst="rect">
            <a:avLst/>
          </a:prstGeom>
          <a:solidFill>
            <a:srgbClr val="3C3C3C">
              <a:alpha val="69804"/>
            </a:srgbClr>
          </a:solidFill>
          <a:ln w="3175">
            <a:solidFill>
              <a:srgbClr val="FFE600"/>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numCol="1" spcCol="72000" rtlCol="0" anchor="t">
            <a:noAutofit/>
          </a:bodyPr>
          <a:lstStyle/>
          <a:p>
            <a:pPr marL="93663" marR="0" lvl="1" indent="0" algn="ctr" defTabSz="914400" rtl="0" eaLnBrk="1" fontAlgn="auto" latinLnBrk="0" hangingPunct="1">
              <a:lnSpc>
                <a:spcPct val="89000"/>
              </a:lnSpc>
              <a:spcBef>
                <a:spcPts val="0"/>
              </a:spcBef>
              <a:spcAft>
                <a:spcPts val="0"/>
              </a:spcAft>
              <a:buClr>
                <a:srgbClr val="000000"/>
              </a:buClr>
              <a:buSzPct val="70000"/>
              <a:buFontTx/>
              <a:buNone/>
              <a:tabLst/>
              <a:defRPr/>
            </a:pPr>
            <a:r>
              <a:rPr kumimoji="0" lang="en-AU" sz="9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Global Financial Crisis</a:t>
            </a:r>
          </a:p>
          <a:p>
            <a:pPr marL="93663" marR="0" lvl="1" indent="0" algn="ctr" defTabSz="914400" rtl="0" eaLnBrk="1" fontAlgn="auto" latinLnBrk="0" hangingPunct="1">
              <a:lnSpc>
                <a:spcPct val="89000"/>
              </a:lnSpc>
              <a:spcBef>
                <a:spcPts val="0"/>
              </a:spcBef>
              <a:spcAft>
                <a:spcPts val="0"/>
              </a:spcAft>
              <a:buClr>
                <a:srgbClr val="000000"/>
              </a:buClr>
              <a:buSzPct val="70000"/>
              <a:buFontTx/>
              <a:buNone/>
              <a:tabLst/>
              <a:defRPr/>
            </a:pPr>
            <a:r>
              <a:rPr kumimoji="0" lang="en-AU" sz="9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c.500bps</a:t>
            </a:r>
          </a:p>
        </p:txBody>
      </p:sp>
      <p:sp>
        <p:nvSpPr>
          <p:cNvPr id="24" name="TextBox 23">
            <a:extLst>
              <a:ext uri="{FF2B5EF4-FFF2-40B4-BE49-F238E27FC236}">
                <a16:creationId xmlns:a16="http://schemas.microsoft.com/office/drawing/2014/main" id="{ADB14BEB-523C-469B-9632-2627AB887064}"/>
              </a:ext>
            </a:extLst>
          </p:cNvPr>
          <p:cNvSpPr txBox="1">
            <a:spLocks/>
          </p:cNvSpPr>
          <p:nvPr/>
        </p:nvSpPr>
        <p:spPr>
          <a:xfrm>
            <a:off x="2050474" y="2741778"/>
            <a:ext cx="1695743" cy="301319"/>
          </a:xfrm>
          <a:prstGeom prst="rect">
            <a:avLst/>
          </a:prstGeom>
          <a:solidFill>
            <a:srgbClr val="3C3C3C">
              <a:alpha val="69804"/>
            </a:srgbClr>
          </a:solidFill>
          <a:ln w="3175">
            <a:solidFill>
              <a:srgbClr val="FFE600"/>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numCol="1" spcCol="72000" rtlCol="0" anchor="t">
            <a:noAutofit/>
          </a:bodyPr>
          <a:lstStyle/>
          <a:p>
            <a:pPr marL="93663" marR="0" lvl="1" indent="0" algn="ctr" defTabSz="914400" rtl="0" eaLnBrk="1" fontAlgn="auto" latinLnBrk="0" hangingPunct="1">
              <a:lnSpc>
                <a:spcPct val="89000"/>
              </a:lnSpc>
              <a:spcBef>
                <a:spcPts val="0"/>
              </a:spcBef>
              <a:spcAft>
                <a:spcPts val="0"/>
              </a:spcAft>
              <a:buClr>
                <a:srgbClr val="000000"/>
              </a:buClr>
              <a:buSzPct val="70000"/>
              <a:buFontTx/>
              <a:buNone/>
              <a:tabLst/>
              <a:defRPr/>
            </a:pPr>
            <a:r>
              <a:rPr kumimoji="0" lang="en-AU" sz="9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Euro Sovereign Debt Crisis</a:t>
            </a:r>
          </a:p>
          <a:p>
            <a:pPr marL="93663" marR="0" lvl="1" indent="0" algn="ctr" defTabSz="914400" rtl="0" eaLnBrk="1" fontAlgn="auto" latinLnBrk="0" hangingPunct="1">
              <a:lnSpc>
                <a:spcPct val="89000"/>
              </a:lnSpc>
              <a:spcBef>
                <a:spcPts val="0"/>
              </a:spcBef>
              <a:spcAft>
                <a:spcPts val="0"/>
              </a:spcAft>
              <a:buClr>
                <a:srgbClr val="000000"/>
              </a:buClr>
              <a:buSzPct val="70000"/>
              <a:buFontTx/>
              <a:buNone/>
              <a:tabLst/>
              <a:defRPr/>
            </a:pPr>
            <a:r>
              <a:rPr kumimoji="0" lang="en-AU" sz="9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c. 100bps</a:t>
            </a:r>
          </a:p>
        </p:txBody>
      </p:sp>
      <p:sp>
        <p:nvSpPr>
          <p:cNvPr id="25" name="TextBox 24">
            <a:extLst>
              <a:ext uri="{FF2B5EF4-FFF2-40B4-BE49-F238E27FC236}">
                <a16:creationId xmlns:a16="http://schemas.microsoft.com/office/drawing/2014/main" id="{281A0A56-76C4-47B0-991C-7E0ACFEBF196}"/>
              </a:ext>
            </a:extLst>
          </p:cNvPr>
          <p:cNvSpPr txBox="1">
            <a:spLocks/>
          </p:cNvSpPr>
          <p:nvPr/>
        </p:nvSpPr>
        <p:spPr>
          <a:xfrm>
            <a:off x="3896535" y="2741780"/>
            <a:ext cx="1695743" cy="301318"/>
          </a:xfrm>
          <a:prstGeom prst="rect">
            <a:avLst/>
          </a:prstGeom>
          <a:solidFill>
            <a:srgbClr val="3C3C3C">
              <a:alpha val="69804"/>
            </a:srgbClr>
          </a:solidFill>
          <a:ln w="3175">
            <a:solidFill>
              <a:srgbClr val="FFE600"/>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numCol="1" spcCol="72000" rtlCol="0" anchor="t">
            <a:noAutofit/>
          </a:bodyPr>
          <a:lstStyle/>
          <a:p>
            <a:pPr marL="93663" marR="0" lvl="1" indent="0" algn="ctr" defTabSz="914400" rtl="0" eaLnBrk="1" fontAlgn="auto" latinLnBrk="0" hangingPunct="1">
              <a:lnSpc>
                <a:spcPct val="89000"/>
              </a:lnSpc>
              <a:spcBef>
                <a:spcPts val="0"/>
              </a:spcBef>
              <a:spcAft>
                <a:spcPts val="0"/>
              </a:spcAft>
              <a:buClr>
                <a:srgbClr val="000000"/>
              </a:buClr>
              <a:buSzPct val="70000"/>
              <a:buFontTx/>
              <a:buNone/>
              <a:tabLst/>
              <a:defRPr/>
            </a:pPr>
            <a:r>
              <a:rPr kumimoji="0" lang="en-AU" sz="9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Commodity Price Collapse </a:t>
            </a:r>
          </a:p>
          <a:p>
            <a:pPr marL="93663" marR="0" lvl="1" indent="0" algn="ctr" defTabSz="914400" rtl="0" eaLnBrk="1" fontAlgn="auto" latinLnBrk="0" hangingPunct="1">
              <a:lnSpc>
                <a:spcPct val="89000"/>
              </a:lnSpc>
              <a:spcBef>
                <a:spcPts val="0"/>
              </a:spcBef>
              <a:spcAft>
                <a:spcPts val="0"/>
              </a:spcAft>
              <a:buClr>
                <a:srgbClr val="000000"/>
              </a:buClr>
              <a:buSzPct val="70000"/>
              <a:buFontTx/>
              <a:buNone/>
              <a:tabLst/>
              <a:defRPr/>
            </a:pPr>
            <a:r>
              <a:rPr kumimoji="0" lang="en-AU" sz="9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c. 100bps</a:t>
            </a:r>
          </a:p>
        </p:txBody>
      </p:sp>
      <p:sp>
        <p:nvSpPr>
          <p:cNvPr id="26" name="TextBox 25">
            <a:extLst>
              <a:ext uri="{FF2B5EF4-FFF2-40B4-BE49-F238E27FC236}">
                <a16:creationId xmlns:a16="http://schemas.microsoft.com/office/drawing/2014/main" id="{BB91D595-29A8-4970-9B75-064F288DD572}"/>
              </a:ext>
            </a:extLst>
          </p:cNvPr>
          <p:cNvSpPr txBox="1">
            <a:spLocks/>
          </p:cNvSpPr>
          <p:nvPr/>
        </p:nvSpPr>
        <p:spPr>
          <a:xfrm>
            <a:off x="5243339" y="2307136"/>
            <a:ext cx="1480965" cy="282962"/>
          </a:xfrm>
          <a:prstGeom prst="rect">
            <a:avLst/>
          </a:prstGeom>
          <a:solidFill>
            <a:srgbClr val="3C3C3C">
              <a:alpha val="69804"/>
            </a:srgbClr>
          </a:solidFill>
          <a:ln w="3175">
            <a:solidFill>
              <a:srgbClr val="FFE600"/>
            </a:solidFill>
          </a:ln>
        </p:spPr>
        <p:style>
          <a:lnRef idx="2">
            <a:schemeClr val="accent2">
              <a:shade val="50000"/>
            </a:schemeClr>
          </a:lnRef>
          <a:fillRef idx="1">
            <a:schemeClr val="accent2"/>
          </a:fillRef>
          <a:effectRef idx="0">
            <a:schemeClr val="accent2"/>
          </a:effectRef>
          <a:fontRef idx="minor">
            <a:schemeClr val="lt1"/>
          </a:fontRef>
        </p:style>
        <p:txBody>
          <a:bodyPr wrap="square" lIns="36000" tIns="36000" rIns="36000" bIns="36000" numCol="1" spcCol="72000" rtlCol="0" anchor="t">
            <a:noAutofit/>
          </a:bodyPr>
          <a:lstStyle/>
          <a:p>
            <a:pPr marL="93663" marR="0" lvl="1" indent="0" algn="ctr" defTabSz="914400" rtl="0" eaLnBrk="1" fontAlgn="auto" latinLnBrk="0" hangingPunct="1">
              <a:lnSpc>
                <a:spcPct val="89000"/>
              </a:lnSpc>
              <a:spcBef>
                <a:spcPts val="0"/>
              </a:spcBef>
              <a:spcAft>
                <a:spcPts val="0"/>
              </a:spcAft>
              <a:buClr>
                <a:srgbClr val="000000"/>
              </a:buClr>
              <a:buSzPct val="70000"/>
              <a:buFontTx/>
              <a:buNone/>
              <a:tabLst/>
              <a:defRPr/>
            </a:pPr>
            <a:r>
              <a:rPr kumimoji="0" lang="en-AU" sz="9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Covid-19</a:t>
            </a:r>
          </a:p>
          <a:p>
            <a:pPr marL="93663" marR="0" lvl="1" indent="0" algn="ctr" defTabSz="914400" rtl="0" eaLnBrk="1" fontAlgn="auto" latinLnBrk="0" hangingPunct="1">
              <a:lnSpc>
                <a:spcPct val="89000"/>
              </a:lnSpc>
              <a:spcBef>
                <a:spcPts val="0"/>
              </a:spcBef>
              <a:spcAft>
                <a:spcPts val="0"/>
              </a:spcAft>
              <a:buClr>
                <a:srgbClr val="000000"/>
              </a:buClr>
              <a:buSzPct val="70000"/>
              <a:buFontTx/>
              <a:buNone/>
              <a:tabLst/>
              <a:defRPr/>
            </a:pPr>
            <a:r>
              <a:rPr kumimoji="0" lang="en-AU" sz="9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Currently c. 100bps</a:t>
            </a:r>
          </a:p>
        </p:txBody>
      </p:sp>
      <p:sp>
        <p:nvSpPr>
          <p:cNvPr id="27" name="Rectangle 26">
            <a:extLst>
              <a:ext uri="{FF2B5EF4-FFF2-40B4-BE49-F238E27FC236}">
                <a16:creationId xmlns:a16="http://schemas.microsoft.com/office/drawing/2014/main" id="{D5769C40-36D9-44C6-8D48-1F0B47CD554F}"/>
              </a:ext>
            </a:extLst>
          </p:cNvPr>
          <p:cNvSpPr/>
          <p:nvPr/>
        </p:nvSpPr>
        <p:spPr>
          <a:xfrm rot="5400000">
            <a:off x="822458" y="3271503"/>
            <a:ext cx="1531780" cy="168974"/>
          </a:xfrm>
          <a:prstGeom prst="rect">
            <a:avLst/>
          </a:prstGeom>
          <a:solidFill>
            <a:srgbClr val="7F7F7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28" name="Rectangle 27">
            <a:extLst>
              <a:ext uri="{FF2B5EF4-FFF2-40B4-BE49-F238E27FC236}">
                <a16:creationId xmlns:a16="http://schemas.microsoft.com/office/drawing/2014/main" id="{13A2669F-590B-400A-96FC-CE8E054360FC}"/>
              </a:ext>
            </a:extLst>
          </p:cNvPr>
          <p:cNvSpPr/>
          <p:nvPr/>
        </p:nvSpPr>
        <p:spPr>
          <a:xfrm rot="5400000">
            <a:off x="2283302" y="3495255"/>
            <a:ext cx="1073289" cy="168974"/>
          </a:xfrm>
          <a:prstGeom prst="rect">
            <a:avLst/>
          </a:prstGeom>
          <a:solidFill>
            <a:srgbClr val="7F7F7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29" name="Rectangle 28">
            <a:extLst>
              <a:ext uri="{FF2B5EF4-FFF2-40B4-BE49-F238E27FC236}">
                <a16:creationId xmlns:a16="http://schemas.microsoft.com/office/drawing/2014/main" id="{8C67F573-8148-46A9-A774-11D5D116F381}"/>
              </a:ext>
            </a:extLst>
          </p:cNvPr>
          <p:cNvSpPr/>
          <p:nvPr/>
        </p:nvSpPr>
        <p:spPr>
          <a:xfrm rot="5400000">
            <a:off x="3900452" y="3495255"/>
            <a:ext cx="1073289" cy="168974"/>
          </a:xfrm>
          <a:prstGeom prst="rect">
            <a:avLst/>
          </a:prstGeom>
          <a:solidFill>
            <a:srgbClr val="7F7F7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30" name="Rectangle 29">
            <a:extLst>
              <a:ext uri="{FF2B5EF4-FFF2-40B4-BE49-F238E27FC236}">
                <a16:creationId xmlns:a16="http://schemas.microsoft.com/office/drawing/2014/main" id="{18B4C6CD-7142-4FBC-B288-248639970F4B}"/>
              </a:ext>
            </a:extLst>
          </p:cNvPr>
          <p:cNvSpPr/>
          <p:nvPr/>
        </p:nvSpPr>
        <p:spPr>
          <a:xfrm rot="5400000">
            <a:off x="5649581" y="3270889"/>
            <a:ext cx="1520387" cy="168974"/>
          </a:xfrm>
          <a:prstGeom prst="rect">
            <a:avLst/>
          </a:prstGeom>
          <a:solidFill>
            <a:srgbClr val="7F7F7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200" b="1" i="0" u="none" strike="noStrike" kern="1200" cap="none" spc="0" normalizeH="0" baseline="0" noProof="0" dirty="0">
              <a:ln>
                <a:noFill/>
              </a:ln>
              <a:solidFill>
                <a:srgbClr val="000000"/>
              </a:solidFill>
              <a:effectLst/>
              <a:uLnTx/>
              <a:uFillTx/>
              <a:latin typeface="EYInterstate Light"/>
              <a:ea typeface="+mn-ea"/>
              <a:cs typeface="+mn-cs"/>
            </a:endParaRPr>
          </a:p>
        </p:txBody>
      </p:sp>
      <p:sp>
        <p:nvSpPr>
          <p:cNvPr id="3" name="Title 2">
            <a:extLst>
              <a:ext uri="{FF2B5EF4-FFF2-40B4-BE49-F238E27FC236}">
                <a16:creationId xmlns:a16="http://schemas.microsoft.com/office/drawing/2014/main" id="{B9DF4D0E-3581-4FFC-8236-5CEA90FCCC38}"/>
              </a:ext>
            </a:extLst>
          </p:cNvPr>
          <p:cNvSpPr>
            <a:spLocks noGrp="1"/>
          </p:cNvSpPr>
          <p:nvPr>
            <p:ph type="title"/>
          </p:nvPr>
        </p:nvSpPr>
        <p:spPr>
          <a:xfrm>
            <a:off x="609919" y="165193"/>
            <a:ext cx="10990458" cy="719407"/>
          </a:xfrm>
        </p:spPr>
        <p:txBody>
          <a:bodyPr/>
          <a:lstStyle/>
          <a:p>
            <a:r>
              <a:rPr lang="en-AU" dirty="0"/>
              <a:t>Historical Credit Spreads</a:t>
            </a:r>
            <a:br>
              <a:rPr lang="en-AU" dirty="0"/>
            </a:br>
            <a:r>
              <a:rPr lang="en-IN" sz="1400" i="1" dirty="0">
                <a:solidFill>
                  <a:srgbClr val="FFE600"/>
                </a:solidFill>
                <a:latin typeface="EYInterstate" panose="02000503020000020004" pitchFamily="2" charset="0"/>
              </a:rPr>
              <a:t>Market volatility and financial stress spiked to levels last seen in the GFC, causing concerns that the market impact is expected to be bad as the GFC</a:t>
            </a:r>
            <a:endParaRPr lang="en-AU" sz="1400" i="1" dirty="0">
              <a:solidFill>
                <a:srgbClr val="FFE600"/>
              </a:solidFill>
            </a:endParaRPr>
          </a:p>
        </p:txBody>
      </p:sp>
      <p:sp>
        <p:nvSpPr>
          <p:cNvPr id="10" name="Slide Number Placeholder 9">
            <a:extLst>
              <a:ext uri="{FF2B5EF4-FFF2-40B4-BE49-F238E27FC236}">
                <a16:creationId xmlns:a16="http://schemas.microsoft.com/office/drawing/2014/main" id="{71468695-4DD8-47B1-B032-EDAE48FD1E83}"/>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rPr>
              <a:t>Page </a:t>
            </a:r>
            <a:fld id="{F1BC30E3-FFE5-4B91-AA19-87A149EBB9EE}" type="slidenum">
              <a:rPr kumimoji="0" lang="en-IN" sz="800" b="0" i="0" u="none" strike="noStrike" kern="1200" cap="none" spc="0" normalizeH="0" baseline="0" noProof="0" smtClean="0">
                <a:ln>
                  <a:noFill/>
                </a:ln>
                <a:solidFill>
                  <a:prstClr val="white"/>
                </a:solidFill>
                <a:effectLst/>
                <a:uLnTx/>
                <a:uFillTx/>
                <a:latin typeface="EYInterstate" panose="0200050302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IN" sz="800" b="0" i="0" u="none" strike="noStrike" kern="1200" cap="none" spc="0" normalizeH="0" baseline="0" noProof="0" dirty="0">
              <a:ln>
                <a:noFill/>
              </a:ln>
              <a:solidFill>
                <a:prstClr val="white"/>
              </a:solidFill>
              <a:effectLst/>
              <a:uLnTx/>
              <a:uFillTx/>
              <a:latin typeface="EYInterstate" panose="02000503020000020004" pitchFamily="2" charset="0"/>
              <a:ea typeface="+mn-ea"/>
              <a:cs typeface="+mn-cs"/>
            </a:endParaRPr>
          </a:p>
        </p:txBody>
      </p:sp>
      <p:sp>
        <p:nvSpPr>
          <p:cNvPr id="19" name="Isosceles Triangle 18">
            <a:extLst>
              <a:ext uri="{FF2B5EF4-FFF2-40B4-BE49-F238E27FC236}">
                <a16:creationId xmlns:a16="http://schemas.microsoft.com/office/drawing/2014/main" id="{45E498AD-4A62-41E2-98C0-76F1A7745C4F}"/>
              </a:ext>
            </a:extLst>
          </p:cNvPr>
          <p:cNvSpPr/>
          <p:nvPr/>
        </p:nvSpPr>
        <p:spPr>
          <a:xfrm rot="5400000">
            <a:off x="6154008" y="3135968"/>
            <a:ext cx="2310063" cy="429060"/>
          </a:xfrm>
          <a:prstGeom prst="triangle">
            <a:avLst/>
          </a:prstGeom>
          <a:solidFill>
            <a:srgbClr val="FFE600"/>
          </a:solidFill>
          <a:ln w="28575" cap="flat" cmpd="sng" algn="ctr">
            <a:solidFill>
              <a:srgbClr val="2C973E"/>
            </a:solidFill>
            <a:prstDash val="solid"/>
          </a:ln>
          <a:effectLst/>
        </p:spPr>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0" cap="none" spc="0" normalizeH="0" baseline="0" noProof="0" dirty="0">
              <a:ln>
                <a:noFill/>
              </a:ln>
              <a:solidFill>
                <a:srgbClr val="000000"/>
              </a:solidFill>
              <a:effectLst/>
              <a:uLnTx/>
              <a:uFillTx/>
              <a:latin typeface="Arial"/>
              <a:ea typeface="+mn-ea"/>
              <a:cs typeface="+mn-cs"/>
            </a:endParaRPr>
          </a:p>
        </p:txBody>
      </p:sp>
      <p:sp>
        <p:nvSpPr>
          <p:cNvPr id="21" name="Rectangle 20">
            <a:extLst>
              <a:ext uri="{FF2B5EF4-FFF2-40B4-BE49-F238E27FC236}">
                <a16:creationId xmlns:a16="http://schemas.microsoft.com/office/drawing/2014/main" id="{28CBDADB-0AB8-44AE-9621-F02CE7DBC95C}"/>
              </a:ext>
            </a:extLst>
          </p:cNvPr>
          <p:cNvSpPr/>
          <p:nvPr/>
        </p:nvSpPr>
        <p:spPr>
          <a:xfrm>
            <a:off x="6641746" y="1836861"/>
            <a:ext cx="1144778" cy="260722"/>
          </a:xfrm>
          <a:prstGeom prst="rect">
            <a:avLst/>
          </a:prstGeom>
          <a:solidFill>
            <a:srgbClr val="FF0000"/>
          </a:solidFill>
          <a:ln w="9525">
            <a:solidFill>
              <a:srgbClr val="E4E6E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14000"/>
              </a:lnSpc>
              <a:spcBef>
                <a:spcPts val="0"/>
              </a:spcBef>
              <a:spcAft>
                <a:spcPts val="0"/>
              </a:spcAft>
              <a:buClrTx/>
              <a:buSzTx/>
              <a:buFontTx/>
              <a:buNone/>
              <a:tabLst/>
              <a:defRPr/>
            </a:pPr>
            <a:r>
              <a:rPr kumimoji="0" lang="en-AU" sz="900" b="0" i="0" u="none" strike="noStrike" kern="1200" cap="none" spc="0" normalizeH="0" baseline="0" noProof="0" dirty="0">
                <a:ln>
                  <a:noFill/>
                </a:ln>
                <a:solidFill>
                  <a:prstClr val="white"/>
                </a:solidFill>
                <a:effectLst/>
                <a:uLnTx/>
                <a:uFillTx/>
                <a:latin typeface="EYInterstate Light"/>
                <a:ea typeface="+mn-ea"/>
                <a:cs typeface="+mn-cs"/>
              </a:rPr>
              <a:t>COVID -19</a:t>
            </a:r>
            <a:endParaRPr kumimoji="0" lang="en-AU" sz="1200" b="0" i="0" u="none" strike="noStrike" kern="1200" cap="none" spc="0" normalizeH="0" baseline="0" noProof="0" dirty="0">
              <a:ln>
                <a:noFill/>
              </a:ln>
              <a:solidFill>
                <a:prstClr val="white"/>
              </a:solidFill>
              <a:effectLst/>
              <a:uLnTx/>
              <a:uFillTx/>
              <a:latin typeface="EYInterstate Light"/>
              <a:ea typeface="+mn-ea"/>
              <a:cs typeface="+mn-cs"/>
            </a:endParaRPr>
          </a:p>
        </p:txBody>
      </p:sp>
      <p:sp>
        <p:nvSpPr>
          <p:cNvPr id="33" name="Footer Placeholder 4">
            <a:extLst>
              <a:ext uri="{FF2B5EF4-FFF2-40B4-BE49-F238E27FC236}">
                <a16:creationId xmlns:a16="http://schemas.microsoft.com/office/drawing/2014/main" id="{8EFF4CD4-35BE-4542-86F1-BAD3EFB24EAE}"/>
              </a:ext>
            </a:extLst>
          </p:cNvPr>
          <p:cNvSpPr>
            <a:spLocks noGrp="1"/>
          </p:cNvSpPr>
          <p:nvPr/>
        </p:nvSpPr>
        <p:spPr>
          <a:xfrm>
            <a:off x="617221" y="6613200"/>
            <a:ext cx="7192670" cy="198000"/>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Source: Bloomberg, Reuters</a:t>
            </a:r>
          </a:p>
        </p:txBody>
      </p:sp>
      <p:graphicFrame>
        <p:nvGraphicFramePr>
          <p:cNvPr id="20" name="Chart 19">
            <a:extLst>
              <a:ext uri="{FF2B5EF4-FFF2-40B4-BE49-F238E27FC236}">
                <a16:creationId xmlns:a16="http://schemas.microsoft.com/office/drawing/2014/main" id="{B4820DA9-228D-4C15-9CE9-9ABBAD04CD6B}"/>
              </a:ext>
            </a:extLst>
          </p:cNvPr>
          <p:cNvGraphicFramePr>
            <a:graphicFrameLocks/>
          </p:cNvGraphicFramePr>
          <p:nvPr>
            <p:extLst>
              <p:ext uri="{D42A27DB-BD31-4B8C-83A1-F6EECF244321}">
                <p14:modId xmlns:p14="http://schemas.microsoft.com/office/powerpoint/2010/main" val="4056434754"/>
              </p:ext>
            </p:extLst>
          </p:nvPr>
        </p:nvGraphicFramePr>
        <p:xfrm>
          <a:off x="7523570" y="1768703"/>
          <a:ext cx="4233600" cy="2916000"/>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104120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32">
            <a:extLst>
              <a:ext uri="{FF2B5EF4-FFF2-40B4-BE49-F238E27FC236}">
                <a16:creationId xmlns:a16="http://schemas.microsoft.com/office/drawing/2014/main" id="{4D636FD2-F07B-4916-A072-C4870593EC40}"/>
              </a:ext>
            </a:extLst>
          </p:cNvPr>
          <p:cNvGrpSpPr/>
          <p:nvPr/>
        </p:nvGrpSpPr>
        <p:grpSpPr>
          <a:xfrm>
            <a:off x="6257059" y="1752502"/>
            <a:ext cx="5533998" cy="3219548"/>
            <a:chOff x="1887264" y="1122636"/>
            <a:chExt cx="2085018" cy="4597216"/>
          </a:xfrm>
        </p:grpSpPr>
        <p:sp>
          <p:nvSpPr>
            <p:cNvPr id="34" name="Rectangle 33">
              <a:extLst>
                <a:ext uri="{FF2B5EF4-FFF2-40B4-BE49-F238E27FC236}">
                  <a16:creationId xmlns:a16="http://schemas.microsoft.com/office/drawing/2014/main" id="{F3AB3799-C20A-4B90-91D5-B5485BA64128}"/>
                </a:ext>
              </a:extLst>
            </p:cNvPr>
            <p:cNvSpPr/>
            <p:nvPr/>
          </p:nvSpPr>
          <p:spPr>
            <a:xfrm>
              <a:off x="1887264" y="1249916"/>
              <a:ext cx="2085018" cy="4469936"/>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endParaRPr>
            </a:p>
          </p:txBody>
        </p:sp>
        <p:sp>
          <p:nvSpPr>
            <p:cNvPr id="35" name="Rectangle 34">
              <a:extLst>
                <a:ext uri="{FF2B5EF4-FFF2-40B4-BE49-F238E27FC236}">
                  <a16:creationId xmlns:a16="http://schemas.microsoft.com/office/drawing/2014/main" id="{473459B3-323A-4ECA-96D2-ABDE1C6F3A2E}"/>
                </a:ext>
              </a:extLst>
            </p:cNvPr>
            <p:cNvSpPr/>
            <p:nvPr/>
          </p:nvSpPr>
          <p:spPr>
            <a:xfrm>
              <a:off x="2036349" y="1122636"/>
              <a:ext cx="1789459" cy="245506"/>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dirty="0">
                  <a:ln>
                    <a:noFill/>
                  </a:ln>
                  <a:solidFill>
                    <a:srgbClr val="000000"/>
                  </a:solidFill>
                  <a:effectLst/>
                  <a:uLnTx/>
                  <a:uFillTx/>
                  <a:latin typeface="EYInterstate Light" panose="02000506000000020004" pitchFamily="2" charset="0"/>
                  <a:ea typeface="+mn-ea"/>
                  <a:cs typeface="+mn-cs"/>
                </a:rPr>
                <a:t>Debt Margins (Sep 2019 – Sep 2020)</a:t>
              </a:r>
            </a:p>
          </p:txBody>
        </p:sp>
      </p:grpSp>
      <p:graphicFrame>
        <p:nvGraphicFramePr>
          <p:cNvPr id="4" name="Object 3" hidden="1">
            <a:extLst>
              <a:ext uri="{FF2B5EF4-FFF2-40B4-BE49-F238E27FC236}">
                <a16:creationId xmlns:a16="http://schemas.microsoft.com/office/drawing/2014/main" id="{60EEAA6A-0950-4E15-B9D5-9F63AAB14932}"/>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38" name="think-cell Slide" r:id="rId6" imgW="395" imgH="396" progId="TCLayout.ActiveDocument.1">
                  <p:embed/>
                </p:oleObj>
              </mc:Choice>
              <mc:Fallback>
                <p:oleObj name="think-cell Slide" r:id="rId6" imgW="395" imgH="396" progId="TCLayout.ActiveDocument.1">
                  <p:embed/>
                  <p:pic>
                    <p:nvPicPr>
                      <p:cNvPr id="4" name="Object 3" hidden="1">
                        <a:extLst>
                          <a:ext uri="{FF2B5EF4-FFF2-40B4-BE49-F238E27FC236}">
                            <a16:creationId xmlns:a16="http://schemas.microsoft.com/office/drawing/2014/main" id="{60EEAA6A-0950-4E15-B9D5-9F63AAB14932}"/>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C6B2D46-C960-4476-BD7C-5FB4D2AE3196}"/>
              </a:ext>
            </a:extLst>
          </p:cNvPr>
          <p:cNvSpPr/>
          <p:nvPr>
            <p:custDataLst>
              <p:tags r:id="rId3"/>
            </p:custDataLst>
          </p:nvPr>
        </p:nvSpPr>
        <p:spPr>
          <a:xfrm>
            <a:off x="0" y="0"/>
            <a:ext cx="158750" cy="158750"/>
          </a:xfrm>
          <a:prstGeom prst="rect">
            <a:avLst/>
          </a:prstGeom>
          <a:noFill/>
          <a:ln w="9525">
            <a:solidFill>
              <a:schemeClr val="bg1"/>
            </a:solidFill>
            <a:tailEnd type="none"/>
          </a:ln>
        </p:spPr>
        <p:style>
          <a:lnRef idx="1">
            <a:schemeClr val="accent1"/>
          </a:lnRef>
          <a:fillRef idx="0">
            <a:schemeClr val="accent1"/>
          </a:fillRef>
          <a:effectRef idx="0">
            <a:schemeClr val="accent1"/>
          </a:effectRef>
          <a:fontRef idx="minor">
            <a:schemeClr val="tx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400" b="0" i="1" u="none" strike="noStrike" kern="1200" cap="none" spc="0" normalizeH="0" baseline="0" noProof="0" dirty="0">
              <a:ln>
                <a:noFill/>
              </a:ln>
              <a:solidFill>
                <a:srgbClr val="2E2E38"/>
              </a:solidFill>
              <a:effectLst/>
              <a:uLnTx/>
              <a:uFillTx/>
              <a:latin typeface="EYInterstate" panose="02000503020000020004" pitchFamily="2" charset="0"/>
              <a:ea typeface="+mn-ea"/>
              <a:cs typeface="Arial" panose="020B0604020202020204" pitchFamily="34" charset="0"/>
              <a:sym typeface="EYInterstate" panose="02000503020000020004" pitchFamily="2" charset="0"/>
            </a:endParaRPr>
          </a:p>
        </p:txBody>
      </p:sp>
      <p:sp>
        <p:nvSpPr>
          <p:cNvPr id="3" name="Title 2">
            <a:extLst>
              <a:ext uri="{FF2B5EF4-FFF2-40B4-BE49-F238E27FC236}">
                <a16:creationId xmlns:a16="http://schemas.microsoft.com/office/drawing/2014/main" id="{9BA8A13E-94EC-4F6E-B7ED-A0B68FA91BD2}"/>
              </a:ext>
            </a:extLst>
          </p:cNvPr>
          <p:cNvSpPr>
            <a:spLocks noGrp="1"/>
          </p:cNvSpPr>
          <p:nvPr>
            <p:ph type="title"/>
          </p:nvPr>
        </p:nvSpPr>
        <p:spPr>
          <a:xfrm>
            <a:off x="560650" y="158750"/>
            <a:ext cx="11181138" cy="675391"/>
          </a:xfrm>
        </p:spPr>
        <p:txBody>
          <a:bodyPr/>
          <a:lstStyle/>
          <a:p>
            <a:pPr>
              <a:spcBef>
                <a:spcPts val="0"/>
              </a:spcBef>
              <a:spcAft>
                <a:spcPts val="300"/>
              </a:spcAft>
            </a:pPr>
            <a:r>
              <a:rPr lang="en-IN" dirty="0">
                <a:latin typeface="EYInterstate" panose="02000503020000020004" pitchFamily="2" charset="0"/>
              </a:rPr>
              <a:t>COVID-19 Impact on the Equity and Debt Markets</a:t>
            </a:r>
            <a:br>
              <a:rPr lang="en-IN" dirty="0">
                <a:latin typeface="EYInterstate" panose="02000503020000020004" pitchFamily="2" charset="0"/>
              </a:rPr>
            </a:br>
            <a:r>
              <a:rPr lang="en-IN" sz="1400" i="1" dirty="0">
                <a:solidFill>
                  <a:srgbClr val="FFE600"/>
                </a:solidFill>
                <a:latin typeface="EYInterstate" panose="02000503020000020004" pitchFamily="2" charset="0"/>
              </a:rPr>
              <a:t>The spread of the COVID-19 pandemic triggered a decline in the prices of risky assets. Extreme volatility and poor liquidity in financial markets have increased further due to the dysfunction in government bond markets</a:t>
            </a:r>
            <a:endParaRPr lang="en-AU" sz="1400" i="1" dirty="0">
              <a:solidFill>
                <a:srgbClr val="FFE600"/>
              </a:solidFill>
              <a:latin typeface="EYInterstate" panose="02000503020000020004" pitchFamily="2" charset="0"/>
            </a:endParaRPr>
          </a:p>
        </p:txBody>
      </p:sp>
      <p:sp>
        <p:nvSpPr>
          <p:cNvPr id="10" name="Slide Number Placeholder 9">
            <a:extLst>
              <a:ext uri="{FF2B5EF4-FFF2-40B4-BE49-F238E27FC236}">
                <a16:creationId xmlns:a16="http://schemas.microsoft.com/office/drawing/2014/main" id="{35E25140-9620-498B-AF40-56162CC655E9}"/>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Page </a:t>
            </a:r>
            <a:fld id="{F1BC30E3-FFE5-4B91-AA19-87A149EBB9EE}" type="slidenum">
              <a:rPr kumimoji="0" lang="en-IN" sz="800" b="0" i="0" u="none" strike="noStrike" kern="1200" cap="none" spc="0" normalizeH="0" baseline="0" noProof="0" smtClean="0">
                <a:ln>
                  <a:noFill/>
                </a:ln>
                <a:solidFill>
                  <a:prstClr val="white"/>
                </a:solidFill>
                <a:effectLst/>
                <a:uLnTx/>
                <a:uFillTx/>
                <a:latin typeface="EYInterstate Light" panose="02000506000000020004"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IN" sz="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endParaRPr>
          </a:p>
        </p:txBody>
      </p:sp>
      <p:grpSp>
        <p:nvGrpSpPr>
          <p:cNvPr id="12" name="Group 11">
            <a:extLst>
              <a:ext uri="{FF2B5EF4-FFF2-40B4-BE49-F238E27FC236}">
                <a16:creationId xmlns:a16="http://schemas.microsoft.com/office/drawing/2014/main" id="{8B648E99-961E-4094-A954-81D94A4A1A5F}"/>
              </a:ext>
            </a:extLst>
          </p:cNvPr>
          <p:cNvGrpSpPr/>
          <p:nvPr/>
        </p:nvGrpSpPr>
        <p:grpSpPr>
          <a:xfrm>
            <a:off x="617221" y="1751267"/>
            <a:ext cx="5533998" cy="3220783"/>
            <a:chOff x="1887264" y="1121480"/>
            <a:chExt cx="2085018" cy="4598372"/>
          </a:xfrm>
        </p:grpSpPr>
        <p:sp>
          <p:nvSpPr>
            <p:cNvPr id="13" name="Rectangle 12">
              <a:extLst>
                <a:ext uri="{FF2B5EF4-FFF2-40B4-BE49-F238E27FC236}">
                  <a16:creationId xmlns:a16="http://schemas.microsoft.com/office/drawing/2014/main" id="{B41CC187-658C-45FE-BF39-F40003B6501B}"/>
                </a:ext>
              </a:extLst>
            </p:cNvPr>
            <p:cNvSpPr/>
            <p:nvPr/>
          </p:nvSpPr>
          <p:spPr>
            <a:xfrm>
              <a:off x="1887264" y="1249915"/>
              <a:ext cx="2085018" cy="4469937"/>
            </a:xfrm>
            <a:prstGeom prst="rect">
              <a:avLst/>
            </a:prstGeom>
            <a:noFill/>
            <a:ln w="1905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endParaRPr>
            </a:p>
          </p:txBody>
        </p:sp>
        <p:sp>
          <p:nvSpPr>
            <p:cNvPr id="14" name="Rectangle 13">
              <a:extLst>
                <a:ext uri="{FF2B5EF4-FFF2-40B4-BE49-F238E27FC236}">
                  <a16:creationId xmlns:a16="http://schemas.microsoft.com/office/drawing/2014/main" id="{9F3E77C0-78EB-414F-A864-6FD64707D40E}"/>
                </a:ext>
              </a:extLst>
            </p:cNvPr>
            <p:cNvSpPr/>
            <p:nvPr/>
          </p:nvSpPr>
          <p:spPr>
            <a:xfrm>
              <a:off x="2033738" y="1121480"/>
              <a:ext cx="1789459" cy="256407"/>
            </a:xfrm>
            <a:prstGeom prst="rect">
              <a:avLst/>
            </a:prstGeom>
            <a:solidFill>
              <a:srgbClr val="FF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rgbClr val="2E2E38">
                      <a:lumMod val="65000"/>
                      <a:lumOff val="35000"/>
                    </a:srgbClr>
                  </a:solidFill>
                  <a:latin typeface="+mn-lt"/>
                  <a:ea typeface="+mn-ea"/>
                  <a:cs typeface="+mn-cs"/>
                </a:defRPr>
              </a:pPr>
              <a:r>
                <a:rPr kumimoji="0" lang="en-AU" sz="1200" b="1" i="0" u="none" strike="noStrike" kern="1200" cap="none" spc="0" normalizeH="0" baseline="0" noProof="0" dirty="0">
                  <a:ln>
                    <a:noFill/>
                  </a:ln>
                  <a:solidFill>
                    <a:srgbClr val="000000"/>
                  </a:solidFill>
                  <a:effectLst/>
                  <a:uLnTx/>
                  <a:uFillTx/>
                  <a:latin typeface="EYInterstate Light" panose="02000506000000020004" pitchFamily="2" charset="0"/>
                  <a:ea typeface="+mn-ea"/>
                  <a:cs typeface="+mn-cs"/>
                </a:rPr>
                <a:t>Equity Risk Premium (Oct 2019 – </a:t>
              </a:r>
              <a:r>
                <a:rPr lang="en-AU" sz="1200" b="1" dirty="0">
                  <a:solidFill>
                    <a:srgbClr val="000000"/>
                  </a:solidFill>
                  <a:latin typeface="EYInterstate Light" panose="02000506000000020004" pitchFamily="2" charset="0"/>
                </a:rPr>
                <a:t>Oct</a:t>
              </a:r>
              <a:r>
                <a:rPr kumimoji="0" lang="en-AU" sz="1200" b="1" i="0" u="none" strike="noStrike" kern="1200" cap="none" spc="0" normalizeH="0" baseline="0" noProof="0" dirty="0">
                  <a:ln>
                    <a:noFill/>
                  </a:ln>
                  <a:solidFill>
                    <a:srgbClr val="000000"/>
                  </a:solidFill>
                  <a:effectLst/>
                  <a:uLnTx/>
                  <a:uFillTx/>
                  <a:latin typeface="EYInterstate Light" panose="02000506000000020004" pitchFamily="2" charset="0"/>
                  <a:ea typeface="+mn-ea"/>
                  <a:cs typeface="+mn-cs"/>
                </a:rPr>
                <a:t> 2020 YTD)</a:t>
              </a:r>
            </a:p>
          </p:txBody>
        </p:sp>
      </p:grpSp>
      <p:sp>
        <p:nvSpPr>
          <p:cNvPr id="21" name="TextBox 20">
            <a:extLst>
              <a:ext uri="{FF2B5EF4-FFF2-40B4-BE49-F238E27FC236}">
                <a16:creationId xmlns:a16="http://schemas.microsoft.com/office/drawing/2014/main" id="{D89B7F9D-0A4A-4AD2-835E-ED11DF322754}"/>
              </a:ext>
            </a:extLst>
          </p:cNvPr>
          <p:cNvSpPr txBox="1"/>
          <p:nvPr/>
        </p:nvSpPr>
        <p:spPr>
          <a:xfrm rot="16200000">
            <a:off x="5916182" y="2953366"/>
            <a:ext cx="963854" cy="190821"/>
          </a:xfrm>
          <a:prstGeom prst="rect">
            <a:avLst/>
          </a:prstGeom>
          <a:noFill/>
        </p:spPr>
        <p:txBody>
          <a:bodyPr wrap="square" lIns="0" tIns="36576" rIns="0" bIns="0" rtlCol="0">
            <a:spAutoFit/>
          </a:bodyPr>
          <a:lstStyle/>
          <a:p>
            <a:pPr marL="0" marR="0" lvl="0" indent="0" algn="ctr" defTabSz="914400" rtl="0" eaLnBrk="1" fontAlgn="auto" latinLnBrk="0" hangingPunct="1">
              <a:lnSpc>
                <a:spcPct val="100000"/>
              </a:lnSpc>
              <a:spcBef>
                <a:spcPts val="0"/>
              </a:spcBef>
              <a:spcAft>
                <a:spcPts val="300"/>
              </a:spcAft>
              <a:buClr>
                <a:srgbClr val="FFE600"/>
              </a:buClr>
              <a:buSzPct val="70000"/>
              <a:buFontTx/>
              <a:buNone/>
              <a:tabLst/>
              <a:defRPr/>
            </a:pPr>
            <a:r>
              <a:rPr kumimoji="0" lang="en-IN" sz="10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Bps pa</a:t>
            </a:r>
          </a:p>
        </p:txBody>
      </p:sp>
      <p:graphicFrame>
        <p:nvGraphicFramePr>
          <p:cNvPr id="24" name="Chart 23">
            <a:extLst>
              <a:ext uri="{FF2B5EF4-FFF2-40B4-BE49-F238E27FC236}">
                <a16:creationId xmlns:a16="http://schemas.microsoft.com/office/drawing/2014/main" id="{2D373370-9BC7-4FBC-BCAA-02F7DC822BD3}"/>
              </a:ext>
            </a:extLst>
          </p:cNvPr>
          <p:cNvGraphicFramePr>
            <a:graphicFrameLocks/>
          </p:cNvGraphicFramePr>
          <p:nvPr>
            <p:extLst>
              <p:ext uri="{D42A27DB-BD31-4B8C-83A1-F6EECF244321}">
                <p14:modId xmlns:p14="http://schemas.microsoft.com/office/powerpoint/2010/main" val="906445460"/>
              </p:ext>
            </p:extLst>
          </p:nvPr>
        </p:nvGraphicFramePr>
        <p:xfrm>
          <a:off x="768756" y="2159103"/>
          <a:ext cx="5180736" cy="2956650"/>
        </p:xfrm>
        <a:graphic>
          <a:graphicData uri="http://schemas.openxmlformats.org/drawingml/2006/chart">
            <c:chart xmlns:c="http://schemas.openxmlformats.org/drawingml/2006/chart" xmlns:r="http://schemas.openxmlformats.org/officeDocument/2006/relationships" r:id="rId8"/>
          </a:graphicData>
        </a:graphic>
      </p:graphicFrame>
      <p:sp>
        <p:nvSpPr>
          <p:cNvPr id="23" name="Footer Placeholder 4">
            <a:extLst>
              <a:ext uri="{FF2B5EF4-FFF2-40B4-BE49-F238E27FC236}">
                <a16:creationId xmlns:a16="http://schemas.microsoft.com/office/drawing/2014/main" id="{26450036-5A57-4589-B152-500BD9B00FC0}"/>
              </a:ext>
            </a:extLst>
          </p:cNvPr>
          <p:cNvSpPr>
            <a:spLocks noGrp="1"/>
          </p:cNvSpPr>
          <p:nvPr/>
        </p:nvSpPr>
        <p:spPr>
          <a:xfrm>
            <a:off x="617221" y="6613200"/>
            <a:ext cx="7192670" cy="198000"/>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800" b="0" i="0" u="none" strike="noStrike" kern="1200" cap="none" spc="0" normalizeH="0" baseline="0" noProof="0" dirty="0">
                <a:ln>
                  <a:noFill/>
                </a:ln>
                <a:solidFill>
                  <a:prstClr val="white"/>
                </a:solidFill>
                <a:effectLst/>
                <a:uLnTx/>
                <a:uFillTx/>
                <a:latin typeface="EYInterstate Light" panose="02000506000000020004" pitchFamily="2" charset="0"/>
                <a:ea typeface="+mn-ea"/>
                <a:cs typeface="+mn-cs"/>
              </a:rPr>
              <a:t>Source: Bloomberg, RBA and Mondaq and Leadenhall </a:t>
            </a:r>
          </a:p>
        </p:txBody>
      </p:sp>
      <p:graphicFrame>
        <p:nvGraphicFramePr>
          <p:cNvPr id="18" name="Chart 17">
            <a:extLst>
              <a:ext uri="{FF2B5EF4-FFF2-40B4-BE49-F238E27FC236}">
                <a16:creationId xmlns:a16="http://schemas.microsoft.com/office/drawing/2014/main" id="{93D3F542-63EE-4EF4-AB99-FE66E5342E87}"/>
              </a:ext>
            </a:extLst>
          </p:cNvPr>
          <p:cNvGraphicFramePr>
            <a:graphicFrameLocks/>
          </p:cNvGraphicFramePr>
          <p:nvPr>
            <p:extLst>
              <p:ext uri="{D42A27DB-BD31-4B8C-83A1-F6EECF244321}">
                <p14:modId xmlns:p14="http://schemas.microsoft.com/office/powerpoint/2010/main" val="1888622066"/>
              </p:ext>
            </p:extLst>
          </p:nvPr>
        </p:nvGraphicFramePr>
        <p:xfrm>
          <a:off x="6493521" y="2013573"/>
          <a:ext cx="5087608" cy="2888731"/>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980675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hlinkClick r:id="" action="ppaction://noaction"/>
            <a:extLst>
              <a:ext uri="{FF2B5EF4-FFF2-40B4-BE49-F238E27FC236}">
                <a16:creationId xmlns:a16="http://schemas.microsoft.com/office/drawing/2014/main" id="{EA75C7AE-EB03-4111-B207-DBC9D0172792}"/>
              </a:ext>
            </a:extLst>
          </p:cNvPr>
          <p:cNvSpPr/>
          <p:nvPr>
            <p:custDataLst>
              <p:tags r:id="rId1"/>
            </p:custDataLst>
          </p:nvPr>
        </p:nvSpPr>
        <p:spPr bwMode="auto">
          <a:xfrm>
            <a:off x="8956412" y="563960"/>
            <a:ext cx="1273402" cy="103669"/>
          </a:xfrm>
          <a:prstGeom prst="rect">
            <a:avLst/>
          </a:prstGeom>
          <a:solidFill>
            <a:schemeClr val="accent2">
              <a:alpha val="0"/>
            </a:schemeClr>
          </a:solidFill>
          <a:ln>
            <a:noFill/>
          </a:ln>
        </p:spPr>
        <p:txBody>
          <a:bodyPr rot="0" spcFirstLastPara="0" vertOverflow="overflow" horzOverflow="overflow" vert="horz" wrap="square" lIns="124403" tIns="124403" rIns="124403" bIns="124403" numCol="1" spcCol="0" rtlCol="0" fromWordArt="0" anchor="t" anchorCtr="0" forceAA="0" compatLnSpc="1">
            <a:prstTxWarp prst="textNoShape">
              <a:avLst/>
            </a:prstTxWarp>
            <a:noAutofit/>
          </a:bodyPr>
          <a:lstStyle/>
          <a:p>
            <a:pPr defTabSz="829361" eaLnBrk="0" fontAlgn="base" hangingPunct="0">
              <a:spcAft>
                <a:spcPts val="544"/>
              </a:spcAft>
              <a:defRPr/>
            </a:pPr>
            <a:endParaRPr lang="en-AU" sz="907" dirty="0">
              <a:solidFill>
                <a:srgbClr val="000000"/>
              </a:solidFill>
              <a:latin typeface="Arial"/>
              <a:cs typeface="Arial" pitchFamily="34" charset="0"/>
            </a:endParaRPr>
          </a:p>
        </p:txBody>
      </p:sp>
      <p:sp>
        <p:nvSpPr>
          <p:cNvPr id="13" name="Footer Placeholder 4">
            <a:extLst>
              <a:ext uri="{FF2B5EF4-FFF2-40B4-BE49-F238E27FC236}">
                <a16:creationId xmlns:a16="http://schemas.microsoft.com/office/drawing/2014/main" id="{A0CABF3C-6F96-4FA4-B92F-8CD457637738}"/>
              </a:ext>
            </a:extLst>
          </p:cNvPr>
          <p:cNvSpPr>
            <a:spLocks noGrp="1"/>
          </p:cNvSpPr>
          <p:nvPr/>
        </p:nvSpPr>
        <p:spPr>
          <a:xfrm>
            <a:off x="617221" y="6613200"/>
            <a:ext cx="7192670" cy="198000"/>
          </a:xfrm>
          <a:prstGeom prst="rect">
            <a:avLst/>
          </a:prstGeom>
        </p:spPr>
        <p:txBody>
          <a:bodyPr vert="horz" lIns="0" tIns="0" rIns="0" bIns="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AU" sz="800" dirty="0">
                <a:solidFill>
                  <a:schemeClr val="bg1"/>
                </a:solidFill>
                <a:latin typeface="EYInterstate Light" panose="02000506000000020004" pitchFamily="2" charset="0"/>
              </a:rPr>
              <a:t>Source: Inframation</a:t>
            </a:r>
          </a:p>
        </p:txBody>
      </p:sp>
      <p:grpSp>
        <p:nvGrpSpPr>
          <p:cNvPr id="589" name="Group 588">
            <a:extLst>
              <a:ext uri="{FF2B5EF4-FFF2-40B4-BE49-F238E27FC236}">
                <a16:creationId xmlns:a16="http://schemas.microsoft.com/office/drawing/2014/main" id="{728EF6C6-1C2D-42B7-8F50-81CEA21E19C9}"/>
              </a:ext>
            </a:extLst>
          </p:cNvPr>
          <p:cNvGrpSpPr/>
          <p:nvPr/>
        </p:nvGrpSpPr>
        <p:grpSpPr>
          <a:xfrm>
            <a:off x="3311928" y="2519873"/>
            <a:ext cx="4935794" cy="2699994"/>
            <a:chOff x="892175" y="1562100"/>
            <a:chExt cx="7359650" cy="4025900"/>
          </a:xfrm>
          <a:pattFill prst="ltVert">
            <a:fgClr>
              <a:srgbClr val="C0C0C0"/>
            </a:fgClr>
            <a:bgClr>
              <a:srgbClr val="FFFFFF"/>
            </a:bgClr>
          </a:pattFill>
        </p:grpSpPr>
        <p:grpSp>
          <p:nvGrpSpPr>
            <p:cNvPr id="590" name="Group 205">
              <a:extLst>
                <a:ext uri="{FF2B5EF4-FFF2-40B4-BE49-F238E27FC236}">
                  <a16:creationId xmlns:a16="http://schemas.microsoft.com/office/drawing/2014/main" id="{BD175E38-191E-4395-81FE-31B451C39F5D}"/>
                </a:ext>
              </a:extLst>
            </p:cNvPr>
            <p:cNvGrpSpPr>
              <a:grpSpLocks/>
            </p:cNvGrpSpPr>
            <p:nvPr/>
          </p:nvGrpSpPr>
          <p:grpSpPr bwMode="auto">
            <a:xfrm>
              <a:off x="1609725" y="1882775"/>
              <a:ext cx="6061075" cy="3092450"/>
              <a:chOff x="1014" y="1186"/>
              <a:chExt cx="3818" cy="1948"/>
            </a:xfrm>
            <a:grpFill/>
          </p:grpSpPr>
          <p:sp>
            <p:nvSpPr>
              <p:cNvPr id="947" name="Freeform 5">
                <a:extLst>
                  <a:ext uri="{FF2B5EF4-FFF2-40B4-BE49-F238E27FC236}">
                    <a16:creationId xmlns:a16="http://schemas.microsoft.com/office/drawing/2014/main" id="{DBE7F9EA-A0D3-4EF0-A2A2-25E5F63CE075}"/>
                  </a:ext>
                </a:extLst>
              </p:cNvPr>
              <p:cNvSpPr>
                <a:spLocks/>
              </p:cNvSpPr>
              <p:nvPr/>
            </p:nvSpPr>
            <p:spPr bwMode="auto">
              <a:xfrm>
                <a:off x="1150" y="1726"/>
                <a:ext cx="8" cy="16"/>
              </a:xfrm>
              <a:custGeom>
                <a:avLst/>
                <a:gdLst/>
                <a:ahLst/>
                <a:cxnLst>
                  <a:cxn ang="0">
                    <a:pos x="6" y="0"/>
                  </a:cxn>
                  <a:cxn ang="0">
                    <a:pos x="6" y="0"/>
                  </a:cxn>
                  <a:cxn ang="0">
                    <a:pos x="6" y="2"/>
                  </a:cxn>
                  <a:cxn ang="0">
                    <a:pos x="8" y="4"/>
                  </a:cxn>
                  <a:cxn ang="0">
                    <a:pos x="4" y="8"/>
                  </a:cxn>
                  <a:cxn ang="0">
                    <a:pos x="4" y="16"/>
                  </a:cxn>
                  <a:cxn ang="0">
                    <a:pos x="2" y="14"/>
                  </a:cxn>
                  <a:cxn ang="0">
                    <a:pos x="2" y="12"/>
                  </a:cxn>
                  <a:cxn ang="0">
                    <a:pos x="0" y="8"/>
                  </a:cxn>
                  <a:cxn ang="0">
                    <a:pos x="0" y="6"/>
                  </a:cxn>
                  <a:cxn ang="0">
                    <a:pos x="2" y="4"/>
                  </a:cxn>
                  <a:cxn ang="0">
                    <a:pos x="2" y="6"/>
                  </a:cxn>
                  <a:cxn ang="0">
                    <a:pos x="4" y="4"/>
                  </a:cxn>
                  <a:cxn ang="0">
                    <a:pos x="2" y="2"/>
                  </a:cxn>
                  <a:cxn ang="0">
                    <a:pos x="4" y="2"/>
                  </a:cxn>
                  <a:cxn ang="0">
                    <a:pos x="6" y="0"/>
                  </a:cxn>
                  <a:cxn ang="0">
                    <a:pos x="6" y="0"/>
                  </a:cxn>
                </a:cxnLst>
                <a:rect l="0" t="0" r="r" b="b"/>
                <a:pathLst>
                  <a:path w="8" h="16">
                    <a:moveTo>
                      <a:pt x="6" y="0"/>
                    </a:moveTo>
                    <a:lnTo>
                      <a:pt x="6" y="0"/>
                    </a:lnTo>
                    <a:lnTo>
                      <a:pt x="6" y="2"/>
                    </a:lnTo>
                    <a:lnTo>
                      <a:pt x="8" y="4"/>
                    </a:lnTo>
                    <a:lnTo>
                      <a:pt x="4" y="8"/>
                    </a:lnTo>
                    <a:lnTo>
                      <a:pt x="4" y="16"/>
                    </a:lnTo>
                    <a:lnTo>
                      <a:pt x="2" y="14"/>
                    </a:lnTo>
                    <a:lnTo>
                      <a:pt x="2" y="12"/>
                    </a:lnTo>
                    <a:lnTo>
                      <a:pt x="0" y="8"/>
                    </a:lnTo>
                    <a:lnTo>
                      <a:pt x="0" y="6"/>
                    </a:lnTo>
                    <a:lnTo>
                      <a:pt x="2" y="4"/>
                    </a:lnTo>
                    <a:lnTo>
                      <a:pt x="2" y="6"/>
                    </a:lnTo>
                    <a:lnTo>
                      <a:pt x="4" y="4"/>
                    </a:lnTo>
                    <a:lnTo>
                      <a:pt x="2" y="2"/>
                    </a:lnTo>
                    <a:lnTo>
                      <a:pt x="4" y="2"/>
                    </a:lnTo>
                    <a:lnTo>
                      <a:pt x="6" y="0"/>
                    </a:lnTo>
                    <a:lnTo>
                      <a:pt x="6"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48" name="Freeform 6">
                <a:extLst>
                  <a:ext uri="{FF2B5EF4-FFF2-40B4-BE49-F238E27FC236}">
                    <a16:creationId xmlns:a16="http://schemas.microsoft.com/office/drawing/2014/main" id="{D111511A-039F-4E5D-A0AD-49ADA41C7587}"/>
                  </a:ext>
                </a:extLst>
              </p:cNvPr>
              <p:cNvSpPr>
                <a:spLocks/>
              </p:cNvSpPr>
              <p:nvPr/>
            </p:nvSpPr>
            <p:spPr bwMode="auto">
              <a:xfrm>
                <a:off x="1150" y="1726"/>
                <a:ext cx="8" cy="16"/>
              </a:xfrm>
              <a:custGeom>
                <a:avLst/>
                <a:gdLst/>
                <a:ahLst/>
                <a:cxnLst>
                  <a:cxn ang="0">
                    <a:pos x="6" y="0"/>
                  </a:cxn>
                  <a:cxn ang="0">
                    <a:pos x="6" y="0"/>
                  </a:cxn>
                  <a:cxn ang="0">
                    <a:pos x="6" y="2"/>
                  </a:cxn>
                  <a:cxn ang="0">
                    <a:pos x="8" y="4"/>
                  </a:cxn>
                  <a:cxn ang="0">
                    <a:pos x="4" y="8"/>
                  </a:cxn>
                  <a:cxn ang="0">
                    <a:pos x="4" y="16"/>
                  </a:cxn>
                  <a:cxn ang="0">
                    <a:pos x="2" y="14"/>
                  </a:cxn>
                  <a:cxn ang="0">
                    <a:pos x="2" y="12"/>
                  </a:cxn>
                  <a:cxn ang="0">
                    <a:pos x="0" y="8"/>
                  </a:cxn>
                  <a:cxn ang="0">
                    <a:pos x="0" y="6"/>
                  </a:cxn>
                  <a:cxn ang="0">
                    <a:pos x="2" y="4"/>
                  </a:cxn>
                  <a:cxn ang="0">
                    <a:pos x="2" y="6"/>
                  </a:cxn>
                  <a:cxn ang="0">
                    <a:pos x="4" y="4"/>
                  </a:cxn>
                  <a:cxn ang="0">
                    <a:pos x="2" y="2"/>
                  </a:cxn>
                  <a:cxn ang="0">
                    <a:pos x="4" y="2"/>
                  </a:cxn>
                  <a:cxn ang="0">
                    <a:pos x="6" y="0"/>
                  </a:cxn>
                  <a:cxn ang="0">
                    <a:pos x="6" y="0"/>
                  </a:cxn>
                </a:cxnLst>
                <a:rect l="0" t="0" r="r" b="b"/>
                <a:pathLst>
                  <a:path w="8" h="16">
                    <a:moveTo>
                      <a:pt x="6" y="0"/>
                    </a:moveTo>
                    <a:lnTo>
                      <a:pt x="6" y="0"/>
                    </a:lnTo>
                    <a:lnTo>
                      <a:pt x="6" y="2"/>
                    </a:lnTo>
                    <a:lnTo>
                      <a:pt x="8" y="4"/>
                    </a:lnTo>
                    <a:lnTo>
                      <a:pt x="4" y="8"/>
                    </a:lnTo>
                    <a:lnTo>
                      <a:pt x="4" y="16"/>
                    </a:lnTo>
                    <a:lnTo>
                      <a:pt x="2" y="14"/>
                    </a:lnTo>
                    <a:lnTo>
                      <a:pt x="2" y="12"/>
                    </a:lnTo>
                    <a:lnTo>
                      <a:pt x="0" y="8"/>
                    </a:lnTo>
                    <a:lnTo>
                      <a:pt x="0" y="6"/>
                    </a:lnTo>
                    <a:lnTo>
                      <a:pt x="2" y="4"/>
                    </a:lnTo>
                    <a:lnTo>
                      <a:pt x="2" y="6"/>
                    </a:lnTo>
                    <a:lnTo>
                      <a:pt x="4" y="4"/>
                    </a:lnTo>
                    <a:lnTo>
                      <a:pt x="2" y="2"/>
                    </a:lnTo>
                    <a:lnTo>
                      <a:pt x="4" y="2"/>
                    </a:lnTo>
                    <a:lnTo>
                      <a:pt x="6" y="0"/>
                    </a:lnTo>
                    <a:lnTo>
                      <a:pt x="6"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49" name="Freeform 7">
                <a:extLst>
                  <a:ext uri="{FF2B5EF4-FFF2-40B4-BE49-F238E27FC236}">
                    <a16:creationId xmlns:a16="http://schemas.microsoft.com/office/drawing/2014/main" id="{4B521BED-EC75-4AD8-B4F8-06FF03F70B41}"/>
                  </a:ext>
                </a:extLst>
              </p:cNvPr>
              <p:cNvSpPr>
                <a:spLocks/>
              </p:cNvSpPr>
              <p:nvPr/>
            </p:nvSpPr>
            <p:spPr bwMode="auto">
              <a:xfrm>
                <a:off x="1146" y="1746"/>
                <a:ext cx="6" cy="8"/>
              </a:xfrm>
              <a:custGeom>
                <a:avLst/>
                <a:gdLst/>
                <a:ahLst/>
                <a:cxnLst>
                  <a:cxn ang="0">
                    <a:pos x="6" y="0"/>
                  </a:cxn>
                  <a:cxn ang="0">
                    <a:pos x="6" y="0"/>
                  </a:cxn>
                  <a:cxn ang="0">
                    <a:pos x="6" y="2"/>
                  </a:cxn>
                  <a:cxn ang="0">
                    <a:pos x="2" y="4"/>
                  </a:cxn>
                  <a:cxn ang="0">
                    <a:pos x="2" y="8"/>
                  </a:cxn>
                  <a:cxn ang="0">
                    <a:pos x="0" y="6"/>
                  </a:cxn>
                  <a:cxn ang="0">
                    <a:pos x="0" y="4"/>
                  </a:cxn>
                  <a:cxn ang="0">
                    <a:pos x="6" y="0"/>
                  </a:cxn>
                  <a:cxn ang="0">
                    <a:pos x="6" y="0"/>
                  </a:cxn>
                </a:cxnLst>
                <a:rect l="0" t="0" r="r" b="b"/>
                <a:pathLst>
                  <a:path w="6" h="8">
                    <a:moveTo>
                      <a:pt x="6" y="0"/>
                    </a:moveTo>
                    <a:lnTo>
                      <a:pt x="6" y="0"/>
                    </a:lnTo>
                    <a:lnTo>
                      <a:pt x="6" y="2"/>
                    </a:lnTo>
                    <a:lnTo>
                      <a:pt x="2" y="4"/>
                    </a:lnTo>
                    <a:lnTo>
                      <a:pt x="2" y="8"/>
                    </a:lnTo>
                    <a:lnTo>
                      <a:pt x="0" y="6"/>
                    </a:lnTo>
                    <a:lnTo>
                      <a:pt x="0" y="4"/>
                    </a:lnTo>
                    <a:lnTo>
                      <a:pt x="6" y="0"/>
                    </a:lnTo>
                    <a:lnTo>
                      <a:pt x="6"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50" name="Freeform 8">
                <a:extLst>
                  <a:ext uri="{FF2B5EF4-FFF2-40B4-BE49-F238E27FC236}">
                    <a16:creationId xmlns:a16="http://schemas.microsoft.com/office/drawing/2014/main" id="{7E87C08F-F1B2-4D2B-8812-E2E5B98DD031}"/>
                  </a:ext>
                </a:extLst>
              </p:cNvPr>
              <p:cNvSpPr>
                <a:spLocks/>
              </p:cNvSpPr>
              <p:nvPr/>
            </p:nvSpPr>
            <p:spPr bwMode="auto">
              <a:xfrm>
                <a:off x="1146" y="1746"/>
                <a:ext cx="6" cy="8"/>
              </a:xfrm>
              <a:custGeom>
                <a:avLst/>
                <a:gdLst/>
                <a:ahLst/>
                <a:cxnLst>
                  <a:cxn ang="0">
                    <a:pos x="6" y="0"/>
                  </a:cxn>
                  <a:cxn ang="0">
                    <a:pos x="6" y="0"/>
                  </a:cxn>
                  <a:cxn ang="0">
                    <a:pos x="6" y="2"/>
                  </a:cxn>
                  <a:cxn ang="0">
                    <a:pos x="2" y="4"/>
                  </a:cxn>
                  <a:cxn ang="0">
                    <a:pos x="2" y="8"/>
                  </a:cxn>
                  <a:cxn ang="0">
                    <a:pos x="0" y="6"/>
                  </a:cxn>
                  <a:cxn ang="0">
                    <a:pos x="0" y="4"/>
                  </a:cxn>
                  <a:cxn ang="0">
                    <a:pos x="6" y="0"/>
                  </a:cxn>
                  <a:cxn ang="0">
                    <a:pos x="6" y="0"/>
                  </a:cxn>
                </a:cxnLst>
                <a:rect l="0" t="0" r="r" b="b"/>
                <a:pathLst>
                  <a:path w="6" h="8">
                    <a:moveTo>
                      <a:pt x="6" y="0"/>
                    </a:moveTo>
                    <a:lnTo>
                      <a:pt x="6" y="0"/>
                    </a:lnTo>
                    <a:lnTo>
                      <a:pt x="6" y="2"/>
                    </a:lnTo>
                    <a:lnTo>
                      <a:pt x="2" y="4"/>
                    </a:lnTo>
                    <a:lnTo>
                      <a:pt x="2" y="8"/>
                    </a:lnTo>
                    <a:lnTo>
                      <a:pt x="0" y="6"/>
                    </a:lnTo>
                    <a:lnTo>
                      <a:pt x="0" y="4"/>
                    </a:lnTo>
                    <a:lnTo>
                      <a:pt x="6" y="0"/>
                    </a:lnTo>
                    <a:lnTo>
                      <a:pt x="6"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51" name="Freeform 9">
                <a:extLst>
                  <a:ext uri="{FF2B5EF4-FFF2-40B4-BE49-F238E27FC236}">
                    <a16:creationId xmlns:a16="http://schemas.microsoft.com/office/drawing/2014/main" id="{D3B62626-8BA9-4ADF-B4DC-1A81E9AF17A0}"/>
                  </a:ext>
                </a:extLst>
              </p:cNvPr>
              <p:cNvSpPr>
                <a:spLocks/>
              </p:cNvSpPr>
              <p:nvPr/>
            </p:nvSpPr>
            <p:spPr bwMode="auto">
              <a:xfrm>
                <a:off x="1046" y="1278"/>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52" name="Freeform 10">
                <a:extLst>
                  <a:ext uri="{FF2B5EF4-FFF2-40B4-BE49-F238E27FC236}">
                    <a16:creationId xmlns:a16="http://schemas.microsoft.com/office/drawing/2014/main" id="{2BF3AD1E-CC93-4DC9-A649-1192AB49CB4D}"/>
                  </a:ext>
                </a:extLst>
              </p:cNvPr>
              <p:cNvSpPr>
                <a:spLocks/>
              </p:cNvSpPr>
              <p:nvPr/>
            </p:nvSpPr>
            <p:spPr bwMode="auto">
              <a:xfrm>
                <a:off x="1072" y="1624"/>
                <a:ext cx="1" cy="2"/>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53" name="Freeform 11">
                <a:extLst>
                  <a:ext uri="{FF2B5EF4-FFF2-40B4-BE49-F238E27FC236}">
                    <a16:creationId xmlns:a16="http://schemas.microsoft.com/office/drawing/2014/main" id="{0C936726-A47F-4CFE-96AE-47674B6FAD76}"/>
                  </a:ext>
                </a:extLst>
              </p:cNvPr>
              <p:cNvSpPr>
                <a:spLocks/>
              </p:cNvSpPr>
              <p:nvPr/>
            </p:nvSpPr>
            <p:spPr bwMode="auto">
              <a:xfrm>
                <a:off x="1058" y="1596"/>
                <a:ext cx="1" cy="2"/>
              </a:xfrm>
              <a:custGeom>
                <a:avLst/>
                <a:gdLst/>
                <a:ahLst/>
                <a:cxnLst>
                  <a:cxn ang="0">
                    <a:pos x="0" y="0"/>
                  </a:cxn>
                  <a:cxn ang="0">
                    <a:pos x="0" y="2"/>
                  </a:cxn>
                  <a:cxn ang="0">
                    <a:pos x="0" y="2"/>
                  </a:cxn>
                  <a:cxn ang="0">
                    <a:pos x="0" y="0"/>
                  </a:cxn>
                  <a:cxn ang="0">
                    <a:pos x="0" y="0"/>
                  </a:cxn>
                  <a:cxn ang="0">
                    <a:pos x="0" y="0"/>
                  </a:cxn>
                </a:cxnLst>
                <a:rect l="0" t="0" r="r" b="b"/>
                <a:pathLst>
                  <a:path h="2">
                    <a:moveTo>
                      <a:pt x="0" y="0"/>
                    </a:moveTo>
                    <a:lnTo>
                      <a:pt x="0" y="2"/>
                    </a:lnTo>
                    <a:lnTo>
                      <a:pt x="0" y="2"/>
                    </a:lnTo>
                    <a:lnTo>
                      <a:pt x="0" y="0"/>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54" name="Rectangle 12">
                <a:extLst>
                  <a:ext uri="{FF2B5EF4-FFF2-40B4-BE49-F238E27FC236}">
                    <a16:creationId xmlns:a16="http://schemas.microsoft.com/office/drawing/2014/main" id="{286BB844-BB73-46FB-82B6-284840AE59B8}"/>
                  </a:ext>
                </a:extLst>
              </p:cNvPr>
              <p:cNvSpPr>
                <a:spLocks noChangeArrowheads="1"/>
              </p:cNvSpPr>
              <p:nvPr/>
            </p:nvSpPr>
            <p:spPr bwMode="auto">
              <a:xfrm>
                <a:off x="1058" y="1596"/>
                <a:ext cx="1" cy="2"/>
              </a:xfrm>
              <a:prstGeom prst="rect">
                <a:avLst/>
              </a:prstGeom>
              <a:grpFill/>
              <a:ln w="635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55" name="Freeform 13">
                <a:extLst>
                  <a:ext uri="{FF2B5EF4-FFF2-40B4-BE49-F238E27FC236}">
                    <a16:creationId xmlns:a16="http://schemas.microsoft.com/office/drawing/2014/main" id="{527E0167-E9F2-44B3-88D6-126CCF2B74C0}"/>
                  </a:ext>
                </a:extLst>
              </p:cNvPr>
              <p:cNvSpPr>
                <a:spLocks/>
              </p:cNvSpPr>
              <p:nvPr/>
            </p:nvSpPr>
            <p:spPr bwMode="auto">
              <a:xfrm>
                <a:off x="1014" y="1618"/>
                <a:ext cx="18" cy="20"/>
              </a:xfrm>
              <a:custGeom>
                <a:avLst/>
                <a:gdLst/>
                <a:ahLst/>
                <a:cxnLst>
                  <a:cxn ang="0">
                    <a:pos x="14" y="14"/>
                  </a:cxn>
                  <a:cxn ang="0">
                    <a:pos x="14" y="14"/>
                  </a:cxn>
                  <a:cxn ang="0">
                    <a:pos x="14" y="12"/>
                  </a:cxn>
                  <a:cxn ang="0">
                    <a:pos x="14" y="8"/>
                  </a:cxn>
                  <a:cxn ang="0">
                    <a:pos x="18" y="0"/>
                  </a:cxn>
                  <a:cxn ang="0">
                    <a:pos x="8" y="2"/>
                  </a:cxn>
                  <a:cxn ang="0">
                    <a:pos x="4" y="2"/>
                  </a:cxn>
                  <a:cxn ang="0">
                    <a:pos x="0" y="0"/>
                  </a:cxn>
                  <a:cxn ang="0">
                    <a:pos x="2" y="10"/>
                  </a:cxn>
                  <a:cxn ang="0">
                    <a:pos x="2" y="12"/>
                  </a:cxn>
                  <a:cxn ang="0">
                    <a:pos x="2" y="14"/>
                  </a:cxn>
                  <a:cxn ang="0">
                    <a:pos x="4" y="14"/>
                  </a:cxn>
                  <a:cxn ang="0">
                    <a:pos x="4" y="16"/>
                  </a:cxn>
                  <a:cxn ang="0">
                    <a:pos x="4" y="20"/>
                  </a:cxn>
                  <a:cxn ang="0">
                    <a:pos x="8" y="18"/>
                  </a:cxn>
                  <a:cxn ang="0">
                    <a:pos x="10" y="18"/>
                  </a:cxn>
                  <a:cxn ang="0">
                    <a:pos x="14" y="14"/>
                  </a:cxn>
                </a:cxnLst>
                <a:rect l="0" t="0" r="r" b="b"/>
                <a:pathLst>
                  <a:path w="18" h="20">
                    <a:moveTo>
                      <a:pt x="14" y="14"/>
                    </a:moveTo>
                    <a:lnTo>
                      <a:pt x="14" y="14"/>
                    </a:lnTo>
                    <a:lnTo>
                      <a:pt x="14" y="12"/>
                    </a:lnTo>
                    <a:lnTo>
                      <a:pt x="14" y="8"/>
                    </a:lnTo>
                    <a:lnTo>
                      <a:pt x="18" y="0"/>
                    </a:lnTo>
                    <a:lnTo>
                      <a:pt x="8" y="2"/>
                    </a:lnTo>
                    <a:lnTo>
                      <a:pt x="4" y="2"/>
                    </a:lnTo>
                    <a:lnTo>
                      <a:pt x="0" y="0"/>
                    </a:lnTo>
                    <a:lnTo>
                      <a:pt x="2" y="10"/>
                    </a:lnTo>
                    <a:lnTo>
                      <a:pt x="2" y="12"/>
                    </a:lnTo>
                    <a:lnTo>
                      <a:pt x="2" y="14"/>
                    </a:lnTo>
                    <a:lnTo>
                      <a:pt x="4" y="14"/>
                    </a:lnTo>
                    <a:lnTo>
                      <a:pt x="4" y="16"/>
                    </a:lnTo>
                    <a:lnTo>
                      <a:pt x="4" y="20"/>
                    </a:lnTo>
                    <a:lnTo>
                      <a:pt x="8" y="18"/>
                    </a:lnTo>
                    <a:lnTo>
                      <a:pt x="10" y="18"/>
                    </a:lnTo>
                    <a:lnTo>
                      <a:pt x="14" y="1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56" name="Freeform 14">
                <a:extLst>
                  <a:ext uri="{FF2B5EF4-FFF2-40B4-BE49-F238E27FC236}">
                    <a16:creationId xmlns:a16="http://schemas.microsoft.com/office/drawing/2014/main" id="{2C5DBA2D-9BD9-4739-B37B-3439C4E4DABF}"/>
                  </a:ext>
                </a:extLst>
              </p:cNvPr>
              <p:cNvSpPr>
                <a:spLocks/>
              </p:cNvSpPr>
              <p:nvPr/>
            </p:nvSpPr>
            <p:spPr bwMode="auto">
              <a:xfrm>
                <a:off x="1014" y="1618"/>
                <a:ext cx="18" cy="20"/>
              </a:xfrm>
              <a:custGeom>
                <a:avLst/>
                <a:gdLst/>
                <a:ahLst/>
                <a:cxnLst>
                  <a:cxn ang="0">
                    <a:pos x="14" y="14"/>
                  </a:cxn>
                  <a:cxn ang="0">
                    <a:pos x="14" y="14"/>
                  </a:cxn>
                  <a:cxn ang="0">
                    <a:pos x="14" y="12"/>
                  </a:cxn>
                  <a:cxn ang="0">
                    <a:pos x="14" y="8"/>
                  </a:cxn>
                  <a:cxn ang="0">
                    <a:pos x="18" y="0"/>
                  </a:cxn>
                  <a:cxn ang="0">
                    <a:pos x="8" y="2"/>
                  </a:cxn>
                  <a:cxn ang="0">
                    <a:pos x="4" y="2"/>
                  </a:cxn>
                  <a:cxn ang="0">
                    <a:pos x="0" y="0"/>
                  </a:cxn>
                  <a:cxn ang="0">
                    <a:pos x="2" y="10"/>
                  </a:cxn>
                  <a:cxn ang="0">
                    <a:pos x="2" y="12"/>
                  </a:cxn>
                  <a:cxn ang="0">
                    <a:pos x="2" y="14"/>
                  </a:cxn>
                  <a:cxn ang="0">
                    <a:pos x="4" y="14"/>
                  </a:cxn>
                  <a:cxn ang="0">
                    <a:pos x="4" y="16"/>
                  </a:cxn>
                  <a:cxn ang="0">
                    <a:pos x="4" y="20"/>
                  </a:cxn>
                  <a:cxn ang="0">
                    <a:pos x="8" y="18"/>
                  </a:cxn>
                  <a:cxn ang="0">
                    <a:pos x="10" y="18"/>
                  </a:cxn>
                  <a:cxn ang="0">
                    <a:pos x="14" y="14"/>
                  </a:cxn>
                </a:cxnLst>
                <a:rect l="0" t="0" r="r" b="b"/>
                <a:pathLst>
                  <a:path w="18" h="20">
                    <a:moveTo>
                      <a:pt x="14" y="14"/>
                    </a:moveTo>
                    <a:lnTo>
                      <a:pt x="14" y="14"/>
                    </a:lnTo>
                    <a:lnTo>
                      <a:pt x="14" y="12"/>
                    </a:lnTo>
                    <a:lnTo>
                      <a:pt x="14" y="8"/>
                    </a:lnTo>
                    <a:lnTo>
                      <a:pt x="18" y="0"/>
                    </a:lnTo>
                    <a:lnTo>
                      <a:pt x="8" y="2"/>
                    </a:lnTo>
                    <a:lnTo>
                      <a:pt x="4" y="2"/>
                    </a:lnTo>
                    <a:lnTo>
                      <a:pt x="0" y="0"/>
                    </a:lnTo>
                    <a:lnTo>
                      <a:pt x="2" y="10"/>
                    </a:lnTo>
                    <a:lnTo>
                      <a:pt x="2" y="12"/>
                    </a:lnTo>
                    <a:lnTo>
                      <a:pt x="2" y="14"/>
                    </a:lnTo>
                    <a:lnTo>
                      <a:pt x="4" y="14"/>
                    </a:lnTo>
                    <a:lnTo>
                      <a:pt x="4" y="16"/>
                    </a:lnTo>
                    <a:lnTo>
                      <a:pt x="4" y="20"/>
                    </a:lnTo>
                    <a:lnTo>
                      <a:pt x="8" y="18"/>
                    </a:lnTo>
                    <a:lnTo>
                      <a:pt x="10" y="18"/>
                    </a:lnTo>
                    <a:lnTo>
                      <a:pt x="14" y="14"/>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57" name="Freeform 15">
                <a:extLst>
                  <a:ext uri="{FF2B5EF4-FFF2-40B4-BE49-F238E27FC236}">
                    <a16:creationId xmlns:a16="http://schemas.microsoft.com/office/drawing/2014/main" id="{3E45545D-F816-42DC-A22A-E269B456CC0E}"/>
                  </a:ext>
                </a:extLst>
              </p:cNvPr>
              <p:cNvSpPr>
                <a:spLocks/>
              </p:cNvSpPr>
              <p:nvPr/>
            </p:nvSpPr>
            <p:spPr bwMode="auto">
              <a:xfrm>
                <a:off x="1024" y="1634"/>
                <a:ext cx="14" cy="22"/>
              </a:xfrm>
              <a:custGeom>
                <a:avLst/>
                <a:gdLst/>
                <a:ahLst/>
                <a:cxnLst>
                  <a:cxn ang="0">
                    <a:pos x="10" y="12"/>
                  </a:cxn>
                  <a:cxn ang="0">
                    <a:pos x="10" y="12"/>
                  </a:cxn>
                  <a:cxn ang="0">
                    <a:pos x="12" y="8"/>
                  </a:cxn>
                  <a:cxn ang="0">
                    <a:pos x="12" y="6"/>
                  </a:cxn>
                  <a:cxn ang="0">
                    <a:pos x="8" y="6"/>
                  </a:cxn>
                  <a:cxn ang="0">
                    <a:pos x="10" y="4"/>
                  </a:cxn>
                  <a:cxn ang="0">
                    <a:pos x="10" y="2"/>
                  </a:cxn>
                  <a:cxn ang="0">
                    <a:pos x="8" y="0"/>
                  </a:cxn>
                  <a:cxn ang="0">
                    <a:pos x="6" y="0"/>
                  </a:cxn>
                  <a:cxn ang="0">
                    <a:pos x="0" y="4"/>
                  </a:cxn>
                  <a:cxn ang="0">
                    <a:pos x="0" y="6"/>
                  </a:cxn>
                  <a:cxn ang="0">
                    <a:pos x="2" y="6"/>
                  </a:cxn>
                  <a:cxn ang="0">
                    <a:pos x="2" y="8"/>
                  </a:cxn>
                  <a:cxn ang="0">
                    <a:pos x="0" y="6"/>
                  </a:cxn>
                  <a:cxn ang="0">
                    <a:pos x="0" y="8"/>
                  </a:cxn>
                  <a:cxn ang="0">
                    <a:pos x="2" y="14"/>
                  </a:cxn>
                  <a:cxn ang="0">
                    <a:pos x="6" y="18"/>
                  </a:cxn>
                  <a:cxn ang="0">
                    <a:pos x="14" y="22"/>
                  </a:cxn>
                  <a:cxn ang="0">
                    <a:pos x="14" y="20"/>
                  </a:cxn>
                  <a:cxn ang="0">
                    <a:pos x="12" y="16"/>
                  </a:cxn>
                  <a:cxn ang="0">
                    <a:pos x="10" y="16"/>
                  </a:cxn>
                  <a:cxn ang="0">
                    <a:pos x="14" y="14"/>
                  </a:cxn>
                  <a:cxn ang="0">
                    <a:pos x="10" y="12"/>
                  </a:cxn>
                </a:cxnLst>
                <a:rect l="0" t="0" r="r" b="b"/>
                <a:pathLst>
                  <a:path w="14" h="22">
                    <a:moveTo>
                      <a:pt x="10" y="12"/>
                    </a:moveTo>
                    <a:lnTo>
                      <a:pt x="10" y="12"/>
                    </a:lnTo>
                    <a:lnTo>
                      <a:pt x="12" y="8"/>
                    </a:lnTo>
                    <a:lnTo>
                      <a:pt x="12" y="6"/>
                    </a:lnTo>
                    <a:lnTo>
                      <a:pt x="8" y="6"/>
                    </a:lnTo>
                    <a:lnTo>
                      <a:pt x="10" y="4"/>
                    </a:lnTo>
                    <a:lnTo>
                      <a:pt x="10" y="2"/>
                    </a:lnTo>
                    <a:lnTo>
                      <a:pt x="8" y="0"/>
                    </a:lnTo>
                    <a:lnTo>
                      <a:pt x="6" y="0"/>
                    </a:lnTo>
                    <a:lnTo>
                      <a:pt x="0" y="4"/>
                    </a:lnTo>
                    <a:lnTo>
                      <a:pt x="0" y="6"/>
                    </a:lnTo>
                    <a:lnTo>
                      <a:pt x="2" y="6"/>
                    </a:lnTo>
                    <a:lnTo>
                      <a:pt x="2" y="8"/>
                    </a:lnTo>
                    <a:lnTo>
                      <a:pt x="0" y="6"/>
                    </a:lnTo>
                    <a:lnTo>
                      <a:pt x="0" y="8"/>
                    </a:lnTo>
                    <a:lnTo>
                      <a:pt x="2" y="14"/>
                    </a:lnTo>
                    <a:lnTo>
                      <a:pt x="6" y="18"/>
                    </a:lnTo>
                    <a:lnTo>
                      <a:pt x="14" y="22"/>
                    </a:lnTo>
                    <a:lnTo>
                      <a:pt x="14" y="20"/>
                    </a:lnTo>
                    <a:lnTo>
                      <a:pt x="12" y="16"/>
                    </a:lnTo>
                    <a:lnTo>
                      <a:pt x="10" y="16"/>
                    </a:lnTo>
                    <a:lnTo>
                      <a:pt x="14" y="14"/>
                    </a:lnTo>
                    <a:lnTo>
                      <a:pt x="10"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58" name="Freeform 16">
                <a:extLst>
                  <a:ext uri="{FF2B5EF4-FFF2-40B4-BE49-F238E27FC236}">
                    <a16:creationId xmlns:a16="http://schemas.microsoft.com/office/drawing/2014/main" id="{AE97CEEF-B8A0-4AE0-9D61-90360E18FABE}"/>
                  </a:ext>
                </a:extLst>
              </p:cNvPr>
              <p:cNvSpPr>
                <a:spLocks/>
              </p:cNvSpPr>
              <p:nvPr/>
            </p:nvSpPr>
            <p:spPr bwMode="auto">
              <a:xfrm>
                <a:off x="1024" y="1634"/>
                <a:ext cx="14" cy="22"/>
              </a:xfrm>
              <a:custGeom>
                <a:avLst/>
                <a:gdLst/>
                <a:ahLst/>
                <a:cxnLst>
                  <a:cxn ang="0">
                    <a:pos x="10" y="12"/>
                  </a:cxn>
                  <a:cxn ang="0">
                    <a:pos x="10" y="12"/>
                  </a:cxn>
                  <a:cxn ang="0">
                    <a:pos x="12" y="8"/>
                  </a:cxn>
                  <a:cxn ang="0">
                    <a:pos x="12" y="6"/>
                  </a:cxn>
                  <a:cxn ang="0">
                    <a:pos x="8" y="6"/>
                  </a:cxn>
                  <a:cxn ang="0">
                    <a:pos x="10" y="4"/>
                  </a:cxn>
                  <a:cxn ang="0">
                    <a:pos x="10" y="2"/>
                  </a:cxn>
                  <a:cxn ang="0">
                    <a:pos x="8" y="0"/>
                  </a:cxn>
                  <a:cxn ang="0">
                    <a:pos x="6" y="0"/>
                  </a:cxn>
                  <a:cxn ang="0">
                    <a:pos x="0" y="4"/>
                  </a:cxn>
                  <a:cxn ang="0">
                    <a:pos x="0" y="6"/>
                  </a:cxn>
                  <a:cxn ang="0">
                    <a:pos x="2" y="6"/>
                  </a:cxn>
                  <a:cxn ang="0">
                    <a:pos x="2" y="8"/>
                  </a:cxn>
                  <a:cxn ang="0">
                    <a:pos x="0" y="6"/>
                  </a:cxn>
                  <a:cxn ang="0">
                    <a:pos x="0" y="8"/>
                  </a:cxn>
                  <a:cxn ang="0">
                    <a:pos x="2" y="14"/>
                  </a:cxn>
                  <a:cxn ang="0">
                    <a:pos x="6" y="18"/>
                  </a:cxn>
                  <a:cxn ang="0">
                    <a:pos x="14" y="22"/>
                  </a:cxn>
                  <a:cxn ang="0">
                    <a:pos x="14" y="20"/>
                  </a:cxn>
                  <a:cxn ang="0">
                    <a:pos x="12" y="16"/>
                  </a:cxn>
                  <a:cxn ang="0">
                    <a:pos x="10" y="16"/>
                  </a:cxn>
                  <a:cxn ang="0">
                    <a:pos x="14" y="14"/>
                  </a:cxn>
                  <a:cxn ang="0">
                    <a:pos x="10" y="12"/>
                  </a:cxn>
                </a:cxnLst>
                <a:rect l="0" t="0" r="r" b="b"/>
                <a:pathLst>
                  <a:path w="14" h="22">
                    <a:moveTo>
                      <a:pt x="10" y="12"/>
                    </a:moveTo>
                    <a:lnTo>
                      <a:pt x="10" y="12"/>
                    </a:lnTo>
                    <a:lnTo>
                      <a:pt x="12" y="8"/>
                    </a:lnTo>
                    <a:lnTo>
                      <a:pt x="12" y="6"/>
                    </a:lnTo>
                    <a:lnTo>
                      <a:pt x="8" y="6"/>
                    </a:lnTo>
                    <a:lnTo>
                      <a:pt x="10" y="4"/>
                    </a:lnTo>
                    <a:lnTo>
                      <a:pt x="10" y="2"/>
                    </a:lnTo>
                    <a:lnTo>
                      <a:pt x="8" y="0"/>
                    </a:lnTo>
                    <a:lnTo>
                      <a:pt x="6" y="0"/>
                    </a:lnTo>
                    <a:lnTo>
                      <a:pt x="0" y="4"/>
                    </a:lnTo>
                    <a:lnTo>
                      <a:pt x="0" y="6"/>
                    </a:lnTo>
                    <a:lnTo>
                      <a:pt x="2" y="6"/>
                    </a:lnTo>
                    <a:lnTo>
                      <a:pt x="2" y="8"/>
                    </a:lnTo>
                    <a:lnTo>
                      <a:pt x="0" y="6"/>
                    </a:lnTo>
                    <a:lnTo>
                      <a:pt x="0" y="8"/>
                    </a:lnTo>
                    <a:lnTo>
                      <a:pt x="2" y="14"/>
                    </a:lnTo>
                    <a:lnTo>
                      <a:pt x="6" y="18"/>
                    </a:lnTo>
                    <a:lnTo>
                      <a:pt x="14" y="22"/>
                    </a:lnTo>
                    <a:lnTo>
                      <a:pt x="14" y="20"/>
                    </a:lnTo>
                    <a:lnTo>
                      <a:pt x="12" y="16"/>
                    </a:lnTo>
                    <a:lnTo>
                      <a:pt x="10" y="16"/>
                    </a:lnTo>
                    <a:lnTo>
                      <a:pt x="14" y="14"/>
                    </a:lnTo>
                    <a:lnTo>
                      <a:pt x="10" y="12"/>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59" name="Freeform 17">
                <a:extLst>
                  <a:ext uri="{FF2B5EF4-FFF2-40B4-BE49-F238E27FC236}">
                    <a16:creationId xmlns:a16="http://schemas.microsoft.com/office/drawing/2014/main" id="{058DA76C-B5F0-4488-8B8D-0420E75B852A}"/>
                  </a:ext>
                </a:extLst>
              </p:cNvPr>
              <p:cNvSpPr>
                <a:spLocks/>
              </p:cNvSpPr>
              <p:nvPr/>
            </p:nvSpPr>
            <p:spPr bwMode="auto">
              <a:xfrm>
                <a:off x="2896" y="2466"/>
                <a:ext cx="254" cy="300"/>
              </a:xfrm>
              <a:custGeom>
                <a:avLst/>
                <a:gdLst/>
                <a:ahLst/>
                <a:cxnLst>
                  <a:cxn ang="0">
                    <a:pos x="0" y="176"/>
                  </a:cxn>
                  <a:cxn ang="0">
                    <a:pos x="14" y="182"/>
                  </a:cxn>
                  <a:cxn ang="0">
                    <a:pos x="70" y="178"/>
                  </a:cxn>
                  <a:cxn ang="0">
                    <a:pos x="74" y="206"/>
                  </a:cxn>
                  <a:cxn ang="0">
                    <a:pos x="90" y="216"/>
                  </a:cxn>
                  <a:cxn ang="0">
                    <a:pos x="100" y="212"/>
                  </a:cxn>
                  <a:cxn ang="0">
                    <a:pos x="102" y="198"/>
                  </a:cxn>
                  <a:cxn ang="0">
                    <a:pos x="120" y="204"/>
                  </a:cxn>
                  <a:cxn ang="0">
                    <a:pos x="128" y="218"/>
                  </a:cxn>
                  <a:cxn ang="0">
                    <a:pos x="132" y="236"/>
                  </a:cxn>
                  <a:cxn ang="0">
                    <a:pos x="134" y="252"/>
                  </a:cxn>
                  <a:cxn ang="0">
                    <a:pos x="142" y="266"/>
                  </a:cxn>
                  <a:cxn ang="0">
                    <a:pos x="166" y="270"/>
                  </a:cxn>
                  <a:cxn ang="0">
                    <a:pos x="174" y="270"/>
                  </a:cxn>
                  <a:cxn ang="0">
                    <a:pos x="188" y="280"/>
                  </a:cxn>
                  <a:cxn ang="0">
                    <a:pos x="202" y="276"/>
                  </a:cxn>
                  <a:cxn ang="0">
                    <a:pos x="212" y="286"/>
                  </a:cxn>
                  <a:cxn ang="0">
                    <a:pos x="220" y="300"/>
                  </a:cxn>
                  <a:cxn ang="0">
                    <a:pos x="236" y="284"/>
                  </a:cxn>
                  <a:cxn ang="0">
                    <a:pos x="220" y="280"/>
                  </a:cxn>
                  <a:cxn ang="0">
                    <a:pos x="212" y="262"/>
                  </a:cxn>
                  <a:cxn ang="0">
                    <a:pos x="206" y="246"/>
                  </a:cxn>
                  <a:cxn ang="0">
                    <a:pos x="242" y="226"/>
                  </a:cxn>
                  <a:cxn ang="0">
                    <a:pos x="234" y="206"/>
                  </a:cxn>
                  <a:cxn ang="0">
                    <a:pos x="226" y="174"/>
                  </a:cxn>
                  <a:cxn ang="0">
                    <a:pos x="220" y="160"/>
                  </a:cxn>
                  <a:cxn ang="0">
                    <a:pos x="216" y="138"/>
                  </a:cxn>
                  <a:cxn ang="0">
                    <a:pos x="216" y="120"/>
                  </a:cxn>
                  <a:cxn ang="0">
                    <a:pos x="220" y="116"/>
                  </a:cxn>
                  <a:cxn ang="0">
                    <a:pos x="222" y="106"/>
                  </a:cxn>
                  <a:cxn ang="0">
                    <a:pos x="234" y="80"/>
                  </a:cxn>
                  <a:cxn ang="0">
                    <a:pos x="246" y="66"/>
                  </a:cxn>
                  <a:cxn ang="0">
                    <a:pos x="246" y="60"/>
                  </a:cxn>
                  <a:cxn ang="0">
                    <a:pos x="248" y="44"/>
                  </a:cxn>
                  <a:cxn ang="0">
                    <a:pos x="244" y="28"/>
                  </a:cxn>
                  <a:cxn ang="0">
                    <a:pos x="226" y="10"/>
                  </a:cxn>
                  <a:cxn ang="0">
                    <a:pos x="212" y="10"/>
                  </a:cxn>
                  <a:cxn ang="0">
                    <a:pos x="202" y="10"/>
                  </a:cxn>
                  <a:cxn ang="0">
                    <a:pos x="174" y="0"/>
                  </a:cxn>
                  <a:cxn ang="0">
                    <a:pos x="164" y="4"/>
                  </a:cxn>
                  <a:cxn ang="0">
                    <a:pos x="152" y="10"/>
                  </a:cxn>
                  <a:cxn ang="0">
                    <a:pos x="142" y="10"/>
                  </a:cxn>
                  <a:cxn ang="0">
                    <a:pos x="114" y="8"/>
                  </a:cxn>
                  <a:cxn ang="0">
                    <a:pos x="94" y="6"/>
                  </a:cxn>
                  <a:cxn ang="0">
                    <a:pos x="84" y="28"/>
                  </a:cxn>
                  <a:cxn ang="0">
                    <a:pos x="76" y="58"/>
                  </a:cxn>
                  <a:cxn ang="0">
                    <a:pos x="74" y="88"/>
                  </a:cxn>
                  <a:cxn ang="0">
                    <a:pos x="64" y="110"/>
                  </a:cxn>
                  <a:cxn ang="0">
                    <a:pos x="60" y="134"/>
                  </a:cxn>
                  <a:cxn ang="0">
                    <a:pos x="48" y="160"/>
                  </a:cxn>
                  <a:cxn ang="0">
                    <a:pos x="34" y="152"/>
                  </a:cxn>
                  <a:cxn ang="0">
                    <a:pos x="24" y="158"/>
                  </a:cxn>
                  <a:cxn ang="0">
                    <a:pos x="12" y="158"/>
                  </a:cxn>
                  <a:cxn ang="0">
                    <a:pos x="2" y="172"/>
                  </a:cxn>
                </a:cxnLst>
                <a:rect l="0" t="0" r="r" b="b"/>
                <a:pathLst>
                  <a:path w="254" h="300">
                    <a:moveTo>
                      <a:pt x="2" y="172"/>
                    </a:moveTo>
                    <a:lnTo>
                      <a:pt x="2" y="172"/>
                    </a:lnTo>
                    <a:lnTo>
                      <a:pt x="2" y="174"/>
                    </a:lnTo>
                    <a:lnTo>
                      <a:pt x="0" y="174"/>
                    </a:lnTo>
                    <a:lnTo>
                      <a:pt x="0" y="176"/>
                    </a:lnTo>
                    <a:lnTo>
                      <a:pt x="2" y="180"/>
                    </a:lnTo>
                    <a:lnTo>
                      <a:pt x="6" y="182"/>
                    </a:lnTo>
                    <a:lnTo>
                      <a:pt x="6" y="186"/>
                    </a:lnTo>
                    <a:lnTo>
                      <a:pt x="8" y="186"/>
                    </a:lnTo>
                    <a:lnTo>
                      <a:pt x="14" y="182"/>
                    </a:lnTo>
                    <a:lnTo>
                      <a:pt x="18" y="180"/>
                    </a:lnTo>
                    <a:lnTo>
                      <a:pt x="22" y="178"/>
                    </a:lnTo>
                    <a:lnTo>
                      <a:pt x="28" y="178"/>
                    </a:lnTo>
                    <a:lnTo>
                      <a:pt x="42" y="180"/>
                    </a:lnTo>
                    <a:lnTo>
                      <a:pt x="70" y="178"/>
                    </a:lnTo>
                    <a:lnTo>
                      <a:pt x="72" y="188"/>
                    </a:lnTo>
                    <a:lnTo>
                      <a:pt x="72" y="192"/>
                    </a:lnTo>
                    <a:lnTo>
                      <a:pt x="72" y="196"/>
                    </a:lnTo>
                    <a:lnTo>
                      <a:pt x="74" y="200"/>
                    </a:lnTo>
                    <a:lnTo>
                      <a:pt x="74" y="206"/>
                    </a:lnTo>
                    <a:lnTo>
                      <a:pt x="76" y="212"/>
                    </a:lnTo>
                    <a:lnTo>
                      <a:pt x="78" y="214"/>
                    </a:lnTo>
                    <a:lnTo>
                      <a:pt x="82" y="216"/>
                    </a:lnTo>
                    <a:lnTo>
                      <a:pt x="88" y="216"/>
                    </a:lnTo>
                    <a:lnTo>
                      <a:pt x="90" y="216"/>
                    </a:lnTo>
                    <a:lnTo>
                      <a:pt x="92" y="214"/>
                    </a:lnTo>
                    <a:lnTo>
                      <a:pt x="94" y="212"/>
                    </a:lnTo>
                    <a:lnTo>
                      <a:pt x="96" y="214"/>
                    </a:lnTo>
                    <a:lnTo>
                      <a:pt x="98" y="214"/>
                    </a:lnTo>
                    <a:lnTo>
                      <a:pt x="100" y="212"/>
                    </a:lnTo>
                    <a:lnTo>
                      <a:pt x="100" y="210"/>
                    </a:lnTo>
                    <a:lnTo>
                      <a:pt x="98" y="206"/>
                    </a:lnTo>
                    <a:lnTo>
                      <a:pt x="98" y="202"/>
                    </a:lnTo>
                    <a:lnTo>
                      <a:pt x="100" y="200"/>
                    </a:lnTo>
                    <a:lnTo>
                      <a:pt x="102" y="198"/>
                    </a:lnTo>
                    <a:lnTo>
                      <a:pt x="106" y="200"/>
                    </a:lnTo>
                    <a:lnTo>
                      <a:pt x="112" y="200"/>
                    </a:lnTo>
                    <a:lnTo>
                      <a:pt x="114" y="200"/>
                    </a:lnTo>
                    <a:lnTo>
                      <a:pt x="114" y="204"/>
                    </a:lnTo>
                    <a:lnTo>
                      <a:pt x="120" y="204"/>
                    </a:lnTo>
                    <a:lnTo>
                      <a:pt x="124" y="204"/>
                    </a:lnTo>
                    <a:lnTo>
                      <a:pt x="126" y="208"/>
                    </a:lnTo>
                    <a:lnTo>
                      <a:pt x="126" y="214"/>
                    </a:lnTo>
                    <a:lnTo>
                      <a:pt x="126" y="216"/>
                    </a:lnTo>
                    <a:lnTo>
                      <a:pt x="128" y="218"/>
                    </a:lnTo>
                    <a:lnTo>
                      <a:pt x="128" y="220"/>
                    </a:lnTo>
                    <a:lnTo>
                      <a:pt x="128" y="226"/>
                    </a:lnTo>
                    <a:lnTo>
                      <a:pt x="128" y="230"/>
                    </a:lnTo>
                    <a:lnTo>
                      <a:pt x="130" y="232"/>
                    </a:lnTo>
                    <a:lnTo>
                      <a:pt x="132" y="236"/>
                    </a:lnTo>
                    <a:lnTo>
                      <a:pt x="132" y="238"/>
                    </a:lnTo>
                    <a:lnTo>
                      <a:pt x="134" y="240"/>
                    </a:lnTo>
                    <a:lnTo>
                      <a:pt x="136" y="244"/>
                    </a:lnTo>
                    <a:lnTo>
                      <a:pt x="134" y="248"/>
                    </a:lnTo>
                    <a:lnTo>
                      <a:pt x="134" y="252"/>
                    </a:lnTo>
                    <a:lnTo>
                      <a:pt x="134" y="256"/>
                    </a:lnTo>
                    <a:lnTo>
                      <a:pt x="134" y="260"/>
                    </a:lnTo>
                    <a:lnTo>
                      <a:pt x="136" y="264"/>
                    </a:lnTo>
                    <a:lnTo>
                      <a:pt x="140" y="268"/>
                    </a:lnTo>
                    <a:lnTo>
                      <a:pt x="142" y="266"/>
                    </a:lnTo>
                    <a:lnTo>
                      <a:pt x="146" y="264"/>
                    </a:lnTo>
                    <a:lnTo>
                      <a:pt x="148" y="264"/>
                    </a:lnTo>
                    <a:lnTo>
                      <a:pt x="158" y="264"/>
                    </a:lnTo>
                    <a:lnTo>
                      <a:pt x="166" y="262"/>
                    </a:lnTo>
                    <a:lnTo>
                      <a:pt x="166" y="270"/>
                    </a:lnTo>
                    <a:lnTo>
                      <a:pt x="168" y="272"/>
                    </a:lnTo>
                    <a:lnTo>
                      <a:pt x="170" y="272"/>
                    </a:lnTo>
                    <a:lnTo>
                      <a:pt x="170" y="270"/>
                    </a:lnTo>
                    <a:lnTo>
                      <a:pt x="172" y="270"/>
                    </a:lnTo>
                    <a:lnTo>
                      <a:pt x="174" y="270"/>
                    </a:lnTo>
                    <a:lnTo>
                      <a:pt x="176" y="272"/>
                    </a:lnTo>
                    <a:lnTo>
                      <a:pt x="174" y="278"/>
                    </a:lnTo>
                    <a:lnTo>
                      <a:pt x="176" y="278"/>
                    </a:lnTo>
                    <a:lnTo>
                      <a:pt x="178" y="280"/>
                    </a:lnTo>
                    <a:lnTo>
                      <a:pt x="188" y="280"/>
                    </a:lnTo>
                    <a:lnTo>
                      <a:pt x="194" y="280"/>
                    </a:lnTo>
                    <a:lnTo>
                      <a:pt x="196" y="276"/>
                    </a:lnTo>
                    <a:lnTo>
                      <a:pt x="198" y="274"/>
                    </a:lnTo>
                    <a:lnTo>
                      <a:pt x="200" y="276"/>
                    </a:lnTo>
                    <a:lnTo>
                      <a:pt x="202" y="276"/>
                    </a:lnTo>
                    <a:lnTo>
                      <a:pt x="202" y="280"/>
                    </a:lnTo>
                    <a:lnTo>
                      <a:pt x="206" y="282"/>
                    </a:lnTo>
                    <a:lnTo>
                      <a:pt x="208" y="286"/>
                    </a:lnTo>
                    <a:lnTo>
                      <a:pt x="210" y="286"/>
                    </a:lnTo>
                    <a:lnTo>
                      <a:pt x="212" y="286"/>
                    </a:lnTo>
                    <a:lnTo>
                      <a:pt x="216" y="288"/>
                    </a:lnTo>
                    <a:lnTo>
                      <a:pt x="218" y="290"/>
                    </a:lnTo>
                    <a:lnTo>
                      <a:pt x="220" y="294"/>
                    </a:lnTo>
                    <a:lnTo>
                      <a:pt x="218" y="298"/>
                    </a:lnTo>
                    <a:lnTo>
                      <a:pt x="220" y="300"/>
                    </a:lnTo>
                    <a:lnTo>
                      <a:pt x="222" y="300"/>
                    </a:lnTo>
                    <a:lnTo>
                      <a:pt x="226" y="298"/>
                    </a:lnTo>
                    <a:lnTo>
                      <a:pt x="230" y="296"/>
                    </a:lnTo>
                    <a:lnTo>
                      <a:pt x="236" y="298"/>
                    </a:lnTo>
                    <a:lnTo>
                      <a:pt x="236" y="284"/>
                    </a:lnTo>
                    <a:lnTo>
                      <a:pt x="228" y="286"/>
                    </a:lnTo>
                    <a:lnTo>
                      <a:pt x="226" y="286"/>
                    </a:lnTo>
                    <a:lnTo>
                      <a:pt x="224" y="284"/>
                    </a:lnTo>
                    <a:lnTo>
                      <a:pt x="222" y="280"/>
                    </a:lnTo>
                    <a:lnTo>
                      <a:pt x="220" y="280"/>
                    </a:lnTo>
                    <a:lnTo>
                      <a:pt x="216" y="278"/>
                    </a:lnTo>
                    <a:lnTo>
                      <a:pt x="212" y="274"/>
                    </a:lnTo>
                    <a:lnTo>
                      <a:pt x="210" y="270"/>
                    </a:lnTo>
                    <a:lnTo>
                      <a:pt x="212" y="264"/>
                    </a:lnTo>
                    <a:lnTo>
                      <a:pt x="212" y="262"/>
                    </a:lnTo>
                    <a:lnTo>
                      <a:pt x="210" y="260"/>
                    </a:lnTo>
                    <a:lnTo>
                      <a:pt x="208" y="254"/>
                    </a:lnTo>
                    <a:lnTo>
                      <a:pt x="208" y="252"/>
                    </a:lnTo>
                    <a:lnTo>
                      <a:pt x="206" y="250"/>
                    </a:lnTo>
                    <a:lnTo>
                      <a:pt x="206" y="246"/>
                    </a:lnTo>
                    <a:lnTo>
                      <a:pt x="208" y="242"/>
                    </a:lnTo>
                    <a:lnTo>
                      <a:pt x="206" y="236"/>
                    </a:lnTo>
                    <a:lnTo>
                      <a:pt x="214" y="232"/>
                    </a:lnTo>
                    <a:lnTo>
                      <a:pt x="218" y="232"/>
                    </a:lnTo>
                    <a:lnTo>
                      <a:pt x="242" y="226"/>
                    </a:lnTo>
                    <a:lnTo>
                      <a:pt x="242" y="220"/>
                    </a:lnTo>
                    <a:lnTo>
                      <a:pt x="238" y="216"/>
                    </a:lnTo>
                    <a:lnTo>
                      <a:pt x="238" y="212"/>
                    </a:lnTo>
                    <a:lnTo>
                      <a:pt x="236" y="208"/>
                    </a:lnTo>
                    <a:lnTo>
                      <a:pt x="234" y="206"/>
                    </a:lnTo>
                    <a:lnTo>
                      <a:pt x="230" y="204"/>
                    </a:lnTo>
                    <a:lnTo>
                      <a:pt x="226" y="194"/>
                    </a:lnTo>
                    <a:lnTo>
                      <a:pt x="222" y="182"/>
                    </a:lnTo>
                    <a:lnTo>
                      <a:pt x="224" y="180"/>
                    </a:lnTo>
                    <a:lnTo>
                      <a:pt x="226" y="174"/>
                    </a:lnTo>
                    <a:lnTo>
                      <a:pt x="222" y="172"/>
                    </a:lnTo>
                    <a:lnTo>
                      <a:pt x="222" y="168"/>
                    </a:lnTo>
                    <a:lnTo>
                      <a:pt x="222" y="164"/>
                    </a:lnTo>
                    <a:lnTo>
                      <a:pt x="220" y="162"/>
                    </a:lnTo>
                    <a:lnTo>
                      <a:pt x="220" y="160"/>
                    </a:lnTo>
                    <a:lnTo>
                      <a:pt x="222" y="148"/>
                    </a:lnTo>
                    <a:lnTo>
                      <a:pt x="224" y="146"/>
                    </a:lnTo>
                    <a:lnTo>
                      <a:pt x="222" y="140"/>
                    </a:lnTo>
                    <a:lnTo>
                      <a:pt x="218" y="140"/>
                    </a:lnTo>
                    <a:lnTo>
                      <a:pt x="216" y="138"/>
                    </a:lnTo>
                    <a:lnTo>
                      <a:pt x="216" y="136"/>
                    </a:lnTo>
                    <a:lnTo>
                      <a:pt x="216" y="134"/>
                    </a:lnTo>
                    <a:lnTo>
                      <a:pt x="218" y="132"/>
                    </a:lnTo>
                    <a:lnTo>
                      <a:pt x="216" y="132"/>
                    </a:lnTo>
                    <a:lnTo>
                      <a:pt x="216" y="120"/>
                    </a:lnTo>
                    <a:lnTo>
                      <a:pt x="218" y="118"/>
                    </a:lnTo>
                    <a:lnTo>
                      <a:pt x="222" y="122"/>
                    </a:lnTo>
                    <a:lnTo>
                      <a:pt x="224" y="118"/>
                    </a:lnTo>
                    <a:lnTo>
                      <a:pt x="220" y="118"/>
                    </a:lnTo>
                    <a:lnTo>
                      <a:pt x="220" y="116"/>
                    </a:lnTo>
                    <a:lnTo>
                      <a:pt x="222" y="112"/>
                    </a:lnTo>
                    <a:lnTo>
                      <a:pt x="224" y="110"/>
                    </a:lnTo>
                    <a:lnTo>
                      <a:pt x="222" y="110"/>
                    </a:lnTo>
                    <a:lnTo>
                      <a:pt x="220" y="106"/>
                    </a:lnTo>
                    <a:lnTo>
                      <a:pt x="222" y="106"/>
                    </a:lnTo>
                    <a:lnTo>
                      <a:pt x="224" y="100"/>
                    </a:lnTo>
                    <a:lnTo>
                      <a:pt x="226" y="100"/>
                    </a:lnTo>
                    <a:lnTo>
                      <a:pt x="230" y="88"/>
                    </a:lnTo>
                    <a:lnTo>
                      <a:pt x="232" y="84"/>
                    </a:lnTo>
                    <a:lnTo>
                      <a:pt x="234" y="80"/>
                    </a:lnTo>
                    <a:lnTo>
                      <a:pt x="238" y="78"/>
                    </a:lnTo>
                    <a:lnTo>
                      <a:pt x="240" y="74"/>
                    </a:lnTo>
                    <a:lnTo>
                      <a:pt x="240" y="72"/>
                    </a:lnTo>
                    <a:lnTo>
                      <a:pt x="244" y="70"/>
                    </a:lnTo>
                    <a:lnTo>
                      <a:pt x="246" y="66"/>
                    </a:lnTo>
                    <a:lnTo>
                      <a:pt x="248" y="64"/>
                    </a:lnTo>
                    <a:lnTo>
                      <a:pt x="250" y="62"/>
                    </a:lnTo>
                    <a:lnTo>
                      <a:pt x="250" y="62"/>
                    </a:lnTo>
                    <a:lnTo>
                      <a:pt x="248" y="60"/>
                    </a:lnTo>
                    <a:lnTo>
                      <a:pt x="246" y="60"/>
                    </a:lnTo>
                    <a:lnTo>
                      <a:pt x="246" y="56"/>
                    </a:lnTo>
                    <a:lnTo>
                      <a:pt x="248" y="52"/>
                    </a:lnTo>
                    <a:lnTo>
                      <a:pt x="250" y="48"/>
                    </a:lnTo>
                    <a:lnTo>
                      <a:pt x="250" y="46"/>
                    </a:lnTo>
                    <a:lnTo>
                      <a:pt x="248" y="44"/>
                    </a:lnTo>
                    <a:lnTo>
                      <a:pt x="250" y="42"/>
                    </a:lnTo>
                    <a:lnTo>
                      <a:pt x="254" y="38"/>
                    </a:lnTo>
                    <a:lnTo>
                      <a:pt x="254" y="32"/>
                    </a:lnTo>
                    <a:lnTo>
                      <a:pt x="246" y="26"/>
                    </a:lnTo>
                    <a:lnTo>
                      <a:pt x="244" y="28"/>
                    </a:lnTo>
                    <a:lnTo>
                      <a:pt x="242" y="26"/>
                    </a:lnTo>
                    <a:lnTo>
                      <a:pt x="238" y="24"/>
                    </a:lnTo>
                    <a:lnTo>
                      <a:pt x="236" y="22"/>
                    </a:lnTo>
                    <a:lnTo>
                      <a:pt x="230" y="14"/>
                    </a:lnTo>
                    <a:lnTo>
                      <a:pt x="226" y="10"/>
                    </a:lnTo>
                    <a:lnTo>
                      <a:pt x="224" y="10"/>
                    </a:lnTo>
                    <a:lnTo>
                      <a:pt x="222" y="12"/>
                    </a:lnTo>
                    <a:lnTo>
                      <a:pt x="220" y="14"/>
                    </a:lnTo>
                    <a:lnTo>
                      <a:pt x="218" y="14"/>
                    </a:lnTo>
                    <a:lnTo>
                      <a:pt x="212" y="10"/>
                    </a:lnTo>
                    <a:lnTo>
                      <a:pt x="210" y="8"/>
                    </a:lnTo>
                    <a:lnTo>
                      <a:pt x="210" y="10"/>
                    </a:lnTo>
                    <a:lnTo>
                      <a:pt x="208" y="14"/>
                    </a:lnTo>
                    <a:lnTo>
                      <a:pt x="204" y="14"/>
                    </a:lnTo>
                    <a:lnTo>
                      <a:pt x="202" y="10"/>
                    </a:lnTo>
                    <a:lnTo>
                      <a:pt x="200" y="6"/>
                    </a:lnTo>
                    <a:lnTo>
                      <a:pt x="196" y="2"/>
                    </a:lnTo>
                    <a:lnTo>
                      <a:pt x="188" y="2"/>
                    </a:lnTo>
                    <a:lnTo>
                      <a:pt x="184" y="0"/>
                    </a:lnTo>
                    <a:lnTo>
                      <a:pt x="174" y="0"/>
                    </a:lnTo>
                    <a:lnTo>
                      <a:pt x="170" y="2"/>
                    </a:lnTo>
                    <a:lnTo>
                      <a:pt x="170" y="6"/>
                    </a:lnTo>
                    <a:lnTo>
                      <a:pt x="168" y="6"/>
                    </a:lnTo>
                    <a:lnTo>
                      <a:pt x="166" y="6"/>
                    </a:lnTo>
                    <a:lnTo>
                      <a:pt x="164" y="4"/>
                    </a:lnTo>
                    <a:lnTo>
                      <a:pt x="162" y="6"/>
                    </a:lnTo>
                    <a:lnTo>
                      <a:pt x="162" y="6"/>
                    </a:lnTo>
                    <a:lnTo>
                      <a:pt x="162" y="8"/>
                    </a:lnTo>
                    <a:lnTo>
                      <a:pt x="154" y="8"/>
                    </a:lnTo>
                    <a:lnTo>
                      <a:pt x="152" y="10"/>
                    </a:lnTo>
                    <a:lnTo>
                      <a:pt x="150" y="8"/>
                    </a:lnTo>
                    <a:lnTo>
                      <a:pt x="148" y="6"/>
                    </a:lnTo>
                    <a:lnTo>
                      <a:pt x="146" y="6"/>
                    </a:lnTo>
                    <a:lnTo>
                      <a:pt x="144" y="6"/>
                    </a:lnTo>
                    <a:lnTo>
                      <a:pt x="142" y="10"/>
                    </a:lnTo>
                    <a:lnTo>
                      <a:pt x="142" y="14"/>
                    </a:lnTo>
                    <a:lnTo>
                      <a:pt x="134" y="12"/>
                    </a:lnTo>
                    <a:lnTo>
                      <a:pt x="126" y="10"/>
                    </a:lnTo>
                    <a:lnTo>
                      <a:pt x="120" y="10"/>
                    </a:lnTo>
                    <a:lnTo>
                      <a:pt x="114" y="8"/>
                    </a:lnTo>
                    <a:lnTo>
                      <a:pt x="110" y="6"/>
                    </a:lnTo>
                    <a:lnTo>
                      <a:pt x="106" y="4"/>
                    </a:lnTo>
                    <a:lnTo>
                      <a:pt x="102" y="2"/>
                    </a:lnTo>
                    <a:lnTo>
                      <a:pt x="98" y="2"/>
                    </a:lnTo>
                    <a:lnTo>
                      <a:pt x="94" y="6"/>
                    </a:lnTo>
                    <a:lnTo>
                      <a:pt x="92" y="8"/>
                    </a:lnTo>
                    <a:lnTo>
                      <a:pt x="92" y="12"/>
                    </a:lnTo>
                    <a:lnTo>
                      <a:pt x="88" y="14"/>
                    </a:lnTo>
                    <a:lnTo>
                      <a:pt x="86" y="16"/>
                    </a:lnTo>
                    <a:lnTo>
                      <a:pt x="84" y="28"/>
                    </a:lnTo>
                    <a:lnTo>
                      <a:pt x="84" y="38"/>
                    </a:lnTo>
                    <a:lnTo>
                      <a:pt x="82" y="44"/>
                    </a:lnTo>
                    <a:lnTo>
                      <a:pt x="78" y="48"/>
                    </a:lnTo>
                    <a:lnTo>
                      <a:pt x="78" y="52"/>
                    </a:lnTo>
                    <a:lnTo>
                      <a:pt x="76" y="58"/>
                    </a:lnTo>
                    <a:lnTo>
                      <a:pt x="76" y="62"/>
                    </a:lnTo>
                    <a:lnTo>
                      <a:pt x="76" y="68"/>
                    </a:lnTo>
                    <a:lnTo>
                      <a:pt x="76" y="74"/>
                    </a:lnTo>
                    <a:lnTo>
                      <a:pt x="76" y="82"/>
                    </a:lnTo>
                    <a:lnTo>
                      <a:pt x="74" y="88"/>
                    </a:lnTo>
                    <a:lnTo>
                      <a:pt x="70" y="94"/>
                    </a:lnTo>
                    <a:lnTo>
                      <a:pt x="70" y="100"/>
                    </a:lnTo>
                    <a:lnTo>
                      <a:pt x="68" y="108"/>
                    </a:lnTo>
                    <a:lnTo>
                      <a:pt x="68" y="106"/>
                    </a:lnTo>
                    <a:lnTo>
                      <a:pt x="64" y="110"/>
                    </a:lnTo>
                    <a:lnTo>
                      <a:pt x="64" y="116"/>
                    </a:lnTo>
                    <a:lnTo>
                      <a:pt x="62" y="120"/>
                    </a:lnTo>
                    <a:lnTo>
                      <a:pt x="60" y="124"/>
                    </a:lnTo>
                    <a:lnTo>
                      <a:pt x="60" y="130"/>
                    </a:lnTo>
                    <a:lnTo>
                      <a:pt x="60" y="134"/>
                    </a:lnTo>
                    <a:lnTo>
                      <a:pt x="58" y="138"/>
                    </a:lnTo>
                    <a:lnTo>
                      <a:pt x="58" y="144"/>
                    </a:lnTo>
                    <a:lnTo>
                      <a:pt x="54" y="150"/>
                    </a:lnTo>
                    <a:lnTo>
                      <a:pt x="54" y="154"/>
                    </a:lnTo>
                    <a:lnTo>
                      <a:pt x="48" y="160"/>
                    </a:lnTo>
                    <a:lnTo>
                      <a:pt x="40" y="162"/>
                    </a:lnTo>
                    <a:lnTo>
                      <a:pt x="36" y="164"/>
                    </a:lnTo>
                    <a:lnTo>
                      <a:pt x="34" y="160"/>
                    </a:lnTo>
                    <a:lnTo>
                      <a:pt x="34" y="150"/>
                    </a:lnTo>
                    <a:lnTo>
                      <a:pt x="34" y="152"/>
                    </a:lnTo>
                    <a:lnTo>
                      <a:pt x="30" y="152"/>
                    </a:lnTo>
                    <a:lnTo>
                      <a:pt x="26" y="150"/>
                    </a:lnTo>
                    <a:lnTo>
                      <a:pt x="26" y="154"/>
                    </a:lnTo>
                    <a:lnTo>
                      <a:pt x="26" y="156"/>
                    </a:lnTo>
                    <a:lnTo>
                      <a:pt x="24" y="158"/>
                    </a:lnTo>
                    <a:lnTo>
                      <a:pt x="20" y="156"/>
                    </a:lnTo>
                    <a:lnTo>
                      <a:pt x="18" y="156"/>
                    </a:lnTo>
                    <a:lnTo>
                      <a:pt x="16" y="158"/>
                    </a:lnTo>
                    <a:lnTo>
                      <a:pt x="14" y="158"/>
                    </a:lnTo>
                    <a:lnTo>
                      <a:pt x="12" y="158"/>
                    </a:lnTo>
                    <a:lnTo>
                      <a:pt x="10" y="160"/>
                    </a:lnTo>
                    <a:lnTo>
                      <a:pt x="8" y="162"/>
                    </a:lnTo>
                    <a:lnTo>
                      <a:pt x="8" y="164"/>
                    </a:lnTo>
                    <a:lnTo>
                      <a:pt x="8" y="168"/>
                    </a:lnTo>
                    <a:lnTo>
                      <a:pt x="2" y="172"/>
                    </a:lnTo>
                    <a:lnTo>
                      <a:pt x="2" y="17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60" name="Freeform 18">
                <a:extLst>
                  <a:ext uri="{FF2B5EF4-FFF2-40B4-BE49-F238E27FC236}">
                    <a16:creationId xmlns:a16="http://schemas.microsoft.com/office/drawing/2014/main" id="{16731ADA-E371-4CEE-B1F3-8CE653A04741}"/>
                  </a:ext>
                </a:extLst>
              </p:cNvPr>
              <p:cNvSpPr>
                <a:spLocks/>
              </p:cNvSpPr>
              <p:nvPr/>
            </p:nvSpPr>
            <p:spPr bwMode="auto">
              <a:xfrm>
                <a:off x="2980" y="1786"/>
                <a:ext cx="66" cy="76"/>
              </a:xfrm>
              <a:custGeom>
                <a:avLst/>
                <a:gdLst/>
                <a:ahLst/>
                <a:cxnLst>
                  <a:cxn ang="0">
                    <a:pos x="66" y="28"/>
                  </a:cxn>
                  <a:cxn ang="0">
                    <a:pos x="60" y="26"/>
                  </a:cxn>
                  <a:cxn ang="0">
                    <a:pos x="58" y="20"/>
                  </a:cxn>
                  <a:cxn ang="0">
                    <a:pos x="64" y="20"/>
                  </a:cxn>
                  <a:cxn ang="0">
                    <a:pos x="58" y="14"/>
                  </a:cxn>
                  <a:cxn ang="0">
                    <a:pos x="54" y="16"/>
                  </a:cxn>
                  <a:cxn ang="0">
                    <a:pos x="50" y="20"/>
                  </a:cxn>
                  <a:cxn ang="0">
                    <a:pos x="46" y="14"/>
                  </a:cxn>
                  <a:cxn ang="0">
                    <a:pos x="40" y="14"/>
                  </a:cxn>
                  <a:cxn ang="0">
                    <a:pos x="40" y="6"/>
                  </a:cxn>
                  <a:cxn ang="0">
                    <a:pos x="34" y="0"/>
                  </a:cxn>
                  <a:cxn ang="0">
                    <a:pos x="22" y="0"/>
                  </a:cxn>
                  <a:cxn ang="0">
                    <a:pos x="18" y="6"/>
                  </a:cxn>
                  <a:cxn ang="0">
                    <a:pos x="12" y="10"/>
                  </a:cxn>
                  <a:cxn ang="0">
                    <a:pos x="12" y="14"/>
                  </a:cxn>
                  <a:cxn ang="0">
                    <a:pos x="14" y="18"/>
                  </a:cxn>
                  <a:cxn ang="0">
                    <a:pos x="12" y="26"/>
                  </a:cxn>
                  <a:cxn ang="0">
                    <a:pos x="16" y="30"/>
                  </a:cxn>
                  <a:cxn ang="0">
                    <a:pos x="14" y="34"/>
                  </a:cxn>
                  <a:cxn ang="0">
                    <a:pos x="12" y="36"/>
                  </a:cxn>
                  <a:cxn ang="0">
                    <a:pos x="16" y="38"/>
                  </a:cxn>
                  <a:cxn ang="0">
                    <a:pos x="14" y="40"/>
                  </a:cxn>
                  <a:cxn ang="0">
                    <a:pos x="8" y="46"/>
                  </a:cxn>
                  <a:cxn ang="0">
                    <a:pos x="0" y="52"/>
                  </a:cxn>
                  <a:cxn ang="0">
                    <a:pos x="0" y="60"/>
                  </a:cxn>
                  <a:cxn ang="0">
                    <a:pos x="4" y="64"/>
                  </a:cxn>
                  <a:cxn ang="0">
                    <a:pos x="12" y="64"/>
                  </a:cxn>
                  <a:cxn ang="0">
                    <a:pos x="22" y="66"/>
                  </a:cxn>
                  <a:cxn ang="0">
                    <a:pos x="28" y="68"/>
                  </a:cxn>
                  <a:cxn ang="0">
                    <a:pos x="36" y="70"/>
                  </a:cxn>
                  <a:cxn ang="0">
                    <a:pos x="42" y="72"/>
                  </a:cxn>
                  <a:cxn ang="0">
                    <a:pos x="48" y="66"/>
                  </a:cxn>
                  <a:cxn ang="0">
                    <a:pos x="58" y="64"/>
                  </a:cxn>
                  <a:cxn ang="0">
                    <a:pos x="62" y="58"/>
                  </a:cxn>
                  <a:cxn ang="0">
                    <a:pos x="66" y="50"/>
                  </a:cxn>
                  <a:cxn ang="0">
                    <a:pos x="58" y="46"/>
                  </a:cxn>
                  <a:cxn ang="0">
                    <a:pos x="58" y="40"/>
                  </a:cxn>
                  <a:cxn ang="0">
                    <a:pos x="62" y="36"/>
                  </a:cxn>
                  <a:cxn ang="0">
                    <a:pos x="66" y="28"/>
                  </a:cxn>
                </a:cxnLst>
                <a:rect l="0" t="0" r="r" b="b"/>
                <a:pathLst>
                  <a:path w="66" h="76">
                    <a:moveTo>
                      <a:pt x="66" y="28"/>
                    </a:moveTo>
                    <a:lnTo>
                      <a:pt x="66" y="28"/>
                    </a:lnTo>
                    <a:lnTo>
                      <a:pt x="64" y="28"/>
                    </a:lnTo>
                    <a:lnTo>
                      <a:pt x="60" y="26"/>
                    </a:lnTo>
                    <a:lnTo>
                      <a:pt x="58" y="22"/>
                    </a:lnTo>
                    <a:lnTo>
                      <a:pt x="58" y="20"/>
                    </a:lnTo>
                    <a:lnTo>
                      <a:pt x="62" y="20"/>
                    </a:lnTo>
                    <a:lnTo>
                      <a:pt x="64" y="20"/>
                    </a:lnTo>
                    <a:lnTo>
                      <a:pt x="62" y="18"/>
                    </a:lnTo>
                    <a:lnTo>
                      <a:pt x="58" y="14"/>
                    </a:lnTo>
                    <a:lnTo>
                      <a:pt x="54" y="14"/>
                    </a:lnTo>
                    <a:lnTo>
                      <a:pt x="54" y="16"/>
                    </a:lnTo>
                    <a:lnTo>
                      <a:pt x="52" y="18"/>
                    </a:lnTo>
                    <a:lnTo>
                      <a:pt x="50" y="20"/>
                    </a:lnTo>
                    <a:lnTo>
                      <a:pt x="48" y="18"/>
                    </a:lnTo>
                    <a:lnTo>
                      <a:pt x="46" y="14"/>
                    </a:lnTo>
                    <a:lnTo>
                      <a:pt x="44" y="14"/>
                    </a:lnTo>
                    <a:lnTo>
                      <a:pt x="40" y="14"/>
                    </a:lnTo>
                    <a:lnTo>
                      <a:pt x="42" y="10"/>
                    </a:lnTo>
                    <a:lnTo>
                      <a:pt x="40" y="6"/>
                    </a:lnTo>
                    <a:lnTo>
                      <a:pt x="38" y="4"/>
                    </a:lnTo>
                    <a:lnTo>
                      <a:pt x="34" y="0"/>
                    </a:lnTo>
                    <a:lnTo>
                      <a:pt x="28" y="0"/>
                    </a:lnTo>
                    <a:lnTo>
                      <a:pt x="22" y="0"/>
                    </a:lnTo>
                    <a:lnTo>
                      <a:pt x="20" y="4"/>
                    </a:lnTo>
                    <a:lnTo>
                      <a:pt x="18" y="6"/>
                    </a:lnTo>
                    <a:lnTo>
                      <a:pt x="14" y="8"/>
                    </a:lnTo>
                    <a:lnTo>
                      <a:pt x="12" y="10"/>
                    </a:lnTo>
                    <a:lnTo>
                      <a:pt x="12" y="12"/>
                    </a:lnTo>
                    <a:lnTo>
                      <a:pt x="12" y="14"/>
                    </a:lnTo>
                    <a:lnTo>
                      <a:pt x="14" y="16"/>
                    </a:lnTo>
                    <a:lnTo>
                      <a:pt x="14" y="18"/>
                    </a:lnTo>
                    <a:lnTo>
                      <a:pt x="12" y="22"/>
                    </a:lnTo>
                    <a:lnTo>
                      <a:pt x="12" y="26"/>
                    </a:lnTo>
                    <a:lnTo>
                      <a:pt x="14" y="30"/>
                    </a:lnTo>
                    <a:lnTo>
                      <a:pt x="16" y="30"/>
                    </a:lnTo>
                    <a:lnTo>
                      <a:pt x="16" y="32"/>
                    </a:lnTo>
                    <a:lnTo>
                      <a:pt x="14" y="34"/>
                    </a:lnTo>
                    <a:lnTo>
                      <a:pt x="10" y="34"/>
                    </a:lnTo>
                    <a:lnTo>
                      <a:pt x="12" y="36"/>
                    </a:lnTo>
                    <a:lnTo>
                      <a:pt x="14" y="38"/>
                    </a:lnTo>
                    <a:lnTo>
                      <a:pt x="16" y="38"/>
                    </a:lnTo>
                    <a:lnTo>
                      <a:pt x="16" y="40"/>
                    </a:lnTo>
                    <a:lnTo>
                      <a:pt x="14" y="40"/>
                    </a:lnTo>
                    <a:lnTo>
                      <a:pt x="10" y="44"/>
                    </a:lnTo>
                    <a:lnTo>
                      <a:pt x="8" y="46"/>
                    </a:lnTo>
                    <a:lnTo>
                      <a:pt x="2" y="48"/>
                    </a:lnTo>
                    <a:lnTo>
                      <a:pt x="0" y="52"/>
                    </a:lnTo>
                    <a:lnTo>
                      <a:pt x="0" y="56"/>
                    </a:lnTo>
                    <a:lnTo>
                      <a:pt x="0" y="60"/>
                    </a:lnTo>
                    <a:lnTo>
                      <a:pt x="2" y="64"/>
                    </a:lnTo>
                    <a:lnTo>
                      <a:pt x="4" y="64"/>
                    </a:lnTo>
                    <a:lnTo>
                      <a:pt x="10" y="70"/>
                    </a:lnTo>
                    <a:lnTo>
                      <a:pt x="12" y="64"/>
                    </a:lnTo>
                    <a:lnTo>
                      <a:pt x="20" y="60"/>
                    </a:lnTo>
                    <a:lnTo>
                      <a:pt x="22" y="66"/>
                    </a:lnTo>
                    <a:lnTo>
                      <a:pt x="22" y="62"/>
                    </a:lnTo>
                    <a:lnTo>
                      <a:pt x="28" y="68"/>
                    </a:lnTo>
                    <a:lnTo>
                      <a:pt x="30" y="76"/>
                    </a:lnTo>
                    <a:lnTo>
                      <a:pt x="36" y="70"/>
                    </a:lnTo>
                    <a:lnTo>
                      <a:pt x="40" y="68"/>
                    </a:lnTo>
                    <a:lnTo>
                      <a:pt x="42" y="72"/>
                    </a:lnTo>
                    <a:lnTo>
                      <a:pt x="44" y="66"/>
                    </a:lnTo>
                    <a:lnTo>
                      <a:pt x="48" y="66"/>
                    </a:lnTo>
                    <a:lnTo>
                      <a:pt x="52" y="66"/>
                    </a:lnTo>
                    <a:lnTo>
                      <a:pt x="58" y="64"/>
                    </a:lnTo>
                    <a:lnTo>
                      <a:pt x="60" y="62"/>
                    </a:lnTo>
                    <a:lnTo>
                      <a:pt x="62" y="58"/>
                    </a:lnTo>
                    <a:lnTo>
                      <a:pt x="66" y="52"/>
                    </a:lnTo>
                    <a:lnTo>
                      <a:pt x="66" y="50"/>
                    </a:lnTo>
                    <a:lnTo>
                      <a:pt x="60" y="48"/>
                    </a:lnTo>
                    <a:lnTo>
                      <a:pt x="58" y="46"/>
                    </a:lnTo>
                    <a:lnTo>
                      <a:pt x="56" y="44"/>
                    </a:lnTo>
                    <a:lnTo>
                      <a:pt x="58" y="40"/>
                    </a:lnTo>
                    <a:lnTo>
                      <a:pt x="58" y="38"/>
                    </a:lnTo>
                    <a:lnTo>
                      <a:pt x="62" y="36"/>
                    </a:lnTo>
                    <a:lnTo>
                      <a:pt x="66" y="32"/>
                    </a:lnTo>
                    <a:lnTo>
                      <a:pt x="66" y="28"/>
                    </a:lnTo>
                    <a:lnTo>
                      <a:pt x="66" y="2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61" name="Freeform 19">
                <a:extLst>
                  <a:ext uri="{FF2B5EF4-FFF2-40B4-BE49-F238E27FC236}">
                    <a16:creationId xmlns:a16="http://schemas.microsoft.com/office/drawing/2014/main" id="{77F37A54-0E2E-4ABC-AB33-3C7ED85941AB}"/>
                  </a:ext>
                </a:extLst>
              </p:cNvPr>
              <p:cNvSpPr>
                <a:spLocks/>
              </p:cNvSpPr>
              <p:nvPr/>
            </p:nvSpPr>
            <p:spPr bwMode="auto">
              <a:xfrm>
                <a:off x="3294" y="2252"/>
                <a:ext cx="140" cy="102"/>
              </a:xfrm>
              <a:custGeom>
                <a:avLst/>
                <a:gdLst/>
                <a:ahLst/>
                <a:cxnLst>
                  <a:cxn ang="0">
                    <a:pos x="0" y="34"/>
                  </a:cxn>
                  <a:cxn ang="0">
                    <a:pos x="2" y="30"/>
                  </a:cxn>
                  <a:cxn ang="0">
                    <a:pos x="4" y="26"/>
                  </a:cxn>
                  <a:cxn ang="0">
                    <a:pos x="6" y="22"/>
                  </a:cxn>
                  <a:cxn ang="0">
                    <a:pos x="10" y="20"/>
                  </a:cxn>
                  <a:cxn ang="0">
                    <a:pos x="14" y="20"/>
                  </a:cxn>
                  <a:cxn ang="0">
                    <a:pos x="14" y="24"/>
                  </a:cxn>
                  <a:cxn ang="0">
                    <a:pos x="22" y="24"/>
                  </a:cxn>
                  <a:cxn ang="0">
                    <a:pos x="46" y="30"/>
                  </a:cxn>
                  <a:cxn ang="0">
                    <a:pos x="56" y="36"/>
                  </a:cxn>
                  <a:cxn ang="0">
                    <a:pos x="118" y="0"/>
                  </a:cxn>
                  <a:cxn ang="0">
                    <a:pos x="132" y="32"/>
                  </a:cxn>
                  <a:cxn ang="0">
                    <a:pos x="136" y="36"/>
                  </a:cxn>
                  <a:cxn ang="0">
                    <a:pos x="132" y="38"/>
                  </a:cxn>
                  <a:cxn ang="0">
                    <a:pos x="126" y="42"/>
                  </a:cxn>
                  <a:cxn ang="0">
                    <a:pos x="126" y="50"/>
                  </a:cxn>
                  <a:cxn ang="0">
                    <a:pos x="116" y="60"/>
                  </a:cxn>
                  <a:cxn ang="0">
                    <a:pos x="98" y="68"/>
                  </a:cxn>
                  <a:cxn ang="0">
                    <a:pos x="86" y="72"/>
                  </a:cxn>
                  <a:cxn ang="0">
                    <a:pos x="76" y="82"/>
                  </a:cxn>
                  <a:cxn ang="0">
                    <a:pos x="70" y="82"/>
                  </a:cxn>
                  <a:cxn ang="0">
                    <a:pos x="66" y="82"/>
                  </a:cxn>
                  <a:cxn ang="0">
                    <a:pos x="60" y="90"/>
                  </a:cxn>
                  <a:cxn ang="0">
                    <a:pos x="46" y="92"/>
                  </a:cxn>
                  <a:cxn ang="0">
                    <a:pos x="36" y="92"/>
                  </a:cxn>
                  <a:cxn ang="0">
                    <a:pos x="32" y="98"/>
                  </a:cxn>
                  <a:cxn ang="0">
                    <a:pos x="24" y="100"/>
                  </a:cxn>
                  <a:cxn ang="0">
                    <a:pos x="16" y="100"/>
                  </a:cxn>
                  <a:cxn ang="0">
                    <a:pos x="6" y="94"/>
                  </a:cxn>
                  <a:cxn ang="0">
                    <a:pos x="6" y="88"/>
                  </a:cxn>
                  <a:cxn ang="0">
                    <a:pos x="2" y="80"/>
                  </a:cxn>
                  <a:cxn ang="0">
                    <a:pos x="2" y="72"/>
                  </a:cxn>
                  <a:cxn ang="0">
                    <a:pos x="0" y="62"/>
                  </a:cxn>
                  <a:cxn ang="0">
                    <a:pos x="0" y="58"/>
                  </a:cxn>
                  <a:cxn ang="0">
                    <a:pos x="0" y="52"/>
                  </a:cxn>
                  <a:cxn ang="0">
                    <a:pos x="0" y="38"/>
                  </a:cxn>
                  <a:cxn ang="0">
                    <a:pos x="0" y="34"/>
                  </a:cxn>
                </a:cxnLst>
                <a:rect l="0" t="0" r="r" b="b"/>
                <a:pathLst>
                  <a:path w="140" h="102">
                    <a:moveTo>
                      <a:pt x="0" y="34"/>
                    </a:moveTo>
                    <a:lnTo>
                      <a:pt x="0" y="34"/>
                    </a:lnTo>
                    <a:lnTo>
                      <a:pt x="0" y="34"/>
                    </a:lnTo>
                    <a:lnTo>
                      <a:pt x="2" y="30"/>
                    </a:lnTo>
                    <a:lnTo>
                      <a:pt x="4" y="28"/>
                    </a:lnTo>
                    <a:lnTo>
                      <a:pt x="4" y="26"/>
                    </a:lnTo>
                    <a:lnTo>
                      <a:pt x="6" y="24"/>
                    </a:lnTo>
                    <a:lnTo>
                      <a:pt x="6" y="22"/>
                    </a:lnTo>
                    <a:lnTo>
                      <a:pt x="8" y="20"/>
                    </a:lnTo>
                    <a:lnTo>
                      <a:pt x="10" y="20"/>
                    </a:lnTo>
                    <a:lnTo>
                      <a:pt x="12" y="20"/>
                    </a:lnTo>
                    <a:lnTo>
                      <a:pt x="14" y="20"/>
                    </a:lnTo>
                    <a:lnTo>
                      <a:pt x="14" y="22"/>
                    </a:lnTo>
                    <a:lnTo>
                      <a:pt x="14" y="24"/>
                    </a:lnTo>
                    <a:lnTo>
                      <a:pt x="18" y="24"/>
                    </a:lnTo>
                    <a:lnTo>
                      <a:pt x="22" y="24"/>
                    </a:lnTo>
                    <a:lnTo>
                      <a:pt x="36" y="26"/>
                    </a:lnTo>
                    <a:lnTo>
                      <a:pt x="46" y="30"/>
                    </a:lnTo>
                    <a:lnTo>
                      <a:pt x="48" y="46"/>
                    </a:lnTo>
                    <a:lnTo>
                      <a:pt x="56" y="36"/>
                    </a:lnTo>
                    <a:lnTo>
                      <a:pt x="72" y="16"/>
                    </a:lnTo>
                    <a:lnTo>
                      <a:pt x="118" y="0"/>
                    </a:lnTo>
                    <a:lnTo>
                      <a:pt x="118" y="4"/>
                    </a:lnTo>
                    <a:lnTo>
                      <a:pt x="132" y="32"/>
                    </a:lnTo>
                    <a:lnTo>
                      <a:pt x="140" y="36"/>
                    </a:lnTo>
                    <a:lnTo>
                      <a:pt x="136" y="36"/>
                    </a:lnTo>
                    <a:lnTo>
                      <a:pt x="134" y="38"/>
                    </a:lnTo>
                    <a:lnTo>
                      <a:pt x="132" y="38"/>
                    </a:lnTo>
                    <a:lnTo>
                      <a:pt x="130" y="38"/>
                    </a:lnTo>
                    <a:lnTo>
                      <a:pt x="126" y="42"/>
                    </a:lnTo>
                    <a:lnTo>
                      <a:pt x="124" y="44"/>
                    </a:lnTo>
                    <a:lnTo>
                      <a:pt x="126" y="50"/>
                    </a:lnTo>
                    <a:lnTo>
                      <a:pt x="122" y="52"/>
                    </a:lnTo>
                    <a:lnTo>
                      <a:pt x="116" y="60"/>
                    </a:lnTo>
                    <a:lnTo>
                      <a:pt x="106" y="64"/>
                    </a:lnTo>
                    <a:lnTo>
                      <a:pt x="98" y="68"/>
                    </a:lnTo>
                    <a:lnTo>
                      <a:pt x="92" y="72"/>
                    </a:lnTo>
                    <a:lnTo>
                      <a:pt x="86" y="72"/>
                    </a:lnTo>
                    <a:lnTo>
                      <a:pt x="76" y="80"/>
                    </a:lnTo>
                    <a:lnTo>
                      <a:pt x="76" y="82"/>
                    </a:lnTo>
                    <a:lnTo>
                      <a:pt x="74" y="82"/>
                    </a:lnTo>
                    <a:lnTo>
                      <a:pt x="70" y="82"/>
                    </a:lnTo>
                    <a:lnTo>
                      <a:pt x="68" y="82"/>
                    </a:lnTo>
                    <a:lnTo>
                      <a:pt x="66" y="82"/>
                    </a:lnTo>
                    <a:lnTo>
                      <a:pt x="66" y="86"/>
                    </a:lnTo>
                    <a:lnTo>
                      <a:pt x="60" y="90"/>
                    </a:lnTo>
                    <a:lnTo>
                      <a:pt x="54" y="92"/>
                    </a:lnTo>
                    <a:lnTo>
                      <a:pt x="46" y="92"/>
                    </a:lnTo>
                    <a:lnTo>
                      <a:pt x="40" y="92"/>
                    </a:lnTo>
                    <a:lnTo>
                      <a:pt x="36" y="92"/>
                    </a:lnTo>
                    <a:lnTo>
                      <a:pt x="34" y="96"/>
                    </a:lnTo>
                    <a:lnTo>
                      <a:pt x="32" y="98"/>
                    </a:lnTo>
                    <a:lnTo>
                      <a:pt x="28" y="100"/>
                    </a:lnTo>
                    <a:lnTo>
                      <a:pt x="24" y="100"/>
                    </a:lnTo>
                    <a:lnTo>
                      <a:pt x="22" y="102"/>
                    </a:lnTo>
                    <a:lnTo>
                      <a:pt x="16" y="100"/>
                    </a:lnTo>
                    <a:lnTo>
                      <a:pt x="8" y="98"/>
                    </a:lnTo>
                    <a:lnTo>
                      <a:pt x="6" y="94"/>
                    </a:lnTo>
                    <a:lnTo>
                      <a:pt x="6" y="90"/>
                    </a:lnTo>
                    <a:lnTo>
                      <a:pt x="6" y="88"/>
                    </a:lnTo>
                    <a:lnTo>
                      <a:pt x="6" y="84"/>
                    </a:lnTo>
                    <a:lnTo>
                      <a:pt x="2" y="80"/>
                    </a:lnTo>
                    <a:lnTo>
                      <a:pt x="2" y="76"/>
                    </a:lnTo>
                    <a:lnTo>
                      <a:pt x="2" y="72"/>
                    </a:lnTo>
                    <a:lnTo>
                      <a:pt x="0" y="64"/>
                    </a:lnTo>
                    <a:lnTo>
                      <a:pt x="0" y="62"/>
                    </a:lnTo>
                    <a:lnTo>
                      <a:pt x="0" y="62"/>
                    </a:lnTo>
                    <a:lnTo>
                      <a:pt x="0" y="58"/>
                    </a:lnTo>
                    <a:lnTo>
                      <a:pt x="0" y="52"/>
                    </a:lnTo>
                    <a:lnTo>
                      <a:pt x="0" y="52"/>
                    </a:lnTo>
                    <a:lnTo>
                      <a:pt x="0" y="44"/>
                    </a:lnTo>
                    <a:lnTo>
                      <a:pt x="0" y="38"/>
                    </a:lnTo>
                    <a:lnTo>
                      <a:pt x="0" y="36"/>
                    </a:lnTo>
                    <a:lnTo>
                      <a:pt x="0" y="34"/>
                    </a:lnTo>
                    <a:lnTo>
                      <a:pt x="0" y="3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62" name="Freeform 20">
                <a:extLst>
                  <a:ext uri="{FF2B5EF4-FFF2-40B4-BE49-F238E27FC236}">
                    <a16:creationId xmlns:a16="http://schemas.microsoft.com/office/drawing/2014/main" id="{F1352D10-B6E6-4051-9EF4-3590EBA4C833}"/>
                  </a:ext>
                </a:extLst>
              </p:cNvPr>
              <p:cNvSpPr>
                <a:spLocks/>
              </p:cNvSpPr>
              <p:nvPr/>
            </p:nvSpPr>
            <p:spPr bwMode="auto">
              <a:xfrm>
                <a:off x="2518" y="2106"/>
                <a:ext cx="116" cy="110"/>
              </a:xfrm>
              <a:custGeom>
                <a:avLst/>
                <a:gdLst/>
                <a:ahLst/>
                <a:cxnLst>
                  <a:cxn ang="0">
                    <a:pos x="0" y="110"/>
                  </a:cxn>
                  <a:cxn ang="0">
                    <a:pos x="0" y="110"/>
                  </a:cxn>
                  <a:cxn ang="0">
                    <a:pos x="4" y="106"/>
                  </a:cxn>
                  <a:cxn ang="0">
                    <a:pos x="52" y="104"/>
                  </a:cxn>
                  <a:cxn ang="0">
                    <a:pos x="52" y="78"/>
                  </a:cxn>
                  <a:cxn ang="0">
                    <a:pos x="52" y="76"/>
                  </a:cxn>
                  <a:cxn ang="0">
                    <a:pos x="54" y="74"/>
                  </a:cxn>
                  <a:cxn ang="0">
                    <a:pos x="60" y="72"/>
                  </a:cxn>
                  <a:cxn ang="0">
                    <a:pos x="68" y="70"/>
                  </a:cxn>
                  <a:cxn ang="0">
                    <a:pos x="68" y="34"/>
                  </a:cxn>
                  <a:cxn ang="0">
                    <a:pos x="116" y="34"/>
                  </a:cxn>
                  <a:cxn ang="0">
                    <a:pos x="116" y="12"/>
                  </a:cxn>
                  <a:cxn ang="0">
                    <a:pos x="116" y="0"/>
                  </a:cxn>
                  <a:cxn ang="0">
                    <a:pos x="60" y="2"/>
                  </a:cxn>
                  <a:cxn ang="0">
                    <a:pos x="58" y="6"/>
                  </a:cxn>
                  <a:cxn ang="0">
                    <a:pos x="50" y="6"/>
                  </a:cxn>
                  <a:cxn ang="0">
                    <a:pos x="50" y="8"/>
                  </a:cxn>
                  <a:cxn ang="0">
                    <a:pos x="48" y="10"/>
                  </a:cxn>
                  <a:cxn ang="0">
                    <a:pos x="46" y="12"/>
                  </a:cxn>
                  <a:cxn ang="0">
                    <a:pos x="46" y="14"/>
                  </a:cxn>
                  <a:cxn ang="0">
                    <a:pos x="44" y="16"/>
                  </a:cxn>
                  <a:cxn ang="0">
                    <a:pos x="44" y="18"/>
                  </a:cxn>
                  <a:cxn ang="0">
                    <a:pos x="42" y="20"/>
                  </a:cxn>
                  <a:cxn ang="0">
                    <a:pos x="32" y="32"/>
                  </a:cxn>
                  <a:cxn ang="0">
                    <a:pos x="32" y="38"/>
                  </a:cxn>
                  <a:cxn ang="0">
                    <a:pos x="30" y="42"/>
                  </a:cxn>
                  <a:cxn ang="0">
                    <a:pos x="26" y="46"/>
                  </a:cxn>
                  <a:cxn ang="0">
                    <a:pos x="24" y="54"/>
                  </a:cxn>
                  <a:cxn ang="0">
                    <a:pos x="20" y="62"/>
                  </a:cxn>
                  <a:cxn ang="0">
                    <a:pos x="20" y="64"/>
                  </a:cxn>
                  <a:cxn ang="0">
                    <a:pos x="18" y="66"/>
                  </a:cxn>
                  <a:cxn ang="0">
                    <a:pos x="18" y="68"/>
                  </a:cxn>
                  <a:cxn ang="0">
                    <a:pos x="18" y="70"/>
                  </a:cxn>
                  <a:cxn ang="0">
                    <a:pos x="14" y="74"/>
                  </a:cxn>
                  <a:cxn ang="0">
                    <a:pos x="14" y="78"/>
                  </a:cxn>
                  <a:cxn ang="0">
                    <a:pos x="12" y="78"/>
                  </a:cxn>
                  <a:cxn ang="0">
                    <a:pos x="12" y="82"/>
                  </a:cxn>
                  <a:cxn ang="0">
                    <a:pos x="10" y="84"/>
                  </a:cxn>
                  <a:cxn ang="0">
                    <a:pos x="8" y="86"/>
                  </a:cxn>
                  <a:cxn ang="0">
                    <a:pos x="8" y="88"/>
                  </a:cxn>
                  <a:cxn ang="0">
                    <a:pos x="6" y="92"/>
                  </a:cxn>
                  <a:cxn ang="0">
                    <a:pos x="0" y="96"/>
                  </a:cxn>
                  <a:cxn ang="0">
                    <a:pos x="0" y="98"/>
                  </a:cxn>
                  <a:cxn ang="0">
                    <a:pos x="2" y="102"/>
                  </a:cxn>
                  <a:cxn ang="0">
                    <a:pos x="0" y="104"/>
                  </a:cxn>
                  <a:cxn ang="0">
                    <a:pos x="0" y="110"/>
                  </a:cxn>
                  <a:cxn ang="0">
                    <a:pos x="0" y="110"/>
                  </a:cxn>
                </a:cxnLst>
                <a:rect l="0" t="0" r="r" b="b"/>
                <a:pathLst>
                  <a:path w="116" h="110">
                    <a:moveTo>
                      <a:pt x="0" y="110"/>
                    </a:moveTo>
                    <a:lnTo>
                      <a:pt x="0" y="110"/>
                    </a:lnTo>
                    <a:lnTo>
                      <a:pt x="4" y="106"/>
                    </a:lnTo>
                    <a:lnTo>
                      <a:pt x="52" y="104"/>
                    </a:lnTo>
                    <a:lnTo>
                      <a:pt x="52" y="78"/>
                    </a:lnTo>
                    <a:lnTo>
                      <a:pt x="52" y="76"/>
                    </a:lnTo>
                    <a:lnTo>
                      <a:pt x="54" y="74"/>
                    </a:lnTo>
                    <a:lnTo>
                      <a:pt x="60" y="72"/>
                    </a:lnTo>
                    <a:lnTo>
                      <a:pt x="68" y="70"/>
                    </a:lnTo>
                    <a:lnTo>
                      <a:pt x="68" y="34"/>
                    </a:lnTo>
                    <a:lnTo>
                      <a:pt x="116" y="34"/>
                    </a:lnTo>
                    <a:lnTo>
                      <a:pt x="116" y="12"/>
                    </a:lnTo>
                    <a:lnTo>
                      <a:pt x="116" y="0"/>
                    </a:lnTo>
                    <a:lnTo>
                      <a:pt x="60" y="2"/>
                    </a:lnTo>
                    <a:lnTo>
                      <a:pt x="58" y="6"/>
                    </a:lnTo>
                    <a:lnTo>
                      <a:pt x="50" y="6"/>
                    </a:lnTo>
                    <a:lnTo>
                      <a:pt x="50" y="8"/>
                    </a:lnTo>
                    <a:lnTo>
                      <a:pt x="48" y="10"/>
                    </a:lnTo>
                    <a:lnTo>
                      <a:pt x="46" y="12"/>
                    </a:lnTo>
                    <a:lnTo>
                      <a:pt x="46" y="14"/>
                    </a:lnTo>
                    <a:lnTo>
                      <a:pt x="44" y="16"/>
                    </a:lnTo>
                    <a:lnTo>
                      <a:pt x="44" y="18"/>
                    </a:lnTo>
                    <a:lnTo>
                      <a:pt x="42" y="20"/>
                    </a:lnTo>
                    <a:lnTo>
                      <a:pt x="32" y="32"/>
                    </a:lnTo>
                    <a:lnTo>
                      <a:pt x="32" y="38"/>
                    </a:lnTo>
                    <a:lnTo>
                      <a:pt x="30" y="42"/>
                    </a:lnTo>
                    <a:lnTo>
                      <a:pt x="26" y="46"/>
                    </a:lnTo>
                    <a:lnTo>
                      <a:pt x="24" y="54"/>
                    </a:lnTo>
                    <a:lnTo>
                      <a:pt x="20" y="62"/>
                    </a:lnTo>
                    <a:lnTo>
                      <a:pt x="20" y="64"/>
                    </a:lnTo>
                    <a:lnTo>
                      <a:pt x="18" y="66"/>
                    </a:lnTo>
                    <a:lnTo>
                      <a:pt x="18" y="68"/>
                    </a:lnTo>
                    <a:lnTo>
                      <a:pt x="18" y="70"/>
                    </a:lnTo>
                    <a:lnTo>
                      <a:pt x="14" y="74"/>
                    </a:lnTo>
                    <a:lnTo>
                      <a:pt x="14" y="78"/>
                    </a:lnTo>
                    <a:lnTo>
                      <a:pt x="12" y="78"/>
                    </a:lnTo>
                    <a:lnTo>
                      <a:pt x="12" y="82"/>
                    </a:lnTo>
                    <a:lnTo>
                      <a:pt x="10" y="84"/>
                    </a:lnTo>
                    <a:lnTo>
                      <a:pt x="8" y="86"/>
                    </a:lnTo>
                    <a:lnTo>
                      <a:pt x="8" y="88"/>
                    </a:lnTo>
                    <a:lnTo>
                      <a:pt x="6" y="92"/>
                    </a:lnTo>
                    <a:lnTo>
                      <a:pt x="0" y="96"/>
                    </a:lnTo>
                    <a:lnTo>
                      <a:pt x="0" y="98"/>
                    </a:lnTo>
                    <a:lnTo>
                      <a:pt x="2" y="102"/>
                    </a:lnTo>
                    <a:lnTo>
                      <a:pt x="0" y="104"/>
                    </a:lnTo>
                    <a:lnTo>
                      <a:pt x="0" y="110"/>
                    </a:lnTo>
                    <a:lnTo>
                      <a:pt x="0" y="11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63" name="Freeform 21">
                <a:extLst>
                  <a:ext uri="{FF2B5EF4-FFF2-40B4-BE49-F238E27FC236}">
                    <a16:creationId xmlns:a16="http://schemas.microsoft.com/office/drawing/2014/main" id="{7508A08C-0E9A-4AE7-8DC6-CFF5050814D1}"/>
                  </a:ext>
                </a:extLst>
              </p:cNvPr>
              <p:cNvSpPr>
                <a:spLocks/>
              </p:cNvSpPr>
              <p:nvPr/>
            </p:nvSpPr>
            <p:spPr bwMode="auto">
              <a:xfrm>
                <a:off x="4066" y="2188"/>
                <a:ext cx="92" cy="236"/>
              </a:xfrm>
              <a:custGeom>
                <a:avLst/>
                <a:gdLst/>
                <a:ahLst/>
                <a:cxnLst>
                  <a:cxn ang="0">
                    <a:pos x="64" y="24"/>
                  </a:cxn>
                  <a:cxn ang="0">
                    <a:pos x="50" y="12"/>
                  </a:cxn>
                  <a:cxn ang="0">
                    <a:pos x="42" y="2"/>
                  </a:cxn>
                  <a:cxn ang="0">
                    <a:pos x="22" y="6"/>
                  </a:cxn>
                  <a:cxn ang="0">
                    <a:pos x="0" y="8"/>
                  </a:cxn>
                  <a:cxn ang="0">
                    <a:pos x="8" y="28"/>
                  </a:cxn>
                  <a:cxn ang="0">
                    <a:pos x="20" y="36"/>
                  </a:cxn>
                  <a:cxn ang="0">
                    <a:pos x="34" y="38"/>
                  </a:cxn>
                  <a:cxn ang="0">
                    <a:pos x="24" y="52"/>
                  </a:cxn>
                  <a:cxn ang="0">
                    <a:pos x="28" y="64"/>
                  </a:cxn>
                  <a:cxn ang="0">
                    <a:pos x="40" y="86"/>
                  </a:cxn>
                  <a:cxn ang="0">
                    <a:pos x="52" y="100"/>
                  </a:cxn>
                  <a:cxn ang="0">
                    <a:pos x="62" y="114"/>
                  </a:cxn>
                  <a:cxn ang="0">
                    <a:pos x="64" y="134"/>
                  </a:cxn>
                  <a:cxn ang="0">
                    <a:pos x="68" y="156"/>
                  </a:cxn>
                  <a:cxn ang="0">
                    <a:pos x="66" y="176"/>
                  </a:cxn>
                  <a:cxn ang="0">
                    <a:pos x="54" y="188"/>
                  </a:cxn>
                  <a:cxn ang="0">
                    <a:pos x="44" y="194"/>
                  </a:cxn>
                  <a:cxn ang="0">
                    <a:pos x="30" y="200"/>
                  </a:cxn>
                  <a:cxn ang="0">
                    <a:pos x="28" y="214"/>
                  </a:cxn>
                  <a:cxn ang="0">
                    <a:pos x="32" y="232"/>
                  </a:cxn>
                  <a:cxn ang="0">
                    <a:pos x="34" y="236"/>
                  </a:cxn>
                  <a:cxn ang="0">
                    <a:pos x="44" y="228"/>
                  </a:cxn>
                  <a:cxn ang="0">
                    <a:pos x="40" y="214"/>
                  </a:cxn>
                  <a:cxn ang="0">
                    <a:pos x="50" y="220"/>
                  </a:cxn>
                  <a:cxn ang="0">
                    <a:pos x="48" y="216"/>
                  </a:cxn>
                  <a:cxn ang="0">
                    <a:pos x="40" y="208"/>
                  </a:cxn>
                  <a:cxn ang="0">
                    <a:pos x="56" y="210"/>
                  </a:cxn>
                  <a:cxn ang="0">
                    <a:pos x="60" y="208"/>
                  </a:cxn>
                  <a:cxn ang="0">
                    <a:pos x="68" y="206"/>
                  </a:cxn>
                  <a:cxn ang="0">
                    <a:pos x="88" y="190"/>
                  </a:cxn>
                  <a:cxn ang="0">
                    <a:pos x="90" y="180"/>
                  </a:cxn>
                  <a:cxn ang="0">
                    <a:pos x="90" y="172"/>
                  </a:cxn>
                  <a:cxn ang="0">
                    <a:pos x="90" y="166"/>
                  </a:cxn>
                  <a:cxn ang="0">
                    <a:pos x="86" y="146"/>
                  </a:cxn>
                  <a:cxn ang="0">
                    <a:pos x="84" y="134"/>
                  </a:cxn>
                  <a:cxn ang="0">
                    <a:pos x="74" y="118"/>
                  </a:cxn>
                  <a:cxn ang="0">
                    <a:pos x="62" y="102"/>
                  </a:cxn>
                  <a:cxn ang="0">
                    <a:pos x="52" y="94"/>
                  </a:cxn>
                  <a:cxn ang="0">
                    <a:pos x="42" y="78"/>
                  </a:cxn>
                  <a:cxn ang="0">
                    <a:pos x="40" y="64"/>
                  </a:cxn>
                  <a:cxn ang="0">
                    <a:pos x="44" y="54"/>
                  </a:cxn>
                  <a:cxn ang="0">
                    <a:pos x="58" y="36"/>
                  </a:cxn>
                  <a:cxn ang="0">
                    <a:pos x="68" y="30"/>
                  </a:cxn>
                  <a:cxn ang="0">
                    <a:pos x="74" y="26"/>
                  </a:cxn>
                </a:cxnLst>
                <a:rect l="0" t="0" r="r" b="b"/>
                <a:pathLst>
                  <a:path w="92" h="236">
                    <a:moveTo>
                      <a:pt x="74" y="26"/>
                    </a:moveTo>
                    <a:lnTo>
                      <a:pt x="68" y="24"/>
                    </a:lnTo>
                    <a:lnTo>
                      <a:pt x="64" y="24"/>
                    </a:lnTo>
                    <a:lnTo>
                      <a:pt x="58" y="22"/>
                    </a:lnTo>
                    <a:lnTo>
                      <a:pt x="54" y="18"/>
                    </a:lnTo>
                    <a:lnTo>
                      <a:pt x="50" y="12"/>
                    </a:lnTo>
                    <a:lnTo>
                      <a:pt x="52" y="6"/>
                    </a:lnTo>
                    <a:lnTo>
                      <a:pt x="46" y="4"/>
                    </a:lnTo>
                    <a:lnTo>
                      <a:pt x="42" y="2"/>
                    </a:lnTo>
                    <a:lnTo>
                      <a:pt x="36" y="0"/>
                    </a:lnTo>
                    <a:lnTo>
                      <a:pt x="30" y="6"/>
                    </a:lnTo>
                    <a:lnTo>
                      <a:pt x="22" y="6"/>
                    </a:lnTo>
                    <a:lnTo>
                      <a:pt x="14" y="8"/>
                    </a:lnTo>
                    <a:lnTo>
                      <a:pt x="6" y="6"/>
                    </a:lnTo>
                    <a:lnTo>
                      <a:pt x="0" y="8"/>
                    </a:lnTo>
                    <a:lnTo>
                      <a:pt x="4" y="18"/>
                    </a:lnTo>
                    <a:lnTo>
                      <a:pt x="4" y="22"/>
                    </a:lnTo>
                    <a:lnTo>
                      <a:pt x="8" y="28"/>
                    </a:lnTo>
                    <a:lnTo>
                      <a:pt x="14" y="30"/>
                    </a:lnTo>
                    <a:lnTo>
                      <a:pt x="14" y="34"/>
                    </a:lnTo>
                    <a:lnTo>
                      <a:pt x="20" y="36"/>
                    </a:lnTo>
                    <a:lnTo>
                      <a:pt x="22" y="32"/>
                    </a:lnTo>
                    <a:lnTo>
                      <a:pt x="28" y="34"/>
                    </a:lnTo>
                    <a:lnTo>
                      <a:pt x="34" y="38"/>
                    </a:lnTo>
                    <a:lnTo>
                      <a:pt x="34" y="46"/>
                    </a:lnTo>
                    <a:lnTo>
                      <a:pt x="30" y="48"/>
                    </a:lnTo>
                    <a:lnTo>
                      <a:pt x="24" y="52"/>
                    </a:lnTo>
                    <a:lnTo>
                      <a:pt x="22" y="54"/>
                    </a:lnTo>
                    <a:lnTo>
                      <a:pt x="22" y="60"/>
                    </a:lnTo>
                    <a:lnTo>
                      <a:pt x="28" y="64"/>
                    </a:lnTo>
                    <a:lnTo>
                      <a:pt x="30" y="74"/>
                    </a:lnTo>
                    <a:lnTo>
                      <a:pt x="36" y="82"/>
                    </a:lnTo>
                    <a:lnTo>
                      <a:pt x="40" y="86"/>
                    </a:lnTo>
                    <a:lnTo>
                      <a:pt x="42" y="92"/>
                    </a:lnTo>
                    <a:lnTo>
                      <a:pt x="46" y="96"/>
                    </a:lnTo>
                    <a:lnTo>
                      <a:pt x="52" y="100"/>
                    </a:lnTo>
                    <a:lnTo>
                      <a:pt x="54" y="106"/>
                    </a:lnTo>
                    <a:lnTo>
                      <a:pt x="58" y="114"/>
                    </a:lnTo>
                    <a:lnTo>
                      <a:pt x="62" y="114"/>
                    </a:lnTo>
                    <a:lnTo>
                      <a:pt x="64" y="120"/>
                    </a:lnTo>
                    <a:lnTo>
                      <a:pt x="64" y="130"/>
                    </a:lnTo>
                    <a:lnTo>
                      <a:pt x="64" y="134"/>
                    </a:lnTo>
                    <a:lnTo>
                      <a:pt x="64" y="142"/>
                    </a:lnTo>
                    <a:lnTo>
                      <a:pt x="66" y="148"/>
                    </a:lnTo>
                    <a:lnTo>
                      <a:pt x="68" y="156"/>
                    </a:lnTo>
                    <a:lnTo>
                      <a:pt x="68" y="164"/>
                    </a:lnTo>
                    <a:lnTo>
                      <a:pt x="66" y="168"/>
                    </a:lnTo>
                    <a:lnTo>
                      <a:pt x="66" y="176"/>
                    </a:lnTo>
                    <a:lnTo>
                      <a:pt x="64" y="182"/>
                    </a:lnTo>
                    <a:lnTo>
                      <a:pt x="60" y="186"/>
                    </a:lnTo>
                    <a:lnTo>
                      <a:pt x="54" y="188"/>
                    </a:lnTo>
                    <a:lnTo>
                      <a:pt x="52" y="190"/>
                    </a:lnTo>
                    <a:lnTo>
                      <a:pt x="50" y="196"/>
                    </a:lnTo>
                    <a:lnTo>
                      <a:pt x="44" y="194"/>
                    </a:lnTo>
                    <a:lnTo>
                      <a:pt x="36" y="194"/>
                    </a:lnTo>
                    <a:lnTo>
                      <a:pt x="34" y="198"/>
                    </a:lnTo>
                    <a:lnTo>
                      <a:pt x="30" y="200"/>
                    </a:lnTo>
                    <a:lnTo>
                      <a:pt x="24" y="208"/>
                    </a:lnTo>
                    <a:lnTo>
                      <a:pt x="26" y="210"/>
                    </a:lnTo>
                    <a:lnTo>
                      <a:pt x="28" y="214"/>
                    </a:lnTo>
                    <a:lnTo>
                      <a:pt x="28" y="226"/>
                    </a:lnTo>
                    <a:lnTo>
                      <a:pt x="28" y="230"/>
                    </a:lnTo>
                    <a:lnTo>
                      <a:pt x="32" y="232"/>
                    </a:lnTo>
                    <a:lnTo>
                      <a:pt x="30" y="236"/>
                    </a:lnTo>
                    <a:lnTo>
                      <a:pt x="32" y="236"/>
                    </a:lnTo>
                    <a:lnTo>
                      <a:pt x="34" y="236"/>
                    </a:lnTo>
                    <a:lnTo>
                      <a:pt x="36" y="232"/>
                    </a:lnTo>
                    <a:lnTo>
                      <a:pt x="38" y="228"/>
                    </a:lnTo>
                    <a:lnTo>
                      <a:pt x="44" y="228"/>
                    </a:lnTo>
                    <a:lnTo>
                      <a:pt x="42" y="220"/>
                    </a:lnTo>
                    <a:lnTo>
                      <a:pt x="40" y="216"/>
                    </a:lnTo>
                    <a:lnTo>
                      <a:pt x="40" y="214"/>
                    </a:lnTo>
                    <a:lnTo>
                      <a:pt x="46" y="220"/>
                    </a:lnTo>
                    <a:lnTo>
                      <a:pt x="50" y="220"/>
                    </a:lnTo>
                    <a:lnTo>
                      <a:pt x="50" y="220"/>
                    </a:lnTo>
                    <a:lnTo>
                      <a:pt x="52" y="220"/>
                    </a:lnTo>
                    <a:lnTo>
                      <a:pt x="52" y="218"/>
                    </a:lnTo>
                    <a:lnTo>
                      <a:pt x="48" y="216"/>
                    </a:lnTo>
                    <a:lnTo>
                      <a:pt x="44" y="214"/>
                    </a:lnTo>
                    <a:lnTo>
                      <a:pt x="44" y="212"/>
                    </a:lnTo>
                    <a:lnTo>
                      <a:pt x="40" y="208"/>
                    </a:lnTo>
                    <a:lnTo>
                      <a:pt x="48" y="210"/>
                    </a:lnTo>
                    <a:lnTo>
                      <a:pt x="56" y="212"/>
                    </a:lnTo>
                    <a:lnTo>
                      <a:pt x="56" y="210"/>
                    </a:lnTo>
                    <a:lnTo>
                      <a:pt x="58" y="210"/>
                    </a:lnTo>
                    <a:lnTo>
                      <a:pt x="60" y="210"/>
                    </a:lnTo>
                    <a:lnTo>
                      <a:pt x="60" y="208"/>
                    </a:lnTo>
                    <a:lnTo>
                      <a:pt x="62" y="208"/>
                    </a:lnTo>
                    <a:lnTo>
                      <a:pt x="64" y="210"/>
                    </a:lnTo>
                    <a:lnTo>
                      <a:pt x="68" y="206"/>
                    </a:lnTo>
                    <a:lnTo>
                      <a:pt x="70" y="202"/>
                    </a:lnTo>
                    <a:lnTo>
                      <a:pt x="74" y="202"/>
                    </a:lnTo>
                    <a:lnTo>
                      <a:pt x="88" y="190"/>
                    </a:lnTo>
                    <a:lnTo>
                      <a:pt x="88" y="186"/>
                    </a:lnTo>
                    <a:lnTo>
                      <a:pt x="90" y="184"/>
                    </a:lnTo>
                    <a:lnTo>
                      <a:pt x="90" y="180"/>
                    </a:lnTo>
                    <a:lnTo>
                      <a:pt x="90" y="178"/>
                    </a:lnTo>
                    <a:lnTo>
                      <a:pt x="90" y="174"/>
                    </a:lnTo>
                    <a:lnTo>
                      <a:pt x="90" y="172"/>
                    </a:lnTo>
                    <a:lnTo>
                      <a:pt x="92" y="170"/>
                    </a:lnTo>
                    <a:lnTo>
                      <a:pt x="92" y="166"/>
                    </a:lnTo>
                    <a:lnTo>
                      <a:pt x="90" y="166"/>
                    </a:lnTo>
                    <a:lnTo>
                      <a:pt x="88" y="158"/>
                    </a:lnTo>
                    <a:lnTo>
                      <a:pt x="88" y="148"/>
                    </a:lnTo>
                    <a:lnTo>
                      <a:pt x="86" y="146"/>
                    </a:lnTo>
                    <a:lnTo>
                      <a:pt x="86" y="140"/>
                    </a:lnTo>
                    <a:lnTo>
                      <a:pt x="82" y="138"/>
                    </a:lnTo>
                    <a:lnTo>
                      <a:pt x="84" y="134"/>
                    </a:lnTo>
                    <a:lnTo>
                      <a:pt x="82" y="130"/>
                    </a:lnTo>
                    <a:lnTo>
                      <a:pt x="74" y="122"/>
                    </a:lnTo>
                    <a:lnTo>
                      <a:pt x="74" y="118"/>
                    </a:lnTo>
                    <a:lnTo>
                      <a:pt x="74" y="114"/>
                    </a:lnTo>
                    <a:lnTo>
                      <a:pt x="66" y="112"/>
                    </a:lnTo>
                    <a:lnTo>
                      <a:pt x="62" y="102"/>
                    </a:lnTo>
                    <a:lnTo>
                      <a:pt x="62" y="100"/>
                    </a:lnTo>
                    <a:lnTo>
                      <a:pt x="54" y="96"/>
                    </a:lnTo>
                    <a:lnTo>
                      <a:pt x="52" y="94"/>
                    </a:lnTo>
                    <a:lnTo>
                      <a:pt x="48" y="90"/>
                    </a:lnTo>
                    <a:lnTo>
                      <a:pt x="48" y="86"/>
                    </a:lnTo>
                    <a:lnTo>
                      <a:pt x="42" y="78"/>
                    </a:lnTo>
                    <a:lnTo>
                      <a:pt x="38" y="72"/>
                    </a:lnTo>
                    <a:lnTo>
                      <a:pt x="38" y="66"/>
                    </a:lnTo>
                    <a:lnTo>
                      <a:pt x="40" y="64"/>
                    </a:lnTo>
                    <a:lnTo>
                      <a:pt x="40" y="60"/>
                    </a:lnTo>
                    <a:lnTo>
                      <a:pt x="40" y="56"/>
                    </a:lnTo>
                    <a:lnTo>
                      <a:pt x="44" y="54"/>
                    </a:lnTo>
                    <a:lnTo>
                      <a:pt x="48" y="52"/>
                    </a:lnTo>
                    <a:lnTo>
                      <a:pt x="58" y="40"/>
                    </a:lnTo>
                    <a:lnTo>
                      <a:pt x="58" y="36"/>
                    </a:lnTo>
                    <a:lnTo>
                      <a:pt x="60" y="36"/>
                    </a:lnTo>
                    <a:lnTo>
                      <a:pt x="64" y="34"/>
                    </a:lnTo>
                    <a:lnTo>
                      <a:pt x="68" y="30"/>
                    </a:lnTo>
                    <a:lnTo>
                      <a:pt x="74" y="28"/>
                    </a:lnTo>
                    <a:lnTo>
                      <a:pt x="74" y="26"/>
                    </a:lnTo>
                    <a:lnTo>
                      <a:pt x="74" y="2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64" name="Freeform 22">
                <a:extLst>
                  <a:ext uri="{FF2B5EF4-FFF2-40B4-BE49-F238E27FC236}">
                    <a16:creationId xmlns:a16="http://schemas.microsoft.com/office/drawing/2014/main" id="{CB614616-7743-4ACD-9829-A0AB61D0A9CE}"/>
                  </a:ext>
                </a:extLst>
              </p:cNvPr>
              <p:cNvSpPr>
                <a:spLocks/>
              </p:cNvSpPr>
              <p:nvPr/>
            </p:nvSpPr>
            <p:spPr bwMode="auto">
              <a:xfrm>
                <a:off x="1784" y="2364"/>
                <a:ext cx="176" cy="188"/>
              </a:xfrm>
              <a:custGeom>
                <a:avLst/>
                <a:gdLst/>
                <a:ahLst/>
                <a:cxnLst>
                  <a:cxn ang="0">
                    <a:pos x="14" y="16"/>
                  </a:cxn>
                  <a:cxn ang="0">
                    <a:pos x="2" y="40"/>
                  </a:cxn>
                  <a:cxn ang="0">
                    <a:pos x="0" y="54"/>
                  </a:cxn>
                  <a:cxn ang="0">
                    <a:pos x="14" y="66"/>
                  </a:cxn>
                  <a:cxn ang="0">
                    <a:pos x="12" y="74"/>
                  </a:cxn>
                  <a:cxn ang="0">
                    <a:pos x="28" y="90"/>
                  </a:cxn>
                  <a:cxn ang="0">
                    <a:pos x="46" y="92"/>
                  </a:cxn>
                  <a:cxn ang="0">
                    <a:pos x="70" y="110"/>
                  </a:cxn>
                  <a:cxn ang="0">
                    <a:pos x="68" y="122"/>
                  </a:cxn>
                  <a:cxn ang="0">
                    <a:pos x="82" y="136"/>
                  </a:cxn>
                  <a:cxn ang="0">
                    <a:pos x="88" y="158"/>
                  </a:cxn>
                  <a:cxn ang="0">
                    <a:pos x="88" y="166"/>
                  </a:cxn>
                  <a:cxn ang="0">
                    <a:pos x="92" y="182"/>
                  </a:cxn>
                  <a:cxn ang="0">
                    <a:pos x="108" y="182"/>
                  </a:cxn>
                  <a:cxn ang="0">
                    <a:pos x="118" y="176"/>
                  </a:cxn>
                  <a:cxn ang="0">
                    <a:pos x="126" y="166"/>
                  </a:cxn>
                  <a:cxn ang="0">
                    <a:pos x="132" y="160"/>
                  </a:cxn>
                  <a:cxn ang="0">
                    <a:pos x="118" y="160"/>
                  </a:cxn>
                  <a:cxn ang="0">
                    <a:pos x="114" y="146"/>
                  </a:cxn>
                  <a:cxn ang="0">
                    <a:pos x="108" y="132"/>
                  </a:cxn>
                  <a:cxn ang="0">
                    <a:pos x="120" y="132"/>
                  </a:cxn>
                  <a:cxn ang="0">
                    <a:pos x="136" y="136"/>
                  </a:cxn>
                  <a:cxn ang="0">
                    <a:pos x="140" y="130"/>
                  </a:cxn>
                  <a:cxn ang="0">
                    <a:pos x="154" y="128"/>
                  </a:cxn>
                  <a:cxn ang="0">
                    <a:pos x="156" y="122"/>
                  </a:cxn>
                  <a:cxn ang="0">
                    <a:pos x="154" y="96"/>
                  </a:cxn>
                  <a:cxn ang="0">
                    <a:pos x="166" y="86"/>
                  </a:cxn>
                  <a:cxn ang="0">
                    <a:pos x="168" y="80"/>
                  </a:cxn>
                  <a:cxn ang="0">
                    <a:pos x="160" y="70"/>
                  </a:cxn>
                  <a:cxn ang="0">
                    <a:pos x="172" y="64"/>
                  </a:cxn>
                  <a:cxn ang="0">
                    <a:pos x="168" y="54"/>
                  </a:cxn>
                  <a:cxn ang="0">
                    <a:pos x="158" y="56"/>
                  </a:cxn>
                  <a:cxn ang="0">
                    <a:pos x="162" y="46"/>
                  </a:cxn>
                  <a:cxn ang="0">
                    <a:pos x="156" y="38"/>
                  </a:cxn>
                  <a:cxn ang="0">
                    <a:pos x="152" y="34"/>
                  </a:cxn>
                  <a:cxn ang="0">
                    <a:pos x="142" y="26"/>
                  </a:cxn>
                  <a:cxn ang="0">
                    <a:pos x="150" y="22"/>
                  </a:cxn>
                  <a:cxn ang="0">
                    <a:pos x="126" y="26"/>
                  </a:cxn>
                  <a:cxn ang="0">
                    <a:pos x="104" y="30"/>
                  </a:cxn>
                  <a:cxn ang="0">
                    <a:pos x="94" y="22"/>
                  </a:cxn>
                  <a:cxn ang="0">
                    <a:pos x="74" y="26"/>
                  </a:cxn>
                  <a:cxn ang="0">
                    <a:pos x="66" y="12"/>
                  </a:cxn>
                  <a:cxn ang="0">
                    <a:pos x="50" y="4"/>
                  </a:cxn>
                  <a:cxn ang="0">
                    <a:pos x="44" y="6"/>
                  </a:cxn>
                  <a:cxn ang="0">
                    <a:pos x="32" y="16"/>
                  </a:cxn>
                  <a:cxn ang="0">
                    <a:pos x="36" y="36"/>
                  </a:cxn>
                  <a:cxn ang="0">
                    <a:pos x="28" y="48"/>
                  </a:cxn>
                  <a:cxn ang="0">
                    <a:pos x="22" y="36"/>
                  </a:cxn>
                  <a:cxn ang="0">
                    <a:pos x="30" y="22"/>
                  </a:cxn>
                  <a:cxn ang="0">
                    <a:pos x="28" y="16"/>
                  </a:cxn>
                  <a:cxn ang="0">
                    <a:pos x="24" y="8"/>
                  </a:cxn>
                </a:cxnLst>
                <a:rect l="0" t="0" r="r" b="b"/>
                <a:pathLst>
                  <a:path w="176" h="188">
                    <a:moveTo>
                      <a:pt x="28" y="4"/>
                    </a:moveTo>
                    <a:lnTo>
                      <a:pt x="28" y="4"/>
                    </a:lnTo>
                    <a:lnTo>
                      <a:pt x="20" y="6"/>
                    </a:lnTo>
                    <a:lnTo>
                      <a:pt x="14" y="16"/>
                    </a:lnTo>
                    <a:lnTo>
                      <a:pt x="8" y="30"/>
                    </a:lnTo>
                    <a:lnTo>
                      <a:pt x="2" y="32"/>
                    </a:lnTo>
                    <a:lnTo>
                      <a:pt x="4" y="34"/>
                    </a:lnTo>
                    <a:lnTo>
                      <a:pt x="2" y="40"/>
                    </a:lnTo>
                    <a:lnTo>
                      <a:pt x="2" y="46"/>
                    </a:lnTo>
                    <a:lnTo>
                      <a:pt x="2" y="48"/>
                    </a:lnTo>
                    <a:lnTo>
                      <a:pt x="0" y="50"/>
                    </a:lnTo>
                    <a:lnTo>
                      <a:pt x="0" y="54"/>
                    </a:lnTo>
                    <a:lnTo>
                      <a:pt x="0" y="56"/>
                    </a:lnTo>
                    <a:lnTo>
                      <a:pt x="2" y="56"/>
                    </a:lnTo>
                    <a:lnTo>
                      <a:pt x="8" y="54"/>
                    </a:lnTo>
                    <a:lnTo>
                      <a:pt x="14" y="66"/>
                    </a:lnTo>
                    <a:lnTo>
                      <a:pt x="12" y="68"/>
                    </a:lnTo>
                    <a:lnTo>
                      <a:pt x="10" y="68"/>
                    </a:lnTo>
                    <a:lnTo>
                      <a:pt x="10" y="70"/>
                    </a:lnTo>
                    <a:lnTo>
                      <a:pt x="12" y="74"/>
                    </a:lnTo>
                    <a:lnTo>
                      <a:pt x="16" y="80"/>
                    </a:lnTo>
                    <a:lnTo>
                      <a:pt x="18" y="86"/>
                    </a:lnTo>
                    <a:lnTo>
                      <a:pt x="18" y="88"/>
                    </a:lnTo>
                    <a:lnTo>
                      <a:pt x="28" y="90"/>
                    </a:lnTo>
                    <a:lnTo>
                      <a:pt x="32" y="90"/>
                    </a:lnTo>
                    <a:lnTo>
                      <a:pt x="36" y="90"/>
                    </a:lnTo>
                    <a:lnTo>
                      <a:pt x="42" y="90"/>
                    </a:lnTo>
                    <a:lnTo>
                      <a:pt x="46" y="92"/>
                    </a:lnTo>
                    <a:lnTo>
                      <a:pt x="52" y="102"/>
                    </a:lnTo>
                    <a:lnTo>
                      <a:pt x="62" y="102"/>
                    </a:lnTo>
                    <a:lnTo>
                      <a:pt x="70" y="102"/>
                    </a:lnTo>
                    <a:lnTo>
                      <a:pt x="70" y="110"/>
                    </a:lnTo>
                    <a:lnTo>
                      <a:pt x="68" y="112"/>
                    </a:lnTo>
                    <a:lnTo>
                      <a:pt x="66" y="114"/>
                    </a:lnTo>
                    <a:lnTo>
                      <a:pt x="68" y="118"/>
                    </a:lnTo>
                    <a:lnTo>
                      <a:pt x="68" y="122"/>
                    </a:lnTo>
                    <a:lnTo>
                      <a:pt x="70" y="124"/>
                    </a:lnTo>
                    <a:lnTo>
                      <a:pt x="74" y="128"/>
                    </a:lnTo>
                    <a:lnTo>
                      <a:pt x="78" y="132"/>
                    </a:lnTo>
                    <a:lnTo>
                      <a:pt x="82" y="136"/>
                    </a:lnTo>
                    <a:lnTo>
                      <a:pt x="88" y="142"/>
                    </a:lnTo>
                    <a:lnTo>
                      <a:pt x="94" y="144"/>
                    </a:lnTo>
                    <a:lnTo>
                      <a:pt x="92" y="152"/>
                    </a:lnTo>
                    <a:lnTo>
                      <a:pt x="88" y="158"/>
                    </a:lnTo>
                    <a:lnTo>
                      <a:pt x="86" y="160"/>
                    </a:lnTo>
                    <a:lnTo>
                      <a:pt x="84" y="164"/>
                    </a:lnTo>
                    <a:lnTo>
                      <a:pt x="86" y="166"/>
                    </a:lnTo>
                    <a:lnTo>
                      <a:pt x="88" y="166"/>
                    </a:lnTo>
                    <a:lnTo>
                      <a:pt x="90" y="164"/>
                    </a:lnTo>
                    <a:lnTo>
                      <a:pt x="90" y="170"/>
                    </a:lnTo>
                    <a:lnTo>
                      <a:pt x="94" y="174"/>
                    </a:lnTo>
                    <a:lnTo>
                      <a:pt x="92" y="182"/>
                    </a:lnTo>
                    <a:lnTo>
                      <a:pt x="98" y="188"/>
                    </a:lnTo>
                    <a:lnTo>
                      <a:pt x="100" y="186"/>
                    </a:lnTo>
                    <a:lnTo>
                      <a:pt x="106" y="184"/>
                    </a:lnTo>
                    <a:lnTo>
                      <a:pt x="108" y="182"/>
                    </a:lnTo>
                    <a:lnTo>
                      <a:pt x="110" y="180"/>
                    </a:lnTo>
                    <a:lnTo>
                      <a:pt x="112" y="178"/>
                    </a:lnTo>
                    <a:lnTo>
                      <a:pt x="114" y="178"/>
                    </a:lnTo>
                    <a:lnTo>
                      <a:pt x="118" y="176"/>
                    </a:lnTo>
                    <a:lnTo>
                      <a:pt x="120" y="174"/>
                    </a:lnTo>
                    <a:lnTo>
                      <a:pt x="122" y="172"/>
                    </a:lnTo>
                    <a:lnTo>
                      <a:pt x="124" y="170"/>
                    </a:lnTo>
                    <a:lnTo>
                      <a:pt x="126" y="166"/>
                    </a:lnTo>
                    <a:lnTo>
                      <a:pt x="128" y="166"/>
                    </a:lnTo>
                    <a:lnTo>
                      <a:pt x="132" y="164"/>
                    </a:lnTo>
                    <a:lnTo>
                      <a:pt x="134" y="164"/>
                    </a:lnTo>
                    <a:lnTo>
                      <a:pt x="132" y="160"/>
                    </a:lnTo>
                    <a:lnTo>
                      <a:pt x="130" y="160"/>
                    </a:lnTo>
                    <a:lnTo>
                      <a:pt x="128" y="158"/>
                    </a:lnTo>
                    <a:lnTo>
                      <a:pt x="122" y="160"/>
                    </a:lnTo>
                    <a:lnTo>
                      <a:pt x="118" y="160"/>
                    </a:lnTo>
                    <a:lnTo>
                      <a:pt x="116" y="158"/>
                    </a:lnTo>
                    <a:lnTo>
                      <a:pt x="114" y="156"/>
                    </a:lnTo>
                    <a:lnTo>
                      <a:pt x="114" y="152"/>
                    </a:lnTo>
                    <a:lnTo>
                      <a:pt x="114" y="146"/>
                    </a:lnTo>
                    <a:lnTo>
                      <a:pt x="112" y="138"/>
                    </a:lnTo>
                    <a:lnTo>
                      <a:pt x="110" y="134"/>
                    </a:lnTo>
                    <a:lnTo>
                      <a:pt x="110" y="132"/>
                    </a:lnTo>
                    <a:lnTo>
                      <a:pt x="108" y="132"/>
                    </a:lnTo>
                    <a:lnTo>
                      <a:pt x="106" y="130"/>
                    </a:lnTo>
                    <a:lnTo>
                      <a:pt x="110" y="130"/>
                    </a:lnTo>
                    <a:lnTo>
                      <a:pt x="116" y="132"/>
                    </a:lnTo>
                    <a:lnTo>
                      <a:pt x="120" y="132"/>
                    </a:lnTo>
                    <a:lnTo>
                      <a:pt x="124" y="132"/>
                    </a:lnTo>
                    <a:lnTo>
                      <a:pt x="128" y="134"/>
                    </a:lnTo>
                    <a:lnTo>
                      <a:pt x="134" y="136"/>
                    </a:lnTo>
                    <a:lnTo>
                      <a:pt x="136" y="136"/>
                    </a:lnTo>
                    <a:lnTo>
                      <a:pt x="134" y="134"/>
                    </a:lnTo>
                    <a:lnTo>
                      <a:pt x="136" y="132"/>
                    </a:lnTo>
                    <a:lnTo>
                      <a:pt x="138" y="130"/>
                    </a:lnTo>
                    <a:lnTo>
                      <a:pt x="140" y="130"/>
                    </a:lnTo>
                    <a:lnTo>
                      <a:pt x="148" y="132"/>
                    </a:lnTo>
                    <a:lnTo>
                      <a:pt x="150" y="132"/>
                    </a:lnTo>
                    <a:lnTo>
                      <a:pt x="150" y="130"/>
                    </a:lnTo>
                    <a:lnTo>
                      <a:pt x="154" y="128"/>
                    </a:lnTo>
                    <a:lnTo>
                      <a:pt x="154" y="126"/>
                    </a:lnTo>
                    <a:lnTo>
                      <a:pt x="156" y="124"/>
                    </a:lnTo>
                    <a:lnTo>
                      <a:pt x="156" y="124"/>
                    </a:lnTo>
                    <a:lnTo>
                      <a:pt x="156" y="122"/>
                    </a:lnTo>
                    <a:lnTo>
                      <a:pt x="164" y="122"/>
                    </a:lnTo>
                    <a:lnTo>
                      <a:pt x="164" y="116"/>
                    </a:lnTo>
                    <a:lnTo>
                      <a:pt x="164" y="112"/>
                    </a:lnTo>
                    <a:lnTo>
                      <a:pt x="154" y="96"/>
                    </a:lnTo>
                    <a:lnTo>
                      <a:pt x="158" y="94"/>
                    </a:lnTo>
                    <a:lnTo>
                      <a:pt x="158" y="90"/>
                    </a:lnTo>
                    <a:lnTo>
                      <a:pt x="158" y="88"/>
                    </a:lnTo>
                    <a:lnTo>
                      <a:pt x="166" y="86"/>
                    </a:lnTo>
                    <a:lnTo>
                      <a:pt x="168" y="86"/>
                    </a:lnTo>
                    <a:lnTo>
                      <a:pt x="170" y="84"/>
                    </a:lnTo>
                    <a:lnTo>
                      <a:pt x="170" y="82"/>
                    </a:lnTo>
                    <a:lnTo>
                      <a:pt x="168" y="80"/>
                    </a:lnTo>
                    <a:lnTo>
                      <a:pt x="166" y="80"/>
                    </a:lnTo>
                    <a:lnTo>
                      <a:pt x="164" y="76"/>
                    </a:lnTo>
                    <a:lnTo>
                      <a:pt x="162" y="74"/>
                    </a:lnTo>
                    <a:lnTo>
                      <a:pt x="160" y="70"/>
                    </a:lnTo>
                    <a:lnTo>
                      <a:pt x="160" y="68"/>
                    </a:lnTo>
                    <a:lnTo>
                      <a:pt x="162" y="68"/>
                    </a:lnTo>
                    <a:lnTo>
                      <a:pt x="166" y="68"/>
                    </a:lnTo>
                    <a:lnTo>
                      <a:pt x="172" y="64"/>
                    </a:lnTo>
                    <a:lnTo>
                      <a:pt x="174" y="62"/>
                    </a:lnTo>
                    <a:lnTo>
                      <a:pt x="176" y="54"/>
                    </a:lnTo>
                    <a:lnTo>
                      <a:pt x="174" y="52"/>
                    </a:lnTo>
                    <a:lnTo>
                      <a:pt x="168" y="54"/>
                    </a:lnTo>
                    <a:lnTo>
                      <a:pt x="166" y="54"/>
                    </a:lnTo>
                    <a:lnTo>
                      <a:pt x="164" y="54"/>
                    </a:lnTo>
                    <a:lnTo>
                      <a:pt x="160" y="54"/>
                    </a:lnTo>
                    <a:lnTo>
                      <a:pt x="158" y="56"/>
                    </a:lnTo>
                    <a:lnTo>
                      <a:pt x="146" y="58"/>
                    </a:lnTo>
                    <a:lnTo>
                      <a:pt x="148" y="54"/>
                    </a:lnTo>
                    <a:lnTo>
                      <a:pt x="162" y="50"/>
                    </a:lnTo>
                    <a:lnTo>
                      <a:pt x="162" y="46"/>
                    </a:lnTo>
                    <a:lnTo>
                      <a:pt x="164" y="42"/>
                    </a:lnTo>
                    <a:lnTo>
                      <a:pt x="164" y="40"/>
                    </a:lnTo>
                    <a:lnTo>
                      <a:pt x="164" y="38"/>
                    </a:lnTo>
                    <a:lnTo>
                      <a:pt x="156" y="38"/>
                    </a:lnTo>
                    <a:lnTo>
                      <a:pt x="158" y="40"/>
                    </a:lnTo>
                    <a:lnTo>
                      <a:pt x="156" y="38"/>
                    </a:lnTo>
                    <a:lnTo>
                      <a:pt x="156" y="38"/>
                    </a:lnTo>
                    <a:lnTo>
                      <a:pt x="152" y="34"/>
                    </a:lnTo>
                    <a:lnTo>
                      <a:pt x="150" y="38"/>
                    </a:lnTo>
                    <a:lnTo>
                      <a:pt x="148" y="38"/>
                    </a:lnTo>
                    <a:lnTo>
                      <a:pt x="144" y="32"/>
                    </a:lnTo>
                    <a:lnTo>
                      <a:pt x="142" y="26"/>
                    </a:lnTo>
                    <a:lnTo>
                      <a:pt x="146" y="26"/>
                    </a:lnTo>
                    <a:lnTo>
                      <a:pt x="150" y="26"/>
                    </a:lnTo>
                    <a:lnTo>
                      <a:pt x="150" y="24"/>
                    </a:lnTo>
                    <a:lnTo>
                      <a:pt x="150" y="22"/>
                    </a:lnTo>
                    <a:lnTo>
                      <a:pt x="130" y="22"/>
                    </a:lnTo>
                    <a:lnTo>
                      <a:pt x="132" y="26"/>
                    </a:lnTo>
                    <a:lnTo>
                      <a:pt x="126" y="24"/>
                    </a:lnTo>
                    <a:lnTo>
                      <a:pt x="126" y="26"/>
                    </a:lnTo>
                    <a:lnTo>
                      <a:pt x="120" y="28"/>
                    </a:lnTo>
                    <a:lnTo>
                      <a:pt x="120" y="30"/>
                    </a:lnTo>
                    <a:lnTo>
                      <a:pt x="112" y="32"/>
                    </a:lnTo>
                    <a:lnTo>
                      <a:pt x="104" y="30"/>
                    </a:lnTo>
                    <a:lnTo>
                      <a:pt x="98" y="28"/>
                    </a:lnTo>
                    <a:lnTo>
                      <a:pt x="98" y="26"/>
                    </a:lnTo>
                    <a:lnTo>
                      <a:pt x="96" y="24"/>
                    </a:lnTo>
                    <a:lnTo>
                      <a:pt x="94" y="22"/>
                    </a:lnTo>
                    <a:lnTo>
                      <a:pt x="86" y="22"/>
                    </a:lnTo>
                    <a:lnTo>
                      <a:pt x="78" y="24"/>
                    </a:lnTo>
                    <a:lnTo>
                      <a:pt x="76" y="26"/>
                    </a:lnTo>
                    <a:lnTo>
                      <a:pt x="74" y="26"/>
                    </a:lnTo>
                    <a:lnTo>
                      <a:pt x="70" y="24"/>
                    </a:lnTo>
                    <a:lnTo>
                      <a:pt x="74" y="20"/>
                    </a:lnTo>
                    <a:lnTo>
                      <a:pt x="68" y="12"/>
                    </a:lnTo>
                    <a:lnTo>
                      <a:pt x="66" y="12"/>
                    </a:lnTo>
                    <a:lnTo>
                      <a:pt x="64" y="10"/>
                    </a:lnTo>
                    <a:lnTo>
                      <a:pt x="58" y="10"/>
                    </a:lnTo>
                    <a:lnTo>
                      <a:pt x="52" y="8"/>
                    </a:lnTo>
                    <a:lnTo>
                      <a:pt x="50" y="4"/>
                    </a:lnTo>
                    <a:lnTo>
                      <a:pt x="48" y="0"/>
                    </a:lnTo>
                    <a:lnTo>
                      <a:pt x="46" y="0"/>
                    </a:lnTo>
                    <a:lnTo>
                      <a:pt x="44" y="0"/>
                    </a:lnTo>
                    <a:lnTo>
                      <a:pt x="44" y="6"/>
                    </a:lnTo>
                    <a:lnTo>
                      <a:pt x="50" y="8"/>
                    </a:lnTo>
                    <a:lnTo>
                      <a:pt x="52" y="12"/>
                    </a:lnTo>
                    <a:lnTo>
                      <a:pt x="40" y="14"/>
                    </a:lnTo>
                    <a:lnTo>
                      <a:pt x="32" y="16"/>
                    </a:lnTo>
                    <a:lnTo>
                      <a:pt x="32" y="28"/>
                    </a:lnTo>
                    <a:lnTo>
                      <a:pt x="32" y="30"/>
                    </a:lnTo>
                    <a:lnTo>
                      <a:pt x="36" y="34"/>
                    </a:lnTo>
                    <a:lnTo>
                      <a:pt x="36" y="36"/>
                    </a:lnTo>
                    <a:lnTo>
                      <a:pt x="36" y="40"/>
                    </a:lnTo>
                    <a:lnTo>
                      <a:pt x="38" y="46"/>
                    </a:lnTo>
                    <a:lnTo>
                      <a:pt x="32" y="48"/>
                    </a:lnTo>
                    <a:lnTo>
                      <a:pt x="28" y="48"/>
                    </a:lnTo>
                    <a:lnTo>
                      <a:pt x="28" y="46"/>
                    </a:lnTo>
                    <a:lnTo>
                      <a:pt x="26" y="46"/>
                    </a:lnTo>
                    <a:lnTo>
                      <a:pt x="24" y="40"/>
                    </a:lnTo>
                    <a:lnTo>
                      <a:pt x="22" y="36"/>
                    </a:lnTo>
                    <a:lnTo>
                      <a:pt x="22" y="32"/>
                    </a:lnTo>
                    <a:lnTo>
                      <a:pt x="26" y="28"/>
                    </a:lnTo>
                    <a:lnTo>
                      <a:pt x="30" y="26"/>
                    </a:lnTo>
                    <a:lnTo>
                      <a:pt x="30" y="22"/>
                    </a:lnTo>
                    <a:lnTo>
                      <a:pt x="28" y="20"/>
                    </a:lnTo>
                    <a:lnTo>
                      <a:pt x="26" y="20"/>
                    </a:lnTo>
                    <a:lnTo>
                      <a:pt x="26" y="18"/>
                    </a:lnTo>
                    <a:lnTo>
                      <a:pt x="28" y="16"/>
                    </a:lnTo>
                    <a:lnTo>
                      <a:pt x="26" y="14"/>
                    </a:lnTo>
                    <a:lnTo>
                      <a:pt x="22" y="14"/>
                    </a:lnTo>
                    <a:lnTo>
                      <a:pt x="22" y="12"/>
                    </a:lnTo>
                    <a:lnTo>
                      <a:pt x="24" y="8"/>
                    </a:lnTo>
                    <a:lnTo>
                      <a:pt x="28" y="8"/>
                    </a:lnTo>
                    <a:lnTo>
                      <a:pt x="28" y="4"/>
                    </a:lnTo>
                    <a:lnTo>
                      <a:pt x="28" y="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65" name="Freeform 23">
                <a:extLst>
                  <a:ext uri="{FF2B5EF4-FFF2-40B4-BE49-F238E27FC236}">
                    <a16:creationId xmlns:a16="http://schemas.microsoft.com/office/drawing/2014/main" id="{06D540C1-E38D-47BA-A520-B53604763D2F}"/>
                  </a:ext>
                </a:extLst>
              </p:cNvPr>
              <p:cNvSpPr>
                <a:spLocks/>
              </p:cNvSpPr>
              <p:nvPr/>
            </p:nvSpPr>
            <p:spPr bwMode="auto">
              <a:xfrm>
                <a:off x="1666" y="1836"/>
                <a:ext cx="4" cy="10"/>
              </a:xfrm>
              <a:custGeom>
                <a:avLst/>
                <a:gdLst/>
                <a:ahLst/>
                <a:cxnLst>
                  <a:cxn ang="0">
                    <a:pos x="2" y="0"/>
                  </a:cxn>
                  <a:cxn ang="0">
                    <a:pos x="2" y="0"/>
                  </a:cxn>
                  <a:cxn ang="0">
                    <a:pos x="4" y="0"/>
                  </a:cxn>
                  <a:cxn ang="0">
                    <a:pos x="4" y="2"/>
                  </a:cxn>
                  <a:cxn ang="0">
                    <a:pos x="0" y="10"/>
                  </a:cxn>
                  <a:cxn ang="0">
                    <a:pos x="0" y="6"/>
                  </a:cxn>
                  <a:cxn ang="0">
                    <a:pos x="0" y="4"/>
                  </a:cxn>
                  <a:cxn ang="0">
                    <a:pos x="2" y="0"/>
                  </a:cxn>
                  <a:cxn ang="0">
                    <a:pos x="2" y="0"/>
                  </a:cxn>
                </a:cxnLst>
                <a:rect l="0" t="0" r="r" b="b"/>
                <a:pathLst>
                  <a:path w="4" h="10">
                    <a:moveTo>
                      <a:pt x="2" y="0"/>
                    </a:moveTo>
                    <a:lnTo>
                      <a:pt x="2" y="0"/>
                    </a:lnTo>
                    <a:lnTo>
                      <a:pt x="4" y="0"/>
                    </a:lnTo>
                    <a:lnTo>
                      <a:pt x="4" y="2"/>
                    </a:lnTo>
                    <a:lnTo>
                      <a:pt x="0" y="10"/>
                    </a:lnTo>
                    <a:lnTo>
                      <a:pt x="0" y="6"/>
                    </a:lnTo>
                    <a:lnTo>
                      <a:pt x="0" y="4"/>
                    </a:lnTo>
                    <a:lnTo>
                      <a:pt x="2" y="0"/>
                    </a:lnTo>
                    <a:lnTo>
                      <a:pt x="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66" name="Freeform 24">
                <a:extLst>
                  <a:ext uri="{FF2B5EF4-FFF2-40B4-BE49-F238E27FC236}">
                    <a16:creationId xmlns:a16="http://schemas.microsoft.com/office/drawing/2014/main" id="{BCD45798-5AF4-434C-850E-297E6D7D15B0}"/>
                  </a:ext>
                </a:extLst>
              </p:cNvPr>
              <p:cNvSpPr>
                <a:spLocks/>
              </p:cNvSpPr>
              <p:nvPr/>
            </p:nvSpPr>
            <p:spPr bwMode="auto">
              <a:xfrm>
                <a:off x="1666" y="1836"/>
                <a:ext cx="4" cy="10"/>
              </a:xfrm>
              <a:custGeom>
                <a:avLst/>
                <a:gdLst/>
                <a:ahLst/>
                <a:cxnLst>
                  <a:cxn ang="0">
                    <a:pos x="2" y="0"/>
                  </a:cxn>
                  <a:cxn ang="0">
                    <a:pos x="2" y="0"/>
                  </a:cxn>
                  <a:cxn ang="0">
                    <a:pos x="4" y="0"/>
                  </a:cxn>
                  <a:cxn ang="0">
                    <a:pos x="4" y="2"/>
                  </a:cxn>
                  <a:cxn ang="0">
                    <a:pos x="0" y="10"/>
                  </a:cxn>
                  <a:cxn ang="0">
                    <a:pos x="0" y="6"/>
                  </a:cxn>
                  <a:cxn ang="0">
                    <a:pos x="0" y="4"/>
                  </a:cxn>
                  <a:cxn ang="0">
                    <a:pos x="2" y="0"/>
                  </a:cxn>
                  <a:cxn ang="0">
                    <a:pos x="2" y="0"/>
                  </a:cxn>
                </a:cxnLst>
                <a:rect l="0" t="0" r="r" b="b"/>
                <a:pathLst>
                  <a:path w="4" h="10">
                    <a:moveTo>
                      <a:pt x="2" y="0"/>
                    </a:moveTo>
                    <a:lnTo>
                      <a:pt x="2" y="0"/>
                    </a:lnTo>
                    <a:lnTo>
                      <a:pt x="4" y="0"/>
                    </a:lnTo>
                    <a:lnTo>
                      <a:pt x="4" y="2"/>
                    </a:lnTo>
                    <a:lnTo>
                      <a:pt x="0" y="10"/>
                    </a:lnTo>
                    <a:lnTo>
                      <a:pt x="0" y="6"/>
                    </a:lnTo>
                    <a:lnTo>
                      <a:pt x="0" y="4"/>
                    </a:lnTo>
                    <a:lnTo>
                      <a:pt x="2" y="0"/>
                    </a:lnTo>
                    <a:lnTo>
                      <a:pt x="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67" name="Freeform 25">
                <a:extLst>
                  <a:ext uri="{FF2B5EF4-FFF2-40B4-BE49-F238E27FC236}">
                    <a16:creationId xmlns:a16="http://schemas.microsoft.com/office/drawing/2014/main" id="{0ED2B44D-E67D-465D-9722-87FD26800D04}"/>
                  </a:ext>
                </a:extLst>
              </p:cNvPr>
              <p:cNvSpPr>
                <a:spLocks/>
              </p:cNvSpPr>
              <p:nvPr/>
            </p:nvSpPr>
            <p:spPr bwMode="auto">
              <a:xfrm>
                <a:off x="1792" y="1798"/>
                <a:ext cx="2" cy="10"/>
              </a:xfrm>
              <a:custGeom>
                <a:avLst/>
                <a:gdLst/>
                <a:ahLst/>
                <a:cxnLst>
                  <a:cxn ang="0">
                    <a:pos x="2" y="0"/>
                  </a:cxn>
                  <a:cxn ang="0">
                    <a:pos x="2" y="0"/>
                  </a:cxn>
                  <a:cxn ang="0">
                    <a:pos x="2" y="10"/>
                  </a:cxn>
                  <a:cxn ang="0">
                    <a:pos x="0" y="10"/>
                  </a:cxn>
                  <a:cxn ang="0">
                    <a:pos x="0" y="4"/>
                  </a:cxn>
                  <a:cxn ang="0">
                    <a:pos x="2" y="0"/>
                  </a:cxn>
                  <a:cxn ang="0">
                    <a:pos x="2" y="0"/>
                  </a:cxn>
                </a:cxnLst>
                <a:rect l="0" t="0" r="r" b="b"/>
                <a:pathLst>
                  <a:path w="2" h="10">
                    <a:moveTo>
                      <a:pt x="2" y="0"/>
                    </a:moveTo>
                    <a:lnTo>
                      <a:pt x="2" y="0"/>
                    </a:lnTo>
                    <a:lnTo>
                      <a:pt x="2" y="10"/>
                    </a:lnTo>
                    <a:lnTo>
                      <a:pt x="0" y="10"/>
                    </a:lnTo>
                    <a:lnTo>
                      <a:pt x="0" y="4"/>
                    </a:lnTo>
                    <a:lnTo>
                      <a:pt x="2" y="0"/>
                    </a:lnTo>
                    <a:lnTo>
                      <a:pt x="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68" name="Freeform 26">
                <a:extLst>
                  <a:ext uri="{FF2B5EF4-FFF2-40B4-BE49-F238E27FC236}">
                    <a16:creationId xmlns:a16="http://schemas.microsoft.com/office/drawing/2014/main" id="{75F0AB37-FEA6-41A3-A36B-CF5C7E617445}"/>
                  </a:ext>
                </a:extLst>
              </p:cNvPr>
              <p:cNvSpPr>
                <a:spLocks/>
              </p:cNvSpPr>
              <p:nvPr/>
            </p:nvSpPr>
            <p:spPr bwMode="auto">
              <a:xfrm>
                <a:off x="1792" y="1798"/>
                <a:ext cx="2" cy="10"/>
              </a:xfrm>
              <a:custGeom>
                <a:avLst/>
                <a:gdLst/>
                <a:ahLst/>
                <a:cxnLst>
                  <a:cxn ang="0">
                    <a:pos x="2" y="0"/>
                  </a:cxn>
                  <a:cxn ang="0">
                    <a:pos x="2" y="0"/>
                  </a:cxn>
                  <a:cxn ang="0">
                    <a:pos x="2" y="10"/>
                  </a:cxn>
                  <a:cxn ang="0">
                    <a:pos x="0" y="10"/>
                  </a:cxn>
                  <a:cxn ang="0">
                    <a:pos x="0" y="4"/>
                  </a:cxn>
                  <a:cxn ang="0">
                    <a:pos x="2" y="0"/>
                  </a:cxn>
                  <a:cxn ang="0">
                    <a:pos x="2" y="0"/>
                  </a:cxn>
                </a:cxnLst>
                <a:rect l="0" t="0" r="r" b="b"/>
                <a:pathLst>
                  <a:path w="2" h="10">
                    <a:moveTo>
                      <a:pt x="2" y="0"/>
                    </a:moveTo>
                    <a:lnTo>
                      <a:pt x="2" y="0"/>
                    </a:lnTo>
                    <a:lnTo>
                      <a:pt x="2" y="10"/>
                    </a:lnTo>
                    <a:lnTo>
                      <a:pt x="0" y="10"/>
                    </a:lnTo>
                    <a:lnTo>
                      <a:pt x="0" y="4"/>
                    </a:lnTo>
                    <a:lnTo>
                      <a:pt x="2" y="0"/>
                    </a:lnTo>
                    <a:lnTo>
                      <a:pt x="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69" name="Freeform 27">
                <a:extLst>
                  <a:ext uri="{FF2B5EF4-FFF2-40B4-BE49-F238E27FC236}">
                    <a16:creationId xmlns:a16="http://schemas.microsoft.com/office/drawing/2014/main" id="{AFA8EDC7-CE28-4AAF-B5F8-6C7848407F2B}"/>
                  </a:ext>
                </a:extLst>
              </p:cNvPr>
              <p:cNvSpPr>
                <a:spLocks/>
              </p:cNvSpPr>
              <p:nvPr/>
            </p:nvSpPr>
            <p:spPr bwMode="auto">
              <a:xfrm>
                <a:off x="1552" y="2060"/>
                <a:ext cx="2" cy="8"/>
              </a:xfrm>
              <a:custGeom>
                <a:avLst/>
                <a:gdLst/>
                <a:ahLst/>
                <a:cxnLst>
                  <a:cxn ang="0">
                    <a:pos x="0" y="0"/>
                  </a:cxn>
                  <a:cxn ang="0">
                    <a:pos x="0" y="0"/>
                  </a:cxn>
                  <a:cxn ang="0">
                    <a:pos x="2" y="6"/>
                  </a:cxn>
                  <a:cxn ang="0">
                    <a:pos x="0" y="6"/>
                  </a:cxn>
                  <a:cxn ang="0">
                    <a:pos x="0" y="8"/>
                  </a:cxn>
                  <a:cxn ang="0">
                    <a:pos x="0" y="2"/>
                  </a:cxn>
                  <a:cxn ang="0">
                    <a:pos x="0" y="0"/>
                  </a:cxn>
                  <a:cxn ang="0">
                    <a:pos x="0" y="0"/>
                  </a:cxn>
                </a:cxnLst>
                <a:rect l="0" t="0" r="r" b="b"/>
                <a:pathLst>
                  <a:path w="2" h="8">
                    <a:moveTo>
                      <a:pt x="0" y="0"/>
                    </a:moveTo>
                    <a:lnTo>
                      <a:pt x="0" y="0"/>
                    </a:lnTo>
                    <a:lnTo>
                      <a:pt x="2" y="6"/>
                    </a:lnTo>
                    <a:lnTo>
                      <a:pt x="0" y="6"/>
                    </a:lnTo>
                    <a:lnTo>
                      <a:pt x="0" y="8"/>
                    </a:lnTo>
                    <a:lnTo>
                      <a:pt x="0" y="2"/>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70" name="Freeform 28">
                <a:extLst>
                  <a:ext uri="{FF2B5EF4-FFF2-40B4-BE49-F238E27FC236}">
                    <a16:creationId xmlns:a16="http://schemas.microsoft.com/office/drawing/2014/main" id="{B580DF88-ABDA-4565-8782-60A5988D7986}"/>
                  </a:ext>
                </a:extLst>
              </p:cNvPr>
              <p:cNvSpPr>
                <a:spLocks/>
              </p:cNvSpPr>
              <p:nvPr/>
            </p:nvSpPr>
            <p:spPr bwMode="auto">
              <a:xfrm>
                <a:off x="1552" y="2060"/>
                <a:ext cx="2" cy="8"/>
              </a:xfrm>
              <a:custGeom>
                <a:avLst/>
                <a:gdLst/>
                <a:ahLst/>
                <a:cxnLst>
                  <a:cxn ang="0">
                    <a:pos x="0" y="0"/>
                  </a:cxn>
                  <a:cxn ang="0">
                    <a:pos x="0" y="0"/>
                  </a:cxn>
                  <a:cxn ang="0">
                    <a:pos x="2" y="6"/>
                  </a:cxn>
                  <a:cxn ang="0">
                    <a:pos x="0" y="6"/>
                  </a:cxn>
                  <a:cxn ang="0">
                    <a:pos x="0" y="8"/>
                  </a:cxn>
                  <a:cxn ang="0">
                    <a:pos x="0" y="2"/>
                  </a:cxn>
                  <a:cxn ang="0">
                    <a:pos x="0" y="0"/>
                  </a:cxn>
                  <a:cxn ang="0">
                    <a:pos x="0" y="0"/>
                  </a:cxn>
                </a:cxnLst>
                <a:rect l="0" t="0" r="r" b="b"/>
                <a:pathLst>
                  <a:path w="2" h="8">
                    <a:moveTo>
                      <a:pt x="0" y="0"/>
                    </a:moveTo>
                    <a:lnTo>
                      <a:pt x="0" y="0"/>
                    </a:lnTo>
                    <a:lnTo>
                      <a:pt x="2" y="6"/>
                    </a:lnTo>
                    <a:lnTo>
                      <a:pt x="0" y="6"/>
                    </a:lnTo>
                    <a:lnTo>
                      <a:pt x="0" y="8"/>
                    </a:lnTo>
                    <a:lnTo>
                      <a:pt x="0" y="2"/>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71" name="Freeform 29">
                <a:extLst>
                  <a:ext uri="{FF2B5EF4-FFF2-40B4-BE49-F238E27FC236}">
                    <a16:creationId xmlns:a16="http://schemas.microsoft.com/office/drawing/2014/main" id="{7BEB697B-1C30-452B-A860-C1C2674D2C05}"/>
                  </a:ext>
                </a:extLst>
              </p:cNvPr>
              <p:cNvSpPr>
                <a:spLocks/>
              </p:cNvSpPr>
              <p:nvPr/>
            </p:nvSpPr>
            <p:spPr bwMode="auto">
              <a:xfrm>
                <a:off x="1554" y="2070"/>
                <a:ext cx="4" cy="2"/>
              </a:xfrm>
              <a:custGeom>
                <a:avLst/>
                <a:gdLst/>
                <a:ahLst/>
                <a:cxnLst>
                  <a:cxn ang="0">
                    <a:pos x="0" y="0"/>
                  </a:cxn>
                  <a:cxn ang="0">
                    <a:pos x="0" y="2"/>
                  </a:cxn>
                  <a:cxn ang="0">
                    <a:pos x="4" y="2"/>
                  </a:cxn>
                  <a:cxn ang="0">
                    <a:pos x="4" y="0"/>
                  </a:cxn>
                  <a:cxn ang="0">
                    <a:pos x="0" y="0"/>
                  </a:cxn>
                  <a:cxn ang="0">
                    <a:pos x="0" y="0"/>
                  </a:cxn>
                </a:cxnLst>
                <a:rect l="0" t="0" r="r" b="b"/>
                <a:pathLst>
                  <a:path w="4" h="2">
                    <a:moveTo>
                      <a:pt x="0" y="0"/>
                    </a:moveTo>
                    <a:lnTo>
                      <a:pt x="0" y="2"/>
                    </a:lnTo>
                    <a:lnTo>
                      <a:pt x="4" y="2"/>
                    </a:lnTo>
                    <a:lnTo>
                      <a:pt x="4" y="0"/>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72" name="Freeform 30">
                <a:extLst>
                  <a:ext uri="{FF2B5EF4-FFF2-40B4-BE49-F238E27FC236}">
                    <a16:creationId xmlns:a16="http://schemas.microsoft.com/office/drawing/2014/main" id="{C4E26926-DD7D-412C-B4C1-6B6CB1D72DAD}"/>
                  </a:ext>
                </a:extLst>
              </p:cNvPr>
              <p:cNvSpPr>
                <a:spLocks/>
              </p:cNvSpPr>
              <p:nvPr/>
            </p:nvSpPr>
            <p:spPr bwMode="auto">
              <a:xfrm>
                <a:off x="1554" y="2070"/>
                <a:ext cx="4" cy="2"/>
              </a:xfrm>
              <a:custGeom>
                <a:avLst/>
                <a:gdLst/>
                <a:ahLst/>
                <a:cxnLst>
                  <a:cxn ang="0">
                    <a:pos x="4" y="0"/>
                  </a:cxn>
                  <a:cxn ang="0">
                    <a:pos x="4" y="2"/>
                  </a:cxn>
                  <a:cxn ang="0">
                    <a:pos x="0" y="2"/>
                  </a:cxn>
                  <a:cxn ang="0">
                    <a:pos x="0" y="0"/>
                  </a:cxn>
                  <a:cxn ang="0">
                    <a:pos x="4" y="0"/>
                  </a:cxn>
                  <a:cxn ang="0">
                    <a:pos x="4" y="0"/>
                  </a:cxn>
                </a:cxnLst>
                <a:rect l="0" t="0" r="r" b="b"/>
                <a:pathLst>
                  <a:path w="4" h="2">
                    <a:moveTo>
                      <a:pt x="4" y="0"/>
                    </a:moveTo>
                    <a:lnTo>
                      <a:pt x="4" y="2"/>
                    </a:lnTo>
                    <a:lnTo>
                      <a:pt x="0" y="2"/>
                    </a:lnTo>
                    <a:lnTo>
                      <a:pt x="0" y="0"/>
                    </a:lnTo>
                    <a:lnTo>
                      <a:pt x="4" y="0"/>
                    </a:lnTo>
                    <a:lnTo>
                      <a:pt x="4"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73" name="Freeform 31">
                <a:extLst>
                  <a:ext uri="{FF2B5EF4-FFF2-40B4-BE49-F238E27FC236}">
                    <a16:creationId xmlns:a16="http://schemas.microsoft.com/office/drawing/2014/main" id="{4D6833F3-2504-45F3-A378-96A96F8F13EE}"/>
                  </a:ext>
                </a:extLst>
              </p:cNvPr>
              <p:cNvSpPr>
                <a:spLocks/>
              </p:cNvSpPr>
              <p:nvPr/>
            </p:nvSpPr>
            <p:spPr bwMode="auto">
              <a:xfrm>
                <a:off x="1982" y="3052"/>
                <a:ext cx="68" cy="82"/>
              </a:xfrm>
              <a:custGeom>
                <a:avLst/>
                <a:gdLst/>
                <a:ahLst/>
                <a:cxnLst>
                  <a:cxn ang="0">
                    <a:pos x="62" y="56"/>
                  </a:cxn>
                  <a:cxn ang="0">
                    <a:pos x="62" y="54"/>
                  </a:cxn>
                  <a:cxn ang="0">
                    <a:pos x="68" y="46"/>
                  </a:cxn>
                  <a:cxn ang="0">
                    <a:pos x="66" y="46"/>
                  </a:cxn>
                  <a:cxn ang="0">
                    <a:pos x="62" y="42"/>
                  </a:cxn>
                  <a:cxn ang="0">
                    <a:pos x="60" y="38"/>
                  </a:cxn>
                  <a:cxn ang="0">
                    <a:pos x="58" y="34"/>
                  </a:cxn>
                  <a:cxn ang="0">
                    <a:pos x="56" y="32"/>
                  </a:cxn>
                  <a:cxn ang="0">
                    <a:pos x="54" y="30"/>
                  </a:cxn>
                  <a:cxn ang="0">
                    <a:pos x="48" y="28"/>
                  </a:cxn>
                  <a:cxn ang="0">
                    <a:pos x="44" y="24"/>
                  </a:cxn>
                  <a:cxn ang="0">
                    <a:pos x="40" y="20"/>
                  </a:cxn>
                  <a:cxn ang="0">
                    <a:pos x="38" y="18"/>
                  </a:cxn>
                  <a:cxn ang="0">
                    <a:pos x="36" y="18"/>
                  </a:cxn>
                  <a:cxn ang="0">
                    <a:pos x="34" y="18"/>
                  </a:cxn>
                  <a:cxn ang="0">
                    <a:pos x="32" y="16"/>
                  </a:cxn>
                  <a:cxn ang="0">
                    <a:pos x="28" y="8"/>
                  </a:cxn>
                  <a:cxn ang="0">
                    <a:pos x="18" y="0"/>
                  </a:cxn>
                  <a:cxn ang="0">
                    <a:pos x="10" y="4"/>
                  </a:cxn>
                  <a:cxn ang="0">
                    <a:pos x="8" y="6"/>
                  </a:cxn>
                  <a:cxn ang="0">
                    <a:pos x="6" y="10"/>
                  </a:cxn>
                  <a:cxn ang="0">
                    <a:pos x="6" y="14"/>
                  </a:cxn>
                  <a:cxn ang="0">
                    <a:pos x="6" y="18"/>
                  </a:cxn>
                  <a:cxn ang="0">
                    <a:pos x="4" y="20"/>
                  </a:cxn>
                  <a:cxn ang="0">
                    <a:pos x="4" y="22"/>
                  </a:cxn>
                  <a:cxn ang="0">
                    <a:pos x="2" y="24"/>
                  </a:cxn>
                  <a:cxn ang="0">
                    <a:pos x="2" y="28"/>
                  </a:cxn>
                  <a:cxn ang="0">
                    <a:pos x="2" y="32"/>
                  </a:cxn>
                  <a:cxn ang="0">
                    <a:pos x="0" y="34"/>
                  </a:cxn>
                  <a:cxn ang="0">
                    <a:pos x="0" y="36"/>
                  </a:cxn>
                  <a:cxn ang="0">
                    <a:pos x="0" y="44"/>
                  </a:cxn>
                  <a:cxn ang="0">
                    <a:pos x="0" y="48"/>
                  </a:cxn>
                  <a:cxn ang="0">
                    <a:pos x="0" y="58"/>
                  </a:cxn>
                  <a:cxn ang="0">
                    <a:pos x="0" y="64"/>
                  </a:cxn>
                  <a:cxn ang="0">
                    <a:pos x="2" y="70"/>
                  </a:cxn>
                  <a:cxn ang="0">
                    <a:pos x="4" y="70"/>
                  </a:cxn>
                  <a:cxn ang="0">
                    <a:pos x="8" y="72"/>
                  </a:cxn>
                  <a:cxn ang="0">
                    <a:pos x="12" y="72"/>
                  </a:cxn>
                  <a:cxn ang="0">
                    <a:pos x="16" y="78"/>
                  </a:cxn>
                  <a:cxn ang="0">
                    <a:pos x="16" y="78"/>
                  </a:cxn>
                  <a:cxn ang="0">
                    <a:pos x="22" y="80"/>
                  </a:cxn>
                  <a:cxn ang="0">
                    <a:pos x="22" y="82"/>
                  </a:cxn>
                  <a:cxn ang="0">
                    <a:pos x="28" y="80"/>
                  </a:cxn>
                  <a:cxn ang="0">
                    <a:pos x="30" y="80"/>
                  </a:cxn>
                  <a:cxn ang="0">
                    <a:pos x="36" y="80"/>
                  </a:cxn>
                  <a:cxn ang="0">
                    <a:pos x="38" y="82"/>
                  </a:cxn>
                  <a:cxn ang="0">
                    <a:pos x="48" y="80"/>
                  </a:cxn>
                  <a:cxn ang="0">
                    <a:pos x="56" y="76"/>
                  </a:cxn>
                  <a:cxn ang="0">
                    <a:pos x="56" y="74"/>
                  </a:cxn>
                  <a:cxn ang="0">
                    <a:pos x="60" y="68"/>
                  </a:cxn>
                  <a:cxn ang="0">
                    <a:pos x="62" y="62"/>
                  </a:cxn>
                  <a:cxn ang="0">
                    <a:pos x="64" y="58"/>
                  </a:cxn>
                  <a:cxn ang="0">
                    <a:pos x="62" y="56"/>
                  </a:cxn>
                  <a:cxn ang="0">
                    <a:pos x="62" y="56"/>
                  </a:cxn>
                </a:cxnLst>
                <a:rect l="0" t="0" r="r" b="b"/>
                <a:pathLst>
                  <a:path w="68" h="82">
                    <a:moveTo>
                      <a:pt x="62" y="56"/>
                    </a:moveTo>
                    <a:lnTo>
                      <a:pt x="62" y="54"/>
                    </a:lnTo>
                    <a:lnTo>
                      <a:pt x="68" y="46"/>
                    </a:lnTo>
                    <a:lnTo>
                      <a:pt x="66" y="46"/>
                    </a:lnTo>
                    <a:lnTo>
                      <a:pt x="62" y="42"/>
                    </a:lnTo>
                    <a:lnTo>
                      <a:pt x="60" y="38"/>
                    </a:lnTo>
                    <a:lnTo>
                      <a:pt x="58" y="34"/>
                    </a:lnTo>
                    <a:lnTo>
                      <a:pt x="56" y="32"/>
                    </a:lnTo>
                    <a:lnTo>
                      <a:pt x="54" y="30"/>
                    </a:lnTo>
                    <a:lnTo>
                      <a:pt x="48" y="28"/>
                    </a:lnTo>
                    <a:lnTo>
                      <a:pt x="44" y="24"/>
                    </a:lnTo>
                    <a:lnTo>
                      <a:pt x="40" y="20"/>
                    </a:lnTo>
                    <a:lnTo>
                      <a:pt x="38" y="18"/>
                    </a:lnTo>
                    <a:lnTo>
                      <a:pt x="36" y="18"/>
                    </a:lnTo>
                    <a:lnTo>
                      <a:pt x="34" y="18"/>
                    </a:lnTo>
                    <a:lnTo>
                      <a:pt x="32" y="16"/>
                    </a:lnTo>
                    <a:lnTo>
                      <a:pt x="28" y="8"/>
                    </a:lnTo>
                    <a:lnTo>
                      <a:pt x="18" y="0"/>
                    </a:lnTo>
                    <a:lnTo>
                      <a:pt x="10" y="4"/>
                    </a:lnTo>
                    <a:lnTo>
                      <a:pt x="8" y="6"/>
                    </a:lnTo>
                    <a:lnTo>
                      <a:pt x="6" y="10"/>
                    </a:lnTo>
                    <a:lnTo>
                      <a:pt x="6" y="14"/>
                    </a:lnTo>
                    <a:lnTo>
                      <a:pt x="6" y="18"/>
                    </a:lnTo>
                    <a:lnTo>
                      <a:pt x="4" y="20"/>
                    </a:lnTo>
                    <a:lnTo>
                      <a:pt x="4" y="22"/>
                    </a:lnTo>
                    <a:lnTo>
                      <a:pt x="2" y="24"/>
                    </a:lnTo>
                    <a:lnTo>
                      <a:pt x="2" y="28"/>
                    </a:lnTo>
                    <a:lnTo>
                      <a:pt x="2" y="32"/>
                    </a:lnTo>
                    <a:lnTo>
                      <a:pt x="0" y="34"/>
                    </a:lnTo>
                    <a:lnTo>
                      <a:pt x="0" y="36"/>
                    </a:lnTo>
                    <a:lnTo>
                      <a:pt x="0" y="44"/>
                    </a:lnTo>
                    <a:lnTo>
                      <a:pt x="0" y="48"/>
                    </a:lnTo>
                    <a:lnTo>
                      <a:pt x="0" y="58"/>
                    </a:lnTo>
                    <a:lnTo>
                      <a:pt x="0" y="64"/>
                    </a:lnTo>
                    <a:lnTo>
                      <a:pt x="2" y="70"/>
                    </a:lnTo>
                    <a:lnTo>
                      <a:pt x="4" y="70"/>
                    </a:lnTo>
                    <a:lnTo>
                      <a:pt x="8" y="72"/>
                    </a:lnTo>
                    <a:lnTo>
                      <a:pt x="12" y="72"/>
                    </a:lnTo>
                    <a:lnTo>
                      <a:pt x="16" y="78"/>
                    </a:lnTo>
                    <a:lnTo>
                      <a:pt x="16" y="78"/>
                    </a:lnTo>
                    <a:lnTo>
                      <a:pt x="22" y="80"/>
                    </a:lnTo>
                    <a:lnTo>
                      <a:pt x="22" y="82"/>
                    </a:lnTo>
                    <a:lnTo>
                      <a:pt x="28" y="80"/>
                    </a:lnTo>
                    <a:lnTo>
                      <a:pt x="30" y="80"/>
                    </a:lnTo>
                    <a:lnTo>
                      <a:pt x="36" y="80"/>
                    </a:lnTo>
                    <a:lnTo>
                      <a:pt x="38" y="82"/>
                    </a:lnTo>
                    <a:lnTo>
                      <a:pt x="48" y="80"/>
                    </a:lnTo>
                    <a:lnTo>
                      <a:pt x="56" y="76"/>
                    </a:lnTo>
                    <a:lnTo>
                      <a:pt x="56" y="74"/>
                    </a:lnTo>
                    <a:lnTo>
                      <a:pt x="60" y="68"/>
                    </a:lnTo>
                    <a:lnTo>
                      <a:pt x="62" y="62"/>
                    </a:lnTo>
                    <a:lnTo>
                      <a:pt x="64" y="58"/>
                    </a:lnTo>
                    <a:lnTo>
                      <a:pt x="62" y="56"/>
                    </a:lnTo>
                    <a:lnTo>
                      <a:pt x="62" y="5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74" name="Freeform 32">
                <a:extLst>
                  <a:ext uri="{FF2B5EF4-FFF2-40B4-BE49-F238E27FC236}">
                    <a16:creationId xmlns:a16="http://schemas.microsoft.com/office/drawing/2014/main" id="{B49DEEE2-2288-47AB-B702-39DA50DFC849}"/>
                  </a:ext>
                </a:extLst>
              </p:cNvPr>
              <p:cNvSpPr>
                <a:spLocks/>
              </p:cNvSpPr>
              <p:nvPr/>
            </p:nvSpPr>
            <p:spPr bwMode="auto">
              <a:xfrm>
                <a:off x="3400" y="2138"/>
                <a:ext cx="70" cy="46"/>
              </a:xfrm>
              <a:custGeom>
                <a:avLst/>
                <a:gdLst/>
                <a:ahLst/>
                <a:cxnLst>
                  <a:cxn ang="0">
                    <a:pos x="70" y="14"/>
                  </a:cxn>
                  <a:cxn ang="0">
                    <a:pos x="70" y="14"/>
                  </a:cxn>
                  <a:cxn ang="0">
                    <a:pos x="68" y="6"/>
                  </a:cxn>
                  <a:cxn ang="0">
                    <a:pos x="64" y="6"/>
                  </a:cxn>
                  <a:cxn ang="0">
                    <a:pos x="66" y="0"/>
                  </a:cxn>
                  <a:cxn ang="0">
                    <a:pos x="64" y="0"/>
                  </a:cxn>
                  <a:cxn ang="0">
                    <a:pos x="60" y="4"/>
                  </a:cxn>
                  <a:cxn ang="0">
                    <a:pos x="56" y="6"/>
                  </a:cxn>
                  <a:cxn ang="0">
                    <a:pos x="52" y="12"/>
                  </a:cxn>
                  <a:cxn ang="0">
                    <a:pos x="48" y="16"/>
                  </a:cxn>
                  <a:cxn ang="0">
                    <a:pos x="40" y="22"/>
                  </a:cxn>
                  <a:cxn ang="0">
                    <a:pos x="38" y="24"/>
                  </a:cxn>
                  <a:cxn ang="0">
                    <a:pos x="36" y="24"/>
                  </a:cxn>
                  <a:cxn ang="0">
                    <a:pos x="36" y="28"/>
                  </a:cxn>
                  <a:cxn ang="0">
                    <a:pos x="32" y="26"/>
                  </a:cxn>
                  <a:cxn ang="0">
                    <a:pos x="28" y="24"/>
                  </a:cxn>
                  <a:cxn ang="0">
                    <a:pos x="24" y="22"/>
                  </a:cxn>
                  <a:cxn ang="0">
                    <a:pos x="20" y="22"/>
                  </a:cxn>
                  <a:cxn ang="0">
                    <a:pos x="20" y="24"/>
                  </a:cxn>
                  <a:cxn ang="0">
                    <a:pos x="18" y="26"/>
                  </a:cxn>
                  <a:cxn ang="0">
                    <a:pos x="14" y="26"/>
                  </a:cxn>
                  <a:cxn ang="0">
                    <a:pos x="10" y="24"/>
                  </a:cxn>
                  <a:cxn ang="0">
                    <a:pos x="8" y="22"/>
                  </a:cxn>
                  <a:cxn ang="0">
                    <a:pos x="4" y="20"/>
                  </a:cxn>
                  <a:cxn ang="0">
                    <a:pos x="6" y="14"/>
                  </a:cxn>
                  <a:cxn ang="0">
                    <a:pos x="0" y="12"/>
                  </a:cxn>
                  <a:cxn ang="0">
                    <a:pos x="0" y="18"/>
                  </a:cxn>
                  <a:cxn ang="0">
                    <a:pos x="8" y="26"/>
                  </a:cxn>
                  <a:cxn ang="0">
                    <a:pos x="8" y="38"/>
                  </a:cxn>
                  <a:cxn ang="0">
                    <a:pos x="50" y="46"/>
                  </a:cxn>
                  <a:cxn ang="0">
                    <a:pos x="54" y="46"/>
                  </a:cxn>
                  <a:cxn ang="0">
                    <a:pos x="56" y="42"/>
                  </a:cxn>
                  <a:cxn ang="0">
                    <a:pos x="58" y="36"/>
                  </a:cxn>
                  <a:cxn ang="0">
                    <a:pos x="60" y="34"/>
                  </a:cxn>
                  <a:cxn ang="0">
                    <a:pos x="60" y="30"/>
                  </a:cxn>
                  <a:cxn ang="0">
                    <a:pos x="60" y="26"/>
                  </a:cxn>
                  <a:cxn ang="0">
                    <a:pos x="58" y="26"/>
                  </a:cxn>
                  <a:cxn ang="0">
                    <a:pos x="60" y="22"/>
                  </a:cxn>
                  <a:cxn ang="0">
                    <a:pos x="64" y="20"/>
                  </a:cxn>
                  <a:cxn ang="0">
                    <a:pos x="62" y="18"/>
                  </a:cxn>
                  <a:cxn ang="0">
                    <a:pos x="60" y="16"/>
                  </a:cxn>
                  <a:cxn ang="0">
                    <a:pos x="60" y="12"/>
                  </a:cxn>
                  <a:cxn ang="0">
                    <a:pos x="62" y="12"/>
                  </a:cxn>
                  <a:cxn ang="0">
                    <a:pos x="64" y="16"/>
                  </a:cxn>
                  <a:cxn ang="0">
                    <a:pos x="66" y="16"/>
                  </a:cxn>
                  <a:cxn ang="0">
                    <a:pos x="68" y="14"/>
                  </a:cxn>
                  <a:cxn ang="0">
                    <a:pos x="70" y="12"/>
                  </a:cxn>
                  <a:cxn ang="0">
                    <a:pos x="70" y="14"/>
                  </a:cxn>
                  <a:cxn ang="0">
                    <a:pos x="70" y="14"/>
                  </a:cxn>
                </a:cxnLst>
                <a:rect l="0" t="0" r="r" b="b"/>
                <a:pathLst>
                  <a:path w="70" h="46">
                    <a:moveTo>
                      <a:pt x="70" y="14"/>
                    </a:moveTo>
                    <a:lnTo>
                      <a:pt x="70" y="14"/>
                    </a:lnTo>
                    <a:lnTo>
                      <a:pt x="68" y="6"/>
                    </a:lnTo>
                    <a:lnTo>
                      <a:pt x="64" y="6"/>
                    </a:lnTo>
                    <a:lnTo>
                      <a:pt x="66" y="0"/>
                    </a:lnTo>
                    <a:lnTo>
                      <a:pt x="64" y="0"/>
                    </a:lnTo>
                    <a:lnTo>
                      <a:pt x="60" y="4"/>
                    </a:lnTo>
                    <a:lnTo>
                      <a:pt x="56" y="6"/>
                    </a:lnTo>
                    <a:lnTo>
                      <a:pt x="52" y="12"/>
                    </a:lnTo>
                    <a:lnTo>
                      <a:pt x="48" y="16"/>
                    </a:lnTo>
                    <a:lnTo>
                      <a:pt x="40" y="22"/>
                    </a:lnTo>
                    <a:lnTo>
                      <a:pt x="38" y="24"/>
                    </a:lnTo>
                    <a:lnTo>
                      <a:pt x="36" y="24"/>
                    </a:lnTo>
                    <a:lnTo>
                      <a:pt x="36" y="28"/>
                    </a:lnTo>
                    <a:lnTo>
                      <a:pt x="32" y="26"/>
                    </a:lnTo>
                    <a:lnTo>
                      <a:pt x="28" y="24"/>
                    </a:lnTo>
                    <a:lnTo>
                      <a:pt x="24" y="22"/>
                    </a:lnTo>
                    <a:lnTo>
                      <a:pt x="20" y="22"/>
                    </a:lnTo>
                    <a:lnTo>
                      <a:pt x="20" y="24"/>
                    </a:lnTo>
                    <a:lnTo>
                      <a:pt x="18" y="26"/>
                    </a:lnTo>
                    <a:lnTo>
                      <a:pt x="14" y="26"/>
                    </a:lnTo>
                    <a:lnTo>
                      <a:pt x="10" y="24"/>
                    </a:lnTo>
                    <a:lnTo>
                      <a:pt x="8" y="22"/>
                    </a:lnTo>
                    <a:lnTo>
                      <a:pt x="4" y="20"/>
                    </a:lnTo>
                    <a:lnTo>
                      <a:pt x="6" y="14"/>
                    </a:lnTo>
                    <a:lnTo>
                      <a:pt x="0" y="12"/>
                    </a:lnTo>
                    <a:lnTo>
                      <a:pt x="0" y="18"/>
                    </a:lnTo>
                    <a:lnTo>
                      <a:pt x="8" y="26"/>
                    </a:lnTo>
                    <a:lnTo>
                      <a:pt x="8" y="38"/>
                    </a:lnTo>
                    <a:lnTo>
                      <a:pt x="50" y="46"/>
                    </a:lnTo>
                    <a:lnTo>
                      <a:pt x="54" y="46"/>
                    </a:lnTo>
                    <a:lnTo>
                      <a:pt x="56" y="42"/>
                    </a:lnTo>
                    <a:lnTo>
                      <a:pt x="58" y="36"/>
                    </a:lnTo>
                    <a:lnTo>
                      <a:pt x="60" y="34"/>
                    </a:lnTo>
                    <a:lnTo>
                      <a:pt x="60" y="30"/>
                    </a:lnTo>
                    <a:lnTo>
                      <a:pt x="60" y="26"/>
                    </a:lnTo>
                    <a:lnTo>
                      <a:pt x="58" y="26"/>
                    </a:lnTo>
                    <a:lnTo>
                      <a:pt x="60" y="22"/>
                    </a:lnTo>
                    <a:lnTo>
                      <a:pt x="64" y="20"/>
                    </a:lnTo>
                    <a:lnTo>
                      <a:pt x="62" y="18"/>
                    </a:lnTo>
                    <a:lnTo>
                      <a:pt x="60" y="16"/>
                    </a:lnTo>
                    <a:lnTo>
                      <a:pt x="60" y="12"/>
                    </a:lnTo>
                    <a:lnTo>
                      <a:pt x="62" y="12"/>
                    </a:lnTo>
                    <a:lnTo>
                      <a:pt x="64" y="16"/>
                    </a:lnTo>
                    <a:lnTo>
                      <a:pt x="66" y="16"/>
                    </a:lnTo>
                    <a:lnTo>
                      <a:pt x="68" y="14"/>
                    </a:lnTo>
                    <a:lnTo>
                      <a:pt x="70" y="12"/>
                    </a:lnTo>
                    <a:lnTo>
                      <a:pt x="70" y="14"/>
                    </a:lnTo>
                    <a:lnTo>
                      <a:pt x="70" y="1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75" name="Freeform 33">
                <a:extLst>
                  <a:ext uri="{FF2B5EF4-FFF2-40B4-BE49-F238E27FC236}">
                    <a16:creationId xmlns:a16="http://schemas.microsoft.com/office/drawing/2014/main" id="{C4CDC038-FF6E-45AE-A15F-30BD789DC226}"/>
                  </a:ext>
                </a:extLst>
              </p:cNvPr>
              <p:cNvSpPr>
                <a:spLocks/>
              </p:cNvSpPr>
              <p:nvPr/>
            </p:nvSpPr>
            <p:spPr bwMode="auto">
              <a:xfrm>
                <a:off x="3400" y="2138"/>
                <a:ext cx="70" cy="46"/>
              </a:xfrm>
              <a:custGeom>
                <a:avLst/>
                <a:gdLst/>
                <a:ahLst/>
                <a:cxnLst>
                  <a:cxn ang="0">
                    <a:pos x="70" y="14"/>
                  </a:cxn>
                  <a:cxn ang="0">
                    <a:pos x="70" y="14"/>
                  </a:cxn>
                  <a:cxn ang="0">
                    <a:pos x="68" y="6"/>
                  </a:cxn>
                  <a:cxn ang="0">
                    <a:pos x="64" y="6"/>
                  </a:cxn>
                  <a:cxn ang="0">
                    <a:pos x="66" y="0"/>
                  </a:cxn>
                  <a:cxn ang="0">
                    <a:pos x="64" y="0"/>
                  </a:cxn>
                  <a:cxn ang="0">
                    <a:pos x="60" y="4"/>
                  </a:cxn>
                  <a:cxn ang="0">
                    <a:pos x="56" y="6"/>
                  </a:cxn>
                  <a:cxn ang="0">
                    <a:pos x="52" y="12"/>
                  </a:cxn>
                  <a:cxn ang="0">
                    <a:pos x="48" y="16"/>
                  </a:cxn>
                  <a:cxn ang="0">
                    <a:pos x="40" y="22"/>
                  </a:cxn>
                  <a:cxn ang="0">
                    <a:pos x="38" y="24"/>
                  </a:cxn>
                  <a:cxn ang="0">
                    <a:pos x="36" y="24"/>
                  </a:cxn>
                  <a:cxn ang="0">
                    <a:pos x="36" y="28"/>
                  </a:cxn>
                  <a:cxn ang="0">
                    <a:pos x="32" y="26"/>
                  </a:cxn>
                  <a:cxn ang="0">
                    <a:pos x="28" y="24"/>
                  </a:cxn>
                  <a:cxn ang="0">
                    <a:pos x="24" y="22"/>
                  </a:cxn>
                  <a:cxn ang="0">
                    <a:pos x="20" y="22"/>
                  </a:cxn>
                  <a:cxn ang="0">
                    <a:pos x="20" y="24"/>
                  </a:cxn>
                  <a:cxn ang="0">
                    <a:pos x="18" y="26"/>
                  </a:cxn>
                  <a:cxn ang="0">
                    <a:pos x="14" y="26"/>
                  </a:cxn>
                  <a:cxn ang="0">
                    <a:pos x="10" y="24"/>
                  </a:cxn>
                  <a:cxn ang="0">
                    <a:pos x="8" y="22"/>
                  </a:cxn>
                  <a:cxn ang="0">
                    <a:pos x="4" y="20"/>
                  </a:cxn>
                  <a:cxn ang="0">
                    <a:pos x="6" y="14"/>
                  </a:cxn>
                  <a:cxn ang="0">
                    <a:pos x="0" y="12"/>
                  </a:cxn>
                  <a:cxn ang="0">
                    <a:pos x="0" y="18"/>
                  </a:cxn>
                  <a:cxn ang="0">
                    <a:pos x="8" y="26"/>
                  </a:cxn>
                  <a:cxn ang="0">
                    <a:pos x="8" y="38"/>
                  </a:cxn>
                  <a:cxn ang="0">
                    <a:pos x="50" y="46"/>
                  </a:cxn>
                  <a:cxn ang="0">
                    <a:pos x="54" y="46"/>
                  </a:cxn>
                  <a:cxn ang="0">
                    <a:pos x="56" y="42"/>
                  </a:cxn>
                  <a:cxn ang="0">
                    <a:pos x="58" y="36"/>
                  </a:cxn>
                  <a:cxn ang="0">
                    <a:pos x="60" y="34"/>
                  </a:cxn>
                  <a:cxn ang="0">
                    <a:pos x="60" y="30"/>
                  </a:cxn>
                  <a:cxn ang="0">
                    <a:pos x="60" y="26"/>
                  </a:cxn>
                  <a:cxn ang="0">
                    <a:pos x="58" y="26"/>
                  </a:cxn>
                  <a:cxn ang="0">
                    <a:pos x="60" y="22"/>
                  </a:cxn>
                  <a:cxn ang="0">
                    <a:pos x="64" y="20"/>
                  </a:cxn>
                  <a:cxn ang="0">
                    <a:pos x="62" y="18"/>
                  </a:cxn>
                  <a:cxn ang="0">
                    <a:pos x="60" y="16"/>
                  </a:cxn>
                  <a:cxn ang="0">
                    <a:pos x="60" y="12"/>
                  </a:cxn>
                  <a:cxn ang="0">
                    <a:pos x="62" y="12"/>
                  </a:cxn>
                  <a:cxn ang="0">
                    <a:pos x="64" y="16"/>
                  </a:cxn>
                  <a:cxn ang="0">
                    <a:pos x="66" y="16"/>
                  </a:cxn>
                  <a:cxn ang="0">
                    <a:pos x="68" y="14"/>
                  </a:cxn>
                  <a:cxn ang="0">
                    <a:pos x="70" y="12"/>
                  </a:cxn>
                  <a:cxn ang="0">
                    <a:pos x="70" y="14"/>
                  </a:cxn>
                  <a:cxn ang="0">
                    <a:pos x="70" y="14"/>
                  </a:cxn>
                </a:cxnLst>
                <a:rect l="0" t="0" r="r" b="b"/>
                <a:pathLst>
                  <a:path w="70" h="46">
                    <a:moveTo>
                      <a:pt x="70" y="14"/>
                    </a:moveTo>
                    <a:lnTo>
                      <a:pt x="70" y="14"/>
                    </a:lnTo>
                    <a:lnTo>
                      <a:pt x="68" y="6"/>
                    </a:lnTo>
                    <a:lnTo>
                      <a:pt x="64" y="6"/>
                    </a:lnTo>
                    <a:lnTo>
                      <a:pt x="66" y="0"/>
                    </a:lnTo>
                    <a:lnTo>
                      <a:pt x="64" y="0"/>
                    </a:lnTo>
                    <a:lnTo>
                      <a:pt x="60" y="4"/>
                    </a:lnTo>
                    <a:lnTo>
                      <a:pt x="56" y="6"/>
                    </a:lnTo>
                    <a:lnTo>
                      <a:pt x="52" y="12"/>
                    </a:lnTo>
                    <a:lnTo>
                      <a:pt x="48" y="16"/>
                    </a:lnTo>
                    <a:lnTo>
                      <a:pt x="40" y="22"/>
                    </a:lnTo>
                    <a:lnTo>
                      <a:pt x="38" y="24"/>
                    </a:lnTo>
                    <a:lnTo>
                      <a:pt x="36" y="24"/>
                    </a:lnTo>
                    <a:lnTo>
                      <a:pt x="36" y="28"/>
                    </a:lnTo>
                    <a:lnTo>
                      <a:pt x="32" y="26"/>
                    </a:lnTo>
                    <a:lnTo>
                      <a:pt x="28" y="24"/>
                    </a:lnTo>
                    <a:lnTo>
                      <a:pt x="24" y="22"/>
                    </a:lnTo>
                    <a:lnTo>
                      <a:pt x="20" y="22"/>
                    </a:lnTo>
                    <a:lnTo>
                      <a:pt x="20" y="24"/>
                    </a:lnTo>
                    <a:lnTo>
                      <a:pt x="18" y="26"/>
                    </a:lnTo>
                    <a:lnTo>
                      <a:pt x="14" y="26"/>
                    </a:lnTo>
                    <a:lnTo>
                      <a:pt x="10" y="24"/>
                    </a:lnTo>
                    <a:lnTo>
                      <a:pt x="8" y="22"/>
                    </a:lnTo>
                    <a:lnTo>
                      <a:pt x="4" y="20"/>
                    </a:lnTo>
                    <a:lnTo>
                      <a:pt x="6" y="14"/>
                    </a:lnTo>
                    <a:lnTo>
                      <a:pt x="0" y="12"/>
                    </a:lnTo>
                    <a:lnTo>
                      <a:pt x="0" y="18"/>
                    </a:lnTo>
                    <a:lnTo>
                      <a:pt x="8" y="26"/>
                    </a:lnTo>
                    <a:lnTo>
                      <a:pt x="8" y="38"/>
                    </a:lnTo>
                    <a:lnTo>
                      <a:pt x="50" y="46"/>
                    </a:lnTo>
                    <a:lnTo>
                      <a:pt x="54" y="46"/>
                    </a:lnTo>
                    <a:lnTo>
                      <a:pt x="56" y="42"/>
                    </a:lnTo>
                    <a:lnTo>
                      <a:pt x="58" y="36"/>
                    </a:lnTo>
                    <a:lnTo>
                      <a:pt x="60" y="34"/>
                    </a:lnTo>
                    <a:lnTo>
                      <a:pt x="60" y="30"/>
                    </a:lnTo>
                    <a:lnTo>
                      <a:pt x="60" y="26"/>
                    </a:lnTo>
                    <a:lnTo>
                      <a:pt x="58" y="26"/>
                    </a:lnTo>
                    <a:lnTo>
                      <a:pt x="60" y="22"/>
                    </a:lnTo>
                    <a:lnTo>
                      <a:pt x="64" y="20"/>
                    </a:lnTo>
                    <a:lnTo>
                      <a:pt x="62" y="18"/>
                    </a:lnTo>
                    <a:lnTo>
                      <a:pt x="60" y="16"/>
                    </a:lnTo>
                    <a:lnTo>
                      <a:pt x="60" y="12"/>
                    </a:lnTo>
                    <a:lnTo>
                      <a:pt x="62" y="12"/>
                    </a:lnTo>
                    <a:lnTo>
                      <a:pt x="64" y="16"/>
                    </a:lnTo>
                    <a:lnTo>
                      <a:pt x="66" y="16"/>
                    </a:lnTo>
                    <a:lnTo>
                      <a:pt x="68" y="14"/>
                    </a:lnTo>
                    <a:lnTo>
                      <a:pt x="70" y="12"/>
                    </a:lnTo>
                    <a:lnTo>
                      <a:pt x="70" y="14"/>
                    </a:lnTo>
                    <a:lnTo>
                      <a:pt x="70" y="1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76" name="Freeform 34">
                <a:extLst>
                  <a:ext uri="{FF2B5EF4-FFF2-40B4-BE49-F238E27FC236}">
                    <a16:creationId xmlns:a16="http://schemas.microsoft.com/office/drawing/2014/main" id="{BFE34F84-35FB-4F7E-BD49-55A0B376BA6F}"/>
                  </a:ext>
                </a:extLst>
              </p:cNvPr>
              <p:cNvSpPr>
                <a:spLocks noEditPoints="1"/>
              </p:cNvSpPr>
              <p:nvPr/>
            </p:nvSpPr>
            <p:spPr bwMode="auto">
              <a:xfrm>
                <a:off x="3044" y="1658"/>
                <a:ext cx="220" cy="158"/>
              </a:xfrm>
              <a:custGeom>
                <a:avLst/>
                <a:gdLst/>
                <a:ahLst/>
                <a:cxnLst>
                  <a:cxn ang="0">
                    <a:pos x="194" y="104"/>
                  </a:cxn>
                  <a:cxn ang="0">
                    <a:pos x="180" y="114"/>
                  </a:cxn>
                  <a:cxn ang="0">
                    <a:pos x="168" y="118"/>
                  </a:cxn>
                  <a:cxn ang="0">
                    <a:pos x="156" y="124"/>
                  </a:cxn>
                  <a:cxn ang="0">
                    <a:pos x="138" y="122"/>
                  </a:cxn>
                  <a:cxn ang="0">
                    <a:pos x="146" y="132"/>
                  </a:cxn>
                  <a:cxn ang="0">
                    <a:pos x="150" y="134"/>
                  </a:cxn>
                  <a:cxn ang="0">
                    <a:pos x="158" y="138"/>
                  </a:cxn>
                  <a:cxn ang="0">
                    <a:pos x="172" y="138"/>
                  </a:cxn>
                  <a:cxn ang="0">
                    <a:pos x="160" y="146"/>
                  </a:cxn>
                  <a:cxn ang="0">
                    <a:pos x="134" y="142"/>
                  </a:cxn>
                  <a:cxn ang="0">
                    <a:pos x="124" y="134"/>
                  </a:cxn>
                  <a:cxn ang="0">
                    <a:pos x="136" y="130"/>
                  </a:cxn>
                  <a:cxn ang="0">
                    <a:pos x="132" y="124"/>
                  </a:cxn>
                  <a:cxn ang="0">
                    <a:pos x="120" y="128"/>
                  </a:cxn>
                  <a:cxn ang="0">
                    <a:pos x="108" y="122"/>
                  </a:cxn>
                  <a:cxn ang="0">
                    <a:pos x="114" y="118"/>
                  </a:cxn>
                  <a:cxn ang="0">
                    <a:pos x="100" y="116"/>
                  </a:cxn>
                  <a:cxn ang="0">
                    <a:pos x="84" y="112"/>
                  </a:cxn>
                  <a:cxn ang="0">
                    <a:pos x="80" y="100"/>
                  </a:cxn>
                  <a:cxn ang="0">
                    <a:pos x="74" y="84"/>
                  </a:cxn>
                  <a:cxn ang="0">
                    <a:pos x="56" y="70"/>
                  </a:cxn>
                  <a:cxn ang="0">
                    <a:pos x="44" y="76"/>
                  </a:cxn>
                  <a:cxn ang="0">
                    <a:pos x="32" y="84"/>
                  </a:cxn>
                  <a:cxn ang="0">
                    <a:pos x="22" y="90"/>
                  </a:cxn>
                  <a:cxn ang="0">
                    <a:pos x="8" y="84"/>
                  </a:cxn>
                  <a:cxn ang="0">
                    <a:pos x="2" y="72"/>
                  </a:cxn>
                  <a:cxn ang="0">
                    <a:pos x="12" y="66"/>
                  </a:cxn>
                  <a:cxn ang="0">
                    <a:pos x="14" y="48"/>
                  </a:cxn>
                  <a:cxn ang="0">
                    <a:pos x="14" y="30"/>
                  </a:cxn>
                  <a:cxn ang="0">
                    <a:pos x="16" y="16"/>
                  </a:cxn>
                  <a:cxn ang="0">
                    <a:pos x="18" y="6"/>
                  </a:cxn>
                  <a:cxn ang="0">
                    <a:pos x="26" y="8"/>
                  </a:cxn>
                  <a:cxn ang="0">
                    <a:pos x="58" y="8"/>
                  </a:cxn>
                  <a:cxn ang="0">
                    <a:pos x="70" y="6"/>
                  </a:cxn>
                  <a:cxn ang="0">
                    <a:pos x="78" y="6"/>
                  </a:cxn>
                  <a:cxn ang="0">
                    <a:pos x="96" y="8"/>
                  </a:cxn>
                  <a:cxn ang="0">
                    <a:pos x="106" y="0"/>
                  </a:cxn>
                  <a:cxn ang="0">
                    <a:pos x="116" y="0"/>
                  </a:cxn>
                  <a:cxn ang="0">
                    <a:pos x="126" y="4"/>
                  </a:cxn>
                  <a:cxn ang="0">
                    <a:pos x="130" y="14"/>
                  </a:cxn>
                  <a:cxn ang="0">
                    <a:pos x="134" y="20"/>
                  </a:cxn>
                  <a:cxn ang="0">
                    <a:pos x="148" y="24"/>
                  </a:cxn>
                  <a:cxn ang="0">
                    <a:pos x="156" y="28"/>
                  </a:cxn>
                  <a:cxn ang="0">
                    <a:pos x="166" y="40"/>
                  </a:cxn>
                  <a:cxn ang="0">
                    <a:pos x="186" y="36"/>
                  </a:cxn>
                  <a:cxn ang="0">
                    <a:pos x="194" y="44"/>
                  </a:cxn>
                  <a:cxn ang="0">
                    <a:pos x="212" y="58"/>
                  </a:cxn>
                  <a:cxn ang="0">
                    <a:pos x="216" y="66"/>
                  </a:cxn>
                  <a:cxn ang="0">
                    <a:pos x="218" y="70"/>
                  </a:cxn>
                  <a:cxn ang="0">
                    <a:pos x="220" y="82"/>
                  </a:cxn>
                  <a:cxn ang="0">
                    <a:pos x="206" y="96"/>
                  </a:cxn>
                  <a:cxn ang="0">
                    <a:pos x="92" y="124"/>
                  </a:cxn>
                  <a:cxn ang="0">
                    <a:pos x="80" y="118"/>
                  </a:cxn>
                  <a:cxn ang="0">
                    <a:pos x="72" y="126"/>
                  </a:cxn>
                  <a:cxn ang="0">
                    <a:pos x="72" y="136"/>
                  </a:cxn>
                  <a:cxn ang="0">
                    <a:pos x="80" y="134"/>
                  </a:cxn>
                  <a:cxn ang="0">
                    <a:pos x="90" y="128"/>
                  </a:cxn>
                </a:cxnLst>
                <a:rect l="0" t="0" r="r" b="b"/>
                <a:pathLst>
                  <a:path w="220" h="158">
                    <a:moveTo>
                      <a:pt x="202" y="104"/>
                    </a:moveTo>
                    <a:lnTo>
                      <a:pt x="202" y="104"/>
                    </a:lnTo>
                    <a:lnTo>
                      <a:pt x="196" y="104"/>
                    </a:lnTo>
                    <a:lnTo>
                      <a:pt x="194" y="104"/>
                    </a:lnTo>
                    <a:lnTo>
                      <a:pt x="192" y="108"/>
                    </a:lnTo>
                    <a:lnTo>
                      <a:pt x="188" y="108"/>
                    </a:lnTo>
                    <a:lnTo>
                      <a:pt x="182" y="110"/>
                    </a:lnTo>
                    <a:lnTo>
                      <a:pt x="180" y="114"/>
                    </a:lnTo>
                    <a:lnTo>
                      <a:pt x="176" y="114"/>
                    </a:lnTo>
                    <a:lnTo>
                      <a:pt x="172" y="114"/>
                    </a:lnTo>
                    <a:lnTo>
                      <a:pt x="170" y="118"/>
                    </a:lnTo>
                    <a:lnTo>
                      <a:pt x="168" y="118"/>
                    </a:lnTo>
                    <a:lnTo>
                      <a:pt x="166" y="116"/>
                    </a:lnTo>
                    <a:lnTo>
                      <a:pt x="164" y="116"/>
                    </a:lnTo>
                    <a:lnTo>
                      <a:pt x="156" y="122"/>
                    </a:lnTo>
                    <a:lnTo>
                      <a:pt x="156" y="124"/>
                    </a:lnTo>
                    <a:lnTo>
                      <a:pt x="150" y="124"/>
                    </a:lnTo>
                    <a:lnTo>
                      <a:pt x="146" y="124"/>
                    </a:lnTo>
                    <a:lnTo>
                      <a:pt x="146" y="122"/>
                    </a:lnTo>
                    <a:lnTo>
                      <a:pt x="138" y="122"/>
                    </a:lnTo>
                    <a:lnTo>
                      <a:pt x="138" y="126"/>
                    </a:lnTo>
                    <a:lnTo>
                      <a:pt x="142" y="128"/>
                    </a:lnTo>
                    <a:lnTo>
                      <a:pt x="144" y="128"/>
                    </a:lnTo>
                    <a:lnTo>
                      <a:pt x="146" y="132"/>
                    </a:lnTo>
                    <a:lnTo>
                      <a:pt x="148" y="132"/>
                    </a:lnTo>
                    <a:lnTo>
                      <a:pt x="150" y="132"/>
                    </a:lnTo>
                    <a:lnTo>
                      <a:pt x="150" y="134"/>
                    </a:lnTo>
                    <a:lnTo>
                      <a:pt x="150" y="134"/>
                    </a:lnTo>
                    <a:lnTo>
                      <a:pt x="150" y="136"/>
                    </a:lnTo>
                    <a:lnTo>
                      <a:pt x="152" y="136"/>
                    </a:lnTo>
                    <a:lnTo>
                      <a:pt x="152" y="138"/>
                    </a:lnTo>
                    <a:lnTo>
                      <a:pt x="158" y="138"/>
                    </a:lnTo>
                    <a:lnTo>
                      <a:pt x="166" y="138"/>
                    </a:lnTo>
                    <a:lnTo>
                      <a:pt x="168" y="138"/>
                    </a:lnTo>
                    <a:lnTo>
                      <a:pt x="170" y="136"/>
                    </a:lnTo>
                    <a:lnTo>
                      <a:pt x="172" y="138"/>
                    </a:lnTo>
                    <a:lnTo>
                      <a:pt x="172" y="140"/>
                    </a:lnTo>
                    <a:lnTo>
                      <a:pt x="170" y="144"/>
                    </a:lnTo>
                    <a:lnTo>
                      <a:pt x="164" y="146"/>
                    </a:lnTo>
                    <a:lnTo>
                      <a:pt x="160" y="146"/>
                    </a:lnTo>
                    <a:lnTo>
                      <a:pt x="152" y="150"/>
                    </a:lnTo>
                    <a:lnTo>
                      <a:pt x="132" y="158"/>
                    </a:lnTo>
                    <a:lnTo>
                      <a:pt x="134" y="150"/>
                    </a:lnTo>
                    <a:lnTo>
                      <a:pt x="134" y="142"/>
                    </a:lnTo>
                    <a:lnTo>
                      <a:pt x="126" y="138"/>
                    </a:lnTo>
                    <a:lnTo>
                      <a:pt x="120" y="140"/>
                    </a:lnTo>
                    <a:lnTo>
                      <a:pt x="122" y="136"/>
                    </a:lnTo>
                    <a:lnTo>
                      <a:pt x="124" y="134"/>
                    </a:lnTo>
                    <a:lnTo>
                      <a:pt x="134" y="132"/>
                    </a:lnTo>
                    <a:lnTo>
                      <a:pt x="134" y="132"/>
                    </a:lnTo>
                    <a:lnTo>
                      <a:pt x="136" y="132"/>
                    </a:lnTo>
                    <a:lnTo>
                      <a:pt x="136" y="130"/>
                    </a:lnTo>
                    <a:lnTo>
                      <a:pt x="134" y="126"/>
                    </a:lnTo>
                    <a:lnTo>
                      <a:pt x="134" y="126"/>
                    </a:lnTo>
                    <a:lnTo>
                      <a:pt x="132" y="126"/>
                    </a:lnTo>
                    <a:lnTo>
                      <a:pt x="132" y="124"/>
                    </a:lnTo>
                    <a:lnTo>
                      <a:pt x="124" y="124"/>
                    </a:lnTo>
                    <a:lnTo>
                      <a:pt x="124" y="126"/>
                    </a:lnTo>
                    <a:lnTo>
                      <a:pt x="122" y="128"/>
                    </a:lnTo>
                    <a:lnTo>
                      <a:pt x="120" y="128"/>
                    </a:lnTo>
                    <a:lnTo>
                      <a:pt x="118" y="124"/>
                    </a:lnTo>
                    <a:lnTo>
                      <a:pt x="114" y="124"/>
                    </a:lnTo>
                    <a:lnTo>
                      <a:pt x="114" y="122"/>
                    </a:lnTo>
                    <a:lnTo>
                      <a:pt x="108" y="122"/>
                    </a:lnTo>
                    <a:lnTo>
                      <a:pt x="110" y="120"/>
                    </a:lnTo>
                    <a:lnTo>
                      <a:pt x="116" y="120"/>
                    </a:lnTo>
                    <a:lnTo>
                      <a:pt x="116" y="118"/>
                    </a:lnTo>
                    <a:lnTo>
                      <a:pt x="114" y="118"/>
                    </a:lnTo>
                    <a:lnTo>
                      <a:pt x="112" y="114"/>
                    </a:lnTo>
                    <a:lnTo>
                      <a:pt x="110" y="114"/>
                    </a:lnTo>
                    <a:lnTo>
                      <a:pt x="110" y="116"/>
                    </a:lnTo>
                    <a:lnTo>
                      <a:pt x="100" y="116"/>
                    </a:lnTo>
                    <a:lnTo>
                      <a:pt x="98" y="118"/>
                    </a:lnTo>
                    <a:lnTo>
                      <a:pt x="96" y="118"/>
                    </a:lnTo>
                    <a:lnTo>
                      <a:pt x="92" y="124"/>
                    </a:lnTo>
                    <a:lnTo>
                      <a:pt x="84" y="112"/>
                    </a:lnTo>
                    <a:lnTo>
                      <a:pt x="82" y="110"/>
                    </a:lnTo>
                    <a:lnTo>
                      <a:pt x="80" y="108"/>
                    </a:lnTo>
                    <a:lnTo>
                      <a:pt x="80" y="104"/>
                    </a:lnTo>
                    <a:lnTo>
                      <a:pt x="80" y="100"/>
                    </a:lnTo>
                    <a:lnTo>
                      <a:pt x="78" y="96"/>
                    </a:lnTo>
                    <a:lnTo>
                      <a:pt x="76" y="94"/>
                    </a:lnTo>
                    <a:lnTo>
                      <a:pt x="76" y="90"/>
                    </a:lnTo>
                    <a:lnTo>
                      <a:pt x="74" y="84"/>
                    </a:lnTo>
                    <a:lnTo>
                      <a:pt x="70" y="80"/>
                    </a:lnTo>
                    <a:lnTo>
                      <a:pt x="66" y="76"/>
                    </a:lnTo>
                    <a:lnTo>
                      <a:pt x="60" y="72"/>
                    </a:lnTo>
                    <a:lnTo>
                      <a:pt x="56" y="70"/>
                    </a:lnTo>
                    <a:lnTo>
                      <a:pt x="52" y="72"/>
                    </a:lnTo>
                    <a:lnTo>
                      <a:pt x="48" y="72"/>
                    </a:lnTo>
                    <a:lnTo>
                      <a:pt x="44" y="74"/>
                    </a:lnTo>
                    <a:lnTo>
                      <a:pt x="44" y="76"/>
                    </a:lnTo>
                    <a:lnTo>
                      <a:pt x="42" y="76"/>
                    </a:lnTo>
                    <a:lnTo>
                      <a:pt x="38" y="80"/>
                    </a:lnTo>
                    <a:lnTo>
                      <a:pt x="36" y="82"/>
                    </a:lnTo>
                    <a:lnTo>
                      <a:pt x="32" y="84"/>
                    </a:lnTo>
                    <a:lnTo>
                      <a:pt x="30" y="84"/>
                    </a:lnTo>
                    <a:lnTo>
                      <a:pt x="30" y="86"/>
                    </a:lnTo>
                    <a:lnTo>
                      <a:pt x="26" y="88"/>
                    </a:lnTo>
                    <a:lnTo>
                      <a:pt x="22" y="90"/>
                    </a:lnTo>
                    <a:lnTo>
                      <a:pt x="20" y="86"/>
                    </a:lnTo>
                    <a:lnTo>
                      <a:pt x="16" y="84"/>
                    </a:lnTo>
                    <a:lnTo>
                      <a:pt x="12" y="84"/>
                    </a:lnTo>
                    <a:lnTo>
                      <a:pt x="8" y="84"/>
                    </a:lnTo>
                    <a:lnTo>
                      <a:pt x="4" y="82"/>
                    </a:lnTo>
                    <a:lnTo>
                      <a:pt x="2" y="78"/>
                    </a:lnTo>
                    <a:lnTo>
                      <a:pt x="0" y="78"/>
                    </a:lnTo>
                    <a:lnTo>
                      <a:pt x="2" y="72"/>
                    </a:lnTo>
                    <a:lnTo>
                      <a:pt x="6" y="70"/>
                    </a:lnTo>
                    <a:lnTo>
                      <a:pt x="8" y="70"/>
                    </a:lnTo>
                    <a:lnTo>
                      <a:pt x="12" y="68"/>
                    </a:lnTo>
                    <a:lnTo>
                      <a:pt x="12" y="66"/>
                    </a:lnTo>
                    <a:lnTo>
                      <a:pt x="10" y="62"/>
                    </a:lnTo>
                    <a:lnTo>
                      <a:pt x="10" y="58"/>
                    </a:lnTo>
                    <a:lnTo>
                      <a:pt x="10" y="56"/>
                    </a:lnTo>
                    <a:lnTo>
                      <a:pt x="14" y="48"/>
                    </a:lnTo>
                    <a:lnTo>
                      <a:pt x="18" y="40"/>
                    </a:lnTo>
                    <a:lnTo>
                      <a:pt x="16" y="36"/>
                    </a:lnTo>
                    <a:lnTo>
                      <a:pt x="14" y="32"/>
                    </a:lnTo>
                    <a:lnTo>
                      <a:pt x="14" y="30"/>
                    </a:lnTo>
                    <a:lnTo>
                      <a:pt x="14" y="26"/>
                    </a:lnTo>
                    <a:lnTo>
                      <a:pt x="16" y="20"/>
                    </a:lnTo>
                    <a:lnTo>
                      <a:pt x="16" y="18"/>
                    </a:lnTo>
                    <a:lnTo>
                      <a:pt x="16" y="16"/>
                    </a:lnTo>
                    <a:lnTo>
                      <a:pt x="14" y="10"/>
                    </a:lnTo>
                    <a:lnTo>
                      <a:pt x="14" y="8"/>
                    </a:lnTo>
                    <a:lnTo>
                      <a:pt x="16" y="6"/>
                    </a:lnTo>
                    <a:lnTo>
                      <a:pt x="18" y="6"/>
                    </a:lnTo>
                    <a:lnTo>
                      <a:pt x="20" y="6"/>
                    </a:lnTo>
                    <a:lnTo>
                      <a:pt x="22" y="8"/>
                    </a:lnTo>
                    <a:lnTo>
                      <a:pt x="24" y="10"/>
                    </a:lnTo>
                    <a:lnTo>
                      <a:pt x="26" y="8"/>
                    </a:lnTo>
                    <a:lnTo>
                      <a:pt x="28" y="6"/>
                    </a:lnTo>
                    <a:lnTo>
                      <a:pt x="38" y="6"/>
                    </a:lnTo>
                    <a:lnTo>
                      <a:pt x="52" y="6"/>
                    </a:lnTo>
                    <a:lnTo>
                      <a:pt x="58" y="8"/>
                    </a:lnTo>
                    <a:lnTo>
                      <a:pt x="64" y="6"/>
                    </a:lnTo>
                    <a:lnTo>
                      <a:pt x="68" y="6"/>
                    </a:lnTo>
                    <a:lnTo>
                      <a:pt x="70" y="10"/>
                    </a:lnTo>
                    <a:lnTo>
                      <a:pt x="70" y="6"/>
                    </a:lnTo>
                    <a:lnTo>
                      <a:pt x="72" y="8"/>
                    </a:lnTo>
                    <a:lnTo>
                      <a:pt x="74" y="8"/>
                    </a:lnTo>
                    <a:lnTo>
                      <a:pt x="76" y="8"/>
                    </a:lnTo>
                    <a:lnTo>
                      <a:pt x="78" y="6"/>
                    </a:lnTo>
                    <a:lnTo>
                      <a:pt x="82" y="8"/>
                    </a:lnTo>
                    <a:lnTo>
                      <a:pt x="88" y="8"/>
                    </a:lnTo>
                    <a:lnTo>
                      <a:pt x="94" y="8"/>
                    </a:lnTo>
                    <a:lnTo>
                      <a:pt x="96" y="8"/>
                    </a:lnTo>
                    <a:lnTo>
                      <a:pt x="98" y="6"/>
                    </a:lnTo>
                    <a:lnTo>
                      <a:pt x="98" y="2"/>
                    </a:lnTo>
                    <a:lnTo>
                      <a:pt x="100" y="0"/>
                    </a:lnTo>
                    <a:lnTo>
                      <a:pt x="106" y="0"/>
                    </a:lnTo>
                    <a:lnTo>
                      <a:pt x="108" y="4"/>
                    </a:lnTo>
                    <a:lnTo>
                      <a:pt x="112" y="4"/>
                    </a:lnTo>
                    <a:lnTo>
                      <a:pt x="114" y="2"/>
                    </a:lnTo>
                    <a:lnTo>
                      <a:pt x="116" y="0"/>
                    </a:lnTo>
                    <a:lnTo>
                      <a:pt x="120" y="2"/>
                    </a:lnTo>
                    <a:lnTo>
                      <a:pt x="124" y="2"/>
                    </a:lnTo>
                    <a:lnTo>
                      <a:pt x="126" y="2"/>
                    </a:lnTo>
                    <a:lnTo>
                      <a:pt x="126" y="4"/>
                    </a:lnTo>
                    <a:lnTo>
                      <a:pt x="128" y="6"/>
                    </a:lnTo>
                    <a:lnTo>
                      <a:pt x="128" y="8"/>
                    </a:lnTo>
                    <a:lnTo>
                      <a:pt x="130" y="12"/>
                    </a:lnTo>
                    <a:lnTo>
                      <a:pt x="130" y="14"/>
                    </a:lnTo>
                    <a:lnTo>
                      <a:pt x="132" y="14"/>
                    </a:lnTo>
                    <a:lnTo>
                      <a:pt x="132" y="16"/>
                    </a:lnTo>
                    <a:lnTo>
                      <a:pt x="132" y="18"/>
                    </a:lnTo>
                    <a:lnTo>
                      <a:pt x="134" y="20"/>
                    </a:lnTo>
                    <a:lnTo>
                      <a:pt x="134" y="20"/>
                    </a:lnTo>
                    <a:lnTo>
                      <a:pt x="138" y="20"/>
                    </a:lnTo>
                    <a:lnTo>
                      <a:pt x="142" y="20"/>
                    </a:lnTo>
                    <a:lnTo>
                      <a:pt x="148" y="24"/>
                    </a:lnTo>
                    <a:lnTo>
                      <a:pt x="152" y="22"/>
                    </a:lnTo>
                    <a:lnTo>
                      <a:pt x="154" y="22"/>
                    </a:lnTo>
                    <a:lnTo>
                      <a:pt x="154" y="24"/>
                    </a:lnTo>
                    <a:lnTo>
                      <a:pt x="156" y="28"/>
                    </a:lnTo>
                    <a:lnTo>
                      <a:pt x="162" y="30"/>
                    </a:lnTo>
                    <a:lnTo>
                      <a:pt x="164" y="32"/>
                    </a:lnTo>
                    <a:lnTo>
                      <a:pt x="164" y="36"/>
                    </a:lnTo>
                    <a:lnTo>
                      <a:pt x="166" y="40"/>
                    </a:lnTo>
                    <a:lnTo>
                      <a:pt x="174" y="36"/>
                    </a:lnTo>
                    <a:lnTo>
                      <a:pt x="178" y="34"/>
                    </a:lnTo>
                    <a:lnTo>
                      <a:pt x="182" y="34"/>
                    </a:lnTo>
                    <a:lnTo>
                      <a:pt x="186" y="36"/>
                    </a:lnTo>
                    <a:lnTo>
                      <a:pt x="186" y="38"/>
                    </a:lnTo>
                    <a:lnTo>
                      <a:pt x="188" y="40"/>
                    </a:lnTo>
                    <a:lnTo>
                      <a:pt x="192" y="42"/>
                    </a:lnTo>
                    <a:lnTo>
                      <a:pt x="194" y="44"/>
                    </a:lnTo>
                    <a:lnTo>
                      <a:pt x="212" y="50"/>
                    </a:lnTo>
                    <a:lnTo>
                      <a:pt x="214" y="54"/>
                    </a:lnTo>
                    <a:lnTo>
                      <a:pt x="212" y="56"/>
                    </a:lnTo>
                    <a:lnTo>
                      <a:pt x="212" y="58"/>
                    </a:lnTo>
                    <a:lnTo>
                      <a:pt x="216" y="60"/>
                    </a:lnTo>
                    <a:lnTo>
                      <a:pt x="218" y="60"/>
                    </a:lnTo>
                    <a:lnTo>
                      <a:pt x="218" y="62"/>
                    </a:lnTo>
                    <a:lnTo>
                      <a:pt x="216" y="66"/>
                    </a:lnTo>
                    <a:lnTo>
                      <a:pt x="214" y="66"/>
                    </a:lnTo>
                    <a:lnTo>
                      <a:pt x="216" y="68"/>
                    </a:lnTo>
                    <a:lnTo>
                      <a:pt x="218" y="70"/>
                    </a:lnTo>
                    <a:lnTo>
                      <a:pt x="218" y="70"/>
                    </a:lnTo>
                    <a:lnTo>
                      <a:pt x="218" y="72"/>
                    </a:lnTo>
                    <a:lnTo>
                      <a:pt x="218" y="76"/>
                    </a:lnTo>
                    <a:lnTo>
                      <a:pt x="220" y="78"/>
                    </a:lnTo>
                    <a:lnTo>
                      <a:pt x="220" y="82"/>
                    </a:lnTo>
                    <a:lnTo>
                      <a:pt x="218" y="92"/>
                    </a:lnTo>
                    <a:lnTo>
                      <a:pt x="216" y="94"/>
                    </a:lnTo>
                    <a:lnTo>
                      <a:pt x="212" y="94"/>
                    </a:lnTo>
                    <a:lnTo>
                      <a:pt x="206" y="96"/>
                    </a:lnTo>
                    <a:lnTo>
                      <a:pt x="204" y="100"/>
                    </a:lnTo>
                    <a:lnTo>
                      <a:pt x="202" y="104"/>
                    </a:lnTo>
                    <a:lnTo>
                      <a:pt x="202" y="104"/>
                    </a:lnTo>
                    <a:close/>
                    <a:moveTo>
                      <a:pt x="92" y="124"/>
                    </a:moveTo>
                    <a:lnTo>
                      <a:pt x="92" y="124"/>
                    </a:lnTo>
                    <a:lnTo>
                      <a:pt x="90" y="122"/>
                    </a:lnTo>
                    <a:lnTo>
                      <a:pt x="84" y="120"/>
                    </a:lnTo>
                    <a:lnTo>
                      <a:pt x="80" y="118"/>
                    </a:lnTo>
                    <a:lnTo>
                      <a:pt x="78" y="118"/>
                    </a:lnTo>
                    <a:lnTo>
                      <a:pt x="76" y="120"/>
                    </a:lnTo>
                    <a:lnTo>
                      <a:pt x="74" y="122"/>
                    </a:lnTo>
                    <a:lnTo>
                      <a:pt x="72" y="126"/>
                    </a:lnTo>
                    <a:lnTo>
                      <a:pt x="70" y="132"/>
                    </a:lnTo>
                    <a:lnTo>
                      <a:pt x="68" y="134"/>
                    </a:lnTo>
                    <a:lnTo>
                      <a:pt x="70" y="134"/>
                    </a:lnTo>
                    <a:lnTo>
                      <a:pt x="72" y="136"/>
                    </a:lnTo>
                    <a:lnTo>
                      <a:pt x="74" y="136"/>
                    </a:lnTo>
                    <a:lnTo>
                      <a:pt x="74" y="134"/>
                    </a:lnTo>
                    <a:lnTo>
                      <a:pt x="76" y="134"/>
                    </a:lnTo>
                    <a:lnTo>
                      <a:pt x="80" y="134"/>
                    </a:lnTo>
                    <a:lnTo>
                      <a:pt x="82" y="136"/>
                    </a:lnTo>
                    <a:lnTo>
                      <a:pt x="82" y="134"/>
                    </a:lnTo>
                    <a:lnTo>
                      <a:pt x="86" y="132"/>
                    </a:lnTo>
                    <a:lnTo>
                      <a:pt x="90" y="128"/>
                    </a:lnTo>
                    <a:lnTo>
                      <a:pt x="92" y="124"/>
                    </a:lnTo>
                    <a:lnTo>
                      <a:pt x="92" y="12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77" name="Freeform 35">
                <a:extLst>
                  <a:ext uri="{FF2B5EF4-FFF2-40B4-BE49-F238E27FC236}">
                    <a16:creationId xmlns:a16="http://schemas.microsoft.com/office/drawing/2014/main" id="{A8005C48-06A6-45A2-8120-51BDA2670CAE}"/>
                  </a:ext>
                </a:extLst>
              </p:cNvPr>
              <p:cNvSpPr>
                <a:spLocks/>
              </p:cNvSpPr>
              <p:nvPr/>
            </p:nvSpPr>
            <p:spPr bwMode="auto">
              <a:xfrm>
                <a:off x="3140" y="2532"/>
                <a:ext cx="2" cy="4"/>
              </a:xfrm>
              <a:custGeom>
                <a:avLst/>
                <a:gdLst/>
                <a:ahLst/>
                <a:cxnLst>
                  <a:cxn ang="0">
                    <a:pos x="2" y="0"/>
                  </a:cxn>
                  <a:cxn ang="0">
                    <a:pos x="2" y="0"/>
                  </a:cxn>
                  <a:cxn ang="0">
                    <a:pos x="0" y="4"/>
                  </a:cxn>
                  <a:cxn ang="0">
                    <a:pos x="2" y="2"/>
                  </a:cxn>
                  <a:cxn ang="0">
                    <a:pos x="2" y="0"/>
                  </a:cxn>
                </a:cxnLst>
                <a:rect l="0" t="0" r="r" b="b"/>
                <a:pathLst>
                  <a:path w="2" h="4">
                    <a:moveTo>
                      <a:pt x="2" y="0"/>
                    </a:moveTo>
                    <a:lnTo>
                      <a:pt x="2" y="0"/>
                    </a:lnTo>
                    <a:lnTo>
                      <a:pt x="0" y="4"/>
                    </a:lnTo>
                    <a:lnTo>
                      <a:pt x="2" y="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78" name="Freeform 36">
                <a:extLst>
                  <a:ext uri="{FF2B5EF4-FFF2-40B4-BE49-F238E27FC236}">
                    <a16:creationId xmlns:a16="http://schemas.microsoft.com/office/drawing/2014/main" id="{5BB809C9-6B59-4605-9309-BA0A49AFE77E}"/>
                  </a:ext>
                </a:extLst>
              </p:cNvPr>
              <p:cNvSpPr>
                <a:spLocks/>
              </p:cNvSpPr>
              <p:nvPr/>
            </p:nvSpPr>
            <p:spPr bwMode="auto">
              <a:xfrm>
                <a:off x="3140" y="2532"/>
                <a:ext cx="2" cy="4"/>
              </a:xfrm>
              <a:custGeom>
                <a:avLst/>
                <a:gdLst/>
                <a:ahLst/>
                <a:cxnLst>
                  <a:cxn ang="0">
                    <a:pos x="2" y="0"/>
                  </a:cxn>
                  <a:cxn ang="0">
                    <a:pos x="2" y="0"/>
                  </a:cxn>
                  <a:cxn ang="0">
                    <a:pos x="0" y="4"/>
                  </a:cxn>
                  <a:cxn ang="0">
                    <a:pos x="2" y="2"/>
                  </a:cxn>
                  <a:cxn ang="0">
                    <a:pos x="2" y="0"/>
                  </a:cxn>
                </a:cxnLst>
                <a:rect l="0" t="0" r="r" b="b"/>
                <a:pathLst>
                  <a:path w="2" h="4">
                    <a:moveTo>
                      <a:pt x="2" y="0"/>
                    </a:moveTo>
                    <a:lnTo>
                      <a:pt x="2" y="0"/>
                    </a:lnTo>
                    <a:lnTo>
                      <a:pt x="0" y="4"/>
                    </a:lnTo>
                    <a:lnTo>
                      <a:pt x="2" y="2"/>
                    </a:lnTo>
                    <a:lnTo>
                      <a:pt x="2"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79" name="Freeform 37">
                <a:extLst>
                  <a:ext uri="{FF2B5EF4-FFF2-40B4-BE49-F238E27FC236}">
                    <a16:creationId xmlns:a16="http://schemas.microsoft.com/office/drawing/2014/main" id="{E49D4CE6-8B51-4A45-B64C-BA993C6B763C}"/>
                  </a:ext>
                </a:extLst>
              </p:cNvPr>
              <p:cNvSpPr>
                <a:spLocks/>
              </p:cNvSpPr>
              <p:nvPr/>
            </p:nvSpPr>
            <p:spPr bwMode="auto">
              <a:xfrm>
                <a:off x="3082" y="1858"/>
                <a:ext cx="36" cy="32"/>
              </a:xfrm>
              <a:custGeom>
                <a:avLst/>
                <a:gdLst/>
                <a:ahLst/>
                <a:cxnLst>
                  <a:cxn ang="0">
                    <a:pos x="24" y="2"/>
                  </a:cxn>
                  <a:cxn ang="0">
                    <a:pos x="24" y="2"/>
                  </a:cxn>
                  <a:cxn ang="0">
                    <a:pos x="20" y="2"/>
                  </a:cxn>
                  <a:cxn ang="0">
                    <a:pos x="16" y="2"/>
                  </a:cxn>
                  <a:cxn ang="0">
                    <a:pos x="12" y="0"/>
                  </a:cxn>
                  <a:cxn ang="0">
                    <a:pos x="8" y="2"/>
                  </a:cxn>
                  <a:cxn ang="0">
                    <a:pos x="8" y="4"/>
                  </a:cxn>
                  <a:cxn ang="0">
                    <a:pos x="12" y="8"/>
                  </a:cxn>
                  <a:cxn ang="0">
                    <a:pos x="14" y="10"/>
                  </a:cxn>
                  <a:cxn ang="0">
                    <a:pos x="14" y="12"/>
                  </a:cxn>
                  <a:cxn ang="0">
                    <a:pos x="12" y="14"/>
                  </a:cxn>
                  <a:cxn ang="0">
                    <a:pos x="10" y="14"/>
                  </a:cxn>
                  <a:cxn ang="0">
                    <a:pos x="6" y="14"/>
                  </a:cxn>
                  <a:cxn ang="0">
                    <a:pos x="6" y="12"/>
                  </a:cxn>
                  <a:cxn ang="0">
                    <a:pos x="4" y="14"/>
                  </a:cxn>
                  <a:cxn ang="0">
                    <a:pos x="4" y="18"/>
                  </a:cxn>
                  <a:cxn ang="0">
                    <a:pos x="2" y="20"/>
                  </a:cxn>
                  <a:cxn ang="0">
                    <a:pos x="0" y="22"/>
                  </a:cxn>
                  <a:cxn ang="0">
                    <a:pos x="2" y="24"/>
                  </a:cxn>
                  <a:cxn ang="0">
                    <a:pos x="4" y="24"/>
                  </a:cxn>
                  <a:cxn ang="0">
                    <a:pos x="0" y="26"/>
                  </a:cxn>
                  <a:cxn ang="0">
                    <a:pos x="0" y="30"/>
                  </a:cxn>
                  <a:cxn ang="0">
                    <a:pos x="0" y="32"/>
                  </a:cxn>
                  <a:cxn ang="0">
                    <a:pos x="2" y="32"/>
                  </a:cxn>
                  <a:cxn ang="0">
                    <a:pos x="10" y="24"/>
                  </a:cxn>
                  <a:cxn ang="0">
                    <a:pos x="18" y="22"/>
                  </a:cxn>
                  <a:cxn ang="0">
                    <a:pos x="18" y="20"/>
                  </a:cxn>
                  <a:cxn ang="0">
                    <a:pos x="20" y="18"/>
                  </a:cxn>
                  <a:cxn ang="0">
                    <a:pos x="28" y="18"/>
                  </a:cxn>
                  <a:cxn ang="0">
                    <a:pos x="34" y="16"/>
                  </a:cxn>
                  <a:cxn ang="0">
                    <a:pos x="36" y="12"/>
                  </a:cxn>
                  <a:cxn ang="0">
                    <a:pos x="30" y="8"/>
                  </a:cxn>
                  <a:cxn ang="0">
                    <a:pos x="26" y="6"/>
                  </a:cxn>
                  <a:cxn ang="0">
                    <a:pos x="24" y="4"/>
                  </a:cxn>
                  <a:cxn ang="0">
                    <a:pos x="24" y="2"/>
                  </a:cxn>
                  <a:cxn ang="0">
                    <a:pos x="24" y="2"/>
                  </a:cxn>
                </a:cxnLst>
                <a:rect l="0" t="0" r="r" b="b"/>
                <a:pathLst>
                  <a:path w="36" h="32">
                    <a:moveTo>
                      <a:pt x="24" y="2"/>
                    </a:moveTo>
                    <a:lnTo>
                      <a:pt x="24" y="2"/>
                    </a:lnTo>
                    <a:lnTo>
                      <a:pt x="20" y="2"/>
                    </a:lnTo>
                    <a:lnTo>
                      <a:pt x="16" y="2"/>
                    </a:lnTo>
                    <a:lnTo>
                      <a:pt x="12" y="0"/>
                    </a:lnTo>
                    <a:lnTo>
                      <a:pt x="8" y="2"/>
                    </a:lnTo>
                    <a:lnTo>
                      <a:pt x="8" y="4"/>
                    </a:lnTo>
                    <a:lnTo>
                      <a:pt x="12" y="8"/>
                    </a:lnTo>
                    <a:lnTo>
                      <a:pt x="14" y="10"/>
                    </a:lnTo>
                    <a:lnTo>
                      <a:pt x="14" y="12"/>
                    </a:lnTo>
                    <a:lnTo>
                      <a:pt x="12" y="14"/>
                    </a:lnTo>
                    <a:lnTo>
                      <a:pt x="10" y="14"/>
                    </a:lnTo>
                    <a:lnTo>
                      <a:pt x="6" y="14"/>
                    </a:lnTo>
                    <a:lnTo>
                      <a:pt x="6" y="12"/>
                    </a:lnTo>
                    <a:lnTo>
                      <a:pt x="4" y="14"/>
                    </a:lnTo>
                    <a:lnTo>
                      <a:pt x="4" y="18"/>
                    </a:lnTo>
                    <a:lnTo>
                      <a:pt x="2" y="20"/>
                    </a:lnTo>
                    <a:lnTo>
                      <a:pt x="0" y="22"/>
                    </a:lnTo>
                    <a:lnTo>
                      <a:pt x="2" y="24"/>
                    </a:lnTo>
                    <a:lnTo>
                      <a:pt x="4" y="24"/>
                    </a:lnTo>
                    <a:lnTo>
                      <a:pt x="0" y="26"/>
                    </a:lnTo>
                    <a:lnTo>
                      <a:pt x="0" y="30"/>
                    </a:lnTo>
                    <a:lnTo>
                      <a:pt x="0" y="32"/>
                    </a:lnTo>
                    <a:lnTo>
                      <a:pt x="2" y="32"/>
                    </a:lnTo>
                    <a:lnTo>
                      <a:pt x="10" y="24"/>
                    </a:lnTo>
                    <a:lnTo>
                      <a:pt x="18" y="22"/>
                    </a:lnTo>
                    <a:lnTo>
                      <a:pt x="18" y="20"/>
                    </a:lnTo>
                    <a:lnTo>
                      <a:pt x="20" y="18"/>
                    </a:lnTo>
                    <a:lnTo>
                      <a:pt x="28" y="18"/>
                    </a:lnTo>
                    <a:lnTo>
                      <a:pt x="34" y="16"/>
                    </a:lnTo>
                    <a:lnTo>
                      <a:pt x="36" y="12"/>
                    </a:lnTo>
                    <a:lnTo>
                      <a:pt x="30" y="8"/>
                    </a:lnTo>
                    <a:lnTo>
                      <a:pt x="26" y="6"/>
                    </a:lnTo>
                    <a:lnTo>
                      <a:pt x="24" y="4"/>
                    </a:lnTo>
                    <a:lnTo>
                      <a:pt x="24" y="2"/>
                    </a:lnTo>
                    <a:lnTo>
                      <a:pt x="24" y="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80" name="Freeform 38">
                <a:extLst>
                  <a:ext uri="{FF2B5EF4-FFF2-40B4-BE49-F238E27FC236}">
                    <a16:creationId xmlns:a16="http://schemas.microsoft.com/office/drawing/2014/main" id="{39BAFE63-EE3C-4CAA-9FB2-B21D4C7C4AA8}"/>
                  </a:ext>
                </a:extLst>
              </p:cNvPr>
              <p:cNvSpPr>
                <a:spLocks/>
              </p:cNvSpPr>
              <p:nvPr/>
            </p:nvSpPr>
            <p:spPr bwMode="auto">
              <a:xfrm>
                <a:off x="2834" y="1942"/>
                <a:ext cx="52" cy="114"/>
              </a:xfrm>
              <a:custGeom>
                <a:avLst/>
                <a:gdLst/>
                <a:ahLst/>
                <a:cxnLst>
                  <a:cxn ang="0">
                    <a:pos x="52" y="68"/>
                  </a:cxn>
                  <a:cxn ang="0">
                    <a:pos x="42" y="64"/>
                  </a:cxn>
                  <a:cxn ang="0">
                    <a:pos x="40" y="58"/>
                  </a:cxn>
                  <a:cxn ang="0">
                    <a:pos x="46" y="46"/>
                  </a:cxn>
                  <a:cxn ang="0">
                    <a:pos x="48" y="42"/>
                  </a:cxn>
                  <a:cxn ang="0">
                    <a:pos x="46" y="34"/>
                  </a:cxn>
                  <a:cxn ang="0">
                    <a:pos x="44" y="28"/>
                  </a:cxn>
                  <a:cxn ang="0">
                    <a:pos x="50" y="14"/>
                  </a:cxn>
                  <a:cxn ang="0">
                    <a:pos x="52" y="6"/>
                  </a:cxn>
                  <a:cxn ang="0">
                    <a:pos x="46" y="8"/>
                  </a:cxn>
                  <a:cxn ang="0">
                    <a:pos x="40" y="2"/>
                  </a:cxn>
                  <a:cxn ang="0">
                    <a:pos x="38" y="2"/>
                  </a:cxn>
                  <a:cxn ang="0">
                    <a:pos x="36" y="0"/>
                  </a:cxn>
                  <a:cxn ang="0">
                    <a:pos x="26" y="4"/>
                  </a:cxn>
                  <a:cxn ang="0">
                    <a:pos x="8" y="4"/>
                  </a:cxn>
                  <a:cxn ang="0">
                    <a:pos x="8" y="14"/>
                  </a:cxn>
                  <a:cxn ang="0">
                    <a:pos x="12" y="18"/>
                  </a:cxn>
                  <a:cxn ang="0">
                    <a:pos x="12" y="28"/>
                  </a:cxn>
                  <a:cxn ang="0">
                    <a:pos x="14" y="38"/>
                  </a:cxn>
                  <a:cxn ang="0">
                    <a:pos x="12" y="42"/>
                  </a:cxn>
                  <a:cxn ang="0">
                    <a:pos x="8" y="48"/>
                  </a:cxn>
                  <a:cxn ang="0">
                    <a:pos x="0" y="52"/>
                  </a:cxn>
                  <a:cxn ang="0">
                    <a:pos x="2" y="68"/>
                  </a:cxn>
                  <a:cxn ang="0">
                    <a:pos x="6" y="68"/>
                  </a:cxn>
                  <a:cxn ang="0">
                    <a:pos x="10" y="82"/>
                  </a:cxn>
                  <a:cxn ang="0">
                    <a:pos x="20" y="114"/>
                  </a:cxn>
                  <a:cxn ang="0">
                    <a:pos x="26" y="112"/>
                  </a:cxn>
                  <a:cxn ang="0">
                    <a:pos x="28" y="108"/>
                  </a:cxn>
                  <a:cxn ang="0">
                    <a:pos x="32" y="104"/>
                  </a:cxn>
                  <a:cxn ang="0">
                    <a:pos x="30" y="94"/>
                  </a:cxn>
                  <a:cxn ang="0">
                    <a:pos x="32" y="88"/>
                  </a:cxn>
                  <a:cxn ang="0">
                    <a:pos x="40" y="86"/>
                  </a:cxn>
                  <a:cxn ang="0">
                    <a:pos x="46" y="82"/>
                  </a:cxn>
                  <a:cxn ang="0">
                    <a:pos x="48" y="76"/>
                  </a:cxn>
                  <a:cxn ang="0">
                    <a:pos x="52" y="68"/>
                  </a:cxn>
                </a:cxnLst>
                <a:rect l="0" t="0" r="r" b="b"/>
                <a:pathLst>
                  <a:path w="52" h="114">
                    <a:moveTo>
                      <a:pt x="52" y="68"/>
                    </a:moveTo>
                    <a:lnTo>
                      <a:pt x="52" y="68"/>
                    </a:lnTo>
                    <a:lnTo>
                      <a:pt x="46" y="66"/>
                    </a:lnTo>
                    <a:lnTo>
                      <a:pt x="42" y="64"/>
                    </a:lnTo>
                    <a:lnTo>
                      <a:pt x="40" y="62"/>
                    </a:lnTo>
                    <a:lnTo>
                      <a:pt x="40" y="58"/>
                    </a:lnTo>
                    <a:lnTo>
                      <a:pt x="40" y="54"/>
                    </a:lnTo>
                    <a:lnTo>
                      <a:pt x="46" y="46"/>
                    </a:lnTo>
                    <a:lnTo>
                      <a:pt x="46" y="42"/>
                    </a:lnTo>
                    <a:lnTo>
                      <a:pt x="48" y="42"/>
                    </a:lnTo>
                    <a:lnTo>
                      <a:pt x="48" y="38"/>
                    </a:lnTo>
                    <a:lnTo>
                      <a:pt x="46" y="34"/>
                    </a:lnTo>
                    <a:lnTo>
                      <a:pt x="48" y="28"/>
                    </a:lnTo>
                    <a:lnTo>
                      <a:pt x="44" y="28"/>
                    </a:lnTo>
                    <a:lnTo>
                      <a:pt x="44" y="18"/>
                    </a:lnTo>
                    <a:lnTo>
                      <a:pt x="50" y="14"/>
                    </a:lnTo>
                    <a:lnTo>
                      <a:pt x="52" y="8"/>
                    </a:lnTo>
                    <a:lnTo>
                      <a:pt x="52" y="6"/>
                    </a:lnTo>
                    <a:lnTo>
                      <a:pt x="50" y="6"/>
                    </a:lnTo>
                    <a:lnTo>
                      <a:pt x="46" y="8"/>
                    </a:lnTo>
                    <a:lnTo>
                      <a:pt x="42" y="6"/>
                    </a:lnTo>
                    <a:lnTo>
                      <a:pt x="40" y="2"/>
                    </a:lnTo>
                    <a:lnTo>
                      <a:pt x="38" y="0"/>
                    </a:lnTo>
                    <a:lnTo>
                      <a:pt x="38" y="2"/>
                    </a:lnTo>
                    <a:lnTo>
                      <a:pt x="36" y="2"/>
                    </a:lnTo>
                    <a:lnTo>
                      <a:pt x="36" y="0"/>
                    </a:lnTo>
                    <a:lnTo>
                      <a:pt x="30" y="0"/>
                    </a:lnTo>
                    <a:lnTo>
                      <a:pt x="26" y="4"/>
                    </a:lnTo>
                    <a:lnTo>
                      <a:pt x="16" y="4"/>
                    </a:lnTo>
                    <a:lnTo>
                      <a:pt x="8" y="4"/>
                    </a:lnTo>
                    <a:lnTo>
                      <a:pt x="8" y="10"/>
                    </a:lnTo>
                    <a:lnTo>
                      <a:pt x="8" y="14"/>
                    </a:lnTo>
                    <a:lnTo>
                      <a:pt x="10" y="16"/>
                    </a:lnTo>
                    <a:lnTo>
                      <a:pt x="12" y="18"/>
                    </a:lnTo>
                    <a:lnTo>
                      <a:pt x="12" y="22"/>
                    </a:lnTo>
                    <a:lnTo>
                      <a:pt x="12" y="28"/>
                    </a:lnTo>
                    <a:lnTo>
                      <a:pt x="14" y="36"/>
                    </a:lnTo>
                    <a:lnTo>
                      <a:pt x="14" y="38"/>
                    </a:lnTo>
                    <a:lnTo>
                      <a:pt x="12" y="40"/>
                    </a:lnTo>
                    <a:lnTo>
                      <a:pt x="12" y="42"/>
                    </a:lnTo>
                    <a:lnTo>
                      <a:pt x="10" y="42"/>
                    </a:lnTo>
                    <a:lnTo>
                      <a:pt x="8" y="48"/>
                    </a:lnTo>
                    <a:lnTo>
                      <a:pt x="4" y="52"/>
                    </a:lnTo>
                    <a:lnTo>
                      <a:pt x="0" y="52"/>
                    </a:lnTo>
                    <a:lnTo>
                      <a:pt x="0" y="56"/>
                    </a:lnTo>
                    <a:lnTo>
                      <a:pt x="2" y="68"/>
                    </a:lnTo>
                    <a:lnTo>
                      <a:pt x="4" y="68"/>
                    </a:lnTo>
                    <a:lnTo>
                      <a:pt x="6" y="68"/>
                    </a:lnTo>
                    <a:lnTo>
                      <a:pt x="8" y="70"/>
                    </a:lnTo>
                    <a:lnTo>
                      <a:pt x="10" y="82"/>
                    </a:lnTo>
                    <a:lnTo>
                      <a:pt x="16" y="84"/>
                    </a:lnTo>
                    <a:lnTo>
                      <a:pt x="20" y="114"/>
                    </a:lnTo>
                    <a:lnTo>
                      <a:pt x="24" y="114"/>
                    </a:lnTo>
                    <a:lnTo>
                      <a:pt x="26" y="112"/>
                    </a:lnTo>
                    <a:lnTo>
                      <a:pt x="28" y="112"/>
                    </a:lnTo>
                    <a:lnTo>
                      <a:pt x="28" y="108"/>
                    </a:lnTo>
                    <a:lnTo>
                      <a:pt x="30" y="106"/>
                    </a:lnTo>
                    <a:lnTo>
                      <a:pt x="32" y="104"/>
                    </a:lnTo>
                    <a:lnTo>
                      <a:pt x="32" y="102"/>
                    </a:lnTo>
                    <a:lnTo>
                      <a:pt x="30" y="94"/>
                    </a:lnTo>
                    <a:lnTo>
                      <a:pt x="32" y="90"/>
                    </a:lnTo>
                    <a:lnTo>
                      <a:pt x="32" y="88"/>
                    </a:lnTo>
                    <a:lnTo>
                      <a:pt x="36" y="88"/>
                    </a:lnTo>
                    <a:lnTo>
                      <a:pt x="40" y="86"/>
                    </a:lnTo>
                    <a:lnTo>
                      <a:pt x="42" y="86"/>
                    </a:lnTo>
                    <a:lnTo>
                      <a:pt x="46" y="82"/>
                    </a:lnTo>
                    <a:lnTo>
                      <a:pt x="48" y="78"/>
                    </a:lnTo>
                    <a:lnTo>
                      <a:pt x="48" y="76"/>
                    </a:lnTo>
                    <a:lnTo>
                      <a:pt x="48" y="74"/>
                    </a:lnTo>
                    <a:lnTo>
                      <a:pt x="52" y="68"/>
                    </a:lnTo>
                    <a:lnTo>
                      <a:pt x="52" y="6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81" name="Freeform 39">
                <a:extLst>
                  <a:ext uri="{FF2B5EF4-FFF2-40B4-BE49-F238E27FC236}">
                    <a16:creationId xmlns:a16="http://schemas.microsoft.com/office/drawing/2014/main" id="{37178589-CA3C-49FB-B5D5-D3CFEAC7476E}"/>
                  </a:ext>
                </a:extLst>
              </p:cNvPr>
              <p:cNvSpPr>
                <a:spLocks/>
              </p:cNvSpPr>
              <p:nvPr/>
            </p:nvSpPr>
            <p:spPr bwMode="auto">
              <a:xfrm>
                <a:off x="2834" y="1942"/>
                <a:ext cx="52" cy="114"/>
              </a:xfrm>
              <a:custGeom>
                <a:avLst/>
                <a:gdLst/>
                <a:ahLst/>
                <a:cxnLst>
                  <a:cxn ang="0">
                    <a:pos x="52" y="68"/>
                  </a:cxn>
                  <a:cxn ang="0">
                    <a:pos x="42" y="64"/>
                  </a:cxn>
                  <a:cxn ang="0">
                    <a:pos x="40" y="58"/>
                  </a:cxn>
                  <a:cxn ang="0">
                    <a:pos x="46" y="46"/>
                  </a:cxn>
                  <a:cxn ang="0">
                    <a:pos x="48" y="42"/>
                  </a:cxn>
                  <a:cxn ang="0">
                    <a:pos x="46" y="34"/>
                  </a:cxn>
                  <a:cxn ang="0">
                    <a:pos x="44" y="28"/>
                  </a:cxn>
                  <a:cxn ang="0">
                    <a:pos x="50" y="14"/>
                  </a:cxn>
                  <a:cxn ang="0">
                    <a:pos x="52" y="6"/>
                  </a:cxn>
                  <a:cxn ang="0">
                    <a:pos x="46" y="8"/>
                  </a:cxn>
                  <a:cxn ang="0">
                    <a:pos x="40" y="2"/>
                  </a:cxn>
                  <a:cxn ang="0">
                    <a:pos x="38" y="2"/>
                  </a:cxn>
                  <a:cxn ang="0">
                    <a:pos x="36" y="0"/>
                  </a:cxn>
                  <a:cxn ang="0">
                    <a:pos x="26" y="4"/>
                  </a:cxn>
                  <a:cxn ang="0">
                    <a:pos x="8" y="4"/>
                  </a:cxn>
                  <a:cxn ang="0">
                    <a:pos x="8" y="14"/>
                  </a:cxn>
                  <a:cxn ang="0">
                    <a:pos x="12" y="18"/>
                  </a:cxn>
                  <a:cxn ang="0">
                    <a:pos x="12" y="28"/>
                  </a:cxn>
                  <a:cxn ang="0">
                    <a:pos x="14" y="38"/>
                  </a:cxn>
                  <a:cxn ang="0">
                    <a:pos x="12" y="42"/>
                  </a:cxn>
                  <a:cxn ang="0">
                    <a:pos x="8" y="48"/>
                  </a:cxn>
                  <a:cxn ang="0">
                    <a:pos x="0" y="52"/>
                  </a:cxn>
                  <a:cxn ang="0">
                    <a:pos x="2" y="68"/>
                  </a:cxn>
                  <a:cxn ang="0">
                    <a:pos x="6" y="68"/>
                  </a:cxn>
                  <a:cxn ang="0">
                    <a:pos x="10" y="82"/>
                  </a:cxn>
                  <a:cxn ang="0">
                    <a:pos x="20" y="114"/>
                  </a:cxn>
                  <a:cxn ang="0">
                    <a:pos x="26" y="112"/>
                  </a:cxn>
                  <a:cxn ang="0">
                    <a:pos x="28" y="108"/>
                  </a:cxn>
                  <a:cxn ang="0">
                    <a:pos x="32" y="104"/>
                  </a:cxn>
                  <a:cxn ang="0">
                    <a:pos x="30" y="94"/>
                  </a:cxn>
                  <a:cxn ang="0">
                    <a:pos x="32" y="88"/>
                  </a:cxn>
                  <a:cxn ang="0">
                    <a:pos x="40" y="86"/>
                  </a:cxn>
                  <a:cxn ang="0">
                    <a:pos x="46" y="82"/>
                  </a:cxn>
                  <a:cxn ang="0">
                    <a:pos x="48" y="76"/>
                  </a:cxn>
                  <a:cxn ang="0">
                    <a:pos x="52" y="68"/>
                  </a:cxn>
                </a:cxnLst>
                <a:rect l="0" t="0" r="r" b="b"/>
                <a:pathLst>
                  <a:path w="52" h="114">
                    <a:moveTo>
                      <a:pt x="52" y="68"/>
                    </a:moveTo>
                    <a:lnTo>
                      <a:pt x="52" y="68"/>
                    </a:lnTo>
                    <a:lnTo>
                      <a:pt x="46" y="66"/>
                    </a:lnTo>
                    <a:lnTo>
                      <a:pt x="42" y="64"/>
                    </a:lnTo>
                    <a:lnTo>
                      <a:pt x="40" y="62"/>
                    </a:lnTo>
                    <a:lnTo>
                      <a:pt x="40" y="58"/>
                    </a:lnTo>
                    <a:lnTo>
                      <a:pt x="40" y="54"/>
                    </a:lnTo>
                    <a:lnTo>
                      <a:pt x="46" y="46"/>
                    </a:lnTo>
                    <a:lnTo>
                      <a:pt x="46" y="42"/>
                    </a:lnTo>
                    <a:lnTo>
                      <a:pt x="48" y="42"/>
                    </a:lnTo>
                    <a:lnTo>
                      <a:pt x="48" y="38"/>
                    </a:lnTo>
                    <a:lnTo>
                      <a:pt x="46" y="34"/>
                    </a:lnTo>
                    <a:lnTo>
                      <a:pt x="48" y="28"/>
                    </a:lnTo>
                    <a:lnTo>
                      <a:pt x="44" y="28"/>
                    </a:lnTo>
                    <a:lnTo>
                      <a:pt x="44" y="18"/>
                    </a:lnTo>
                    <a:lnTo>
                      <a:pt x="50" y="14"/>
                    </a:lnTo>
                    <a:lnTo>
                      <a:pt x="52" y="8"/>
                    </a:lnTo>
                    <a:lnTo>
                      <a:pt x="52" y="6"/>
                    </a:lnTo>
                    <a:lnTo>
                      <a:pt x="50" y="6"/>
                    </a:lnTo>
                    <a:lnTo>
                      <a:pt x="46" y="8"/>
                    </a:lnTo>
                    <a:lnTo>
                      <a:pt x="42" y="6"/>
                    </a:lnTo>
                    <a:lnTo>
                      <a:pt x="40" y="2"/>
                    </a:lnTo>
                    <a:lnTo>
                      <a:pt x="38" y="0"/>
                    </a:lnTo>
                    <a:lnTo>
                      <a:pt x="38" y="2"/>
                    </a:lnTo>
                    <a:lnTo>
                      <a:pt x="36" y="2"/>
                    </a:lnTo>
                    <a:lnTo>
                      <a:pt x="36" y="0"/>
                    </a:lnTo>
                    <a:lnTo>
                      <a:pt x="30" y="0"/>
                    </a:lnTo>
                    <a:lnTo>
                      <a:pt x="26" y="4"/>
                    </a:lnTo>
                    <a:lnTo>
                      <a:pt x="16" y="4"/>
                    </a:lnTo>
                    <a:lnTo>
                      <a:pt x="8" y="4"/>
                    </a:lnTo>
                    <a:lnTo>
                      <a:pt x="8" y="10"/>
                    </a:lnTo>
                    <a:lnTo>
                      <a:pt x="8" y="14"/>
                    </a:lnTo>
                    <a:lnTo>
                      <a:pt x="10" y="16"/>
                    </a:lnTo>
                    <a:lnTo>
                      <a:pt x="12" y="18"/>
                    </a:lnTo>
                    <a:lnTo>
                      <a:pt x="12" y="22"/>
                    </a:lnTo>
                    <a:lnTo>
                      <a:pt x="12" y="28"/>
                    </a:lnTo>
                    <a:lnTo>
                      <a:pt x="14" y="36"/>
                    </a:lnTo>
                    <a:lnTo>
                      <a:pt x="14" y="38"/>
                    </a:lnTo>
                    <a:lnTo>
                      <a:pt x="12" y="40"/>
                    </a:lnTo>
                    <a:lnTo>
                      <a:pt x="12" y="42"/>
                    </a:lnTo>
                    <a:lnTo>
                      <a:pt x="10" y="42"/>
                    </a:lnTo>
                    <a:lnTo>
                      <a:pt x="8" y="48"/>
                    </a:lnTo>
                    <a:lnTo>
                      <a:pt x="4" y="52"/>
                    </a:lnTo>
                    <a:lnTo>
                      <a:pt x="0" y="52"/>
                    </a:lnTo>
                    <a:lnTo>
                      <a:pt x="0" y="56"/>
                    </a:lnTo>
                    <a:lnTo>
                      <a:pt x="2" y="68"/>
                    </a:lnTo>
                    <a:lnTo>
                      <a:pt x="4" y="68"/>
                    </a:lnTo>
                    <a:lnTo>
                      <a:pt x="6" y="68"/>
                    </a:lnTo>
                    <a:lnTo>
                      <a:pt x="8" y="70"/>
                    </a:lnTo>
                    <a:lnTo>
                      <a:pt x="10" y="82"/>
                    </a:lnTo>
                    <a:lnTo>
                      <a:pt x="16" y="84"/>
                    </a:lnTo>
                    <a:lnTo>
                      <a:pt x="20" y="114"/>
                    </a:lnTo>
                    <a:lnTo>
                      <a:pt x="24" y="114"/>
                    </a:lnTo>
                    <a:lnTo>
                      <a:pt x="26" y="112"/>
                    </a:lnTo>
                    <a:lnTo>
                      <a:pt x="28" y="112"/>
                    </a:lnTo>
                    <a:lnTo>
                      <a:pt x="28" y="108"/>
                    </a:lnTo>
                    <a:lnTo>
                      <a:pt x="30" y="106"/>
                    </a:lnTo>
                    <a:lnTo>
                      <a:pt x="32" y="104"/>
                    </a:lnTo>
                    <a:lnTo>
                      <a:pt x="32" y="102"/>
                    </a:lnTo>
                    <a:lnTo>
                      <a:pt x="30" y="94"/>
                    </a:lnTo>
                    <a:lnTo>
                      <a:pt x="32" y="90"/>
                    </a:lnTo>
                    <a:lnTo>
                      <a:pt x="32" y="88"/>
                    </a:lnTo>
                    <a:lnTo>
                      <a:pt x="36" y="88"/>
                    </a:lnTo>
                    <a:lnTo>
                      <a:pt x="40" y="86"/>
                    </a:lnTo>
                    <a:lnTo>
                      <a:pt x="42" y="86"/>
                    </a:lnTo>
                    <a:lnTo>
                      <a:pt x="46" y="82"/>
                    </a:lnTo>
                    <a:lnTo>
                      <a:pt x="48" y="78"/>
                    </a:lnTo>
                    <a:lnTo>
                      <a:pt x="48" y="76"/>
                    </a:lnTo>
                    <a:lnTo>
                      <a:pt x="48" y="74"/>
                    </a:lnTo>
                    <a:lnTo>
                      <a:pt x="52" y="68"/>
                    </a:lnTo>
                    <a:lnTo>
                      <a:pt x="52" y="6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82" name="Freeform 40">
                <a:extLst>
                  <a:ext uri="{FF2B5EF4-FFF2-40B4-BE49-F238E27FC236}">
                    <a16:creationId xmlns:a16="http://schemas.microsoft.com/office/drawing/2014/main" id="{B2DCBCB0-57D6-4FCB-9B8B-CF2E98E02DB4}"/>
                  </a:ext>
                </a:extLst>
              </p:cNvPr>
              <p:cNvSpPr>
                <a:spLocks/>
              </p:cNvSpPr>
              <p:nvPr/>
            </p:nvSpPr>
            <p:spPr bwMode="auto">
              <a:xfrm>
                <a:off x="2736" y="2366"/>
                <a:ext cx="26" cy="100"/>
              </a:xfrm>
              <a:custGeom>
                <a:avLst/>
                <a:gdLst/>
                <a:ahLst/>
                <a:cxnLst>
                  <a:cxn ang="0">
                    <a:pos x="16" y="98"/>
                  </a:cxn>
                  <a:cxn ang="0">
                    <a:pos x="16" y="98"/>
                  </a:cxn>
                  <a:cxn ang="0">
                    <a:pos x="20" y="92"/>
                  </a:cxn>
                  <a:cxn ang="0">
                    <a:pos x="20" y="96"/>
                  </a:cxn>
                  <a:cxn ang="0">
                    <a:pos x="20" y="98"/>
                  </a:cxn>
                  <a:cxn ang="0">
                    <a:pos x="18" y="100"/>
                  </a:cxn>
                  <a:cxn ang="0">
                    <a:pos x="20" y="100"/>
                  </a:cxn>
                  <a:cxn ang="0">
                    <a:pos x="22" y="96"/>
                  </a:cxn>
                  <a:cxn ang="0">
                    <a:pos x="24" y="96"/>
                  </a:cxn>
                  <a:cxn ang="0">
                    <a:pos x="26" y="96"/>
                  </a:cxn>
                  <a:cxn ang="0">
                    <a:pos x="26" y="94"/>
                  </a:cxn>
                  <a:cxn ang="0">
                    <a:pos x="24" y="88"/>
                  </a:cxn>
                  <a:cxn ang="0">
                    <a:pos x="24" y="84"/>
                  </a:cxn>
                  <a:cxn ang="0">
                    <a:pos x="24" y="82"/>
                  </a:cxn>
                  <a:cxn ang="0">
                    <a:pos x="22" y="76"/>
                  </a:cxn>
                  <a:cxn ang="0">
                    <a:pos x="22" y="72"/>
                  </a:cxn>
                  <a:cxn ang="0">
                    <a:pos x="24" y="66"/>
                  </a:cxn>
                  <a:cxn ang="0">
                    <a:pos x="24" y="62"/>
                  </a:cxn>
                  <a:cxn ang="0">
                    <a:pos x="24" y="56"/>
                  </a:cxn>
                  <a:cxn ang="0">
                    <a:pos x="22" y="50"/>
                  </a:cxn>
                  <a:cxn ang="0">
                    <a:pos x="24" y="46"/>
                  </a:cxn>
                  <a:cxn ang="0">
                    <a:pos x="24" y="38"/>
                  </a:cxn>
                  <a:cxn ang="0">
                    <a:pos x="24" y="36"/>
                  </a:cxn>
                  <a:cxn ang="0">
                    <a:pos x="22" y="34"/>
                  </a:cxn>
                  <a:cxn ang="0">
                    <a:pos x="22" y="28"/>
                  </a:cxn>
                  <a:cxn ang="0">
                    <a:pos x="22" y="22"/>
                  </a:cxn>
                  <a:cxn ang="0">
                    <a:pos x="22" y="20"/>
                  </a:cxn>
                  <a:cxn ang="0">
                    <a:pos x="12" y="16"/>
                  </a:cxn>
                  <a:cxn ang="0">
                    <a:pos x="12" y="2"/>
                  </a:cxn>
                  <a:cxn ang="0">
                    <a:pos x="6" y="2"/>
                  </a:cxn>
                  <a:cxn ang="0">
                    <a:pos x="0" y="0"/>
                  </a:cxn>
                  <a:cxn ang="0">
                    <a:pos x="0" y="6"/>
                  </a:cxn>
                  <a:cxn ang="0">
                    <a:pos x="0" y="12"/>
                  </a:cxn>
                  <a:cxn ang="0">
                    <a:pos x="0" y="14"/>
                  </a:cxn>
                  <a:cxn ang="0">
                    <a:pos x="4" y="16"/>
                  </a:cxn>
                  <a:cxn ang="0">
                    <a:pos x="4" y="22"/>
                  </a:cxn>
                  <a:cxn ang="0">
                    <a:pos x="6" y="28"/>
                  </a:cxn>
                  <a:cxn ang="0">
                    <a:pos x="4" y="34"/>
                  </a:cxn>
                  <a:cxn ang="0">
                    <a:pos x="4" y="36"/>
                  </a:cxn>
                  <a:cxn ang="0">
                    <a:pos x="4" y="38"/>
                  </a:cxn>
                  <a:cxn ang="0">
                    <a:pos x="6" y="38"/>
                  </a:cxn>
                  <a:cxn ang="0">
                    <a:pos x="6" y="40"/>
                  </a:cxn>
                  <a:cxn ang="0">
                    <a:pos x="4" y="46"/>
                  </a:cxn>
                  <a:cxn ang="0">
                    <a:pos x="4" y="46"/>
                  </a:cxn>
                  <a:cxn ang="0">
                    <a:pos x="4" y="50"/>
                  </a:cxn>
                  <a:cxn ang="0">
                    <a:pos x="8" y="54"/>
                  </a:cxn>
                  <a:cxn ang="0">
                    <a:pos x="10" y="58"/>
                  </a:cxn>
                  <a:cxn ang="0">
                    <a:pos x="8" y="72"/>
                  </a:cxn>
                  <a:cxn ang="0">
                    <a:pos x="6" y="76"/>
                  </a:cxn>
                  <a:cxn ang="0">
                    <a:pos x="8" y="78"/>
                  </a:cxn>
                  <a:cxn ang="0">
                    <a:pos x="8" y="80"/>
                  </a:cxn>
                  <a:cxn ang="0">
                    <a:pos x="8" y="82"/>
                  </a:cxn>
                  <a:cxn ang="0">
                    <a:pos x="16" y="98"/>
                  </a:cxn>
                  <a:cxn ang="0">
                    <a:pos x="16" y="98"/>
                  </a:cxn>
                </a:cxnLst>
                <a:rect l="0" t="0" r="r" b="b"/>
                <a:pathLst>
                  <a:path w="26" h="100">
                    <a:moveTo>
                      <a:pt x="16" y="98"/>
                    </a:moveTo>
                    <a:lnTo>
                      <a:pt x="16" y="98"/>
                    </a:lnTo>
                    <a:lnTo>
                      <a:pt x="20" y="92"/>
                    </a:lnTo>
                    <a:lnTo>
                      <a:pt x="20" y="96"/>
                    </a:lnTo>
                    <a:lnTo>
                      <a:pt x="20" y="98"/>
                    </a:lnTo>
                    <a:lnTo>
                      <a:pt x="18" y="100"/>
                    </a:lnTo>
                    <a:lnTo>
                      <a:pt x="20" y="100"/>
                    </a:lnTo>
                    <a:lnTo>
                      <a:pt x="22" y="96"/>
                    </a:lnTo>
                    <a:lnTo>
                      <a:pt x="24" y="96"/>
                    </a:lnTo>
                    <a:lnTo>
                      <a:pt x="26" y="96"/>
                    </a:lnTo>
                    <a:lnTo>
                      <a:pt x="26" y="94"/>
                    </a:lnTo>
                    <a:lnTo>
                      <a:pt x="24" y="88"/>
                    </a:lnTo>
                    <a:lnTo>
                      <a:pt x="24" y="84"/>
                    </a:lnTo>
                    <a:lnTo>
                      <a:pt x="24" y="82"/>
                    </a:lnTo>
                    <a:lnTo>
                      <a:pt x="22" y="76"/>
                    </a:lnTo>
                    <a:lnTo>
                      <a:pt x="22" y="72"/>
                    </a:lnTo>
                    <a:lnTo>
                      <a:pt x="24" y="66"/>
                    </a:lnTo>
                    <a:lnTo>
                      <a:pt x="24" y="62"/>
                    </a:lnTo>
                    <a:lnTo>
                      <a:pt x="24" y="56"/>
                    </a:lnTo>
                    <a:lnTo>
                      <a:pt x="22" y="50"/>
                    </a:lnTo>
                    <a:lnTo>
                      <a:pt x="24" y="46"/>
                    </a:lnTo>
                    <a:lnTo>
                      <a:pt x="24" y="38"/>
                    </a:lnTo>
                    <a:lnTo>
                      <a:pt x="24" y="36"/>
                    </a:lnTo>
                    <a:lnTo>
                      <a:pt x="22" y="34"/>
                    </a:lnTo>
                    <a:lnTo>
                      <a:pt x="22" y="28"/>
                    </a:lnTo>
                    <a:lnTo>
                      <a:pt x="22" y="22"/>
                    </a:lnTo>
                    <a:lnTo>
                      <a:pt x="22" y="20"/>
                    </a:lnTo>
                    <a:lnTo>
                      <a:pt x="12" y="16"/>
                    </a:lnTo>
                    <a:lnTo>
                      <a:pt x="12" y="2"/>
                    </a:lnTo>
                    <a:lnTo>
                      <a:pt x="6" y="2"/>
                    </a:lnTo>
                    <a:lnTo>
                      <a:pt x="0" y="0"/>
                    </a:lnTo>
                    <a:lnTo>
                      <a:pt x="0" y="6"/>
                    </a:lnTo>
                    <a:lnTo>
                      <a:pt x="0" y="12"/>
                    </a:lnTo>
                    <a:lnTo>
                      <a:pt x="0" y="14"/>
                    </a:lnTo>
                    <a:lnTo>
                      <a:pt x="4" y="16"/>
                    </a:lnTo>
                    <a:lnTo>
                      <a:pt x="4" y="22"/>
                    </a:lnTo>
                    <a:lnTo>
                      <a:pt x="6" y="28"/>
                    </a:lnTo>
                    <a:lnTo>
                      <a:pt x="4" y="34"/>
                    </a:lnTo>
                    <a:lnTo>
                      <a:pt x="4" y="36"/>
                    </a:lnTo>
                    <a:lnTo>
                      <a:pt x="4" y="38"/>
                    </a:lnTo>
                    <a:lnTo>
                      <a:pt x="6" y="38"/>
                    </a:lnTo>
                    <a:lnTo>
                      <a:pt x="6" y="40"/>
                    </a:lnTo>
                    <a:lnTo>
                      <a:pt x="4" y="46"/>
                    </a:lnTo>
                    <a:lnTo>
                      <a:pt x="4" y="46"/>
                    </a:lnTo>
                    <a:lnTo>
                      <a:pt x="4" y="50"/>
                    </a:lnTo>
                    <a:lnTo>
                      <a:pt x="8" y="54"/>
                    </a:lnTo>
                    <a:lnTo>
                      <a:pt x="10" y="58"/>
                    </a:lnTo>
                    <a:lnTo>
                      <a:pt x="8" y="72"/>
                    </a:lnTo>
                    <a:lnTo>
                      <a:pt x="6" y="76"/>
                    </a:lnTo>
                    <a:lnTo>
                      <a:pt x="8" y="78"/>
                    </a:lnTo>
                    <a:lnTo>
                      <a:pt x="8" y="80"/>
                    </a:lnTo>
                    <a:lnTo>
                      <a:pt x="8" y="82"/>
                    </a:lnTo>
                    <a:lnTo>
                      <a:pt x="16" y="98"/>
                    </a:lnTo>
                    <a:lnTo>
                      <a:pt x="16" y="9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83" name="Freeform 41">
                <a:extLst>
                  <a:ext uri="{FF2B5EF4-FFF2-40B4-BE49-F238E27FC236}">
                    <a16:creationId xmlns:a16="http://schemas.microsoft.com/office/drawing/2014/main" id="{516384B2-6DF2-4E58-8EEB-436B14458C0A}"/>
                  </a:ext>
                </a:extLst>
              </p:cNvPr>
              <p:cNvSpPr>
                <a:spLocks/>
              </p:cNvSpPr>
              <p:nvPr/>
            </p:nvSpPr>
            <p:spPr bwMode="auto">
              <a:xfrm>
                <a:off x="4008" y="2236"/>
                <a:ext cx="96" cy="236"/>
              </a:xfrm>
              <a:custGeom>
                <a:avLst/>
                <a:gdLst/>
                <a:ahLst/>
                <a:cxnLst>
                  <a:cxn ang="0">
                    <a:pos x="36" y="6"/>
                  </a:cxn>
                  <a:cxn ang="0">
                    <a:pos x="38" y="16"/>
                  </a:cxn>
                  <a:cxn ang="0">
                    <a:pos x="42" y="24"/>
                  </a:cxn>
                  <a:cxn ang="0">
                    <a:pos x="46" y="36"/>
                  </a:cxn>
                  <a:cxn ang="0">
                    <a:pos x="60" y="24"/>
                  </a:cxn>
                  <a:cxn ang="0">
                    <a:pos x="66" y="30"/>
                  </a:cxn>
                  <a:cxn ang="0">
                    <a:pos x="84" y="42"/>
                  </a:cxn>
                  <a:cxn ang="0">
                    <a:pos x="88" y="60"/>
                  </a:cxn>
                  <a:cxn ang="0">
                    <a:pos x="94" y="72"/>
                  </a:cxn>
                  <a:cxn ang="0">
                    <a:pos x="92" y="84"/>
                  </a:cxn>
                  <a:cxn ang="0">
                    <a:pos x="78" y="96"/>
                  </a:cxn>
                  <a:cxn ang="0">
                    <a:pos x="62" y="100"/>
                  </a:cxn>
                  <a:cxn ang="0">
                    <a:pos x="58" y="120"/>
                  </a:cxn>
                  <a:cxn ang="0">
                    <a:pos x="64" y="142"/>
                  </a:cxn>
                  <a:cxn ang="0">
                    <a:pos x="58" y="132"/>
                  </a:cxn>
                  <a:cxn ang="0">
                    <a:pos x="50" y="122"/>
                  </a:cxn>
                  <a:cxn ang="0">
                    <a:pos x="40" y="114"/>
                  </a:cxn>
                  <a:cxn ang="0">
                    <a:pos x="32" y="112"/>
                  </a:cxn>
                  <a:cxn ang="0">
                    <a:pos x="30" y="122"/>
                  </a:cxn>
                  <a:cxn ang="0">
                    <a:pos x="30" y="134"/>
                  </a:cxn>
                  <a:cxn ang="0">
                    <a:pos x="26" y="154"/>
                  </a:cxn>
                  <a:cxn ang="0">
                    <a:pos x="20" y="174"/>
                  </a:cxn>
                  <a:cxn ang="0">
                    <a:pos x="26" y="180"/>
                  </a:cxn>
                  <a:cxn ang="0">
                    <a:pos x="32" y="188"/>
                  </a:cxn>
                  <a:cxn ang="0">
                    <a:pos x="38" y="208"/>
                  </a:cxn>
                  <a:cxn ang="0">
                    <a:pos x="46" y="212"/>
                  </a:cxn>
                  <a:cxn ang="0">
                    <a:pos x="52" y="220"/>
                  </a:cxn>
                  <a:cxn ang="0">
                    <a:pos x="52" y="234"/>
                  </a:cxn>
                  <a:cxn ang="0">
                    <a:pos x="42" y="236"/>
                  </a:cxn>
                  <a:cxn ang="0">
                    <a:pos x="32" y="230"/>
                  </a:cxn>
                  <a:cxn ang="0">
                    <a:pos x="28" y="212"/>
                  </a:cxn>
                  <a:cxn ang="0">
                    <a:pos x="22" y="204"/>
                  </a:cxn>
                  <a:cxn ang="0">
                    <a:pos x="10" y="182"/>
                  </a:cxn>
                  <a:cxn ang="0">
                    <a:pos x="16" y="168"/>
                  </a:cxn>
                  <a:cxn ang="0">
                    <a:pos x="12" y="160"/>
                  </a:cxn>
                  <a:cxn ang="0">
                    <a:pos x="16" y="146"/>
                  </a:cxn>
                  <a:cxn ang="0">
                    <a:pos x="20" y="132"/>
                  </a:cxn>
                  <a:cxn ang="0">
                    <a:pos x="22" y="108"/>
                  </a:cxn>
                  <a:cxn ang="0">
                    <a:pos x="6" y="76"/>
                  </a:cxn>
                  <a:cxn ang="0">
                    <a:pos x="8" y="62"/>
                  </a:cxn>
                  <a:cxn ang="0">
                    <a:pos x="2" y="34"/>
                  </a:cxn>
                  <a:cxn ang="0">
                    <a:pos x="2" y="16"/>
                  </a:cxn>
                  <a:cxn ang="0">
                    <a:pos x="14" y="10"/>
                  </a:cxn>
                  <a:cxn ang="0">
                    <a:pos x="20" y="0"/>
                  </a:cxn>
                  <a:cxn ang="0">
                    <a:pos x="32" y="2"/>
                  </a:cxn>
                </a:cxnLst>
                <a:rect l="0" t="0" r="r" b="b"/>
                <a:pathLst>
                  <a:path w="96" h="236">
                    <a:moveTo>
                      <a:pt x="32" y="2"/>
                    </a:moveTo>
                    <a:lnTo>
                      <a:pt x="32" y="6"/>
                    </a:lnTo>
                    <a:lnTo>
                      <a:pt x="36" y="6"/>
                    </a:lnTo>
                    <a:lnTo>
                      <a:pt x="40" y="6"/>
                    </a:lnTo>
                    <a:lnTo>
                      <a:pt x="42" y="10"/>
                    </a:lnTo>
                    <a:lnTo>
                      <a:pt x="38" y="16"/>
                    </a:lnTo>
                    <a:lnTo>
                      <a:pt x="40" y="18"/>
                    </a:lnTo>
                    <a:lnTo>
                      <a:pt x="40" y="22"/>
                    </a:lnTo>
                    <a:lnTo>
                      <a:pt x="42" y="24"/>
                    </a:lnTo>
                    <a:lnTo>
                      <a:pt x="44" y="30"/>
                    </a:lnTo>
                    <a:lnTo>
                      <a:pt x="42" y="34"/>
                    </a:lnTo>
                    <a:lnTo>
                      <a:pt x="46" y="36"/>
                    </a:lnTo>
                    <a:lnTo>
                      <a:pt x="50" y="34"/>
                    </a:lnTo>
                    <a:lnTo>
                      <a:pt x="52" y="30"/>
                    </a:lnTo>
                    <a:lnTo>
                      <a:pt x="60" y="24"/>
                    </a:lnTo>
                    <a:lnTo>
                      <a:pt x="64" y="26"/>
                    </a:lnTo>
                    <a:lnTo>
                      <a:pt x="64" y="28"/>
                    </a:lnTo>
                    <a:lnTo>
                      <a:pt x="66" y="30"/>
                    </a:lnTo>
                    <a:lnTo>
                      <a:pt x="72" y="34"/>
                    </a:lnTo>
                    <a:lnTo>
                      <a:pt x="78" y="34"/>
                    </a:lnTo>
                    <a:lnTo>
                      <a:pt x="84" y="42"/>
                    </a:lnTo>
                    <a:lnTo>
                      <a:pt x="84" y="48"/>
                    </a:lnTo>
                    <a:lnTo>
                      <a:pt x="84" y="56"/>
                    </a:lnTo>
                    <a:lnTo>
                      <a:pt x="88" y="60"/>
                    </a:lnTo>
                    <a:lnTo>
                      <a:pt x="92" y="64"/>
                    </a:lnTo>
                    <a:lnTo>
                      <a:pt x="94" y="68"/>
                    </a:lnTo>
                    <a:lnTo>
                      <a:pt x="94" y="72"/>
                    </a:lnTo>
                    <a:lnTo>
                      <a:pt x="96" y="74"/>
                    </a:lnTo>
                    <a:lnTo>
                      <a:pt x="94" y="80"/>
                    </a:lnTo>
                    <a:lnTo>
                      <a:pt x="92" y="84"/>
                    </a:lnTo>
                    <a:lnTo>
                      <a:pt x="88" y="88"/>
                    </a:lnTo>
                    <a:lnTo>
                      <a:pt x="84" y="92"/>
                    </a:lnTo>
                    <a:lnTo>
                      <a:pt x="78" y="96"/>
                    </a:lnTo>
                    <a:lnTo>
                      <a:pt x="74" y="96"/>
                    </a:lnTo>
                    <a:lnTo>
                      <a:pt x="68" y="96"/>
                    </a:lnTo>
                    <a:lnTo>
                      <a:pt x="62" y="100"/>
                    </a:lnTo>
                    <a:lnTo>
                      <a:pt x="58" y="102"/>
                    </a:lnTo>
                    <a:lnTo>
                      <a:pt x="58" y="110"/>
                    </a:lnTo>
                    <a:lnTo>
                      <a:pt x="58" y="120"/>
                    </a:lnTo>
                    <a:lnTo>
                      <a:pt x="62" y="124"/>
                    </a:lnTo>
                    <a:lnTo>
                      <a:pt x="64" y="132"/>
                    </a:lnTo>
                    <a:lnTo>
                      <a:pt x="64" y="142"/>
                    </a:lnTo>
                    <a:lnTo>
                      <a:pt x="62" y="138"/>
                    </a:lnTo>
                    <a:lnTo>
                      <a:pt x="60" y="134"/>
                    </a:lnTo>
                    <a:lnTo>
                      <a:pt x="58" y="132"/>
                    </a:lnTo>
                    <a:lnTo>
                      <a:pt x="56" y="132"/>
                    </a:lnTo>
                    <a:lnTo>
                      <a:pt x="54" y="126"/>
                    </a:lnTo>
                    <a:lnTo>
                      <a:pt x="50" y="122"/>
                    </a:lnTo>
                    <a:lnTo>
                      <a:pt x="44" y="122"/>
                    </a:lnTo>
                    <a:lnTo>
                      <a:pt x="42" y="116"/>
                    </a:lnTo>
                    <a:lnTo>
                      <a:pt x="40" y="114"/>
                    </a:lnTo>
                    <a:lnTo>
                      <a:pt x="36" y="112"/>
                    </a:lnTo>
                    <a:lnTo>
                      <a:pt x="32" y="110"/>
                    </a:lnTo>
                    <a:lnTo>
                      <a:pt x="32" y="112"/>
                    </a:lnTo>
                    <a:lnTo>
                      <a:pt x="30" y="112"/>
                    </a:lnTo>
                    <a:lnTo>
                      <a:pt x="30" y="118"/>
                    </a:lnTo>
                    <a:lnTo>
                      <a:pt x="30" y="122"/>
                    </a:lnTo>
                    <a:lnTo>
                      <a:pt x="30" y="124"/>
                    </a:lnTo>
                    <a:lnTo>
                      <a:pt x="30" y="130"/>
                    </a:lnTo>
                    <a:lnTo>
                      <a:pt x="30" y="134"/>
                    </a:lnTo>
                    <a:lnTo>
                      <a:pt x="28" y="138"/>
                    </a:lnTo>
                    <a:lnTo>
                      <a:pt x="26" y="146"/>
                    </a:lnTo>
                    <a:lnTo>
                      <a:pt x="26" y="154"/>
                    </a:lnTo>
                    <a:lnTo>
                      <a:pt x="24" y="156"/>
                    </a:lnTo>
                    <a:lnTo>
                      <a:pt x="22" y="166"/>
                    </a:lnTo>
                    <a:lnTo>
                      <a:pt x="20" y="174"/>
                    </a:lnTo>
                    <a:lnTo>
                      <a:pt x="22" y="176"/>
                    </a:lnTo>
                    <a:lnTo>
                      <a:pt x="24" y="178"/>
                    </a:lnTo>
                    <a:lnTo>
                      <a:pt x="26" y="180"/>
                    </a:lnTo>
                    <a:lnTo>
                      <a:pt x="28" y="190"/>
                    </a:lnTo>
                    <a:lnTo>
                      <a:pt x="30" y="190"/>
                    </a:lnTo>
                    <a:lnTo>
                      <a:pt x="32" y="188"/>
                    </a:lnTo>
                    <a:lnTo>
                      <a:pt x="32" y="200"/>
                    </a:lnTo>
                    <a:lnTo>
                      <a:pt x="34" y="206"/>
                    </a:lnTo>
                    <a:lnTo>
                      <a:pt x="38" y="208"/>
                    </a:lnTo>
                    <a:lnTo>
                      <a:pt x="42" y="208"/>
                    </a:lnTo>
                    <a:lnTo>
                      <a:pt x="46" y="210"/>
                    </a:lnTo>
                    <a:lnTo>
                      <a:pt x="46" y="212"/>
                    </a:lnTo>
                    <a:lnTo>
                      <a:pt x="46" y="214"/>
                    </a:lnTo>
                    <a:lnTo>
                      <a:pt x="50" y="218"/>
                    </a:lnTo>
                    <a:lnTo>
                      <a:pt x="52" y="220"/>
                    </a:lnTo>
                    <a:lnTo>
                      <a:pt x="54" y="226"/>
                    </a:lnTo>
                    <a:lnTo>
                      <a:pt x="52" y="228"/>
                    </a:lnTo>
                    <a:lnTo>
                      <a:pt x="52" y="234"/>
                    </a:lnTo>
                    <a:lnTo>
                      <a:pt x="46" y="232"/>
                    </a:lnTo>
                    <a:lnTo>
                      <a:pt x="46" y="236"/>
                    </a:lnTo>
                    <a:lnTo>
                      <a:pt x="42" y="236"/>
                    </a:lnTo>
                    <a:lnTo>
                      <a:pt x="42" y="230"/>
                    </a:lnTo>
                    <a:lnTo>
                      <a:pt x="36" y="228"/>
                    </a:lnTo>
                    <a:lnTo>
                      <a:pt x="32" y="230"/>
                    </a:lnTo>
                    <a:lnTo>
                      <a:pt x="32" y="222"/>
                    </a:lnTo>
                    <a:lnTo>
                      <a:pt x="30" y="214"/>
                    </a:lnTo>
                    <a:lnTo>
                      <a:pt x="28" y="212"/>
                    </a:lnTo>
                    <a:lnTo>
                      <a:pt x="28" y="210"/>
                    </a:lnTo>
                    <a:lnTo>
                      <a:pt x="26" y="206"/>
                    </a:lnTo>
                    <a:lnTo>
                      <a:pt x="22" y="204"/>
                    </a:lnTo>
                    <a:lnTo>
                      <a:pt x="14" y="194"/>
                    </a:lnTo>
                    <a:lnTo>
                      <a:pt x="10" y="188"/>
                    </a:lnTo>
                    <a:lnTo>
                      <a:pt x="10" y="182"/>
                    </a:lnTo>
                    <a:lnTo>
                      <a:pt x="10" y="176"/>
                    </a:lnTo>
                    <a:lnTo>
                      <a:pt x="12" y="170"/>
                    </a:lnTo>
                    <a:lnTo>
                      <a:pt x="16" y="168"/>
                    </a:lnTo>
                    <a:lnTo>
                      <a:pt x="14" y="166"/>
                    </a:lnTo>
                    <a:lnTo>
                      <a:pt x="14" y="162"/>
                    </a:lnTo>
                    <a:lnTo>
                      <a:pt x="12" y="160"/>
                    </a:lnTo>
                    <a:lnTo>
                      <a:pt x="12" y="156"/>
                    </a:lnTo>
                    <a:lnTo>
                      <a:pt x="16" y="150"/>
                    </a:lnTo>
                    <a:lnTo>
                      <a:pt x="16" y="146"/>
                    </a:lnTo>
                    <a:lnTo>
                      <a:pt x="18" y="146"/>
                    </a:lnTo>
                    <a:lnTo>
                      <a:pt x="18" y="140"/>
                    </a:lnTo>
                    <a:lnTo>
                      <a:pt x="20" y="132"/>
                    </a:lnTo>
                    <a:lnTo>
                      <a:pt x="26" y="124"/>
                    </a:lnTo>
                    <a:lnTo>
                      <a:pt x="26" y="118"/>
                    </a:lnTo>
                    <a:lnTo>
                      <a:pt x="22" y="108"/>
                    </a:lnTo>
                    <a:lnTo>
                      <a:pt x="14" y="100"/>
                    </a:lnTo>
                    <a:lnTo>
                      <a:pt x="10" y="88"/>
                    </a:lnTo>
                    <a:lnTo>
                      <a:pt x="6" y="76"/>
                    </a:lnTo>
                    <a:lnTo>
                      <a:pt x="14" y="72"/>
                    </a:lnTo>
                    <a:lnTo>
                      <a:pt x="14" y="68"/>
                    </a:lnTo>
                    <a:lnTo>
                      <a:pt x="8" y="62"/>
                    </a:lnTo>
                    <a:lnTo>
                      <a:pt x="2" y="54"/>
                    </a:lnTo>
                    <a:lnTo>
                      <a:pt x="0" y="42"/>
                    </a:lnTo>
                    <a:lnTo>
                      <a:pt x="2" y="34"/>
                    </a:lnTo>
                    <a:lnTo>
                      <a:pt x="2" y="28"/>
                    </a:lnTo>
                    <a:lnTo>
                      <a:pt x="0" y="20"/>
                    </a:lnTo>
                    <a:lnTo>
                      <a:pt x="2" y="16"/>
                    </a:lnTo>
                    <a:lnTo>
                      <a:pt x="6" y="16"/>
                    </a:lnTo>
                    <a:lnTo>
                      <a:pt x="10" y="10"/>
                    </a:lnTo>
                    <a:lnTo>
                      <a:pt x="14" y="10"/>
                    </a:lnTo>
                    <a:lnTo>
                      <a:pt x="14" y="6"/>
                    </a:lnTo>
                    <a:lnTo>
                      <a:pt x="16" y="0"/>
                    </a:lnTo>
                    <a:lnTo>
                      <a:pt x="20" y="0"/>
                    </a:lnTo>
                    <a:lnTo>
                      <a:pt x="24" y="2"/>
                    </a:lnTo>
                    <a:lnTo>
                      <a:pt x="32" y="2"/>
                    </a:lnTo>
                    <a:lnTo>
                      <a:pt x="32" y="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84" name="Freeform 42">
                <a:extLst>
                  <a:ext uri="{FF2B5EF4-FFF2-40B4-BE49-F238E27FC236}">
                    <a16:creationId xmlns:a16="http://schemas.microsoft.com/office/drawing/2014/main" id="{0401AB7A-56D6-4E6B-B191-99BE63A7CFEE}"/>
                  </a:ext>
                </a:extLst>
              </p:cNvPr>
              <p:cNvSpPr>
                <a:spLocks/>
              </p:cNvSpPr>
              <p:nvPr/>
            </p:nvSpPr>
            <p:spPr bwMode="auto">
              <a:xfrm>
                <a:off x="3610" y="1876"/>
                <a:ext cx="96" cy="90"/>
              </a:xfrm>
              <a:custGeom>
                <a:avLst/>
                <a:gdLst/>
                <a:ahLst/>
                <a:cxnLst>
                  <a:cxn ang="0">
                    <a:pos x="40" y="8"/>
                  </a:cxn>
                  <a:cxn ang="0">
                    <a:pos x="44" y="0"/>
                  </a:cxn>
                  <a:cxn ang="0">
                    <a:pos x="36" y="2"/>
                  </a:cxn>
                  <a:cxn ang="0">
                    <a:pos x="34" y="6"/>
                  </a:cxn>
                  <a:cxn ang="0">
                    <a:pos x="28" y="2"/>
                  </a:cxn>
                  <a:cxn ang="0">
                    <a:pos x="24" y="0"/>
                  </a:cxn>
                  <a:cxn ang="0">
                    <a:pos x="20" y="2"/>
                  </a:cxn>
                  <a:cxn ang="0">
                    <a:pos x="24" y="10"/>
                  </a:cxn>
                  <a:cxn ang="0">
                    <a:pos x="22" y="14"/>
                  </a:cxn>
                  <a:cxn ang="0">
                    <a:pos x="18" y="18"/>
                  </a:cxn>
                  <a:cxn ang="0">
                    <a:pos x="20" y="20"/>
                  </a:cxn>
                  <a:cxn ang="0">
                    <a:pos x="18" y="22"/>
                  </a:cxn>
                  <a:cxn ang="0">
                    <a:pos x="10" y="28"/>
                  </a:cxn>
                  <a:cxn ang="0">
                    <a:pos x="8" y="26"/>
                  </a:cxn>
                  <a:cxn ang="0">
                    <a:pos x="2" y="26"/>
                  </a:cxn>
                  <a:cxn ang="0">
                    <a:pos x="0" y="32"/>
                  </a:cxn>
                  <a:cxn ang="0">
                    <a:pos x="4" y="38"/>
                  </a:cxn>
                  <a:cxn ang="0">
                    <a:pos x="12" y="38"/>
                  </a:cxn>
                  <a:cxn ang="0">
                    <a:pos x="14" y="40"/>
                  </a:cxn>
                  <a:cxn ang="0">
                    <a:pos x="10" y="48"/>
                  </a:cxn>
                  <a:cxn ang="0">
                    <a:pos x="14" y="52"/>
                  </a:cxn>
                  <a:cxn ang="0">
                    <a:pos x="10" y="58"/>
                  </a:cxn>
                  <a:cxn ang="0">
                    <a:pos x="4" y="68"/>
                  </a:cxn>
                  <a:cxn ang="0">
                    <a:pos x="14" y="68"/>
                  </a:cxn>
                  <a:cxn ang="0">
                    <a:pos x="22" y="62"/>
                  </a:cxn>
                  <a:cxn ang="0">
                    <a:pos x="30" y="60"/>
                  </a:cxn>
                  <a:cxn ang="0">
                    <a:pos x="36" y="70"/>
                  </a:cxn>
                  <a:cxn ang="0">
                    <a:pos x="32" y="84"/>
                  </a:cxn>
                  <a:cxn ang="0">
                    <a:pos x="44" y="88"/>
                  </a:cxn>
                  <a:cxn ang="0">
                    <a:pos x="54" y="78"/>
                  </a:cxn>
                  <a:cxn ang="0">
                    <a:pos x="66" y="72"/>
                  </a:cxn>
                  <a:cxn ang="0">
                    <a:pos x="80" y="72"/>
                  </a:cxn>
                  <a:cxn ang="0">
                    <a:pos x="96" y="70"/>
                  </a:cxn>
                  <a:cxn ang="0">
                    <a:pos x="92" y="62"/>
                  </a:cxn>
                  <a:cxn ang="0">
                    <a:pos x="88" y="48"/>
                  </a:cxn>
                  <a:cxn ang="0">
                    <a:pos x="90" y="38"/>
                  </a:cxn>
                  <a:cxn ang="0">
                    <a:pos x="80" y="40"/>
                  </a:cxn>
                  <a:cxn ang="0">
                    <a:pos x="76" y="32"/>
                  </a:cxn>
                  <a:cxn ang="0">
                    <a:pos x="70" y="24"/>
                  </a:cxn>
                  <a:cxn ang="0">
                    <a:pos x="60" y="26"/>
                  </a:cxn>
                  <a:cxn ang="0">
                    <a:pos x="56" y="26"/>
                  </a:cxn>
                  <a:cxn ang="0">
                    <a:pos x="52" y="24"/>
                  </a:cxn>
                  <a:cxn ang="0">
                    <a:pos x="48" y="22"/>
                  </a:cxn>
                  <a:cxn ang="0">
                    <a:pos x="42" y="24"/>
                  </a:cxn>
                  <a:cxn ang="0">
                    <a:pos x="40" y="22"/>
                  </a:cxn>
                  <a:cxn ang="0">
                    <a:pos x="26" y="18"/>
                  </a:cxn>
                  <a:cxn ang="0">
                    <a:pos x="40" y="18"/>
                  </a:cxn>
                  <a:cxn ang="0">
                    <a:pos x="40" y="16"/>
                  </a:cxn>
                </a:cxnLst>
                <a:rect l="0" t="0" r="r" b="b"/>
                <a:pathLst>
                  <a:path w="96" h="90">
                    <a:moveTo>
                      <a:pt x="40" y="16"/>
                    </a:moveTo>
                    <a:lnTo>
                      <a:pt x="40" y="8"/>
                    </a:lnTo>
                    <a:lnTo>
                      <a:pt x="46" y="6"/>
                    </a:lnTo>
                    <a:lnTo>
                      <a:pt x="44" y="0"/>
                    </a:lnTo>
                    <a:lnTo>
                      <a:pt x="40" y="0"/>
                    </a:lnTo>
                    <a:lnTo>
                      <a:pt x="36" y="2"/>
                    </a:lnTo>
                    <a:lnTo>
                      <a:pt x="36" y="4"/>
                    </a:lnTo>
                    <a:lnTo>
                      <a:pt x="34" y="6"/>
                    </a:lnTo>
                    <a:lnTo>
                      <a:pt x="32" y="6"/>
                    </a:lnTo>
                    <a:lnTo>
                      <a:pt x="28" y="2"/>
                    </a:lnTo>
                    <a:lnTo>
                      <a:pt x="26" y="0"/>
                    </a:lnTo>
                    <a:lnTo>
                      <a:pt x="24" y="0"/>
                    </a:lnTo>
                    <a:lnTo>
                      <a:pt x="22" y="2"/>
                    </a:lnTo>
                    <a:lnTo>
                      <a:pt x="20" y="2"/>
                    </a:lnTo>
                    <a:lnTo>
                      <a:pt x="22" y="8"/>
                    </a:lnTo>
                    <a:lnTo>
                      <a:pt x="24" y="10"/>
                    </a:lnTo>
                    <a:lnTo>
                      <a:pt x="24" y="12"/>
                    </a:lnTo>
                    <a:lnTo>
                      <a:pt x="22" y="14"/>
                    </a:lnTo>
                    <a:lnTo>
                      <a:pt x="20" y="16"/>
                    </a:lnTo>
                    <a:lnTo>
                      <a:pt x="18" y="18"/>
                    </a:lnTo>
                    <a:lnTo>
                      <a:pt x="18" y="22"/>
                    </a:lnTo>
                    <a:lnTo>
                      <a:pt x="20" y="20"/>
                    </a:lnTo>
                    <a:lnTo>
                      <a:pt x="20" y="22"/>
                    </a:lnTo>
                    <a:lnTo>
                      <a:pt x="18" y="22"/>
                    </a:lnTo>
                    <a:lnTo>
                      <a:pt x="12" y="26"/>
                    </a:lnTo>
                    <a:lnTo>
                      <a:pt x="10" y="28"/>
                    </a:lnTo>
                    <a:lnTo>
                      <a:pt x="8" y="28"/>
                    </a:lnTo>
                    <a:lnTo>
                      <a:pt x="8" y="26"/>
                    </a:lnTo>
                    <a:lnTo>
                      <a:pt x="6" y="26"/>
                    </a:lnTo>
                    <a:lnTo>
                      <a:pt x="2" y="26"/>
                    </a:lnTo>
                    <a:lnTo>
                      <a:pt x="0" y="30"/>
                    </a:lnTo>
                    <a:lnTo>
                      <a:pt x="0" y="32"/>
                    </a:lnTo>
                    <a:lnTo>
                      <a:pt x="0" y="34"/>
                    </a:lnTo>
                    <a:lnTo>
                      <a:pt x="4" y="38"/>
                    </a:lnTo>
                    <a:lnTo>
                      <a:pt x="6" y="38"/>
                    </a:lnTo>
                    <a:lnTo>
                      <a:pt x="12" y="38"/>
                    </a:lnTo>
                    <a:lnTo>
                      <a:pt x="14" y="38"/>
                    </a:lnTo>
                    <a:lnTo>
                      <a:pt x="14" y="40"/>
                    </a:lnTo>
                    <a:lnTo>
                      <a:pt x="10" y="46"/>
                    </a:lnTo>
                    <a:lnTo>
                      <a:pt x="10" y="48"/>
                    </a:lnTo>
                    <a:lnTo>
                      <a:pt x="12" y="50"/>
                    </a:lnTo>
                    <a:lnTo>
                      <a:pt x="14" y="52"/>
                    </a:lnTo>
                    <a:lnTo>
                      <a:pt x="12" y="56"/>
                    </a:lnTo>
                    <a:lnTo>
                      <a:pt x="10" y="58"/>
                    </a:lnTo>
                    <a:lnTo>
                      <a:pt x="8" y="60"/>
                    </a:lnTo>
                    <a:lnTo>
                      <a:pt x="4" y="68"/>
                    </a:lnTo>
                    <a:lnTo>
                      <a:pt x="10" y="66"/>
                    </a:lnTo>
                    <a:lnTo>
                      <a:pt x="14" y="68"/>
                    </a:lnTo>
                    <a:lnTo>
                      <a:pt x="20" y="64"/>
                    </a:lnTo>
                    <a:lnTo>
                      <a:pt x="22" y="62"/>
                    </a:lnTo>
                    <a:lnTo>
                      <a:pt x="26" y="58"/>
                    </a:lnTo>
                    <a:lnTo>
                      <a:pt x="30" y="60"/>
                    </a:lnTo>
                    <a:lnTo>
                      <a:pt x="32" y="64"/>
                    </a:lnTo>
                    <a:lnTo>
                      <a:pt x="36" y="70"/>
                    </a:lnTo>
                    <a:lnTo>
                      <a:pt x="34" y="74"/>
                    </a:lnTo>
                    <a:lnTo>
                      <a:pt x="32" y="84"/>
                    </a:lnTo>
                    <a:lnTo>
                      <a:pt x="38" y="90"/>
                    </a:lnTo>
                    <a:lnTo>
                      <a:pt x="44" y="88"/>
                    </a:lnTo>
                    <a:lnTo>
                      <a:pt x="50" y="82"/>
                    </a:lnTo>
                    <a:lnTo>
                      <a:pt x="54" y="78"/>
                    </a:lnTo>
                    <a:lnTo>
                      <a:pt x="58" y="76"/>
                    </a:lnTo>
                    <a:lnTo>
                      <a:pt x="66" y="72"/>
                    </a:lnTo>
                    <a:lnTo>
                      <a:pt x="70" y="70"/>
                    </a:lnTo>
                    <a:lnTo>
                      <a:pt x="80" y="72"/>
                    </a:lnTo>
                    <a:lnTo>
                      <a:pt x="90" y="72"/>
                    </a:lnTo>
                    <a:lnTo>
                      <a:pt x="96" y="70"/>
                    </a:lnTo>
                    <a:lnTo>
                      <a:pt x="94" y="66"/>
                    </a:lnTo>
                    <a:lnTo>
                      <a:pt x="92" y="62"/>
                    </a:lnTo>
                    <a:lnTo>
                      <a:pt x="90" y="56"/>
                    </a:lnTo>
                    <a:lnTo>
                      <a:pt x="88" y="48"/>
                    </a:lnTo>
                    <a:lnTo>
                      <a:pt x="90" y="42"/>
                    </a:lnTo>
                    <a:lnTo>
                      <a:pt x="90" y="38"/>
                    </a:lnTo>
                    <a:lnTo>
                      <a:pt x="88" y="36"/>
                    </a:lnTo>
                    <a:lnTo>
                      <a:pt x="80" y="40"/>
                    </a:lnTo>
                    <a:lnTo>
                      <a:pt x="76" y="36"/>
                    </a:lnTo>
                    <a:lnTo>
                      <a:pt x="76" y="32"/>
                    </a:lnTo>
                    <a:lnTo>
                      <a:pt x="76" y="26"/>
                    </a:lnTo>
                    <a:lnTo>
                      <a:pt x="70" y="24"/>
                    </a:lnTo>
                    <a:lnTo>
                      <a:pt x="64" y="26"/>
                    </a:lnTo>
                    <a:lnTo>
                      <a:pt x="60" y="26"/>
                    </a:lnTo>
                    <a:lnTo>
                      <a:pt x="58" y="26"/>
                    </a:lnTo>
                    <a:lnTo>
                      <a:pt x="56" y="26"/>
                    </a:lnTo>
                    <a:lnTo>
                      <a:pt x="54" y="26"/>
                    </a:lnTo>
                    <a:lnTo>
                      <a:pt x="52" y="24"/>
                    </a:lnTo>
                    <a:lnTo>
                      <a:pt x="50" y="22"/>
                    </a:lnTo>
                    <a:lnTo>
                      <a:pt x="48" y="22"/>
                    </a:lnTo>
                    <a:lnTo>
                      <a:pt x="44" y="24"/>
                    </a:lnTo>
                    <a:lnTo>
                      <a:pt x="42" y="24"/>
                    </a:lnTo>
                    <a:lnTo>
                      <a:pt x="40" y="22"/>
                    </a:lnTo>
                    <a:lnTo>
                      <a:pt x="40" y="22"/>
                    </a:lnTo>
                    <a:lnTo>
                      <a:pt x="30" y="22"/>
                    </a:lnTo>
                    <a:lnTo>
                      <a:pt x="26" y="18"/>
                    </a:lnTo>
                    <a:lnTo>
                      <a:pt x="34" y="14"/>
                    </a:lnTo>
                    <a:lnTo>
                      <a:pt x="40" y="18"/>
                    </a:lnTo>
                    <a:lnTo>
                      <a:pt x="40" y="16"/>
                    </a:lnTo>
                    <a:lnTo>
                      <a:pt x="40" y="1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85" name="Freeform 43">
                <a:extLst>
                  <a:ext uri="{FF2B5EF4-FFF2-40B4-BE49-F238E27FC236}">
                    <a16:creationId xmlns:a16="http://schemas.microsoft.com/office/drawing/2014/main" id="{F92332B7-883E-4F08-A4C4-8BD0365ED507}"/>
                  </a:ext>
                </a:extLst>
              </p:cNvPr>
              <p:cNvSpPr>
                <a:spLocks/>
              </p:cNvSpPr>
              <p:nvPr/>
            </p:nvSpPr>
            <p:spPr bwMode="auto">
              <a:xfrm>
                <a:off x="3138" y="2974"/>
                <a:ext cx="16" cy="24"/>
              </a:xfrm>
              <a:custGeom>
                <a:avLst/>
                <a:gdLst/>
                <a:ahLst/>
                <a:cxnLst>
                  <a:cxn ang="0">
                    <a:pos x="14" y="14"/>
                  </a:cxn>
                  <a:cxn ang="0">
                    <a:pos x="14" y="14"/>
                  </a:cxn>
                  <a:cxn ang="0">
                    <a:pos x="16" y="6"/>
                  </a:cxn>
                  <a:cxn ang="0">
                    <a:pos x="16" y="4"/>
                  </a:cxn>
                  <a:cxn ang="0">
                    <a:pos x="14" y="2"/>
                  </a:cxn>
                  <a:cxn ang="0">
                    <a:pos x="10" y="0"/>
                  </a:cxn>
                  <a:cxn ang="0">
                    <a:pos x="8" y="0"/>
                  </a:cxn>
                  <a:cxn ang="0">
                    <a:pos x="6" y="2"/>
                  </a:cxn>
                  <a:cxn ang="0">
                    <a:pos x="4" y="0"/>
                  </a:cxn>
                  <a:cxn ang="0">
                    <a:pos x="2" y="0"/>
                  </a:cxn>
                  <a:cxn ang="0">
                    <a:pos x="2" y="2"/>
                  </a:cxn>
                  <a:cxn ang="0">
                    <a:pos x="0" y="8"/>
                  </a:cxn>
                  <a:cxn ang="0">
                    <a:pos x="0" y="12"/>
                  </a:cxn>
                  <a:cxn ang="0">
                    <a:pos x="0" y="16"/>
                  </a:cxn>
                  <a:cxn ang="0">
                    <a:pos x="2" y="18"/>
                  </a:cxn>
                  <a:cxn ang="0">
                    <a:pos x="6" y="20"/>
                  </a:cxn>
                  <a:cxn ang="0">
                    <a:pos x="12" y="22"/>
                  </a:cxn>
                  <a:cxn ang="0">
                    <a:pos x="16" y="24"/>
                  </a:cxn>
                  <a:cxn ang="0">
                    <a:pos x="14" y="14"/>
                  </a:cxn>
                  <a:cxn ang="0">
                    <a:pos x="14" y="14"/>
                  </a:cxn>
                </a:cxnLst>
                <a:rect l="0" t="0" r="r" b="b"/>
                <a:pathLst>
                  <a:path w="16" h="24">
                    <a:moveTo>
                      <a:pt x="14" y="14"/>
                    </a:moveTo>
                    <a:lnTo>
                      <a:pt x="14" y="14"/>
                    </a:lnTo>
                    <a:lnTo>
                      <a:pt x="16" y="6"/>
                    </a:lnTo>
                    <a:lnTo>
                      <a:pt x="16" y="4"/>
                    </a:lnTo>
                    <a:lnTo>
                      <a:pt x="14" y="2"/>
                    </a:lnTo>
                    <a:lnTo>
                      <a:pt x="10" y="0"/>
                    </a:lnTo>
                    <a:lnTo>
                      <a:pt x="8" y="0"/>
                    </a:lnTo>
                    <a:lnTo>
                      <a:pt x="6" y="2"/>
                    </a:lnTo>
                    <a:lnTo>
                      <a:pt x="4" y="0"/>
                    </a:lnTo>
                    <a:lnTo>
                      <a:pt x="2" y="0"/>
                    </a:lnTo>
                    <a:lnTo>
                      <a:pt x="2" y="2"/>
                    </a:lnTo>
                    <a:lnTo>
                      <a:pt x="0" y="8"/>
                    </a:lnTo>
                    <a:lnTo>
                      <a:pt x="0" y="12"/>
                    </a:lnTo>
                    <a:lnTo>
                      <a:pt x="0" y="16"/>
                    </a:lnTo>
                    <a:lnTo>
                      <a:pt x="2" y="18"/>
                    </a:lnTo>
                    <a:lnTo>
                      <a:pt x="6" y="20"/>
                    </a:lnTo>
                    <a:lnTo>
                      <a:pt x="12" y="22"/>
                    </a:lnTo>
                    <a:lnTo>
                      <a:pt x="16" y="24"/>
                    </a:lnTo>
                    <a:lnTo>
                      <a:pt x="14" y="14"/>
                    </a:lnTo>
                    <a:lnTo>
                      <a:pt x="14" y="1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86" name="Freeform 44">
                <a:extLst>
                  <a:ext uri="{FF2B5EF4-FFF2-40B4-BE49-F238E27FC236}">
                    <a16:creationId xmlns:a16="http://schemas.microsoft.com/office/drawing/2014/main" id="{BC568CE5-BC23-414C-B7A1-39BBF1E1D5D8}"/>
                  </a:ext>
                </a:extLst>
              </p:cNvPr>
              <p:cNvSpPr>
                <a:spLocks/>
              </p:cNvSpPr>
              <p:nvPr/>
            </p:nvSpPr>
            <p:spPr bwMode="auto">
              <a:xfrm>
                <a:off x="3138" y="2974"/>
                <a:ext cx="16" cy="24"/>
              </a:xfrm>
              <a:custGeom>
                <a:avLst/>
                <a:gdLst/>
                <a:ahLst/>
                <a:cxnLst>
                  <a:cxn ang="0">
                    <a:pos x="14" y="14"/>
                  </a:cxn>
                  <a:cxn ang="0">
                    <a:pos x="14" y="14"/>
                  </a:cxn>
                  <a:cxn ang="0">
                    <a:pos x="16" y="6"/>
                  </a:cxn>
                  <a:cxn ang="0">
                    <a:pos x="16" y="4"/>
                  </a:cxn>
                  <a:cxn ang="0">
                    <a:pos x="14" y="2"/>
                  </a:cxn>
                  <a:cxn ang="0">
                    <a:pos x="10" y="0"/>
                  </a:cxn>
                  <a:cxn ang="0">
                    <a:pos x="8" y="0"/>
                  </a:cxn>
                  <a:cxn ang="0">
                    <a:pos x="6" y="2"/>
                  </a:cxn>
                  <a:cxn ang="0">
                    <a:pos x="4" y="0"/>
                  </a:cxn>
                  <a:cxn ang="0">
                    <a:pos x="2" y="0"/>
                  </a:cxn>
                  <a:cxn ang="0">
                    <a:pos x="2" y="2"/>
                  </a:cxn>
                  <a:cxn ang="0">
                    <a:pos x="0" y="8"/>
                  </a:cxn>
                  <a:cxn ang="0">
                    <a:pos x="0" y="12"/>
                  </a:cxn>
                  <a:cxn ang="0">
                    <a:pos x="0" y="16"/>
                  </a:cxn>
                  <a:cxn ang="0">
                    <a:pos x="2" y="18"/>
                  </a:cxn>
                  <a:cxn ang="0">
                    <a:pos x="6" y="20"/>
                  </a:cxn>
                  <a:cxn ang="0">
                    <a:pos x="12" y="22"/>
                  </a:cxn>
                  <a:cxn ang="0">
                    <a:pos x="16" y="24"/>
                  </a:cxn>
                  <a:cxn ang="0">
                    <a:pos x="14" y="14"/>
                  </a:cxn>
                  <a:cxn ang="0">
                    <a:pos x="14" y="14"/>
                  </a:cxn>
                </a:cxnLst>
                <a:rect l="0" t="0" r="r" b="b"/>
                <a:pathLst>
                  <a:path w="16" h="24">
                    <a:moveTo>
                      <a:pt x="14" y="14"/>
                    </a:moveTo>
                    <a:lnTo>
                      <a:pt x="14" y="14"/>
                    </a:lnTo>
                    <a:lnTo>
                      <a:pt x="16" y="6"/>
                    </a:lnTo>
                    <a:lnTo>
                      <a:pt x="16" y="4"/>
                    </a:lnTo>
                    <a:lnTo>
                      <a:pt x="14" y="2"/>
                    </a:lnTo>
                    <a:lnTo>
                      <a:pt x="10" y="0"/>
                    </a:lnTo>
                    <a:lnTo>
                      <a:pt x="8" y="0"/>
                    </a:lnTo>
                    <a:lnTo>
                      <a:pt x="6" y="2"/>
                    </a:lnTo>
                    <a:lnTo>
                      <a:pt x="4" y="0"/>
                    </a:lnTo>
                    <a:lnTo>
                      <a:pt x="2" y="0"/>
                    </a:lnTo>
                    <a:lnTo>
                      <a:pt x="2" y="2"/>
                    </a:lnTo>
                    <a:lnTo>
                      <a:pt x="0" y="8"/>
                    </a:lnTo>
                    <a:lnTo>
                      <a:pt x="0" y="12"/>
                    </a:lnTo>
                    <a:lnTo>
                      <a:pt x="0" y="16"/>
                    </a:lnTo>
                    <a:lnTo>
                      <a:pt x="2" y="18"/>
                    </a:lnTo>
                    <a:lnTo>
                      <a:pt x="6" y="20"/>
                    </a:lnTo>
                    <a:lnTo>
                      <a:pt x="12" y="22"/>
                    </a:lnTo>
                    <a:lnTo>
                      <a:pt x="16" y="24"/>
                    </a:lnTo>
                    <a:lnTo>
                      <a:pt x="14" y="14"/>
                    </a:lnTo>
                    <a:lnTo>
                      <a:pt x="14" y="1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87" name="Freeform 45">
                <a:extLst>
                  <a:ext uri="{FF2B5EF4-FFF2-40B4-BE49-F238E27FC236}">
                    <a16:creationId xmlns:a16="http://schemas.microsoft.com/office/drawing/2014/main" id="{ABD10BD4-C12A-4665-ABB3-006362B9AB41}"/>
                  </a:ext>
                </a:extLst>
              </p:cNvPr>
              <p:cNvSpPr>
                <a:spLocks/>
              </p:cNvSpPr>
              <p:nvPr/>
            </p:nvSpPr>
            <p:spPr bwMode="auto">
              <a:xfrm>
                <a:off x="1986" y="2454"/>
                <a:ext cx="52" cy="82"/>
              </a:xfrm>
              <a:custGeom>
                <a:avLst/>
                <a:gdLst/>
                <a:ahLst/>
                <a:cxnLst>
                  <a:cxn ang="0">
                    <a:pos x="50" y="2"/>
                  </a:cxn>
                  <a:cxn ang="0">
                    <a:pos x="50" y="2"/>
                  </a:cxn>
                  <a:cxn ang="0">
                    <a:pos x="48" y="2"/>
                  </a:cxn>
                  <a:cxn ang="0">
                    <a:pos x="46" y="2"/>
                  </a:cxn>
                  <a:cxn ang="0">
                    <a:pos x="44" y="0"/>
                  </a:cxn>
                  <a:cxn ang="0">
                    <a:pos x="38" y="0"/>
                  </a:cxn>
                  <a:cxn ang="0">
                    <a:pos x="38" y="2"/>
                  </a:cxn>
                  <a:cxn ang="0">
                    <a:pos x="32" y="4"/>
                  </a:cxn>
                  <a:cxn ang="0">
                    <a:pos x="26" y="4"/>
                  </a:cxn>
                  <a:cxn ang="0">
                    <a:pos x="20" y="2"/>
                  </a:cxn>
                  <a:cxn ang="0">
                    <a:pos x="18" y="2"/>
                  </a:cxn>
                  <a:cxn ang="0">
                    <a:pos x="14" y="6"/>
                  </a:cxn>
                  <a:cxn ang="0">
                    <a:pos x="14" y="4"/>
                  </a:cxn>
                  <a:cxn ang="0">
                    <a:pos x="8" y="16"/>
                  </a:cxn>
                  <a:cxn ang="0">
                    <a:pos x="8" y="24"/>
                  </a:cxn>
                  <a:cxn ang="0">
                    <a:pos x="4" y="28"/>
                  </a:cxn>
                  <a:cxn ang="0">
                    <a:pos x="0" y="30"/>
                  </a:cxn>
                  <a:cxn ang="0">
                    <a:pos x="0" y="32"/>
                  </a:cxn>
                  <a:cxn ang="0">
                    <a:pos x="0" y="34"/>
                  </a:cxn>
                  <a:cxn ang="0">
                    <a:pos x="2" y="40"/>
                  </a:cxn>
                  <a:cxn ang="0">
                    <a:pos x="2" y="50"/>
                  </a:cxn>
                  <a:cxn ang="0">
                    <a:pos x="4" y="54"/>
                  </a:cxn>
                  <a:cxn ang="0">
                    <a:pos x="6" y="56"/>
                  </a:cxn>
                  <a:cxn ang="0">
                    <a:pos x="6" y="58"/>
                  </a:cxn>
                  <a:cxn ang="0">
                    <a:pos x="4" y="62"/>
                  </a:cxn>
                  <a:cxn ang="0">
                    <a:pos x="6" y="74"/>
                  </a:cxn>
                  <a:cxn ang="0">
                    <a:pos x="8" y="80"/>
                  </a:cxn>
                  <a:cxn ang="0">
                    <a:pos x="12" y="78"/>
                  </a:cxn>
                  <a:cxn ang="0">
                    <a:pos x="22" y="82"/>
                  </a:cxn>
                  <a:cxn ang="0">
                    <a:pos x="24" y="76"/>
                  </a:cxn>
                  <a:cxn ang="0">
                    <a:pos x="20" y="74"/>
                  </a:cxn>
                  <a:cxn ang="0">
                    <a:pos x="22" y="66"/>
                  </a:cxn>
                  <a:cxn ang="0">
                    <a:pos x="32" y="70"/>
                  </a:cxn>
                  <a:cxn ang="0">
                    <a:pos x="36" y="68"/>
                  </a:cxn>
                  <a:cxn ang="0">
                    <a:pos x="38" y="70"/>
                  </a:cxn>
                  <a:cxn ang="0">
                    <a:pos x="44" y="70"/>
                  </a:cxn>
                  <a:cxn ang="0">
                    <a:pos x="48" y="60"/>
                  </a:cxn>
                  <a:cxn ang="0">
                    <a:pos x="52" y="54"/>
                  </a:cxn>
                  <a:cxn ang="0">
                    <a:pos x="52" y="50"/>
                  </a:cxn>
                  <a:cxn ang="0">
                    <a:pos x="48" y="46"/>
                  </a:cxn>
                  <a:cxn ang="0">
                    <a:pos x="46" y="42"/>
                  </a:cxn>
                  <a:cxn ang="0">
                    <a:pos x="44" y="38"/>
                  </a:cxn>
                  <a:cxn ang="0">
                    <a:pos x="44" y="20"/>
                  </a:cxn>
                  <a:cxn ang="0">
                    <a:pos x="50" y="10"/>
                  </a:cxn>
                  <a:cxn ang="0">
                    <a:pos x="50" y="4"/>
                  </a:cxn>
                  <a:cxn ang="0">
                    <a:pos x="50" y="6"/>
                  </a:cxn>
                  <a:cxn ang="0">
                    <a:pos x="50" y="4"/>
                  </a:cxn>
                  <a:cxn ang="0">
                    <a:pos x="50" y="4"/>
                  </a:cxn>
                  <a:cxn ang="0">
                    <a:pos x="50" y="2"/>
                  </a:cxn>
                  <a:cxn ang="0">
                    <a:pos x="50" y="2"/>
                  </a:cxn>
                </a:cxnLst>
                <a:rect l="0" t="0" r="r" b="b"/>
                <a:pathLst>
                  <a:path w="52" h="82">
                    <a:moveTo>
                      <a:pt x="50" y="2"/>
                    </a:moveTo>
                    <a:lnTo>
                      <a:pt x="50" y="2"/>
                    </a:lnTo>
                    <a:lnTo>
                      <a:pt x="48" y="2"/>
                    </a:lnTo>
                    <a:lnTo>
                      <a:pt x="46" y="2"/>
                    </a:lnTo>
                    <a:lnTo>
                      <a:pt x="44" y="0"/>
                    </a:lnTo>
                    <a:lnTo>
                      <a:pt x="38" y="0"/>
                    </a:lnTo>
                    <a:lnTo>
                      <a:pt x="38" y="2"/>
                    </a:lnTo>
                    <a:lnTo>
                      <a:pt x="32" y="4"/>
                    </a:lnTo>
                    <a:lnTo>
                      <a:pt x="26" y="4"/>
                    </a:lnTo>
                    <a:lnTo>
                      <a:pt x="20" y="2"/>
                    </a:lnTo>
                    <a:lnTo>
                      <a:pt x="18" y="2"/>
                    </a:lnTo>
                    <a:lnTo>
                      <a:pt x="14" y="6"/>
                    </a:lnTo>
                    <a:lnTo>
                      <a:pt x="14" y="4"/>
                    </a:lnTo>
                    <a:lnTo>
                      <a:pt x="8" y="16"/>
                    </a:lnTo>
                    <a:lnTo>
                      <a:pt x="8" y="24"/>
                    </a:lnTo>
                    <a:lnTo>
                      <a:pt x="4" y="28"/>
                    </a:lnTo>
                    <a:lnTo>
                      <a:pt x="0" y="30"/>
                    </a:lnTo>
                    <a:lnTo>
                      <a:pt x="0" y="32"/>
                    </a:lnTo>
                    <a:lnTo>
                      <a:pt x="0" y="34"/>
                    </a:lnTo>
                    <a:lnTo>
                      <a:pt x="2" y="40"/>
                    </a:lnTo>
                    <a:lnTo>
                      <a:pt x="2" y="50"/>
                    </a:lnTo>
                    <a:lnTo>
                      <a:pt x="4" y="54"/>
                    </a:lnTo>
                    <a:lnTo>
                      <a:pt x="6" y="56"/>
                    </a:lnTo>
                    <a:lnTo>
                      <a:pt x="6" y="58"/>
                    </a:lnTo>
                    <a:lnTo>
                      <a:pt x="4" y="62"/>
                    </a:lnTo>
                    <a:lnTo>
                      <a:pt x="6" y="74"/>
                    </a:lnTo>
                    <a:lnTo>
                      <a:pt x="8" y="80"/>
                    </a:lnTo>
                    <a:lnTo>
                      <a:pt x="12" y="78"/>
                    </a:lnTo>
                    <a:lnTo>
                      <a:pt x="22" y="82"/>
                    </a:lnTo>
                    <a:lnTo>
                      <a:pt x="24" y="76"/>
                    </a:lnTo>
                    <a:lnTo>
                      <a:pt x="20" y="74"/>
                    </a:lnTo>
                    <a:lnTo>
                      <a:pt x="22" y="66"/>
                    </a:lnTo>
                    <a:lnTo>
                      <a:pt x="32" y="70"/>
                    </a:lnTo>
                    <a:lnTo>
                      <a:pt x="36" y="68"/>
                    </a:lnTo>
                    <a:lnTo>
                      <a:pt x="38" y="70"/>
                    </a:lnTo>
                    <a:lnTo>
                      <a:pt x="44" y="70"/>
                    </a:lnTo>
                    <a:lnTo>
                      <a:pt x="48" y="60"/>
                    </a:lnTo>
                    <a:lnTo>
                      <a:pt x="52" y="54"/>
                    </a:lnTo>
                    <a:lnTo>
                      <a:pt x="52" y="50"/>
                    </a:lnTo>
                    <a:lnTo>
                      <a:pt x="48" y="46"/>
                    </a:lnTo>
                    <a:lnTo>
                      <a:pt x="46" y="42"/>
                    </a:lnTo>
                    <a:lnTo>
                      <a:pt x="44" y="38"/>
                    </a:lnTo>
                    <a:lnTo>
                      <a:pt x="44" y="20"/>
                    </a:lnTo>
                    <a:lnTo>
                      <a:pt x="50" y="10"/>
                    </a:lnTo>
                    <a:lnTo>
                      <a:pt x="50" y="4"/>
                    </a:lnTo>
                    <a:lnTo>
                      <a:pt x="50" y="6"/>
                    </a:lnTo>
                    <a:lnTo>
                      <a:pt x="50" y="4"/>
                    </a:lnTo>
                    <a:lnTo>
                      <a:pt x="50" y="4"/>
                    </a:lnTo>
                    <a:lnTo>
                      <a:pt x="50" y="2"/>
                    </a:lnTo>
                    <a:lnTo>
                      <a:pt x="50" y="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88" name="Freeform 46">
                <a:extLst>
                  <a:ext uri="{FF2B5EF4-FFF2-40B4-BE49-F238E27FC236}">
                    <a16:creationId xmlns:a16="http://schemas.microsoft.com/office/drawing/2014/main" id="{30AEB9CF-79C5-4F7F-B4FF-CF9B142B4524}"/>
                  </a:ext>
                </a:extLst>
              </p:cNvPr>
              <p:cNvSpPr>
                <a:spLocks/>
              </p:cNvSpPr>
              <p:nvPr/>
            </p:nvSpPr>
            <p:spPr bwMode="auto">
              <a:xfrm>
                <a:off x="3020" y="2178"/>
                <a:ext cx="218" cy="320"/>
              </a:xfrm>
              <a:custGeom>
                <a:avLst/>
                <a:gdLst/>
                <a:ahLst/>
                <a:cxnLst>
                  <a:cxn ang="0">
                    <a:pos x="216" y="76"/>
                  </a:cxn>
                  <a:cxn ang="0">
                    <a:pos x="204" y="64"/>
                  </a:cxn>
                  <a:cxn ang="0">
                    <a:pos x="206" y="40"/>
                  </a:cxn>
                  <a:cxn ang="0">
                    <a:pos x="200" y="24"/>
                  </a:cxn>
                  <a:cxn ang="0">
                    <a:pos x="190" y="10"/>
                  </a:cxn>
                  <a:cxn ang="0">
                    <a:pos x="176" y="2"/>
                  </a:cxn>
                  <a:cxn ang="0">
                    <a:pos x="162" y="20"/>
                  </a:cxn>
                  <a:cxn ang="0">
                    <a:pos x="144" y="16"/>
                  </a:cxn>
                  <a:cxn ang="0">
                    <a:pos x="34" y="50"/>
                  </a:cxn>
                  <a:cxn ang="0">
                    <a:pos x="26" y="120"/>
                  </a:cxn>
                  <a:cxn ang="0">
                    <a:pos x="16" y="126"/>
                  </a:cxn>
                  <a:cxn ang="0">
                    <a:pos x="14" y="138"/>
                  </a:cxn>
                  <a:cxn ang="0">
                    <a:pos x="8" y="154"/>
                  </a:cxn>
                  <a:cxn ang="0">
                    <a:pos x="0" y="164"/>
                  </a:cxn>
                  <a:cxn ang="0">
                    <a:pos x="2" y="170"/>
                  </a:cxn>
                  <a:cxn ang="0">
                    <a:pos x="12" y="174"/>
                  </a:cxn>
                  <a:cxn ang="0">
                    <a:pos x="10" y="184"/>
                  </a:cxn>
                  <a:cxn ang="0">
                    <a:pos x="12" y="200"/>
                  </a:cxn>
                  <a:cxn ang="0">
                    <a:pos x="20" y="218"/>
                  </a:cxn>
                  <a:cxn ang="0">
                    <a:pos x="26" y="232"/>
                  </a:cxn>
                  <a:cxn ang="0">
                    <a:pos x="32" y="248"/>
                  </a:cxn>
                  <a:cxn ang="0">
                    <a:pos x="42" y="252"/>
                  </a:cxn>
                  <a:cxn ang="0">
                    <a:pos x="54" y="258"/>
                  </a:cxn>
                  <a:cxn ang="0">
                    <a:pos x="64" y="270"/>
                  </a:cxn>
                  <a:cxn ang="0">
                    <a:pos x="70" y="284"/>
                  </a:cxn>
                  <a:cxn ang="0">
                    <a:pos x="78" y="298"/>
                  </a:cxn>
                  <a:cxn ang="0">
                    <a:pos x="86" y="296"/>
                  </a:cxn>
                  <a:cxn ang="0">
                    <a:pos x="96" y="300"/>
                  </a:cxn>
                  <a:cxn ang="0">
                    <a:pos x="110" y="310"/>
                  </a:cxn>
                  <a:cxn ang="0">
                    <a:pos x="122" y="314"/>
                  </a:cxn>
                  <a:cxn ang="0">
                    <a:pos x="140" y="312"/>
                  </a:cxn>
                  <a:cxn ang="0">
                    <a:pos x="152" y="312"/>
                  </a:cxn>
                  <a:cxn ang="0">
                    <a:pos x="168" y="304"/>
                  </a:cxn>
                  <a:cxn ang="0">
                    <a:pos x="186" y="306"/>
                  </a:cxn>
                  <a:cxn ang="0">
                    <a:pos x="180" y="298"/>
                  </a:cxn>
                  <a:cxn ang="0">
                    <a:pos x="168" y="286"/>
                  </a:cxn>
                  <a:cxn ang="0">
                    <a:pos x="160" y="270"/>
                  </a:cxn>
                  <a:cxn ang="0">
                    <a:pos x="146" y="260"/>
                  </a:cxn>
                  <a:cxn ang="0">
                    <a:pos x="150" y="250"/>
                  </a:cxn>
                  <a:cxn ang="0">
                    <a:pos x="158" y="226"/>
                  </a:cxn>
                  <a:cxn ang="0">
                    <a:pos x="162" y="210"/>
                  </a:cxn>
                  <a:cxn ang="0">
                    <a:pos x="174" y="192"/>
                  </a:cxn>
                  <a:cxn ang="0">
                    <a:pos x="184" y="170"/>
                  </a:cxn>
                  <a:cxn ang="0">
                    <a:pos x="196" y="144"/>
                  </a:cxn>
                  <a:cxn ang="0">
                    <a:pos x="200" y="118"/>
                  </a:cxn>
                  <a:cxn ang="0">
                    <a:pos x="202" y="98"/>
                  </a:cxn>
                  <a:cxn ang="0">
                    <a:pos x="206" y="90"/>
                  </a:cxn>
                  <a:cxn ang="0">
                    <a:pos x="218" y="84"/>
                  </a:cxn>
                </a:cxnLst>
                <a:rect l="0" t="0" r="r" b="b"/>
                <a:pathLst>
                  <a:path w="218" h="320">
                    <a:moveTo>
                      <a:pt x="218" y="84"/>
                    </a:moveTo>
                    <a:lnTo>
                      <a:pt x="218" y="84"/>
                    </a:lnTo>
                    <a:lnTo>
                      <a:pt x="218" y="80"/>
                    </a:lnTo>
                    <a:lnTo>
                      <a:pt x="216" y="76"/>
                    </a:lnTo>
                    <a:lnTo>
                      <a:pt x="208" y="74"/>
                    </a:lnTo>
                    <a:lnTo>
                      <a:pt x="206" y="70"/>
                    </a:lnTo>
                    <a:lnTo>
                      <a:pt x="206" y="66"/>
                    </a:lnTo>
                    <a:lnTo>
                      <a:pt x="204" y="64"/>
                    </a:lnTo>
                    <a:lnTo>
                      <a:pt x="204" y="56"/>
                    </a:lnTo>
                    <a:lnTo>
                      <a:pt x="204" y="52"/>
                    </a:lnTo>
                    <a:lnTo>
                      <a:pt x="206" y="50"/>
                    </a:lnTo>
                    <a:lnTo>
                      <a:pt x="206" y="40"/>
                    </a:lnTo>
                    <a:lnTo>
                      <a:pt x="204" y="38"/>
                    </a:lnTo>
                    <a:lnTo>
                      <a:pt x="206" y="32"/>
                    </a:lnTo>
                    <a:lnTo>
                      <a:pt x="202" y="30"/>
                    </a:lnTo>
                    <a:lnTo>
                      <a:pt x="200" y="24"/>
                    </a:lnTo>
                    <a:lnTo>
                      <a:pt x="200" y="16"/>
                    </a:lnTo>
                    <a:lnTo>
                      <a:pt x="196" y="16"/>
                    </a:lnTo>
                    <a:lnTo>
                      <a:pt x="194" y="14"/>
                    </a:lnTo>
                    <a:lnTo>
                      <a:pt x="190" y="10"/>
                    </a:lnTo>
                    <a:lnTo>
                      <a:pt x="186" y="4"/>
                    </a:lnTo>
                    <a:lnTo>
                      <a:pt x="184" y="4"/>
                    </a:lnTo>
                    <a:lnTo>
                      <a:pt x="184" y="0"/>
                    </a:lnTo>
                    <a:lnTo>
                      <a:pt x="176" y="2"/>
                    </a:lnTo>
                    <a:lnTo>
                      <a:pt x="172" y="2"/>
                    </a:lnTo>
                    <a:lnTo>
                      <a:pt x="168" y="10"/>
                    </a:lnTo>
                    <a:lnTo>
                      <a:pt x="162" y="12"/>
                    </a:lnTo>
                    <a:lnTo>
                      <a:pt x="162" y="20"/>
                    </a:lnTo>
                    <a:lnTo>
                      <a:pt x="158" y="22"/>
                    </a:lnTo>
                    <a:lnTo>
                      <a:pt x="156" y="18"/>
                    </a:lnTo>
                    <a:lnTo>
                      <a:pt x="144" y="18"/>
                    </a:lnTo>
                    <a:lnTo>
                      <a:pt x="144" y="16"/>
                    </a:lnTo>
                    <a:lnTo>
                      <a:pt x="140" y="18"/>
                    </a:lnTo>
                    <a:lnTo>
                      <a:pt x="46" y="18"/>
                    </a:lnTo>
                    <a:lnTo>
                      <a:pt x="46" y="50"/>
                    </a:lnTo>
                    <a:lnTo>
                      <a:pt x="34" y="50"/>
                    </a:lnTo>
                    <a:lnTo>
                      <a:pt x="34" y="60"/>
                    </a:lnTo>
                    <a:lnTo>
                      <a:pt x="34" y="120"/>
                    </a:lnTo>
                    <a:lnTo>
                      <a:pt x="30" y="122"/>
                    </a:lnTo>
                    <a:lnTo>
                      <a:pt x="26" y="120"/>
                    </a:lnTo>
                    <a:lnTo>
                      <a:pt x="22" y="120"/>
                    </a:lnTo>
                    <a:lnTo>
                      <a:pt x="20" y="120"/>
                    </a:lnTo>
                    <a:lnTo>
                      <a:pt x="20" y="122"/>
                    </a:lnTo>
                    <a:lnTo>
                      <a:pt x="16" y="126"/>
                    </a:lnTo>
                    <a:lnTo>
                      <a:pt x="16" y="128"/>
                    </a:lnTo>
                    <a:lnTo>
                      <a:pt x="16" y="130"/>
                    </a:lnTo>
                    <a:lnTo>
                      <a:pt x="16" y="134"/>
                    </a:lnTo>
                    <a:lnTo>
                      <a:pt x="14" y="138"/>
                    </a:lnTo>
                    <a:lnTo>
                      <a:pt x="12" y="140"/>
                    </a:lnTo>
                    <a:lnTo>
                      <a:pt x="12" y="144"/>
                    </a:lnTo>
                    <a:lnTo>
                      <a:pt x="10" y="148"/>
                    </a:lnTo>
                    <a:lnTo>
                      <a:pt x="8" y="154"/>
                    </a:lnTo>
                    <a:lnTo>
                      <a:pt x="6" y="156"/>
                    </a:lnTo>
                    <a:lnTo>
                      <a:pt x="4" y="158"/>
                    </a:lnTo>
                    <a:lnTo>
                      <a:pt x="4" y="162"/>
                    </a:lnTo>
                    <a:lnTo>
                      <a:pt x="0" y="164"/>
                    </a:lnTo>
                    <a:lnTo>
                      <a:pt x="0" y="166"/>
                    </a:lnTo>
                    <a:lnTo>
                      <a:pt x="0" y="170"/>
                    </a:lnTo>
                    <a:lnTo>
                      <a:pt x="0" y="170"/>
                    </a:lnTo>
                    <a:lnTo>
                      <a:pt x="2" y="170"/>
                    </a:lnTo>
                    <a:lnTo>
                      <a:pt x="6" y="170"/>
                    </a:lnTo>
                    <a:lnTo>
                      <a:pt x="8" y="170"/>
                    </a:lnTo>
                    <a:lnTo>
                      <a:pt x="12" y="172"/>
                    </a:lnTo>
                    <a:lnTo>
                      <a:pt x="12" y="174"/>
                    </a:lnTo>
                    <a:lnTo>
                      <a:pt x="10" y="176"/>
                    </a:lnTo>
                    <a:lnTo>
                      <a:pt x="8" y="178"/>
                    </a:lnTo>
                    <a:lnTo>
                      <a:pt x="8" y="180"/>
                    </a:lnTo>
                    <a:lnTo>
                      <a:pt x="10" y="184"/>
                    </a:lnTo>
                    <a:lnTo>
                      <a:pt x="10" y="190"/>
                    </a:lnTo>
                    <a:lnTo>
                      <a:pt x="8" y="192"/>
                    </a:lnTo>
                    <a:lnTo>
                      <a:pt x="12" y="196"/>
                    </a:lnTo>
                    <a:lnTo>
                      <a:pt x="12" y="200"/>
                    </a:lnTo>
                    <a:lnTo>
                      <a:pt x="12" y="202"/>
                    </a:lnTo>
                    <a:lnTo>
                      <a:pt x="20" y="210"/>
                    </a:lnTo>
                    <a:lnTo>
                      <a:pt x="20" y="212"/>
                    </a:lnTo>
                    <a:lnTo>
                      <a:pt x="20" y="218"/>
                    </a:lnTo>
                    <a:lnTo>
                      <a:pt x="20" y="222"/>
                    </a:lnTo>
                    <a:lnTo>
                      <a:pt x="22" y="224"/>
                    </a:lnTo>
                    <a:lnTo>
                      <a:pt x="26" y="226"/>
                    </a:lnTo>
                    <a:lnTo>
                      <a:pt x="26" y="232"/>
                    </a:lnTo>
                    <a:lnTo>
                      <a:pt x="26" y="236"/>
                    </a:lnTo>
                    <a:lnTo>
                      <a:pt x="26" y="238"/>
                    </a:lnTo>
                    <a:lnTo>
                      <a:pt x="30" y="244"/>
                    </a:lnTo>
                    <a:lnTo>
                      <a:pt x="32" y="248"/>
                    </a:lnTo>
                    <a:lnTo>
                      <a:pt x="34" y="248"/>
                    </a:lnTo>
                    <a:lnTo>
                      <a:pt x="34" y="250"/>
                    </a:lnTo>
                    <a:lnTo>
                      <a:pt x="38" y="250"/>
                    </a:lnTo>
                    <a:lnTo>
                      <a:pt x="42" y="252"/>
                    </a:lnTo>
                    <a:lnTo>
                      <a:pt x="44" y="254"/>
                    </a:lnTo>
                    <a:lnTo>
                      <a:pt x="48" y="256"/>
                    </a:lnTo>
                    <a:lnTo>
                      <a:pt x="50" y="256"/>
                    </a:lnTo>
                    <a:lnTo>
                      <a:pt x="54" y="258"/>
                    </a:lnTo>
                    <a:lnTo>
                      <a:pt x="54" y="264"/>
                    </a:lnTo>
                    <a:lnTo>
                      <a:pt x="56" y="266"/>
                    </a:lnTo>
                    <a:lnTo>
                      <a:pt x="60" y="268"/>
                    </a:lnTo>
                    <a:lnTo>
                      <a:pt x="64" y="270"/>
                    </a:lnTo>
                    <a:lnTo>
                      <a:pt x="68" y="276"/>
                    </a:lnTo>
                    <a:lnTo>
                      <a:pt x="68" y="282"/>
                    </a:lnTo>
                    <a:lnTo>
                      <a:pt x="68" y="284"/>
                    </a:lnTo>
                    <a:lnTo>
                      <a:pt x="70" y="284"/>
                    </a:lnTo>
                    <a:lnTo>
                      <a:pt x="72" y="286"/>
                    </a:lnTo>
                    <a:lnTo>
                      <a:pt x="72" y="288"/>
                    </a:lnTo>
                    <a:lnTo>
                      <a:pt x="76" y="294"/>
                    </a:lnTo>
                    <a:lnTo>
                      <a:pt x="78" y="298"/>
                    </a:lnTo>
                    <a:lnTo>
                      <a:pt x="80" y="302"/>
                    </a:lnTo>
                    <a:lnTo>
                      <a:pt x="84" y="302"/>
                    </a:lnTo>
                    <a:lnTo>
                      <a:pt x="86" y="298"/>
                    </a:lnTo>
                    <a:lnTo>
                      <a:pt x="86" y="296"/>
                    </a:lnTo>
                    <a:lnTo>
                      <a:pt x="88" y="298"/>
                    </a:lnTo>
                    <a:lnTo>
                      <a:pt x="94" y="302"/>
                    </a:lnTo>
                    <a:lnTo>
                      <a:pt x="94" y="302"/>
                    </a:lnTo>
                    <a:lnTo>
                      <a:pt x="96" y="300"/>
                    </a:lnTo>
                    <a:lnTo>
                      <a:pt x="98" y="298"/>
                    </a:lnTo>
                    <a:lnTo>
                      <a:pt x="100" y="298"/>
                    </a:lnTo>
                    <a:lnTo>
                      <a:pt x="104" y="302"/>
                    </a:lnTo>
                    <a:lnTo>
                      <a:pt x="110" y="310"/>
                    </a:lnTo>
                    <a:lnTo>
                      <a:pt x="114" y="312"/>
                    </a:lnTo>
                    <a:lnTo>
                      <a:pt x="118" y="314"/>
                    </a:lnTo>
                    <a:lnTo>
                      <a:pt x="120" y="316"/>
                    </a:lnTo>
                    <a:lnTo>
                      <a:pt x="122" y="314"/>
                    </a:lnTo>
                    <a:lnTo>
                      <a:pt x="130" y="320"/>
                    </a:lnTo>
                    <a:lnTo>
                      <a:pt x="132" y="316"/>
                    </a:lnTo>
                    <a:lnTo>
                      <a:pt x="136" y="314"/>
                    </a:lnTo>
                    <a:lnTo>
                      <a:pt x="140" y="312"/>
                    </a:lnTo>
                    <a:lnTo>
                      <a:pt x="142" y="312"/>
                    </a:lnTo>
                    <a:lnTo>
                      <a:pt x="144" y="312"/>
                    </a:lnTo>
                    <a:lnTo>
                      <a:pt x="148" y="310"/>
                    </a:lnTo>
                    <a:lnTo>
                      <a:pt x="152" y="312"/>
                    </a:lnTo>
                    <a:lnTo>
                      <a:pt x="154" y="314"/>
                    </a:lnTo>
                    <a:lnTo>
                      <a:pt x="158" y="310"/>
                    </a:lnTo>
                    <a:lnTo>
                      <a:pt x="164" y="308"/>
                    </a:lnTo>
                    <a:lnTo>
                      <a:pt x="168" y="304"/>
                    </a:lnTo>
                    <a:lnTo>
                      <a:pt x="174" y="304"/>
                    </a:lnTo>
                    <a:lnTo>
                      <a:pt x="180" y="304"/>
                    </a:lnTo>
                    <a:lnTo>
                      <a:pt x="186" y="310"/>
                    </a:lnTo>
                    <a:lnTo>
                      <a:pt x="186" y="306"/>
                    </a:lnTo>
                    <a:lnTo>
                      <a:pt x="186" y="302"/>
                    </a:lnTo>
                    <a:lnTo>
                      <a:pt x="186" y="300"/>
                    </a:lnTo>
                    <a:lnTo>
                      <a:pt x="184" y="298"/>
                    </a:lnTo>
                    <a:lnTo>
                      <a:pt x="180" y="298"/>
                    </a:lnTo>
                    <a:lnTo>
                      <a:pt x="174" y="296"/>
                    </a:lnTo>
                    <a:lnTo>
                      <a:pt x="172" y="296"/>
                    </a:lnTo>
                    <a:lnTo>
                      <a:pt x="172" y="292"/>
                    </a:lnTo>
                    <a:lnTo>
                      <a:pt x="168" y="286"/>
                    </a:lnTo>
                    <a:lnTo>
                      <a:pt x="166" y="280"/>
                    </a:lnTo>
                    <a:lnTo>
                      <a:pt x="166" y="276"/>
                    </a:lnTo>
                    <a:lnTo>
                      <a:pt x="162" y="274"/>
                    </a:lnTo>
                    <a:lnTo>
                      <a:pt x="160" y="270"/>
                    </a:lnTo>
                    <a:lnTo>
                      <a:pt x="158" y="266"/>
                    </a:lnTo>
                    <a:lnTo>
                      <a:pt x="156" y="262"/>
                    </a:lnTo>
                    <a:lnTo>
                      <a:pt x="152" y="260"/>
                    </a:lnTo>
                    <a:lnTo>
                      <a:pt x="146" y="260"/>
                    </a:lnTo>
                    <a:lnTo>
                      <a:pt x="144" y="260"/>
                    </a:lnTo>
                    <a:lnTo>
                      <a:pt x="142" y="258"/>
                    </a:lnTo>
                    <a:lnTo>
                      <a:pt x="144" y="250"/>
                    </a:lnTo>
                    <a:lnTo>
                      <a:pt x="150" y="250"/>
                    </a:lnTo>
                    <a:lnTo>
                      <a:pt x="154" y="248"/>
                    </a:lnTo>
                    <a:lnTo>
                      <a:pt x="156" y="244"/>
                    </a:lnTo>
                    <a:lnTo>
                      <a:pt x="158" y="240"/>
                    </a:lnTo>
                    <a:lnTo>
                      <a:pt x="158" y="226"/>
                    </a:lnTo>
                    <a:lnTo>
                      <a:pt x="158" y="224"/>
                    </a:lnTo>
                    <a:lnTo>
                      <a:pt x="160" y="220"/>
                    </a:lnTo>
                    <a:lnTo>
                      <a:pt x="162" y="214"/>
                    </a:lnTo>
                    <a:lnTo>
                      <a:pt x="162" y="210"/>
                    </a:lnTo>
                    <a:lnTo>
                      <a:pt x="162" y="202"/>
                    </a:lnTo>
                    <a:lnTo>
                      <a:pt x="168" y="198"/>
                    </a:lnTo>
                    <a:lnTo>
                      <a:pt x="172" y="196"/>
                    </a:lnTo>
                    <a:lnTo>
                      <a:pt x="174" y="192"/>
                    </a:lnTo>
                    <a:lnTo>
                      <a:pt x="178" y="184"/>
                    </a:lnTo>
                    <a:lnTo>
                      <a:pt x="180" y="178"/>
                    </a:lnTo>
                    <a:lnTo>
                      <a:pt x="182" y="172"/>
                    </a:lnTo>
                    <a:lnTo>
                      <a:pt x="184" y="170"/>
                    </a:lnTo>
                    <a:lnTo>
                      <a:pt x="186" y="166"/>
                    </a:lnTo>
                    <a:lnTo>
                      <a:pt x="190" y="162"/>
                    </a:lnTo>
                    <a:lnTo>
                      <a:pt x="196" y="150"/>
                    </a:lnTo>
                    <a:lnTo>
                      <a:pt x="196" y="144"/>
                    </a:lnTo>
                    <a:lnTo>
                      <a:pt x="196" y="136"/>
                    </a:lnTo>
                    <a:lnTo>
                      <a:pt x="196" y="130"/>
                    </a:lnTo>
                    <a:lnTo>
                      <a:pt x="196" y="124"/>
                    </a:lnTo>
                    <a:lnTo>
                      <a:pt x="200" y="118"/>
                    </a:lnTo>
                    <a:lnTo>
                      <a:pt x="200" y="114"/>
                    </a:lnTo>
                    <a:lnTo>
                      <a:pt x="200" y="108"/>
                    </a:lnTo>
                    <a:lnTo>
                      <a:pt x="202" y="104"/>
                    </a:lnTo>
                    <a:lnTo>
                      <a:pt x="202" y="98"/>
                    </a:lnTo>
                    <a:lnTo>
                      <a:pt x="202" y="96"/>
                    </a:lnTo>
                    <a:lnTo>
                      <a:pt x="204" y="96"/>
                    </a:lnTo>
                    <a:lnTo>
                      <a:pt x="204" y="94"/>
                    </a:lnTo>
                    <a:lnTo>
                      <a:pt x="206" y="90"/>
                    </a:lnTo>
                    <a:lnTo>
                      <a:pt x="208" y="88"/>
                    </a:lnTo>
                    <a:lnTo>
                      <a:pt x="210" y="88"/>
                    </a:lnTo>
                    <a:lnTo>
                      <a:pt x="216" y="90"/>
                    </a:lnTo>
                    <a:lnTo>
                      <a:pt x="218" y="84"/>
                    </a:lnTo>
                    <a:lnTo>
                      <a:pt x="218" y="8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89" name="Freeform 47">
                <a:extLst>
                  <a:ext uri="{FF2B5EF4-FFF2-40B4-BE49-F238E27FC236}">
                    <a16:creationId xmlns:a16="http://schemas.microsoft.com/office/drawing/2014/main" id="{D2EBA66C-9C06-4116-B934-33BF3AED40AD}"/>
                  </a:ext>
                </a:extLst>
              </p:cNvPr>
              <p:cNvSpPr>
                <a:spLocks/>
              </p:cNvSpPr>
              <p:nvPr/>
            </p:nvSpPr>
            <p:spPr bwMode="auto">
              <a:xfrm>
                <a:off x="3766" y="2402"/>
                <a:ext cx="30" cy="64"/>
              </a:xfrm>
              <a:custGeom>
                <a:avLst/>
                <a:gdLst/>
                <a:ahLst/>
                <a:cxnLst>
                  <a:cxn ang="0">
                    <a:pos x="4" y="0"/>
                  </a:cxn>
                  <a:cxn ang="0">
                    <a:pos x="4" y="0"/>
                  </a:cxn>
                  <a:cxn ang="0">
                    <a:pos x="4" y="2"/>
                  </a:cxn>
                  <a:cxn ang="0">
                    <a:pos x="4" y="6"/>
                  </a:cxn>
                  <a:cxn ang="0">
                    <a:pos x="6" y="8"/>
                  </a:cxn>
                  <a:cxn ang="0">
                    <a:pos x="6" y="10"/>
                  </a:cxn>
                  <a:cxn ang="0">
                    <a:pos x="4" y="12"/>
                  </a:cxn>
                  <a:cxn ang="0">
                    <a:pos x="4" y="18"/>
                  </a:cxn>
                  <a:cxn ang="0">
                    <a:pos x="0" y="28"/>
                  </a:cxn>
                  <a:cxn ang="0">
                    <a:pos x="0" y="36"/>
                  </a:cxn>
                  <a:cxn ang="0">
                    <a:pos x="2" y="44"/>
                  </a:cxn>
                  <a:cxn ang="0">
                    <a:pos x="2" y="50"/>
                  </a:cxn>
                  <a:cxn ang="0">
                    <a:pos x="4" y="56"/>
                  </a:cxn>
                  <a:cxn ang="0">
                    <a:pos x="6" y="58"/>
                  </a:cxn>
                  <a:cxn ang="0">
                    <a:pos x="8" y="62"/>
                  </a:cxn>
                  <a:cxn ang="0">
                    <a:pos x="14" y="64"/>
                  </a:cxn>
                  <a:cxn ang="0">
                    <a:pos x="20" y="60"/>
                  </a:cxn>
                  <a:cxn ang="0">
                    <a:pos x="26" y="56"/>
                  </a:cxn>
                  <a:cxn ang="0">
                    <a:pos x="28" y="52"/>
                  </a:cxn>
                  <a:cxn ang="0">
                    <a:pos x="30" y="48"/>
                  </a:cxn>
                  <a:cxn ang="0">
                    <a:pos x="30" y="38"/>
                  </a:cxn>
                  <a:cxn ang="0">
                    <a:pos x="28" y="38"/>
                  </a:cxn>
                  <a:cxn ang="0">
                    <a:pos x="28" y="30"/>
                  </a:cxn>
                  <a:cxn ang="0">
                    <a:pos x="24" y="26"/>
                  </a:cxn>
                  <a:cxn ang="0">
                    <a:pos x="22" y="20"/>
                  </a:cxn>
                  <a:cxn ang="0">
                    <a:pos x="20" y="20"/>
                  </a:cxn>
                  <a:cxn ang="0">
                    <a:pos x="16" y="16"/>
                  </a:cxn>
                  <a:cxn ang="0">
                    <a:pos x="16" y="14"/>
                  </a:cxn>
                  <a:cxn ang="0">
                    <a:pos x="12" y="12"/>
                  </a:cxn>
                  <a:cxn ang="0">
                    <a:pos x="10" y="6"/>
                  </a:cxn>
                  <a:cxn ang="0">
                    <a:pos x="8" y="0"/>
                  </a:cxn>
                  <a:cxn ang="0">
                    <a:pos x="4" y="0"/>
                  </a:cxn>
                  <a:cxn ang="0">
                    <a:pos x="4" y="0"/>
                  </a:cxn>
                </a:cxnLst>
                <a:rect l="0" t="0" r="r" b="b"/>
                <a:pathLst>
                  <a:path w="30" h="64">
                    <a:moveTo>
                      <a:pt x="4" y="0"/>
                    </a:moveTo>
                    <a:lnTo>
                      <a:pt x="4" y="0"/>
                    </a:lnTo>
                    <a:lnTo>
                      <a:pt x="4" y="2"/>
                    </a:lnTo>
                    <a:lnTo>
                      <a:pt x="4" y="6"/>
                    </a:lnTo>
                    <a:lnTo>
                      <a:pt x="6" y="8"/>
                    </a:lnTo>
                    <a:lnTo>
                      <a:pt x="6" y="10"/>
                    </a:lnTo>
                    <a:lnTo>
                      <a:pt x="4" y="12"/>
                    </a:lnTo>
                    <a:lnTo>
                      <a:pt x="4" y="18"/>
                    </a:lnTo>
                    <a:lnTo>
                      <a:pt x="0" y="28"/>
                    </a:lnTo>
                    <a:lnTo>
                      <a:pt x="0" y="36"/>
                    </a:lnTo>
                    <a:lnTo>
                      <a:pt x="2" y="44"/>
                    </a:lnTo>
                    <a:lnTo>
                      <a:pt x="2" y="50"/>
                    </a:lnTo>
                    <a:lnTo>
                      <a:pt x="4" y="56"/>
                    </a:lnTo>
                    <a:lnTo>
                      <a:pt x="6" y="58"/>
                    </a:lnTo>
                    <a:lnTo>
                      <a:pt x="8" y="62"/>
                    </a:lnTo>
                    <a:lnTo>
                      <a:pt x="14" y="64"/>
                    </a:lnTo>
                    <a:lnTo>
                      <a:pt x="20" y="60"/>
                    </a:lnTo>
                    <a:lnTo>
                      <a:pt x="26" y="56"/>
                    </a:lnTo>
                    <a:lnTo>
                      <a:pt x="28" y="52"/>
                    </a:lnTo>
                    <a:lnTo>
                      <a:pt x="30" y="48"/>
                    </a:lnTo>
                    <a:lnTo>
                      <a:pt x="30" y="38"/>
                    </a:lnTo>
                    <a:lnTo>
                      <a:pt x="28" y="38"/>
                    </a:lnTo>
                    <a:lnTo>
                      <a:pt x="28" y="30"/>
                    </a:lnTo>
                    <a:lnTo>
                      <a:pt x="24" y="26"/>
                    </a:lnTo>
                    <a:lnTo>
                      <a:pt x="22" y="20"/>
                    </a:lnTo>
                    <a:lnTo>
                      <a:pt x="20" y="20"/>
                    </a:lnTo>
                    <a:lnTo>
                      <a:pt x="16" y="16"/>
                    </a:lnTo>
                    <a:lnTo>
                      <a:pt x="16" y="14"/>
                    </a:lnTo>
                    <a:lnTo>
                      <a:pt x="12" y="12"/>
                    </a:lnTo>
                    <a:lnTo>
                      <a:pt x="10" y="6"/>
                    </a:lnTo>
                    <a:lnTo>
                      <a:pt x="8" y="0"/>
                    </a:lnTo>
                    <a:lnTo>
                      <a:pt x="4" y="0"/>
                    </a:lnTo>
                    <a:lnTo>
                      <a:pt x="4"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90" name="Freeform 48">
                <a:extLst>
                  <a:ext uri="{FF2B5EF4-FFF2-40B4-BE49-F238E27FC236}">
                    <a16:creationId xmlns:a16="http://schemas.microsoft.com/office/drawing/2014/main" id="{EE3DD63E-019B-41E9-9720-9AA3FA5AB396}"/>
                  </a:ext>
                </a:extLst>
              </p:cNvPr>
              <p:cNvSpPr>
                <a:spLocks/>
              </p:cNvSpPr>
              <p:nvPr/>
            </p:nvSpPr>
            <p:spPr bwMode="auto">
              <a:xfrm>
                <a:off x="2756" y="1900"/>
                <a:ext cx="6" cy="6"/>
              </a:xfrm>
              <a:custGeom>
                <a:avLst/>
                <a:gdLst/>
                <a:ahLst/>
                <a:cxnLst>
                  <a:cxn ang="0">
                    <a:pos x="4" y="0"/>
                  </a:cxn>
                  <a:cxn ang="0">
                    <a:pos x="4" y="0"/>
                  </a:cxn>
                  <a:cxn ang="0">
                    <a:pos x="2" y="4"/>
                  </a:cxn>
                  <a:cxn ang="0">
                    <a:pos x="0" y="6"/>
                  </a:cxn>
                  <a:cxn ang="0">
                    <a:pos x="2" y="6"/>
                  </a:cxn>
                  <a:cxn ang="0">
                    <a:pos x="6" y="2"/>
                  </a:cxn>
                  <a:cxn ang="0">
                    <a:pos x="6" y="0"/>
                  </a:cxn>
                  <a:cxn ang="0">
                    <a:pos x="4" y="0"/>
                  </a:cxn>
                </a:cxnLst>
                <a:rect l="0" t="0" r="r" b="b"/>
                <a:pathLst>
                  <a:path w="6" h="6">
                    <a:moveTo>
                      <a:pt x="4" y="0"/>
                    </a:moveTo>
                    <a:lnTo>
                      <a:pt x="4" y="0"/>
                    </a:lnTo>
                    <a:lnTo>
                      <a:pt x="2" y="4"/>
                    </a:lnTo>
                    <a:lnTo>
                      <a:pt x="0" y="6"/>
                    </a:lnTo>
                    <a:lnTo>
                      <a:pt x="2" y="6"/>
                    </a:lnTo>
                    <a:lnTo>
                      <a:pt x="6" y="2"/>
                    </a:lnTo>
                    <a:lnTo>
                      <a:pt x="6" y="0"/>
                    </a:lnTo>
                    <a:lnTo>
                      <a:pt x="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91" name="Freeform 49">
                <a:extLst>
                  <a:ext uri="{FF2B5EF4-FFF2-40B4-BE49-F238E27FC236}">
                    <a16:creationId xmlns:a16="http://schemas.microsoft.com/office/drawing/2014/main" id="{DDD9D6A2-27BE-4DB4-8EF9-487528B785B2}"/>
                  </a:ext>
                </a:extLst>
              </p:cNvPr>
              <p:cNvSpPr>
                <a:spLocks/>
              </p:cNvSpPr>
              <p:nvPr/>
            </p:nvSpPr>
            <p:spPr bwMode="auto">
              <a:xfrm>
                <a:off x="2756" y="1900"/>
                <a:ext cx="6" cy="6"/>
              </a:xfrm>
              <a:custGeom>
                <a:avLst/>
                <a:gdLst/>
                <a:ahLst/>
                <a:cxnLst>
                  <a:cxn ang="0">
                    <a:pos x="4" y="0"/>
                  </a:cxn>
                  <a:cxn ang="0">
                    <a:pos x="4" y="0"/>
                  </a:cxn>
                  <a:cxn ang="0">
                    <a:pos x="2" y="4"/>
                  </a:cxn>
                  <a:cxn ang="0">
                    <a:pos x="0" y="6"/>
                  </a:cxn>
                  <a:cxn ang="0">
                    <a:pos x="2" y="6"/>
                  </a:cxn>
                  <a:cxn ang="0">
                    <a:pos x="6" y="2"/>
                  </a:cxn>
                  <a:cxn ang="0">
                    <a:pos x="6" y="0"/>
                  </a:cxn>
                  <a:cxn ang="0">
                    <a:pos x="4" y="0"/>
                  </a:cxn>
                </a:cxnLst>
                <a:rect l="0" t="0" r="r" b="b"/>
                <a:pathLst>
                  <a:path w="6" h="6">
                    <a:moveTo>
                      <a:pt x="4" y="0"/>
                    </a:moveTo>
                    <a:lnTo>
                      <a:pt x="4" y="0"/>
                    </a:lnTo>
                    <a:lnTo>
                      <a:pt x="2" y="4"/>
                    </a:lnTo>
                    <a:lnTo>
                      <a:pt x="0" y="6"/>
                    </a:lnTo>
                    <a:lnTo>
                      <a:pt x="2" y="6"/>
                    </a:lnTo>
                    <a:lnTo>
                      <a:pt x="6" y="2"/>
                    </a:lnTo>
                    <a:lnTo>
                      <a:pt x="6" y="0"/>
                    </a:lnTo>
                    <a:lnTo>
                      <a:pt x="4"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92" name="Freeform 50">
                <a:extLst>
                  <a:ext uri="{FF2B5EF4-FFF2-40B4-BE49-F238E27FC236}">
                    <a16:creationId xmlns:a16="http://schemas.microsoft.com/office/drawing/2014/main" id="{348EA781-FE42-4372-8E92-95AD141DE12C}"/>
                  </a:ext>
                </a:extLst>
              </p:cNvPr>
              <p:cNvSpPr>
                <a:spLocks/>
              </p:cNvSpPr>
              <p:nvPr/>
            </p:nvSpPr>
            <p:spPr bwMode="auto">
              <a:xfrm>
                <a:off x="2802" y="1890"/>
                <a:ext cx="6" cy="4"/>
              </a:xfrm>
              <a:custGeom>
                <a:avLst/>
                <a:gdLst/>
                <a:ahLst/>
                <a:cxnLst>
                  <a:cxn ang="0">
                    <a:pos x="0" y="0"/>
                  </a:cxn>
                  <a:cxn ang="0">
                    <a:pos x="0" y="4"/>
                  </a:cxn>
                  <a:cxn ang="0">
                    <a:pos x="4" y="4"/>
                  </a:cxn>
                  <a:cxn ang="0">
                    <a:pos x="6" y="4"/>
                  </a:cxn>
                  <a:cxn ang="0">
                    <a:pos x="6" y="2"/>
                  </a:cxn>
                  <a:cxn ang="0">
                    <a:pos x="6" y="0"/>
                  </a:cxn>
                  <a:cxn ang="0">
                    <a:pos x="0" y="0"/>
                  </a:cxn>
                </a:cxnLst>
                <a:rect l="0" t="0" r="r" b="b"/>
                <a:pathLst>
                  <a:path w="6" h="4">
                    <a:moveTo>
                      <a:pt x="0" y="0"/>
                    </a:moveTo>
                    <a:lnTo>
                      <a:pt x="0" y="4"/>
                    </a:lnTo>
                    <a:lnTo>
                      <a:pt x="4" y="4"/>
                    </a:lnTo>
                    <a:lnTo>
                      <a:pt x="6" y="4"/>
                    </a:lnTo>
                    <a:lnTo>
                      <a:pt x="6" y="2"/>
                    </a:lnTo>
                    <a:lnTo>
                      <a:pt x="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93" name="Freeform 51">
                <a:extLst>
                  <a:ext uri="{FF2B5EF4-FFF2-40B4-BE49-F238E27FC236}">
                    <a16:creationId xmlns:a16="http://schemas.microsoft.com/office/drawing/2014/main" id="{76E3C018-E719-41AA-85C1-B9CB82FC94F9}"/>
                  </a:ext>
                </a:extLst>
              </p:cNvPr>
              <p:cNvSpPr>
                <a:spLocks/>
              </p:cNvSpPr>
              <p:nvPr/>
            </p:nvSpPr>
            <p:spPr bwMode="auto">
              <a:xfrm>
                <a:off x="2802" y="1890"/>
                <a:ext cx="6" cy="4"/>
              </a:xfrm>
              <a:custGeom>
                <a:avLst/>
                <a:gdLst/>
                <a:ahLst/>
                <a:cxnLst>
                  <a:cxn ang="0">
                    <a:pos x="0" y="0"/>
                  </a:cxn>
                  <a:cxn ang="0">
                    <a:pos x="0" y="4"/>
                  </a:cxn>
                  <a:cxn ang="0">
                    <a:pos x="4" y="4"/>
                  </a:cxn>
                  <a:cxn ang="0">
                    <a:pos x="6" y="4"/>
                  </a:cxn>
                  <a:cxn ang="0">
                    <a:pos x="6" y="2"/>
                  </a:cxn>
                  <a:cxn ang="0">
                    <a:pos x="6" y="0"/>
                  </a:cxn>
                  <a:cxn ang="0">
                    <a:pos x="0" y="0"/>
                  </a:cxn>
                </a:cxnLst>
                <a:rect l="0" t="0" r="r" b="b"/>
                <a:pathLst>
                  <a:path w="6" h="4">
                    <a:moveTo>
                      <a:pt x="0" y="0"/>
                    </a:moveTo>
                    <a:lnTo>
                      <a:pt x="0" y="4"/>
                    </a:lnTo>
                    <a:lnTo>
                      <a:pt x="4" y="4"/>
                    </a:lnTo>
                    <a:lnTo>
                      <a:pt x="6" y="4"/>
                    </a:lnTo>
                    <a:lnTo>
                      <a:pt x="6" y="2"/>
                    </a:lnTo>
                    <a:lnTo>
                      <a:pt x="6" y="0"/>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94" name="Freeform 52">
                <a:extLst>
                  <a:ext uri="{FF2B5EF4-FFF2-40B4-BE49-F238E27FC236}">
                    <a16:creationId xmlns:a16="http://schemas.microsoft.com/office/drawing/2014/main" id="{7CE7C9C2-AF5D-426F-89DA-03DC3B3634C9}"/>
                  </a:ext>
                </a:extLst>
              </p:cNvPr>
              <p:cNvSpPr>
                <a:spLocks/>
              </p:cNvSpPr>
              <p:nvPr/>
            </p:nvSpPr>
            <p:spPr bwMode="auto">
              <a:xfrm>
                <a:off x="2780" y="1890"/>
                <a:ext cx="10" cy="14"/>
              </a:xfrm>
              <a:custGeom>
                <a:avLst/>
                <a:gdLst/>
                <a:ahLst/>
                <a:cxnLst>
                  <a:cxn ang="0">
                    <a:pos x="4" y="0"/>
                  </a:cxn>
                  <a:cxn ang="0">
                    <a:pos x="4" y="0"/>
                  </a:cxn>
                  <a:cxn ang="0">
                    <a:pos x="0" y="2"/>
                  </a:cxn>
                  <a:cxn ang="0">
                    <a:pos x="2" y="4"/>
                  </a:cxn>
                  <a:cxn ang="0">
                    <a:pos x="2" y="6"/>
                  </a:cxn>
                  <a:cxn ang="0">
                    <a:pos x="2" y="10"/>
                  </a:cxn>
                  <a:cxn ang="0">
                    <a:pos x="2" y="14"/>
                  </a:cxn>
                  <a:cxn ang="0">
                    <a:pos x="4" y="14"/>
                  </a:cxn>
                  <a:cxn ang="0">
                    <a:pos x="8" y="10"/>
                  </a:cxn>
                  <a:cxn ang="0">
                    <a:pos x="10" y="6"/>
                  </a:cxn>
                  <a:cxn ang="0">
                    <a:pos x="10" y="4"/>
                  </a:cxn>
                  <a:cxn ang="0">
                    <a:pos x="4" y="0"/>
                  </a:cxn>
                </a:cxnLst>
                <a:rect l="0" t="0" r="r" b="b"/>
                <a:pathLst>
                  <a:path w="10" h="14">
                    <a:moveTo>
                      <a:pt x="4" y="0"/>
                    </a:moveTo>
                    <a:lnTo>
                      <a:pt x="4" y="0"/>
                    </a:lnTo>
                    <a:lnTo>
                      <a:pt x="0" y="2"/>
                    </a:lnTo>
                    <a:lnTo>
                      <a:pt x="2" y="4"/>
                    </a:lnTo>
                    <a:lnTo>
                      <a:pt x="2" y="6"/>
                    </a:lnTo>
                    <a:lnTo>
                      <a:pt x="2" y="10"/>
                    </a:lnTo>
                    <a:lnTo>
                      <a:pt x="2" y="14"/>
                    </a:lnTo>
                    <a:lnTo>
                      <a:pt x="4" y="14"/>
                    </a:lnTo>
                    <a:lnTo>
                      <a:pt x="8" y="10"/>
                    </a:lnTo>
                    <a:lnTo>
                      <a:pt x="10" y="6"/>
                    </a:lnTo>
                    <a:lnTo>
                      <a:pt x="10" y="4"/>
                    </a:lnTo>
                    <a:lnTo>
                      <a:pt x="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95" name="Freeform 53">
                <a:extLst>
                  <a:ext uri="{FF2B5EF4-FFF2-40B4-BE49-F238E27FC236}">
                    <a16:creationId xmlns:a16="http://schemas.microsoft.com/office/drawing/2014/main" id="{AE4BFB8D-152A-4B70-8926-07B015C7F5FF}"/>
                  </a:ext>
                </a:extLst>
              </p:cNvPr>
              <p:cNvSpPr>
                <a:spLocks/>
              </p:cNvSpPr>
              <p:nvPr/>
            </p:nvSpPr>
            <p:spPr bwMode="auto">
              <a:xfrm>
                <a:off x="2780" y="1890"/>
                <a:ext cx="10" cy="14"/>
              </a:xfrm>
              <a:custGeom>
                <a:avLst/>
                <a:gdLst/>
                <a:ahLst/>
                <a:cxnLst>
                  <a:cxn ang="0">
                    <a:pos x="4" y="0"/>
                  </a:cxn>
                  <a:cxn ang="0">
                    <a:pos x="4" y="0"/>
                  </a:cxn>
                  <a:cxn ang="0">
                    <a:pos x="0" y="2"/>
                  </a:cxn>
                  <a:cxn ang="0">
                    <a:pos x="2" y="4"/>
                  </a:cxn>
                  <a:cxn ang="0">
                    <a:pos x="2" y="6"/>
                  </a:cxn>
                  <a:cxn ang="0">
                    <a:pos x="2" y="10"/>
                  </a:cxn>
                  <a:cxn ang="0">
                    <a:pos x="2" y="14"/>
                  </a:cxn>
                  <a:cxn ang="0">
                    <a:pos x="4" y="14"/>
                  </a:cxn>
                  <a:cxn ang="0">
                    <a:pos x="8" y="10"/>
                  </a:cxn>
                  <a:cxn ang="0">
                    <a:pos x="10" y="6"/>
                  </a:cxn>
                  <a:cxn ang="0">
                    <a:pos x="10" y="4"/>
                  </a:cxn>
                  <a:cxn ang="0">
                    <a:pos x="4" y="0"/>
                  </a:cxn>
                </a:cxnLst>
                <a:rect l="0" t="0" r="r" b="b"/>
                <a:pathLst>
                  <a:path w="10" h="14">
                    <a:moveTo>
                      <a:pt x="4" y="0"/>
                    </a:moveTo>
                    <a:lnTo>
                      <a:pt x="4" y="0"/>
                    </a:lnTo>
                    <a:lnTo>
                      <a:pt x="0" y="2"/>
                    </a:lnTo>
                    <a:lnTo>
                      <a:pt x="2" y="4"/>
                    </a:lnTo>
                    <a:lnTo>
                      <a:pt x="2" y="6"/>
                    </a:lnTo>
                    <a:lnTo>
                      <a:pt x="2" y="10"/>
                    </a:lnTo>
                    <a:lnTo>
                      <a:pt x="2" y="14"/>
                    </a:lnTo>
                    <a:lnTo>
                      <a:pt x="4" y="14"/>
                    </a:lnTo>
                    <a:lnTo>
                      <a:pt x="8" y="10"/>
                    </a:lnTo>
                    <a:lnTo>
                      <a:pt x="10" y="6"/>
                    </a:lnTo>
                    <a:lnTo>
                      <a:pt x="10" y="4"/>
                    </a:lnTo>
                    <a:lnTo>
                      <a:pt x="4"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96" name="Freeform 54">
                <a:extLst>
                  <a:ext uri="{FF2B5EF4-FFF2-40B4-BE49-F238E27FC236}">
                    <a16:creationId xmlns:a16="http://schemas.microsoft.com/office/drawing/2014/main" id="{5DECD38F-A3D8-43A2-AED9-1762F90D3817}"/>
                  </a:ext>
                </a:extLst>
              </p:cNvPr>
              <p:cNvSpPr>
                <a:spLocks/>
              </p:cNvSpPr>
              <p:nvPr/>
            </p:nvSpPr>
            <p:spPr bwMode="auto">
              <a:xfrm>
                <a:off x="4374" y="1924"/>
                <a:ext cx="38" cy="72"/>
              </a:xfrm>
              <a:custGeom>
                <a:avLst/>
                <a:gdLst/>
                <a:ahLst/>
                <a:cxnLst>
                  <a:cxn ang="0">
                    <a:pos x="6" y="10"/>
                  </a:cxn>
                  <a:cxn ang="0">
                    <a:pos x="6" y="10"/>
                  </a:cxn>
                  <a:cxn ang="0">
                    <a:pos x="8" y="20"/>
                  </a:cxn>
                  <a:cxn ang="0">
                    <a:pos x="10" y="20"/>
                  </a:cxn>
                  <a:cxn ang="0">
                    <a:pos x="10" y="22"/>
                  </a:cxn>
                  <a:cxn ang="0">
                    <a:pos x="10" y="24"/>
                  </a:cxn>
                  <a:cxn ang="0">
                    <a:pos x="4" y="24"/>
                  </a:cxn>
                  <a:cxn ang="0">
                    <a:pos x="4" y="28"/>
                  </a:cxn>
                  <a:cxn ang="0">
                    <a:pos x="10" y="32"/>
                  </a:cxn>
                  <a:cxn ang="0">
                    <a:pos x="6" y="32"/>
                  </a:cxn>
                  <a:cxn ang="0">
                    <a:pos x="6" y="34"/>
                  </a:cxn>
                  <a:cxn ang="0">
                    <a:pos x="6" y="36"/>
                  </a:cxn>
                  <a:cxn ang="0">
                    <a:pos x="10" y="42"/>
                  </a:cxn>
                  <a:cxn ang="0">
                    <a:pos x="8" y="46"/>
                  </a:cxn>
                  <a:cxn ang="0">
                    <a:pos x="4" y="50"/>
                  </a:cxn>
                  <a:cxn ang="0">
                    <a:pos x="4" y="54"/>
                  </a:cxn>
                  <a:cxn ang="0">
                    <a:pos x="4" y="58"/>
                  </a:cxn>
                  <a:cxn ang="0">
                    <a:pos x="2" y="62"/>
                  </a:cxn>
                  <a:cxn ang="0">
                    <a:pos x="2" y="66"/>
                  </a:cxn>
                  <a:cxn ang="0">
                    <a:pos x="2" y="68"/>
                  </a:cxn>
                  <a:cxn ang="0">
                    <a:pos x="0" y="70"/>
                  </a:cxn>
                  <a:cxn ang="0">
                    <a:pos x="4" y="72"/>
                  </a:cxn>
                  <a:cxn ang="0">
                    <a:pos x="6" y="72"/>
                  </a:cxn>
                  <a:cxn ang="0">
                    <a:pos x="14" y="68"/>
                  </a:cxn>
                  <a:cxn ang="0">
                    <a:pos x="14" y="64"/>
                  </a:cxn>
                  <a:cxn ang="0">
                    <a:pos x="22" y="62"/>
                  </a:cxn>
                  <a:cxn ang="0">
                    <a:pos x="28" y="62"/>
                  </a:cxn>
                  <a:cxn ang="0">
                    <a:pos x="28" y="58"/>
                  </a:cxn>
                  <a:cxn ang="0">
                    <a:pos x="28" y="56"/>
                  </a:cxn>
                  <a:cxn ang="0">
                    <a:pos x="34" y="56"/>
                  </a:cxn>
                  <a:cxn ang="0">
                    <a:pos x="36" y="54"/>
                  </a:cxn>
                  <a:cxn ang="0">
                    <a:pos x="38" y="50"/>
                  </a:cxn>
                  <a:cxn ang="0">
                    <a:pos x="38" y="38"/>
                  </a:cxn>
                  <a:cxn ang="0">
                    <a:pos x="38" y="24"/>
                  </a:cxn>
                  <a:cxn ang="0">
                    <a:pos x="36" y="20"/>
                  </a:cxn>
                  <a:cxn ang="0">
                    <a:pos x="32" y="16"/>
                  </a:cxn>
                  <a:cxn ang="0">
                    <a:pos x="32" y="12"/>
                  </a:cxn>
                  <a:cxn ang="0">
                    <a:pos x="30" y="10"/>
                  </a:cxn>
                  <a:cxn ang="0">
                    <a:pos x="28" y="10"/>
                  </a:cxn>
                  <a:cxn ang="0">
                    <a:pos x="28" y="6"/>
                  </a:cxn>
                  <a:cxn ang="0">
                    <a:pos x="28" y="4"/>
                  </a:cxn>
                  <a:cxn ang="0">
                    <a:pos x="28" y="2"/>
                  </a:cxn>
                  <a:cxn ang="0">
                    <a:pos x="22" y="4"/>
                  </a:cxn>
                  <a:cxn ang="0">
                    <a:pos x="16" y="0"/>
                  </a:cxn>
                  <a:cxn ang="0">
                    <a:pos x="12" y="2"/>
                  </a:cxn>
                  <a:cxn ang="0">
                    <a:pos x="4" y="10"/>
                  </a:cxn>
                  <a:cxn ang="0">
                    <a:pos x="6" y="10"/>
                  </a:cxn>
                  <a:cxn ang="0">
                    <a:pos x="6" y="10"/>
                  </a:cxn>
                </a:cxnLst>
                <a:rect l="0" t="0" r="r" b="b"/>
                <a:pathLst>
                  <a:path w="38" h="72">
                    <a:moveTo>
                      <a:pt x="6" y="10"/>
                    </a:moveTo>
                    <a:lnTo>
                      <a:pt x="6" y="10"/>
                    </a:lnTo>
                    <a:lnTo>
                      <a:pt x="8" y="20"/>
                    </a:lnTo>
                    <a:lnTo>
                      <a:pt x="10" y="20"/>
                    </a:lnTo>
                    <a:lnTo>
                      <a:pt x="10" y="22"/>
                    </a:lnTo>
                    <a:lnTo>
                      <a:pt x="10" y="24"/>
                    </a:lnTo>
                    <a:lnTo>
                      <a:pt x="4" y="24"/>
                    </a:lnTo>
                    <a:lnTo>
                      <a:pt x="4" y="28"/>
                    </a:lnTo>
                    <a:lnTo>
                      <a:pt x="10" y="32"/>
                    </a:lnTo>
                    <a:lnTo>
                      <a:pt x="6" y="32"/>
                    </a:lnTo>
                    <a:lnTo>
                      <a:pt x="6" y="34"/>
                    </a:lnTo>
                    <a:lnTo>
                      <a:pt x="6" y="36"/>
                    </a:lnTo>
                    <a:lnTo>
                      <a:pt x="10" y="42"/>
                    </a:lnTo>
                    <a:lnTo>
                      <a:pt x="8" y="46"/>
                    </a:lnTo>
                    <a:lnTo>
                      <a:pt x="4" y="50"/>
                    </a:lnTo>
                    <a:lnTo>
                      <a:pt x="4" y="54"/>
                    </a:lnTo>
                    <a:lnTo>
                      <a:pt x="4" y="58"/>
                    </a:lnTo>
                    <a:lnTo>
                      <a:pt x="2" y="62"/>
                    </a:lnTo>
                    <a:lnTo>
                      <a:pt x="2" y="66"/>
                    </a:lnTo>
                    <a:lnTo>
                      <a:pt x="2" y="68"/>
                    </a:lnTo>
                    <a:lnTo>
                      <a:pt x="0" y="70"/>
                    </a:lnTo>
                    <a:lnTo>
                      <a:pt x="4" y="72"/>
                    </a:lnTo>
                    <a:lnTo>
                      <a:pt x="6" y="72"/>
                    </a:lnTo>
                    <a:lnTo>
                      <a:pt x="14" y="68"/>
                    </a:lnTo>
                    <a:lnTo>
                      <a:pt x="14" y="64"/>
                    </a:lnTo>
                    <a:lnTo>
                      <a:pt x="22" y="62"/>
                    </a:lnTo>
                    <a:lnTo>
                      <a:pt x="28" y="62"/>
                    </a:lnTo>
                    <a:lnTo>
                      <a:pt x="28" y="58"/>
                    </a:lnTo>
                    <a:lnTo>
                      <a:pt x="28" y="56"/>
                    </a:lnTo>
                    <a:lnTo>
                      <a:pt x="34" y="56"/>
                    </a:lnTo>
                    <a:lnTo>
                      <a:pt x="36" y="54"/>
                    </a:lnTo>
                    <a:lnTo>
                      <a:pt x="38" y="50"/>
                    </a:lnTo>
                    <a:lnTo>
                      <a:pt x="38" y="38"/>
                    </a:lnTo>
                    <a:lnTo>
                      <a:pt x="38" y="24"/>
                    </a:lnTo>
                    <a:lnTo>
                      <a:pt x="36" y="20"/>
                    </a:lnTo>
                    <a:lnTo>
                      <a:pt x="32" y="16"/>
                    </a:lnTo>
                    <a:lnTo>
                      <a:pt x="32" y="12"/>
                    </a:lnTo>
                    <a:lnTo>
                      <a:pt x="30" y="10"/>
                    </a:lnTo>
                    <a:lnTo>
                      <a:pt x="28" y="10"/>
                    </a:lnTo>
                    <a:lnTo>
                      <a:pt x="28" y="6"/>
                    </a:lnTo>
                    <a:lnTo>
                      <a:pt x="28" y="4"/>
                    </a:lnTo>
                    <a:lnTo>
                      <a:pt x="28" y="2"/>
                    </a:lnTo>
                    <a:lnTo>
                      <a:pt x="22" y="4"/>
                    </a:lnTo>
                    <a:lnTo>
                      <a:pt x="16" y="0"/>
                    </a:lnTo>
                    <a:lnTo>
                      <a:pt x="12" y="2"/>
                    </a:lnTo>
                    <a:lnTo>
                      <a:pt x="4" y="10"/>
                    </a:lnTo>
                    <a:lnTo>
                      <a:pt x="6" y="10"/>
                    </a:lnTo>
                    <a:lnTo>
                      <a:pt x="6" y="1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97" name="Freeform 55">
                <a:extLst>
                  <a:ext uri="{FF2B5EF4-FFF2-40B4-BE49-F238E27FC236}">
                    <a16:creationId xmlns:a16="http://schemas.microsoft.com/office/drawing/2014/main" id="{69A95E8E-E457-4A5E-8A75-C64B625B300B}"/>
                  </a:ext>
                </a:extLst>
              </p:cNvPr>
              <p:cNvSpPr>
                <a:spLocks/>
              </p:cNvSpPr>
              <p:nvPr/>
            </p:nvSpPr>
            <p:spPr bwMode="auto">
              <a:xfrm>
                <a:off x="3278" y="2370"/>
                <a:ext cx="126" cy="202"/>
              </a:xfrm>
              <a:custGeom>
                <a:avLst/>
                <a:gdLst/>
                <a:ahLst/>
                <a:cxnLst>
                  <a:cxn ang="0">
                    <a:pos x="12" y="202"/>
                  </a:cxn>
                  <a:cxn ang="0">
                    <a:pos x="14" y="194"/>
                  </a:cxn>
                  <a:cxn ang="0">
                    <a:pos x="18" y="186"/>
                  </a:cxn>
                  <a:cxn ang="0">
                    <a:pos x="26" y="178"/>
                  </a:cxn>
                  <a:cxn ang="0">
                    <a:pos x="36" y="166"/>
                  </a:cxn>
                  <a:cxn ang="0">
                    <a:pos x="52" y="158"/>
                  </a:cxn>
                  <a:cxn ang="0">
                    <a:pos x="60" y="150"/>
                  </a:cxn>
                  <a:cxn ang="0">
                    <a:pos x="66" y="144"/>
                  </a:cxn>
                  <a:cxn ang="0">
                    <a:pos x="66" y="140"/>
                  </a:cxn>
                  <a:cxn ang="0">
                    <a:pos x="76" y="134"/>
                  </a:cxn>
                  <a:cxn ang="0">
                    <a:pos x="76" y="126"/>
                  </a:cxn>
                  <a:cxn ang="0">
                    <a:pos x="82" y="124"/>
                  </a:cxn>
                  <a:cxn ang="0">
                    <a:pos x="86" y="116"/>
                  </a:cxn>
                  <a:cxn ang="0">
                    <a:pos x="94" y="106"/>
                  </a:cxn>
                  <a:cxn ang="0">
                    <a:pos x="94" y="98"/>
                  </a:cxn>
                  <a:cxn ang="0">
                    <a:pos x="98" y="92"/>
                  </a:cxn>
                  <a:cxn ang="0">
                    <a:pos x="102" y="76"/>
                  </a:cxn>
                  <a:cxn ang="0">
                    <a:pos x="106" y="66"/>
                  </a:cxn>
                  <a:cxn ang="0">
                    <a:pos x="108" y="60"/>
                  </a:cxn>
                  <a:cxn ang="0">
                    <a:pos x="116" y="46"/>
                  </a:cxn>
                  <a:cxn ang="0">
                    <a:pos x="118" y="40"/>
                  </a:cxn>
                  <a:cxn ang="0">
                    <a:pos x="122" y="26"/>
                  </a:cxn>
                  <a:cxn ang="0">
                    <a:pos x="126" y="2"/>
                  </a:cxn>
                  <a:cxn ang="0">
                    <a:pos x="120" y="0"/>
                  </a:cxn>
                  <a:cxn ang="0">
                    <a:pos x="104" y="8"/>
                  </a:cxn>
                  <a:cxn ang="0">
                    <a:pos x="92" y="8"/>
                  </a:cxn>
                  <a:cxn ang="0">
                    <a:pos x="82" y="12"/>
                  </a:cxn>
                  <a:cxn ang="0">
                    <a:pos x="76" y="16"/>
                  </a:cxn>
                  <a:cxn ang="0">
                    <a:pos x="66" y="20"/>
                  </a:cxn>
                  <a:cxn ang="0">
                    <a:pos x="62" y="18"/>
                  </a:cxn>
                  <a:cxn ang="0">
                    <a:pos x="54" y="16"/>
                  </a:cxn>
                  <a:cxn ang="0">
                    <a:pos x="36" y="20"/>
                  </a:cxn>
                  <a:cxn ang="0">
                    <a:pos x="34" y="16"/>
                  </a:cxn>
                  <a:cxn ang="0">
                    <a:pos x="24" y="6"/>
                  </a:cxn>
                  <a:cxn ang="0">
                    <a:pos x="14" y="20"/>
                  </a:cxn>
                  <a:cxn ang="0">
                    <a:pos x="22" y="30"/>
                  </a:cxn>
                  <a:cxn ang="0">
                    <a:pos x="28" y="38"/>
                  </a:cxn>
                  <a:cxn ang="0">
                    <a:pos x="68" y="56"/>
                  </a:cxn>
                  <a:cxn ang="0">
                    <a:pos x="50" y="108"/>
                  </a:cxn>
                  <a:cxn ang="0">
                    <a:pos x="30" y="112"/>
                  </a:cxn>
                  <a:cxn ang="0">
                    <a:pos x="14" y="116"/>
                  </a:cxn>
                  <a:cxn ang="0">
                    <a:pos x="0" y="138"/>
                  </a:cxn>
                  <a:cxn ang="0">
                    <a:pos x="10" y="202"/>
                  </a:cxn>
                  <a:cxn ang="0">
                    <a:pos x="12" y="202"/>
                  </a:cxn>
                </a:cxnLst>
                <a:rect l="0" t="0" r="r" b="b"/>
                <a:pathLst>
                  <a:path w="126" h="202">
                    <a:moveTo>
                      <a:pt x="12" y="202"/>
                    </a:moveTo>
                    <a:lnTo>
                      <a:pt x="12" y="202"/>
                    </a:lnTo>
                    <a:lnTo>
                      <a:pt x="14" y="196"/>
                    </a:lnTo>
                    <a:lnTo>
                      <a:pt x="14" y="194"/>
                    </a:lnTo>
                    <a:lnTo>
                      <a:pt x="18" y="190"/>
                    </a:lnTo>
                    <a:lnTo>
                      <a:pt x="18" y="186"/>
                    </a:lnTo>
                    <a:lnTo>
                      <a:pt x="24" y="182"/>
                    </a:lnTo>
                    <a:lnTo>
                      <a:pt x="26" y="178"/>
                    </a:lnTo>
                    <a:lnTo>
                      <a:pt x="32" y="174"/>
                    </a:lnTo>
                    <a:lnTo>
                      <a:pt x="36" y="166"/>
                    </a:lnTo>
                    <a:lnTo>
                      <a:pt x="44" y="162"/>
                    </a:lnTo>
                    <a:lnTo>
                      <a:pt x="52" y="158"/>
                    </a:lnTo>
                    <a:lnTo>
                      <a:pt x="52" y="154"/>
                    </a:lnTo>
                    <a:lnTo>
                      <a:pt x="60" y="150"/>
                    </a:lnTo>
                    <a:lnTo>
                      <a:pt x="62" y="146"/>
                    </a:lnTo>
                    <a:lnTo>
                      <a:pt x="66" y="144"/>
                    </a:lnTo>
                    <a:lnTo>
                      <a:pt x="66" y="142"/>
                    </a:lnTo>
                    <a:lnTo>
                      <a:pt x="66" y="140"/>
                    </a:lnTo>
                    <a:lnTo>
                      <a:pt x="70" y="140"/>
                    </a:lnTo>
                    <a:lnTo>
                      <a:pt x="76" y="134"/>
                    </a:lnTo>
                    <a:lnTo>
                      <a:pt x="76" y="130"/>
                    </a:lnTo>
                    <a:lnTo>
                      <a:pt x="76" y="126"/>
                    </a:lnTo>
                    <a:lnTo>
                      <a:pt x="78" y="126"/>
                    </a:lnTo>
                    <a:lnTo>
                      <a:pt x="82" y="124"/>
                    </a:lnTo>
                    <a:lnTo>
                      <a:pt x="86" y="122"/>
                    </a:lnTo>
                    <a:lnTo>
                      <a:pt x="86" y="116"/>
                    </a:lnTo>
                    <a:lnTo>
                      <a:pt x="90" y="108"/>
                    </a:lnTo>
                    <a:lnTo>
                      <a:pt x="94" y="106"/>
                    </a:lnTo>
                    <a:lnTo>
                      <a:pt x="94" y="102"/>
                    </a:lnTo>
                    <a:lnTo>
                      <a:pt x="94" y="98"/>
                    </a:lnTo>
                    <a:lnTo>
                      <a:pt x="96" y="96"/>
                    </a:lnTo>
                    <a:lnTo>
                      <a:pt x="98" y="92"/>
                    </a:lnTo>
                    <a:lnTo>
                      <a:pt x="98" y="86"/>
                    </a:lnTo>
                    <a:lnTo>
                      <a:pt x="102" y="76"/>
                    </a:lnTo>
                    <a:lnTo>
                      <a:pt x="104" y="66"/>
                    </a:lnTo>
                    <a:lnTo>
                      <a:pt x="106" y="66"/>
                    </a:lnTo>
                    <a:lnTo>
                      <a:pt x="106" y="62"/>
                    </a:lnTo>
                    <a:lnTo>
                      <a:pt x="108" y="60"/>
                    </a:lnTo>
                    <a:lnTo>
                      <a:pt x="116" y="50"/>
                    </a:lnTo>
                    <a:lnTo>
                      <a:pt x="116" y="46"/>
                    </a:lnTo>
                    <a:lnTo>
                      <a:pt x="116" y="42"/>
                    </a:lnTo>
                    <a:lnTo>
                      <a:pt x="118" y="40"/>
                    </a:lnTo>
                    <a:lnTo>
                      <a:pt x="118" y="38"/>
                    </a:lnTo>
                    <a:lnTo>
                      <a:pt x="122" y="26"/>
                    </a:lnTo>
                    <a:lnTo>
                      <a:pt x="124" y="14"/>
                    </a:lnTo>
                    <a:lnTo>
                      <a:pt x="126" y="2"/>
                    </a:lnTo>
                    <a:lnTo>
                      <a:pt x="122" y="0"/>
                    </a:lnTo>
                    <a:lnTo>
                      <a:pt x="120" y="0"/>
                    </a:lnTo>
                    <a:lnTo>
                      <a:pt x="118" y="2"/>
                    </a:lnTo>
                    <a:lnTo>
                      <a:pt x="104" y="8"/>
                    </a:lnTo>
                    <a:lnTo>
                      <a:pt x="96" y="8"/>
                    </a:lnTo>
                    <a:lnTo>
                      <a:pt x="92" y="8"/>
                    </a:lnTo>
                    <a:lnTo>
                      <a:pt x="88" y="10"/>
                    </a:lnTo>
                    <a:lnTo>
                      <a:pt x="82" y="12"/>
                    </a:lnTo>
                    <a:lnTo>
                      <a:pt x="78" y="12"/>
                    </a:lnTo>
                    <a:lnTo>
                      <a:pt x="76" y="16"/>
                    </a:lnTo>
                    <a:lnTo>
                      <a:pt x="68" y="18"/>
                    </a:lnTo>
                    <a:lnTo>
                      <a:pt x="66" y="20"/>
                    </a:lnTo>
                    <a:lnTo>
                      <a:pt x="64" y="20"/>
                    </a:lnTo>
                    <a:lnTo>
                      <a:pt x="62" y="18"/>
                    </a:lnTo>
                    <a:lnTo>
                      <a:pt x="60" y="16"/>
                    </a:lnTo>
                    <a:lnTo>
                      <a:pt x="54" y="16"/>
                    </a:lnTo>
                    <a:lnTo>
                      <a:pt x="48" y="18"/>
                    </a:lnTo>
                    <a:lnTo>
                      <a:pt x="36" y="20"/>
                    </a:lnTo>
                    <a:lnTo>
                      <a:pt x="36" y="18"/>
                    </a:lnTo>
                    <a:lnTo>
                      <a:pt x="34" y="16"/>
                    </a:lnTo>
                    <a:lnTo>
                      <a:pt x="30" y="14"/>
                    </a:lnTo>
                    <a:lnTo>
                      <a:pt x="24" y="6"/>
                    </a:lnTo>
                    <a:lnTo>
                      <a:pt x="18" y="14"/>
                    </a:lnTo>
                    <a:lnTo>
                      <a:pt x="14" y="20"/>
                    </a:lnTo>
                    <a:lnTo>
                      <a:pt x="20" y="26"/>
                    </a:lnTo>
                    <a:lnTo>
                      <a:pt x="22" y="30"/>
                    </a:lnTo>
                    <a:lnTo>
                      <a:pt x="24" y="34"/>
                    </a:lnTo>
                    <a:lnTo>
                      <a:pt x="28" y="38"/>
                    </a:lnTo>
                    <a:lnTo>
                      <a:pt x="34" y="40"/>
                    </a:lnTo>
                    <a:lnTo>
                      <a:pt x="68" y="56"/>
                    </a:lnTo>
                    <a:lnTo>
                      <a:pt x="86" y="56"/>
                    </a:lnTo>
                    <a:lnTo>
                      <a:pt x="50" y="108"/>
                    </a:lnTo>
                    <a:lnTo>
                      <a:pt x="34" y="108"/>
                    </a:lnTo>
                    <a:lnTo>
                      <a:pt x="30" y="112"/>
                    </a:lnTo>
                    <a:lnTo>
                      <a:pt x="18" y="112"/>
                    </a:lnTo>
                    <a:lnTo>
                      <a:pt x="14" y="116"/>
                    </a:lnTo>
                    <a:lnTo>
                      <a:pt x="6" y="132"/>
                    </a:lnTo>
                    <a:lnTo>
                      <a:pt x="0" y="138"/>
                    </a:lnTo>
                    <a:lnTo>
                      <a:pt x="0" y="192"/>
                    </a:lnTo>
                    <a:lnTo>
                      <a:pt x="10" y="202"/>
                    </a:lnTo>
                    <a:lnTo>
                      <a:pt x="12" y="202"/>
                    </a:lnTo>
                    <a:lnTo>
                      <a:pt x="12" y="20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98" name="Freeform 56">
                <a:extLst>
                  <a:ext uri="{FF2B5EF4-FFF2-40B4-BE49-F238E27FC236}">
                    <a16:creationId xmlns:a16="http://schemas.microsoft.com/office/drawing/2014/main" id="{CD08A2C7-A445-4861-9628-B265EB332476}"/>
                  </a:ext>
                </a:extLst>
              </p:cNvPr>
              <p:cNvSpPr>
                <a:spLocks noEditPoints="1"/>
              </p:cNvSpPr>
              <p:nvPr/>
            </p:nvSpPr>
            <p:spPr bwMode="auto">
              <a:xfrm>
                <a:off x="4758" y="2674"/>
                <a:ext cx="74" cy="68"/>
              </a:xfrm>
              <a:custGeom>
                <a:avLst/>
                <a:gdLst/>
                <a:ahLst/>
                <a:cxnLst>
                  <a:cxn ang="0">
                    <a:pos x="64" y="58"/>
                  </a:cxn>
                  <a:cxn ang="0">
                    <a:pos x="64" y="58"/>
                  </a:cxn>
                  <a:cxn ang="0">
                    <a:pos x="64" y="60"/>
                  </a:cxn>
                  <a:cxn ang="0">
                    <a:pos x="64" y="62"/>
                  </a:cxn>
                  <a:cxn ang="0">
                    <a:pos x="68" y="64"/>
                  </a:cxn>
                  <a:cxn ang="0">
                    <a:pos x="70" y="66"/>
                  </a:cxn>
                  <a:cxn ang="0">
                    <a:pos x="74" y="68"/>
                  </a:cxn>
                  <a:cxn ang="0">
                    <a:pos x="74" y="66"/>
                  </a:cxn>
                  <a:cxn ang="0">
                    <a:pos x="72" y="66"/>
                  </a:cxn>
                  <a:cxn ang="0">
                    <a:pos x="70" y="62"/>
                  </a:cxn>
                  <a:cxn ang="0">
                    <a:pos x="64" y="58"/>
                  </a:cxn>
                  <a:cxn ang="0">
                    <a:pos x="64" y="58"/>
                  </a:cxn>
                  <a:cxn ang="0">
                    <a:pos x="40" y="42"/>
                  </a:cxn>
                  <a:cxn ang="0">
                    <a:pos x="40" y="42"/>
                  </a:cxn>
                  <a:cxn ang="0">
                    <a:pos x="40" y="44"/>
                  </a:cxn>
                  <a:cxn ang="0">
                    <a:pos x="40" y="48"/>
                  </a:cxn>
                  <a:cxn ang="0">
                    <a:pos x="44" y="50"/>
                  </a:cxn>
                  <a:cxn ang="0">
                    <a:pos x="48" y="50"/>
                  </a:cxn>
                  <a:cxn ang="0">
                    <a:pos x="56" y="50"/>
                  </a:cxn>
                  <a:cxn ang="0">
                    <a:pos x="54" y="46"/>
                  </a:cxn>
                  <a:cxn ang="0">
                    <a:pos x="40" y="42"/>
                  </a:cxn>
                  <a:cxn ang="0">
                    <a:pos x="40" y="42"/>
                  </a:cxn>
                  <a:cxn ang="0">
                    <a:pos x="52" y="28"/>
                  </a:cxn>
                  <a:cxn ang="0">
                    <a:pos x="52" y="28"/>
                  </a:cxn>
                  <a:cxn ang="0">
                    <a:pos x="54" y="34"/>
                  </a:cxn>
                  <a:cxn ang="0">
                    <a:pos x="56" y="38"/>
                  </a:cxn>
                  <a:cxn ang="0">
                    <a:pos x="60" y="42"/>
                  </a:cxn>
                  <a:cxn ang="0">
                    <a:pos x="60" y="44"/>
                  </a:cxn>
                  <a:cxn ang="0">
                    <a:pos x="64" y="44"/>
                  </a:cxn>
                  <a:cxn ang="0">
                    <a:pos x="60" y="36"/>
                  </a:cxn>
                  <a:cxn ang="0">
                    <a:pos x="54" y="28"/>
                  </a:cxn>
                  <a:cxn ang="0">
                    <a:pos x="52" y="28"/>
                  </a:cxn>
                  <a:cxn ang="0">
                    <a:pos x="52" y="28"/>
                  </a:cxn>
                  <a:cxn ang="0">
                    <a:pos x="10" y="18"/>
                  </a:cxn>
                  <a:cxn ang="0">
                    <a:pos x="10" y="18"/>
                  </a:cxn>
                  <a:cxn ang="0">
                    <a:pos x="8" y="24"/>
                  </a:cxn>
                  <a:cxn ang="0">
                    <a:pos x="12" y="28"/>
                  </a:cxn>
                  <a:cxn ang="0">
                    <a:pos x="14" y="28"/>
                  </a:cxn>
                  <a:cxn ang="0">
                    <a:pos x="16" y="28"/>
                  </a:cxn>
                  <a:cxn ang="0">
                    <a:pos x="16" y="24"/>
                  </a:cxn>
                  <a:cxn ang="0">
                    <a:pos x="14" y="20"/>
                  </a:cxn>
                  <a:cxn ang="0">
                    <a:pos x="10" y="18"/>
                  </a:cxn>
                  <a:cxn ang="0">
                    <a:pos x="10" y="18"/>
                  </a:cxn>
                  <a:cxn ang="0">
                    <a:pos x="26" y="12"/>
                  </a:cxn>
                  <a:cxn ang="0">
                    <a:pos x="26" y="12"/>
                  </a:cxn>
                  <a:cxn ang="0">
                    <a:pos x="24" y="16"/>
                  </a:cxn>
                  <a:cxn ang="0">
                    <a:pos x="40" y="26"/>
                  </a:cxn>
                  <a:cxn ang="0">
                    <a:pos x="40" y="24"/>
                  </a:cxn>
                  <a:cxn ang="0">
                    <a:pos x="36" y="20"/>
                  </a:cxn>
                  <a:cxn ang="0">
                    <a:pos x="34" y="16"/>
                  </a:cxn>
                  <a:cxn ang="0">
                    <a:pos x="26" y="12"/>
                  </a:cxn>
                  <a:cxn ang="0">
                    <a:pos x="26" y="12"/>
                  </a:cxn>
                  <a:cxn ang="0">
                    <a:pos x="0" y="0"/>
                  </a:cxn>
                  <a:cxn ang="0">
                    <a:pos x="0" y="0"/>
                  </a:cxn>
                  <a:cxn ang="0">
                    <a:pos x="2" y="4"/>
                  </a:cxn>
                  <a:cxn ang="0">
                    <a:pos x="4" y="8"/>
                  </a:cxn>
                  <a:cxn ang="0">
                    <a:pos x="6" y="10"/>
                  </a:cxn>
                  <a:cxn ang="0">
                    <a:pos x="10" y="10"/>
                  </a:cxn>
                  <a:cxn ang="0">
                    <a:pos x="8" y="8"/>
                  </a:cxn>
                  <a:cxn ang="0">
                    <a:pos x="0" y="0"/>
                  </a:cxn>
                  <a:cxn ang="0">
                    <a:pos x="0" y="0"/>
                  </a:cxn>
                </a:cxnLst>
                <a:rect l="0" t="0" r="r" b="b"/>
                <a:pathLst>
                  <a:path w="74" h="68">
                    <a:moveTo>
                      <a:pt x="64" y="58"/>
                    </a:moveTo>
                    <a:lnTo>
                      <a:pt x="64" y="58"/>
                    </a:lnTo>
                    <a:lnTo>
                      <a:pt x="64" y="60"/>
                    </a:lnTo>
                    <a:lnTo>
                      <a:pt x="64" y="62"/>
                    </a:lnTo>
                    <a:lnTo>
                      <a:pt x="68" y="64"/>
                    </a:lnTo>
                    <a:lnTo>
                      <a:pt x="70" y="66"/>
                    </a:lnTo>
                    <a:lnTo>
                      <a:pt x="74" y="68"/>
                    </a:lnTo>
                    <a:lnTo>
                      <a:pt x="74" y="66"/>
                    </a:lnTo>
                    <a:lnTo>
                      <a:pt x="72" y="66"/>
                    </a:lnTo>
                    <a:lnTo>
                      <a:pt x="70" y="62"/>
                    </a:lnTo>
                    <a:lnTo>
                      <a:pt x="64" y="58"/>
                    </a:lnTo>
                    <a:lnTo>
                      <a:pt x="64" y="58"/>
                    </a:lnTo>
                    <a:close/>
                    <a:moveTo>
                      <a:pt x="40" y="42"/>
                    </a:moveTo>
                    <a:lnTo>
                      <a:pt x="40" y="42"/>
                    </a:lnTo>
                    <a:lnTo>
                      <a:pt x="40" y="44"/>
                    </a:lnTo>
                    <a:lnTo>
                      <a:pt x="40" y="48"/>
                    </a:lnTo>
                    <a:lnTo>
                      <a:pt x="44" y="50"/>
                    </a:lnTo>
                    <a:lnTo>
                      <a:pt x="48" y="50"/>
                    </a:lnTo>
                    <a:lnTo>
                      <a:pt x="56" y="50"/>
                    </a:lnTo>
                    <a:lnTo>
                      <a:pt x="54" y="46"/>
                    </a:lnTo>
                    <a:lnTo>
                      <a:pt x="40" y="42"/>
                    </a:lnTo>
                    <a:lnTo>
                      <a:pt x="40" y="42"/>
                    </a:lnTo>
                    <a:close/>
                    <a:moveTo>
                      <a:pt x="52" y="28"/>
                    </a:moveTo>
                    <a:lnTo>
                      <a:pt x="52" y="28"/>
                    </a:lnTo>
                    <a:lnTo>
                      <a:pt x="54" y="34"/>
                    </a:lnTo>
                    <a:lnTo>
                      <a:pt x="56" y="38"/>
                    </a:lnTo>
                    <a:lnTo>
                      <a:pt x="60" y="42"/>
                    </a:lnTo>
                    <a:lnTo>
                      <a:pt x="60" y="44"/>
                    </a:lnTo>
                    <a:lnTo>
                      <a:pt x="64" y="44"/>
                    </a:lnTo>
                    <a:lnTo>
                      <a:pt x="60" y="36"/>
                    </a:lnTo>
                    <a:lnTo>
                      <a:pt x="54" y="28"/>
                    </a:lnTo>
                    <a:lnTo>
                      <a:pt x="52" y="28"/>
                    </a:lnTo>
                    <a:lnTo>
                      <a:pt x="52" y="28"/>
                    </a:lnTo>
                    <a:close/>
                    <a:moveTo>
                      <a:pt x="10" y="18"/>
                    </a:moveTo>
                    <a:lnTo>
                      <a:pt x="10" y="18"/>
                    </a:lnTo>
                    <a:lnTo>
                      <a:pt x="8" y="24"/>
                    </a:lnTo>
                    <a:lnTo>
                      <a:pt x="12" y="28"/>
                    </a:lnTo>
                    <a:lnTo>
                      <a:pt x="14" y="28"/>
                    </a:lnTo>
                    <a:lnTo>
                      <a:pt x="16" y="28"/>
                    </a:lnTo>
                    <a:lnTo>
                      <a:pt x="16" y="24"/>
                    </a:lnTo>
                    <a:lnTo>
                      <a:pt x="14" y="20"/>
                    </a:lnTo>
                    <a:lnTo>
                      <a:pt x="10" y="18"/>
                    </a:lnTo>
                    <a:lnTo>
                      <a:pt x="10" y="18"/>
                    </a:lnTo>
                    <a:close/>
                    <a:moveTo>
                      <a:pt x="26" y="12"/>
                    </a:moveTo>
                    <a:lnTo>
                      <a:pt x="26" y="12"/>
                    </a:lnTo>
                    <a:lnTo>
                      <a:pt x="24" y="16"/>
                    </a:lnTo>
                    <a:lnTo>
                      <a:pt x="40" y="26"/>
                    </a:lnTo>
                    <a:lnTo>
                      <a:pt x="40" y="24"/>
                    </a:lnTo>
                    <a:lnTo>
                      <a:pt x="36" y="20"/>
                    </a:lnTo>
                    <a:lnTo>
                      <a:pt x="34" y="16"/>
                    </a:lnTo>
                    <a:lnTo>
                      <a:pt x="26" y="12"/>
                    </a:lnTo>
                    <a:lnTo>
                      <a:pt x="26" y="12"/>
                    </a:lnTo>
                    <a:close/>
                    <a:moveTo>
                      <a:pt x="0" y="0"/>
                    </a:moveTo>
                    <a:lnTo>
                      <a:pt x="0" y="0"/>
                    </a:lnTo>
                    <a:lnTo>
                      <a:pt x="2" y="4"/>
                    </a:lnTo>
                    <a:lnTo>
                      <a:pt x="4" y="8"/>
                    </a:lnTo>
                    <a:lnTo>
                      <a:pt x="6" y="10"/>
                    </a:lnTo>
                    <a:lnTo>
                      <a:pt x="10" y="10"/>
                    </a:lnTo>
                    <a:lnTo>
                      <a:pt x="8" y="8"/>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99" name="Freeform 57">
                <a:extLst>
                  <a:ext uri="{FF2B5EF4-FFF2-40B4-BE49-F238E27FC236}">
                    <a16:creationId xmlns:a16="http://schemas.microsoft.com/office/drawing/2014/main" id="{4B7F4BD9-A5B5-4038-89EC-B5A1AE358F29}"/>
                  </a:ext>
                </a:extLst>
              </p:cNvPr>
              <p:cNvSpPr>
                <a:spLocks/>
              </p:cNvSpPr>
              <p:nvPr/>
            </p:nvSpPr>
            <p:spPr bwMode="auto">
              <a:xfrm>
                <a:off x="4822" y="2732"/>
                <a:ext cx="10" cy="10"/>
              </a:xfrm>
              <a:custGeom>
                <a:avLst/>
                <a:gdLst/>
                <a:ahLst/>
                <a:cxnLst>
                  <a:cxn ang="0">
                    <a:pos x="0" y="0"/>
                  </a:cxn>
                  <a:cxn ang="0">
                    <a:pos x="0" y="0"/>
                  </a:cxn>
                  <a:cxn ang="0">
                    <a:pos x="0" y="2"/>
                  </a:cxn>
                  <a:cxn ang="0">
                    <a:pos x="0" y="4"/>
                  </a:cxn>
                  <a:cxn ang="0">
                    <a:pos x="4" y="6"/>
                  </a:cxn>
                  <a:cxn ang="0">
                    <a:pos x="6" y="8"/>
                  </a:cxn>
                  <a:cxn ang="0">
                    <a:pos x="10" y="10"/>
                  </a:cxn>
                  <a:cxn ang="0">
                    <a:pos x="10" y="8"/>
                  </a:cxn>
                  <a:cxn ang="0">
                    <a:pos x="8" y="8"/>
                  </a:cxn>
                  <a:cxn ang="0">
                    <a:pos x="6" y="4"/>
                  </a:cxn>
                  <a:cxn ang="0">
                    <a:pos x="0" y="0"/>
                  </a:cxn>
                  <a:cxn ang="0">
                    <a:pos x="0" y="0"/>
                  </a:cxn>
                </a:cxnLst>
                <a:rect l="0" t="0" r="r" b="b"/>
                <a:pathLst>
                  <a:path w="10" h="10">
                    <a:moveTo>
                      <a:pt x="0" y="0"/>
                    </a:moveTo>
                    <a:lnTo>
                      <a:pt x="0" y="0"/>
                    </a:lnTo>
                    <a:lnTo>
                      <a:pt x="0" y="2"/>
                    </a:lnTo>
                    <a:lnTo>
                      <a:pt x="0" y="4"/>
                    </a:lnTo>
                    <a:lnTo>
                      <a:pt x="4" y="6"/>
                    </a:lnTo>
                    <a:lnTo>
                      <a:pt x="6" y="8"/>
                    </a:lnTo>
                    <a:lnTo>
                      <a:pt x="10" y="10"/>
                    </a:lnTo>
                    <a:lnTo>
                      <a:pt x="10" y="8"/>
                    </a:lnTo>
                    <a:lnTo>
                      <a:pt x="8" y="8"/>
                    </a:lnTo>
                    <a:lnTo>
                      <a:pt x="6" y="4"/>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00" name="Freeform 58">
                <a:extLst>
                  <a:ext uri="{FF2B5EF4-FFF2-40B4-BE49-F238E27FC236}">
                    <a16:creationId xmlns:a16="http://schemas.microsoft.com/office/drawing/2014/main" id="{0E361181-B241-4321-BEE3-A972C96340C9}"/>
                  </a:ext>
                </a:extLst>
              </p:cNvPr>
              <p:cNvSpPr>
                <a:spLocks/>
              </p:cNvSpPr>
              <p:nvPr/>
            </p:nvSpPr>
            <p:spPr bwMode="auto">
              <a:xfrm>
                <a:off x="4798" y="2716"/>
                <a:ext cx="16" cy="8"/>
              </a:xfrm>
              <a:custGeom>
                <a:avLst/>
                <a:gdLst/>
                <a:ahLst/>
                <a:cxnLst>
                  <a:cxn ang="0">
                    <a:pos x="0" y="0"/>
                  </a:cxn>
                  <a:cxn ang="0">
                    <a:pos x="0" y="0"/>
                  </a:cxn>
                  <a:cxn ang="0">
                    <a:pos x="0" y="2"/>
                  </a:cxn>
                  <a:cxn ang="0">
                    <a:pos x="0" y="6"/>
                  </a:cxn>
                  <a:cxn ang="0">
                    <a:pos x="4" y="8"/>
                  </a:cxn>
                  <a:cxn ang="0">
                    <a:pos x="8" y="8"/>
                  </a:cxn>
                  <a:cxn ang="0">
                    <a:pos x="16" y="8"/>
                  </a:cxn>
                  <a:cxn ang="0">
                    <a:pos x="14" y="4"/>
                  </a:cxn>
                  <a:cxn ang="0">
                    <a:pos x="0" y="0"/>
                  </a:cxn>
                </a:cxnLst>
                <a:rect l="0" t="0" r="r" b="b"/>
                <a:pathLst>
                  <a:path w="16" h="8">
                    <a:moveTo>
                      <a:pt x="0" y="0"/>
                    </a:moveTo>
                    <a:lnTo>
                      <a:pt x="0" y="0"/>
                    </a:lnTo>
                    <a:lnTo>
                      <a:pt x="0" y="2"/>
                    </a:lnTo>
                    <a:lnTo>
                      <a:pt x="0" y="6"/>
                    </a:lnTo>
                    <a:lnTo>
                      <a:pt x="4" y="8"/>
                    </a:lnTo>
                    <a:lnTo>
                      <a:pt x="8" y="8"/>
                    </a:lnTo>
                    <a:lnTo>
                      <a:pt x="16" y="8"/>
                    </a:lnTo>
                    <a:lnTo>
                      <a:pt x="14" y="4"/>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01" name="Freeform 59">
                <a:extLst>
                  <a:ext uri="{FF2B5EF4-FFF2-40B4-BE49-F238E27FC236}">
                    <a16:creationId xmlns:a16="http://schemas.microsoft.com/office/drawing/2014/main" id="{38D8414A-F210-4D11-B898-EFE9811CE664}"/>
                  </a:ext>
                </a:extLst>
              </p:cNvPr>
              <p:cNvSpPr>
                <a:spLocks/>
              </p:cNvSpPr>
              <p:nvPr/>
            </p:nvSpPr>
            <p:spPr bwMode="auto">
              <a:xfrm>
                <a:off x="4798" y="2716"/>
                <a:ext cx="16" cy="8"/>
              </a:xfrm>
              <a:custGeom>
                <a:avLst/>
                <a:gdLst/>
                <a:ahLst/>
                <a:cxnLst>
                  <a:cxn ang="0">
                    <a:pos x="0" y="0"/>
                  </a:cxn>
                  <a:cxn ang="0">
                    <a:pos x="0" y="0"/>
                  </a:cxn>
                  <a:cxn ang="0">
                    <a:pos x="0" y="2"/>
                  </a:cxn>
                  <a:cxn ang="0">
                    <a:pos x="0" y="6"/>
                  </a:cxn>
                  <a:cxn ang="0">
                    <a:pos x="4" y="8"/>
                  </a:cxn>
                  <a:cxn ang="0">
                    <a:pos x="8" y="8"/>
                  </a:cxn>
                  <a:cxn ang="0">
                    <a:pos x="16" y="8"/>
                  </a:cxn>
                  <a:cxn ang="0">
                    <a:pos x="14" y="4"/>
                  </a:cxn>
                  <a:cxn ang="0">
                    <a:pos x="0" y="0"/>
                  </a:cxn>
                </a:cxnLst>
                <a:rect l="0" t="0" r="r" b="b"/>
                <a:pathLst>
                  <a:path w="16" h="8">
                    <a:moveTo>
                      <a:pt x="0" y="0"/>
                    </a:moveTo>
                    <a:lnTo>
                      <a:pt x="0" y="0"/>
                    </a:lnTo>
                    <a:lnTo>
                      <a:pt x="0" y="2"/>
                    </a:lnTo>
                    <a:lnTo>
                      <a:pt x="0" y="6"/>
                    </a:lnTo>
                    <a:lnTo>
                      <a:pt x="4" y="8"/>
                    </a:lnTo>
                    <a:lnTo>
                      <a:pt x="8" y="8"/>
                    </a:lnTo>
                    <a:lnTo>
                      <a:pt x="16" y="8"/>
                    </a:lnTo>
                    <a:lnTo>
                      <a:pt x="14" y="4"/>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02" name="Freeform 60">
                <a:extLst>
                  <a:ext uri="{FF2B5EF4-FFF2-40B4-BE49-F238E27FC236}">
                    <a16:creationId xmlns:a16="http://schemas.microsoft.com/office/drawing/2014/main" id="{D491D83A-09BA-4051-881C-65F7E22FEEBD}"/>
                  </a:ext>
                </a:extLst>
              </p:cNvPr>
              <p:cNvSpPr>
                <a:spLocks/>
              </p:cNvSpPr>
              <p:nvPr/>
            </p:nvSpPr>
            <p:spPr bwMode="auto">
              <a:xfrm>
                <a:off x="4810" y="2702"/>
                <a:ext cx="12" cy="16"/>
              </a:xfrm>
              <a:custGeom>
                <a:avLst/>
                <a:gdLst/>
                <a:ahLst/>
                <a:cxnLst>
                  <a:cxn ang="0">
                    <a:pos x="0" y="0"/>
                  </a:cxn>
                  <a:cxn ang="0">
                    <a:pos x="0" y="0"/>
                  </a:cxn>
                  <a:cxn ang="0">
                    <a:pos x="2" y="6"/>
                  </a:cxn>
                  <a:cxn ang="0">
                    <a:pos x="4" y="10"/>
                  </a:cxn>
                  <a:cxn ang="0">
                    <a:pos x="8" y="14"/>
                  </a:cxn>
                  <a:cxn ang="0">
                    <a:pos x="8" y="16"/>
                  </a:cxn>
                  <a:cxn ang="0">
                    <a:pos x="12" y="16"/>
                  </a:cxn>
                  <a:cxn ang="0">
                    <a:pos x="8" y="8"/>
                  </a:cxn>
                  <a:cxn ang="0">
                    <a:pos x="2" y="0"/>
                  </a:cxn>
                  <a:cxn ang="0">
                    <a:pos x="0" y="0"/>
                  </a:cxn>
                </a:cxnLst>
                <a:rect l="0" t="0" r="r" b="b"/>
                <a:pathLst>
                  <a:path w="12" h="16">
                    <a:moveTo>
                      <a:pt x="0" y="0"/>
                    </a:moveTo>
                    <a:lnTo>
                      <a:pt x="0" y="0"/>
                    </a:lnTo>
                    <a:lnTo>
                      <a:pt x="2" y="6"/>
                    </a:lnTo>
                    <a:lnTo>
                      <a:pt x="4" y="10"/>
                    </a:lnTo>
                    <a:lnTo>
                      <a:pt x="8" y="14"/>
                    </a:lnTo>
                    <a:lnTo>
                      <a:pt x="8" y="16"/>
                    </a:lnTo>
                    <a:lnTo>
                      <a:pt x="12" y="16"/>
                    </a:lnTo>
                    <a:lnTo>
                      <a:pt x="8" y="8"/>
                    </a:lnTo>
                    <a:lnTo>
                      <a:pt x="2"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03" name="Freeform 61">
                <a:extLst>
                  <a:ext uri="{FF2B5EF4-FFF2-40B4-BE49-F238E27FC236}">
                    <a16:creationId xmlns:a16="http://schemas.microsoft.com/office/drawing/2014/main" id="{2B224DD1-0B8A-4181-A0CB-FBB78FD16AAA}"/>
                  </a:ext>
                </a:extLst>
              </p:cNvPr>
              <p:cNvSpPr>
                <a:spLocks/>
              </p:cNvSpPr>
              <p:nvPr/>
            </p:nvSpPr>
            <p:spPr bwMode="auto">
              <a:xfrm>
                <a:off x="4810" y="2702"/>
                <a:ext cx="12" cy="16"/>
              </a:xfrm>
              <a:custGeom>
                <a:avLst/>
                <a:gdLst/>
                <a:ahLst/>
                <a:cxnLst>
                  <a:cxn ang="0">
                    <a:pos x="0" y="0"/>
                  </a:cxn>
                  <a:cxn ang="0">
                    <a:pos x="0" y="0"/>
                  </a:cxn>
                  <a:cxn ang="0">
                    <a:pos x="2" y="6"/>
                  </a:cxn>
                  <a:cxn ang="0">
                    <a:pos x="4" y="10"/>
                  </a:cxn>
                  <a:cxn ang="0">
                    <a:pos x="8" y="14"/>
                  </a:cxn>
                  <a:cxn ang="0">
                    <a:pos x="8" y="16"/>
                  </a:cxn>
                  <a:cxn ang="0">
                    <a:pos x="12" y="16"/>
                  </a:cxn>
                  <a:cxn ang="0">
                    <a:pos x="8" y="8"/>
                  </a:cxn>
                  <a:cxn ang="0">
                    <a:pos x="2" y="0"/>
                  </a:cxn>
                  <a:cxn ang="0">
                    <a:pos x="0" y="0"/>
                  </a:cxn>
                </a:cxnLst>
                <a:rect l="0" t="0" r="r" b="b"/>
                <a:pathLst>
                  <a:path w="12" h="16">
                    <a:moveTo>
                      <a:pt x="0" y="0"/>
                    </a:moveTo>
                    <a:lnTo>
                      <a:pt x="0" y="0"/>
                    </a:lnTo>
                    <a:lnTo>
                      <a:pt x="2" y="6"/>
                    </a:lnTo>
                    <a:lnTo>
                      <a:pt x="4" y="10"/>
                    </a:lnTo>
                    <a:lnTo>
                      <a:pt x="8" y="14"/>
                    </a:lnTo>
                    <a:lnTo>
                      <a:pt x="8" y="16"/>
                    </a:lnTo>
                    <a:lnTo>
                      <a:pt x="12" y="16"/>
                    </a:lnTo>
                    <a:lnTo>
                      <a:pt x="8" y="8"/>
                    </a:lnTo>
                    <a:lnTo>
                      <a:pt x="2" y="0"/>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04" name="Freeform 62">
                <a:extLst>
                  <a:ext uri="{FF2B5EF4-FFF2-40B4-BE49-F238E27FC236}">
                    <a16:creationId xmlns:a16="http://schemas.microsoft.com/office/drawing/2014/main" id="{DFE84925-90B1-4F37-8471-D34FF9A0BFA2}"/>
                  </a:ext>
                </a:extLst>
              </p:cNvPr>
              <p:cNvSpPr>
                <a:spLocks/>
              </p:cNvSpPr>
              <p:nvPr/>
            </p:nvSpPr>
            <p:spPr bwMode="auto">
              <a:xfrm>
                <a:off x="4766" y="2692"/>
                <a:ext cx="8" cy="10"/>
              </a:xfrm>
              <a:custGeom>
                <a:avLst/>
                <a:gdLst/>
                <a:ahLst/>
                <a:cxnLst>
                  <a:cxn ang="0">
                    <a:pos x="2" y="0"/>
                  </a:cxn>
                  <a:cxn ang="0">
                    <a:pos x="2" y="0"/>
                  </a:cxn>
                  <a:cxn ang="0">
                    <a:pos x="0" y="6"/>
                  </a:cxn>
                  <a:cxn ang="0">
                    <a:pos x="4" y="10"/>
                  </a:cxn>
                  <a:cxn ang="0">
                    <a:pos x="6" y="10"/>
                  </a:cxn>
                  <a:cxn ang="0">
                    <a:pos x="8" y="10"/>
                  </a:cxn>
                  <a:cxn ang="0">
                    <a:pos x="8" y="6"/>
                  </a:cxn>
                  <a:cxn ang="0">
                    <a:pos x="6" y="2"/>
                  </a:cxn>
                  <a:cxn ang="0">
                    <a:pos x="2" y="0"/>
                  </a:cxn>
                </a:cxnLst>
                <a:rect l="0" t="0" r="r" b="b"/>
                <a:pathLst>
                  <a:path w="8" h="10">
                    <a:moveTo>
                      <a:pt x="2" y="0"/>
                    </a:moveTo>
                    <a:lnTo>
                      <a:pt x="2" y="0"/>
                    </a:lnTo>
                    <a:lnTo>
                      <a:pt x="0" y="6"/>
                    </a:lnTo>
                    <a:lnTo>
                      <a:pt x="4" y="10"/>
                    </a:lnTo>
                    <a:lnTo>
                      <a:pt x="6" y="10"/>
                    </a:lnTo>
                    <a:lnTo>
                      <a:pt x="8" y="10"/>
                    </a:lnTo>
                    <a:lnTo>
                      <a:pt x="8" y="6"/>
                    </a:lnTo>
                    <a:lnTo>
                      <a:pt x="6" y="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05" name="Freeform 63">
                <a:extLst>
                  <a:ext uri="{FF2B5EF4-FFF2-40B4-BE49-F238E27FC236}">
                    <a16:creationId xmlns:a16="http://schemas.microsoft.com/office/drawing/2014/main" id="{A8E8BAAD-5829-4C87-9AF2-E2AD8EB24879}"/>
                  </a:ext>
                </a:extLst>
              </p:cNvPr>
              <p:cNvSpPr>
                <a:spLocks/>
              </p:cNvSpPr>
              <p:nvPr/>
            </p:nvSpPr>
            <p:spPr bwMode="auto">
              <a:xfrm>
                <a:off x="4766" y="2692"/>
                <a:ext cx="8" cy="10"/>
              </a:xfrm>
              <a:custGeom>
                <a:avLst/>
                <a:gdLst/>
                <a:ahLst/>
                <a:cxnLst>
                  <a:cxn ang="0">
                    <a:pos x="2" y="0"/>
                  </a:cxn>
                  <a:cxn ang="0">
                    <a:pos x="2" y="0"/>
                  </a:cxn>
                  <a:cxn ang="0">
                    <a:pos x="0" y="6"/>
                  </a:cxn>
                  <a:cxn ang="0">
                    <a:pos x="4" y="10"/>
                  </a:cxn>
                  <a:cxn ang="0">
                    <a:pos x="6" y="10"/>
                  </a:cxn>
                  <a:cxn ang="0">
                    <a:pos x="8" y="10"/>
                  </a:cxn>
                  <a:cxn ang="0">
                    <a:pos x="8" y="6"/>
                  </a:cxn>
                  <a:cxn ang="0">
                    <a:pos x="6" y="2"/>
                  </a:cxn>
                  <a:cxn ang="0">
                    <a:pos x="2" y="0"/>
                  </a:cxn>
                </a:cxnLst>
                <a:rect l="0" t="0" r="r" b="b"/>
                <a:pathLst>
                  <a:path w="8" h="10">
                    <a:moveTo>
                      <a:pt x="2" y="0"/>
                    </a:moveTo>
                    <a:lnTo>
                      <a:pt x="2" y="0"/>
                    </a:lnTo>
                    <a:lnTo>
                      <a:pt x="0" y="6"/>
                    </a:lnTo>
                    <a:lnTo>
                      <a:pt x="4" y="10"/>
                    </a:lnTo>
                    <a:lnTo>
                      <a:pt x="6" y="10"/>
                    </a:lnTo>
                    <a:lnTo>
                      <a:pt x="8" y="10"/>
                    </a:lnTo>
                    <a:lnTo>
                      <a:pt x="8" y="6"/>
                    </a:lnTo>
                    <a:lnTo>
                      <a:pt x="6" y="2"/>
                    </a:lnTo>
                    <a:lnTo>
                      <a:pt x="2"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06" name="Freeform 64">
                <a:extLst>
                  <a:ext uri="{FF2B5EF4-FFF2-40B4-BE49-F238E27FC236}">
                    <a16:creationId xmlns:a16="http://schemas.microsoft.com/office/drawing/2014/main" id="{75D7F616-EA57-4FA8-BBD6-6A6AD0F90266}"/>
                  </a:ext>
                </a:extLst>
              </p:cNvPr>
              <p:cNvSpPr>
                <a:spLocks/>
              </p:cNvSpPr>
              <p:nvPr/>
            </p:nvSpPr>
            <p:spPr bwMode="auto">
              <a:xfrm>
                <a:off x="4782" y="2686"/>
                <a:ext cx="16" cy="14"/>
              </a:xfrm>
              <a:custGeom>
                <a:avLst/>
                <a:gdLst/>
                <a:ahLst/>
                <a:cxnLst>
                  <a:cxn ang="0">
                    <a:pos x="2" y="0"/>
                  </a:cxn>
                  <a:cxn ang="0">
                    <a:pos x="2" y="0"/>
                  </a:cxn>
                  <a:cxn ang="0">
                    <a:pos x="0" y="4"/>
                  </a:cxn>
                  <a:cxn ang="0">
                    <a:pos x="16" y="14"/>
                  </a:cxn>
                  <a:cxn ang="0">
                    <a:pos x="16" y="12"/>
                  </a:cxn>
                  <a:cxn ang="0">
                    <a:pos x="12" y="8"/>
                  </a:cxn>
                  <a:cxn ang="0">
                    <a:pos x="10" y="4"/>
                  </a:cxn>
                  <a:cxn ang="0">
                    <a:pos x="2" y="0"/>
                  </a:cxn>
                </a:cxnLst>
                <a:rect l="0" t="0" r="r" b="b"/>
                <a:pathLst>
                  <a:path w="16" h="14">
                    <a:moveTo>
                      <a:pt x="2" y="0"/>
                    </a:moveTo>
                    <a:lnTo>
                      <a:pt x="2" y="0"/>
                    </a:lnTo>
                    <a:lnTo>
                      <a:pt x="0" y="4"/>
                    </a:lnTo>
                    <a:lnTo>
                      <a:pt x="16" y="14"/>
                    </a:lnTo>
                    <a:lnTo>
                      <a:pt x="16" y="12"/>
                    </a:lnTo>
                    <a:lnTo>
                      <a:pt x="12" y="8"/>
                    </a:lnTo>
                    <a:lnTo>
                      <a:pt x="10" y="4"/>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07" name="Freeform 65">
                <a:extLst>
                  <a:ext uri="{FF2B5EF4-FFF2-40B4-BE49-F238E27FC236}">
                    <a16:creationId xmlns:a16="http://schemas.microsoft.com/office/drawing/2014/main" id="{CA050893-918A-45D8-9BE9-B340019CBCE5}"/>
                  </a:ext>
                </a:extLst>
              </p:cNvPr>
              <p:cNvSpPr>
                <a:spLocks/>
              </p:cNvSpPr>
              <p:nvPr/>
            </p:nvSpPr>
            <p:spPr bwMode="auto">
              <a:xfrm>
                <a:off x="4782" y="2686"/>
                <a:ext cx="16" cy="14"/>
              </a:xfrm>
              <a:custGeom>
                <a:avLst/>
                <a:gdLst/>
                <a:ahLst/>
                <a:cxnLst>
                  <a:cxn ang="0">
                    <a:pos x="2" y="0"/>
                  </a:cxn>
                  <a:cxn ang="0">
                    <a:pos x="2" y="0"/>
                  </a:cxn>
                  <a:cxn ang="0">
                    <a:pos x="0" y="4"/>
                  </a:cxn>
                  <a:cxn ang="0">
                    <a:pos x="16" y="14"/>
                  </a:cxn>
                  <a:cxn ang="0">
                    <a:pos x="16" y="12"/>
                  </a:cxn>
                  <a:cxn ang="0">
                    <a:pos x="12" y="8"/>
                  </a:cxn>
                  <a:cxn ang="0">
                    <a:pos x="10" y="4"/>
                  </a:cxn>
                  <a:cxn ang="0">
                    <a:pos x="2" y="0"/>
                  </a:cxn>
                </a:cxnLst>
                <a:rect l="0" t="0" r="r" b="b"/>
                <a:pathLst>
                  <a:path w="16" h="14">
                    <a:moveTo>
                      <a:pt x="2" y="0"/>
                    </a:moveTo>
                    <a:lnTo>
                      <a:pt x="2" y="0"/>
                    </a:lnTo>
                    <a:lnTo>
                      <a:pt x="0" y="4"/>
                    </a:lnTo>
                    <a:lnTo>
                      <a:pt x="16" y="14"/>
                    </a:lnTo>
                    <a:lnTo>
                      <a:pt x="16" y="12"/>
                    </a:lnTo>
                    <a:lnTo>
                      <a:pt x="12" y="8"/>
                    </a:lnTo>
                    <a:lnTo>
                      <a:pt x="10" y="4"/>
                    </a:lnTo>
                    <a:lnTo>
                      <a:pt x="2"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08" name="Freeform 66">
                <a:extLst>
                  <a:ext uri="{FF2B5EF4-FFF2-40B4-BE49-F238E27FC236}">
                    <a16:creationId xmlns:a16="http://schemas.microsoft.com/office/drawing/2014/main" id="{51D945D7-4FF1-4B57-B1E4-804B633E4A5A}"/>
                  </a:ext>
                </a:extLst>
              </p:cNvPr>
              <p:cNvSpPr>
                <a:spLocks/>
              </p:cNvSpPr>
              <p:nvPr/>
            </p:nvSpPr>
            <p:spPr bwMode="auto">
              <a:xfrm>
                <a:off x="4758" y="2674"/>
                <a:ext cx="10" cy="10"/>
              </a:xfrm>
              <a:custGeom>
                <a:avLst/>
                <a:gdLst/>
                <a:ahLst/>
                <a:cxnLst>
                  <a:cxn ang="0">
                    <a:pos x="0" y="0"/>
                  </a:cxn>
                  <a:cxn ang="0">
                    <a:pos x="0" y="0"/>
                  </a:cxn>
                  <a:cxn ang="0">
                    <a:pos x="2" y="4"/>
                  </a:cxn>
                  <a:cxn ang="0">
                    <a:pos x="4" y="8"/>
                  </a:cxn>
                  <a:cxn ang="0">
                    <a:pos x="6" y="10"/>
                  </a:cxn>
                  <a:cxn ang="0">
                    <a:pos x="10" y="10"/>
                  </a:cxn>
                  <a:cxn ang="0">
                    <a:pos x="8" y="8"/>
                  </a:cxn>
                  <a:cxn ang="0">
                    <a:pos x="0" y="0"/>
                  </a:cxn>
                </a:cxnLst>
                <a:rect l="0" t="0" r="r" b="b"/>
                <a:pathLst>
                  <a:path w="10" h="10">
                    <a:moveTo>
                      <a:pt x="0" y="0"/>
                    </a:moveTo>
                    <a:lnTo>
                      <a:pt x="0" y="0"/>
                    </a:lnTo>
                    <a:lnTo>
                      <a:pt x="2" y="4"/>
                    </a:lnTo>
                    <a:lnTo>
                      <a:pt x="4" y="8"/>
                    </a:lnTo>
                    <a:lnTo>
                      <a:pt x="6" y="10"/>
                    </a:lnTo>
                    <a:lnTo>
                      <a:pt x="10" y="10"/>
                    </a:lnTo>
                    <a:lnTo>
                      <a:pt x="8" y="8"/>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09" name="Freeform 67">
                <a:extLst>
                  <a:ext uri="{FF2B5EF4-FFF2-40B4-BE49-F238E27FC236}">
                    <a16:creationId xmlns:a16="http://schemas.microsoft.com/office/drawing/2014/main" id="{0E7364F2-E6C1-41EA-80D9-880A1CA1658F}"/>
                  </a:ext>
                </a:extLst>
              </p:cNvPr>
              <p:cNvSpPr>
                <a:spLocks/>
              </p:cNvSpPr>
              <p:nvPr/>
            </p:nvSpPr>
            <p:spPr bwMode="auto">
              <a:xfrm>
                <a:off x="4758" y="2674"/>
                <a:ext cx="10" cy="10"/>
              </a:xfrm>
              <a:custGeom>
                <a:avLst/>
                <a:gdLst/>
                <a:ahLst/>
                <a:cxnLst>
                  <a:cxn ang="0">
                    <a:pos x="0" y="0"/>
                  </a:cxn>
                  <a:cxn ang="0">
                    <a:pos x="0" y="0"/>
                  </a:cxn>
                  <a:cxn ang="0">
                    <a:pos x="2" y="4"/>
                  </a:cxn>
                  <a:cxn ang="0">
                    <a:pos x="4" y="8"/>
                  </a:cxn>
                  <a:cxn ang="0">
                    <a:pos x="6" y="10"/>
                  </a:cxn>
                  <a:cxn ang="0">
                    <a:pos x="10" y="10"/>
                  </a:cxn>
                  <a:cxn ang="0">
                    <a:pos x="8" y="8"/>
                  </a:cxn>
                  <a:cxn ang="0">
                    <a:pos x="0" y="0"/>
                  </a:cxn>
                </a:cxnLst>
                <a:rect l="0" t="0" r="r" b="b"/>
                <a:pathLst>
                  <a:path w="10" h="10">
                    <a:moveTo>
                      <a:pt x="0" y="0"/>
                    </a:moveTo>
                    <a:lnTo>
                      <a:pt x="0" y="0"/>
                    </a:lnTo>
                    <a:lnTo>
                      <a:pt x="2" y="4"/>
                    </a:lnTo>
                    <a:lnTo>
                      <a:pt x="4" y="8"/>
                    </a:lnTo>
                    <a:lnTo>
                      <a:pt x="6" y="10"/>
                    </a:lnTo>
                    <a:lnTo>
                      <a:pt x="10" y="10"/>
                    </a:lnTo>
                    <a:lnTo>
                      <a:pt x="8" y="8"/>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10" name="Freeform 68">
                <a:extLst>
                  <a:ext uri="{FF2B5EF4-FFF2-40B4-BE49-F238E27FC236}">
                    <a16:creationId xmlns:a16="http://schemas.microsoft.com/office/drawing/2014/main" id="{5B52D0DB-2A85-4771-9843-17ED2591C122}"/>
                  </a:ext>
                </a:extLst>
              </p:cNvPr>
              <p:cNvSpPr>
                <a:spLocks/>
              </p:cNvSpPr>
              <p:nvPr/>
            </p:nvSpPr>
            <p:spPr bwMode="auto">
              <a:xfrm>
                <a:off x="2910" y="1756"/>
                <a:ext cx="44" cy="42"/>
              </a:xfrm>
              <a:custGeom>
                <a:avLst/>
                <a:gdLst/>
                <a:ahLst/>
                <a:cxnLst>
                  <a:cxn ang="0">
                    <a:pos x="6" y="32"/>
                  </a:cxn>
                  <a:cxn ang="0">
                    <a:pos x="6" y="32"/>
                  </a:cxn>
                  <a:cxn ang="0">
                    <a:pos x="6" y="34"/>
                  </a:cxn>
                  <a:cxn ang="0">
                    <a:pos x="6" y="36"/>
                  </a:cxn>
                  <a:cxn ang="0">
                    <a:pos x="4" y="36"/>
                  </a:cxn>
                  <a:cxn ang="0">
                    <a:pos x="4" y="40"/>
                  </a:cxn>
                  <a:cxn ang="0">
                    <a:pos x="2" y="40"/>
                  </a:cxn>
                  <a:cxn ang="0">
                    <a:pos x="4" y="42"/>
                  </a:cxn>
                  <a:cxn ang="0">
                    <a:pos x="12" y="40"/>
                  </a:cxn>
                  <a:cxn ang="0">
                    <a:pos x="16" y="38"/>
                  </a:cxn>
                  <a:cxn ang="0">
                    <a:pos x="20" y="36"/>
                  </a:cxn>
                  <a:cxn ang="0">
                    <a:pos x="22" y="32"/>
                  </a:cxn>
                  <a:cxn ang="0">
                    <a:pos x="20" y="28"/>
                  </a:cxn>
                  <a:cxn ang="0">
                    <a:pos x="22" y="28"/>
                  </a:cxn>
                  <a:cxn ang="0">
                    <a:pos x="22" y="28"/>
                  </a:cxn>
                  <a:cxn ang="0">
                    <a:pos x="24" y="30"/>
                  </a:cxn>
                  <a:cxn ang="0">
                    <a:pos x="26" y="30"/>
                  </a:cxn>
                  <a:cxn ang="0">
                    <a:pos x="28" y="30"/>
                  </a:cxn>
                  <a:cxn ang="0">
                    <a:pos x="30" y="28"/>
                  </a:cxn>
                  <a:cxn ang="0">
                    <a:pos x="32" y="20"/>
                  </a:cxn>
                  <a:cxn ang="0">
                    <a:pos x="34" y="18"/>
                  </a:cxn>
                  <a:cxn ang="0">
                    <a:pos x="36" y="18"/>
                  </a:cxn>
                  <a:cxn ang="0">
                    <a:pos x="38" y="18"/>
                  </a:cxn>
                  <a:cxn ang="0">
                    <a:pos x="40" y="14"/>
                  </a:cxn>
                  <a:cxn ang="0">
                    <a:pos x="42" y="12"/>
                  </a:cxn>
                  <a:cxn ang="0">
                    <a:pos x="44" y="10"/>
                  </a:cxn>
                  <a:cxn ang="0">
                    <a:pos x="44" y="6"/>
                  </a:cxn>
                  <a:cxn ang="0">
                    <a:pos x="42" y="2"/>
                  </a:cxn>
                  <a:cxn ang="0">
                    <a:pos x="42" y="0"/>
                  </a:cxn>
                  <a:cxn ang="0">
                    <a:pos x="36" y="4"/>
                  </a:cxn>
                  <a:cxn ang="0">
                    <a:pos x="34" y="4"/>
                  </a:cxn>
                  <a:cxn ang="0">
                    <a:pos x="30" y="2"/>
                  </a:cxn>
                  <a:cxn ang="0">
                    <a:pos x="26" y="4"/>
                  </a:cxn>
                  <a:cxn ang="0">
                    <a:pos x="22" y="6"/>
                  </a:cxn>
                  <a:cxn ang="0">
                    <a:pos x="20" y="10"/>
                  </a:cxn>
                  <a:cxn ang="0">
                    <a:pos x="14" y="8"/>
                  </a:cxn>
                  <a:cxn ang="0">
                    <a:pos x="8" y="8"/>
                  </a:cxn>
                  <a:cxn ang="0">
                    <a:pos x="8" y="10"/>
                  </a:cxn>
                  <a:cxn ang="0">
                    <a:pos x="6" y="12"/>
                  </a:cxn>
                  <a:cxn ang="0">
                    <a:pos x="2" y="12"/>
                  </a:cxn>
                  <a:cxn ang="0">
                    <a:pos x="0" y="16"/>
                  </a:cxn>
                  <a:cxn ang="0">
                    <a:pos x="0" y="20"/>
                  </a:cxn>
                  <a:cxn ang="0">
                    <a:pos x="2" y="22"/>
                  </a:cxn>
                  <a:cxn ang="0">
                    <a:pos x="4" y="22"/>
                  </a:cxn>
                  <a:cxn ang="0">
                    <a:pos x="6" y="26"/>
                  </a:cxn>
                  <a:cxn ang="0">
                    <a:pos x="4" y="28"/>
                  </a:cxn>
                  <a:cxn ang="0">
                    <a:pos x="4" y="30"/>
                  </a:cxn>
                  <a:cxn ang="0">
                    <a:pos x="6" y="30"/>
                  </a:cxn>
                  <a:cxn ang="0">
                    <a:pos x="6" y="32"/>
                  </a:cxn>
                  <a:cxn ang="0">
                    <a:pos x="6" y="32"/>
                  </a:cxn>
                </a:cxnLst>
                <a:rect l="0" t="0" r="r" b="b"/>
                <a:pathLst>
                  <a:path w="44" h="42">
                    <a:moveTo>
                      <a:pt x="6" y="32"/>
                    </a:moveTo>
                    <a:lnTo>
                      <a:pt x="6" y="32"/>
                    </a:lnTo>
                    <a:lnTo>
                      <a:pt x="6" y="34"/>
                    </a:lnTo>
                    <a:lnTo>
                      <a:pt x="6" y="36"/>
                    </a:lnTo>
                    <a:lnTo>
                      <a:pt x="4" y="36"/>
                    </a:lnTo>
                    <a:lnTo>
                      <a:pt x="4" y="40"/>
                    </a:lnTo>
                    <a:lnTo>
                      <a:pt x="2" y="40"/>
                    </a:lnTo>
                    <a:lnTo>
                      <a:pt x="4" y="42"/>
                    </a:lnTo>
                    <a:lnTo>
                      <a:pt x="12" y="40"/>
                    </a:lnTo>
                    <a:lnTo>
                      <a:pt x="16" y="38"/>
                    </a:lnTo>
                    <a:lnTo>
                      <a:pt x="20" y="36"/>
                    </a:lnTo>
                    <a:lnTo>
                      <a:pt x="22" y="32"/>
                    </a:lnTo>
                    <a:lnTo>
                      <a:pt x="20" y="28"/>
                    </a:lnTo>
                    <a:lnTo>
                      <a:pt x="22" y="28"/>
                    </a:lnTo>
                    <a:lnTo>
                      <a:pt x="22" y="28"/>
                    </a:lnTo>
                    <a:lnTo>
                      <a:pt x="24" y="30"/>
                    </a:lnTo>
                    <a:lnTo>
                      <a:pt x="26" y="30"/>
                    </a:lnTo>
                    <a:lnTo>
                      <a:pt x="28" y="30"/>
                    </a:lnTo>
                    <a:lnTo>
                      <a:pt x="30" y="28"/>
                    </a:lnTo>
                    <a:lnTo>
                      <a:pt x="32" y="20"/>
                    </a:lnTo>
                    <a:lnTo>
                      <a:pt x="34" y="18"/>
                    </a:lnTo>
                    <a:lnTo>
                      <a:pt x="36" y="18"/>
                    </a:lnTo>
                    <a:lnTo>
                      <a:pt x="38" y="18"/>
                    </a:lnTo>
                    <a:lnTo>
                      <a:pt x="40" y="14"/>
                    </a:lnTo>
                    <a:lnTo>
                      <a:pt x="42" y="12"/>
                    </a:lnTo>
                    <a:lnTo>
                      <a:pt x="44" y="10"/>
                    </a:lnTo>
                    <a:lnTo>
                      <a:pt x="44" y="6"/>
                    </a:lnTo>
                    <a:lnTo>
                      <a:pt x="42" y="2"/>
                    </a:lnTo>
                    <a:lnTo>
                      <a:pt x="42" y="0"/>
                    </a:lnTo>
                    <a:lnTo>
                      <a:pt x="36" y="4"/>
                    </a:lnTo>
                    <a:lnTo>
                      <a:pt x="34" y="4"/>
                    </a:lnTo>
                    <a:lnTo>
                      <a:pt x="30" y="2"/>
                    </a:lnTo>
                    <a:lnTo>
                      <a:pt x="26" y="4"/>
                    </a:lnTo>
                    <a:lnTo>
                      <a:pt x="22" y="6"/>
                    </a:lnTo>
                    <a:lnTo>
                      <a:pt x="20" y="10"/>
                    </a:lnTo>
                    <a:lnTo>
                      <a:pt x="14" y="8"/>
                    </a:lnTo>
                    <a:lnTo>
                      <a:pt x="8" y="8"/>
                    </a:lnTo>
                    <a:lnTo>
                      <a:pt x="8" y="10"/>
                    </a:lnTo>
                    <a:lnTo>
                      <a:pt x="6" y="12"/>
                    </a:lnTo>
                    <a:lnTo>
                      <a:pt x="2" y="12"/>
                    </a:lnTo>
                    <a:lnTo>
                      <a:pt x="0" y="16"/>
                    </a:lnTo>
                    <a:lnTo>
                      <a:pt x="0" y="20"/>
                    </a:lnTo>
                    <a:lnTo>
                      <a:pt x="2" y="22"/>
                    </a:lnTo>
                    <a:lnTo>
                      <a:pt x="4" y="22"/>
                    </a:lnTo>
                    <a:lnTo>
                      <a:pt x="6" y="26"/>
                    </a:lnTo>
                    <a:lnTo>
                      <a:pt x="4" y="28"/>
                    </a:lnTo>
                    <a:lnTo>
                      <a:pt x="4" y="30"/>
                    </a:lnTo>
                    <a:lnTo>
                      <a:pt x="6" y="30"/>
                    </a:lnTo>
                    <a:lnTo>
                      <a:pt x="6" y="32"/>
                    </a:lnTo>
                    <a:lnTo>
                      <a:pt x="6" y="3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11" name="Freeform 69">
                <a:extLst>
                  <a:ext uri="{FF2B5EF4-FFF2-40B4-BE49-F238E27FC236}">
                    <a16:creationId xmlns:a16="http://schemas.microsoft.com/office/drawing/2014/main" id="{BD194332-6F22-494A-8D2D-C87FD81266A3}"/>
                  </a:ext>
                </a:extLst>
              </p:cNvPr>
              <p:cNvSpPr>
                <a:spLocks/>
              </p:cNvSpPr>
              <p:nvPr/>
            </p:nvSpPr>
            <p:spPr bwMode="auto">
              <a:xfrm>
                <a:off x="2956" y="1706"/>
                <a:ext cx="94" cy="38"/>
              </a:xfrm>
              <a:custGeom>
                <a:avLst/>
                <a:gdLst/>
                <a:ahLst/>
                <a:cxnLst>
                  <a:cxn ang="0">
                    <a:pos x="94" y="24"/>
                  </a:cxn>
                  <a:cxn ang="0">
                    <a:pos x="90" y="24"/>
                  </a:cxn>
                  <a:cxn ang="0">
                    <a:pos x="88" y="30"/>
                  </a:cxn>
                  <a:cxn ang="0">
                    <a:pos x="86" y="30"/>
                  </a:cxn>
                  <a:cxn ang="0">
                    <a:pos x="82" y="28"/>
                  </a:cxn>
                  <a:cxn ang="0">
                    <a:pos x="80" y="26"/>
                  </a:cxn>
                  <a:cxn ang="0">
                    <a:pos x="78" y="26"/>
                  </a:cxn>
                  <a:cxn ang="0">
                    <a:pos x="72" y="28"/>
                  </a:cxn>
                  <a:cxn ang="0">
                    <a:pos x="66" y="28"/>
                  </a:cxn>
                  <a:cxn ang="0">
                    <a:pos x="60" y="28"/>
                  </a:cxn>
                  <a:cxn ang="0">
                    <a:pos x="56" y="32"/>
                  </a:cxn>
                  <a:cxn ang="0">
                    <a:pos x="56" y="32"/>
                  </a:cxn>
                  <a:cxn ang="0">
                    <a:pos x="54" y="34"/>
                  </a:cxn>
                  <a:cxn ang="0">
                    <a:pos x="52" y="32"/>
                  </a:cxn>
                  <a:cxn ang="0">
                    <a:pos x="50" y="32"/>
                  </a:cxn>
                  <a:cxn ang="0">
                    <a:pos x="50" y="30"/>
                  </a:cxn>
                  <a:cxn ang="0">
                    <a:pos x="48" y="30"/>
                  </a:cxn>
                  <a:cxn ang="0">
                    <a:pos x="40" y="32"/>
                  </a:cxn>
                  <a:cxn ang="0">
                    <a:pos x="34" y="34"/>
                  </a:cxn>
                  <a:cxn ang="0">
                    <a:pos x="34" y="38"/>
                  </a:cxn>
                  <a:cxn ang="0">
                    <a:pos x="28" y="38"/>
                  </a:cxn>
                  <a:cxn ang="0">
                    <a:pos x="20" y="36"/>
                  </a:cxn>
                  <a:cxn ang="0">
                    <a:pos x="16" y="36"/>
                  </a:cxn>
                  <a:cxn ang="0">
                    <a:pos x="10" y="34"/>
                  </a:cxn>
                  <a:cxn ang="0">
                    <a:pos x="6" y="32"/>
                  </a:cxn>
                  <a:cxn ang="0">
                    <a:pos x="4" y="26"/>
                  </a:cxn>
                  <a:cxn ang="0">
                    <a:pos x="0" y="24"/>
                  </a:cxn>
                  <a:cxn ang="0">
                    <a:pos x="0" y="24"/>
                  </a:cxn>
                  <a:cxn ang="0">
                    <a:pos x="4" y="20"/>
                  </a:cxn>
                  <a:cxn ang="0">
                    <a:pos x="4" y="18"/>
                  </a:cxn>
                  <a:cxn ang="0">
                    <a:pos x="6" y="16"/>
                  </a:cxn>
                  <a:cxn ang="0">
                    <a:pos x="10" y="14"/>
                  </a:cxn>
                  <a:cxn ang="0">
                    <a:pos x="12" y="12"/>
                  </a:cxn>
                  <a:cxn ang="0">
                    <a:pos x="12" y="10"/>
                  </a:cxn>
                  <a:cxn ang="0">
                    <a:pos x="12" y="8"/>
                  </a:cxn>
                  <a:cxn ang="0">
                    <a:pos x="20" y="6"/>
                  </a:cxn>
                  <a:cxn ang="0">
                    <a:pos x="26" y="6"/>
                  </a:cxn>
                  <a:cxn ang="0">
                    <a:pos x="30" y="4"/>
                  </a:cxn>
                  <a:cxn ang="0">
                    <a:pos x="34" y="6"/>
                  </a:cxn>
                  <a:cxn ang="0">
                    <a:pos x="40" y="10"/>
                  </a:cxn>
                  <a:cxn ang="0">
                    <a:pos x="46" y="12"/>
                  </a:cxn>
                  <a:cxn ang="0">
                    <a:pos x="48" y="12"/>
                  </a:cxn>
                  <a:cxn ang="0">
                    <a:pos x="50" y="10"/>
                  </a:cxn>
                  <a:cxn ang="0">
                    <a:pos x="52" y="8"/>
                  </a:cxn>
                  <a:cxn ang="0">
                    <a:pos x="54" y="8"/>
                  </a:cxn>
                  <a:cxn ang="0">
                    <a:pos x="56" y="6"/>
                  </a:cxn>
                  <a:cxn ang="0">
                    <a:pos x="60" y="4"/>
                  </a:cxn>
                  <a:cxn ang="0">
                    <a:pos x="64" y="2"/>
                  </a:cxn>
                  <a:cxn ang="0">
                    <a:pos x="66" y="0"/>
                  </a:cxn>
                  <a:cxn ang="0">
                    <a:pos x="70" y="0"/>
                  </a:cxn>
                  <a:cxn ang="0">
                    <a:pos x="74" y="4"/>
                  </a:cxn>
                  <a:cxn ang="0">
                    <a:pos x="78" y="6"/>
                  </a:cxn>
                  <a:cxn ang="0">
                    <a:pos x="80" y="6"/>
                  </a:cxn>
                  <a:cxn ang="0">
                    <a:pos x="82" y="8"/>
                  </a:cxn>
                  <a:cxn ang="0">
                    <a:pos x="86" y="12"/>
                  </a:cxn>
                  <a:cxn ang="0">
                    <a:pos x="88" y="14"/>
                  </a:cxn>
                  <a:cxn ang="0">
                    <a:pos x="88" y="18"/>
                  </a:cxn>
                  <a:cxn ang="0">
                    <a:pos x="92" y="22"/>
                  </a:cxn>
                  <a:cxn ang="0">
                    <a:pos x="94" y="24"/>
                  </a:cxn>
                  <a:cxn ang="0">
                    <a:pos x="94" y="24"/>
                  </a:cxn>
                </a:cxnLst>
                <a:rect l="0" t="0" r="r" b="b"/>
                <a:pathLst>
                  <a:path w="94" h="38">
                    <a:moveTo>
                      <a:pt x="94" y="24"/>
                    </a:moveTo>
                    <a:lnTo>
                      <a:pt x="90" y="24"/>
                    </a:lnTo>
                    <a:lnTo>
                      <a:pt x="88" y="30"/>
                    </a:lnTo>
                    <a:lnTo>
                      <a:pt x="86" y="30"/>
                    </a:lnTo>
                    <a:lnTo>
                      <a:pt x="82" y="28"/>
                    </a:lnTo>
                    <a:lnTo>
                      <a:pt x="80" y="26"/>
                    </a:lnTo>
                    <a:lnTo>
                      <a:pt x="78" y="26"/>
                    </a:lnTo>
                    <a:lnTo>
                      <a:pt x="72" y="28"/>
                    </a:lnTo>
                    <a:lnTo>
                      <a:pt x="66" y="28"/>
                    </a:lnTo>
                    <a:lnTo>
                      <a:pt x="60" y="28"/>
                    </a:lnTo>
                    <a:lnTo>
                      <a:pt x="56" y="32"/>
                    </a:lnTo>
                    <a:lnTo>
                      <a:pt x="56" y="32"/>
                    </a:lnTo>
                    <a:lnTo>
                      <a:pt x="54" y="34"/>
                    </a:lnTo>
                    <a:lnTo>
                      <a:pt x="52" y="32"/>
                    </a:lnTo>
                    <a:lnTo>
                      <a:pt x="50" y="32"/>
                    </a:lnTo>
                    <a:lnTo>
                      <a:pt x="50" y="30"/>
                    </a:lnTo>
                    <a:lnTo>
                      <a:pt x="48" y="30"/>
                    </a:lnTo>
                    <a:lnTo>
                      <a:pt x="40" y="32"/>
                    </a:lnTo>
                    <a:lnTo>
                      <a:pt x="34" y="34"/>
                    </a:lnTo>
                    <a:lnTo>
                      <a:pt x="34" y="38"/>
                    </a:lnTo>
                    <a:lnTo>
                      <a:pt x="28" y="38"/>
                    </a:lnTo>
                    <a:lnTo>
                      <a:pt x="20" y="36"/>
                    </a:lnTo>
                    <a:lnTo>
                      <a:pt x="16" y="36"/>
                    </a:lnTo>
                    <a:lnTo>
                      <a:pt x="10" y="34"/>
                    </a:lnTo>
                    <a:lnTo>
                      <a:pt x="6" y="32"/>
                    </a:lnTo>
                    <a:lnTo>
                      <a:pt x="4" y="26"/>
                    </a:lnTo>
                    <a:lnTo>
                      <a:pt x="0" y="24"/>
                    </a:lnTo>
                    <a:lnTo>
                      <a:pt x="0" y="24"/>
                    </a:lnTo>
                    <a:lnTo>
                      <a:pt x="4" y="20"/>
                    </a:lnTo>
                    <a:lnTo>
                      <a:pt x="4" y="18"/>
                    </a:lnTo>
                    <a:lnTo>
                      <a:pt x="6" y="16"/>
                    </a:lnTo>
                    <a:lnTo>
                      <a:pt x="10" y="14"/>
                    </a:lnTo>
                    <a:lnTo>
                      <a:pt x="12" y="12"/>
                    </a:lnTo>
                    <a:lnTo>
                      <a:pt x="12" y="10"/>
                    </a:lnTo>
                    <a:lnTo>
                      <a:pt x="12" y="8"/>
                    </a:lnTo>
                    <a:lnTo>
                      <a:pt x="20" y="6"/>
                    </a:lnTo>
                    <a:lnTo>
                      <a:pt x="26" y="6"/>
                    </a:lnTo>
                    <a:lnTo>
                      <a:pt x="30" y="4"/>
                    </a:lnTo>
                    <a:lnTo>
                      <a:pt x="34" y="6"/>
                    </a:lnTo>
                    <a:lnTo>
                      <a:pt x="40" y="10"/>
                    </a:lnTo>
                    <a:lnTo>
                      <a:pt x="46" y="12"/>
                    </a:lnTo>
                    <a:lnTo>
                      <a:pt x="48" y="12"/>
                    </a:lnTo>
                    <a:lnTo>
                      <a:pt x="50" y="10"/>
                    </a:lnTo>
                    <a:lnTo>
                      <a:pt x="52" y="8"/>
                    </a:lnTo>
                    <a:lnTo>
                      <a:pt x="54" y="8"/>
                    </a:lnTo>
                    <a:lnTo>
                      <a:pt x="56" y="6"/>
                    </a:lnTo>
                    <a:lnTo>
                      <a:pt x="60" y="4"/>
                    </a:lnTo>
                    <a:lnTo>
                      <a:pt x="64" y="2"/>
                    </a:lnTo>
                    <a:lnTo>
                      <a:pt x="66" y="0"/>
                    </a:lnTo>
                    <a:lnTo>
                      <a:pt x="70" y="0"/>
                    </a:lnTo>
                    <a:lnTo>
                      <a:pt x="74" y="4"/>
                    </a:lnTo>
                    <a:lnTo>
                      <a:pt x="78" y="6"/>
                    </a:lnTo>
                    <a:lnTo>
                      <a:pt x="80" y="6"/>
                    </a:lnTo>
                    <a:lnTo>
                      <a:pt x="82" y="8"/>
                    </a:lnTo>
                    <a:lnTo>
                      <a:pt x="86" y="12"/>
                    </a:lnTo>
                    <a:lnTo>
                      <a:pt x="88" y="14"/>
                    </a:lnTo>
                    <a:lnTo>
                      <a:pt x="88" y="18"/>
                    </a:lnTo>
                    <a:lnTo>
                      <a:pt x="92" y="22"/>
                    </a:lnTo>
                    <a:lnTo>
                      <a:pt x="94" y="24"/>
                    </a:lnTo>
                    <a:lnTo>
                      <a:pt x="94" y="2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12" name="Freeform 70">
                <a:extLst>
                  <a:ext uri="{FF2B5EF4-FFF2-40B4-BE49-F238E27FC236}">
                    <a16:creationId xmlns:a16="http://schemas.microsoft.com/office/drawing/2014/main" id="{76D36E6A-29C4-4DB7-9DDF-B493D916C0E5}"/>
                  </a:ext>
                </a:extLst>
              </p:cNvPr>
              <p:cNvSpPr>
                <a:spLocks/>
              </p:cNvSpPr>
              <p:nvPr/>
            </p:nvSpPr>
            <p:spPr bwMode="auto">
              <a:xfrm>
                <a:off x="2562" y="2392"/>
                <a:ext cx="46" cy="56"/>
              </a:xfrm>
              <a:custGeom>
                <a:avLst/>
                <a:gdLst/>
                <a:ahLst/>
                <a:cxnLst>
                  <a:cxn ang="0">
                    <a:pos x="2" y="18"/>
                  </a:cxn>
                  <a:cxn ang="0">
                    <a:pos x="2" y="18"/>
                  </a:cxn>
                  <a:cxn ang="0">
                    <a:pos x="0" y="20"/>
                  </a:cxn>
                  <a:cxn ang="0">
                    <a:pos x="2" y="24"/>
                  </a:cxn>
                  <a:cxn ang="0">
                    <a:pos x="6" y="32"/>
                  </a:cxn>
                  <a:cxn ang="0">
                    <a:pos x="4" y="32"/>
                  </a:cxn>
                  <a:cxn ang="0">
                    <a:pos x="2" y="32"/>
                  </a:cxn>
                  <a:cxn ang="0">
                    <a:pos x="4" y="34"/>
                  </a:cxn>
                  <a:cxn ang="0">
                    <a:pos x="8" y="36"/>
                  </a:cxn>
                  <a:cxn ang="0">
                    <a:pos x="8" y="42"/>
                  </a:cxn>
                  <a:cxn ang="0">
                    <a:pos x="8" y="46"/>
                  </a:cxn>
                  <a:cxn ang="0">
                    <a:pos x="10" y="46"/>
                  </a:cxn>
                  <a:cxn ang="0">
                    <a:pos x="10" y="44"/>
                  </a:cxn>
                  <a:cxn ang="0">
                    <a:pos x="12" y="44"/>
                  </a:cxn>
                  <a:cxn ang="0">
                    <a:pos x="14" y="50"/>
                  </a:cxn>
                  <a:cxn ang="0">
                    <a:pos x="16" y="52"/>
                  </a:cxn>
                  <a:cxn ang="0">
                    <a:pos x="18" y="54"/>
                  </a:cxn>
                  <a:cxn ang="0">
                    <a:pos x="26" y="56"/>
                  </a:cxn>
                  <a:cxn ang="0">
                    <a:pos x="28" y="52"/>
                  </a:cxn>
                  <a:cxn ang="0">
                    <a:pos x="30" y="46"/>
                  </a:cxn>
                  <a:cxn ang="0">
                    <a:pos x="38" y="38"/>
                  </a:cxn>
                  <a:cxn ang="0">
                    <a:pos x="38" y="34"/>
                  </a:cxn>
                  <a:cxn ang="0">
                    <a:pos x="42" y="32"/>
                  </a:cxn>
                  <a:cxn ang="0">
                    <a:pos x="44" y="32"/>
                  </a:cxn>
                  <a:cxn ang="0">
                    <a:pos x="44" y="30"/>
                  </a:cxn>
                  <a:cxn ang="0">
                    <a:pos x="46" y="28"/>
                  </a:cxn>
                  <a:cxn ang="0">
                    <a:pos x="40" y="28"/>
                  </a:cxn>
                  <a:cxn ang="0">
                    <a:pos x="40" y="24"/>
                  </a:cxn>
                  <a:cxn ang="0">
                    <a:pos x="42" y="20"/>
                  </a:cxn>
                  <a:cxn ang="0">
                    <a:pos x="38" y="16"/>
                  </a:cxn>
                  <a:cxn ang="0">
                    <a:pos x="38" y="14"/>
                  </a:cxn>
                  <a:cxn ang="0">
                    <a:pos x="36" y="12"/>
                  </a:cxn>
                  <a:cxn ang="0">
                    <a:pos x="34" y="12"/>
                  </a:cxn>
                  <a:cxn ang="0">
                    <a:pos x="34" y="10"/>
                  </a:cxn>
                  <a:cxn ang="0">
                    <a:pos x="34" y="4"/>
                  </a:cxn>
                  <a:cxn ang="0">
                    <a:pos x="30" y="2"/>
                  </a:cxn>
                  <a:cxn ang="0">
                    <a:pos x="28" y="2"/>
                  </a:cxn>
                  <a:cxn ang="0">
                    <a:pos x="26" y="2"/>
                  </a:cxn>
                  <a:cxn ang="0">
                    <a:pos x="22" y="2"/>
                  </a:cxn>
                  <a:cxn ang="0">
                    <a:pos x="16" y="0"/>
                  </a:cxn>
                  <a:cxn ang="0">
                    <a:pos x="14" y="0"/>
                  </a:cxn>
                  <a:cxn ang="0">
                    <a:pos x="12" y="4"/>
                  </a:cxn>
                  <a:cxn ang="0">
                    <a:pos x="12" y="10"/>
                  </a:cxn>
                  <a:cxn ang="0">
                    <a:pos x="10" y="12"/>
                  </a:cxn>
                  <a:cxn ang="0">
                    <a:pos x="8" y="14"/>
                  </a:cxn>
                  <a:cxn ang="0">
                    <a:pos x="6" y="16"/>
                  </a:cxn>
                  <a:cxn ang="0">
                    <a:pos x="6" y="18"/>
                  </a:cxn>
                  <a:cxn ang="0">
                    <a:pos x="4" y="18"/>
                  </a:cxn>
                  <a:cxn ang="0">
                    <a:pos x="2" y="18"/>
                  </a:cxn>
                  <a:cxn ang="0">
                    <a:pos x="2" y="18"/>
                  </a:cxn>
                </a:cxnLst>
                <a:rect l="0" t="0" r="r" b="b"/>
                <a:pathLst>
                  <a:path w="46" h="56">
                    <a:moveTo>
                      <a:pt x="2" y="18"/>
                    </a:moveTo>
                    <a:lnTo>
                      <a:pt x="2" y="18"/>
                    </a:lnTo>
                    <a:lnTo>
                      <a:pt x="0" y="20"/>
                    </a:lnTo>
                    <a:lnTo>
                      <a:pt x="2" y="24"/>
                    </a:lnTo>
                    <a:lnTo>
                      <a:pt x="6" y="32"/>
                    </a:lnTo>
                    <a:lnTo>
                      <a:pt x="4" y="32"/>
                    </a:lnTo>
                    <a:lnTo>
                      <a:pt x="2" y="32"/>
                    </a:lnTo>
                    <a:lnTo>
                      <a:pt x="4" y="34"/>
                    </a:lnTo>
                    <a:lnTo>
                      <a:pt x="8" y="36"/>
                    </a:lnTo>
                    <a:lnTo>
                      <a:pt x="8" y="42"/>
                    </a:lnTo>
                    <a:lnTo>
                      <a:pt x="8" y="46"/>
                    </a:lnTo>
                    <a:lnTo>
                      <a:pt x="10" y="46"/>
                    </a:lnTo>
                    <a:lnTo>
                      <a:pt x="10" y="44"/>
                    </a:lnTo>
                    <a:lnTo>
                      <a:pt x="12" y="44"/>
                    </a:lnTo>
                    <a:lnTo>
                      <a:pt x="14" y="50"/>
                    </a:lnTo>
                    <a:lnTo>
                      <a:pt x="16" y="52"/>
                    </a:lnTo>
                    <a:lnTo>
                      <a:pt x="18" y="54"/>
                    </a:lnTo>
                    <a:lnTo>
                      <a:pt x="26" y="56"/>
                    </a:lnTo>
                    <a:lnTo>
                      <a:pt x="28" y="52"/>
                    </a:lnTo>
                    <a:lnTo>
                      <a:pt x="30" y="46"/>
                    </a:lnTo>
                    <a:lnTo>
                      <a:pt x="38" y="38"/>
                    </a:lnTo>
                    <a:lnTo>
                      <a:pt x="38" y="34"/>
                    </a:lnTo>
                    <a:lnTo>
                      <a:pt x="42" y="32"/>
                    </a:lnTo>
                    <a:lnTo>
                      <a:pt x="44" y="32"/>
                    </a:lnTo>
                    <a:lnTo>
                      <a:pt x="44" y="30"/>
                    </a:lnTo>
                    <a:lnTo>
                      <a:pt x="46" y="28"/>
                    </a:lnTo>
                    <a:lnTo>
                      <a:pt x="40" y="28"/>
                    </a:lnTo>
                    <a:lnTo>
                      <a:pt x="40" y="24"/>
                    </a:lnTo>
                    <a:lnTo>
                      <a:pt x="42" y="20"/>
                    </a:lnTo>
                    <a:lnTo>
                      <a:pt x="38" y="16"/>
                    </a:lnTo>
                    <a:lnTo>
                      <a:pt x="38" y="14"/>
                    </a:lnTo>
                    <a:lnTo>
                      <a:pt x="36" y="12"/>
                    </a:lnTo>
                    <a:lnTo>
                      <a:pt x="34" y="12"/>
                    </a:lnTo>
                    <a:lnTo>
                      <a:pt x="34" y="10"/>
                    </a:lnTo>
                    <a:lnTo>
                      <a:pt x="34" y="4"/>
                    </a:lnTo>
                    <a:lnTo>
                      <a:pt x="30" y="2"/>
                    </a:lnTo>
                    <a:lnTo>
                      <a:pt x="28" y="2"/>
                    </a:lnTo>
                    <a:lnTo>
                      <a:pt x="26" y="2"/>
                    </a:lnTo>
                    <a:lnTo>
                      <a:pt x="22" y="2"/>
                    </a:lnTo>
                    <a:lnTo>
                      <a:pt x="16" y="0"/>
                    </a:lnTo>
                    <a:lnTo>
                      <a:pt x="14" y="0"/>
                    </a:lnTo>
                    <a:lnTo>
                      <a:pt x="12" y="4"/>
                    </a:lnTo>
                    <a:lnTo>
                      <a:pt x="12" y="10"/>
                    </a:lnTo>
                    <a:lnTo>
                      <a:pt x="10" y="12"/>
                    </a:lnTo>
                    <a:lnTo>
                      <a:pt x="8" y="14"/>
                    </a:lnTo>
                    <a:lnTo>
                      <a:pt x="6" y="16"/>
                    </a:lnTo>
                    <a:lnTo>
                      <a:pt x="6" y="18"/>
                    </a:lnTo>
                    <a:lnTo>
                      <a:pt x="4" y="18"/>
                    </a:lnTo>
                    <a:lnTo>
                      <a:pt x="2" y="18"/>
                    </a:lnTo>
                    <a:lnTo>
                      <a:pt x="2" y="1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13" name="Freeform 71">
                <a:extLst>
                  <a:ext uri="{FF2B5EF4-FFF2-40B4-BE49-F238E27FC236}">
                    <a16:creationId xmlns:a16="http://schemas.microsoft.com/office/drawing/2014/main" id="{03D1828B-E2EE-43E0-AD99-B842D97F8DFD}"/>
                  </a:ext>
                </a:extLst>
              </p:cNvPr>
              <p:cNvSpPr>
                <a:spLocks/>
              </p:cNvSpPr>
              <p:nvPr/>
            </p:nvSpPr>
            <p:spPr bwMode="auto">
              <a:xfrm>
                <a:off x="3112" y="2588"/>
                <a:ext cx="30" cy="24"/>
              </a:xfrm>
              <a:custGeom>
                <a:avLst/>
                <a:gdLst/>
                <a:ahLst/>
                <a:cxnLst>
                  <a:cxn ang="0">
                    <a:pos x="2" y="10"/>
                  </a:cxn>
                  <a:cxn ang="0">
                    <a:pos x="2" y="10"/>
                  </a:cxn>
                  <a:cxn ang="0">
                    <a:pos x="0" y="12"/>
                  </a:cxn>
                  <a:cxn ang="0">
                    <a:pos x="0" y="14"/>
                  </a:cxn>
                  <a:cxn ang="0">
                    <a:pos x="0" y="16"/>
                  </a:cxn>
                  <a:cxn ang="0">
                    <a:pos x="2" y="18"/>
                  </a:cxn>
                  <a:cxn ang="0">
                    <a:pos x="6" y="20"/>
                  </a:cxn>
                  <a:cxn ang="0">
                    <a:pos x="8" y="18"/>
                  </a:cxn>
                  <a:cxn ang="0">
                    <a:pos x="8" y="16"/>
                  </a:cxn>
                  <a:cxn ang="0">
                    <a:pos x="10" y="18"/>
                  </a:cxn>
                  <a:cxn ang="0">
                    <a:pos x="12" y="24"/>
                  </a:cxn>
                  <a:cxn ang="0">
                    <a:pos x="16" y="22"/>
                  </a:cxn>
                  <a:cxn ang="0">
                    <a:pos x="18" y="20"/>
                  </a:cxn>
                  <a:cxn ang="0">
                    <a:pos x="18" y="18"/>
                  </a:cxn>
                  <a:cxn ang="0">
                    <a:pos x="18" y="16"/>
                  </a:cxn>
                  <a:cxn ang="0">
                    <a:pos x="20" y="16"/>
                  </a:cxn>
                  <a:cxn ang="0">
                    <a:pos x="26" y="18"/>
                  </a:cxn>
                  <a:cxn ang="0">
                    <a:pos x="28" y="18"/>
                  </a:cxn>
                  <a:cxn ang="0">
                    <a:pos x="30" y="18"/>
                  </a:cxn>
                  <a:cxn ang="0">
                    <a:pos x="30" y="14"/>
                  </a:cxn>
                  <a:cxn ang="0">
                    <a:pos x="30" y="6"/>
                  </a:cxn>
                  <a:cxn ang="0">
                    <a:pos x="26" y="0"/>
                  </a:cxn>
                  <a:cxn ang="0">
                    <a:pos x="24" y="0"/>
                  </a:cxn>
                  <a:cxn ang="0">
                    <a:pos x="20" y="2"/>
                  </a:cxn>
                  <a:cxn ang="0">
                    <a:pos x="16" y="4"/>
                  </a:cxn>
                  <a:cxn ang="0">
                    <a:pos x="12" y="2"/>
                  </a:cxn>
                  <a:cxn ang="0">
                    <a:pos x="6" y="0"/>
                  </a:cxn>
                  <a:cxn ang="0">
                    <a:pos x="6" y="0"/>
                  </a:cxn>
                  <a:cxn ang="0">
                    <a:pos x="8" y="2"/>
                  </a:cxn>
                  <a:cxn ang="0">
                    <a:pos x="6" y="10"/>
                  </a:cxn>
                  <a:cxn ang="0">
                    <a:pos x="2" y="10"/>
                  </a:cxn>
                  <a:cxn ang="0">
                    <a:pos x="2" y="10"/>
                  </a:cxn>
                </a:cxnLst>
                <a:rect l="0" t="0" r="r" b="b"/>
                <a:pathLst>
                  <a:path w="30" h="24">
                    <a:moveTo>
                      <a:pt x="2" y="10"/>
                    </a:moveTo>
                    <a:lnTo>
                      <a:pt x="2" y="10"/>
                    </a:lnTo>
                    <a:lnTo>
                      <a:pt x="0" y="12"/>
                    </a:lnTo>
                    <a:lnTo>
                      <a:pt x="0" y="14"/>
                    </a:lnTo>
                    <a:lnTo>
                      <a:pt x="0" y="16"/>
                    </a:lnTo>
                    <a:lnTo>
                      <a:pt x="2" y="18"/>
                    </a:lnTo>
                    <a:lnTo>
                      <a:pt x="6" y="20"/>
                    </a:lnTo>
                    <a:lnTo>
                      <a:pt x="8" y="18"/>
                    </a:lnTo>
                    <a:lnTo>
                      <a:pt x="8" y="16"/>
                    </a:lnTo>
                    <a:lnTo>
                      <a:pt x="10" y="18"/>
                    </a:lnTo>
                    <a:lnTo>
                      <a:pt x="12" y="24"/>
                    </a:lnTo>
                    <a:lnTo>
                      <a:pt x="16" y="22"/>
                    </a:lnTo>
                    <a:lnTo>
                      <a:pt x="18" y="20"/>
                    </a:lnTo>
                    <a:lnTo>
                      <a:pt x="18" y="18"/>
                    </a:lnTo>
                    <a:lnTo>
                      <a:pt x="18" y="16"/>
                    </a:lnTo>
                    <a:lnTo>
                      <a:pt x="20" y="16"/>
                    </a:lnTo>
                    <a:lnTo>
                      <a:pt x="26" y="18"/>
                    </a:lnTo>
                    <a:lnTo>
                      <a:pt x="28" y="18"/>
                    </a:lnTo>
                    <a:lnTo>
                      <a:pt x="30" y="18"/>
                    </a:lnTo>
                    <a:lnTo>
                      <a:pt x="30" y="14"/>
                    </a:lnTo>
                    <a:lnTo>
                      <a:pt x="30" y="6"/>
                    </a:lnTo>
                    <a:lnTo>
                      <a:pt x="26" y="0"/>
                    </a:lnTo>
                    <a:lnTo>
                      <a:pt x="24" y="0"/>
                    </a:lnTo>
                    <a:lnTo>
                      <a:pt x="20" y="2"/>
                    </a:lnTo>
                    <a:lnTo>
                      <a:pt x="16" y="4"/>
                    </a:lnTo>
                    <a:lnTo>
                      <a:pt x="12" y="2"/>
                    </a:lnTo>
                    <a:lnTo>
                      <a:pt x="6" y="0"/>
                    </a:lnTo>
                    <a:lnTo>
                      <a:pt x="6" y="0"/>
                    </a:lnTo>
                    <a:lnTo>
                      <a:pt x="8" y="2"/>
                    </a:lnTo>
                    <a:lnTo>
                      <a:pt x="6" y="10"/>
                    </a:lnTo>
                    <a:lnTo>
                      <a:pt x="2" y="10"/>
                    </a:lnTo>
                    <a:lnTo>
                      <a:pt x="2" y="1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14" name="Line 72">
                <a:extLst>
                  <a:ext uri="{FF2B5EF4-FFF2-40B4-BE49-F238E27FC236}">
                    <a16:creationId xmlns:a16="http://schemas.microsoft.com/office/drawing/2014/main" id="{E4EBB94A-D023-462D-9329-4C0066E918DB}"/>
                  </a:ext>
                </a:extLst>
              </p:cNvPr>
              <p:cNvSpPr>
                <a:spLocks noChangeShapeType="1"/>
              </p:cNvSpPr>
              <p:nvPr/>
            </p:nvSpPr>
            <p:spPr bwMode="auto">
              <a:xfrm>
                <a:off x="4394" y="1222"/>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15" name="Line 73">
                <a:extLst>
                  <a:ext uri="{FF2B5EF4-FFF2-40B4-BE49-F238E27FC236}">
                    <a16:creationId xmlns:a16="http://schemas.microsoft.com/office/drawing/2014/main" id="{DD2A1A1F-8BF7-4513-9489-D41D2A22AA01}"/>
                  </a:ext>
                </a:extLst>
              </p:cNvPr>
              <p:cNvSpPr>
                <a:spLocks noChangeShapeType="1"/>
              </p:cNvSpPr>
              <p:nvPr/>
            </p:nvSpPr>
            <p:spPr bwMode="auto">
              <a:xfrm>
                <a:off x="4394" y="1222"/>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16" name="Line 74">
                <a:extLst>
                  <a:ext uri="{FF2B5EF4-FFF2-40B4-BE49-F238E27FC236}">
                    <a16:creationId xmlns:a16="http://schemas.microsoft.com/office/drawing/2014/main" id="{E3307CE8-C809-4747-B61F-76581AFEB13E}"/>
                  </a:ext>
                </a:extLst>
              </p:cNvPr>
              <p:cNvSpPr>
                <a:spLocks noChangeShapeType="1"/>
              </p:cNvSpPr>
              <p:nvPr/>
            </p:nvSpPr>
            <p:spPr bwMode="auto">
              <a:xfrm>
                <a:off x="4394" y="1222"/>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17" name="Line 75">
                <a:extLst>
                  <a:ext uri="{FF2B5EF4-FFF2-40B4-BE49-F238E27FC236}">
                    <a16:creationId xmlns:a16="http://schemas.microsoft.com/office/drawing/2014/main" id="{96F67DC9-68C3-4964-A78E-AE6207665DA9}"/>
                  </a:ext>
                </a:extLst>
              </p:cNvPr>
              <p:cNvSpPr>
                <a:spLocks noChangeShapeType="1"/>
              </p:cNvSpPr>
              <p:nvPr/>
            </p:nvSpPr>
            <p:spPr bwMode="auto">
              <a:xfrm>
                <a:off x="4394" y="1222"/>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18" name="Line 76">
                <a:extLst>
                  <a:ext uri="{FF2B5EF4-FFF2-40B4-BE49-F238E27FC236}">
                    <a16:creationId xmlns:a16="http://schemas.microsoft.com/office/drawing/2014/main" id="{B9632BDE-65F1-4057-B54B-8B7FA05068A7}"/>
                  </a:ext>
                </a:extLst>
              </p:cNvPr>
              <p:cNvSpPr>
                <a:spLocks noChangeShapeType="1"/>
              </p:cNvSpPr>
              <p:nvPr/>
            </p:nvSpPr>
            <p:spPr bwMode="auto">
              <a:xfrm>
                <a:off x="4400" y="1222"/>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19" name="Line 77">
                <a:extLst>
                  <a:ext uri="{FF2B5EF4-FFF2-40B4-BE49-F238E27FC236}">
                    <a16:creationId xmlns:a16="http://schemas.microsoft.com/office/drawing/2014/main" id="{E088C184-0EE2-4A2B-92F5-614C20A513BF}"/>
                  </a:ext>
                </a:extLst>
              </p:cNvPr>
              <p:cNvSpPr>
                <a:spLocks noChangeShapeType="1"/>
              </p:cNvSpPr>
              <p:nvPr/>
            </p:nvSpPr>
            <p:spPr bwMode="auto">
              <a:xfrm>
                <a:off x="4400" y="1222"/>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20" name="Line 78">
                <a:extLst>
                  <a:ext uri="{FF2B5EF4-FFF2-40B4-BE49-F238E27FC236}">
                    <a16:creationId xmlns:a16="http://schemas.microsoft.com/office/drawing/2014/main" id="{B5C26E3B-1F09-4BD8-A9AE-A33F53AFE435}"/>
                  </a:ext>
                </a:extLst>
              </p:cNvPr>
              <p:cNvSpPr>
                <a:spLocks noChangeShapeType="1"/>
              </p:cNvSpPr>
              <p:nvPr/>
            </p:nvSpPr>
            <p:spPr bwMode="auto">
              <a:xfrm>
                <a:off x="4400" y="1222"/>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21" name="Line 79">
                <a:extLst>
                  <a:ext uri="{FF2B5EF4-FFF2-40B4-BE49-F238E27FC236}">
                    <a16:creationId xmlns:a16="http://schemas.microsoft.com/office/drawing/2014/main" id="{E6484012-316F-4153-B186-A266F13F06F9}"/>
                  </a:ext>
                </a:extLst>
              </p:cNvPr>
              <p:cNvSpPr>
                <a:spLocks noChangeShapeType="1"/>
              </p:cNvSpPr>
              <p:nvPr/>
            </p:nvSpPr>
            <p:spPr bwMode="auto">
              <a:xfrm>
                <a:off x="4400" y="1222"/>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22" name="Line 80">
                <a:extLst>
                  <a:ext uri="{FF2B5EF4-FFF2-40B4-BE49-F238E27FC236}">
                    <a16:creationId xmlns:a16="http://schemas.microsoft.com/office/drawing/2014/main" id="{254E2762-BC9A-42AC-BF8B-9A0B8A7C95D0}"/>
                  </a:ext>
                </a:extLst>
              </p:cNvPr>
              <p:cNvSpPr>
                <a:spLocks noChangeShapeType="1"/>
              </p:cNvSpPr>
              <p:nvPr/>
            </p:nvSpPr>
            <p:spPr bwMode="auto">
              <a:xfrm>
                <a:off x="4396" y="1224"/>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23" name="Line 81">
                <a:extLst>
                  <a:ext uri="{FF2B5EF4-FFF2-40B4-BE49-F238E27FC236}">
                    <a16:creationId xmlns:a16="http://schemas.microsoft.com/office/drawing/2014/main" id="{33C121E1-5D31-43D4-9E7D-AEFF9209F468}"/>
                  </a:ext>
                </a:extLst>
              </p:cNvPr>
              <p:cNvSpPr>
                <a:spLocks noChangeShapeType="1"/>
              </p:cNvSpPr>
              <p:nvPr/>
            </p:nvSpPr>
            <p:spPr bwMode="auto">
              <a:xfrm>
                <a:off x="4396" y="1224"/>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24" name="Line 82">
                <a:extLst>
                  <a:ext uri="{FF2B5EF4-FFF2-40B4-BE49-F238E27FC236}">
                    <a16:creationId xmlns:a16="http://schemas.microsoft.com/office/drawing/2014/main" id="{1CD2F9BA-6658-454D-B26E-04373E481539}"/>
                  </a:ext>
                </a:extLst>
              </p:cNvPr>
              <p:cNvSpPr>
                <a:spLocks noChangeShapeType="1"/>
              </p:cNvSpPr>
              <p:nvPr/>
            </p:nvSpPr>
            <p:spPr bwMode="auto">
              <a:xfrm>
                <a:off x="4396" y="1224"/>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25" name="Line 83">
                <a:extLst>
                  <a:ext uri="{FF2B5EF4-FFF2-40B4-BE49-F238E27FC236}">
                    <a16:creationId xmlns:a16="http://schemas.microsoft.com/office/drawing/2014/main" id="{BAFA1DBE-35BF-47E3-AB99-AA245700FB24}"/>
                  </a:ext>
                </a:extLst>
              </p:cNvPr>
              <p:cNvSpPr>
                <a:spLocks noChangeShapeType="1"/>
              </p:cNvSpPr>
              <p:nvPr/>
            </p:nvSpPr>
            <p:spPr bwMode="auto">
              <a:xfrm>
                <a:off x="4396" y="1224"/>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26" name="Line 84">
                <a:extLst>
                  <a:ext uri="{FF2B5EF4-FFF2-40B4-BE49-F238E27FC236}">
                    <a16:creationId xmlns:a16="http://schemas.microsoft.com/office/drawing/2014/main" id="{06A704DA-4584-425E-BF39-85F9710490E6}"/>
                  </a:ext>
                </a:extLst>
              </p:cNvPr>
              <p:cNvSpPr>
                <a:spLocks noChangeShapeType="1"/>
              </p:cNvSpPr>
              <p:nvPr/>
            </p:nvSpPr>
            <p:spPr bwMode="auto">
              <a:xfrm>
                <a:off x="4392" y="1198"/>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27" name="Line 85">
                <a:extLst>
                  <a:ext uri="{FF2B5EF4-FFF2-40B4-BE49-F238E27FC236}">
                    <a16:creationId xmlns:a16="http://schemas.microsoft.com/office/drawing/2014/main" id="{43F6D6E4-5B67-4127-B409-A80CDBDD13C2}"/>
                  </a:ext>
                </a:extLst>
              </p:cNvPr>
              <p:cNvSpPr>
                <a:spLocks noChangeShapeType="1"/>
              </p:cNvSpPr>
              <p:nvPr/>
            </p:nvSpPr>
            <p:spPr bwMode="auto">
              <a:xfrm>
                <a:off x="4392" y="1198"/>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28" name="Line 86">
                <a:extLst>
                  <a:ext uri="{FF2B5EF4-FFF2-40B4-BE49-F238E27FC236}">
                    <a16:creationId xmlns:a16="http://schemas.microsoft.com/office/drawing/2014/main" id="{764BDF17-86F4-4E99-99AF-CAAA47554339}"/>
                  </a:ext>
                </a:extLst>
              </p:cNvPr>
              <p:cNvSpPr>
                <a:spLocks noChangeShapeType="1"/>
              </p:cNvSpPr>
              <p:nvPr/>
            </p:nvSpPr>
            <p:spPr bwMode="auto">
              <a:xfrm>
                <a:off x="4392" y="1198"/>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29" name="Line 87">
                <a:extLst>
                  <a:ext uri="{FF2B5EF4-FFF2-40B4-BE49-F238E27FC236}">
                    <a16:creationId xmlns:a16="http://schemas.microsoft.com/office/drawing/2014/main" id="{7A9EC9E0-EBD3-4835-A19E-A8690CFE2359}"/>
                  </a:ext>
                </a:extLst>
              </p:cNvPr>
              <p:cNvSpPr>
                <a:spLocks noChangeShapeType="1"/>
              </p:cNvSpPr>
              <p:nvPr/>
            </p:nvSpPr>
            <p:spPr bwMode="auto">
              <a:xfrm>
                <a:off x="4392" y="1198"/>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30" name="Line 88">
                <a:extLst>
                  <a:ext uri="{FF2B5EF4-FFF2-40B4-BE49-F238E27FC236}">
                    <a16:creationId xmlns:a16="http://schemas.microsoft.com/office/drawing/2014/main" id="{3ED742F7-C9D6-422A-B172-F509B0686E1F}"/>
                  </a:ext>
                </a:extLst>
              </p:cNvPr>
              <p:cNvSpPr>
                <a:spLocks noChangeShapeType="1"/>
              </p:cNvSpPr>
              <p:nvPr/>
            </p:nvSpPr>
            <p:spPr bwMode="auto">
              <a:xfrm>
                <a:off x="4396" y="1210"/>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31" name="Line 89">
                <a:extLst>
                  <a:ext uri="{FF2B5EF4-FFF2-40B4-BE49-F238E27FC236}">
                    <a16:creationId xmlns:a16="http://schemas.microsoft.com/office/drawing/2014/main" id="{45754CB7-03EC-48A8-B882-AB1948C40C47}"/>
                  </a:ext>
                </a:extLst>
              </p:cNvPr>
              <p:cNvSpPr>
                <a:spLocks noChangeShapeType="1"/>
              </p:cNvSpPr>
              <p:nvPr/>
            </p:nvSpPr>
            <p:spPr bwMode="auto">
              <a:xfrm>
                <a:off x="4396" y="1210"/>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32" name="Line 90">
                <a:extLst>
                  <a:ext uri="{FF2B5EF4-FFF2-40B4-BE49-F238E27FC236}">
                    <a16:creationId xmlns:a16="http://schemas.microsoft.com/office/drawing/2014/main" id="{9077CFDA-E97B-47B6-99ED-6E5F8A4B4B08}"/>
                  </a:ext>
                </a:extLst>
              </p:cNvPr>
              <p:cNvSpPr>
                <a:spLocks noChangeShapeType="1"/>
              </p:cNvSpPr>
              <p:nvPr/>
            </p:nvSpPr>
            <p:spPr bwMode="auto">
              <a:xfrm>
                <a:off x="4396" y="1210"/>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33" name="Line 91">
                <a:extLst>
                  <a:ext uri="{FF2B5EF4-FFF2-40B4-BE49-F238E27FC236}">
                    <a16:creationId xmlns:a16="http://schemas.microsoft.com/office/drawing/2014/main" id="{61078220-E445-481B-A6F8-3DCDC764685D}"/>
                  </a:ext>
                </a:extLst>
              </p:cNvPr>
              <p:cNvSpPr>
                <a:spLocks noChangeShapeType="1"/>
              </p:cNvSpPr>
              <p:nvPr/>
            </p:nvSpPr>
            <p:spPr bwMode="auto">
              <a:xfrm>
                <a:off x="4396" y="1210"/>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34" name="Freeform 92">
                <a:extLst>
                  <a:ext uri="{FF2B5EF4-FFF2-40B4-BE49-F238E27FC236}">
                    <a16:creationId xmlns:a16="http://schemas.microsoft.com/office/drawing/2014/main" id="{A191136D-F662-42F7-8A02-847C0DD25633}"/>
                  </a:ext>
                </a:extLst>
              </p:cNvPr>
              <p:cNvSpPr>
                <a:spLocks/>
              </p:cNvSpPr>
              <p:nvPr/>
            </p:nvSpPr>
            <p:spPr bwMode="auto">
              <a:xfrm>
                <a:off x="4398" y="1210"/>
                <a:ext cx="1" cy="2"/>
              </a:xfrm>
              <a:custGeom>
                <a:avLst/>
                <a:gdLst/>
                <a:ahLst/>
                <a:cxnLst>
                  <a:cxn ang="0">
                    <a:pos x="0" y="0"/>
                  </a:cxn>
                  <a:cxn ang="0">
                    <a:pos x="0" y="2"/>
                  </a:cxn>
                  <a:cxn ang="0">
                    <a:pos x="0" y="0"/>
                  </a:cxn>
                </a:cxnLst>
                <a:rect l="0" t="0" r="r" b="b"/>
                <a:pathLst>
                  <a:path h="2">
                    <a:moveTo>
                      <a:pt x="0" y="0"/>
                    </a:moveTo>
                    <a:lnTo>
                      <a:pt x="0"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35" name="Line 93">
                <a:extLst>
                  <a:ext uri="{FF2B5EF4-FFF2-40B4-BE49-F238E27FC236}">
                    <a16:creationId xmlns:a16="http://schemas.microsoft.com/office/drawing/2014/main" id="{87039B93-2621-4013-94B8-CEBC1FAC3869}"/>
                  </a:ext>
                </a:extLst>
              </p:cNvPr>
              <p:cNvSpPr>
                <a:spLocks noChangeShapeType="1"/>
              </p:cNvSpPr>
              <p:nvPr/>
            </p:nvSpPr>
            <p:spPr bwMode="auto">
              <a:xfrm>
                <a:off x="4398" y="1210"/>
                <a:ext cx="1" cy="2"/>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36" name="Freeform 94">
                <a:extLst>
                  <a:ext uri="{FF2B5EF4-FFF2-40B4-BE49-F238E27FC236}">
                    <a16:creationId xmlns:a16="http://schemas.microsoft.com/office/drawing/2014/main" id="{953BD431-B8A9-4D2B-B0DC-CBC5D75BE729}"/>
                  </a:ext>
                </a:extLst>
              </p:cNvPr>
              <p:cNvSpPr>
                <a:spLocks/>
              </p:cNvSpPr>
              <p:nvPr/>
            </p:nvSpPr>
            <p:spPr bwMode="auto">
              <a:xfrm>
                <a:off x="4398" y="1210"/>
                <a:ext cx="1" cy="2"/>
              </a:xfrm>
              <a:custGeom>
                <a:avLst/>
                <a:gdLst/>
                <a:ahLst/>
                <a:cxnLst>
                  <a:cxn ang="0">
                    <a:pos x="0" y="0"/>
                  </a:cxn>
                  <a:cxn ang="0">
                    <a:pos x="0" y="2"/>
                  </a:cxn>
                  <a:cxn ang="0">
                    <a:pos x="0" y="0"/>
                  </a:cxn>
                </a:cxnLst>
                <a:rect l="0" t="0" r="r" b="b"/>
                <a:pathLst>
                  <a:path h="2">
                    <a:moveTo>
                      <a:pt x="0" y="0"/>
                    </a:moveTo>
                    <a:lnTo>
                      <a:pt x="0"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37" name="Line 95">
                <a:extLst>
                  <a:ext uri="{FF2B5EF4-FFF2-40B4-BE49-F238E27FC236}">
                    <a16:creationId xmlns:a16="http://schemas.microsoft.com/office/drawing/2014/main" id="{93C48B9A-FF71-44A3-B490-44E8BE1C404A}"/>
                  </a:ext>
                </a:extLst>
              </p:cNvPr>
              <p:cNvSpPr>
                <a:spLocks noChangeShapeType="1"/>
              </p:cNvSpPr>
              <p:nvPr/>
            </p:nvSpPr>
            <p:spPr bwMode="auto">
              <a:xfrm>
                <a:off x="4398" y="1210"/>
                <a:ext cx="1" cy="2"/>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38" name="Line 96">
                <a:extLst>
                  <a:ext uri="{FF2B5EF4-FFF2-40B4-BE49-F238E27FC236}">
                    <a16:creationId xmlns:a16="http://schemas.microsoft.com/office/drawing/2014/main" id="{C4EF44C3-7BF4-4F00-B25C-88BEDC4D695C}"/>
                  </a:ext>
                </a:extLst>
              </p:cNvPr>
              <p:cNvSpPr>
                <a:spLocks noChangeShapeType="1"/>
              </p:cNvSpPr>
              <p:nvPr/>
            </p:nvSpPr>
            <p:spPr bwMode="auto">
              <a:xfrm>
                <a:off x="4390" y="1196"/>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39" name="Line 97">
                <a:extLst>
                  <a:ext uri="{FF2B5EF4-FFF2-40B4-BE49-F238E27FC236}">
                    <a16:creationId xmlns:a16="http://schemas.microsoft.com/office/drawing/2014/main" id="{0F1A6739-81BE-4AE3-B69F-55A422F4B03C}"/>
                  </a:ext>
                </a:extLst>
              </p:cNvPr>
              <p:cNvSpPr>
                <a:spLocks noChangeShapeType="1"/>
              </p:cNvSpPr>
              <p:nvPr/>
            </p:nvSpPr>
            <p:spPr bwMode="auto">
              <a:xfrm>
                <a:off x="4390" y="1196"/>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40" name="Line 98">
                <a:extLst>
                  <a:ext uri="{FF2B5EF4-FFF2-40B4-BE49-F238E27FC236}">
                    <a16:creationId xmlns:a16="http://schemas.microsoft.com/office/drawing/2014/main" id="{9A39FF35-9AA9-4C6D-A252-F3D475A3B8BE}"/>
                  </a:ext>
                </a:extLst>
              </p:cNvPr>
              <p:cNvSpPr>
                <a:spLocks noChangeShapeType="1"/>
              </p:cNvSpPr>
              <p:nvPr/>
            </p:nvSpPr>
            <p:spPr bwMode="auto">
              <a:xfrm>
                <a:off x="4390" y="1196"/>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41" name="Line 99">
                <a:extLst>
                  <a:ext uri="{FF2B5EF4-FFF2-40B4-BE49-F238E27FC236}">
                    <a16:creationId xmlns:a16="http://schemas.microsoft.com/office/drawing/2014/main" id="{8BE3EB67-8191-4512-8681-D92E40B7D501}"/>
                  </a:ext>
                </a:extLst>
              </p:cNvPr>
              <p:cNvSpPr>
                <a:spLocks noChangeShapeType="1"/>
              </p:cNvSpPr>
              <p:nvPr/>
            </p:nvSpPr>
            <p:spPr bwMode="auto">
              <a:xfrm>
                <a:off x="4390" y="1196"/>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42" name="Line 100">
                <a:extLst>
                  <a:ext uri="{FF2B5EF4-FFF2-40B4-BE49-F238E27FC236}">
                    <a16:creationId xmlns:a16="http://schemas.microsoft.com/office/drawing/2014/main" id="{F4D18E32-AF82-4EC0-8DE1-F81B2B58F627}"/>
                  </a:ext>
                </a:extLst>
              </p:cNvPr>
              <p:cNvSpPr>
                <a:spLocks noChangeShapeType="1"/>
              </p:cNvSpPr>
              <p:nvPr/>
            </p:nvSpPr>
            <p:spPr bwMode="auto">
              <a:xfrm>
                <a:off x="4384" y="1190"/>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43" name="Line 101">
                <a:extLst>
                  <a:ext uri="{FF2B5EF4-FFF2-40B4-BE49-F238E27FC236}">
                    <a16:creationId xmlns:a16="http://schemas.microsoft.com/office/drawing/2014/main" id="{1A7BFC7A-997F-4990-827F-A848CFF222BD}"/>
                  </a:ext>
                </a:extLst>
              </p:cNvPr>
              <p:cNvSpPr>
                <a:spLocks noChangeShapeType="1"/>
              </p:cNvSpPr>
              <p:nvPr/>
            </p:nvSpPr>
            <p:spPr bwMode="auto">
              <a:xfrm>
                <a:off x="4384" y="1190"/>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44" name="Line 102">
                <a:extLst>
                  <a:ext uri="{FF2B5EF4-FFF2-40B4-BE49-F238E27FC236}">
                    <a16:creationId xmlns:a16="http://schemas.microsoft.com/office/drawing/2014/main" id="{B9F06474-E77B-4BD0-869E-FAE2F8EF917D}"/>
                  </a:ext>
                </a:extLst>
              </p:cNvPr>
              <p:cNvSpPr>
                <a:spLocks noChangeShapeType="1"/>
              </p:cNvSpPr>
              <p:nvPr/>
            </p:nvSpPr>
            <p:spPr bwMode="auto">
              <a:xfrm>
                <a:off x="4384" y="1190"/>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45" name="Line 103">
                <a:extLst>
                  <a:ext uri="{FF2B5EF4-FFF2-40B4-BE49-F238E27FC236}">
                    <a16:creationId xmlns:a16="http://schemas.microsoft.com/office/drawing/2014/main" id="{FAC821A2-1B0B-4B60-A46F-B691145B9903}"/>
                  </a:ext>
                </a:extLst>
              </p:cNvPr>
              <p:cNvSpPr>
                <a:spLocks noChangeShapeType="1"/>
              </p:cNvSpPr>
              <p:nvPr/>
            </p:nvSpPr>
            <p:spPr bwMode="auto">
              <a:xfrm>
                <a:off x="4384" y="1190"/>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46" name="Line 104">
                <a:extLst>
                  <a:ext uri="{FF2B5EF4-FFF2-40B4-BE49-F238E27FC236}">
                    <a16:creationId xmlns:a16="http://schemas.microsoft.com/office/drawing/2014/main" id="{E5FC93BE-9069-41D0-BE29-87CAB53B7FE7}"/>
                  </a:ext>
                </a:extLst>
              </p:cNvPr>
              <p:cNvSpPr>
                <a:spLocks noChangeShapeType="1"/>
              </p:cNvSpPr>
              <p:nvPr/>
            </p:nvSpPr>
            <p:spPr bwMode="auto">
              <a:xfrm>
                <a:off x="4388" y="1194"/>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47" name="Line 105">
                <a:extLst>
                  <a:ext uri="{FF2B5EF4-FFF2-40B4-BE49-F238E27FC236}">
                    <a16:creationId xmlns:a16="http://schemas.microsoft.com/office/drawing/2014/main" id="{51B43EA1-2FD4-4369-9670-20536D01D5D2}"/>
                  </a:ext>
                </a:extLst>
              </p:cNvPr>
              <p:cNvSpPr>
                <a:spLocks noChangeShapeType="1"/>
              </p:cNvSpPr>
              <p:nvPr/>
            </p:nvSpPr>
            <p:spPr bwMode="auto">
              <a:xfrm>
                <a:off x="4388" y="1194"/>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48" name="Line 106">
                <a:extLst>
                  <a:ext uri="{FF2B5EF4-FFF2-40B4-BE49-F238E27FC236}">
                    <a16:creationId xmlns:a16="http://schemas.microsoft.com/office/drawing/2014/main" id="{13A72652-FD24-4089-B72A-0C3B768765B2}"/>
                  </a:ext>
                </a:extLst>
              </p:cNvPr>
              <p:cNvSpPr>
                <a:spLocks noChangeShapeType="1"/>
              </p:cNvSpPr>
              <p:nvPr/>
            </p:nvSpPr>
            <p:spPr bwMode="auto">
              <a:xfrm>
                <a:off x="4388" y="1194"/>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49" name="Line 107">
                <a:extLst>
                  <a:ext uri="{FF2B5EF4-FFF2-40B4-BE49-F238E27FC236}">
                    <a16:creationId xmlns:a16="http://schemas.microsoft.com/office/drawing/2014/main" id="{A3882084-2A51-4D27-9D35-145B68819F77}"/>
                  </a:ext>
                </a:extLst>
              </p:cNvPr>
              <p:cNvSpPr>
                <a:spLocks noChangeShapeType="1"/>
              </p:cNvSpPr>
              <p:nvPr/>
            </p:nvSpPr>
            <p:spPr bwMode="auto">
              <a:xfrm>
                <a:off x="4388" y="1194"/>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50" name="Freeform 108">
                <a:extLst>
                  <a:ext uri="{FF2B5EF4-FFF2-40B4-BE49-F238E27FC236}">
                    <a16:creationId xmlns:a16="http://schemas.microsoft.com/office/drawing/2014/main" id="{FD25C9B3-F29E-49F3-BC1C-A3936E10A883}"/>
                  </a:ext>
                </a:extLst>
              </p:cNvPr>
              <p:cNvSpPr>
                <a:spLocks/>
              </p:cNvSpPr>
              <p:nvPr/>
            </p:nvSpPr>
            <p:spPr bwMode="auto">
              <a:xfrm>
                <a:off x="4374" y="1214"/>
                <a:ext cx="2" cy="2"/>
              </a:xfrm>
              <a:custGeom>
                <a:avLst/>
                <a:gdLst/>
                <a:ahLst/>
                <a:cxnLst>
                  <a:cxn ang="0">
                    <a:pos x="0" y="0"/>
                  </a:cxn>
                  <a:cxn ang="0">
                    <a:pos x="2" y="2"/>
                  </a:cxn>
                  <a:cxn ang="0">
                    <a:pos x="0" y="0"/>
                  </a:cxn>
                </a:cxnLst>
                <a:rect l="0" t="0" r="r" b="b"/>
                <a:pathLst>
                  <a:path w="2" h="2">
                    <a:moveTo>
                      <a:pt x="0" y="0"/>
                    </a:moveTo>
                    <a:lnTo>
                      <a:pt x="2"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51" name="Line 109">
                <a:extLst>
                  <a:ext uri="{FF2B5EF4-FFF2-40B4-BE49-F238E27FC236}">
                    <a16:creationId xmlns:a16="http://schemas.microsoft.com/office/drawing/2014/main" id="{B8A04478-AA2D-40ED-98FD-C6E6D1D07FE5}"/>
                  </a:ext>
                </a:extLst>
              </p:cNvPr>
              <p:cNvSpPr>
                <a:spLocks noChangeShapeType="1"/>
              </p:cNvSpPr>
              <p:nvPr/>
            </p:nvSpPr>
            <p:spPr bwMode="auto">
              <a:xfrm>
                <a:off x="4374" y="1214"/>
                <a:ext cx="2" cy="2"/>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52" name="Freeform 110">
                <a:extLst>
                  <a:ext uri="{FF2B5EF4-FFF2-40B4-BE49-F238E27FC236}">
                    <a16:creationId xmlns:a16="http://schemas.microsoft.com/office/drawing/2014/main" id="{6F124099-4DEC-4DE6-B582-64AFEC029625}"/>
                  </a:ext>
                </a:extLst>
              </p:cNvPr>
              <p:cNvSpPr>
                <a:spLocks/>
              </p:cNvSpPr>
              <p:nvPr/>
            </p:nvSpPr>
            <p:spPr bwMode="auto">
              <a:xfrm>
                <a:off x="4374" y="1214"/>
                <a:ext cx="2" cy="2"/>
              </a:xfrm>
              <a:custGeom>
                <a:avLst/>
                <a:gdLst/>
                <a:ahLst/>
                <a:cxnLst>
                  <a:cxn ang="0">
                    <a:pos x="0" y="0"/>
                  </a:cxn>
                  <a:cxn ang="0">
                    <a:pos x="2" y="2"/>
                  </a:cxn>
                  <a:cxn ang="0">
                    <a:pos x="0" y="0"/>
                  </a:cxn>
                </a:cxnLst>
                <a:rect l="0" t="0" r="r" b="b"/>
                <a:pathLst>
                  <a:path w="2" h="2">
                    <a:moveTo>
                      <a:pt x="0" y="0"/>
                    </a:moveTo>
                    <a:lnTo>
                      <a:pt x="2"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53" name="Line 111">
                <a:extLst>
                  <a:ext uri="{FF2B5EF4-FFF2-40B4-BE49-F238E27FC236}">
                    <a16:creationId xmlns:a16="http://schemas.microsoft.com/office/drawing/2014/main" id="{709C6932-5324-4E91-89CC-6D179884FBC9}"/>
                  </a:ext>
                </a:extLst>
              </p:cNvPr>
              <p:cNvSpPr>
                <a:spLocks noChangeShapeType="1"/>
              </p:cNvSpPr>
              <p:nvPr/>
            </p:nvSpPr>
            <p:spPr bwMode="auto">
              <a:xfrm>
                <a:off x="4374" y="1214"/>
                <a:ext cx="2" cy="2"/>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54" name="Freeform 112">
                <a:extLst>
                  <a:ext uri="{FF2B5EF4-FFF2-40B4-BE49-F238E27FC236}">
                    <a16:creationId xmlns:a16="http://schemas.microsoft.com/office/drawing/2014/main" id="{2E827C93-1ED1-461F-A70E-AB6026C290FA}"/>
                  </a:ext>
                </a:extLst>
              </p:cNvPr>
              <p:cNvSpPr>
                <a:spLocks/>
              </p:cNvSpPr>
              <p:nvPr/>
            </p:nvSpPr>
            <p:spPr bwMode="auto">
              <a:xfrm>
                <a:off x="4374" y="1210"/>
                <a:ext cx="2" cy="1"/>
              </a:xfrm>
              <a:custGeom>
                <a:avLst/>
                <a:gdLst/>
                <a:ahLst/>
                <a:cxnLst>
                  <a:cxn ang="0">
                    <a:pos x="0" y="0"/>
                  </a:cxn>
                  <a:cxn ang="0">
                    <a:pos x="2" y="0"/>
                  </a:cxn>
                  <a:cxn ang="0">
                    <a:pos x="0" y="0"/>
                  </a:cxn>
                </a:cxnLst>
                <a:rect l="0" t="0" r="r" b="b"/>
                <a:pathLst>
                  <a:path w="2">
                    <a:moveTo>
                      <a:pt x="0" y="0"/>
                    </a:moveTo>
                    <a:lnTo>
                      <a:pt x="2"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55" name="Line 113">
                <a:extLst>
                  <a:ext uri="{FF2B5EF4-FFF2-40B4-BE49-F238E27FC236}">
                    <a16:creationId xmlns:a16="http://schemas.microsoft.com/office/drawing/2014/main" id="{15618E1A-F78B-4259-AD80-B2278A4A419D}"/>
                  </a:ext>
                </a:extLst>
              </p:cNvPr>
              <p:cNvSpPr>
                <a:spLocks noChangeShapeType="1"/>
              </p:cNvSpPr>
              <p:nvPr/>
            </p:nvSpPr>
            <p:spPr bwMode="auto">
              <a:xfrm>
                <a:off x="4374" y="1210"/>
                <a:ext cx="2"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56" name="Freeform 114">
                <a:extLst>
                  <a:ext uri="{FF2B5EF4-FFF2-40B4-BE49-F238E27FC236}">
                    <a16:creationId xmlns:a16="http://schemas.microsoft.com/office/drawing/2014/main" id="{CB4B5465-1989-40D8-A5F7-8C561910E3A2}"/>
                  </a:ext>
                </a:extLst>
              </p:cNvPr>
              <p:cNvSpPr>
                <a:spLocks/>
              </p:cNvSpPr>
              <p:nvPr/>
            </p:nvSpPr>
            <p:spPr bwMode="auto">
              <a:xfrm>
                <a:off x="4374" y="1210"/>
                <a:ext cx="2" cy="1"/>
              </a:xfrm>
              <a:custGeom>
                <a:avLst/>
                <a:gdLst/>
                <a:ahLst/>
                <a:cxnLst>
                  <a:cxn ang="0">
                    <a:pos x="0" y="0"/>
                  </a:cxn>
                  <a:cxn ang="0">
                    <a:pos x="2" y="0"/>
                  </a:cxn>
                  <a:cxn ang="0">
                    <a:pos x="0" y="0"/>
                  </a:cxn>
                </a:cxnLst>
                <a:rect l="0" t="0" r="r" b="b"/>
                <a:pathLst>
                  <a:path w="2">
                    <a:moveTo>
                      <a:pt x="0" y="0"/>
                    </a:moveTo>
                    <a:lnTo>
                      <a:pt x="2"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57" name="Line 115">
                <a:extLst>
                  <a:ext uri="{FF2B5EF4-FFF2-40B4-BE49-F238E27FC236}">
                    <a16:creationId xmlns:a16="http://schemas.microsoft.com/office/drawing/2014/main" id="{593E1E41-4E81-460A-A933-D6FBE5C86635}"/>
                  </a:ext>
                </a:extLst>
              </p:cNvPr>
              <p:cNvSpPr>
                <a:spLocks noChangeShapeType="1"/>
              </p:cNvSpPr>
              <p:nvPr/>
            </p:nvSpPr>
            <p:spPr bwMode="auto">
              <a:xfrm>
                <a:off x="4374" y="1210"/>
                <a:ext cx="2"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58" name="Line 116">
                <a:extLst>
                  <a:ext uri="{FF2B5EF4-FFF2-40B4-BE49-F238E27FC236}">
                    <a16:creationId xmlns:a16="http://schemas.microsoft.com/office/drawing/2014/main" id="{343F6307-E1B4-4877-B680-9358ED070043}"/>
                  </a:ext>
                </a:extLst>
              </p:cNvPr>
              <p:cNvSpPr>
                <a:spLocks noChangeShapeType="1"/>
              </p:cNvSpPr>
              <p:nvPr/>
            </p:nvSpPr>
            <p:spPr bwMode="auto">
              <a:xfrm>
                <a:off x="4378" y="1198"/>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59" name="Line 117">
                <a:extLst>
                  <a:ext uri="{FF2B5EF4-FFF2-40B4-BE49-F238E27FC236}">
                    <a16:creationId xmlns:a16="http://schemas.microsoft.com/office/drawing/2014/main" id="{9FE22386-ABE4-463E-97EC-B32A612A34FD}"/>
                  </a:ext>
                </a:extLst>
              </p:cNvPr>
              <p:cNvSpPr>
                <a:spLocks noChangeShapeType="1"/>
              </p:cNvSpPr>
              <p:nvPr/>
            </p:nvSpPr>
            <p:spPr bwMode="auto">
              <a:xfrm>
                <a:off x="4378" y="1198"/>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60" name="Line 118">
                <a:extLst>
                  <a:ext uri="{FF2B5EF4-FFF2-40B4-BE49-F238E27FC236}">
                    <a16:creationId xmlns:a16="http://schemas.microsoft.com/office/drawing/2014/main" id="{3AFD23C0-A244-48C1-97AD-3DD8E65D3C18}"/>
                  </a:ext>
                </a:extLst>
              </p:cNvPr>
              <p:cNvSpPr>
                <a:spLocks noChangeShapeType="1"/>
              </p:cNvSpPr>
              <p:nvPr/>
            </p:nvSpPr>
            <p:spPr bwMode="auto">
              <a:xfrm>
                <a:off x="4378" y="1198"/>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61" name="Line 119">
                <a:extLst>
                  <a:ext uri="{FF2B5EF4-FFF2-40B4-BE49-F238E27FC236}">
                    <a16:creationId xmlns:a16="http://schemas.microsoft.com/office/drawing/2014/main" id="{75C700E6-8C1E-4ACC-B57A-33789A35A02A}"/>
                  </a:ext>
                </a:extLst>
              </p:cNvPr>
              <p:cNvSpPr>
                <a:spLocks noChangeShapeType="1"/>
              </p:cNvSpPr>
              <p:nvPr/>
            </p:nvSpPr>
            <p:spPr bwMode="auto">
              <a:xfrm>
                <a:off x="4378" y="1198"/>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62" name="Freeform 120">
                <a:extLst>
                  <a:ext uri="{FF2B5EF4-FFF2-40B4-BE49-F238E27FC236}">
                    <a16:creationId xmlns:a16="http://schemas.microsoft.com/office/drawing/2014/main" id="{BA68E561-982D-412B-87C7-7503125E58ED}"/>
                  </a:ext>
                </a:extLst>
              </p:cNvPr>
              <p:cNvSpPr>
                <a:spLocks/>
              </p:cNvSpPr>
              <p:nvPr/>
            </p:nvSpPr>
            <p:spPr bwMode="auto">
              <a:xfrm>
                <a:off x="4372" y="1198"/>
                <a:ext cx="2" cy="1"/>
              </a:xfrm>
              <a:custGeom>
                <a:avLst/>
                <a:gdLst/>
                <a:ahLst/>
                <a:cxnLst>
                  <a:cxn ang="0">
                    <a:pos x="0" y="0"/>
                  </a:cxn>
                  <a:cxn ang="0">
                    <a:pos x="2" y="0"/>
                  </a:cxn>
                  <a:cxn ang="0">
                    <a:pos x="0" y="0"/>
                  </a:cxn>
                </a:cxnLst>
                <a:rect l="0" t="0" r="r" b="b"/>
                <a:pathLst>
                  <a:path w="2">
                    <a:moveTo>
                      <a:pt x="0" y="0"/>
                    </a:moveTo>
                    <a:lnTo>
                      <a:pt x="2"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63" name="Line 121">
                <a:extLst>
                  <a:ext uri="{FF2B5EF4-FFF2-40B4-BE49-F238E27FC236}">
                    <a16:creationId xmlns:a16="http://schemas.microsoft.com/office/drawing/2014/main" id="{8B14C5E2-DE27-48CA-BEB4-B47EE736A222}"/>
                  </a:ext>
                </a:extLst>
              </p:cNvPr>
              <p:cNvSpPr>
                <a:spLocks noChangeShapeType="1"/>
              </p:cNvSpPr>
              <p:nvPr/>
            </p:nvSpPr>
            <p:spPr bwMode="auto">
              <a:xfrm>
                <a:off x="4372" y="1198"/>
                <a:ext cx="2"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64" name="Freeform 122">
                <a:extLst>
                  <a:ext uri="{FF2B5EF4-FFF2-40B4-BE49-F238E27FC236}">
                    <a16:creationId xmlns:a16="http://schemas.microsoft.com/office/drawing/2014/main" id="{5D377CB7-891B-4A9E-B568-9ABAEC09AE5A}"/>
                  </a:ext>
                </a:extLst>
              </p:cNvPr>
              <p:cNvSpPr>
                <a:spLocks/>
              </p:cNvSpPr>
              <p:nvPr/>
            </p:nvSpPr>
            <p:spPr bwMode="auto">
              <a:xfrm>
                <a:off x="4372" y="1198"/>
                <a:ext cx="2" cy="1"/>
              </a:xfrm>
              <a:custGeom>
                <a:avLst/>
                <a:gdLst/>
                <a:ahLst/>
                <a:cxnLst>
                  <a:cxn ang="0">
                    <a:pos x="0" y="0"/>
                  </a:cxn>
                  <a:cxn ang="0">
                    <a:pos x="2" y="0"/>
                  </a:cxn>
                  <a:cxn ang="0">
                    <a:pos x="0" y="0"/>
                  </a:cxn>
                </a:cxnLst>
                <a:rect l="0" t="0" r="r" b="b"/>
                <a:pathLst>
                  <a:path w="2">
                    <a:moveTo>
                      <a:pt x="0" y="0"/>
                    </a:moveTo>
                    <a:lnTo>
                      <a:pt x="2"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65" name="Line 123">
                <a:extLst>
                  <a:ext uri="{FF2B5EF4-FFF2-40B4-BE49-F238E27FC236}">
                    <a16:creationId xmlns:a16="http://schemas.microsoft.com/office/drawing/2014/main" id="{16B447C0-5668-42E7-80E1-C2740A9FCCFD}"/>
                  </a:ext>
                </a:extLst>
              </p:cNvPr>
              <p:cNvSpPr>
                <a:spLocks noChangeShapeType="1"/>
              </p:cNvSpPr>
              <p:nvPr/>
            </p:nvSpPr>
            <p:spPr bwMode="auto">
              <a:xfrm>
                <a:off x="4372" y="1198"/>
                <a:ext cx="2"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66" name="Line 124">
                <a:extLst>
                  <a:ext uri="{FF2B5EF4-FFF2-40B4-BE49-F238E27FC236}">
                    <a16:creationId xmlns:a16="http://schemas.microsoft.com/office/drawing/2014/main" id="{E6CBF54F-E02A-4ED6-861C-A4BCD936AE84}"/>
                  </a:ext>
                </a:extLst>
              </p:cNvPr>
              <p:cNvSpPr>
                <a:spLocks noChangeShapeType="1"/>
              </p:cNvSpPr>
              <p:nvPr/>
            </p:nvSpPr>
            <p:spPr bwMode="auto">
              <a:xfrm>
                <a:off x="4384" y="1210"/>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67" name="Line 125">
                <a:extLst>
                  <a:ext uri="{FF2B5EF4-FFF2-40B4-BE49-F238E27FC236}">
                    <a16:creationId xmlns:a16="http://schemas.microsoft.com/office/drawing/2014/main" id="{0673BBF4-D486-4BC7-B226-70441965F9A2}"/>
                  </a:ext>
                </a:extLst>
              </p:cNvPr>
              <p:cNvSpPr>
                <a:spLocks noChangeShapeType="1"/>
              </p:cNvSpPr>
              <p:nvPr/>
            </p:nvSpPr>
            <p:spPr bwMode="auto">
              <a:xfrm>
                <a:off x="4384" y="1210"/>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68" name="Line 126">
                <a:extLst>
                  <a:ext uri="{FF2B5EF4-FFF2-40B4-BE49-F238E27FC236}">
                    <a16:creationId xmlns:a16="http://schemas.microsoft.com/office/drawing/2014/main" id="{17181F03-1750-4CAE-A1E8-826B4055744D}"/>
                  </a:ext>
                </a:extLst>
              </p:cNvPr>
              <p:cNvSpPr>
                <a:spLocks noChangeShapeType="1"/>
              </p:cNvSpPr>
              <p:nvPr/>
            </p:nvSpPr>
            <p:spPr bwMode="auto">
              <a:xfrm>
                <a:off x="4384" y="1210"/>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69" name="Line 127">
                <a:extLst>
                  <a:ext uri="{FF2B5EF4-FFF2-40B4-BE49-F238E27FC236}">
                    <a16:creationId xmlns:a16="http://schemas.microsoft.com/office/drawing/2014/main" id="{A05376F8-F356-46AC-A310-5FE8ADA92E87}"/>
                  </a:ext>
                </a:extLst>
              </p:cNvPr>
              <p:cNvSpPr>
                <a:spLocks noChangeShapeType="1"/>
              </p:cNvSpPr>
              <p:nvPr/>
            </p:nvSpPr>
            <p:spPr bwMode="auto">
              <a:xfrm>
                <a:off x="4384" y="1210"/>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70" name="Line 128">
                <a:extLst>
                  <a:ext uri="{FF2B5EF4-FFF2-40B4-BE49-F238E27FC236}">
                    <a16:creationId xmlns:a16="http://schemas.microsoft.com/office/drawing/2014/main" id="{7BC350F5-94B8-48E6-A72C-D9EE357248C8}"/>
                  </a:ext>
                </a:extLst>
              </p:cNvPr>
              <p:cNvSpPr>
                <a:spLocks noChangeShapeType="1"/>
              </p:cNvSpPr>
              <p:nvPr/>
            </p:nvSpPr>
            <p:spPr bwMode="auto">
              <a:xfrm>
                <a:off x="4386" y="1204"/>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71" name="Line 129">
                <a:extLst>
                  <a:ext uri="{FF2B5EF4-FFF2-40B4-BE49-F238E27FC236}">
                    <a16:creationId xmlns:a16="http://schemas.microsoft.com/office/drawing/2014/main" id="{23B47763-A74A-4BFE-9E04-62B89CFE2758}"/>
                  </a:ext>
                </a:extLst>
              </p:cNvPr>
              <p:cNvSpPr>
                <a:spLocks noChangeShapeType="1"/>
              </p:cNvSpPr>
              <p:nvPr/>
            </p:nvSpPr>
            <p:spPr bwMode="auto">
              <a:xfrm>
                <a:off x="4386" y="1204"/>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72" name="Line 130">
                <a:extLst>
                  <a:ext uri="{FF2B5EF4-FFF2-40B4-BE49-F238E27FC236}">
                    <a16:creationId xmlns:a16="http://schemas.microsoft.com/office/drawing/2014/main" id="{B2AA8A02-2E59-4A60-B76A-68BB2D5CF1D6}"/>
                  </a:ext>
                </a:extLst>
              </p:cNvPr>
              <p:cNvSpPr>
                <a:spLocks noChangeShapeType="1"/>
              </p:cNvSpPr>
              <p:nvPr/>
            </p:nvSpPr>
            <p:spPr bwMode="auto">
              <a:xfrm>
                <a:off x="4386" y="1204"/>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73" name="Line 131">
                <a:extLst>
                  <a:ext uri="{FF2B5EF4-FFF2-40B4-BE49-F238E27FC236}">
                    <a16:creationId xmlns:a16="http://schemas.microsoft.com/office/drawing/2014/main" id="{A29794E0-1B60-4D1E-A271-7EC67764F8F2}"/>
                  </a:ext>
                </a:extLst>
              </p:cNvPr>
              <p:cNvSpPr>
                <a:spLocks noChangeShapeType="1"/>
              </p:cNvSpPr>
              <p:nvPr/>
            </p:nvSpPr>
            <p:spPr bwMode="auto">
              <a:xfrm>
                <a:off x="4386" y="1204"/>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74" name="Line 132">
                <a:extLst>
                  <a:ext uri="{FF2B5EF4-FFF2-40B4-BE49-F238E27FC236}">
                    <a16:creationId xmlns:a16="http://schemas.microsoft.com/office/drawing/2014/main" id="{8E4D5411-DAFC-4DD2-B9AF-BD7E0743FAA3}"/>
                  </a:ext>
                </a:extLst>
              </p:cNvPr>
              <p:cNvSpPr>
                <a:spLocks noChangeShapeType="1"/>
              </p:cNvSpPr>
              <p:nvPr/>
            </p:nvSpPr>
            <p:spPr bwMode="auto">
              <a:xfrm>
                <a:off x="4404" y="1224"/>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75" name="Line 133">
                <a:extLst>
                  <a:ext uri="{FF2B5EF4-FFF2-40B4-BE49-F238E27FC236}">
                    <a16:creationId xmlns:a16="http://schemas.microsoft.com/office/drawing/2014/main" id="{2467AB57-96BF-42C8-9E0F-3C31D0826B6B}"/>
                  </a:ext>
                </a:extLst>
              </p:cNvPr>
              <p:cNvSpPr>
                <a:spLocks noChangeShapeType="1"/>
              </p:cNvSpPr>
              <p:nvPr/>
            </p:nvSpPr>
            <p:spPr bwMode="auto">
              <a:xfrm>
                <a:off x="4404" y="1224"/>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76" name="Line 134">
                <a:extLst>
                  <a:ext uri="{FF2B5EF4-FFF2-40B4-BE49-F238E27FC236}">
                    <a16:creationId xmlns:a16="http://schemas.microsoft.com/office/drawing/2014/main" id="{181A0581-A097-4D4E-90B5-B6493E56CF3D}"/>
                  </a:ext>
                </a:extLst>
              </p:cNvPr>
              <p:cNvSpPr>
                <a:spLocks noChangeShapeType="1"/>
              </p:cNvSpPr>
              <p:nvPr/>
            </p:nvSpPr>
            <p:spPr bwMode="auto">
              <a:xfrm>
                <a:off x="4404" y="1224"/>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77" name="Line 135">
                <a:extLst>
                  <a:ext uri="{FF2B5EF4-FFF2-40B4-BE49-F238E27FC236}">
                    <a16:creationId xmlns:a16="http://schemas.microsoft.com/office/drawing/2014/main" id="{6878DB7B-B621-4ECA-9C53-3996D7F52E96}"/>
                  </a:ext>
                </a:extLst>
              </p:cNvPr>
              <p:cNvSpPr>
                <a:spLocks noChangeShapeType="1"/>
              </p:cNvSpPr>
              <p:nvPr/>
            </p:nvSpPr>
            <p:spPr bwMode="auto">
              <a:xfrm>
                <a:off x="4404" y="1224"/>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78" name="Freeform 136">
                <a:extLst>
                  <a:ext uri="{FF2B5EF4-FFF2-40B4-BE49-F238E27FC236}">
                    <a16:creationId xmlns:a16="http://schemas.microsoft.com/office/drawing/2014/main" id="{BDF88408-409D-4FC3-9E21-1FDBCA592D0A}"/>
                  </a:ext>
                </a:extLst>
              </p:cNvPr>
              <p:cNvSpPr>
                <a:spLocks/>
              </p:cNvSpPr>
              <p:nvPr/>
            </p:nvSpPr>
            <p:spPr bwMode="auto">
              <a:xfrm>
                <a:off x="4336" y="1198"/>
                <a:ext cx="2" cy="1"/>
              </a:xfrm>
              <a:custGeom>
                <a:avLst/>
                <a:gdLst/>
                <a:ahLst/>
                <a:cxnLst>
                  <a:cxn ang="0">
                    <a:pos x="0" y="0"/>
                  </a:cxn>
                  <a:cxn ang="0">
                    <a:pos x="2" y="0"/>
                  </a:cxn>
                  <a:cxn ang="0">
                    <a:pos x="0" y="0"/>
                  </a:cxn>
                </a:cxnLst>
                <a:rect l="0" t="0" r="r" b="b"/>
                <a:pathLst>
                  <a:path w="2">
                    <a:moveTo>
                      <a:pt x="0" y="0"/>
                    </a:moveTo>
                    <a:lnTo>
                      <a:pt x="2"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79" name="Line 137">
                <a:extLst>
                  <a:ext uri="{FF2B5EF4-FFF2-40B4-BE49-F238E27FC236}">
                    <a16:creationId xmlns:a16="http://schemas.microsoft.com/office/drawing/2014/main" id="{C9275F2C-36E0-4AAE-AE95-486072B5199F}"/>
                  </a:ext>
                </a:extLst>
              </p:cNvPr>
              <p:cNvSpPr>
                <a:spLocks noChangeShapeType="1"/>
              </p:cNvSpPr>
              <p:nvPr/>
            </p:nvSpPr>
            <p:spPr bwMode="auto">
              <a:xfrm>
                <a:off x="4336" y="1198"/>
                <a:ext cx="2"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80" name="Freeform 138">
                <a:extLst>
                  <a:ext uri="{FF2B5EF4-FFF2-40B4-BE49-F238E27FC236}">
                    <a16:creationId xmlns:a16="http://schemas.microsoft.com/office/drawing/2014/main" id="{BBC05DA9-7D3F-4ACB-861F-A54AC2F6A5EF}"/>
                  </a:ext>
                </a:extLst>
              </p:cNvPr>
              <p:cNvSpPr>
                <a:spLocks/>
              </p:cNvSpPr>
              <p:nvPr/>
            </p:nvSpPr>
            <p:spPr bwMode="auto">
              <a:xfrm>
                <a:off x="4336" y="1198"/>
                <a:ext cx="2" cy="1"/>
              </a:xfrm>
              <a:custGeom>
                <a:avLst/>
                <a:gdLst/>
                <a:ahLst/>
                <a:cxnLst>
                  <a:cxn ang="0">
                    <a:pos x="0" y="0"/>
                  </a:cxn>
                  <a:cxn ang="0">
                    <a:pos x="2" y="0"/>
                  </a:cxn>
                  <a:cxn ang="0">
                    <a:pos x="0" y="0"/>
                  </a:cxn>
                </a:cxnLst>
                <a:rect l="0" t="0" r="r" b="b"/>
                <a:pathLst>
                  <a:path w="2">
                    <a:moveTo>
                      <a:pt x="0" y="0"/>
                    </a:moveTo>
                    <a:lnTo>
                      <a:pt x="2"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81" name="Line 139">
                <a:extLst>
                  <a:ext uri="{FF2B5EF4-FFF2-40B4-BE49-F238E27FC236}">
                    <a16:creationId xmlns:a16="http://schemas.microsoft.com/office/drawing/2014/main" id="{278DCD98-D463-4303-ADAD-CF44A7CF20ED}"/>
                  </a:ext>
                </a:extLst>
              </p:cNvPr>
              <p:cNvSpPr>
                <a:spLocks noChangeShapeType="1"/>
              </p:cNvSpPr>
              <p:nvPr/>
            </p:nvSpPr>
            <p:spPr bwMode="auto">
              <a:xfrm>
                <a:off x="4336" y="1198"/>
                <a:ext cx="2"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82" name="Freeform 140">
                <a:extLst>
                  <a:ext uri="{FF2B5EF4-FFF2-40B4-BE49-F238E27FC236}">
                    <a16:creationId xmlns:a16="http://schemas.microsoft.com/office/drawing/2014/main" id="{77F35F10-6C96-408B-B243-EA3ED44774E7}"/>
                  </a:ext>
                </a:extLst>
              </p:cNvPr>
              <p:cNvSpPr>
                <a:spLocks/>
              </p:cNvSpPr>
              <p:nvPr/>
            </p:nvSpPr>
            <p:spPr bwMode="auto">
              <a:xfrm>
                <a:off x="4336" y="1200"/>
                <a:ext cx="2" cy="1"/>
              </a:xfrm>
              <a:custGeom>
                <a:avLst/>
                <a:gdLst/>
                <a:ahLst/>
                <a:cxnLst>
                  <a:cxn ang="0">
                    <a:pos x="0" y="0"/>
                  </a:cxn>
                  <a:cxn ang="0">
                    <a:pos x="2" y="0"/>
                  </a:cxn>
                  <a:cxn ang="0">
                    <a:pos x="0" y="0"/>
                  </a:cxn>
                </a:cxnLst>
                <a:rect l="0" t="0" r="r" b="b"/>
                <a:pathLst>
                  <a:path w="2">
                    <a:moveTo>
                      <a:pt x="0" y="0"/>
                    </a:moveTo>
                    <a:lnTo>
                      <a:pt x="2"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83" name="Line 141">
                <a:extLst>
                  <a:ext uri="{FF2B5EF4-FFF2-40B4-BE49-F238E27FC236}">
                    <a16:creationId xmlns:a16="http://schemas.microsoft.com/office/drawing/2014/main" id="{5C06C504-1689-4E46-85FF-BCEC03528F1E}"/>
                  </a:ext>
                </a:extLst>
              </p:cNvPr>
              <p:cNvSpPr>
                <a:spLocks noChangeShapeType="1"/>
              </p:cNvSpPr>
              <p:nvPr/>
            </p:nvSpPr>
            <p:spPr bwMode="auto">
              <a:xfrm>
                <a:off x="4336" y="1200"/>
                <a:ext cx="2"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84" name="Freeform 142">
                <a:extLst>
                  <a:ext uri="{FF2B5EF4-FFF2-40B4-BE49-F238E27FC236}">
                    <a16:creationId xmlns:a16="http://schemas.microsoft.com/office/drawing/2014/main" id="{11C8A9D8-2B2E-4729-AD24-41F20F5231DF}"/>
                  </a:ext>
                </a:extLst>
              </p:cNvPr>
              <p:cNvSpPr>
                <a:spLocks/>
              </p:cNvSpPr>
              <p:nvPr/>
            </p:nvSpPr>
            <p:spPr bwMode="auto">
              <a:xfrm>
                <a:off x="4336" y="1200"/>
                <a:ext cx="2" cy="1"/>
              </a:xfrm>
              <a:custGeom>
                <a:avLst/>
                <a:gdLst/>
                <a:ahLst/>
                <a:cxnLst>
                  <a:cxn ang="0">
                    <a:pos x="0" y="0"/>
                  </a:cxn>
                  <a:cxn ang="0">
                    <a:pos x="2" y="0"/>
                  </a:cxn>
                  <a:cxn ang="0">
                    <a:pos x="0" y="0"/>
                  </a:cxn>
                </a:cxnLst>
                <a:rect l="0" t="0" r="r" b="b"/>
                <a:pathLst>
                  <a:path w="2">
                    <a:moveTo>
                      <a:pt x="0" y="0"/>
                    </a:moveTo>
                    <a:lnTo>
                      <a:pt x="2"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85" name="Line 143">
                <a:extLst>
                  <a:ext uri="{FF2B5EF4-FFF2-40B4-BE49-F238E27FC236}">
                    <a16:creationId xmlns:a16="http://schemas.microsoft.com/office/drawing/2014/main" id="{2C9DE274-312D-4555-9843-46F210A58040}"/>
                  </a:ext>
                </a:extLst>
              </p:cNvPr>
              <p:cNvSpPr>
                <a:spLocks noChangeShapeType="1"/>
              </p:cNvSpPr>
              <p:nvPr/>
            </p:nvSpPr>
            <p:spPr bwMode="auto">
              <a:xfrm>
                <a:off x="4336" y="1200"/>
                <a:ext cx="2"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86" name="Freeform 144">
                <a:extLst>
                  <a:ext uri="{FF2B5EF4-FFF2-40B4-BE49-F238E27FC236}">
                    <a16:creationId xmlns:a16="http://schemas.microsoft.com/office/drawing/2014/main" id="{2E99CEF7-9801-4C98-84AB-B89325B50285}"/>
                  </a:ext>
                </a:extLst>
              </p:cNvPr>
              <p:cNvSpPr>
                <a:spLocks/>
              </p:cNvSpPr>
              <p:nvPr/>
            </p:nvSpPr>
            <p:spPr bwMode="auto">
              <a:xfrm>
                <a:off x="4370" y="1206"/>
                <a:ext cx="2" cy="1"/>
              </a:xfrm>
              <a:custGeom>
                <a:avLst/>
                <a:gdLst/>
                <a:ahLst/>
                <a:cxnLst>
                  <a:cxn ang="0">
                    <a:pos x="0" y="0"/>
                  </a:cxn>
                  <a:cxn ang="0">
                    <a:pos x="2" y="0"/>
                  </a:cxn>
                  <a:cxn ang="0">
                    <a:pos x="0" y="0"/>
                  </a:cxn>
                </a:cxnLst>
                <a:rect l="0" t="0" r="r" b="b"/>
                <a:pathLst>
                  <a:path w="2">
                    <a:moveTo>
                      <a:pt x="0" y="0"/>
                    </a:moveTo>
                    <a:lnTo>
                      <a:pt x="2"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87" name="Line 145">
                <a:extLst>
                  <a:ext uri="{FF2B5EF4-FFF2-40B4-BE49-F238E27FC236}">
                    <a16:creationId xmlns:a16="http://schemas.microsoft.com/office/drawing/2014/main" id="{8A4C0A58-962C-4B99-ACE0-0EB2D96759BC}"/>
                  </a:ext>
                </a:extLst>
              </p:cNvPr>
              <p:cNvSpPr>
                <a:spLocks noChangeShapeType="1"/>
              </p:cNvSpPr>
              <p:nvPr/>
            </p:nvSpPr>
            <p:spPr bwMode="auto">
              <a:xfrm>
                <a:off x="4370" y="1206"/>
                <a:ext cx="2"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88" name="Freeform 146">
                <a:extLst>
                  <a:ext uri="{FF2B5EF4-FFF2-40B4-BE49-F238E27FC236}">
                    <a16:creationId xmlns:a16="http://schemas.microsoft.com/office/drawing/2014/main" id="{AA4914F1-02DD-41C5-BC28-BD73BBEB9C93}"/>
                  </a:ext>
                </a:extLst>
              </p:cNvPr>
              <p:cNvSpPr>
                <a:spLocks/>
              </p:cNvSpPr>
              <p:nvPr/>
            </p:nvSpPr>
            <p:spPr bwMode="auto">
              <a:xfrm>
                <a:off x="4370" y="1206"/>
                <a:ext cx="2" cy="1"/>
              </a:xfrm>
              <a:custGeom>
                <a:avLst/>
                <a:gdLst/>
                <a:ahLst/>
                <a:cxnLst>
                  <a:cxn ang="0">
                    <a:pos x="0" y="0"/>
                  </a:cxn>
                  <a:cxn ang="0">
                    <a:pos x="2" y="0"/>
                  </a:cxn>
                  <a:cxn ang="0">
                    <a:pos x="0" y="0"/>
                  </a:cxn>
                </a:cxnLst>
                <a:rect l="0" t="0" r="r" b="b"/>
                <a:pathLst>
                  <a:path w="2">
                    <a:moveTo>
                      <a:pt x="0" y="0"/>
                    </a:moveTo>
                    <a:lnTo>
                      <a:pt x="2"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89" name="Line 147">
                <a:extLst>
                  <a:ext uri="{FF2B5EF4-FFF2-40B4-BE49-F238E27FC236}">
                    <a16:creationId xmlns:a16="http://schemas.microsoft.com/office/drawing/2014/main" id="{5604E19D-34CB-4D77-8CD5-4104CA684F84}"/>
                  </a:ext>
                </a:extLst>
              </p:cNvPr>
              <p:cNvSpPr>
                <a:spLocks noChangeShapeType="1"/>
              </p:cNvSpPr>
              <p:nvPr/>
            </p:nvSpPr>
            <p:spPr bwMode="auto">
              <a:xfrm>
                <a:off x="4370" y="1206"/>
                <a:ext cx="2"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90" name="Line 148">
                <a:extLst>
                  <a:ext uri="{FF2B5EF4-FFF2-40B4-BE49-F238E27FC236}">
                    <a16:creationId xmlns:a16="http://schemas.microsoft.com/office/drawing/2014/main" id="{68E18620-8C95-4E29-87EE-7D46C1778757}"/>
                  </a:ext>
                </a:extLst>
              </p:cNvPr>
              <p:cNvSpPr>
                <a:spLocks noChangeShapeType="1"/>
              </p:cNvSpPr>
              <p:nvPr/>
            </p:nvSpPr>
            <p:spPr bwMode="auto">
              <a:xfrm>
                <a:off x="4330" y="1204"/>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91" name="Line 149">
                <a:extLst>
                  <a:ext uri="{FF2B5EF4-FFF2-40B4-BE49-F238E27FC236}">
                    <a16:creationId xmlns:a16="http://schemas.microsoft.com/office/drawing/2014/main" id="{2CD958F9-BD4A-409D-A366-44F715360BBE}"/>
                  </a:ext>
                </a:extLst>
              </p:cNvPr>
              <p:cNvSpPr>
                <a:spLocks noChangeShapeType="1"/>
              </p:cNvSpPr>
              <p:nvPr/>
            </p:nvSpPr>
            <p:spPr bwMode="auto">
              <a:xfrm>
                <a:off x="4330" y="1204"/>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92" name="Line 150">
                <a:extLst>
                  <a:ext uri="{FF2B5EF4-FFF2-40B4-BE49-F238E27FC236}">
                    <a16:creationId xmlns:a16="http://schemas.microsoft.com/office/drawing/2014/main" id="{9B7F2A93-D9D3-43D9-9D00-A52129D9E183}"/>
                  </a:ext>
                </a:extLst>
              </p:cNvPr>
              <p:cNvSpPr>
                <a:spLocks noChangeShapeType="1"/>
              </p:cNvSpPr>
              <p:nvPr/>
            </p:nvSpPr>
            <p:spPr bwMode="auto">
              <a:xfrm>
                <a:off x="4330" y="1204"/>
                <a:ext cx="1" cy="1"/>
              </a:xfrm>
              <a:prstGeom prst="lin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93" name="Line 151">
                <a:extLst>
                  <a:ext uri="{FF2B5EF4-FFF2-40B4-BE49-F238E27FC236}">
                    <a16:creationId xmlns:a16="http://schemas.microsoft.com/office/drawing/2014/main" id="{39A9C268-AC2D-4383-B6BF-0F91C986BE36}"/>
                  </a:ext>
                </a:extLst>
              </p:cNvPr>
              <p:cNvSpPr>
                <a:spLocks noChangeShapeType="1"/>
              </p:cNvSpPr>
              <p:nvPr/>
            </p:nvSpPr>
            <p:spPr bwMode="auto">
              <a:xfrm>
                <a:off x="4330" y="1204"/>
                <a:ext cx="1"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94" name="Freeform 152">
                <a:extLst>
                  <a:ext uri="{FF2B5EF4-FFF2-40B4-BE49-F238E27FC236}">
                    <a16:creationId xmlns:a16="http://schemas.microsoft.com/office/drawing/2014/main" id="{6082DE18-388B-4AF5-BDA0-82A2AADDC80F}"/>
                  </a:ext>
                </a:extLst>
              </p:cNvPr>
              <p:cNvSpPr>
                <a:spLocks/>
              </p:cNvSpPr>
              <p:nvPr/>
            </p:nvSpPr>
            <p:spPr bwMode="auto">
              <a:xfrm>
                <a:off x="4064" y="1224"/>
                <a:ext cx="1" cy="2"/>
              </a:xfrm>
              <a:custGeom>
                <a:avLst/>
                <a:gdLst/>
                <a:ahLst/>
                <a:cxnLst>
                  <a:cxn ang="0">
                    <a:pos x="0" y="0"/>
                  </a:cxn>
                  <a:cxn ang="0">
                    <a:pos x="0" y="2"/>
                  </a:cxn>
                  <a:cxn ang="0">
                    <a:pos x="0" y="0"/>
                  </a:cxn>
                </a:cxnLst>
                <a:rect l="0" t="0" r="r" b="b"/>
                <a:pathLst>
                  <a:path h="2">
                    <a:moveTo>
                      <a:pt x="0" y="0"/>
                    </a:moveTo>
                    <a:lnTo>
                      <a:pt x="0"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95" name="Line 153">
                <a:extLst>
                  <a:ext uri="{FF2B5EF4-FFF2-40B4-BE49-F238E27FC236}">
                    <a16:creationId xmlns:a16="http://schemas.microsoft.com/office/drawing/2014/main" id="{78EEF4AB-EBCF-4E9E-9BF1-38B1F3D6EC98}"/>
                  </a:ext>
                </a:extLst>
              </p:cNvPr>
              <p:cNvSpPr>
                <a:spLocks noChangeShapeType="1"/>
              </p:cNvSpPr>
              <p:nvPr/>
            </p:nvSpPr>
            <p:spPr bwMode="auto">
              <a:xfrm>
                <a:off x="4064" y="1224"/>
                <a:ext cx="1" cy="2"/>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96" name="Freeform 154">
                <a:extLst>
                  <a:ext uri="{FF2B5EF4-FFF2-40B4-BE49-F238E27FC236}">
                    <a16:creationId xmlns:a16="http://schemas.microsoft.com/office/drawing/2014/main" id="{E174F049-B483-441C-AB32-85DD8F71F9E7}"/>
                  </a:ext>
                </a:extLst>
              </p:cNvPr>
              <p:cNvSpPr>
                <a:spLocks/>
              </p:cNvSpPr>
              <p:nvPr/>
            </p:nvSpPr>
            <p:spPr bwMode="auto">
              <a:xfrm>
                <a:off x="4064" y="1224"/>
                <a:ext cx="1" cy="2"/>
              </a:xfrm>
              <a:custGeom>
                <a:avLst/>
                <a:gdLst/>
                <a:ahLst/>
                <a:cxnLst>
                  <a:cxn ang="0">
                    <a:pos x="0" y="0"/>
                  </a:cxn>
                  <a:cxn ang="0">
                    <a:pos x="0" y="2"/>
                  </a:cxn>
                  <a:cxn ang="0">
                    <a:pos x="0" y="0"/>
                  </a:cxn>
                </a:cxnLst>
                <a:rect l="0" t="0" r="r" b="b"/>
                <a:pathLst>
                  <a:path h="2">
                    <a:moveTo>
                      <a:pt x="0" y="0"/>
                    </a:moveTo>
                    <a:lnTo>
                      <a:pt x="0"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97" name="Line 155">
                <a:extLst>
                  <a:ext uri="{FF2B5EF4-FFF2-40B4-BE49-F238E27FC236}">
                    <a16:creationId xmlns:a16="http://schemas.microsoft.com/office/drawing/2014/main" id="{6889CF9F-F9FA-4C66-A44B-EC405A2E1D3D}"/>
                  </a:ext>
                </a:extLst>
              </p:cNvPr>
              <p:cNvSpPr>
                <a:spLocks noChangeShapeType="1"/>
              </p:cNvSpPr>
              <p:nvPr/>
            </p:nvSpPr>
            <p:spPr bwMode="auto">
              <a:xfrm>
                <a:off x="4064" y="1224"/>
                <a:ext cx="1" cy="2"/>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98" name="Freeform 156">
                <a:extLst>
                  <a:ext uri="{FF2B5EF4-FFF2-40B4-BE49-F238E27FC236}">
                    <a16:creationId xmlns:a16="http://schemas.microsoft.com/office/drawing/2014/main" id="{62ADD96B-B71F-4729-A3B7-D66460E321F8}"/>
                  </a:ext>
                </a:extLst>
              </p:cNvPr>
              <p:cNvSpPr>
                <a:spLocks/>
              </p:cNvSpPr>
              <p:nvPr/>
            </p:nvSpPr>
            <p:spPr bwMode="auto">
              <a:xfrm>
                <a:off x="4064" y="1226"/>
                <a:ext cx="1" cy="2"/>
              </a:xfrm>
              <a:custGeom>
                <a:avLst/>
                <a:gdLst/>
                <a:ahLst/>
                <a:cxnLst>
                  <a:cxn ang="0">
                    <a:pos x="0" y="0"/>
                  </a:cxn>
                  <a:cxn ang="0">
                    <a:pos x="0" y="2"/>
                  </a:cxn>
                  <a:cxn ang="0">
                    <a:pos x="0" y="0"/>
                  </a:cxn>
                </a:cxnLst>
                <a:rect l="0" t="0" r="r" b="b"/>
                <a:pathLst>
                  <a:path h="2">
                    <a:moveTo>
                      <a:pt x="0" y="0"/>
                    </a:moveTo>
                    <a:lnTo>
                      <a:pt x="0"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099" name="Line 157">
                <a:extLst>
                  <a:ext uri="{FF2B5EF4-FFF2-40B4-BE49-F238E27FC236}">
                    <a16:creationId xmlns:a16="http://schemas.microsoft.com/office/drawing/2014/main" id="{40FC9D29-5A3A-4E65-9FAD-9E8E76C396E5}"/>
                  </a:ext>
                </a:extLst>
              </p:cNvPr>
              <p:cNvSpPr>
                <a:spLocks noChangeShapeType="1"/>
              </p:cNvSpPr>
              <p:nvPr/>
            </p:nvSpPr>
            <p:spPr bwMode="auto">
              <a:xfrm>
                <a:off x="4064" y="1226"/>
                <a:ext cx="1" cy="2"/>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00" name="Freeform 158">
                <a:extLst>
                  <a:ext uri="{FF2B5EF4-FFF2-40B4-BE49-F238E27FC236}">
                    <a16:creationId xmlns:a16="http://schemas.microsoft.com/office/drawing/2014/main" id="{0185D488-60FB-46AD-A4C5-269AFA0051D1}"/>
                  </a:ext>
                </a:extLst>
              </p:cNvPr>
              <p:cNvSpPr>
                <a:spLocks/>
              </p:cNvSpPr>
              <p:nvPr/>
            </p:nvSpPr>
            <p:spPr bwMode="auto">
              <a:xfrm>
                <a:off x="4064" y="1226"/>
                <a:ext cx="1" cy="2"/>
              </a:xfrm>
              <a:custGeom>
                <a:avLst/>
                <a:gdLst/>
                <a:ahLst/>
                <a:cxnLst>
                  <a:cxn ang="0">
                    <a:pos x="0" y="0"/>
                  </a:cxn>
                  <a:cxn ang="0">
                    <a:pos x="0" y="2"/>
                  </a:cxn>
                  <a:cxn ang="0">
                    <a:pos x="0" y="0"/>
                  </a:cxn>
                </a:cxnLst>
                <a:rect l="0" t="0" r="r" b="b"/>
                <a:pathLst>
                  <a:path h="2">
                    <a:moveTo>
                      <a:pt x="0" y="0"/>
                    </a:moveTo>
                    <a:lnTo>
                      <a:pt x="0"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01" name="Line 159">
                <a:extLst>
                  <a:ext uri="{FF2B5EF4-FFF2-40B4-BE49-F238E27FC236}">
                    <a16:creationId xmlns:a16="http://schemas.microsoft.com/office/drawing/2014/main" id="{321A3441-4307-4BC6-88A7-7C37E5345B8B}"/>
                  </a:ext>
                </a:extLst>
              </p:cNvPr>
              <p:cNvSpPr>
                <a:spLocks noChangeShapeType="1"/>
              </p:cNvSpPr>
              <p:nvPr/>
            </p:nvSpPr>
            <p:spPr bwMode="auto">
              <a:xfrm>
                <a:off x="4064" y="1226"/>
                <a:ext cx="1" cy="2"/>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02" name="Freeform 160">
                <a:extLst>
                  <a:ext uri="{FF2B5EF4-FFF2-40B4-BE49-F238E27FC236}">
                    <a16:creationId xmlns:a16="http://schemas.microsoft.com/office/drawing/2014/main" id="{58DE93E6-618B-42EF-BC4F-A8703C8E6170}"/>
                  </a:ext>
                </a:extLst>
              </p:cNvPr>
              <p:cNvSpPr>
                <a:spLocks/>
              </p:cNvSpPr>
              <p:nvPr/>
            </p:nvSpPr>
            <p:spPr bwMode="auto">
              <a:xfrm>
                <a:off x="4082" y="1212"/>
                <a:ext cx="1" cy="2"/>
              </a:xfrm>
              <a:custGeom>
                <a:avLst/>
                <a:gdLst/>
                <a:ahLst/>
                <a:cxnLst>
                  <a:cxn ang="0">
                    <a:pos x="0" y="0"/>
                  </a:cxn>
                  <a:cxn ang="0">
                    <a:pos x="0" y="2"/>
                  </a:cxn>
                  <a:cxn ang="0">
                    <a:pos x="0" y="0"/>
                  </a:cxn>
                </a:cxnLst>
                <a:rect l="0" t="0" r="r" b="b"/>
                <a:pathLst>
                  <a:path h="2">
                    <a:moveTo>
                      <a:pt x="0" y="0"/>
                    </a:moveTo>
                    <a:lnTo>
                      <a:pt x="0"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03" name="Line 161">
                <a:extLst>
                  <a:ext uri="{FF2B5EF4-FFF2-40B4-BE49-F238E27FC236}">
                    <a16:creationId xmlns:a16="http://schemas.microsoft.com/office/drawing/2014/main" id="{E153987A-7B8E-4A33-89BB-567AB401961C}"/>
                  </a:ext>
                </a:extLst>
              </p:cNvPr>
              <p:cNvSpPr>
                <a:spLocks noChangeShapeType="1"/>
              </p:cNvSpPr>
              <p:nvPr/>
            </p:nvSpPr>
            <p:spPr bwMode="auto">
              <a:xfrm>
                <a:off x="4082" y="1212"/>
                <a:ext cx="1" cy="2"/>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04" name="Freeform 162">
                <a:extLst>
                  <a:ext uri="{FF2B5EF4-FFF2-40B4-BE49-F238E27FC236}">
                    <a16:creationId xmlns:a16="http://schemas.microsoft.com/office/drawing/2014/main" id="{245F3B90-EDC1-4952-B7C4-D95E155535C8}"/>
                  </a:ext>
                </a:extLst>
              </p:cNvPr>
              <p:cNvSpPr>
                <a:spLocks/>
              </p:cNvSpPr>
              <p:nvPr/>
            </p:nvSpPr>
            <p:spPr bwMode="auto">
              <a:xfrm>
                <a:off x="4082" y="1212"/>
                <a:ext cx="1" cy="2"/>
              </a:xfrm>
              <a:custGeom>
                <a:avLst/>
                <a:gdLst/>
                <a:ahLst/>
                <a:cxnLst>
                  <a:cxn ang="0">
                    <a:pos x="0" y="0"/>
                  </a:cxn>
                  <a:cxn ang="0">
                    <a:pos x="0" y="2"/>
                  </a:cxn>
                  <a:cxn ang="0">
                    <a:pos x="0" y="0"/>
                  </a:cxn>
                </a:cxnLst>
                <a:rect l="0" t="0" r="r" b="b"/>
                <a:pathLst>
                  <a:path h="2">
                    <a:moveTo>
                      <a:pt x="0" y="0"/>
                    </a:moveTo>
                    <a:lnTo>
                      <a:pt x="0"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05" name="Line 163">
                <a:extLst>
                  <a:ext uri="{FF2B5EF4-FFF2-40B4-BE49-F238E27FC236}">
                    <a16:creationId xmlns:a16="http://schemas.microsoft.com/office/drawing/2014/main" id="{6F3CC28B-CA08-4752-AB74-9F6BD18819DC}"/>
                  </a:ext>
                </a:extLst>
              </p:cNvPr>
              <p:cNvSpPr>
                <a:spLocks noChangeShapeType="1"/>
              </p:cNvSpPr>
              <p:nvPr/>
            </p:nvSpPr>
            <p:spPr bwMode="auto">
              <a:xfrm>
                <a:off x="4082" y="1212"/>
                <a:ext cx="1" cy="2"/>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06" name="Freeform 164">
                <a:extLst>
                  <a:ext uri="{FF2B5EF4-FFF2-40B4-BE49-F238E27FC236}">
                    <a16:creationId xmlns:a16="http://schemas.microsoft.com/office/drawing/2014/main" id="{2954FF2C-B54A-4F1E-A626-6DFFA3911694}"/>
                  </a:ext>
                </a:extLst>
              </p:cNvPr>
              <p:cNvSpPr>
                <a:spLocks/>
              </p:cNvSpPr>
              <p:nvPr/>
            </p:nvSpPr>
            <p:spPr bwMode="auto">
              <a:xfrm>
                <a:off x="4086" y="1216"/>
                <a:ext cx="1" cy="2"/>
              </a:xfrm>
              <a:custGeom>
                <a:avLst/>
                <a:gdLst/>
                <a:ahLst/>
                <a:cxnLst>
                  <a:cxn ang="0">
                    <a:pos x="0" y="0"/>
                  </a:cxn>
                  <a:cxn ang="0">
                    <a:pos x="0" y="2"/>
                  </a:cxn>
                  <a:cxn ang="0">
                    <a:pos x="0" y="0"/>
                  </a:cxn>
                </a:cxnLst>
                <a:rect l="0" t="0" r="r" b="b"/>
                <a:pathLst>
                  <a:path h="2">
                    <a:moveTo>
                      <a:pt x="0" y="0"/>
                    </a:moveTo>
                    <a:lnTo>
                      <a:pt x="0"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07" name="Line 165">
                <a:extLst>
                  <a:ext uri="{FF2B5EF4-FFF2-40B4-BE49-F238E27FC236}">
                    <a16:creationId xmlns:a16="http://schemas.microsoft.com/office/drawing/2014/main" id="{45F021DB-E0A1-4877-9F54-D0372CD02D91}"/>
                  </a:ext>
                </a:extLst>
              </p:cNvPr>
              <p:cNvSpPr>
                <a:spLocks noChangeShapeType="1"/>
              </p:cNvSpPr>
              <p:nvPr/>
            </p:nvSpPr>
            <p:spPr bwMode="auto">
              <a:xfrm>
                <a:off x="4086" y="1216"/>
                <a:ext cx="1" cy="2"/>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08" name="Freeform 166">
                <a:extLst>
                  <a:ext uri="{FF2B5EF4-FFF2-40B4-BE49-F238E27FC236}">
                    <a16:creationId xmlns:a16="http://schemas.microsoft.com/office/drawing/2014/main" id="{3D10B365-D59E-45C1-9EA7-BD6CC906B1CC}"/>
                  </a:ext>
                </a:extLst>
              </p:cNvPr>
              <p:cNvSpPr>
                <a:spLocks/>
              </p:cNvSpPr>
              <p:nvPr/>
            </p:nvSpPr>
            <p:spPr bwMode="auto">
              <a:xfrm>
                <a:off x="4086" y="1216"/>
                <a:ext cx="1" cy="2"/>
              </a:xfrm>
              <a:custGeom>
                <a:avLst/>
                <a:gdLst/>
                <a:ahLst/>
                <a:cxnLst>
                  <a:cxn ang="0">
                    <a:pos x="0" y="0"/>
                  </a:cxn>
                  <a:cxn ang="0">
                    <a:pos x="0" y="2"/>
                  </a:cxn>
                  <a:cxn ang="0">
                    <a:pos x="0" y="0"/>
                  </a:cxn>
                </a:cxnLst>
                <a:rect l="0" t="0" r="r" b="b"/>
                <a:pathLst>
                  <a:path h="2">
                    <a:moveTo>
                      <a:pt x="0" y="0"/>
                    </a:moveTo>
                    <a:lnTo>
                      <a:pt x="0"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09" name="Line 167">
                <a:extLst>
                  <a:ext uri="{FF2B5EF4-FFF2-40B4-BE49-F238E27FC236}">
                    <a16:creationId xmlns:a16="http://schemas.microsoft.com/office/drawing/2014/main" id="{B6E59CFB-F3CA-4612-8E0F-C2CDC40A2166}"/>
                  </a:ext>
                </a:extLst>
              </p:cNvPr>
              <p:cNvSpPr>
                <a:spLocks noChangeShapeType="1"/>
              </p:cNvSpPr>
              <p:nvPr/>
            </p:nvSpPr>
            <p:spPr bwMode="auto">
              <a:xfrm>
                <a:off x="4086" y="1216"/>
                <a:ext cx="1" cy="2"/>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10" name="Freeform 168">
                <a:extLst>
                  <a:ext uri="{FF2B5EF4-FFF2-40B4-BE49-F238E27FC236}">
                    <a16:creationId xmlns:a16="http://schemas.microsoft.com/office/drawing/2014/main" id="{77329B1C-1609-42AE-8D2F-64D021B9DE17}"/>
                  </a:ext>
                </a:extLst>
              </p:cNvPr>
              <p:cNvSpPr>
                <a:spLocks/>
              </p:cNvSpPr>
              <p:nvPr/>
            </p:nvSpPr>
            <p:spPr bwMode="auto">
              <a:xfrm>
                <a:off x="4172" y="1186"/>
                <a:ext cx="2" cy="1"/>
              </a:xfrm>
              <a:custGeom>
                <a:avLst/>
                <a:gdLst/>
                <a:ahLst/>
                <a:cxnLst>
                  <a:cxn ang="0">
                    <a:pos x="0" y="0"/>
                  </a:cxn>
                  <a:cxn ang="0">
                    <a:pos x="2" y="0"/>
                  </a:cxn>
                  <a:cxn ang="0">
                    <a:pos x="0" y="0"/>
                  </a:cxn>
                </a:cxnLst>
                <a:rect l="0" t="0" r="r" b="b"/>
                <a:pathLst>
                  <a:path w="2">
                    <a:moveTo>
                      <a:pt x="0" y="0"/>
                    </a:moveTo>
                    <a:lnTo>
                      <a:pt x="2"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11" name="Line 169">
                <a:extLst>
                  <a:ext uri="{FF2B5EF4-FFF2-40B4-BE49-F238E27FC236}">
                    <a16:creationId xmlns:a16="http://schemas.microsoft.com/office/drawing/2014/main" id="{9026F14E-601A-466E-BA11-BA8C7FB5D815}"/>
                  </a:ext>
                </a:extLst>
              </p:cNvPr>
              <p:cNvSpPr>
                <a:spLocks noChangeShapeType="1"/>
              </p:cNvSpPr>
              <p:nvPr/>
            </p:nvSpPr>
            <p:spPr bwMode="auto">
              <a:xfrm>
                <a:off x="4172" y="1186"/>
                <a:ext cx="2"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12" name="Freeform 170">
                <a:extLst>
                  <a:ext uri="{FF2B5EF4-FFF2-40B4-BE49-F238E27FC236}">
                    <a16:creationId xmlns:a16="http://schemas.microsoft.com/office/drawing/2014/main" id="{4487AC47-22CC-49A9-A103-8AC95EEC871B}"/>
                  </a:ext>
                </a:extLst>
              </p:cNvPr>
              <p:cNvSpPr>
                <a:spLocks/>
              </p:cNvSpPr>
              <p:nvPr/>
            </p:nvSpPr>
            <p:spPr bwMode="auto">
              <a:xfrm>
                <a:off x="4172" y="1186"/>
                <a:ext cx="2" cy="1"/>
              </a:xfrm>
              <a:custGeom>
                <a:avLst/>
                <a:gdLst/>
                <a:ahLst/>
                <a:cxnLst>
                  <a:cxn ang="0">
                    <a:pos x="0" y="0"/>
                  </a:cxn>
                  <a:cxn ang="0">
                    <a:pos x="2" y="0"/>
                  </a:cxn>
                  <a:cxn ang="0">
                    <a:pos x="0" y="0"/>
                  </a:cxn>
                </a:cxnLst>
                <a:rect l="0" t="0" r="r" b="b"/>
                <a:pathLst>
                  <a:path w="2">
                    <a:moveTo>
                      <a:pt x="0" y="0"/>
                    </a:moveTo>
                    <a:lnTo>
                      <a:pt x="2"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13" name="Line 171">
                <a:extLst>
                  <a:ext uri="{FF2B5EF4-FFF2-40B4-BE49-F238E27FC236}">
                    <a16:creationId xmlns:a16="http://schemas.microsoft.com/office/drawing/2014/main" id="{29C1CC01-3CA4-4454-9C6E-488C8891832E}"/>
                  </a:ext>
                </a:extLst>
              </p:cNvPr>
              <p:cNvSpPr>
                <a:spLocks noChangeShapeType="1"/>
              </p:cNvSpPr>
              <p:nvPr/>
            </p:nvSpPr>
            <p:spPr bwMode="auto">
              <a:xfrm>
                <a:off x="4172" y="1186"/>
                <a:ext cx="2" cy="1"/>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14" name="Freeform 172">
                <a:extLst>
                  <a:ext uri="{FF2B5EF4-FFF2-40B4-BE49-F238E27FC236}">
                    <a16:creationId xmlns:a16="http://schemas.microsoft.com/office/drawing/2014/main" id="{B7560888-1CC1-43CF-88C1-52F3A96BD497}"/>
                  </a:ext>
                </a:extLst>
              </p:cNvPr>
              <p:cNvSpPr>
                <a:spLocks/>
              </p:cNvSpPr>
              <p:nvPr/>
            </p:nvSpPr>
            <p:spPr bwMode="auto">
              <a:xfrm>
                <a:off x="3014" y="1734"/>
                <a:ext cx="114" cy="88"/>
              </a:xfrm>
              <a:custGeom>
                <a:avLst/>
                <a:gdLst/>
                <a:ahLst/>
                <a:cxnLst>
                  <a:cxn ang="0">
                    <a:pos x="114" y="58"/>
                  </a:cxn>
                  <a:cxn ang="0">
                    <a:pos x="108" y="58"/>
                  </a:cxn>
                  <a:cxn ang="0">
                    <a:pos x="106" y="60"/>
                  </a:cxn>
                  <a:cxn ang="0">
                    <a:pos x="102" y="58"/>
                  </a:cxn>
                  <a:cxn ang="0">
                    <a:pos x="96" y="56"/>
                  </a:cxn>
                  <a:cxn ang="0">
                    <a:pos x="94" y="52"/>
                  </a:cxn>
                  <a:cxn ang="0">
                    <a:pos x="94" y="48"/>
                  </a:cxn>
                  <a:cxn ang="0">
                    <a:pos x="94" y="42"/>
                  </a:cxn>
                  <a:cxn ang="0">
                    <a:pos x="96" y="38"/>
                  </a:cxn>
                  <a:cxn ang="0">
                    <a:pos x="94" y="34"/>
                  </a:cxn>
                  <a:cxn ang="0">
                    <a:pos x="94" y="30"/>
                  </a:cxn>
                  <a:cxn ang="0">
                    <a:pos x="92" y="24"/>
                  </a:cxn>
                  <a:cxn ang="0">
                    <a:pos x="84" y="14"/>
                  </a:cxn>
                  <a:cxn ang="0">
                    <a:pos x="78" y="2"/>
                  </a:cxn>
                  <a:cxn ang="0">
                    <a:pos x="72" y="0"/>
                  </a:cxn>
                  <a:cxn ang="0">
                    <a:pos x="66" y="6"/>
                  </a:cxn>
                  <a:cxn ang="0">
                    <a:pos x="60" y="8"/>
                  </a:cxn>
                  <a:cxn ang="0">
                    <a:pos x="56" y="12"/>
                  </a:cxn>
                  <a:cxn ang="0">
                    <a:pos x="50" y="10"/>
                  </a:cxn>
                  <a:cxn ang="0">
                    <a:pos x="44" y="8"/>
                  </a:cxn>
                  <a:cxn ang="0">
                    <a:pos x="34" y="6"/>
                  </a:cxn>
                  <a:cxn ang="0">
                    <a:pos x="30" y="2"/>
                  </a:cxn>
                  <a:cxn ang="0">
                    <a:pos x="26" y="18"/>
                  </a:cxn>
                  <a:cxn ang="0">
                    <a:pos x="18" y="26"/>
                  </a:cxn>
                  <a:cxn ang="0">
                    <a:pos x="16" y="40"/>
                  </a:cxn>
                  <a:cxn ang="0">
                    <a:pos x="10" y="48"/>
                  </a:cxn>
                  <a:cxn ang="0">
                    <a:pos x="4" y="52"/>
                  </a:cxn>
                  <a:cxn ang="0">
                    <a:pos x="4" y="56"/>
                  </a:cxn>
                  <a:cxn ang="0">
                    <a:pos x="8" y="62"/>
                  </a:cxn>
                  <a:cxn ang="0">
                    <a:pos x="10" y="66"/>
                  </a:cxn>
                  <a:cxn ang="0">
                    <a:pos x="14" y="70"/>
                  </a:cxn>
                  <a:cxn ang="0">
                    <a:pos x="18" y="70"/>
                  </a:cxn>
                  <a:cxn ang="0">
                    <a:pos x="20" y="66"/>
                  </a:cxn>
                  <a:cxn ang="0">
                    <a:pos x="28" y="70"/>
                  </a:cxn>
                  <a:cxn ang="0">
                    <a:pos x="28" y="72"/>
                  </a:cxn>
                  <a:cxn ang="0">
                    <a:pos x="24" y="74"/>
                  </a:cxn>
                  <a:cxn ang="0">
                    <a:pos x="30" y="80"/>
                  </a:cxn>
                  <a:cxn ang="0">
                    <a:pos x="36" y="82"/>
                  </a:cxn>
                  <a:cxn ang="0">
                    <a:pos x="38" y="84"/>
                  </a:cxn>
                  <a:cxn ang="0">
                    <a:pos x="36" y="88"/>
                  </a:cxn>
                  <a:cxn ang="0">
                    <a:pos x="42" y="88"/>
                  </a:cxn>
                  <a:cxn ang="0">
                    <a:pos x="48" y="86"/>
                  </a:cxn>
                  <a:cxn ang="0">
                    <a:pos x="54" y="88"/>
                  </a:cxn>
                  <a:cxn ang="0">
                    <a:pos x="64" y="86"/>
                  </a:cxn>
                  <a:cxn ang="0">
                    <a:pos x="72" y="80"/>
                  </a:cxn>
                  <a:cxn ang="0">
                    <a:pos x="80" y="82"/>
                  </a:cxn>
                  <a:cxn ang="0">
                    <a:pos x="86" y="82"/>
                  </a:cxn>
                  <a:cxn ang="0">
                    <a:pos x="94" y="80"/>
                  </a:cxn>
                  <a:cxn ang="0">
                    <a:pos x="104" y="82"/>
                  </a:cxn>
                  <a:cxn ang="0">
                    <a:pos x="104" y="78"/>
                  </a:cxn>
                  <a:cxn ang="0">
                    <a:pos x="106" y="74"/>
                  </a:cxn>
                  <a:cxn ang="0">
                    <a:pos x="110" y="74"/>
                  </a:cxn>
                  <a:cxn ang="0">
                    <a:pos x="112" y="70"/>
                  </a:cxn>
                  <a:cxn ang="0">
                    <a:pos x="114" y="62"/>
                  </a:cxn>
                  <a:cxn ang="0">
                    <a:pos x="112" y="60"/>
                  </a:cxn>
                  <a:cxn ang="0">
                    <a:pos x="114" y="58"/>
                  </a:cxn>
                </a:cxnLst>
                <a:rect l="0" t="0" r="r" b="b"/>
                <a:pathLst>
                  <a:path w="114" h="88">
                    <a:moveTo>
                      <a:pt x="114" y="58"/>
                    </a:moveTo>
                    <a:lnTo>
                      <a:pt x="114" y="58"/>
                    </a:lnTo>
                    <a:lnTo>
                      <a:pt x="112" y="58"/>
                    </a:lnTo>
                    <a:lnTo>
                      <a:pt x="108" y="58"/>
                    </a:lnTo>
                    <a:lnTo>
                      <a:pt x="106" y="58"/>
                    </a:lnTo>
                    <a:lnTo>
                      <a:pt x="106" y="60"/>
                    </a:lnTo>
                    <a:lnTo>
                      <a:pt x="104" y="60"/>
                    </a:lnTo>
                    <a:lnTo>
                      <a:pt x="102" y="58"/>
                    </a:lnTo>
                    <a:lnTo>
                      <a:pt x="100" y="58"/>
                    </a:lnTo>
                    <a:lnTo>
                      <a:pt x="96" y="56"/>
                    </a:lnTo>
                    <a:lnTo>
                      <a:pt x="94" y="54"/>
                    </a:lnTo>
                    <a:lnTo>
                      <a:pt x="94" y="52"/>
                    </a:lnTo>
                    <a:lnTo>
                      <a:pt x="96" y="50"/>
                    </a:lnTo>
                    <a:lnTo>
                      <a:pt x="94" y="48"/>
                    </a:lnTo>
                    <a:lnTo>
                      <a:pt x="94" y="48"/>
                    </a:lnTo>
                    <a:lnTo>
                      <a:pt x="94" y="42"/>
                    </a:lnTo>
                    <a:lnTo>
                      <a:pt x="94" y="40"/>
                    </a:lnTo>
                    <a:lnTo>
                      <a:pt x="96" y="38"/>
                    </a:lnTo>
                    <a:lnTo>
                      <a:pt x="94" y="36"/>
                    </a:lnTo>
                    <a:lnTo>
                      <a:pt x="94" y="34"/>
                    </a:lnTo>
                    <a:lnTo>
                      <a:pt x="94" y="32"/>
                    </a:lnTo>
                    <a:lnTo>
                      <a:pt x="94" y="30"/>
                    </a:lnTo>
                    <a:lnTo>
                      <a:pt x="94" y="28"/>
                    </a:lnTo>
                    <a:lnTo>
                      <a:pt x="92" y="24"/>
                    </a:lnTo>
                    <a:lnTo>
                      <a:pt x="88" y="18"/>
                    </a:lnTo>
                    <a:lnTo>
                      <a:pt x="84" y="14"/>
                    </a:lnTo>
                    <a:lnTo>
                      <a:pt x="84" y="10"/>
                    </a:lnTo>
                    <a:lnTo>
                      <a:pt x="78" y="2"/>
                    </a:lnTo>
                    <a:lnTo>
                      <a:pt x="74" y="0"/>
                    </a:lnTo>
                    <a:lnTo>
                      <a:pt x="72" y="0"/>
                    </a:lnTo>
                    <a:lnTo>
                      <a:pt x="68" y="4"/>
                    </a:lnTo>
                    <a:lnTo>
                      <a:pt x="66" y="6"/>
                    </a:lnTo>
                    <a:lnTo>
                      <a:pt x="62" y="8"/>
                    </a:lnTo>
                    <a:lnTo>
                      <a:pt x="60" y="8"/>
                    </a:lnTo>
                    <a:lnTo>
                      <a:pt x="60" y="10"/>
                    </a:lnTo>
                    <a:lnTo>
                      <a:pt x="56" y="12"/>
                    </a:lnTo>
                    <a:lnTo>
                      <a:pt x="52" y="14"/>
                    </a:lnTo>
                    <a:lnTo>
                      <a:pt x="50" y="10"/>
                    </a:lnTo>
                    <a:lnTo>
                      <a:pt x="48" y="8"/>
                    </a:lnTo>
                    <a:lnTo>
                      <a:pt x="44" y="8"/>
                    </a:lnTo>
                    <a:lnTo>
                      <a:pt x="38" y="8"/>
                    </a:lnTo>
                    <a:lnTo>
                      <a:pt x="34" y="6"/>
                    </a:lnTo>
                    <a:lnTo>
                      <a:pt x="32" y="2"/>
                    </a:lnTo>
                    <a:lnTo>
                      <a:pt x="30" y="2"/>
                    </a:lnTo>
                    <a:lnTo>
                      <a:pt x="28" y="14"/>
                    </a:lnTo>
                    <a:lnTo>
                      <a:pt x="26" y="18"/>
                    </a:lnTo>
                    <a:lnTo>
                      <a:pt x="20" y="22"/>
                    </a:lnTo>
                    <a:lnTo>
                      <a:pt x="18" y="26"/>
                    </a:lnTo>
                    <a:lnTo>
                      <a:pt x="16" y="32"/>
                    </a:lnTo>
                    <a:lnTo>
                      <a:pt x="16" y="40"/>
                    </a:lnTo>
                    <a:lnTo>
                      <a:pt x="14" y="46"/>
                    </a:lnTo>
                    <a:lnTo>
                      <a:pt x="10" y="48"/>
                    </a:lnTo>
                    <a:lnTo>
                      <a:pt x="8" y="50"/>
                    </a:lnTo>
                    <a:lnTo>
                      <a:pt x="4" y="52"/>
                    </a:lnTo>
                    <a:lnTo>
                      <a:pt x="0" y="52"/>
                    </a:lnTo>
                    <a:lnTo>
                      <a:pt x="4" y="56"/>
                    </a:lnTo>
                    <a:lnTo>
                      <a:pt x="6" y="58"/>
                    </a:lnTo>
                    <a:lnTo>
                      <a:pt x="8" y="62"/>
                    </a:lnTo>
                    <a:lnTo>
                      <a:pt x="6" y="66"/>
                    </a:lnTo>
                    <a:lnTo>
                      <a:pt x="10" y="66"/>
                    </a:lnTo>
                    <a:lnTo>
                      <a:pt x="12" y="66"/>
                    </a:lnTo>
                    <a:lnTo>
                      <a:pt x="14" y="70"/>
                    </a:lnTo>
                    <a:lnTo>
                      <a:pt x="16" y="72"/>
                    </a:lnTo>
                    <a:lnTo>
                      <a:pt x="18" y="70"/>
                    </a:lnTo>
                    <a:lnTo>
                      <a:pt x="20" y="68"/>
                    </a:lnTo>
                    <a:lnTo>
                      <a:pt x="20" y="66"/>
                    </a:lnTo>
                    <a:lnTo>
                      <a:pt x="24" y="66"/>
                    </a:lnTo>
                    <a:lnTo>
                      <a:pt x="28" y="70"/>
                    </a:lnTo>
                    <a:lnTo>
                      <a:pt x="30" y="72"/>
                    </a:lnTo>
                    <a:lnTo>
                      <a:pt x="28" y="72"/>
                    </a:lnTo>
                    <a:lnTo>
                      <a:pt x="24" y="72"/>
                    </a:lnTo>
                    <a:lnTo>
                      <a:pt x="24" y="74"/>
                    </a:lnTo>
                    <a:lnTo>
                      <a:pt x="26" y="78"/>
                    </a:lnTo>
                    <a:lnTo>
                      <a:pt x="30" y="80"/>
                    </a:lnTo>
                    <a:lnTo>
                      <a:pt x="32" y="80"/>
                    </a:lnTo>
                    <a:lnTo>
                      <a:pt x="36" y="82"/>
                    </a:lnTo>
                    <a:lnTo>
                      <a:pt x="38" y="82"/>
                    </a:lnTo>
                    <a:lnTo>
                      <a:pt x="38" y="84"/>
                    </a:lnTo>
                    <a:lnTo>
                      <a:pt x="36" y="86"/>
                    </a:lnTo>
                    <a:lnTo>
                      <a:pt x="36" y="88"/>
                    </a:lnTo>
                    <a:lnTo>
                      <a:pt x="38" y="88"/>
                    </a:lnTo>
                    <a:lnTo>
                      <a:pt x="42" y="88"/>
                    </a:lnTo>
                    <a:lnTo>
                      <a:pt x="46" y="88"/>
                    </a:lnTo>
                    <a:lnTo>
                      <a:pt x="48" y="86"/>
                    </a:lnTo>
                    <a:lnTo>
                      <a:pt x="50" y="88"/>
                    </a:lnTo>
                    <a:lnTo>
                      <a:pt x="54" y="88"/>
                    </a:lnTo>
                    <a:lnTo>
                      <a:pt x="60" y="88"/>
                    </a:lnTo>
                    <a:lnTo>
                      <a:pt x="64" y="86"/>
                    </a:lnTo>
                    <a:lnTo>
                      <a:pt x="68" y="84"/>
                    </a:lnTo>
                    <a:lnTo>
                      <a:pt x="72" y="80"/>
                    </a:lnTo>
                    <a:lnTo>
                      <a:pt x="76" y="80"/>
                    </a:lnTo>
                    <a:lnTo>
                      <a:pt x="80" y="82"/>
                    </a:lnTo>
                    <a:lnTo>
                      <a:pt x="82" y="84"/>
                    </a:lnTo>
                    <a:lnTo>
                      <a:pt x="86" y="82"/>
                    </a:lnTo>
                    <a:lnTo>
                      <a:pt x="90" y="80"/>
                    </a:lnTo>
                    <a:lnTo>
                      <a:pt x="94" y="80"/>
                    </a:lnTo>
                    <a:lnTo>
                      <a:pt x="100" y="84"/>
                    </a:lnTo>
                    <a:lnTo>
                      <a:pt x="104" y="82"/>
                    </a:lnTo>
                    <a:lnTo>
                      <a:pt x="104" y="80"/>
                    </a:lnTo>
                    <a:lnTo>
                      <a:pt x="104" y="78"/>
                    </a:lnTo>
                    <a:lnTo>
                      <a:pt x="104" y="76"/>
                    </a:lnTo>
                    <a:lnTo>
                      <a:pt x="106" y="74"/>
                    </a:lnTo>
                    <a:lnTo>
                      <a:pt x="110" y="76"/>
                    </a:lnTo>
                    <a:lnTo>
                      <a:pt x="110" y="74"/>
                    </a:lnTo>
                    <a:lnTo>
                      <a:pt x="112" y="74"/>
                    </a:lnTo>
                    <a:lnTo>
                      <a:pt x="112" y="70"/>
                    </a:lnTo>
                    <a:lnTo>
                      <a:pt x="112" y="64"/>
                    </a:lnTo>
                    <a:lnTo>
                      <a:pt x="114" y="62"/>
                    </a:lnTo>
                    <a:lnTo>
                      <a:pt x="112" y="62"/>
                    </a:lnTo>
                    <a:lnTo>
                      <a:pt x="112" y="60"/>
                    </a:lnTo>
                    <a:lnTo>
                      <a:pt x="114" y="60"/>
                    </a:lnTo>
                    <a:lnTo>
                      <a:pt x="114" y="58"/>
                    </a:lnTo>
                    <a:lnTo>
                      <a:pt x="114" y="5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15" name="Freeform 173">
                <a:extLst>
                  <a:ext uri="{FF2B5EF4-FFF2-40B4-BE49-F238E27FC236}">
                    <a16:creationId xmlns:a16="http://schemas.microsoft.com/office/drawing/2014/main" id="{16167381-0D06-430F-8350-24D7446CF164}"/>
                  </a:ext>
                </a:extLst>
              </p:cNvPr>
              <p:cNvSpPr>
                <a:spLocks/>
              </p:cNvSpPr>
              <p:nvPr/>
            </p:nvSpPr>
            <p:spPr bwMode="auto">
              <a:xfrm>
                <a:off x="3394" y="2134"/>
                <a:ext cx="12" cy="18"/>
              </a:xfrm>
              <a:custGeom>
                <a:avLst/>
                <a:gdLst/>
                <a:ahLst/>
                <a:cxnLst>
                  <a:cxn ang="0">
                    <a:pos x="0" y="12"/>
                  </a:cxn>
                  <a:cxn ang="0">
                    <a:pos x="0" y="12"/>
                  </a:cxn>
                  <a:cxn ang="0">
                    <a:pos x="0" y="10"/>
                  </a:cxn>
                  <a:cxn ang="0">
                    <a:pos x="6" y="6"/>
                  </a:cxn>
                  <a:cxn ang="0">
                    <a:pos x="8" y="0"/>
                  </a:cxn>
                  <a:cxn ang="0">
                    <a:pos x="10" y="0"/>
                  </a:cxn>
                  <a:cxn ang="0">
                    <a:pos x="12" y="8"/>
                  </a:cxn>
                  <a:cxn ang="0">
                    <a:pos x="12" y="18"/>
                  </a:cxn>
                  <a:cxn ang="0">
                    <a:pos x="6" y="16"/>
                  </a:cxn>
                  <a:cxn ang="0">
                    <a:pos x="0" y="12"/>
                  </a:cxn>
                  <a:cxn ang="0">
                    <a:pos x="0" y="12"/>
                  </a:cxn>
                </a:cxnLst>
                <a:rect l="0" t="0" r="r" b="b"/>
                <a:pathLst>
                  <a:path w="12" h="18">
                    <a:moveTo>
                      <a:pt x="0" y="12"/>
                    </a:moveTo>
                    <a:lnTo>
                      <a:pt x="0" y="12"/>
                    </a:lnTo>
                    <a:lnTo>
                      <a:pt x="0" y="10"/>
                    </a:lnTo>
                    <a:lnTo>
                      <a:pt x="6" y="6"/>
                    </a:lnTo>
                    <a:lnTo>
                      <a:pt x="8" y="0"/>
                    </a:lnTo>
                    <a:lnTo>
                      <a:pt x="10" y="0"/>
                    </a:lnTo>
                    <a:lnTo>
                      <a:pt x="12" y="8"/>
                    </a:lnTo>
                    <a:lnTo>
                      <a:pt x="12" y="18"/>
                    </a:lnTo>
                    <a:lnTo>
                      <a:pt x="6" y="16"/>
                    </a:lnTo>
                    <a:lnTo>
                      <a:pt x="0" y="12"/>
                    </a:lnTo>
                    <a:lnTo>
                      <a:pt x="0" y="1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16" name="Freeform 174">
                <a:extLst>
                  <a:ext uri="{FF2B5EF4-FFF2-40B4-BE49-F238E27FC236}">
                    <a16:creationId xmlns:a16="http://schemas.microsoft.com/office/drawing/2014/main" id="{24B79BB6-48E6-4BDC-824F-274F6185E172}"/>
                  </a:ext>
                </a:extLst>
              </p:cNvPr>
              <p:cNvSpPr>
                <a:spLocks/>
              </p:cNvSpPr>
              <p:nvPr/>
            </p:nvSpPr>
            <p:spPr bwMode="auto">
              <a:xfrm>
                <a:off x="3394" y="2134"/>
                <a:ext cx="12" cy="18"/>
              </a:xfrm>
              <a:custGeom>
                <a:avLst/>
                <a:gdLst/>
                <a:ahLst/>
                <a:cxnLst>
                  <a:cxn ang="0">
                    <a:pos x="0" y="12"/>
                  </a:cxn>
                  <a:cxn ang="0">
                    <a:pos x="0" y="12"/>
                  </a:cxn>
                  <a:cxn ang="0">
                    <a:pos x="0" y="10"/>
                  </a:cxn>
                  <a:cxn ang="0">
                    <a:pos x="6" y="6"/>
                  </a:cxn>
                  <a:cxn ang="0">
                    <a:pos x="8" y="0"/>
                  </a:cxn>
                  <a:cxn ang="0">
                    <a:pos x="10" y="0"/>
                  </a:cxn>
                  <a:cxn ang="0">
                    <a:pos x="12" y="8"/>
                  </a:cxn>
                  <a:cxn ang="0">
                    <a:pos x="12" y="18"/>
                  </a:cxn>
                  <a:cxn ang="0">
                    <a:pos x="6" y="16"/>
                  </a:cxn>
                  <a:cxn ang="0">
                    <a:pos x="0" y="12"/>
                  </a:cxn>
                  <a:cxn ang="0">
                    <a:pos x="0" y="12"/>
                  </a:cxn>
                </a:cxnLst>
                <a:rect l="0" t="0" r="r" b="b"/>
                <a:pathLst>
                  <a:path w="12" h="18">
                    <a:moveTo>
                      <a:pt x="0" y="12"/>
                    </a:moveTo>
                    <a:lnTo>
                      <a:pt x="0" y="12"/>
                    </a:lnTo>
                    <a:lnTo>
                      <a:pt x="0" y="10"/>
                    </a:lnTo>
                    <a:lnTo>
                      <a:pt x="6" y="6"/>
                    </a:lnTo>
                    <a:lnTo>
                      <a:pt x="8" y="0"/>
                    </a:lnTo>
                    <a:lnTo>
                      <a:pt x="10" y="0"/>
                    </a:lnTo>
                    <a:lnTo>
                      <a:pt x="12" y="8"/>
                    </a:lnTo>
                    <a:lnTo>
                      <a:pt x="12" y="18"/>
                    </a:lnTo>
                    <a:lnTo>
                      <a:pt x="6" y="16"/>
                    </a:lnTo>
                    <a:lnTo>
                      <a:pt x="0" y="12"/>
                    </a:lnTo>
                    <a:lnTo>
                      <a:pt x="0" y="1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17" name="Freeform 175">
                <a:extLst>
                  <a:ext uri="{FF2B5EF4-FFF2-40B4-BE49-F238E27FC236}">
                    <a16:creationId xmlns:a16="http://schemas.microsoft.com/office/drawing/2014/main" id="{F731B52E-8EA4-43AA-804A-F402FB88730E}"/>
                  </a:ext>
                </a:extLst>
              </p:cNvPr>
              <p:cNvSpPr>
                <a:spLocks/>
              </p:cNvSpPr>
              <p:nvPr/>
            </p:nvSpPr>
            <p:spPr bwMode="auto">
              <a:xfrm>
                <a:off x="1874" y="2254"/>
                <a:ext cx="18" cy="10"/>
              </a:xfrm>
              <a:custGeom>
                <a:avLst/>
                <a:gdLst/>
                <a:ahLst/>
                <a:cxnLst>
                  <a:cxn ang="0">
                    <a:pos x="0" y="0"/>
                  </a:cxn>
                  <a:cxn ang="0">
                    <a:pos x="0" y="0"/>
                  </a:cxn>
                  <a:cxn ang="0">
                    <a:pos x="0" y="4"/>
                  </a:cxn>
                  <a:cxn ang="0">
                    <a:pos x="2" y="8"/>
                  </a:cxn>
                  <a:cxn ang="0">
                    <a:pos x="8" y="10"/>
                  </a:cxn>
                  <a:cxn ang="0">
                    <a:pos x="10" y="8"/>
                  </a:cxn>
                  <a:cxn ang="0">
                    <a:pos x="16" y="4"/>
                  </a:cxn>
                  <a:cxn ang="0">
                    <a:pos x="18" y="2"/>
                  </a:cxn>
                  <a:cxn ang="0">
                    <a:pos x="14" y="0"/>
                  </a:cxn>
                  <a:cxn ang="0">
                    <a:pos x="0" y="0"/>
                  </a:cxn>
                  <a:cxn ang="0">
                    <a:pos x="0" y="0"/>
                  </a:cxn>
                </a:cxnLst>
                <a:rect l="0" t="0" r="r" b="b"/>
                <a:pathLst>
                  <a:path w="18" h="10">
                    <a:moveTo>
                      <a:pt x="0" y="0"/>
                    </a:moveTo>
                    <a:lnTo>
                      <a:pt x="0" y="0"/>
                    </a:lnTo>
                    <a:lnTo>
                      <a:pt x="0" y="4"/>
                    </a:lnTo>
                    <a:lnTo>
                      <a:pt x="2" y="8"/>
                    </a:lnTo>
                    <a:lnTo>
                      <a:pt x="8" y="10"/>
                    </a:lnTo>
                    <a:lnTo>
                      <a:pt x="10" y="8"/>
                    </a:lnTo>
                    <a:lnTo>
                      <a:pt x="16" y="4"/>
                    </a:lnTo>
                    <a:lnTo>
                      <a:pt x="18" y="2"/>
                    </a:lnTo>
                    <a:lnTo>
                      <a:pt x="14" y="0"/>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18" name="Freeform 176">
                <a:extLst>
                  <a:ext uri="{FF2B5EF4-FFF2-40B4-BE49-F238E27FC236}">
                    <a16:creationId xmlns:a16="http://schemas.microsoft.com/office/drawing/2014/main" id="{22ECCF22-64F3-4E08-B55C-9DB40F38D5FB}"/>
                  </a:ext>
                </a:extLst>
              </p:cNvPr>
              <p:cNvSpPr>
                <a:spLocks/>
              </p:cNvSpPr>
              <p:nvPr/>
            </p:nvSpPr>
            <p:spPr bwMode="auto">
              <a:xfrm>
                <a:off x="2924" y="1610"/>
                <a:ext cx="138" cy="118"/>
              </a:xfrm>
              <a:custGeom>
                <a:avLst/>
                <a:gdLst/>
                <a:ahLst/>
                <a:cxnLst>
                  <a:cxn ang="0">
                    <a:pos x="72" y="10"/>
                  </a:cxn>
                  <a:cxn ang="0">
                    <a:pos x="70" y="6"/>
                  </a:cxn>
                  <a:cxn ang="0">
                    <a:pos x="64" y="8"/>
                  </a:cxn>
                  <a:cxn ang="0">
                    <a:pos x="58" y="8"/>
                  </a:cxn>
                  <a:cxn ang="0">
                    <a:pos x="56" y="4"/>
                  </a:cxn>
                  <a:cxn ang="0">
                    <a:pos x="60" y="4"/>
                  </a:cxn>
                  <a:cxn ang="0">
                    <a:pos x="58" y="2"/>
                  </a:cxn>
                  <a:cxn ang="0">
                    <a:pos x="42" y="4"/>
                  </a:cxn>
                  <a:cxn ang="0">
                    <a:pos x="32" y="8"/>
                  </a:cxn>
                  <a:cxn ang="0">
                    <a:pos x="26" y="12"/>
                  </a:cxn>
                  <a:cxn ang="0">
                    <a:pos x="24" y="12"/>
                  </a:cxn>
                  <a:cxn ang="0">
                    <a:pos x="8" y="16"/>
                  </a:cxn>
                  <a:cxn ang="0">
                    <a:pos x="2" y="22"/>
                  </a:cxn>
                  <a:cxn ang="0">
                    <a:pos x="0" y="34"/>
                  </a:cxn>
                  <a:cxn ang="0">
                    <a:pos x="4" y="40"/>
                  </a:cxn>
                  <a:cxn ang="0">
                    <a:pos x="4" y="52"/>
                  </a:cxn>
                  <a:cxn ang="0">
                    <a:pos x="6" y="74"/>
                  </a:cxn>
                  <a:cxn ang="0">
                    <a:pos x="18" y="76"/>
                  </a:cxn>
                  <a:cxn ang="0">
                    <a:pos x="20" y="80"/>
                  </a:cxn>
                  <a:cxn ang="0">
                    <a:pos x="24" y="80"/>
                  </a:cxn>
                  <a:cxn ang="0">
                    <a:pos x="26" y="82"/>
                  </a:cxn>
                  <a:cxn ang="0">
                    <a:pos x="36" y="88"/>
                  </a:cxn>
                  <a:cxn ang="0">
                    <a:pos x="42" y="88"/>
                  </a:cxn>
                  <a:cxn ang="0">
                    <a:pos x="46" y="92"/>
                  </a:cxn>
                  <a:cxn ang="0">
                    <a:pos x="48" y="94"/>
                  </a:cxn>
                  <a:cxn ang="0">
                    <a:pos x="52" y="102"/>
                  </a:cxn>
                  <a:cxn ang="0">
                    <a:pos x="62" y="100"/>
                  </a:cxn>
                  <a:cxn ang="0">
                    <a:pos x="72" y="106"/>
                  </a:cxn>
                  <a:cxn ang="0">
                    <a:pos x="80" y="108"/>
                  </a:cxn>
                  <a:cxn ang="0">
                    <a:pos x="82" y="104"/>
                  </a:cxn>
                  <a:cxn ang="0">
                    <a:pos x="88" y="102"/>
                  </a:cxn>
                  <a:cxn ang="0">
                    <a:pos x="96" y="98"/>
                  </a:cxn>
                  <a:cxn ang="0">
                    <a:pos x="102" y="96"/>
                  </a:cxn>
                  <a:cxn ang="0">
                    <a:pos x="110" y="102"/>
                  </a:cxn>
                  <a:cxn ang="0">
                    <a:pos x="114" y="104"/>
                  </a:cxn>
                  <a:cxn ang="0">
                    <a:pos x="120" y="110"/>
                  </a:cxn>
                  <a:cxn ang="0">
                    <a:pos x="124" y="116"/>
                  </a:cxn>
                  <a:cxn ang="0">
                    <a:pos x="130" y="116"/>
                  </a:cxn>
                  <a:cxn ang="0">
                    <a:pos x="134" y="114"/>
                  </a:cxn>
                  <a:cxn ang="0">
                    <a:pos x="132" y="106"/>
                  </a:cxn>
                  <a:cxn ang="0">
                    <a:pos x="134" y="96"/>
                  </a:cxn>
                  <a:cxn ang="0">
                    <a:pos x="136" y="84"/>
                  </a:cxn>
                  <a:cxn ang="0">
                    <a:pos x="134" y="78"/>
                  </a:cxn>
                  <a:cxn ang="0">
                    <a:pos x="136" y="68"/>
                  </a:cxn>
                  <a:cxn ang="0">
                    <a:pos x="136" y="64"/>
                  </a:cxn>
                  <a:cxn ang="0">
                    <a:pos x="134" y="56"/>
                  </a:cxn>
                  <a:cxn ang="0">
                    <a:pos x="134" y="46"/>
                  </a:cxn>
                  <a:cxn ang="0">
                    <a:pos x="138" y="36"/>
                  </a:cxn>
                  <a:cxn ang="0">
                    <a:pos x="136" y="30"/>
                  </a:cxn>
                  <a:cxn ang="0">
                    <a:pos x="134" y="22"/>
                  </a:cxn>
                  <a:cxn ang="0">
                    <a:pos x="134" y="18"/>
                  </a:cxn>
                  <a:cxn ang="0">
                    <a:pos x="116" y="16"/>
                  </a:cxn>
                  <a:cxn ang="0">
                    <a:pos x="102" y="18"/>
                  </a:cxn>
                  <a:cxn ang="0">
                    <a:pos x="84" y="16"/>
                  </a:cxn>
                  <a:cxn ang="0">
                    <a:pos x="72" y="8"/>
                  </a:cxn>
                  <a:cxn ang="0">
                    <a:pos x="72" y="10"/>
                  </a:cxn>
                </a:cxnLst>
                <a:rect l="0" t="0" r="r" b="b"/>
                <a:pathLst>
                  <a:path w="138" h="118">
                    <a:moveTo>
                      <a:pt x="72" y="10"/>
                    </a:moveTo>
                    <a:lnTo>
                      <a:pt x="72" y="10"/>
                    </a:lnTo>
                    <a:lnTo>
                      <a:pt x="70" y="8"/>
                    </a:lnTo>
                    <a:lnTo>
                      <a:pt x="70" y="6"/>
                    </a:lnTo>
                    <a:lnTo>
                      <a:pt x="68" y="6"/>
                    </a:lnTo>
                    <a:lnTo>
                      <a:pt x="64" y="8"/>
                    </a:lnTo>
                    <a:lnTo>
                      <a:pt x="60" y="10"/>
                    </a:lnTo>
                    <a:lnTo>
                      <a:pt x="58" y="8"/>
                    </a:lnTo>
                    <a:lnTo>
                      <a:pt x="56" y="8"/>
                    </a:lnTo>
                    <a:lnTo>
                      <a:pt x="56" y="4"/>
                    </a:lnTo>
                    <a:lnTo>
                      <a:pt x="58" y="6"/>
                    </a:lnTo>
                    <a:lnTo>
                      <a:pt x="60" y="4"/>
                    </a:lnTo>
                    <a:lnTo>
                      <a:pt x="60" y="2"/>
                    </a:lnTo>
                    <a:lnTo>
                      <a:pt x="58" y="2"/>
                    </a:lnTo>
                    <a:lnTo>
                      <a:pt x="56" y="0"/>
                    </a:lnTo>
                    <a:lnTo>
                      <a:pt x="42" y="4"/>
                    </a:lnTo>
                    <a:lnTo>
                      <a:pt x="38" y="8"/>
                    </a:lnTo>
                    <a:lnTo>
                      <a:pt x="32" y="8"/>
                    </a:lnTo>
                    <a:lnTo>
                      <a:pt x="30" y="10"/>
                    </a:lnTo>
                    <a:lnTo>
                      <a:pt x="26" y="12"/>
                    </a:lnTo>
                    <a:lnTo>
                      <a:pt x="26" y="12"/>
                    </a:lnTo>
                    <a:lnTo>
                      <a:pt x="24" y="12"/>
                    </a:lnTo>
                    <a:lnTo>
                      <a:pt x="22" y="14"/>
                    </a:lnTo>
                    <a:lnTo>
                      <a:pt x="8" y="16"/>
                    </a:lnTo>
                    <a:lnTo>
                      <a:pt x="2" y="16"/>
                    </a:lnTo>
                    <a:lnTo>
                      <a:pt x="2" y="22"/>
                    </a:lnTo>
                    <a:lnTo>
                      <a:pt x="0" y="32"/>
                    </a:lnTo>
                    <a:lnTo>
                      <a:pt x="0" y="34"/>
                    </a:lnTo>
                    <a:lnTo>
                      <a:pt x="2" y="38"/>
                    </a:lnTo>
                    <a:lnTo>
                      <a:pt x="4" y="40"/>
                    </a:lnTo>
                    <a:lnTo>
                      <a:pt x="2" y="50"/>
                    </a:lnTo>
                    <a:lnTo>
                      <a:pt x="4" y="52"/>
                    </a:lnTo>
                    <a:lnTo>
                      <a:pt x="4" y="56"/>
                    </a:lnTo>
                    <a:lnTo>
                      <a:pt x="6" y="74"/>
                    </a:lnTo>
                    <a:lnTo>
                      <a:pt x="10" y="76"/>
                    </a:lnTo>
                    <a:lnTo>
                      <a:pt x="18" y="76"/>
                    </a:lnTo>
                    <a:lnTo>
                      <a:pt x="20" y="78"/>
                    </a:lnTo>
                    <a:lnTo>
                      <a:pt x="20" y="80"/>
                    </a:lnTo>
                    <a:lnTo>
                      <a:pt x="22" y="80"/>
                    </a:lnTo>
                    <a:lnTo>
                      <a:pt x="24" y="80"/>
                    </a:lnTo>
                    <a:lnTo>
                      <a:pt x="26" y="80"/>
                    </a:lnTo>
                    <a:lnTo>
                      <a:pt x="26" y="82"/>
                    </a:lnTo>
                    <a:lnTo>
                      <a:pt x="30" y="86"/>
                    </a:lnTo>
                    <a:lnTo>
                      <a:pt x="36" y="88"/>
                    </a:lnTo>
                    <a:lnTo>
                      <a:pt x="40" y="88"/>
                    </a:lnTo>
                    <a:lnTo>
                      <a:pt x="42" y="88"/>
                    </a:lnTo>
                    <a:lnTo>
                      <a:pt x="44" y="90"/>
                    </a:lnTo>
                    <a:lnTo>
                      <a:pt x="46" y="92"/>
                    </a:lnTo>
                    <a:lnTo>
                      <a:pt x="46" y="94"/>
                    </a:lnTo>
                    <a:lnTo>
                      <a:pt x="48" y="94"/>
                    </a:lnTo>
                    <a:lnTo>
                      <a:pt x="50" y="96"/>
                    </a:lnTo>
                    <a:lnTo>
                      <a:pt x="52" y="102"/>
                    </a:lnTo>
                    <a:lnTo>
                      <a:pt x="58" y="102"/>
                    </a:lnTo>
                    <a:lnTo>
                      <a:pt x="62" y="100"/>
                    </a:lnTo>
                    <a:lnTo>
                      <a:pt x="66" y="102"/>
                    </a:lnTo>
                    <a:lnTo>
                      <a:pt x="72" y="106"/>
                    </a:lnTo>
                    <a:lnTo>
                      <a:pt x="78" y="108"/>
                    </a:lnTo>
                    <a:lnTo>
                      <a:pt x="80" y="108"/>
                    </a:lnTo>
                    <a:lnTo>
                      <a:pt x="80" y="106"/>
                    </a:lnTo>
                    <a:lnTo>
                      <a:pt x="82" y="104"/>
                    </a:lnTo>
                    <a:lnTo>
                      <a:pt x="84" y="104"/>
                    </a:lnTo>
                    <a:lnTo>
                      <a:pt x="88" y="102"/>
                    </a:lnTo>
                    <a:lnTo>
                      <a:pt x="92" y="100"/>
                    </a:lnTo>
                    <a:lnTo>
                      <a:pt x="96" y="98"/>
                    </a:lnTo>
                    <a:lnTo>
                      <a:pt x="98" y="96"/>
                    </a:lnTo>
                    <a:lnTo>
                      <a:pt x="102" y="96"/>
                    </a:lnTo>
                    <a:lnTo>
                      <a:pt x="106" y="100"/>
                    </a:lnTo>
                    <a:lnTo>
                      <a:pt x="110" y="102"/>
                    </a:lnTo>
                    <a:lnTo>
                      <a:pt x="112" y="102"/>
                    </a:lnTo>
                    <a:lnTo>
                      <a:pt x="114" y="104"/>
                    </a:lnTo>
                    <a:lnTo>
                      <a:pt x="118" y="108"/>
                    </a:lnTo>
                    <a:lnTo>
                      <a:pt x="120" y="110"/>
                    </a:lnTo>
                    <a:lnTo>
                      <a:pt x="120" y="114"/>
                    </a:lnTo>
                    <a:lnTo>
                      <a:pt x="124" y="116"/>
                    </a:lnTo>
                    <a:lnTo>
                      <a:pt x="126" y="118"/>
                    </a:lnTo>
                    <a:lnTo>
                      <a:pt x="130" y="116"/>
                    </a:lnTo>
                    <a:lnTo>
                      <a:pt x="134" y="114"/>
                    </a:lnTo>
                    <a:lnTo>
                      <a:pt x="134" y="114"/>
                    </a:lnTo>
                    <a:lnTo>
                      <a:pt x="132" y="110"/>
                    </a:lnTo>
                    <a:lnTo>
                      <a:pt x="132" y="106"/>
                    </a:lnTo>
                    <a:lnTo>
                      <a:pt x="132" y="104"/>
                    </a:lnTo>
                    <a:lnTo>
                      <a:pt x="134" y="96"/>
                    </a:lnTo>
                    <a:lnTo>
                      <a:pt x="138" y="88"/>
                    </a:lnTo>
                    <a:lnTo>
                      <a:pt x="136" y="84"/>
                    </a:lnTo>
                    <a:lnTo>
                      <a:pt x="134" y="80"/>
                    </a:lnTo>
                    <a:lnTo>
                      <a:pt x="134" y="78"/>
                    </a:lnTo>
                    <a:lnTo>
                      <a:pt x="134" y="74"/>
                    </a:lnTo>
                    <a:lnTo>
                      <a:pt x="136" y="68"/>
                    </a:lnTo>
                    <a:lnTo>
                      <a:pt x="136" y="66"/>
                    </a:lnTo>
                    <a:lnTo>
                      <a:pt x="136" y="64"/>
                    </a:lnTo>
                    <a:lnTo>
                      <a:pt x="134" y="58"/>
                    </a:lnTo>
                    <a:lnTo>
                      <a:pt x="134" y="56"/>
                    </a:lnTo>
                    <a:lnTo>
                      <a:pt x="136" y="54"/>
                    </a:lnTo>
                    <a:lnTo>
                      <a:pt x="134" y="46"/>
                    </a:lnTo>
                    <a:lnTo>
                      <a:pt x="138" y="40"/>
                    </a:lnTo>
                    <a:lnTo>
                      <a:pt x="138" y="36"/>
                    </a:lnTo>
                    <a:lnTo>
                      <a:pt x="138" y="34"/>
                    </a:lnTo>
                    <a:lnTo>
                      <a:pt x="136" y="30"/>
                    </a:lnTo>
                    <a:lnTo>
                      <a:pt x="134" y="26"/>
                    </a:lnTo>
                    <a:lnTo>
                      <a:pt x="134" y="22"/>
                    </a:lnTo>
                    <a:lnTo>
                      <a:pt x="134" y="20"/>
                    </a:lnTo>
                    <a:lnTo>
                      <a:pt x="134" y="18"/>
                    </a:lnTo>
                    <a:lnTo>
                      <a:pt x="124" y="16"/>
                    </a:lnTo>
                    <a:lnTo>
                      <a:pt x="116" y="16"/>
                    </a:lnTo>
                    <a:lnTo>
                      <a:pt x="110" y="18"/>
                    </a:lnTo>
                    <a:lnTo>
                      <a:pt x="102" y="18"/>
                    </a:lnTo>
                    <a:lnTo>
                      <a:pt x="96" y="18"/>
                    </a:lnTo>
                    <a:lnTo>
                      <a:pt x="84" y="16"/>
                    </a:lnTo>
                    <a:lnTo>
                      <a:pt x="76" y="12"/>
                    </a:lnTo>
                    <a:lnTo>
                      <a:pt x="72" y="8"/>
                    </a:lnTo>
                    <a:lnTo>
                      <a:pt x="72" y="10"/>
                    </a:lnTo>
                    <a:lnTo>
                      <a:pt x="72" y="1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19" name="Freeform 177">
                <a:extLst>
                  <a:ext uri="{FF2B5EF4-FFF2-40B4-BE49-F238E27FC236}">
                    <a16:creationId xmlns:a16="http://schemas.microsoft.com/office/drawing/2014/main" id="{3E109099-B47F-4FD1-9775-F9066F965552}"/>
                  </a:ext>
                </a:extLst>
              </p:cNvPr>
              <p:cNvSpPr>
                <a:spLocks noEditPoints="1"/>
              </p:cNvSpPr>
              <p:nvPr/>
            </p:nvSpPr>
            <p:spPr bwMode="auto">
              <a:xfrm>
                <a:off x="4250" y="2256"/>
                <a:ext cx="122" cy="214"/>
              </a:xfrm>
              <a:custGeom>
                <a:avLst/>
                <a:gdLst/>
                <a:ahLst/>
                <a:cxnLst>
                  <a:cxn ang="0">
                    <a:pos x="108" y="162"/>
                  </a:cxn>
                  <a:cxn ang="0">
                    <a:pos x="94" y="166"/>
                  </a:cxn>
                  <a:cxn ang="0">
                    <a:pos x="84" y="168"/>
                  </a:cxn>
                  <a:cxn ang="0">
                    <a:pos x="74" y="168"/>
                  </a:cxn>
                  <a:cxn ang="0">
                    <a:pos x="60" y="188"/>
                  </a:cxn>
                  <a:cxn ang="0">
                    <a:pos x="72" y="182"/>
                  </a:cxn>
                  <a:cxn ang="0">
                    <a:pos x="90" y="186"/>
                  </a:cxn>
                  <a:cxn ang="0">
                    <a:pos x="88" y="200"/>
                  </a:cxn>
                  <a:cxn ang="0">
                    <a:pos x="104" y="210"/>
                  </a:cxn>
                  <a:cxn ang="0">
                    <a:pos x="108" y="198"/>
                  </a:cxn>
                  <a:cxn ang="0">
                    <a:pos x="112" y="190"/>
                  </a:cxn>
                  <a:cxn ang="0">
                    <a:pos x="122" y="174"/>
                  </a:cxn>
                  <a:cxn ang="0">
                    <a:pos x="94" y="140"/>
                  </a:cxn>
                  <a:cxn ang="0">
                    <a:pos x="100" y="148"/>
                  </a:cxn>
                  <a:cxn ang="0">
                    <a:pos x="78" y="128"/>
                  </a:cxn>
                  <a:cxn ang="0">
                    <a:pos x="68" y="148"/>
                  </a:cxn>
                  <a:cxn ang="0">
                    <a:pos x="80" y="142"/>
                  </a:cxn>
                  <a:cxn ang="0">
                    <a:pos x="78" y="128"/>
                  </a:cxn>
                  <a:cxn ang="0">
                    <a:pos x="82" y="144"/>
                  </a:cxn>
                  <a:cxn ang="0">
                    <a:pos x="86" y="140"/>
                  </a:cxn>
                  <a:cxn ang="0">
                    <a:pos x="90" y="124"/>
                  </a:cxn>
                  <a:cxn ang="0">
                    <a:pos x="24" y="134"/>
                  </a:cxn>
                  <a:cxn ang="0">
                    <a:pos x="20" y="146"/>
                  </a:cxn>
                  <a:cxn ang="0">
                    <a:pos x="8" y="158"/>
                  </a:cxn>
                  <a:cxn ang="0">
                    <a:pos x="18" y="152"/>
                  </a:cxn>
                  <a:cxn ang="0">
                    <a:pos x="30" y="142"/>
                  </a:cxn>
                  <a:cxn ang="0">
                    <a:pos x="30" y="122"/>
                  </a:cxn>
                  <a:cxn ang="0">
                    <a:pos x="102" y="124"/>
                  </a:cxn>
                  <a:cxn ang="0">
                    <a:pos x="102" y="132"/>
                  </a:cxn>
                  <a:cxn ang="0">
                    <a:pos x="110" y="142"/>
                  </a:cxn>
                  <a:cxn ang="0">
                    <a:pos x="106" y="126"/>
                  </a:cxn>
                  <a:cxn ang="0">
                    <a:pos x="98" y="120"/>
                  </a:cxn>
                  <a:cxn ang="0">
                    <a:pos x="74" y="130"/>
                  </a:cxn>
                  <a:cxn ang="0">
                    <a:pos x="64" y="116"/>
                  </a:cxn>
                  <a:cxn ang="0">
                    <a:pos x="88" y="114"/>
                  </a:cxn>
                  <a:cxn ang="0">
                    <a:pos x="100" y="98"/>
                  </a:cxn>
                  <a:cxn ang="0">
                    <a:pos x="102" y="114"/>
                  </a:cxn>
                  <a:cxn ang="0">
                    <a:pos x="110" y="120"/>
                  </a:cxn>
                  <a:cxn ang="0">
                    <a:pos x="108" y="102"/>
                  </a:cxn>
                  <a:cxn ang="0">
                    <a:pos x="44" y="86"/>
                  </a:cxn>
                  <a:cxn ang="0">
                    <a:pos x="46" y="90"/>
                  </a:cxn>
                  <a:cxn ang="0">
                    <a:pos x="56" y="106"/>
                  </a:cxn>
                  <a:cxn ang="0">
                    <a:pos x="48" y="86"/>
                  </a:cxn>
                  <a:cxn ang="0">
                    <a:pos x="46" y="8"/>
                  </a:cxn>
                  <a:cxn ang="0">
                    <a:pos x="44" y="28"/>
                  </a:cxn>
                  <a:cxn ang="0">
                    <a:pos x="40" y="42"/>
                  </a:cxn>
                  <a:cxn ang="0">
                    <a:pos x="36" y="48"/>
                  </a:cxn>
                  <a:cxn ang="0">
                    <a:pos x="48" y="62"/>
                  </a:cxn>
                  <a:cxn ang="0">
                    <a:pos x="58" y="82"/>
                  </a:cxn>
                  <a:cxn ang="0">
                    <a:pos x="70" y="86"/>
                  </a:cxn>
                  <a:cxn ang="0">
                    <a:pos x="76" y="80"/>
                  </a:cxn>
                  <a:cxn ang="0">
                    <a:pos x="88" y="94"/>
                  </a:cxn>
                  <a:cxn ang="0">
                    <a:pos x="88" y="88"/>
                  </a:cxn>
                  <a:cxn ang="0">
                    <a:pos x="80" y="78"/>
                  </a:cxn>
                  <a:cxn ang="0">
                    <a:pos x="68" y="72"/>
                  </a:cxn>
                  <a:cxn ang="0">
                    <a:pos x="56" y="54"/>
                  </a:cxn>
                  <a:cxn ang="0">
                    <a:pos x="64" y="38"/>
                  </a:cxn>
                  <a:cxn ang="0">
                    <a:pos x="70" y="20"/>
                  </a:cxn>
                  <a:cxn ang="0">
                    <a:pos x="60" y="4"/>
                  </a:cxn>
                  <a:cxn ang="0">
                    <a:pos x="48" y="0"/>
                  </a:cxn>
                </a:cxnLst>
                <a:rect l="0" t="0" r="r" b="b"/>
                <a:pathLst>
                  <a:path w="122" h="214">
                    <a:moveTo>
                      <a:pt x="110" y="152"/>
                    </a:moveTo>
                    <a:lnTo>
                      <a:pt x="110" y="152"/>
                    </a:lnTo>
                    <a:lnTo>
                      <a:pt x="108" y="152"/>
                    </a:lnTo>
                    <a:lnTo>
                      <a:pt x="108" y="158"/>
                    </a:lnTo>
                    <a:lnTo>
                      <a:pt x="108" y="162"/>
                    </a:lnTo>
                    <a:lnTo>
                      <a:pt x="104" y="162"/>
                    </a:lnTo>
                    <a:lnTo>
                      <a:pt x="102" y="160"/>
                    </a:lnTo>
                    <a:lnTo>
                      <a:pt x="102" y="162"/>
                    </a:lnTo>
                    <a:lnTo>
                      <a:pt x="100" y="168"/>
                    </a:lnTo>
                    <a:lnTo>
                      <a:pt x="94" y="166"/>
                    </a:lnTo>
                    <a:lnTo>
                      <a:pt x="92" y="168"/>
                    </a:lnTo>
                    <a:lnTo>
                      <a:pt x="92" y="170"/>
                    </a:lnTo>
                    <a:lnTo>
                      <a:pt x="84" y="172"/>
                    </a:lnTo>
                    <a:lnTo>
                      <a:pt x="84" y="170"/>
                    </a:lnTo>
                    <a:lnTo>
                      <a:pt x="84" y="168"/>
                    </a:lnTo>
                    <a:lnTo>
                      <a:pt x="84" y="166"/>
                    </a:lnTo>
                    <a:lnTo>
                      <a:pt x="82" y="164"/>
                    </a:lnTo>
                    <a:lnTo>
                      <a:pt x="82" y="166"/>
                    </a:lnTo>
                    <a:lnTo>
                      <a:pt x="78" y="166"/>
                    </a:lnTo>
                    <a:lnTo>
                      <a:pt x="74" y="168"/>
                    </a:lnTo>
                    <a:lnTo>
                      <a:pt x="74" y="172"/>
                    </a:lnTo>
                    <a:lnTo>
                      <a:pt x="64" y="174"/>
                    </a:lnTo>
                    <a:lnTo>
                      <a:pt x="64" y="180"/>
                    </a:lnTo>
                    <a:lnTo>
                      <a:pt x="64" y="184"/>
                    </a:lnTo>
                    <a:lnTo>
                      <a:pt x="60" y="188"/>
                    </a:lnTo>
                    <a:lnTo>
                      <a:pt x="62" y="188"/>
                    </a:lnTo>
                    <a:lnTo>
                      <a:pt x="62" y="190"/>
                    </a:lnTo>
                    <a:lnTo>
                      <a:pt x="66" y="190"/>
                    </a:lnTo>
                    <a:lnTo>
                      <a:pt x="68" y="186"/>
                    </a:lnTo>
                    <a:lnTo>
                      <a:pt x="72" y="182"/>
                    </a:lnTo>
                    <a:lnTo>
                      <a:pt x="74" y="186"/>
                    </a:lnTo>
                    <a:lnTo>
                      <a:pt x="84" y="186"/>
                    </a:lnTo>
                    <a:lnTo>
                      <a:pt x="84" y="184"/>
                    </a:lnTo>
                    <a:lnTo>
                      <a:pt x="86" y="184"/>
                    </a:lnTo>
                    <a:lnTo>
                      <a:pt x="90" y="186"/>
                    </a:lnTo>
                    <a:lnTo>
                      <a:pt x="92" y="188"/>
                    </a:lnTo>
                    <a:lnTo>
                      <a:pt x="92" y="190"/>
                    </a:lnTo>
                    <a:lnTo>
                      <a:pt x="90" y="190"/>
                    </a:lnTo>
                    <a:lnTo>
                      <a:pt x="88" y="196"/>
                    </a:lnTo>
                    <a:lnTo>
                      <a:pt x="88" y="200"/>
                    </a:lnTo>
                    <a:lnTo>
                      <a:pt x="88" y="204"/>
                    </a:lnTo>
                    <a:lnTo>
                      <a:pt x="94" y="206"/>
                    </a:lnTo>
                    <a:lnTo>
                      <a:pt x="98" y="210"/>
                    </a:lnTo>
                    <a:lnTo>
                      <a:pt x="104" y="210"/>
                    </a:lnTo>
                    <a:lnTo>
                      <a:pt x="104" y="210"/>
                    </a:lnTo>
                    <a:lnTo>
                      <a:pt x="104" y="214"/>
                    </a:lnTo>
                    <a:lnTo>
                      <a:pt x="108" y="212"/>
                    </a:lnTo>
                    <a:lnTo>
                      <a:pt x="110" y="210"/>
                    </a:lnTo>
                    <a:lnTo>
                      <a:pt x="110" y="206"/>
                    </a:lnTo>
                    <a:lnTo>
                      <a:pt x="108" y="198"/>
                    </a:lnTo>
                    <a:lnTo>
                      <a:pt x="110" y="198"/>
                    </a:lnTo>
                    <a:lnTo>
                      <a:pt x="112" y="198"/>
                    </a:lnTo>
                    <a:lnTo>
                      <a:pt x="112" y="202"/>
                    </a:lnTo>
                    <a:lnTo>
                      <a:pt x="114" y="202"/>
                    </a:lnTo>
                    <a:lnTo>
                      <a:pt x="112" y="190"/>
                    </a:lnTo>
                    <a:lnTo>
                      <a:pt x="116" y="186"/>
                    </a:lnTo>
                    <a:lnTo>
                      <a:pt x="118" y="182"/>
                    </a:lnTo>
                    <a:lnTo>
                      <a:pt x="120" y="180"/>
                    </a:lnTo>
                    <a:lnTo>
                      <a:pt x="122" y="180"/>
                    </a:lnTo>
                    <a:lnTo>
                      <a:pt x="122" y="174"/>
                    </a:lnTo>
                    <a:lnTo>
                      <a:pt x="120" y="168"/>
                    </a:lnTo>
                    <a:lnTo>
                      <a:pt x="116" y="152"/>
                    </a:lnTo>
                    <a:lnTo>
                      <a:pt x="110" y="152"/>
                    </a:lnTo>
                    <a:lnTo>
                      <a:pt x="110" y="152"/>
                    </a:lnTo>
                    <a:close/>
                    <a:moveTo>
                      <a:pt x="94" y="140"/>
                    </a:moveTo>
                    <a:lnTo>
                      <a:pt x="94" y="140"/>
                    </a:lnTo>
                    <a:lnTo>
                      <a:pt x="90" y="144"/>
                    </a:lnTo>
                    <a:lnTo>
                      <a:pt x="90" y="146"/>
                    </a:lnTo>
                    <a:lnTo>
                      <a:pt x="96" y="148"/>
                    </a:lnTo>
                    <a:lnTo>
                      <a:pt x="100" y="148"/>
                    </a:lnTo>
                    <a:lnTo>
                      <a:pt x="102" y="144"/>
                    </a:lnTo>
                    <a:lnTo>
                      <a:pt x="98" y="140"/>
                    </a:lnTo>
                    <a:lnTo>
                      <a:pt x="94" y="140"/>
                    </a:lnTo>
                    <a:lnTo>
                      <a:pt x="94" y="140"/>
                    </a:lnTo>
                    <a:close/>
                    <a:moveTo>
                      <a:pt x="78" y="128"/>
                    </a:moveTo>
                    <a:lnTo>
                      <a:pt x="78" y="128"/>
                    </a:lnTo>
                    <a:lnTo>
                      <a:pt x="76" y="138"/>
                    </a:lnTo>
                    <a:lnTo>
                      <a:pt x="68" y="140"/>
                    </a:lnTo>
                    <a:lnTo>
                      <a:pt x="66" y="144"/>
                    </a:lnTo>
                    <a:lnTo>
                      <a:pt x="68" y="148"/>
                    </a:lnTo>
                    <a:lnTo>
                      <a:pt x="72" y="150"/>
                    </a:lnTo>
                    <a:lnTo>
                      <a:pt x="76" y="152"/>
                    </a:lnTo>
                    <a:lnTo>
                      <a:pt x="80" y="154"/>
                    </a:lnTo>
                    <a:lnTo>
                      <a:pt x="80" y="150"/>
                    </a:lnTo>
                    <a:lnTo>
                      <a:pt x="80" y="142"/>
                    </a:lnTo>
                    <a:lnTo>
                      <a:pt x="84" y="134"/>
                    </a:lnTo>
                    <a:lnTo>
                      <a:pt x="84" y="130"/>
                    </a:lnTo>
                    <a:lnTo>
                      <a:pt x="82" y="128"/>
                    </a:lnTo>
                    <a:lnTo>
                      <a:pt x="78" y="128"/>
                    </a:lnTo>
                    <a:lnTo>
                      <a:pt x="78" y="128"/>
                    </a:lnTo>
                    <a:close/>
                    <a:moveTo>
                      <a:pt x="90" y="124"/>
                    </a:moveTo>
                    <a:lnTo>
                      <a:pt x="90" y="124"/>
                    </a:lnTo>
                    <a:lnTo>
                      <a:pt x="90" y="130"/>
                    </a:lnTo>
                    <a:lnTo>
                      <a:pt x="84" y="138"/>
                    </a:lnTo>
                    <a:lnTo>
                      <a:pt x="82" y="144"/>
                    </a:lnTo>
                    <a:lnTo>
                      <a:pt x="82" y="146"/>
                    </a:lnTo>
                    <a:lnTo>
                      <a:pt x="84" y="148"/>
                    </a:lnTo>
                    <a:lnTo>
                      <a:pt x="86" y="146"/>
                    </a:lnTo>
                    <a:lnTo>
                      <a:pt x="86" y="142"/>
                    </a:lnTo>
                    <a:lnTo>
                      <a:pt x="86" y="140"/>
                    </a:lnTo>
                    <a:lnTo>
                      <a:pt x="90" y="138"/>
                    </a:lnTo>
                    <a:lnTo>
                      <a:pt x="92" y="136"/>
                    </a:lnTo>
                    <a:lnTo>
                      <a:pt x="92" y="134"/>
                    </a:lnTo>
                    <a:lnTo>
                      <a:pt x="92" y="126"/>
                    </a:lnTo>
                    <a:lnTo>
                      <a:pt x="90" y="124"/>
                    </a:lnTo>
                    <a:lnTo>
                      <a:pt x="90" y="124"/>
                    </a:lnTo>
                    <a:close/>
                    <a:moveTo>
                      <a:pt x="30" y="122"/>
                    </a:moveTo>
                    <a:lnTo>
                      <a:pt x="30" y="122"/>
                    </a:lnTo>
                    <a:lnTo>
                      <a:pt x="30" y="128"/>
                    </a:lnTo>
                    <a:lnTo>
                      <a:pt x="24" y="134"/>
                    </a:lnTo>
                    <a:lnTo>
                      <a:pt x="24" y="136"/>
                    </a:lnTo>
                    <a:lnTo>
                      <a:pt x="24" y="138"/>
                    </a:lnTo>
                    <a:lnTo>
                      <a:pt x="22" y="140"/>
                    </a:lnTo>
                    <a:lnTo>
                      <a:pt x="20" y="142"/>
                    </a:lnTo>
                    <a:lnTo>
                      <a:pt x="20" y="146"/>
                    </a:lnTo>
                    <a:lnTo>
                      <a:pt x="18" y="150"/>
                    </a:lnTo>
                    <a:lnTo>
                      <a:pt x="14" y="152"/>
                    </a:lnTo>
                    <a:lnTo>
                      <a:pt x="14" y="154"/>
                    </a:lnTo>
                    <a:lnTo>
                      <a:pt x="8" y="154"/>
                    </a:lnTo>
                    <a:lnTo>
                      <a:pt x="8" y="158"/>
                    </a:lnTo>
                    <a:lnTo>
                      <a:pt x="4" y="158"/>
                    </a:lnTo>
                    <a:lnTo>
                      <a:pt x="0" y="168"/>
                    </a:lnTo>
                    <a:lnTo>
                      <a:pt x="10" y="162"/>
                    </a:lnTo>
                    <a:lnTo>
                      <a:pt x="18" y="156"/>
                    </a:lnTo>
                    <a:lnTo>
                      <a:pt x="18" y="152"/>
                    </a:lnTo>
                    <a:lnTo>
                      <a:pt x="22" y="148"/>
                    </a:lnTo>
                    <a:lnTo>
                      <a:pt x="24" y="148"/>
                    </a:lnTo>
                    <a:lnTo>
                      <a:pt x="24" y="146"/>
                    </a:lnTo>
                    <a:lnTo>
                      <a:pt x="26" y="144"/>
                    </a:lnTo>
                    <a:lnTo>
                      <a:pt x="30" y="142"/>
                    </a:lnTo>
                    <a:lnTo>
                      <a:pt x="30" y="138"/>
                    </a:lnTo>
                    <a:lnTo>
                      <a:pt x="34" y="136"/>
                    </a:lnTo>
                    <a:lnTo>
                      <a:pt x="34" y="124"/>
                    </a:lnTo>
                    <a:lnTo>
                      <a:pt x="34" y="122"/>
                    </a:lnTo>
                    <a:lnTo>
                      <a:pt x="30" y="122"/>
                    </a:lnTo>
                    <a:lnTo>
                      <a:pt x="30" y="122"/>
                    </a:lnTo>
                    <a:close/>
                    <a:moveTo>
                      <a:pt x="98" y="120"/>
                    </a:moveTo>
                    <a:lnTo>
                      <a:pt x="98" y="120"/>
                    </a:lnTo>
                    <a:lnTo>
                      <a:pt x="98" y="124"/>
                    </a:lnTo>
                    <a:lnTo>
                      <a:pt x="102" y="124"/>
                    </a:lnTo>
                    <a:lnTo>
                      <a:pt x="102" y="126"/>
                    </a:lnTo>
                    <a:lnTo>
                      <a:pt x="102" y="128"/>
                    </a:lnTo>
                    <a:lnTo>
                      <a:pt x="102" y="128"/>
                    </a:lnTo>
                    <a:lnTo>
                      <a:pt x="102" y="130"/>
                    </a:lnTo>
                    <a:lnTo>
                      <a:pt x="102" y="132"/>
                    </a:lnTo>
                    <a:lnTo>
                      <a:pt x="102" y="134"/>
                    </a:lnTo>
                    <a:lnTo>
                      <a:pt x="104" y="136"/>
                    </a:lnTo>
                    <a:lnTo>
                      <a:pt x="104" y="138"/>
                    </a:lnTo>
                    <a:lnTo>
                      <a:pt x="106" y="140"/>
                    </a:lnTo>
                    <a:lnTo>
                      <a:pt x="110" y="142"/>
                    </a:lnTo>
                    <a:lnTo>
                      <a:pt x="108" y="138"/>
                    </a:lnTo>
                    <a:lnTo>
                      <a:pt x="108" y="136"/>
                    </a:lnTo>
                    <a:lnTo>
                      <a:pt x="108" y="132"/>
                    </a:lnTo>
                    <a:lnTo>
                      <a:pt x="106" y="128"/>
                    </a:lnTo>
                    <a:lnTo>
                      <a:pt x="106" y="126"/>
                    </a:lnTo>
                    <a:lnTo>
                      <a:pt x="108" y="124"/>
                    </a:lnTo>
                    <a:lnTo>
                      <a:pt x="106" y="122"/>
                    </a:lnTo>
                    <a:lnTo>
                      <a:pt x="102" y="120"/>
                    </a:lnTo>
                    <a:lnTo>
                      <a:pt x="98" y="120"/>
                    </a:lnTo>
                    <a:lnTo>
                      <a:pt x="98" y="120"/>
                    </a:lnTo>
                    <a:close/>
                    <a:moveTo>
                      <a:pt x="64" y="116"/>
                    </a:moveTo>
                    <a:lnTo>
                      <a:pt x="64" y="116"/>
                    </a:lnTo>
                    <a:lnTo>
                      <a:pt x="60" y="136"/>
                    </a:lnTo>
                    <a:lnTo>
                      <a:pt x="70" y="130"/>
                    </a:lnTo>
                    <a:lnTo>
                      <a:pt x="74" y="130"/>
                    </a:lnTo>
                    <a:lnTo>
                      <a:pt x="74" y="126"/>
                    </a:lnTo>
                    <a:lnTo>
                      <a:pt x="76" y="126"/>
                    </a:lnTo>
                    <a:lnTo>
                      <a:pt x="76" y="120"/>
                    </a:lnTo>
                    <a:lnTo>
                      <a:pt x="64" y="116"/>
                    </a:lnTo>
                    <a:lnTo>
                      <a:pt x="64" y="116"/>
                    </a:lnTo>
                    <a:close/>
                    <a:moveTo>
                      <a:pt x="80" y="106"/>
                    </a:moveTo>
                    <a:lnTo>
                      <a:pt x="80" y="108"/>
                    </a:lnTo>
                    <a:lnTo>
                      <a:pt x="80" y="110"/>
                    </a:lnTo>
                    <a:lnTo>
                      <a:pt x="80" y="112"/>
                    </a:lnTo>
                    <a:lnTo>
                      <a:pt x="88" y="114"/>
                    </a:lnTo>
                    <a:lnTo>
                      <a:pt x="92" y="114"/>
                    </a:lnTo>
                    <a:lnTo>
                      <a:pt x="90" y="110"/>
                    </a:lnTo>
                    <a:lnTo>
                      <a:pt x="80" y="106"/>
                    </a:lnTo>
                    <a:lnTo>
                      <a:pt x="80" y="106"/>
                    </a:lnTo>
                    <a:close/>
                    <a:moveTo>
                      <a:pt x="100" y="98"/>
                    </a:moveTo>
                    <a:lnTo>
                      <a:pt x="100" y="98"/>
                    </a:lnTo>
                    <a:lnTo>
                      <a:pt x="96" y="102"/>
                    </a:lnTo>
                    <a:lnTo>
                      <a:pt x="96" y="106"/>
                    </a:lnTo>
                    <a:lnTo>
                      <a:pt x="100" y="110"/>
                    </a:lnTo>
                    <a:lnTo>
                      <a:pt x="102" y="114"/>
                    </a:lnTo>
                    <a:lnTo>
                      <a:pt x="102" y="116"/>
                    </a:lnTo>
                    <a:lnTo>
                      <a:pt x="102" y="118"/>
                    </a:lnTo>
                    <a:lnTo>
                      <a:pt x="106" y="120"/>
                    </a:lnTo>
                    <a:lnTo>
                      <a:pt x="108" y="120"/>
                    </a:lnTo>
                    <a:lnTo>
                      <a:pt x="110" y="120"/>
                    </a:lnTo>
                    <a:lnTo>
                      <a:pt x="112" y="124"/>
                    </a:lnTo>
                    <a:lnTo>
                      <a:pt x="108" y="116"/>
                    </a:lnTo>
                    <a:lnTo>
                      <a:pt x="106" y="114"/>
                    </a:lnTo>
                    <a:lnTo>
                      <a:pt x="106" y="108"/>
                    </a:lnTo>
                    <a:lnTo>
                      <a:pt x="108" y="102"/>
                    </a:lnTo>
                    <a:lnTo>
                      <a:pt x="106" y="102"/>
                    </a:lnTo>
                    <a:lnTo>
                      <a:pt x="104" y="98"/>
                    </a:lnTo>
                    <a:lnTo>
                      <a:pt x="100" y="98"/>
                    </a:lnTo>
                    <a:lnTo>
                      <a:pt x="100" y="98"/>
                    </a:lnTo>
                    <a:close/>
                    <a:moveTo>
                      <a:pt x="44" y="86"/>
                    </a:moveTo>
                    <a:lnTo>
                      <a:pt x="44" y="86"/>
                    </a:lnTo>
                    <a:lnTo>
                      <a:pt x="42" y="86"/>
                    </a:lnTo>
                    <a:lnTo>
                      <a:pt x="40" y="88"/>
                    </a:lnTo>
                    <a:lnTo>
                      <a:pt x="42" y="88"/>
                    </a:lnTo>
                    <a:lnTo>
                      <a:pt x="46" y="90"/>
                    </a:lnTo>
                    <a:lnTo>
                      <a:pt x="48" y="94"/>
                    </a:lnTo>
                    <a:lnTo>
                      <a:pt x="50" y="96"/>
                    </a:lnTo>
                    <a:lnTo>
                      <a:pt x="54" y="98"/>
                    </a:lnTo>
                    <a:lnTo>
                      <a:pt x="54" y="102"/>
                    </a:lnTo>
                    <a:lnTo>
                      <a:pt x="56" y="106"/>
                    </a:lnTo>
                    <a:lnTo>
                      <a:pt x="58" y="102"/>
                    </a:lnTo>
                    <a:lnTo>
                      <a:pt x="58" y="100"/>
                    </a:lnTo>
                    <a:lnTo>
                      <a:pt x="56" y="94"/>
                    </a:lnTo>
                    <a:lnTo>
                      <a:pt x="52" y="88"/>
                    </a:lnTo>
                    <a:lnTo>
                      <a:pt x="48" y="86"/>
                    </a:lnTo>
                    <a:lnTo>
                      <a:pt x="44" y="86"/>
                    </a:lnTo>
                    <a:lnTo>
                      <a:pt x="44" y="86"/>
                    </a:lnTo>
                    <a:close/>
                    <a:moveTo>
                      <a:pt x="48" y="0"/>
                    </a:moveTo>
                    <a:lnTo>
                      <a:pt x="48" y="0"/>
                    </a:lnTo>
                    <a:lnTo>
                      <a:pt x="46" y="8"/>
                    </a:lnTo>
                    <a:lnTo>
                      <a:pt x="46" y="12"/>
                    </a:lnTo>
                    <a:lnTo>
                      <a:pt x="42" y="20"/>
                    </a:lnTo>
                    <a:lnTo>
                      <a:pt x="42" y="24"/>
                    </a:lnTo>
                    <a:lnTo>
                      <a:pt x="44" y="26"/>
                    </a:lnTo>
                    <a:lnTo>
                      <a:pt x="44" y="28"/>
                    </a:lnTo>
                    <a:lnTo>
                      <a:pt x="44" y="32"/>
                    </a:lnTo>
                    <a:lnTo>
                      <a:pt x="42" y="34"/>
                    </a:lnTo>
                    <a:lnTo>
                      <a:pt x="42" y="36"/>
                    </a:lnTo>
                    <a:lnTo>
                      <a:pt x="42" y="42"/>
                    </a:lnTo>
                    <a:lnTo>
                      <a:pt x="40" y="42"/>
                    </a:lnTo>
                    <a:lnTo>
                      <a:pt x="40" y="44"/>
                    </a:lnTo>
                    <a:lnTo>
                      <a:pt x="38" y="40"/>
                    </a:lnTo>
                    <a:lnTo>
                      <a:pt x="36" y="40"/>
                    </a:lnTo>
                    <a:lnTo>
                      <a:pt x="36" y="42"/>
                    </a:lnTo>
                    <a:lnTo>
                      <a:pt x="36" y="48"/>
                    </a:lnTo>
                    <a:lnTo>
                      <a:pt x="40" y="50"/>
                    </a:lnTo>
                    <a:lnTo>
                      <a:pt x="40" y="58"/>
                    </a:lnTo>
                    <a:lnTo>
                      <a:pt x="44" y="66"/>
                    </a:lnTo>
                    <a:lnTo>
                      <a:pt x="46" y="62"/>
                    </a:lnTo>
                    <a:lnTo>
                      <a:pt x="48" y="62"/>
                    </a:lnTo>
                    <a:lnTo>
                      <a:pt x="46" y="70"/>
                    </a:lnTo>
                    <a:lnTo>
                      <a:pt x="46" y="76"/>
                    </a:lnTo>
                    <a:lnTo>
                      <a:pt x="52" y="86"/>
                    </a:lnTo>
                    <a:lnTo>
                      <a:pt x="56" y="84"/>
                    </a:lnTo>
                    <a:lnTo>
                      <a:pt x="58" y="82"/>
                    </a:lnTo>
                    <a:lnTo>
                      <a:pt x="60" y="80"/>
                    </a:lnTo>
                    <a:lnTo>
                      <a:pt x="64" y="80"/>
                    </a:lnTo>
                    <a:lnTo>
                      <a:pt x="66" y="82"/>
                    </a:lnTo>
                    <a:lnTo>
                      <a:pt x="70" y="82"/>
                    </a:lnTo>
                    <a:lnTo>
                      <a:pt x="70" y="86"/>
                    </a:lnTo>
                    <a:lnTo>
                      <a:pt x="72" y="88"/>
                    </a:lnTo>
                    <a:lnTo>
                      <a:pt x="74" y="88"/>
                    </a:lnTo>
                    <a:lnTo>
                      <a:pt x="74" y="84"/>
                    </a:lnTo>
                    <a:lnTo>
                      <a:pt x="72" y="82"/>
                    </a:lnTo>
                    <a:lnTo>
                      <a:pt x="76" y="80"/>
                    </a:lnTo>
                    <a:lnTo>
                      <a:pt x="76" y="84"/>
                    </a:lnTo>
                    <a:lnTo>
                      <a:pt x="80" y="88"/>
                    </a:lnTo>
                    <a:lnTo>
                      <a:pt x="82" y="94"/>
                    </a:lnTo>
                    <a:lnTo>
                      <a:pt x="86" y="94"/>
                    </a:lnTo>
                    <a:lnTo>
                      <a:pt x="88" y="94"/>
                    </a:lnTo>
                    <a:lnTo>
                      <a:pt x="88" y="96"/>
                    </a:lnTo>
                    <a:lnTo>
                      <a:pt x="90" y="96"/>
                    </a:lnTo>
                    <a:lnTo>
                      <a:pt x="92" y="92"/>
                    </a:lnTo>
                    <a:lnTo>
                      <a:pt x="90" y="90"/>
                    </a:lnTo>
                    <a:lnTo>
                      <a:pt x="88" y="88"/>
                    </a:lnTo>
                    <a:lnTo>
                      <a:pt x="86" y="84"/>
                    </a:lnTo>
                    <a:lnTo>
                      <a:pt x="88" y="80"/>
                    </a:lnTo>
                    <a:lnTo>
                      <a:pt x="88" y="78"/>
                    </a:lnTo>
                    <a:lnTo>
                      <a:pt x="84" y="74"/>
                    </a:lnTo>
                    <a:lnTo>
                      <a:pt x="80" y="78"/>
                    </a:lnTo>
                    <a:lnTo>
                      <a:pt x="78" y="76"/>
                    </a:lnTo>
                    <a:lnTo>
                      <a:pt x="78" y="72"/>
                    </a:lnTo>
                    <a:lnTo>
                      <a:pt x="76" y="70"/>
                    </a:lnTo>
                    <a:lnTo>
                      <a:pt x="74" y="72"/>
                    </a:lnTo>
                    <a:lnTo>
                      <a:pt x="68" y="72"/>
                    </a:lnTo>
                    <a:lnTo>
                      <a:pt x="62" y="76"/>
                    </a:lnTo>
                    <a:lnTo>
                      <a:pt x="58" y="74"/>
                    </a:lnTo>
                    <a:lnTo>
                      <a:pt x="58" y="64"/>
                    </a:lnTo>
                    <a:lnTo>
                      <a:pt x="56" y="64"/>
                    </a:lnTo>
                    <a:lnTo>
                      <a:pt x="56" y="54"/>
                    </a:lnTo>
                    <a:lnTo>
                      <a:pt x="58" y="48"/>
                    </a:lnTo>
                    <a:lnTo>
                      <a:pt x="58" y="44"/>
                    </a:lnTo>
                    <a:lnTo>
                      <a:pt x="60" y="44"/>
                    </a:lnTo>
                    <a:lnTo>
                      <a:pt x="62" y="44"/>
                    </a:lnTo>
                    <a:lnTo>
                      <a:pt x="64" y="38"/>
                    </a:lnTo>
                    <a:lnTo>
                      <a:pt x="64" y="34"/>
                    </a:lnTo>
                    <a:lnTo>
                      <a:pt x="68" y="34"/>
                    </a:lnTo>
                    <a:lnTo>
                      <a:pt x="70" y="34"/>
                    </a:lnTo>
                    <a:lnTo>
                      <a:pt x="72" y="30"/>
                    </a:lnTo>
                    <a:lnTo>
                      <a:pt x="70" y="20"/>
                    </a:lnTo>
                    <a:lnTo>
                      <a:pt x="66" y="18"/>
                    </a:lnTo>
                    <a:lnTo>
                      <a:pt x="66" y="10"/>
                    </a:lnTo>
                    <a:lnTo>
                      <a:pt x="68" y="4"/>
                    </a:lnTo>
                    <a:lnTo>
                      <a:pt x="68" y="0"/>
                    </a:lnTo>
                    <a:lnTo>
                      <a:pt x="60" y="4"/>
                    </a:lnTo>
                    <a:lnTo>
                      <a:pt x="56" y="6"/>
                    </a:lnTo>
                    <a:lnTo>
                      <a:pt x="54" y="2"/>
                    </a:lnTo>
                    <a:lnTo>
                      <a:pt x="52" y="0"/>
                    </a:lnTo>
                    <a:lnTo>
                      <a:pt x="48" y="0"/>
                    </a:lnTo>
                    <a:lnTo>
                      <a:pt x="48"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20" name="Freeform 178">
                <a:extLst>
                  <a:ext uri="{FF2B5EF4-FFF2-40B4-BE49-F238E27FC236}">
                    <a16:creationId xmlns:a16="http://schemas.microsoft.com/office/drawing/2014/main" id="{09453881-AD1B-46DB-850B-03358C877A3A}"/>
                  </a:ext>
                </a:extLst>
              </p:cNvPr>
              <p:cNvSpPr>
                <a:spLocks/>
              </p:cNvSpPr>
              <p:nvPr/>
            </p:nvSpPr>
            <p:spPr bwMode="auto">
              <a:xfrm>
                <a:off x="4340" y="2396"/>
                <a:ext cx="12" cy="8"/>
              </a:xfrm>
              <a:custGeom>
                <a:avLst/>
                <a:gdLst/>
                <a:ahLst/>
                <a:cxnLst>
                  <a:cxn ang="0">
                    <a:pos x="4" y="0"/>
                  </a:cxn>
                  <a:cxn ang="0">
                    <a:pos x="4" y="0"/>
                  </a:cxn>
                  <a:cxn ang="0">
                    <a:pos x="0" y="4"/>
                  </a:cxn>
                  <a:cxn ang="0">
                    <a:pos x="0" y="6"/>
                  </a:cxn>
                  <a:cxn ang="0">
                    <a:pos x="6" y="8"/>
                  </a:cxn>
                  <a:cxn ang="0">
                    <a:pos x="10" y="8"/>
                  </a:cxn>
                  <a:cxn ang="0">
                    <a:pos x="12" y="4"/>
                  </a:cxn>
                  <a:cxn ang="0">
                    <a:pos x="8" y="0"/>
                  </a:cxn>
                  <a:cxn ang="0">
                    <a:pos x="4" y="0"/>
                  </a:cxn>
                </a:cxnLst>
                <a:rect l="0" t="0" r="r" b="b"/>
                <a:pathLst>
                  <a:path w="12" h="8">
                    <a:moveTo>
                      <a:pt x="4" y="0"/>
                    </a:moveTo>
                    <a:lnTo>
                      <a:pt x="4" y="0"/>
                    </a:lnTo>
                    <a:lnTo>
                      <a:pt x="0" y="4"/>
                    </a:lnTo>
                    <a:lnTo>
                      <a:pt x="0" y="6"/>
                    </a:lnTo>
                    <a:lnTo>
                      <a:pt x="6" y="8"/>
                    </a:lnTo>
                    <a:lnTo>
                      <a:pt x="10" y="8"/>
                    </a:lnTo>
                    <a:lnTo>
                      <a:pt x="12" y="4"/>
                    </a:lnTo>
                    <a:lnTo>
                      <a:pt x="8" y="0"/>
                    </a:lnTo>
                    <a:lnTo>
                      <a:pt x="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21" name="Freeform 179">
                <a:extLst>
                  <a:ext uri="{FF2B5EF4-FFF2-40B4-BE49-F238E27FC236}">
                    <a16:creationId xmlns:a16="http://schemas.microsoft.com/office/drawing/2014/main" id="{D980D234-9069-41FB-8598-D0F23DBAF4B3}"/>
                  </a:ext>
                </a:extLst>
              </p:cNvPr>
              <p:cNvSpPr>
                <a:spLocks/>
              </p:cNvSpPr>
              <p:nvPr/>
            </p:nvSpPr>
            <p:spPr bwMode="auto">
              <a:xfrm>
                <a:off x="4340" y="2396"/>
                <a:ext cx="12" cy="8"/>
              </a:xfrm>
              <a:custGeom>
                <a:avLst/>
                <a:gdLst/>
                <a:ahLst/>
                <a:cxnLst>
                  <a:cxn ang="0">
                    <a:pos x="4" y="0"/>
                  </a:cxn>
                  <a:cxn ang="0">
                    <a:pos x="4" y="0"/>
                  </a:cxn>
                  <a:cxn ang="0">
                    <a:pos x="0" y="4"/>
                  </a:cxn>
                  <a:cxn ang="0">
                    <a:pos x="0" y="6"/>
                  </a:cxn>
                  <a:cxn ang="0">
                    <a:pos x="6" y="8"/>
                  </a:cxn>
                  <a:cxn ang="0">
                    <a:pos x="10" y="8"/>
                  </a:cxn>
                  <a:cxn ang="0">
                    <a:pos x="12" y="4"/>
                  </a:cxn>
                  <a:cxn ang="0">
                    <a:pos x="8" y="0"/>
                  </a:cxn>
                  <a:cxn ang="0">
                    <a:pos x="4" y="0"/>
                  </a:cxn>
                </a:cxnLst>
                <a:rect l="0" t="0" r="r" b="b"/>
                <a:pathLst>
                  <a:path w="12" h="8">
                    <a:moveTo>
                      <a:pt x="4" y="0"/>
                    </a:moveTo>
                    <a:lnTo>
                      <a:pt x="4" y="0"/>
                    </a:lnTo>
                    <a:lnTo>
                      <a:pt x="0" y="4"/>
                    </a:lnTo>
                    <a:lnTo>
                      <a:pt x="0" y="6"/>
                    </a:lnTo>
                    <a:lnTo>
                      <a:pt x="6" y="8"/>
                    </a:lnTo>
                    <a:lnTo>
                      <a:pt x="10" y="8"/>
                    </a:lnTo>
                    <a:lnTo>
                      <a:pt x="12" y="4"/>
                    </a:lnTo>
                    <a:lnTo>
                      <a:pt x="8" y="0"/>
                    </a:lnTo>
                    <a:lnTo>
                      <a:pt x="4"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22" name="Freeform 180">
                <a:extLst>
                  <a:ext uri="{FF2B5EF4-FFF2-40B4-BE49-F238E27FC236}">
                    <a16:creationId xmlns:a16="http://schemas.microsoft.com/office/drawing/2014/main" id="{0911E760-D732-4B92-9F86-140A580AFC21}"/>
                  </a:ext>
                </a:extLst>
              </p:cNvPr>
              <p:cNvSpPr>
                <a:spLocks/>
              </p:cNvSpPr>
              <p:nvPr/>
            </p:nvSpPr>
            <p:spPr bwMode="auto">
              <a:xfrm>
                <a:off x="4316" y="2384"/>
                <a:ext cx="18" cy="26"/>
              </a:xfrm>
              <a:custGeom>
                <a:avLst/>
                <a:gdLst/>
                <a:ahLst/>
                <a:cxnLst>
                  <a:cxn ang="0">
                    <a:pos x="12" y="0"/>
                  </a:cxn>
                  <a:cxn ang="0">
                    <a:pos x="12" y="0"/>
                  </a:cxn>
                  <a:cxn ang="0">
                    <a:pos x="10" y="10"/>
                  </a:cxn>
                  <a:cxn ang="0">
                    <a:pos x="2" y="12"/>
                  </a:cxn>
                  <a:cxn ang="0">
                    <a:pos x="0" y="16"/>
                  </a:cxn>
                  <a:cxn ang="0">
                    <a:pos x="2" y="20"/>
                  </a:cxn>
                  <a:cxn ang="0">
                    <a:pos x="6" y="22"/>
                  </a:cxn>
                  <a:cxn ang="0">
                    <a:pos x="10" y="24"/>
                  </a:cxn>
                  <a:cxn ang="0">
                    <a:pos x="14" y="26"/>
                  </a:cxn>
                  <a:cxn ang="0">
                    <a:pos x="14" y="22"/>
                  </a:cxn>
                  <a:cxn ang="0">
                    <a:pos x="14" y="14"/>
                  </a:cxn>
                  <a:cxn ang="0">
                    <a:pos x="18" y="6"/>
                  </a:cxn>
                  <a:cxn ang="0">
                    <a:pos x="18" y="2"/>
                  </a:cxn>
                  <a:cxn ang="0">
                    <a:pos x="16" y="0"/>
                  </a:cxn>
                  <a:cxn ang="0">
                    <a:pos x="12" y="0"/>
                  </a:cxn>
                </a:cxnLst>
                <a:rect l="0" t="0" r="r" b="b"/>
                <a:pathLst>
                  <a:path w="18" h="26">
                    <a:moveTo>
                      <a:pt x="12" y="0"/>
                    </a:moveTo>
                    <a:lnTo>
                      <a:pt x="12" y="0"/>
                    </a:lnTo>
                    <a:lnTo>
                      <a:pt x="10" y="10"/>
                    </a:lnTo>
                    <a:lnTo>
                      <a:pt x="2" y="12"/>
                    </a:lnTo>
                    <a:lnTo>
                      <a:pt x="0" y="16"/>
                    </a:lnTo>
                    <a:lnTo>
                      <a:pt x="2" y="20"/>
                    </a:lnTo>
                    <a:lnTo>
                      <a:pt x="6" y="22"/>
                    </a:lnTo>
                    <a:lnTo>
                      <a:pt x="10" y="24"/>
                    </a:lnTo>
                    <a:lnTo>
                      <a:pt x="14" y="26"/>
                    </a:lnTo>
                    <a:lnTo>
                      <a:pt x="14" y="22"/>
                    </a:lnTo>
                    <a:lnTo>
                      <a:pt x="14" y="14"/>
                    </a:lnTo>
                    <a:lnTo>
                      <a:pt x="18" y="6"/>
                    </a:lnTo>
                    <a:lnTo>
                      <a:pt x="18" y="2"/>
                    </a:lnTo>
                    <a:lnTo>
                      <a:pt x="16" y="0"/>
                    </a:ln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23" name="Freeform 181">
                <a:extLst>
                  <a:ext uri="{FF2B5EF4-FFF2-40B4-BE49-F238E27FC236}">
                    <a16:creationId xmlns:a16="http://schemas.microsoft.com/office/drawing/2014/main" id="{69D467C4-A24A-4685-9DE0-40549EA83489}"/>
                  </a:ext>
                </a:extLst>
              </p:cNvPr>
              <p:cNvSpPr>
                <a:spLocks/>
              </p:cNvSpPr>
              <p:nvPr/>
            </p:nvSpPr>
            <p:spPr bwMode="auto">
              <a:xfrm>
                <a:off x="4316" y="2384"/>
                <a:ext cx="18" cy="26"/>
              </a:xfrm>
              <a:custGeom>
                <a:avLst/>
                <a:gdLst/>
                <a:ahLst/>
                <a:cxnLst>
                  <a:cxn ang="0">
                    <a:pos x="12" y="0"/>
                  </a:cxn>
                  <a:cxn ang="0">
                    <a:pos x="12" y="0"/>
                  </a:cxn>
                  <a:cxn ang="0">
                    <a:pos x="10" y="10"/>
                  </a:cxn>
                  <a:cxn ang="0">
                    <a:pos x="2" y="12"/>
                  </a:cxn>
                  <a:cxn ang="0">
                    <a:pos x="0" y="16"/>
                  </a:cxn>
                  <a:cxn ang="0">
                    <a:pos x="2" y="20"/>
                  </a:cxn>
                  <a:cxn ang="0">
                    <a:pos x="6" y="22"/>
                  </a:cxn>
                  <a:cxn ang="0">
                    <a:pos x="10" y="24"/>
                  </a:cxn>
                  <a:cxn ang="0">
                    <a:pos x="14" y="26"/>
                  </a:cxn>
                  <a:cxn ang="0">
                    <a:pos x="14" y="22"/>
                  </a:cxn>
                  <a:cxn ang="0">
                    <a:pos x="14" y="14"/>
                  </a:cxn>
                  <a:cxn ang="0">
                    <a:pos x="18" y="6"/>
                  </a:cxn>
                  <a:cxn ang="0">
                    <a:pos x="18" y="2"/>
                  </a:cxn>
                  <a:cxn ang="0">
                    <a:pos x="16" y="0"/>
                  </a:cxn>
                  <a:cxn ang="0">
                    <a:pos x="12" y="0"/>
                  </a:cxn>
                </a:cxnLst>
                <a:rect l="0" t="0" r="r" b="b"/>
                <a:pathLst>
                  <a:path w="18" h="26">
                    <a:moveTo>
                      <a:pt x="12" y="0"/>
                    </a:moveTo>
                    <a:lnTo>
                      <a:pt x="12" y="0"/>
                    </a:lnTo>
                    <a:lnTo>
                      <a:pt x="10" y="10"/>
                    </a:lnTo>
                    <a:lnTo>
                      <a:pt x="2" y="12"/>
                    </a:lnTo>
                    <a:lnTo>
                      <a:pt x="0" y="16"/>
                    </a:lnTo>
                    <a:lnTo>
                      <a:pt x="2" y="20"/>
                    </a:lnTo>
                    <a:lnTo>
                      <a:pt x="6" y="22"/>
                    </a:lnTo>
                    <a:lnTo>
                      <a:pt x="10" y="24"/>
                    </a:lnTo>
                    <a:lnTo>
                      <a:pt x="14" y="26"/>
                    </a:lnTo>
                    <a:lnTo>
                      <a:pt x="14" y="22"/>
                    </a:lnTo>
                    <a:lnTo>
                      <a:pt x="14" y="14"/>
                    </a:lnTo>
                    <a:lnTo>
                      <a:pt x="18" y="6"/>
                    </a:lnTo>
                    <a:lnTo>
                      <a:pt x="18" y="2"/>
                    </a:lnTo>
                    <a:lnTo>
                      <a:pt x="16" y="0"/>
                    </a:lnTo>
                    <a:lnTo>
                      <a:pt x="12"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24" name="Freeform 182">
                <a:extLst>
                  <a:ext uri="{FF2B5EF4-FFF2-40B4-BE49-F238E27FC236}">
                    <a16:creationId xmlns:a16="http://schemas.microsoft.com/office/drawing/2014/main" id="{9DFE05FE-45BB-4D2B-AA19-D68F238458EB}"/>
                  </a:ext>
                </a:extLst>
              </p:cNvPr>
              <p:cNvSpPr>
                <a:spLocks/>
              </p:cNvSpPr>
              <p:nvPr/>
            </p:nvSpPr>
            <p:spPr bwMode="auto">
              <a:xfrm>
                <a:off x="4250" y="2378"/>
                <a:ext cx="34" cy="46"/>
              </a:xfrm>
              <a:custGeom>
                <a:avLst/>
                <a:gdLst/>
                <a:ahLst/>
                <a:cxnLst>
                  <a:cxn ang="0">
                    <a:pos x="30" y="0"/>
                  </a:cxn>
                  <a:cxn ang="0">
                    <a:pos x="30" y="0"/>
                  </a:cxn>
                  <a:cxn ang="0">
                    <a:pos x="30" y="6"/>
                  </a:cxn>
                  <a:cxn ang="0">
                    <a:pos x="24" y="12"/>
                  </a:cxn>
                  <a:cxn ang="0">
                    <a:pos x="24" y="14"/>
                  </a:cxn>
                  <a:cxn ang="0">
                    <a:pos x="24" y="16"/>
                  </a:cxn>
                  <a:cxn ang="0">
                    <a:pos x="22" y="18"/>
                  </a:cxn>
                  <a:cxn ang="0">
                    <a:pos x="20" y="20"/>
                  </a:cxn>
                  <a:cxn ang="0">
                    <a:pos x="20" y="24"/>
                  </a:cxn>
                  <a:cxn ang="0">
                    <a:pos x="18" y="28"/>
                  </a:cxn>
                  <a:cxn ang="0">
                    <a:pos x="14" y="30"/>
                  </a:cxn>
                  <a:cxn ang="0">
                    <a:pos x="14" y="32"/>
                  </a:cxn>
                  <a:cxn ang="0">
                    <a:pos x="8" y="32"/>
                  </a:cxn>
                  <a:cxn ang="0">
                    <a:pos x="8" y="36"/>
                  </a:cxn>
                  <a:cxn ang="0">
                    <a:pos x="4" y="36"/>
                  </a:cxn>
                  <a:cxn ang="0">
                    <a:pos x="0" y="46"/>
                  </a:cxn>
                  <a:cxn ang="0">
                    <a:pos x="10" y="40"/>
                  </a:cxn>
                  <a:cxn ang="0">
                    <a:pos x="18" y="34"/>
                  </a:cxn>
                  <a:cxn ang="0">
                    <a:pos x="18" y="30"/>
                  </a:cxn>
                  <a:cxn ang="0">
                    <a:pos x="22" y="26"/>
                  </a:cxn>
                  <a:cxn ang="0">
                    <a:pos x="24" y="26"/>
                  </a:cxn>
                  <a:cxn ang="0">
                    <a:pos x="24" y="24"/>
                  </a:cxn>
                  <a:cxn ang="0">
                    <a:pos x="26" y="22"/>
                  </a:cxn>
                  <a:cxn ang="0">
                    <a:pos x="30" y="20"/>
                  </a:cxn>
                  <a:cxn ang="0">
                    <a:pos x="30" y="16"/>
                  </a:cxn>
                  <a:cxn ang="0">
                    <a:pos x="34" y="14"/>
                  </a:cxn>
                  <a:cxn ang="0">
                    <a:pos x="34" y="2"/>
                  </a:cxn>
                  <a:cxn ang="0">
                    <a:pos x="34" y="0"/>
                  </a:cxn>
                  <a:cxn ang="0">
                    <a:pos x="30" y="0"/>
                  </a:cxn>
                </a:cxnLst>
                <a:rect l="0" t="0" r="r" b="b"/>
                <a:pathLst>
                  <a:path w="34" h="46">
                    <a:moveTo>
                      <a:pt x="30" y="0"/>
                    </a:moveTo>
                    <a:lnTo>
                      <a:pt x="30" y="0"/>
                    </a:lnTo>
                    <a:lnTo>
                      <a:pt x="30" y="6"/>
                    </a:lnTo>
                    <a:lnTo>
                      <a:pt x="24" y="12"/>
                    </a:lnTo>
                    <a:lnTo>
                      <a:pt x="24" y="14"/>
                    </a:lnTo>
                    <a:lnTo>
                      <a:pt x="24" y="16"/>
                    </a:lnTo>
                    <a:lnTo>
                      <a:pt x="22" y="18"/>
                    </a:lnTo>
                    <a:lnTo>
                      <a:pt x="20" y="20"/>
                    </a:lnTo>
                    <a:lnTo>
                      <a:pt x="20" y="24"/>
                    </a:lnTo>
                    <a:lnTo>
                      <a:pt x="18" y="28"/>
                    </a:lnTo>
                    <a:lnTo>
                      <a:pt x="14" y="30"/>
                    </a:lnTo>
                    <a:lnTo>
                      <a:pt x="14" y="32"/>
                    </a:lnTo>
                    <a:lnTo>
                      <a:pt x="8" y="32"/>
                    </a:lnTo>
                    <a:lnTo>
                      <a:pt x="8" y="36"/>
                    </a:lnTo>
                    <a:lnTo>
                      <a:pt x="4" y="36"/>
                    </a:lnTo>
                    <a:lnTo>
                      <a:pt x="0" y="46"/>
                    </a:lnTo>
                    <a:lnTo>
                      <a:pt x="10" y="40"/>
                    </a:lnTo>
                    <a:lnTo>
                      <a:pt x="18" y="34"/>
                    </a:lnTo>
                    <a:lnTo>
                      <a:pt x="18" y="30"/>
                    </a:lnTo>
                    <a:lnTo>
                      <a:pt x="22" y="26"/>
                    </a:lnTo>
                    <a:lnTo>
                      <a:pt x="24" y="26"/>
                    </a:lnTo>
                    <a:lnTo>
                      <a:pt x="24" y="24"/>
                    </a:lnTo>
                    <a:lnTo>
                      <a:pt x="26" y="22"/>
                    </a:lnTo>
                    <a:lnTo>
                      <a:pt x="30" y="20"/>
                    </a:lnTo>
                    <a:lnTo>
                      <a:pt x="30" y="16"/>
                    </a:lnTo>
                    <a:lnTo>
                      <a:pt x="34" y="14"/>
                    </a:lnTo>
                    <a:lnTo>
                      <a:pt x="34" y="2"/>
                    </a:lnTo>
                    <a:lnTo>
                      <a:pt x="34" y="0"/>
                    </a:lnTo>
                    <a:lnTo>
                      <a:pt x="3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25" name="Freeform 183">
                <a:extLst>
                  <a:ext uri="{FF2B5EF4-FFF2-40B4-BE49-F238E27FC236}">
                    <a16:creationId xmlns:a16="http://schemas.microsoft.com/office/drawing/2014/main" id="{AD387C97-34BB-4581-90DD-3EAF9BA50998}"/>
                  </a:ext>
                </a:extLst>
              </p:cNvPr>
              <p:cNvSpPr>
                <a:spLocks/>
              </p:cNvSpPr>
              <p:nvPr/>
            </p:nvSpPr>
            <p:spPr bwMode="auto">
              <a:xfrm>
                <a:off x="4250" y="2378"/>
                <a:ext cx="34" cy="46"/>
              </a:xfrm>
              <a:custGeom>
                <a:avLst/>
                <a:gdLst/>
                <a:ahLst/>
                <a:cxnLst>
                  <a:cxn ang="0">
                    <a:pos x="30" y="0"/>
                  </a:cxn>
                  <a:cxn ang="0">
                    <a:pos x="30" y="0"/>
                  </a:cxn>
                  <a:cxn ang="0">
                    <a:pos x="30" y="6"/>
                  </a:cxn>
                  <a:cxn ang="0">
                    <a:pos x="24" y="12"/>
                  </a:cxn>
                  <a:cxn ang="0">
                    <a:pos x="24" y="14"/>
                  </a:cxn>
                  <a:cxn ang="0">
                    <a:pos x="24" y="16"/>
                  </a:cxn>
                  <a:cxn ang="0">
                    <a:pos x="22" y="18"/>
                  </a:cxn>
                  <a:cxn ang="0">
                    <a:pos x="20" y="20"/>
                  </a:cxn>
                  <a:cxn ang="0">
                    <a:pos x="20" y="24"/>
                  </a:cxn>
                  <a:cxn ang="0">
                    <a:pos x="18" y="28"/>
                  </a:cxn>
                  <a:cxn ang="0">
                    <a:pos x="14" y="30"/>
                  </a:cxn>
                  <a:cxn ang="0">
                    <a:pos x="14" y="32"/>
                  </a:cxn>
                  <a:cxn ang="0">
                    <a:pos x="8" y="32"/>
                  </a:cxn>
                  <a:cxn ang="0">
                    <a:pos x="8" y="36"/>
                  </a:cxn>
                  <a:cxn ang="0">
                    <a:pos x="4" y="36"/>
                  </a:cxn>
                  <a:cxn ang="0">
                    <a:pos x="0" y="46"/>
                  </a:cxn>
                  <a:cxn ang="0">
                    <a:pos x="10" y="40"/>
                  </a:cxn>
                  <a:cxn ang="0">
                    <a:pos x="18" y="34"/>
                  </a:cxn>
                  <a:cxn ang="0">
                    <a:pos x="18" y="30"/>
                  </a:cxn>
                  <a:cxn ang="0">
                    <a:pos x="22" y="26"/>
                  </a:cxn>
                  <a:cxn ang="0">
                    <a:pos x="24" y="26"/>
                  </a:cxn>
                  <a:cxn ang="0">
                    <a:pos x="24" y="24"/>
                  </a:cxn>
                  <a:cxn ang="0">
                    <a:pos x="26" y="22"/>
                  </a:cxn>
                  <a:cxn ang="0">
                    <a:pos x="30" y="20"/>
                  </a:cxn>
                  <a:cxn ang="0">
                    <a:pos x="30" y="16"/>
                  </a:cxn>
                  <a:cxn ang="0">
                    <a:pos x="34" y="14"/>
                  </a:cxn>
                  <a:cxn ang="0">
                    <a:pos x="34" y="2"/>
                  </a:cxn>
                  <a:cxn ang="0">
                    <a:pos x="34" y="0"/>
                  </a:cxn>
                  <a:cxn ang="0">
                    <a:pos x="30" y="0"/>
                  </a:cxn>
                </a:cxnLst>
                <a:rect l="0" t="0" r="r" b="b"/>
                <a:pathLst>
                  <a:path w="34" h="46">
                    <a:moveTo>
                      <a:pt x="30" y="0"/>
                    </a:moveTo>
                    <a:lnTo>
                      <a:pt x="30" y="0"/>
                    </a:lnTo>
                    <a:lnTo>
                      <a:pt x="30" y="6"/>
                    </a:lnTo>
                    <a:lnTo>
                      <a:pt x="24" y="12"/>
                    </a:lnTo>
                    <a:lnTo>
                      <a:pt x="24" y="14"/>
                    </a:lnTo>
                    <a:lnTo>
                      <a:pt x="24" y="16"/>
                    </a:lnTo>
                    <a:lnTo>
                      <a:pt x="22" y="18"/>
                    </a:lnTo>
                    <a:lnTo>
                      <a:pt x="20" y="20"/>
                    </a:lnTo>
                    <a:lnTo>
                      <a:pt x="20" y="24"/>
                    </a:lnTo>
                    <a:lnTo>
                      <a:pt x="18" y="28"/>
                    </a:lnTo>
                    <a:lnTo>
                      <a:pt x="14" y="30"/>
                    </a:lnTo>
                    <a:lnTo>
                      <a:pt x="14" y="32"/>
                    </a:lnTo>
                    <a:lnTo>
                      <a:pt x="8" y="32"/>
                    </a:lnTo>
                    <a:lnTo>
                      <a:pt x="8" y="36"/>
                    </a:lnTo>
                    <a:lnTo>
                      <a:pt x="4" y="36"/>
                    </a:lnTo>
                    <a:lnTo>
                      <a:pt x="0" y="46"/>
                    </a:lnTo>
                    <a:lnTo>
                      <a:pt x="10" y="40"/>
                    </a:lnTo>
                    <a:lnTo>
                      <a:pt x="18" y="34"/>
                    </a:lnTo>
                    <a:lnTo>
                      <a:pt x="18" y="30"/>
                    </a:lnTo>
                    <a:lnTo>
                      <a:pt x="22" y="26"/>
                    </a:lnTo>
                    <a:lnTo>
                      <a:pt x="24" y="26"/>
                    </a:lnTo>
                    <a:lnTo>
                      <a:pt x="24" y="24"/>
                    </a:lnTo>
                    <a:lnTo>
                      <a:pt x="26" y="22"/>
                    </a:lnTo>
                    <a:lnTo>
                      <a:pt x="30" y="20"/>
                    </a:lnTo>
                    <a:lnTo>
                      <a:pt x="30" y="16"/>
                    </a:lnTo>
                    <a:lnTo>
                      <a:pt x="34" y="14"/>
                    </a:lnTo>
                    <a:lnTo>
                      <a:pt x="34" y="2"/>
                    </a:lnTo>
                    <a:lnTo>
                      <a:pt x="34" y="0"/>
                    </a:lnTo>
                    <a:lnTo>
                      <a:pt x="3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26" name="Freeform 184">
                <a:extLst>
                  <a:ext uri="{FF2B5EF4-FFF2-40B4-BE49-F238E27FC236}">
                    <a16:creationId xmlns:a16="http://schemas.microsoft.com/office/drawing/2014/main" id="{564AD021-2F56-4389-8450-5C68F7CC051E}"/>
                  </a:ext>
                </a:extLst>
              </p:cNvPr>
              <p:cNvSpPr>
                <a:spLocks/>
              </p:cNvSpPr>
              <p:nvPr/>
            </p:nvSpPr>
            <p:spPr bwMode="auto">
              <a:xfrm>
                <a:off x="4310" y="2372"/>
                <a:ext cx="16" cy="20"/>
              </a:xfrm>
              <a:custGeom>
                <a:avLst/>
                <a:gdLst/>
                <a:ahLst/>
                <a:cxnLst>
                  <a:cxn ang="0">
                    <a:pos x="4" y="0"/>
                  </a:cxn>
                  <a:cxn ang="0">
                    <a:pos x="4" y="0"/>
                  </a:cxn>
                  <a:cxn ang="0">
                    <a:pos x="0" y="20"/>
                  </a:cxn>
                  <a:cxn ang="0">
                    <a:pos x="10" y="14"/>
                  </a:cxn>
                  <a:cxn ang="0">
                    <a:pos x="14" y="14"/>
                  </a:cxn>
                  <a:cxn ang="0">
                    <a:pos x="14" y="10"/>
                  </a:cxn>
                  <a:cxn ang="0">
                    <a:pos x="16" y="10"/>
                  </a:cxn>
                  <a:cxn ang="0">
                    <a:pos x="16" y="4"/>
                  </a:cxn>
                  <a:cxn ang="0">
                    <a:pos x="4" y="0"/>
                  </a:cxn>
                </a:cxnLst>
                <a:rect l="0" t="0" r="r" b="b"/>
                <a:pathLst>
                  <a:path w="16" h="20">
                    <a:moveTo>
                      <a:pt x="4" y="0"/>
                    </a:moveTo>
                    <a:lnTo>
                      <a:pt x="4" y="0"/>
                    </a:lnTo>
                    <a:lnTo>
                      <a:pt x="0" y="20"/>
                    </a:lnTo>
                    <a:lnTo>
                      <a:pt x="10" y="14"/>
                    </a:lnTo>
                    <a:lnTo>
                      <a:pt x="14" y="14"/>
                    </a:lnTo>
                    <a:lnTo>
                      <a:pt x="14" y="10"/>
                    </a:lnTo>
                    <a:lnTo>
                      <a:pt x="16" y="10"/>
                    </a:lnTo>
                    <a:lnTo>
                      <a:pt x="16" y="4"/>
                    </a:lnTo>
                    <a:lnTo>
                      <a:pt x="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27" name="Freeform 185">
                <a:extLst>
                  <a:ext uri="{FF2B5EF4-FFF2-40B4-BE49-F238E27FC236}">
                    <a16:creationId xmlns:a16="http://schemas.microsoft.com/office/drawing/2014/main" id="{AAA0698E-91EC-40ED-8965-5DD295B5090F}"/>
                  </a:ext>
                </a:extLst>
              </p:cNvPr>
              <p:cNvSpPr>
                <a:spLocks/>
              </p:cNvSpPr>
              <p:nvPr/>
            </p:nvSpPr>
            <p:spPr bwMode="auto">
              <a:xfrm>
                <a:off x="4310" y="2372"/>
                <a:ext cx="16" cy="20"/>
              </a:xfrm>
              <a:custGeom>
                <a:avLst/>
                <a:gdLst/>
                <a:ahLst/>
                <a:cxnLst>
                  <a:cxn ang="0">
                    <a:pos x="4" y="0"/>
                  </a:cxn>
                  <a:cxn ang="0">
                    <a:pos x="4" y="0"/>
                  </a:cxn>
                  <a:cxn ang="0">
                    <a:pos x="0" y="20"/>
                  </a:cxn>
                  <a:cxn ang="0">
                    <a:pos x="10" y="14"/>
                  </a:cxn>
                  <a:cxn ang="0">
                    <a:pos x="14" y="14"/>
                  </a:cxn>
                  <a:cxn ang="0">
                    <a:pos x="14" y="10"/>
                  </a:cxn>
                  <a:cxn ang="0">
                    <a:pos x="16" y="10"/>
                  </a:cxn>
                  <a:cxn ang="0">
                    <a:pos x="16" y="4"/>
                  </a:cxn>
                  <a:cxn ang="0">
                    <a:pos x="4" y="0"/>
                  </a:cxn>
                </a:cxnLst>
                <a:rect l="0" t="0" r="r" b="b"/>
                <a:pathLst>
                  <a:path w="16" h="20">
                    <a:moveTo>
                      <a:pt x="4" y="0"/>
                    </a:moveTo>
                    <a:lnTo>
                      <a:pt x="4" y="0"/>
                    </a:lnTo>
                    <a:lnTo>
                      <a:pt x="0" y="20"/>
                    </a:lnTo>
                    <a:lnTo>
                      <a:pt x="10" y="14"/>
                    </a:lnTo>
                    <a:lnTo>
                      <a:pt x="14" y="14"/>
                    </a:lnTo>
                    <a:lnTo>
                      <a:pt x="14" y="10"/>
                    </a:lnTo>
                    <a:lnTo>
                      <a:pt x="16" y="10"/>
                    </a:lnTo>
                    <a:lnTo>
                      <a:pt x="16" y="4"/>
                    </a:lnTo>
                    <a:lnTo>
                      <a:pt x="4"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28" name="Freeform 186">
                <a:extLst>
                  <a:ext uri="{FF2B5EF4-FFF2-40B4-BE49-F238E27FC236}">
                    <a16:creationId xmlns:a16="http://schemas.microsoft.com/office/drawing/2014/main" id="{3C6AE688-D147-4494-901A-7E3B67304E6F}"/>
                  </a:ext>
                </a:extLst>
              </p:cNvPr>
              <p:cNvSpPr>
                <a:spLocks/>
              </p:cNvSpPr>
              <p:nvPr/>
            </p:nvSpPr>
            <p:spPr bwMode="auto">
              <a:xfrm>
                <a:off x="4330" y="2362"/>
                <a:ext cx="12" cy="8"/>
              </a:xfrm>
              <a:custGeom>
                <a:avLst/>
                <a:gdLst/>
                <a:ahLst/>
                <a:cxnLst>
                  <a:cxn ang="0">
                    <a:pos x="0" y="0"/>
                  </a:cxn>
                  <a:cxn ang="0">
                    <a:pos x="0" y="2"/>
                  </a:cxn>
                  <a:cxn ang="0">
                    <a:pos x="0" y="4"/>
                  </a:cxn>
                  <a:cxn ang="0">
                    <a:pos x="0" y="6"/>
                  </a:cxn>
                  <a:cxn ang="0">
                    <a:pos x="8" y="8"/>
                  </a:cxn>
                  <a:cxn ang="0">
                    <a:pos x="12" y="8"/>
                  </a:cxn>
                  <a:cxn ang="0">
                    <a:pos x="10" y="4"/>
                  </a:cxn>
                  <a:cxn ang="0">
                    <a:pos x="0" y="0"/>
                  </a:cxn>
                </a:cxnLst>
                <a:rect l="0" t="0" r="r" b="b"/>
                <a:pathLst>
                  <a:path w="12" h="8">
                    <a:moveTo>
                      <a:pt x="0" y="0"/>
                    </a:moveTo>
                    <a:lnTo>
                      <a:pt x="0" y="2"/>
                    </a:lnTo>
                    <a:lnTo>
                      <a:pt x="0" y="4"/>
                    </a:lnTo>
                    <a:lnTo>
                      <a:pt x="0" y="6"/>
                    </a:lnTo>
                    <a:lnTo>
                      <a:pt x="8" y="8"/>
                    </a:lnTo>
                    <a:lnTo>
                      <a:pt x="12" y="8"/>
                    </a:lnTo>
                    <a:lnTo>
                      <a:pt x="10" y="4"/>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29" name="Freeform 187">
                <a:extLst>
                  <a:ext uri="{FF2B5EF4-FFF2-40B4-BE49-F238E27FC236}">
                    <a16:creationId xmlns:a16="http://schemas.microsoft.com/office/drawing/2014/main" id="{37F0CD18-63CE-4B48-863E-36EF23288AA1}"/>
                  </a:ext>
                </a:extLst>
              </p:cNvPr>
              <p:cNvSpPr>
                <a:spLocks/>
              </p:cNvSpPr>
              <p:nvPr/>
            </p:nvSpPr>
            <p:spPr bwMode="auto">
              <a:xfrm>
                <a:off x="4330" y="2362"/>
                <a:ext cx="12" cy="8"/>
              </a:xfrm>
              <a:custGeom>
                <a:avLst/>
                <a:gdLst/>
                <a:ahLst/>
                <a:cxnLst>
                  <a:cxn ang="0">
                    <a:pos x="0" y="0"/>
                  </a:cxn>
                  <a:cxn ang="0">
                    <a:pos x="0" y="2"/>
                  </a:cxn>
                  <a:cxn ang="0">
                    <a:pos x="0" y="4"/>
                  </a:cxn>
                  <a:cxn ang="0">
                    <a:pos x="0" y="6"/>
                  </a:cxn>
                  <a:cxn ang="0">
                    <a:pos x="8" y="8"/>
                  </a:cxn>
                  <a:cxn ang="0">
                    <a:pos x="12" y="8"/>
                  </a:cxn>
                  <a:cxn ang="0">
                    <a:pos x="10" y="4"/>
                  </a:cxn>
                  <a:cxn ang="0">
                    <a:pos x="0" y="0"/>
                  </a:cxn>
                </a:cxnLst>
                <a:rect l="0" t="0" r="r" b="b"/>
                <a:pathLst>
                  <a:path w="12" h="8">
                    <a:moveTo>
                      <a:pt x="0" y="0"/>
                    </a:moveTo>
                    <a:lnTo>
                      <a:pt x="0" y="2"/>
                    </a:lnTo>
                    <a:lnTo>
                      <a:pt x="0" y="4"/>
                    </a:lnTo>
                    <a:lnTo>
                      <a:pt x="0" y="6"/>
                    </a:lnTo>
                    <a:lnTo>
                      <a:pt x="8" y="8"/>
                    </a:lnTo>
                    <a:lnTo>
                      <a:pt x="12" y="8"/>
                    </a:lnTo>
                    <a:lnTo>
                      <a:pt x="10" y="4"/>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30" name="Freeform 188">
                <a:extLst>
                  <a:ext uri="{FF2B5EF4-FFF2-40B4-BE49-F238E27FC236}">
                    <a16:creationId xmlns:a16="http://schemas.microsoft.com/office/drawing/2014/main" id="{C0F543D0-917F-4EE9-8891-CB251D45EED9}"/>
                  </a:ext>
                </a:extLst>
              </p:cNvPr>
              <p:cNvSpPr>
                <a:spLocks/>
              </p:cNvSpPr>
              <p:nvPr/>
            </p:nvSpPr>
            <p:spPr bwMode="auto">
              <a:xfrm>
                <a:off x="4346" y="2354"/>
                <a:ext cx="16" cy="26"/>
              </a:xfrm>
              <a:custGeom>
                <a:avLst/>
                <a:gdLst/>
                <a:ahLst/>
                <a:cxnLst>
                  <a:cxn ang="0">
                    <a:pos x="4" y="0"/>
                  </a:cxn>
                  <a:cxn ang="0">
                    <a:pos x="4" y="0"/>
                  </a:cxn>
                  <a:cxn ang="0">
                    <a:pos x="0" y="4"/>
                  </a:cxn>
                  <a:cxn ang="0">
                    <a:pos x="0" y="8"/>
                  </a:cxn>
                  <a:cxn ang="0">
                    <a:pos x="4" y="12"/>
                  </a:cxn>
                  <a:cxn ang="0">
                    <a:pos x="6" y="16"/>
                  </a:cxn>
                  <a:cxn ang="0">
                    <a:pos x="6" y="18"/>
                  </a:cxn>
                  <a:cxn ang="0">
                    <a:pos x="6" y="20"/>
                  </a:cxn>
                  <a:cxn ang="0">
                    <a:pos x="10" y="22"/>
                  </a:cxn>
                  <a:cxn ang="0">
                    <a:pos x="12" y="22"/>
                  </a:cxn>
                  <a:cxn ang="0">
                    <a:pos x="14" y="22"/>
                  </a:cxn>
                  <a:cxn ang="0">
                    <a:pos x="16" y="26"/>
                  </a:cxn>
                  <a:cxn ang="0">
                    <a:pos x="12" y="18"/>
                  </a:cxn>
                  <a:cxn ang="0">
                    <a:pos x="10" y="16"/>
                  </a:cxn>
                  <a:cxn ang="0">
                    <a:pos x="10" y="10"/>
                  </a:cxn>
                  <a:cxn ang="0">
                    <a:pos x="12" y="4"/>
                  </a:cxn>
                  <a:cxn ang="0">
                    <a:pos x="10" y="4"/>
                  </a:cxn>
                  <a:cxn ang="0">
                    <a:pos x="8" y="0"/>
                  </a:cxn>
                  <a:cxn ang="0">
                    <a:pos x="4" y="0"/>
                  </a:cxn>
                </a:cxnLst>
                <a:rect l="0" t="0" r="r" b="b"/>
                <a:pathLst>
                  <a:path w="16" h="26">
                    <a:moveTo>
                      <a:pt x="4" y="0"/>
                    </a:moveTo>
                    <a:lnTo>
                      <a:pt x="4" y="0"/>
                    </a:lnTo>
                    <a:lnTo>
                      <a:pt x="0" y="4"/>
                    </a:lnTo>
                    <a:lnTo>
                      <a:pt x="0" y="8"/>
                    </a:lnTo>
                    <a:lnTo>
                      <a:pt x="4" y="12"/>
                    </a:lnTo>
                    <a:lnTo>
                      <a:pt x="6" y="16"/>
                    </a:lnTo>
                    <a:lnTo>
                      <a:pt x="6" y="18"/>
                    </a:lnTo>
                    <a:lnTo>
                      <a:pt x="6" y="20"/>
                    </a:lnTo>
                    <a:lnTo>
                      <a:pt x="10" y="22"/>
                    </a:lnTo>
                    <a:lnTo>
                      <a:pt x="12" y="22"/>
                    </a:lnTo>
                    <a:lnTo>
                      <a:pt x="14" y="22"/>
                    </a:lnTo>
                    <a:lnTo>
                      <a:pt x="16" y="26"/>
                    </a:lnTo>
                    <a:lnTo>
                      <a:pt x="12" y="18"/>
                    </a:lnTo>
                    <a:lnTo>
                      <a:pt x="10" y="16"/>
                    </a:lnTo>
                    <a:lnTo>
                      <a:pt x="10" y="10"/>
                    </a:lnTo>
                    <a:lnTo>
                      <a:pt x="12" y="4"/>
                    </a:lnTo>
                    <a:lnTo>
                      <a:pt x="10" y="4"/>
                    </a:lnTo>
                    <a:lnTo>
                      <a:pt x="8" y="0"/>
                    </a:lnTo>
                    <a:lnTo>
                      <a:pt x="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31" name="Freeform 189">
                <a:extLst>
                  <a:ext uri="{FF2B5EF4-FFF2-40B4-BE49-F238E27FC236}">
                    <a16:creationId xmlns:a16="http://schemas.microsoft.com/office/drawing/2014/main" id="{0663FE4B-BD60-4828-86F2-98537DF1B4E0}"/>
                  </a:ext>
                </a:extLst>
              </p:cNvPr>
              <p:cNvSpPr>
                <a:spLocks/>
              </p:cNvSpPr>
              <p:nvPr/>
            </p:nvSpPr>
            <p:spPr bwMode="auto">
              <a:xfrm>
                <a:off x="4346" y="2354"/>
                <a:ext cx="16" cy="26"/>
              </a:xfrm>
              <a:custGeom>
                <a:avLst/>
                <a:gdLst/>
                <a:ahLst/>
                <a:cxnLst>
                  <a:cxn ang="0">
                    <a:pos x="4" y="0"/>
                  </a:cxn>
                  <a:cxn ang="0">
                    <a:pos x="4" y="0"/>
                  </a:cxn>
                  <a:cxn ang="0">
                    <a:pos x="0" y="4"/>
                  </a:cxn>
                  <a:cxn ang="0">
                    <a:pos x="0" y="8"/>
                  </a:cxn>
                  <a:cxn ang="0">
                    <a:pos x="4" y="12"/>
                  </a:cxn>
                  <a:cxn ang="0">
                    <a:pos x="6" y="16"/>
                  </a:cxn>
                  <a:cxn ang="0">
                    <a:pos x="6" y="18"/>
                  </a:cxn>
                  <a:cxn ang="0">
                    <a:pos x="6" y="20"/>
                  </a:cxn>
                  <a:cxn ang="0">
                    <a:pos x="10" y="22"/>
                  </a:cxn>
                  <a:cxn ang="0">
                    <a:pos x="12" y="22"/>
                  </a:cxn>
                  <a:cxn ang="0">
                    <a:pos x="14" y="22"/>
                  </a:cxn>
                  <a:cxn ang="0">
                    <a:pos x="16" y="26"/>
                  </a:cxn>
                  <a:cxn ang="0">
                    <a:pos x="12" y="18"/>
                  </a:cxn>
                  <a:cxn ang="0">
                    <a:pos x="10" y="16"/>
                  </a:cxn>
                  <a:cxn ang="0">
                    <a:pos x="10" y="10"/>
                  </a:cxn>
                  <a:cxn ang="0">
                    <a:pos x="12" y="4"/>
                  </a:cxn>
                  <a:cxn ang="0">
                    <a:pos x="10" y="4"/>
                  </a:cxn>
                  <a:cxn ang="0">
                    <a:pos x="8" y="0"/>
                  </a:cxn>
                  <a:cxn ang="0">
                    <a:pos x="4" y="0"/>
                  </a:cxn>
                </a:cxnLst>
                <a:rect l="0" t="0" r="r" b="b"/>
                <a:pathLst>
                  <a:path w="16" h="26">
                    <a:moveTo>
                      <a:pt x="4" y="0"/>
                    </a:moveTo>
                    <a:lnTo>
                      <a:pt x="4" y="0"/>
                    </a:lnTo>
                    <a:lnTo>
                      <a:pt x="0" y="4"/>
                    </a:lnTo>
                    <a:lnTo>
                      <a:pt x="0" y="8"/>
                    </a:lnTo>
                    <a:lnTo>
                      <a:pt x="4" y="12"/>
                    </a:lnTo>
                    <a:lnTo>
                      <a:pt x="6" y="16"/>
                    </a:lnTo>
                    <a:lnTo>
                      <a:pt x="6" y="18"/>
                    </a:lnTo>
                    <a:lnTo>
                      <a:pt x="6" y="20"/>
                    </a:lnTo>
                    <a:lnTo>
                      <a:pt x="10" y="22"/>
                    </a:lnTo>
                    <a:lnTo>
                      <a:pt x="12" y="22"/>
                    </a:lnTo>
                    <a:lnTo>
                      <a:pt x="14" y="22"/>
                    </a:lnTo>
                    <a:lnTo>
                      <a:pt x="16" y="26"/>
                    </a:lnTo>
                    <a:lnTo>
                      <a:pt x="12" y="18"/>
                    </a:lnTo>
                    <a:lnTo>
                      <a:pt x="10" y="16"/>
                    </a:lnTo>
                    <a:lnTo>
                      <a:pt x="10" y="10"/>
                    </a:lnTo>
                    <a:lnTo>
                      <a:pt x="12" y="4"/>
                    </a:lnTo>
                    <a:lnTo>
                      <a:pt x="10" y="4"/>
                    </a:lnTo>
                    <a:lnTo>
                      <a:pt x="8" y="0"/>
                    </a:lnTo>
                    <a:lnTo>
                      <a:pt x="4"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32" name="Freeform 190">
                <a:extLst>
                  <a:ext uri="{FF2B5EF4-FFF2-40B4-BE49-F238E27FC236}">
                    <a16:creationId xmlns:a16="http://schemas.microsoft.com/office/drawing/2014/main" id="{5AA368F9-D21D-4ED7-80D7-B870BBB02B22}"/>
                  </a:ext>
                </a:extLst>
              </p:cNvPr>
              <p:cNvSpPr>
                <a:spLocks/>
              </p:cNvSpPr>
              <p:nvPr/>
            </p:nvSpPr>
            <p:spPr bwMode="auto">
              <a:xfrm>
                <a:off x="4290" y="2342"/>
                <a:ext cx="18" cy="20"/>
              </a:xfrm>
              <a:custGeom>
                <a:avLst/>
                <a:gdLst/>
                <a:ahLst/>
                <a:cxnLst>
                  <a:cxn ang="0">
                    <a:pos x="4" y="0"/>
                  </a:cxn>
                  <a:cxn ang="0">
                    <a:pos x="4" y="0"/>
                  </a:cxn>
                  <a:cxn ang="0">
                    <a:pos x="2" y="0"/>
                  </a:cxn>
                  <a:cxn ang="0">
                    <a:pos x="0" y="2"/>
                  </a:cxn>
                  <a:cxn ang="0">
                    <a:pos x="2" y="2"/>
                  </a:cxn>
                  <a:cxn ang="0">
                    <a:pos x="6" y="4"/>
                  </a:cxn>
                  <a:cxn ang="0">
                    <a:pos x="8" y="8"/>
                  </a:cxn>
                  <a:cxn ang="0">
                    <a:pos x="10" y="10"/>
                  </a:cxn>
                  <a:cxn ang="0">
                    <a:pos x="14" y="12"/>
                  </a:cxn>
                  <a:cxn ang="0">
                    <a:pos x="14" y="16"/>
                  </a:cxn>
                  <a:cxn ang="0">
                    <a:pos x="16" y="20"/>
                  </a:cxn>
                  <a:cxn ang="0">
                    <a:pos x="18" y="16"/>
                  </a:cxn>
                  <a:cxn ang="0">
                    <a:pos x="18" y="14"/>
                  </a:cxn>
                  <a:cxn ang="0">
                    <a:pos x="16" y="8"/>
                  </a:cxn>
                  <a:cxn ang="0">
                    <a:pos x="12" y="2"/>
                  </a:cxn>
                  <a:cxn ang="0">
                    <a:pos x="8" y="0"/>
                  </a:cxn>
                  <a:cxn ang="0">
                    <a:pos x="4" y="0"/>
                  </a:cxn>
                </a:cxnLst>
                <a:rect l="0" t="0" r="r" b="b"/>
                <a:pathLst>
                  <a:path w="18" h="20">
                    <a:moveTo>
                      <a:pt x="4" y="0"/>
                    </a:moveTo>
                    <a:lnTo>
                      <a:pt x="4" y="0"/>
                    </a:lnTo>
                    <a:lnTo>
                      <a:pt x="2" y="0"/>
                    </a:lnTo>
                    <a:lnTo>
                      <a:pt x="0" y="2"/>
                    </a:lnTo>
                    <a:lnTo>
                      <a:pt x="2" y="2"/>
                    </a:lnTo>
                    <a:lnTo>
                      <a:pt x="6" y="4"/>
                    </a:lnTo>
                    <a:lnTo>
                      <a:pt x="8" y="8"/>
                    </a:lnTo>
                    <a:lnTo>
                      <a:pt x="10" y="10"/>
                    </a:lnTo>
                    <a:lnTo>
                      <a:pt x="14" y="12"/>
                    </a:lnTo>
                    <a:lnTo>
                      <a:pt x="14" y="16"/>
                    </a:lnTo>
                    <a:lnTo>
                      <a:pt x="16" y="20"/>
                    </a:lnTo>
                    <a:lnTo>
                      <a:pt x="18" y="16"/>
                    </a:lnTo>
                    <a:lnTo>
                      <a:pt x="18" y="14"/>
                    </a:lnTo>
                    <a:lnTo>
                      <a:pt x="16" y="8"/>
                    </a:lnTo>
                    <a:lnTo>
                      <a:pt x="12" y="2"/>
                    </a:lnTo>
                    <a:lnTo>
                      <a:pt x="8" y="0"/>
                    </a:lnTo>
                    <a:lnTo>
                      <a:pt x="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33" name="Freeform 191">
                <a:extLst>
                  <a:ext uri="{FF2B5EF4-FFF2-40B4-BE49-F238E27FC236}">
                    <a16:creationId xmlns:a16="http://schemas.microsoft.com/office/drawing/2014/main" id="{F46AAAC7-A6E4-4DE0-930F-A3D36D86968F}"/>
                  </a:ext>
                </a:extLst>
              </p:cNvPr>
              <p:cNvSpPr>
                <a:spLocks/>
              </p:cNvSpPr>
              <p:nvPr/>
            </p:nvSpPr>
            <p:spPr bwMode="auto">
              <a:xfrm>
                <a:off x="4290" y="2342"/>
                <a:ext cx="18" cy="20"/>
              </a:xfrm>
              <a:custGeom>
                <a:avLst/>
                <a:gdLst/>
                <a:ahLst/>
                <a:cxnLst>
                  <a:cxn ang="0">
                    <a:pos x="4" y="0"/>
                  </a:cxn>
                  <a:cxn ang="0">
                    <a:pos x="4" y="0"/>
                  </a:cxn>
                  <a:cxn ang="0">
                    <a:pos x="2" y="0"/>
                  </a:cxn>
                  <a:cxn ang="0">
                    <a:pos x="0" y="2"/>
                  </a:cxn>
                  <a:cxn ang="0">
                    <a:pos x="2" y="2"/>
                  </a:cxn>
                  <a:cxn ang="0">
                    <a:pos x="6" y="4"/>
                  </a:cxn>
                  <a:cxn ang="0">
                    <a:pos x="8" y="8"/>
                  </a:cxn>
                  <a:cxn ang="0">
                    <a:pos x="10" y="10"/>
                  </a:cxn>
                  <a:cxn ang="0">
                    <a:pos x="14" y="12"/>
                  </a:cxn>
                  <a:cxn ang="0">
                    <a:pos x="14" y="16"/>
                  </a:cxn>
                  <a:cxn ang="0">
                    <a:pos x="16" y="20"/>
                  </a:cxn>
                  <a:cxn ang="0">
                    <a:pos x="18" y="16"/>
                  </a:cxn>
                  <a:cxn ang="0">
                    <a:pos x="18" y="14"/>
                  </a:cxn>
                  <a:cxn ang="0">
                    <a:pos x="16" y="8"/>
                  </a:cxn>
                  <a:cxn ang="0">
                    <a:pos x="12" y="2"/>
                  </a:cxn>
                  <a:cxn ang="0">
                    <a:pos x="8" y="0"/>
                  </a:cxn>
                  <a:cxn ang="0">
                    <a:pos x="4" y="0"/>
                  </a:cxn>
                </a:cxnLst>
                <a:rect l="0" t="0" r="r" b="b"/>
                <a:pathLst>
                  <a:path w="18" h="20">
                    <a:moveTo>
                      <a:pt x="4" y="0"/>
                    </a:moveTo>
                    <a:lnTo>
                      <a:pt x="4" y="0"/>
                    </a:lnTo>
                    <a:lnTo>
                      <a:pt x="2" y="0"/>
                    </a:lnTo>
                    <a:lnTo>
                      <a:pt x="0" y="2"/>
                    </a:lnTo>
                    <a:lnTo>
                      <a:pt x="2" y="2"/>
                    </a:lnTo>
                    <a:lnTo>
                      <a:pt x="6" y="4"/>
                    </a:lnTo>
                    <a:lnTo>
                      <a:pt x="8" y="8"/>
                    </a:lnTo>
                    <a:lnTo>
                      <a:pt x="10" y="10"/>
                    </a:lnTo>
                    <a:lnTo>
                      <a:pt x="14" y="12"/>
                    </a:lnTo>
                    <a:lnTo>
                      <a:pt x="14" y="16"/>
                    </a:lnTo>
                    <a:lnTo>
                      <a:pt x="16" y="20"/>
                    </a:lnTo>
                    <a:lnTo>
                      <a:pt x="18" y="16"/>
                    </a:lnTo>
                    <a:lnTo>
                      <a:pt x="18" y="14"/>
                    </a:lnTo>
                    <a:lnTo>
                      <a:pt x="16" y="8"/>
                    </a:lnTo>
                    <a:lnTo>
                      <a:pt x="12" y="2"/>
                    </a:lnTo>
                    <a:lnTo>
                      <a:pt x="8" y="0"/>
                    </a:lnTo>
                    <a:lnTo>
                      <a:pt x="4"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34" name="Freeform 192">
                <a:extLst>
                  <a:ext uri="{FF2B5EF4-FFF2-40B4-BE49-F238E27FC236}">
                    <a16:creationId xmlns:a16="http://schemas.microsoft.com/office/drawing/2014/main" id="{041A60A0-BB22-4999-8105-3D36F58B5560}"/>
                  </a:ext>
                </a:extLst>
              </p:cNvPr>
              <p:cNvSpPr>
                <a:spLocks/>
              </p:cNvSpPr>
              <p:nvPr/>
            </p:nvSpPr>
            <p:spPr bwMode="auto">
              <a:xfrm>
                <a:off x="1684" y="2562"/>
                <a:ext cx="158" cy="288"/>
              </a:xfrm>
              <a:custGeom>
                <a:avLst/>
                <a:gdLst/>
                <a:ahLst/>
                <a:cxnLst>
                  <a:cxn ang="0">
                    <a:pos x="154" y="246"/>
                  </a:cxn>
                  <a:cxn ang="0">
                    <a:pos x="154" y="238"/>
                  </a:cxn>
                  <a:cxn ang="0">
                    <a:pos x="150" y="218"/>
                  </a:cxn>
                  <a:cxn ang="0">
                    <a:pos x="132" y="186"/>
                  </a:cxn>
                  <a:cxn ang="0">
                    <a:pos x="134" y="144"/>
                  </a:cxn>
                  <a:cxn ang="0">
                    <a:pos x="112" y="152"/>
                  </a:cxn>
                  <a:cxn ang="0">
                    <a:pos x="108" y="144"/>
                  </a:cxn>
                  <a:cxn ang="0">
                    <a:pos x="100" y="136"/>
                  </a:cxn>
                  <a:cxn ang="0">
                    <a:pos x="92" y="132"/>
                  </a:cxn>
                  <a:cxn ang="0">
                    <a:pos x="92" y="120"/>
                  </a:cxn>
                  <a:cxn ang="0">
                    <a:pos x="90" y="114"/>
                  </a:cxn>
                  <a:cxn ang="0">
                    <a:pos x="92" y="108"/>
                  </a:cxn>
                  <a:cxn ang="0">
                    <a:pos x="96" y="98"/>
                  </a:cxn>
                  <a:cxn ang="0">
                    <a:pos x="102" y="82"/>
                  </a:cxn>
                  <a:cxn ang="0">
                    <a:pos x="120" y="72"/>
                  </a:cxn>
                  <a:cxn ang="0">
                    <a:pos x="136" y="68"/>
                  </a:cxn>
                  <a:cxn ang="0">
                    <a:pos x="134" y="62"/>
                  </a:cxn>
                  <a:cxn ang="0">
                    <a:pos x="138" y="34"/>
                  </a:cxn>
                  <a:cxn ang="0">
                    <a:pos x="126" y="28"/>
                  </a:cxn>
                  <a:cxn ang="0">
                    <a:pos x="116" y="26"/>
                  </a:cxn>
                  <a:cxn ang="0">
                    <a:pos x="106" y="28"/>
                  </a:cxn>
                  <a:cxn ang="0">
                    <a:pos x="104" y="20"/>
                  </a:cxn>
                  <a:cxn ang="0">
                    <a:pos x="90" y="16"/>
                  </a:cxn>
                  <a:cxn ang="0">
                    <a:pos x="84" y="6"/>
                  </a:cxn>
                  <a:cxn ang="0">
                    <a:pos x="80" y="0"/>
                  </a:cxn>
                  <a:cxn ang="0">
                    <a:pos x="72" y="6"/>
                  </a:cxn>
                  <a:cxn ang="0">
                    <a:pos x="74" y="24"/>
                  </a:cxn>
                  <a:cxn ang="0">
                    <a:pos x="70" y="34"/>
                  </a:cxn>
                  <a:cxn ang="0">
                    <a:pos x="46" y="50"/>
                  </a:cxn>
                  <a:cxn ang="0">
                    <a:pos x="32" y="74"/>
                  </a:cxn>
                  <a:cxn ang="0">
                    <a:pos x="24" y="78"/>
                  </a:cxn>
                  <a:cxn ang="0">
                    <a:pos x="18" y="72"/>
                  </a:cxn>
                  <a:cxn ang="0">
                    <a:pos x="14" y="74"/>
                  </a:cxn>
                  <a:cxn ang="0">
                    <a:pos x="14" y="64"/>
                  </a:cxn>
                  <a:cxn ang="0">
                    <a:pos x="4" y="62"/>
                  </a:cxn>
                  <a:cxn ang="0">
                    <a:pos x="0" y="74"/>
                  </a:cxn>
                  <a:cxn ang="0">
                    <a:pos x="4" y="78"/>
                  </a:cxn>
                  <a:cxn ang="0">
                    <a:pos x="6" y="90"/>
                  </a:cxn>
                  <a:cxn ang="0">
                    <a:pos x="18" y="108"/>
                  </a:cxn>
                  <a:cxn ang="0">
                    <a:pos x="24" y="116"/>
                  </a:cxn>
                  <a:cxn ang="0">
                    <a:pos x="36" y="130"/>
                  </a:cxn>
                  <a:cxn ang="0">
                    <a:pos x="44" y="142"/>
                  </a:cxn>
                  <a:cxn ang="0">
                    <a:pos x="48" y="154"/>
                  </a:cxn>
                  <a:cxn ang="0">
                    <a:pos x="54" y="172"/>
                  </a:cxn>
                  <a:cxn ang="0">
                    <a:pos x="58" y="184"/>
                  </a:cxn>
                  <a:cxn ang="0">
                    <a:pos x="60" y="190"/>
                  </a:cxn>
                  <a:cxn ang="0">
                    <a:pos x="68" y="204"/>
                  </a:cxn>
                  <a:cxn ang="0">
                    <a:pos x="70" y="224"/>
                  </a:cxn>
                  <a:cxn ang="0">
                    <a:pos x="78" y="240"/>
                  </a:cxn>
                  <a:cxn ang="0">
                    <a:pos x="90" y="248"/>
                  </a:cxn>
                  <a:cxn ang="0">
                    <a:pos x="102" y="256"/>
                  </a:cxn>
                  <a:cxn ang="0">
                    <a:pos x="112" y="264"/>
                  </a:cxn>
                  <a:cxn ang="0">
                    <a:pos x="130" y="274"/>
                  </a:cxn>
                  <a:cxn ang="0">
                    <a:pos x="138" y="282"/>
                  </a:cxn>
                  <a:cxn ang="0">
                    <a:pos x="148" y="284"/>
                  </a:cxn>
                  <a:cxn ang="0">
                    <a:pos x="148" y="272"/>
                  </a:cxn>
                  <a:cxn ang="0">
                    <a:pos x="156" y="256"/>
                  </a:cxn>
                  <a:cxn ang="0">
                    <a:pos x="146" y="248"/>
                  </a:cxn>
                  <a:cxn ang="0">
                    <a:pos x="152" y="244"/>
                  </a:cxn>
                  <a:cxn ang="0">
                    <a:pos x="154" y="248"/>
                  </a:cxn>
                </a:cxnLst>
                <a:rect l="0" t="0" r="r" b="b"/>
                <a:pathLst>
                  <a:path w="158" h="288">
                    <a:moveTo>
                      <a:pt x="154" y="248"/>
                    </a:moveTo>
                    <a:lnTo>
                      <a:pt x="154" y="248"/>
                    </a:lnTo>
                    <a:lnTo>
                      <a:pt x="154" y="246"/>
                    </a:lnTo>
                    <a:lnTo>
                      <a:pt x="152" y="242"/>
                    </a:lnTo>
                    <a:lnTo>
                      <a:pt x="152" y="240"/>
                    </a:lnTo>
                    <a:lnTo>
                      <a:pt x="154" y="238"/>
                    </a:lnTo>
                    <a:lnTo>
                      <a:pt x="150" y="230"/>
                    </a:lnTo>
                    <a:lnTo>
                      <a:pt x="150" y="224"/>
                    </a:lnTo>
                    <a:lnTo>
                      <a:pt x="150" y="218"/>
                    </a:lnTo>
                    <a:lnTo>
                      <a:pt x="154" y="208"/>
                    </a:lnTo>
                    <a:lnTo>
                      <a:pt x="146" y="192"/>
                    </a:lnTo>
                    <a:lnTo>
                      <a:pt x="132" y="186"/>
                    </a:lnTo>
                    <a:lnTo>
                      <a:pt x="134" y="148"/>
                    </a:lnTo>
                    <a:lnTo>
                      <a:pt x="134" y="146"/>
                    </a:lnTo>
                    <a:lnTo>
                      <a:pt x="134" y="144"/>
                    </a:lnTo>
                    <a:lnTo>
                      <a:pt x="132" y="146"/>
                    </a:lnTo>
                    <a:lnTo>
                      <a:pt x="124" y="152"/>
                    </a:lnTo>
                    <a:lnTo>
                      <a:pt x="112" y="152"/>
                    </a:lnTo>
                    <a:lnTo>
                      <a:pt x="110" y="150"/>
                    </a:lnTo>
                    <a:lnTo>
                      <a:pt x="108" y="146"/>
                    </a:lnTo>
                    <a:lnTo>
                      <a:pt x="108" y="144"/>
                    </a:lnTo>
                    <a:lnTo>
                      <a:pt x="104" y="142"/>
                    </a:lnTo>
                    <a:lnTo>
                      <a:pt x="102" y="140"/>
                    </a:lnTo>
                    <a:lnTo>
                      <a:pt x="100" y="136"/>
                    </a:lnTo>
                    <a:lnTo>
                      <a:pt x="98" y="134"/>
                    </a:lnTo>
                    <a:lnTo>
                      <a:pt x="94" y="132"/>
                    </a:lnTo>
                    <a:lnTo>
                      <a:pt x="92" y="132"/>
                    </a:lnTo>
                    <a:lnTo>
                      <a:pt x="94" y="126"/>
                    </a:lnTo>
                    <a:lnTo>
                      <a:pt x="94" y="122"/>
                    </a:lnTo>
                    <a:lnTo>
                      <a:pt x="92" y="120"/>
                    </a:lnTo>
                    <a:lnTo>
                      <a:pt x="92" y="118"/>
                    </a:lnTo>
                    <a:lnTo>
                      <a:pt x="90" y="118"/>
                    </a:lnTo>
                    <a:lnTo>
                      <a:pt x="90" y="114"/>
                    </a:lnTo>
                    <a:lnTo>
                      <a:pt x="88" y="110"/>
                    </a:lnTo>
                    <a:lnTo>
                      <a:pt x="90" y="108"/>
                    </a:lnTo>
                    <a:lnTo>
                      <a:pt x="92" y="108"/>
                    </a:lnTo>
                    <a:lnTo>
                      <a:pt x="94" y="110"/>
                    </a:lnTo>
                    <a:lnTo>
                      <a:pt x="94" y="102"/>
                    </a:lnTo>
                    <a:lnTo>
                      <a:pt x="96" y="98"/>
                    </a:lnTo>
                    <a:lnTo>
                      <a:pt x="98" y="94"/>
                    </a:lnTo>
                    <a:lnTo>
                      <a:pt x="100" y="88"/>
                    </a:lnTo>
                    <a:lnTo>
                      <a:pt x="102" y="82"/>
                    </a:lnTo>
                    <a:lnTo>
                      <a:pt x="106" y="78"/>
                    </a:lnTo>
                    <a:lnTo>
                      <a:pt x="114" y="74"/>
                    </a:lnTo>
                    <a:lnTo>
                      <a:pt x="120" y="72"/>
                    </a:lnTo>
                    <a:lnTo>
                      <a:pt x="126" y="70"/>
                    </a:lnTo>
                    <a:lnTo>
                      <a:pt x="134" y="68"/>
                    </a:lnTo>
                    <a:lnTo>
                      <a:pt x="136" y="68"/>
                    </a:lnTo>
                    <a:lnTo>
                      <a:pt x="138" y="66"/>
                    </a:lnTo>
                    <a:lnTo>
                      <a:pt x="138" y="64"/>
                    </a:lnTo>
                    <a:lnTo>
                      <a:pt x="134" y="62"/>
                    </a:lnTo>
                    <a:lnTo>
                      <a:pt x="128" y="62"/>
                    </a:lnTo>
                    <a:lnTo>
                      <a:pt x="140" y="36"/>
                    </a:lnTo>
                    <a:lnTo>
                      <a:pt x="138" y="34"/>
                    </a:lnTo>
                    <a:lnTo>
                      <a:pt x="134" y="32"/>
                    </a:lnTo>
                    <a:lnTo>
                      <a:pt x="128" y="30"/>
                    </a:lnTo>
                    <a:lnTo>
                      <a:pt x="126" y="28"/>
                    </a:lnTo>
                    <a:lnTo>
                      <a:pt x="124" y="26"/>
                    </a:lnTo>
                    <a:lnTo>
                      <a:pt x="120" y="26"/>
                    </a:lnTo>
                    <a:lnTo>
                      <a:pt x="116" y="26"/>
                    </a:lnTo>
                    <a:lnTo>
                      <a:pt x="116" y="30"/>
                    </a:lnTo>
                    <a:lnTo>
                      <a:pt x="108" y="28"/>
                    </a:lnTo>
                    <a:lnTo>
                      <a:pt x="106" y="28"/>
                    </a:lnTo>
                    <a:lnTo>
                      <a:pt x="104" y="26"/>
                    </a:lnTo>
                    <a:lnTo>
                      <a:pt x="104" y="24"/>
                    </a:lnTo>
                    <a:lnTo>
                      <a:pt x="104" y="20"/>
                    </a:lnTo>
                    <a:lnTo>
                      <a:pt x="96" y="20"/>
                    </a:lnTo>
                    <a:lnTo>
                      <a:pt x="92" y="18"/>
                    </a:lnTo>
                    <a:lnTo>
                      <a:pt x="90" y="16"/>
                    </a:lnTo>
                    <a:lnTo>
                      <a:pt x="90" y="14"/>
                    </a:lnTo>
                    <a:lnTo>
                      <a:pt x="88" y="10"/>
                    </a:lnTo>
                    <a:lnTo>
                      <a:pt x="84" y="6"/>
                    </a:lnTo>
                    <a:lnTo>
                      <a:pt x="82" y="6"/>
                    </a:lnTo>
                    <a:lnTo>
                      <a:pt x="80" y="4"/>
                    </a:lnTo>
                    <a:lnTo>
                      <a:pt x="80" y="0"/>
                    </a:lnTo>
                    <a:lnTo>
                      <a:pt x="72" y="0"/>
                    </a:lnTo>
                    <a:lnTo>
                      <a:pt x="70" y="4"/>
                    </a:lnTo>
                    <a:lnTo>
                      <a:pt x="72" y="6"/>
                    </a:lnTo>
                    <a:lnTo>
                      <a:pt x="72" y="16"/>
                    </a:lnTo>
                    <a:lnTo>
                      <a:pt x="74" y="22"/>
                    </a:lnTo>
                    <a:lnTo>
                      <a:pt x="74" y="24"/>
                    </a:lnTo>
                    <a:lnTo>
                      <a:pt x="70" y="24"/>
                    </a:lnTo>
                    <a:lnTo>
                      <a:pt x="70" y="28"/>
                    </a:lnTo>
                    <a:lnTo>
                      <a:pt x="70" y="34"/>
                    </a:lnTo>
                    <a:lnTo>
                      <a:pt x="64" y="40"/>
                    </a:lnTo>
                    <a:lnTo>
                      <a:pt x="52" y="46"/>
                    </a:lnTo>
                    <a:lnTo>
                      <a:pt x="46" y="50"/>
                    </a:lnTo>
                    <a:lnTo>
                      <a:pt x="40" y="58"/>
                    </a:lnTo>
                    <a:lnTo>
                      <a:pt x="36" y="64"/>
                    </a:lnTo>
                    <a:lnTo>
                      <a:pt x="32" y="74"/>
                    </a:lnTo>
                    <a:lnTo>
                      <a:pt x="30" y="76"/>
                    </a:lnTo>
                    <a:lnTo>
                      <a:pt x="28" y="78"/>
                    </a:lnTo>
                    <a:lnTo>
                      <a:pt x="24" y="78"/>
                    </a:lnTo>
                    <a:lnTo>
                      <a:pt x="22" y="78"/>
                    </a:lnTo>
                    <a:lnTo>
                      <a:pt x="20" y="78"/>
                    </a:lnTo>
                    <a:lnTo>
                      <a:pt x="18" y="72"/>
                    </a:lnTo>
                    <a:lnTo>
                      <a:pt x="16" y="70"/>
                    </a:lnTo>
                    <a:lnTo>
                      <a:pt x="16" y="72"/>
                    </a:lnTo>
                    <a:lnTo>
                      <a:pt x="14" y="74"/>
                    </a:lnTo>
                    <a:lnTo>
                      <a:pt x="10" y="70"/>
                    </a:lnTo>
                    <a:lnTo>
                      <a:pt x="8" y="68"/>
                    </a:lnTo>
                    <a:lnTo>
                      <a:pt x="14" y="64"/>
                    </a:lnTo>
                    <a:lnTo>
                      <a:pt x="12" y="62"/>
                    </a:lnTo>
                    <a:lnTo>
                      <a:pt x="10" y="56"/>
                    </a:lnTo>
                    <a:lnTo>
                      <a:pt x="4" y="62"/>
                    </a:lnTo>
                    <a:lnTo>
                      <a:pt x="0" y="70"/>
                    </a:lnTo>
                    <a:lnTo>
                      <a:pt x="0" y="72"/>
                    </a:lnTo>
                    <a:lnTo>
                      <a:pt x="0" y="74"/>
                    </a:lnTo>
                    <a:lnTo>
                      <a:pt x="2" y="78"/>
                    </a:lnTo>
                    <a:lnTo>
                      <a:pt x="4" y="78"/>
                    </a:lnTo>
                    <a:lnTo>
                      <a:pt x="4" y="78"/>
                    </a:lnTo>
                    <a:lnTo>
                      <a:pt x="2" y="82"/>
                    </a:lnTo>
                    <a:lnTo>
                      <a:pt x="6" y="86"/>
                    </a:lnTo>
                    <a:lnTo>
                      <a:pt x="6" y="90"/>
                    </a:lnTo>
                    <a:lnTo>
                      <a:pt x="4" y="94"/>
                    </a:lnTo>
                    <a:lnTo>
                      <a:pt x="12" y="100"/>
                    </a:lnTo>
                    <a:lnTo>
                      <a:pt x="18" y="108"/>
                    </a:lnTo>
                    <a:lnTo>
                      <a:pt x="20" y="110"/>
                    </a:lnTo>
                    <a:lnTo>
                      <a:pt x="20" y="114"/>
                    </a:lnTo>
                    <a:lnTo>
                      <a:pt x="24" y="116"/>
                    </a:lnTo>
                    <a:lnTo>
                      <a:pt x="28" y="118"/>
                    </a:lnTo>
                    <a:lnTo>
                      <a:pt x="28" y="122"/>
                    </a:lnTo>
                    <a:lnTo>
                      <a:pt x="36" y="130"/>
                    </a:lnTo>
                    <a:lnTo>
                      <a:pt x="42" y="138"/>
                    </a:lnTo>
                    <a:lnTo>
                      <a:pt x="44" y="138"/>
                    </a:lnTo>
                    <a:lnTo>
                      <a:pt x="44" y="142"/>
                    </a:lnTo>
                    <a:lnTo>
                      <a:pt x="46" y="144"/>
                    </a:lnTo>
                    <a:lnTo>
                      <a:pt x="48" y="146"/>
                    </a:lnTo>
                    <a:lnTo>
                      <a:pt x="48" y="154"/>
                    </a:lnTo>
                    <a:lnTo>
                      <a:pt x="52" y="158"/>
                    </a:lnTo>
                    <a:lnTo>
                      <a:pt x="52" y="166"/>
                    </a:lnTo>
                    <a:lnTo>
                      <a:pt x="54" y="172"/>
                    </a:lnTo>
                    <a:lnTo>
                      <a:pt x="54" y="176"/>
                    </a:lnTo>
                    <a:lnTo>
                      <a:pt x="54" y="178"/>
                    </a:lnTo>
                    <a:lnTo>
                      <a:pt x="58" y="184"/>
                    </a:lnTo>
                    <a:lnTo>
                      <a:pt x="60" y="186"/>
                    </a:lnTo>
                    <a:lnTo>
                      <a:pt x="60" y="188"/>
                    </a:lnTo>
                    <a:lnTo>
                      <a:pt x="60" y="190"/>
                    </a:lnTo>
                    <a:lnTo>
                      <a:pt x="64" y="192"/>
                    </a:lnTo>
                    <a:lnTo>
                      <a:pt x="66" y="198"/>
                    </a:lnTo>
                    <a:lnTo>
                      <a:pt x="68" y="204"/>
                    </a:lnTo>
                    <a:lnTo>
                      <a:pt x="70" y="206"/>
                    </a:lnTo>
                    <a:lnTo>
                      <a:pt x="70" y="216"/>
                    </a:lnTo>
                    <a:lnTo>
                      <a:pt x="70" y="224"/>
                    </a:lnTo>
                    <a:lnTo>
                      <a:pt x="74" y="230"/>
                    </a:lnTo>
                    <a:lnTo>
                      <a:pt x="78" y="238"/>
                    </a:lnTo>
                    <a:lnTo>
                      <a:pt x="78" y="240"/>
                    </a:lnTo>
                    <a:lnTo>
                      <a:pt x="80" y="240"/>
                    </a:lnTo>
                    <a:lnTo>
                      <a:pt x="84" y="244"/>
                    </a:lnTo>
                    <a:lnTo>
                      <a:pt x="90" y="248"/>
                    </a:lnTo>
                    <a:lnTo>
                      <a:pt x="98" y="254"/>
                    </a:lnTo>
                    <a:lnTo>
                      <a:pt x="98" y="256"/>
                    </a:lnTo>
                    <a:lnTo>
                      <a:pt x="102" y="256"/>
                    </a:lnTo>
                    <a:lnTo>
                      <a:pt x="106" y="260"/>
                    </a:lnTo>
                    <a:lnTo>
                      <a:pt x="112" y="260"/>
                    </a:lnTo>
                    <a:lnTo>
                      <a:pt x="112" y="264"/>
                    </a:lnTo>
                    <a:lnTo>
                      <a:pt x="124" y="270"/>
                    </a:lnTo>
                    <a:lnTo>
                      <a:pt x="126" y="270"/>
                    </a:lnTo>
                    <a:lnTo>
                      <a:pt x="130" y="274"/>
                    </a:lnTo>
                    <a:lnTo>
                      <a:pt x="132" y="274"/>
                    </a:lnTo>
                    <a:lnTo>
                      <a:pt x="136" y="278"/>
                    </a:lnTo>
                    <a:lnTo>
                      <a:pt x="138" y="282"/>
                    </a:lnTo>
                    <a:lnTo>
                      <a:pt x="142" y="288"/>
                    </a:lnTo>
                    <a:lnTo>
                      <a:pt x="144" y="288"/>
                    </a:lnTo>
                    <a:lnTo>
                      <a:pt x="148" y="284"/>
                    </a:lnTo>
                    <a:lnTo>
                      <a:pt x="150" y="280"/>
                    </a:lnTo>
                    <a:lnTo>
                      <a:pt x="152" y="280"/>
                    </a:lnTo>
                    <a:lnTo>
                      <a:pt x="148" y="272"/>
                    </a:lnTo>
                    <a:lnTo>
                      <a:pt x="156" y="260"/>
                    </a:lnTo>
                    <a:lnTo>
                      <a:pt x="158" y="258"/>
                    </a:lnTo>
                    <a:lnTo>
                      <a:pt x="156" y="256"/>
                    </a:lnTo>
                    <a:lnTo>
                      <a:pt x="156" y="252"/>
                    </a:lnTo>
                    <a:lnTo>
                      <a:pt x="150" y="246"/>
                    </a:lnTo>
                    <a:lnTo>
                      <a:pt x="146" y="248"/>
                    </a:lnTo>
                    <a:lnTo>
                      <a:pt x="146" y="240"/>
                    </a:lnTo>
                    <a:lnTo>
                      <a:pt x="148" y="240"/>
                    </a:lnTo>
                    <a:lnTo>
                      <a:pt x="152" y="244"/>
                    </a:lnTo>
                    <a:lnTo>
                      <a:pt x="152" y="246"/>
                    </a:lnTo>
                    <a:lnTo>
                      <a:pt x="154" y="248"/>
                    </a:lnTo>
                    <a:lnTo>
                      <a:pt x="154" y="24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35" name="Freeform 193">
                <a:extLst>
                  <a:ext uri="{FF2B5EF4-FFF2-40B4-BE49-F238E27FC236}">
                    <a16:creationId xmlns:a16="http://schemas.microsoft.com/office/drawing/2014/main" id="{6FA4351B-CC10-43A7-B1FA-BA2AAE6780BA}"/>
                  </a:ext>
                </a:extLst>
              </p:cNvPr>
              <p:cNvSpPr>
                <a:spLocks/>
              </p:cNvSpPr>
              <p:nvPr/>
            </p:nvSpPr>
            <p:spPr bwMode="auto">
              <a:xfrm>
                <a:off x="1926" y="2866"/>
                <a:ext cx="106" cy="138"/>
              </a:xfrm>
              <a:custGeom>
                <a:avLst/>
                <a:gdLst/>
                <a:ahLst/>
                <a:cxnLst>
                  <a:cxn ang="0">
                    <a:pos x="50" y="2"/>
                  </a:cxn>
                  <a:cxn ang="0">
                    <a:pos x="22" y="0"/>
                  </a:cxn>
                  <a:cxn ang="0">
                    <a:pos x="14" y="12"/>
                  </a:cxn>
                  <a:cxn ang="0">
                    <a:pos x="10" y="22"/>
                  </a:cxn>
                  <a:cxn ang="0">
                    <a:pos x="0" y="46"/>
                  </a:cxn>
                  <a:cxn ang="0">
                    <a:pos x="12" y="58"/>
                  </a:cxn>
                  <a:cxn ang="0">
                    <a:pos x="18" y="62"/>
                  </a:cxn>
                  <a:cxn ang="0">
                    <a:pos x="22" y="68"/>
                  </a:cxn>
                  <a:cxn ang="0">
                    <a:pos x="26" y="76"/>
                  </a:cxn>
                  <a:cxn ang="0">
                    <a:pos x="34" y="78"/>
                  </a:cxn>
                  <a:cxn ang="0">
                    <a:pos x="40" y="86"/>
                  </a:cxn>
                  <a:cxn ang="0">
                    <a:pos x="44" y="86"/>
                  </a:cxn>
                  <a:cxn ang="0">
                    <a:pos x="52" y="92"/>
                  </a:cxn>
                  <a:cxn ang="0">
                    <a:pos x="60" y="102"/>
                  </a:cxn>
                  <a:cxn ang="0">
                    <a:pos x="62" y="106"/>
                  </a:cxn>
                  <a:cxn ang="0">
                    <a:pos x="58" y="120"/>
                  </a:cxn>
                  <a:cxn ang="0">
                    <a:pos x="50" y="130"/>
                  </a:cxn>
                  <a:cxn ang="0">
                    <a:pos x="54" y="134"/>
                  </a:cxn>
                  <a:cxn ang="0">
                    <a:pos x="64" y="136"/>
                  </a:cxn>
                  <a:cxn ang="0">
                    <a:pos x="70" y="136"/>
                  </a:cxn>
                  <a:cxn ang="0">
                    <a:pos x="82" y="138"/>
                  </a:cxn>
                  <a:cxn ang="0">
                    <a:pos x="90" y="136"/>
                  </a:cxn>
                  <a:cxn ang="0">
                    <a:pos x="94" y="130"/>
                  </a:cxn>
                  <a:cxn ang="0">
                    <a:pos x="100" y="124"/>
                  </a:cxn>
                  <a:cxn ang="0">
                    <a:pos x="100" y="114"/>
                  </a:cxn>
                  <a:cxn ang="0">
                    <a:pos x="100" y="110"/>
                  </a:cxn>
                  <a:cxn ang="0">
                    <a:pos x="102" y="100"/>
                  </a:cxn>
                  <a:cxn ang="0">
                    <a:pos x="104" y="84"/>
                  </a:cxn>
                  <a:cxn ang="0">
                    <a:pos x="104" y="78"/>
                  </a:cxn>
                  <a:cxn ang="0">
                    <a:pos x="98" y="80"/>
                  </a:cxn>
                  <a:cxn ang="0">
                    <a:pos x="96" y="78"/>
                  </a:cxn>
                  <a:cxn ang="0">
                    <a:pos x="94" y="60"/>
                  </a:cxn>
                  <a:cxn ang="0">
                    <a:pos x="92" y="54"/>
                  </a:cxn>
                  <a:cxn ang="0">
                    <a:pos x="86" y="52"/>
                  </a:cxn>
                  <a:cxn ang="0">
                    <a:pos x="84" y="48"/>
                  </a:cxn>
                  <a:cxn ang="0">
                    <a:pos x="78" y="46"/>
                  </a:cxn>
                  <a:cxn ang="0">
                    <a:pos x="66" y="44"/>
                  </a:cxn>
                  <a:cxn ang="0">
                    <a:pos x="64" y="38"/>
                  </a:cxn>
                  <a:cxn ang="0">
                    <a:pos x="62" y="32"/>
                  </a:cxn>
                  <a:cxn ang="0">
                    <a:pos x="62" y="18"/>
                  </a:cxn>
                  <a:cxn ang="0">
                    <a:pos x="56" y="8"/>
                  </a:cxn>
                </a:cxnLst>
                <a:rect l="0" t="0" r="r" b="b"/>
                <a:pathLst>
                  <a:path w="106" h="138">
                    <a:moveTo>
                      <a:pt x="56" y="8"/>
                    </a:moveTo>
                    <a:lnTo>
                      <a:pt x="50" y="2"/>
                    </a:lnTo>
                    <a:lnTo>
                      <a:pt x="38" y="0"/>
                    </a:lnTo>
                    <a:lnTo>
                      <a:pt x="22" y="0"/>
                    </a:lnTo>
                    <a:lnTo>
                      <a:pt x="18" y="6"/>
                    </a:lnTo>
                    <a:lnTo>
                      <a:pt x="14" y="12"/>
                    </a:lnTo>
                    <a:lnTo>
                      <a:pt x="12" y="18"/>
                    </a:lnTo>
                    <a:lnTo>
                      <a:pt x="10" y="22"/>
                    </a:lnTo>
                    <a:lnTo>
                      <a:pt x="10" y="28"/>
                    </a:lnTo>
                    <a:lnTo>
                      <a:pt x="0" y="46"/>
                    </a:lnTo>
                    <a:lnTo>
                      <a:pt x="8" y="52"/>
                    </a:lnTo>
                    <a:lnTo>
                      <a:pt x="12" y="58"/>
                    </a:lnTo>
                    <a:lnTo>
                      <a:pt x="14" y="62"/>
                    </a:lnTo>
                    <a:lnTo>
                      <a:pt x="18" y="62"/>
                    </a:lnTo>
                    <a:lnTo>
                      <a:pt x="20" y="64"/>
                    </a:lnTo>
                    <a:lnTo>
                      <a:pt x="22" y="68"/>
                    </a:lnTo>
                    <a:lnTo>
                      <a:pt x="26" y="74"/>
                    </a:lnTo>
                    <a:lnTo>
                      <a:pt x="26" y="76"/>
                    </a:lnTo>
                    <a:lnTo>
                      <a:pt x="28" y="78"/>
                    </a:lnTo>
                    <a:lnTo>
                      <a:pt x="34" y="78"/>
                    </a:lnTo>
                    <a:lnTo>
                      <a:pt x="36" y="84"/>
                    </a:lnTo>
                    <a:lnTo>
                      <a:pt x="40" y="86"/>
                    </a:lnTo>
                    <a:lnTo>
                      <a:pt x="42" y="86"/>
                    </a:lnTo>
                    <a:lnTo>
                      <a:pt x="44" y="86"/>
                    </a:lnTo>
                    <a:lnTo>
                      <a:pt x="46" y="88"/>
                    </a:lnTo>
                    <a:lnTo>
                      <a:pt x="52" y="92"/>
                    </a:lnTo>
                    <a:lnTo>
                      <a:pt x="54" y="96"/>
                    </a:lnTo>
                    <a:lnTo>
                      <a:pt x="60" y="102"/>
                    </a:lnTo>
                    <a:lnTo>
                      <a:pt x="62" y="104"/>
                    </a:lnTo>
                    <a:lnTo>
                      <a:pt x="62" y="106"/>
                    </a:lnTo>
                    <a:lnTo>
                      <a:pt x="60" y="112"/>
                    </a:lnTo>
                    <a:lnTo>
                      <a:pt x="58" y="120"/>
                    </a:lnTo>
                    <a:lnTo>
                      <a:pt x="54" y="124"/>
                    </a:lnTo>
                    <a:lnTo>
                      <a:pt x="50" y="130"/>
                    </a:lnTo>
                    <a:lnTo>
                      <a:pt x="50" y="134"/>
                    </a:lnTo>
                    <a:lnTo>
                      <a:pt x="54" y="134"/>
                    </a:lnTo>
                    <a:lnTo>
                      <a:pt x="58" y="134"/>
                    </a:lnTo>
                    <a:lnTo>
                      <a:pt x="64" y="136"/>
                    </a:lnTo>
                    <a:lnTo>
                      <a:pt x="68" y="138"/>
                    </a:lnTo>
                    <a:lnTo>
                      <a:pt x="70" y="136"/>
                    </a:lnTo>
                    <a:lnTo>
                      <a:pt x="76" y="136"/>
                    </a:lnTo>
                    <a:lnTo>
                      <a:pt x="82" y="138"/>
                    </a:lnTo>
                    <a:lnTo>
                      <a:pt x="88" y="138"/>
                    </a:lnTo>
                    <a:lnTo>
                      <a:pt x="90" y="136"/>
                    </a:lnTo>
                    <a:lnTo>
                      <a:pt x="92" y="134"/>
                    </a:lnTo>
                    <a:lnTo>
                      <a:pt x="94" y="130"/>
                    </a:lnTo>
                    <a:lnTo>
                      <a:pt x="98" y="126"/>
                    </a:lnTo>
                    <a:lnTo>
                      <a:pt x="100" y="124"/>
                    </a:lnTo>
                    <a:lnTo>
                      <a:pt x="100" y="122"/>
                    </a:lnTo>
                    <a:lnTo>
                      <a:pt x="100" y="114"/>
                    </a:lnTo>
                    <a:lnTo>
                      <a:pt x="98" y="112"/>
                    </a:lnTo>
                    <a:lnTo>
                      <a:pt x="100" y="110"/>
                    </a:lnTo>
                    <a:lnTo>
                      <a:pt x="102" y="108"/>
                    </a:lnTo>
                    <a:lnTo>
                      <a:pt x="102" y="100"/>
                    </a:lnTo>
                    <a:lnTo>
                      <a:pt x="104" y="92"/>
                    </a:lnTo>
                    <a:lnTo>
                      <a:pt x="104" y="84"/>
                    </a:lnTo>
                    <a:lnTo>
                      <a:pt x="106" y="78"/>
                    </a:lnTo>
                    <a:lnTo>
                      <a:pt x="104" y="78"/>
                    </a:lnTo>
                    <a:lnTo>
                      <a:pt x="102" y="78"/>
                    </a:lnTo>
                    <a:lnTo>
                      <a:pt x="98" y="80"/>
                    </a:lnTo>
                    <a:lnTo>
                      <a:pt x="96" y="80"/>
                    </a:lnTo>
                    <a:lnTo>
                      <a:pt x="96" y="78"/>
                    </a:lnTo>
                    <a:lnTo>
                      <a:pt x="94" y="72"/>
                    </a:lnTo>
                    <a:lnTo>
                      <a:pt x="94" y="60"/>
                    </a:lnTo>
                    <a:lnTo>
                      <a:pt x="94" y="56"/>
                    </a:lnTo>
                    <a:lnTo>
                      <a:pt x="92" y="54"/>
                    </a:lnTo>
                    <a:lnTo>
                      <a:pt x="88" y="52"/>
                    </a:lnTo>
                    <a:lnTo>
                      <a:pt x="86" y="52"/>
                    </a:lnTo>
                    <a:lnTo>
                      <a:pt x="84" y="50"/>
                    </a:lnTo>
                    <a:lnTo>
                      <a:pt x="84" y="48"/>
                    </a:lnTo>
                    <a:lnTo>
                      <a:pt x="82" y="44"/>
                    </a:lnTo>
                    <a:lnTo>
                      <a:pt x="78" y="46"/>
                    </a:lnTo>
                    <a:lnTo>
                      <a:pt x="70" y="46"/>
                    </a:lnTo>
                    <a:lnTo>
                      <a:pt x="66" y="44"/>
                    </a:lnTo>
                    <a:lnTo>
                      <a:pt x="64" y="42"/>
                    </a:lnTo>
                    <a:lnTo>
                      <a:pt x="64" y="38"/>
                    </a:lnTo>
                    <a:lnTo>
                      <a:pt x="62" y="34"/>
                    </a:lnTo>
                    <a:lnTo>
                      <a:pt x="62" y="32"/>
                    </a:lnTo>
                    <a:lnTo>
                      <a:pt x="64" y="24"/>
                    </a:lnTo>
                    <a:lnTo>
                      <a:pt x="62" y="18"/>
                    </a:lnTo>
                    <a:lnTo>
                      <a:pt x="58" y="12"/>
                    </a:lnTo>
                    <a:lnTo>
                      <a:pt x="56" y="8"/>
                    </a:lnTo>
                    <a:lnTo>
                      <a:pt x="56" y="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36" name="Freeform 194">
                <a:extLst>
                  <a:ext uri="{FF2B5EF4-FFF2-40B4-BE49-F238E27FC236}">
                    <a16:creationId xmlns:a16="http://schemas.microsoft.com/office/drawing/2014/main" id="{CD287BCA-D132-4E62-8368-CEFF133F0F90}"/>
                  </a:ext>
                </a:extLst>
              </p:cNvPr>
              <p:cNvSpPr>
                <a:spLocks noEditPoints="1"/>
              </p:cNvSpPr>
              <p:nvPr/>
            </p:nvSpPr>
            <p:spPr bwMode="auto">
              <a:xfrm>
                <a:off x="4554" y="2604"/>
                <a:ext cx="198" cy="132"/>
              </a:xfrm>
              <a:custGeom>
                <a:avLst/>
                <a:gdLst/>
                <a:ahLst/>
                <a:cxnLst>
                  <a:cxn ang="0">
                    <a:pos x="178" y="56"/>
                  </a:cxn>
                  <a:cxn ang="0">
                    <a:pos x="184" y="68"/>
                  </a:cxn>
                  <a:cxn ang="0">
                    <a:pos x="194" y="60"/>
                  </a:cxn>
                  <a:cxn ang="0">
                    <a:pos x="182" y="48"/>
                  </a:cxn>
                  <a:cxn ang="0">
                    <a:pos x="176" y="40"/>
                  </a:cxn>
                  <a:cxn ang="0">
                    <a:pos x="0" y="66"/>
                  </a:cxn>
                  <a:cxn ang="0">
                    <a:pos x="20" y="102"/>
                  </a:cxn>
                  <a:cxn ang="0">
                    <a:pos x="30" y="104"/>
                  </a:cxn>
                  <a:cxn ang="0">
                    <a:pos x="36" y="94"/>
                  </a:cxn>
                  <a:cxn ang="0">
                    <a:pos x="40" y="88"/>
                  </a:cxn>
                  <a:cxn ang="0">
                    <a:pos x="52" y="90"/>
                  </a:cxn>
                  <a:cxn ang="0">
                    <a:pos x="74" y="102"/>
                  </a:cxn>
                  <a:cxn ang="0">
                    <a:pos x="80" y="108"/>
                  </a:cxn>
                  <a:cxn ang="0">
                    <a:pos x="84" y="114"/>
                  </a:cxn>
                  <a:cxn ang="0">
                    <a:pos x="94" y="122"/>
                  </a:cxn>
                  <a:cxn ang="0">
                    <a:pos x="102" y="124"/>
                  </a:cxn>
                  <a:cxn ang="0">
                    <a:pos x="116" y="130"/>
                  </a:cxn>
                  <a:cxn ang="0">
                    <a:pos x="122" y="124"/>
                  </a:cxn>
                  <a:cxn ang="0">
                    <a:pos x="114" y="114"/>
                  </a:cxn>
                  <a:cxn ang="0">
                    <a:pos x="108" y="106"/>
                  </a:cxn>
                  <a:cxn ang="0">
                    <a:pos x="98" y="92"/>
                  </a:cxn>
                  <a:cxn ang="0">
                    <a:pos x="86" y="84"/>
                  </a:cxn>
                  <a:cxn ang="0">
                    <a:pos x="84" y="70"/>
                  </a:cxn>
                  <a:cxn ang="0">
                    <a:pos x="94" y="66"/>
                  </a:cxn>
                  <a:cxn ang="0">
                    <a:pos x="86" y="54"/>
                  </a:cxn>
                  <a:cxn ang="0">
                    <a:pos x="78" y="50"/>
                  </a:cxn>
                  <a:cxn ang="0">
                    <a:pos x="64" y="44"/>
                  </a:cxn>
                  <a:cxn ang="0">
                    <a:pos x="56" y="26"/>
                  </a:cxn>
                  <a:cxn ang="0">
                    <a:pos x="44" y="20"/>
                  </a:cxn>
                  <a:cxn ang="0">
                    <a:pos x="26" y="12"/>
                  </a:cxn>
                  <a:cxn ang="0">
                    <a:pos x="4" y="0"/>
                  </a:cxn>
                  <a:cxn ang="0">
                    <a:pos x="146" y="28"/>
                  </a:cxn>
                  <a:cxn ang="0">
                    <a:pos x="144" y="32"/>
                  </a:cxn>
                  <a:cxn ang="0">
                    <a:pos x="138" y="40"/>
                  </a:cxn>
                  <a:cxn ang="0">
                    <a:pos x="124" y="42"/>
                  </a:cxn>
                  <a:cxn ang="0">
                    <a:pos x="108" y="50"/>
                  </a:cxn>
                  <a:cxn ang="0">
                    <a:pos x="110" y="58"/>
                  </a:cxn>
                  <a:cxn ang="0">
                    <a:pos x="134" y="56"/>
                  </a:cxn>
                  <a:cxn ang="0">
                    <a:pos x="142" y="48"/>
                  </a:cxn>
                  <a:cxn ang="0">
                    <a:pos x="150" y="42"/>
                  </a:cxn>
                  <a:cxn ang="0">
                    <a:pos x="152" y="34"/>
                  </a:cxn>
                  <a:cxn ang="0">
                    <a:pos x="146" y="28"/>
                  </a:cxn>
                  <a:cxn ang="0">
                    <a:pos x="148" y="20"/>
                  </a:cxn>
                  <a:cxn ang="0">
                    <a:pos x="154" y="30"/>
                  </a:cxn>
                  <a:cxn ang="0">
                    <a:pos x="158" y="32"/>
                  </a:cxn>
                  <a:cxn ang="0">
                    <a:pos x="148" y="16"/>
                  </a:cxn>
                  <a:cxn ang="0">
                    <a:pos x="142" y="14"/>
                  </a:cxn>
                  <a:cxn ang="0">
                    <a:pos x="132" y="6"/>
                  </a:cxn>
                </a:cxnLst>
                <a:rect l="0" t="0" r="r" b="b"/>
                <a:pathLst>
                  <a:path w="198" h="132">
                    <a:moveTo>
                      <a:pt x="176" y="40"/>
                    </a:moveTo>
                    <a:lnTo>
                      <a:pt x="176" y="40"/>
                    </a:lnTo>
                    <a:lnTo>
                      <a:pt x="176" y="52"/>
                    </a:lnTo>
                    <a:lnTo>
                      <a:pt x="178" y="56"/>
                    </a:lnTo>
                    <a:lnTo>
                      <a:pt x="180" y="58"/>
                    </a:lnTo>
                    <a:lnTo>
                      <a:pt x="180" y="62"/>
                    </a:lnTo>
                    <a:lnTo>
                      <a:pt x="184" y="64"/>
                    </a:lnTo>
                    <a:lnTo>
                      <a:pt x="184" y="68"/>
                    </a:lnTo>
                    <a:lnTo>
                      <a:pt x="194" y="72"/>
                    </a:lnTo>
                    <a:lnTo>
                      <a:pt x="198" y="68"/>
                    </a:lnTo>
                    <a:lnTo>
                      <a:pt x="196" y="64"/>
                    </a:lnTo>
                    <a:lnTo>
                      <a:pt x="194" y="60"/>
                    </a:lnTo>
                    <a:lnTo>
                      <a:pt x="190" y="60"/>
                    </a:lnTo>
                    <a:lnTo>
                      <a:pt x="184" y="52"/>
                    </a:lnTo>
                    <a:lnTo>
                      <a:pt x="184" y="48"/>
                    </a:lnTo>
                    <a:lnTo>
                      <a:pt x="182" y="48"/>
                    </a:lnTo>
                    <a:lnTo>
                      <a:pt x="180" y="46"/>
                    </a:lnTo>
                    <a:lnTo>
                      <a:pt x="178" y="42"/>
                    </a:lnTo>
                    <a:lnTo>
                      <a:pt x="178" y="40"/>
                    </a:lnTo>
                    <a:lnTo>
                      <a:pt x="176" y="40"/>
                    </a:lnTo>
                    <a:lnTo>
                      <a:pt x="176" y="40"/>
                    </a:lnTo>
                    <a:close/>
                    <a:moveTo>
                      <a:pt x="2" y="2"/>
                    </a:moveTo>
                    <a:lnTo>
                      <a:pt x="2" y="60"/>
                    </a:lnTo>
                    <a:lnTo>
                      <a:pt x="0" y="66"/>
                    </a:lnTo>
                    <a:lnTo>
                      <a:pt x="2" y="72"/>
                    </a:lnTo>
                    <a:lnTo>
                      <a:pt x="2" y="104"/>
                    </a:lnTo>
                    <a:lnTo>
                      <a:pt x="16" y="104"/>
                    </a:lnTo>
                    <a:lnTo>
                      <a:pt x="20" y="102"/>
                    </a:lnTo>
                    <a:lnTo>
                      <a:pt x="22" y="102"/>
                    </a:lnTo>
                    <a:lnTo>
                      <a:pt x="22" y="104"/>
                    </a:lnTo>
                    <a:lnTo>
                      <a:pt x="26" y="104"/>
                    </a:lnTo>
                    <a:lnTo>
                      <a:pt x="30" y="104"/>
                    </a:lnTo>
                    <a:lnTo>
                      <a:pt x="36" y="100"/>
                    </a:lnTo>
                    <a:lnTo>
                      <a:pt x="36" y="98"/>
                    </a:lnTo>
                    <a:lnTo>
                      <a:pt x="36" y="96"/>
                    </a:lnTo>
                    <a:lnTo>
                      <a:pt x="36" y="94"/>
                    </a:lnTo>
                    <a:lnTo>
                      <a:pt x="36" y="92"/>
                    </a:lnTo>
                    <a:lnTo>
                      <a:pt x="38" y="86"/>
                    </a:lnTo>
                    <a:lnTo>
                      <a:pt x="40" y="86"/>
                    </a:lnTo>
                    <a:lnTo>
                      <a:pt x="40" y="88"/>
                    </a:lnTo>
                    <a:lnTo>
                      <a:pt x="42" y="88"/>
                    </a:lnTo>
                    <a:lnTo>
                      <a:pt x="44" y="88"/>
                    </a:lnTo>
                    <a:lnTo>
                      <a:pt x="46" y="86"/>
                    </a:lnTo>
                    <a:lnTo>
                      <a:pt x="52" y="90"/>
                    </a:lnTo>
                    <a:lnTo>
                      <a:pt x="58" y="90"/>
                    </a:lnTo>
                    <a:lnTo>
                      <a:pt x="66" y="92"/>
                    </a:lnTo>
                    <a:lnTo>
                      <a:pt x="74" y="98"/>
                    </a:lnTo>
                    <a:lnTo>
                      <a:pt x="74" y="102"/>
                    </a:lnTo>
                    <a:lnTo>
                      <a:pt x="74" y="104"/>
                    </a:lnTo>
                    <a:lnTo>
                      <a:pt x="76" y="104"/>
                    </a:lnTo>
                    <a:lnTo>
                      <a:pt x="78" y="106"/>
                    </a:lnTo>
                    <a:lnTo>
                      <a:pt x="80" y="108"/>
                    </a:lnTo>
                    <a:lnTo>
                      <a:pt x="80" y="110"/>
                    </a:lnTo>
                    <a:lnTo>
                      <a:pt x="82" y="110"/>
                    </a:lnTo>
                    <a:lnTo>
                      <a:pt x="84" y="110"/>
                    </a:lnTo>
                    <a:lnTo>
                      <a:pt x="84" y="114"/>
                    </a:lnTo>
                    <a:lnTo>
                      <a:pt x="88" y="116"/>
                    </a:lnTo>
                    <a:lnTo>
                      <a:pt x="90" y="118"/>
                    </a:lnTo>
                    <a:lnTo>
                      <a:pt x="90" y="122"/>
                    </a:lnTo>
                    <a:lnTo>
                      <a:pt x="94" y="122"/>
                    </a:lnTo>
                    <a:lnTo>
                      <a:pt x="96" y="122"/>
                    </a:lnTo>
                    <a:lnTo>
                      <a:pt x="98" y="126"/>
                    </a:lnTo>
                    <a:lnTo>
                      <a:pt x="100" y="124"/>
                    </a:lnTo>
                    <a:lnTo>
                      <a:pt x="102" y="124"/>
                    </a:lnTo>
                    <a:lnTo>
                      <a:pt x="104" y="126"/>
                    </a:lnTo>
                    <a:lnTo>
                      <a:pt x="108" y="126"/>
                    </a:lnTo>
                    <a:lnTo>
                      <a:pt x="114" y="128"/>
                    </a:lnTo>
                    <a:lnTo>
                      <a:pt x="116" y="130"/>
                    </a:lnTo>
                    <a:lnTo>
                      <a:pt x="120" y="132"/>
                    </a:lnTo>
                    <a:lnTo>
                      <a:pt x="124" y="132"/>
                    </a:lnTo>
                    <a:lnTo>
                      <a:pt x="124" y="126"/>
                    </a:lnTo>
                    <a:lnTo>
                      <a:pt x="122" y="124"/>
                    </a:lnTo>
                    <a:lnTo>
                      <a:pt x="118" y="124"/>
                    </a:lnTo>
                    <a:lnTo>
                      <a:pt x="116" y="122"/>
                    </a:lnTo>
                    <a:lnTo>
                      <a:pt x="118" y="116"/>
                    </a:lnTo>
                    <a:lnTo>
                      <a:pt x="114" y="114"/>
                    </a:lnTo>
                    <a:lnTo>
                      <a:pt x="112" y="116"/>
                    </a:lnTo>
                    <a:lnTo>
                      <a:pt x="110" y="116"/>
                    </a:lnTo>
                    <a:lnTo>
                      <a:pt x="108" y="110"/>
                    </a:lnTo>
                    <a:lnTo>
                      <a:pt x="108" y="106"/>
                    </a:lnTo>
                    <a:lnTo>
                      <a:pt x="100" y="104"/>
                    </a:lnTo>
                    <a:lnTo>
                      <a:pt x="100" y="98"/>
                    </a:lnTo>
                    <a:lnTo>
                      <a:pt x="98" y="96"/>
                    </a:lnTo>
                    <a:lnTo>
                      <a:pt x="98" y="92"/>
                    </a:lnTo>
                    <a:lnTo>
                      <a:pt x="96" y="92"/>
                    </a:lnTo>
                    <a:lnTo>
                      <a:pt x="92" y="92"/>
                    </a:lnTo>
                    <a:lnTo>
                      <a:pt x="88" y="88"/>
                    </a:lnTo>
                    <a:lnTo>
                      <a:pt x="86" y="84"/>
                    </a:lnTo>
                    <a:lnTo>
                      <a:pt x="86" y="74"/>
                    </a:lnTo>
                    <a:lnTo>
                      <a:pt x="84" y="74"/>
                    </a:lnTo>
                    <a:lnTo>
                      <a:pt x="84" y="72"/>
                    </a:lnTo>
                    <a:lnTo>
                      <a:pt x="84" y="70"/>
                    </a:lnTo>
                    <a:lnTo>
                      <a:pt x="86" y="70"/>
                    </a:lnTo>
                    <a:lnTo>
                      <a:pt x="90" y="70"/>
                    </a:lnTo>
                    <a:lnTo>
                      <a:pt x="92" y="68"/>
                    </a:lnTo>
                    <a:lnTo>
                      <a:pt x="94" y="66"/>
                    </a:lnTo>
                    <a:lnTo>
                      <a:pt x="94" y="60"/>
                    </a:lnTo>
                    <a:lnTo>
                      <a:pt x="92" y="60"/>
                    </a:lnTo>
                    <a:lnTo>
                      <a:pt x="90" y="56"/>
                    </a:lnTo>
                    <a:lnTo>
                      <a:pt x="86" y="54"/>
                    </a:lnTo>
                    <a:lnTo>
                      <a:pt x="84" y="56"/>
                    </a:lnTo>
                    <a:lnTo>
                      <a:pt x="82" y="56"/>
                    </a:lnTo>
                    <a:lnTo>
                      <a:pt x="80" y="50"/>
                    </a:lnTo>
                    <a:lnTo>
                      <a:pt x="78" y="50"/>
                    </a:lnTo>
                    <a:lnTo>
                      <a:pt x="78" y="46"/>
                    </a:lnTo>
                    <a:lnTo>
                      <a:pt x="70" y="46"/>
                    </a:lnTo>
                    <a:lnTo>
                      <a:pt x="68" y="46"/>
                    </a:lnTo>
                    <a:lnTo>
                      <a:pt x="64" y="44"/>
                    </a:lnTo>
                    <a:lnTo>
                      <a:pt x="64" y="42"/>
                    </a:lnTo>
                    <a:lnTo>
                      <a:pt x="66" y="38"/>
                    </a:lnTo>
                    <a:lnTo>
                      <a:pt x="62" y="32"/>
                    </a:lnTo>
                    <a:lnTo>
                      <a:pt x="56" y="26"/>
                    </a:lnTo>
                    <a:lnTo>
                      <a:pt x="54" y="26"/>
                    </a:lnTo>
                    <a:lnTo>
                      <a:pt x="50" y="26"/>
                    </a:lnTo>
                    <a:lnTo>
                      <a:pt x="48" y="24"/>
                    </a:lnTo>
                    <a:lnTo>
                      <a:pt x="44" y="20"/>
                    </a:lnTo>
                    <a:lnTo>
                      <a:pt x="38" y="20"/>
                    </a:lnTo>
                    <a:lnTo>
                      <a:pt x="36" y="16"/>
                    </a:lnTo>
                    <a:lnTo>
                      <a:pt x="30" y="16"/>
                    </a:lnTo>
                    <a:lnTo>
                      <a:pt x="26" y="12"/>
                    </a:lnTo>
                    <a:lnTo>
                      <a:pt x="20" y="12"/>
                    </a:lnTo>
                    <a:lnTo>
                      <a:pt x="14" y="10"/>
                    </a:lnTo>
                    <a:lnTo>
                      <a:pt x="4" y="2"/>
                    </a:lnTo>
                    <a:lnTo>
                      <a:pt x="4" y="0"/>
                    </a:lnTo>
                    <a:lnTo>
                      <a:pt x="2" y="0"/>
                    </a:lnTo>
                    <a:lnTo>
                      <a:pt x="2" y="2"/>
                    </a:lnTo>
                    <a:lnTo>
                      <a:pt x="2" y="2"/>
                    </a:lnTo>
                    <a:close/>
                    <a:moveTo>
                      <a:pt x="146" y="28"/>
                    </a:moveTo>
                    <a:lnTo>
                      <a:pt x="146" y="28"/>
                    </a:lnTo>
                    <a:lnTo>
                      <a:pt x="142" y="30"/>
                    </a:lnTo>
                    <a:lnTo>
                      <a:pt x="142" y="32"/>
                    </a:lnTo>
                    <a:lnTo>
                      <a:pt x="144" y="32"/>
                    </a:lnTo>
                    <a:lnTo>
                      <a:pt x="144" y="36"/>
                    </a:lnTo>
                    <a:lnTo>
                      <a:pt x="140" y="36"/>
                    </a:lnTo>
                    <a:lnTo>
                      <a:pt x="138" y="38"/>
                    </a:lnTo>
                    <a:lnTo>
                      <a:pt x="138" y="40"/>
                    </a:lnTo>
                    <a:lnTo>
                      <a:pt x="136" y="44"/>
                    </a:lnTo>
                    <a:lnTo>
                      <a:pt x="134" y="46"/>
                    </a:lnTo>
                    <a:lnTo>
                      <a:pt x="126" y="46"/>
                    </a:lnTo>
                    <a:lnTo>
                      <a:pt x="124" y="42"/>
                    </a:lnTo>
                    <a:lnTo>
                      <a:pt x="118" y="48"/>
                    </a:lnTo>
                    <a:lnTo>
                      <a:pt x="116" y="50"/>
                    </a:lnTo>
                    <a:lnTo>
                      <a:pt x="110" y="50"/>
                    </a:lnTo>
                    <a:lnTo>
                      <a:pt x="108" y="50"/>
                    </a:lnTo>
                    <a:lnTo>
                      <a:pt x="104" y="48"/>
                    </a:lnTo>
                    <a:lnTo>
                      <a:pt x="102" y="52"/>
                    </a:lnTo>
                    <a:lnTo>
                      <a:pt x="108" y="56"/>
                    </a:lnTo>
                    <a:lnTo>
                      <a:pt x="110" y="58"/>
                    </a:lnTo>
                    <a:lnTo>
                      <a:pt x="116" y="58"/>
                    </a:lnTo>
                    <a:lnTo>
                      <a:pt x="122" y="58"/>
                    </a:lnTo>
                    <a:lnTo>
                      <a:pt x="128" y="58"/>
                    </a:lnTo>
                    <a:lnTo>
                      <a:pt x="134" y="56"/>
                    </a:lnTo>
                    <a:lnTo>
                      <a:pt x="138" y="52"/>
                    </a:lnTo>
                    <a:lnTo>
                      <a:pt x="140" y="52"/>
                    </a:lnTo>
                    <a:lnTo>
                      <a:pt x="142" y="50"/>
                    </a:lnTo>
                    <a:lnTo>
                      <a:pt x="142" y="48"/>
                    </a:lnTo>
                    <a:lnTo>
                      <a:pt x="142" y="46"/>
                    </a:lnTo>
                    <a:lnTo>
                      <a:pt x="146" y="46"/>
                    </a:lnTo>
                    <a:lnTo>
                      <a:pt x="148" y="44"/>
                    </a:lnTo>
                    <a:lnTo>
                      <a:pt x="150" y="42"/>
                    </a:lnTo>
                    <a:lnTo>
                      <a:pt x="148" y="38"/>
                    </a:lnTo>
                    <a:lnTo>
                      <a:pt x="152" y="38"/>
                    </a:lnTo>
                    <a:lnTo>
                      <a:pt x="152" y="36"/>
                    </a:lnTo>
                    <a:lnTo>
                      <a:pt x="152" y="34"/>
                    </a:lnTo>
                    <a:lnTo>
                      <a:pt x="152" y="30"/>
                    </a:lnTo>
                    <a:lnTo>
                      <a:pt x="150" y="30"/>
                    </a:lnTo>
                    <a:lnTo>
                      <a:pt x="150" y="28"/>
                    </a:lnTo>
                    <a:lnTo>
                      <a:pt x="146" y="28"/>
                    </a:lnTo>
                    <a:lnTo>
                      <a:pt x="146" y="28"/>
                    </a:lnTo>
                    <a:close/>
                    <a:moveTo>
                      <a:pt x="148" y="16"/>
                    </a:moveTo>
                    <a:lnTo>
                      <a:pt x="148" y="16"/>
                    </a:lnTo>
                    <a:lnTo>
                      <a:pt x="148" y="20"/>
                    </a:lnTo>
                    <a:lnTo>
                      <a:pt x="152" y="24"/>
                    </a:lnTo>
                    <a:lnTo>
                      <a:pt x="154" y="26"/>
                    </a:lnTo>
                    <a:lnTo>
                      <a:pt x="154" y="28"/>
                    </a:lnTo>
                    <a:lnTo>
                      <a:pt x="154" y="30"/>
                    </a:lnTo>
                    <a:lnTo>
                      <a:pt x="154" y="32"/>
                    </a:lnTo>
                    <a:lnTo>
                      <a:pt x="154" y="34"/>
                    </a:lnTo>
                    <a:lnTo>
                      <a:pt x="158" y="34"/>
                    </a:lnTo>
                    <a:lnTo>
                      <a:pt x="158" y="32"/>
                    </a:lnTo>
                    <a:lnTo>
                      <a:pt x="160" y="26"/>
                    </a:lnTo>
                    <a:lnTo>
                      <a:pt x="154" y="22"/>
                    </a:lnTo>
                    <a:lnTo>
                      <a:pt x="148" y="16"/>
                    </a:lnTo>
                    <a:lnTo>
                      <a:pt x="148" y="16"/>
                    </a:lnTo>
                    <a:close/>
                    <a:moveTo>
                      <a:pt x="132" y="6"/>
                    </a:moveTo>
                    <a:lnTo>
                      <a:pt x="132" y="6"/>
                    </a:lnTo>
                    <a:lnTo>
                      <a:pt x="132" y="10"/>
                    </a:lnTo>
                    <a:lnTo>
                      <a:pt x="142" y="14"/>
                    </a:lnTo>
                    <a:lnTo>
                      <a:pt x="144" y="16"/>
                    </a:lnTo>
                    <a:lnTo>
                      <a:pt x="146" y="16"/>
                    </a:lnTo>
                    <a:lnTo>
                      <a:pt x="146" y="12"/>
                    </a:lnTo>
                    <a:lnTo>
                      <a:pt x="132" y="6"/>
                    </a:lnTo>
                    <a:lnTo>
                      <a:pt x="132" y="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37" name="Freeform 195">
                <a:extLst>
                  <a:ext uri="{FF2B5EF4-FFF2-40B4-BE49-F238E27FC236}">
                    <a16:creationId xmlns:a16="http://schemas.microsoft.com/office/drawing/2014/main" id="{B3BDD3E9-F82F-4A0C-AB23-5DF5AD68004E}"/>
                  </a:ext>
                </a:extLst>
              </p:cNvPr>
              <p:cNvSpPr>
                <a:spLocks/>
              </p:cNvSpPr>
              <p:nvPr/>
            </p:nvSpPr>
            <p:spPr bwMode="auto">
              <a:xfrm>
                <a:off x="4730" y="2644"/>
                <a:ext cx="22" cy="32"/>
              </a:xfrm>
              <a:custGeom>
                <a:avLst/>
                <a:gdLst/>
                <a:ahLst/>
                <a:cxnLst>
                  <a:cxn ang="0">
                    <a:pos x="0" y="0"/>
                  </a:cxn>
                  <a:cxn ang="0">
                    <a:pos x="0" y="0"/>
                  </a:cxn>
                  <a:cxn ang="0">
                    <a:pos x="0" y="12"/>
                  </a:cxn>
                  <a:cxn ang="0">
                    <a:pos x="2" y="16"/>
                  </a:cxn>
                  <a:cxn ang="0">
                    <a:pos x="4" y="18"/>
                  </a:cxn>
                  <a:cxn ang="0">
                    <a:pos x="4" y="22"/>
                  </a:cxn>
                  <a:cxn ang="0">
                    <a:pos x="8" y="24"/>
                  </a:cxn>
                  <a:cxn ang="0">
                    <a:pos x="8" y="28"/>
                  </a:cxn>
                  <a:cxn ang="0">
                    <a:pos x="18" y="32"/>
                  </a:cxn>
                  <a:cxn ang="0">
                    <a:pos x="22" y="28"/>
                  </a:cxn>
                  <a:cxn ang="0">
                    <a:pos x="20" y="24"/>
                  </a:cxn>
                  <a:cxn ang="0">
                    <a:pos x="18" y="20"/>
                  </a:cxn>
                  <a:cxn ang="0">
                    <a:pos x="14" y="20"/>
                  </a:cxn>
                  <a:cxn ang="0">
                    <a:pos x="8" y="12"/>
                  </a:cxn>
                  <a:cxn ang="0">
                    <a:pos x="8" y="8"/>
                  </a:cxn>
                  <a:cxn ang="0">
                    <a:pos x="6" y="8"/>
                  </a:cxn>
                  <a:cxn ang="0">
                    <a:pos x="4" y="6"/>
                  </a:cxn>
                  <a:cxn ang="0">
                    <a:pos x="2" y="2"/>
                  </a:cxn>
                  <a:cxn ang="0">
                    <a:pos x="2" y="0"/>
                  </a:cxn>
                  <a:cxn ang="0">
                    <a:pos x="0" y="0"/>
                  </a:cxn>
                  <a:cxn ang="0">
                    <a:pos x="0" y="0"/>
                  </a:cxn>
                </a:cxnLst>
                <a:rect l="0" t="0" r="r" b="b"/>
                <a:pathLst>
                  <a:path w="22" h="32">
                    <a:moveTo>
                      <a:pt x="0" y="0"/>
                    </a:moveTo>
                    <a:lnTo>
                      <a:pt x="0" y="0"/>
                    </a:lnTo>
                    <a:lnTo>
                      <a:pt x="0" y="12"/>
                    </a:lnTo>
                    <a:lnTo>
                      <a:pt x="2" y="16"/>
                    </a:lnTo>
                    <a:lnTo>
                      <a:pt x="4" y="18"/>
                    </a:lnTo>
                    <a:lnTo>
                      <a:pt x="4" y="22"/>
                    </a:lnTo>
                    <a:lnTo>
                      <a:pt x="8" y="24"/>
                    </a:lnTo>
                    <a:lnTo>
                      <a:pt x="8" y="28"/>
                    </a:lnTo>
                    <a:lnTo>
                      <a:pt x="18" y="32"/>
                    </a:lnTo>
                    <a:lnTo>
                      <a:pt x="22" y="28"/>
                    </a:lnTo>
                    <a:lnTo>
                      <a:pt x="20" y="24"/>
                    </a:lnTo>
                    <a:lnTo>
                      <a:pt x="18" y="20"/>
                    </a:lnTo>
                    <a:lnTo>
                      <a:pt x="14" y="20"/>
                    </a:lnTo>
                    <a:lnTo>
                      <a:pt x="8" y="12"/>
                    </a:lnTo>
                    <a:lnTo>
                      <a:pt x="8" y="8"/>
                    </a:lnTo>
                    <a:lnTo>
                      <a:pt x="6" y="8"/>
                    </a:lnTo>
                    <a:lnTo>
                      <a:pt x="4" y="6"/>
                    </a:lnTo>
                    <a:lnTo>
                      <a:pt x="2" y="2"/>
                    </a:lnTo>
                    <a:lnTo>
                      <a:pt x="2" y="0"/>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38" name="Freeform 196">
                <a:extLst>
                  <a:ext uri="{FF2B5EF4-FFF2-40B4-BE49-F238E27FC236}">
                    <a16:creationId xmlns:a16="http://schemas.microsoft.com/office/drawing/2014/main" id="{86654C94-4D2F-4EB0-96B9-6289898B1C64}"/>
                  </a:ext>
                </a:extLst>
              </p:cNvPr>
              <p:cNvSpPr>
                <a:spLocks/>
              </p:cNvSpPr>
              <p:nvPr/>
            </p:nvSpPr>
            <p:spPr bwMode="auto">
              <a:xfrm>
                <a:off x="4656" y="2632"/>
                <a:ext cx="50" cy="30"/>
              </a:xfrm>
              <a:custGeom>
                <a:avLst/>
                <a:gdLst/>
                <a:ahLst/>
                <a:cxnLst>
                  <a:cxn ang="0">
                    <a:pos x="44" y="0"/>
                  </a:cxn>
                  <a:cxn ang="0">
                    <a:pos x="44" y="0"/>
                  </a:cxn>
                  <a:cxn ang="0">
                    <a:pos x="40" y="2"/>
                  </a:cxn>
                  <a:cxn ang="0">
                    <a:pos x="40" y="4"/>
                  </a:cxn>
                  <a:cxn ang="0">
                    <a:pos x="42" y="4"/>
                  </a:cxn>
                  <a:cxn ang="0">
                    <a:pos x="42" y="8"/>
                  </a:cxn>
                  <a:cxn ang="0">
                    <a:pos x="38" y="8"/>
                  </a:cxn>
                  <a:cxn ang="0">
                    <a:pos x="36" y="10"/>
                  </a:cxn>
                  <a:cxn ang="0">
                    <a:pos x="36" y="12"/>
                  </a:cxn>
                  <a:cxn ang="0">
                    <a:pos x="34" y="16"/>
                  </a:cxn>
                  <a:cxn ang="0">
                    <a:pos x="32" y="18"/>
                  </a:cxn>
                  <a:cxn ang="0">
                    <a:pos x="24" y="18"/>
                  </a:cxn>
                  <a:cxn ang="0">
                    <a:pos x="22" y="14"/>
                  </a:cxn>
                  <a:cxn ang="0">
                    <a:pos x="16" y="20"/>
                  </a:cxn>
                  <a:cxn ang="0">
                    <a:pos x="14" y="22"/>
                  </a:cxn>
                  <a:cxn ang="0">
                    <a:pos x="8" y="22"/>
                  </a:cxn>
                  <a:cxn ang="0">
                    <a:pos x="6" y="22"/>
                  </a:cxn>
                  <a:cxn ang="0">
                    <a:pos x="2" y="20"/>
                  </a:cxn>
                  <a:cxn ang="0">
                    <a:pos x="0" y="24"/>
                  </a:cxn>
                  <a:cxn ang="0">
                    <a:pos x="6" y="28"/>
                  </a:cxn>
                  <a:cxn ang="0">
                    <a:pos x="8" y="30"/>
                  </a:cxn>
                  <a:cxn ang="0">
                    <a:pos x="14" y="30"/>
                  </a:cxn>
                  <a:cxn ang="0">
                    <a:pos x="20" y="30"/>
                  </a:cxn>
                  <a:cxn ang="0">
                    <a:pos x="26" y="30"/>
                  </a:cxn>
                  <a:cxn ang="0">
                    <a:pos x="32" y="28"/>
                  </a:cxn>
                  <a:cxn ang="0">
                    <a:pos x="36" y="24"/>
                  </a:cxn>
                  <a:cxn ang="0">
                    <a:pos x="38" y="24"/>
                  </a:cxn>
                  <a:cxn ang="0">
                    <a:pos x="40" y="22"/>
                  </a:cxn>
                  <a:cxn ang="0">
                    <a:pos x="40" y="20"/>
                  </a:cxn>
                  <a:cxn ang="0">
                    <a:pos x="40" y="18"/>
                  </a:cxn>
                  <a:cxn ang="0">
                    <a:pos x="44" y="18"/>
                  </a:cxn>
                  <a:cxn ang="0">
                    <a:pos x="46" y="16"/>
                  </a:cxn>
                  <a:cxn ang="0">
                    <a:pos x="48" y="14"/>
                  </a:cxn>
                  <a:cxn ang="0">
                    <a:pos x="46" y="10"/>
                  </a:cxn>
                  <a:cxn ang="0">
                    <a:pos x="50" y="10"/>
                  </a:cxn>
                  <a:cxn ang="0">
                    <a:pos x="50" y="8"/>
                  </a:cxn>
                  <a:cxn ang="0">
                    <a:pos x="50" y="6"/>
                  </a:cxn>
                  <a:cxn ang="0">
                    <a:pos x="50" y="2"/>
                  </a:cxn>
                  <a:cxn ang="0">
                    <a:pos x="48" y="2"/>
                  </a:cxn>
                  <a:cxn ang="0">
                    <a:pos x="48" y="0"/>
                  </a:cxn>
                  <a:cxn ang="0">
                    <a:pos x="44" y="0"/>
                  </a:cxn>
                </a:cxnLst>
                <a:rect l="0" t="0" r="r" b="b"/>
                <a:pathLst>
                  <a:path w="50" h="30">
                    <a:moveTo>
                      <a:pt x="44" y="0"/>
                    </a:moveTo>
                    <a:lnTo>
                      <a:pt x="44" y="0"/>
                    </a:lnTo>
                    <a:lnTo>
                      <a:pt x="40" y="2"/>
                    </a:lnTo>
                    <a:lnTo>
                      <a:pt x="40" y="4"/>
                    </a:lnTo>
                    <a:lnTo>
                      <a:pt x="42" y="4"/>
                    </a:lnTo>
                    <a:lnTo>
                      <a:pt x="42" y="8"/>
                    </a:lnTo>
                    <a:lnTo>
                      <a:pt x="38" y="8"/>
                    </a:lnTo>
                    <a:lnTo>
                      <a:pt x="36" y="10"/>
                    </a:lnTo>
                    <a:lnTo>
                      <a:pt x="36" y="12"/>
                    </a:lnTo>
                    <a:lnTo>
                      <a:pt x="34" y="16"/>
                    </a:lnTo>
                    <a:lnTo>
                      <a:pt x="32" y="18"/>
                    </a:lnTo>
                    <a:lnTo>
                      <a:pt x="24" y="18"/>
                    </a:lnTo>
                    <a:lnTo>
                      <a:pt x="22" y="14"/>
                    </a:lnTo>
                    <a:lnTo>
                      <a:pt x="16" y="20"/>
                    </a:lnTo>
                    <a:lnTo>
                      <a:pt x="14" y="22"/>
                    </a:lnTo>
                    <a:lnTo>
                      <a:pt x="8" y="22"/>
                    </a:lnTo>
                    <a:lnTo>
                      <a:pt x="6" y="22"/>
                    </a:lnTo>
                    <a:lnTo>
                      <a:pt x="2" y="20"/>
                    </a:lnTo>
                    <a:lnTo>
                      <a:pt x="0" y="24"/>
                    </a:lnTo>
                    <a:lnTo>
                      <a:pt x="6" y="28"/>
                    </a:lnTo>
                    <a:lnTo>
                      <a:pt x="8" y="30"/>
                    </a:lnTo>
                    <a:lnTo>
                      <a:pt x="14" y="30"/>
                    </a:lnTo>
                    <a:lnTo>
                      <a:pt x="20" y="30"/>
                    </a:lnTo>
                    <a:lnTo>
                      <a:pt x="26" y="30"/>
                    </a:lnTo>
                    <a:lnTo>
                      <a:pt x="32" y="28"/>
                    </a:lnTo>
                    <a:lnTo>
                      <a:pt x="36" y="24"/>
                    </a:lnTo>
                    <a:lnTo>
                      <a:pt x="38" y="24"/>
                    </a:lnTo>
                    <a:lnTo>
                      <a:pt x="40" y="22"/>
                    </a:lnTo>
                    <a:lnTo>
                      <a:pt x="40" y="20"/>
                    </a:lnTo>
                    <a:lnTo>
                      <a:pt x="40" y="18"/>
                    </a:lnTo>
                    <a:lnTo>
                      <a:pt x="44" y="18"/>
                    </a:lnTo>
                    <a:lnTo>
                      <a:pt x="46" y="16"/>
                    </a:lnTo>
                    <a:lnTo>
                      <a:pt x="48" y="14"/>
                    </a:lnTo>
                    <a:lnTo>
                      <a:pt x="46" y="10"/>
                    </a:lnTo>
                    <a:lnTo>
                      <a:pt x="50" y="10"/>
                    </a:lnTo>
                    <a:lnTo>
                      <a:pt x="50" y="8"/>
                    </a:lnTo>
                    <a:lnTo>
                      <a:pt x="50" y="6"/>
                    </a:lnTo>
                    <a:lnTo>
                      <a:pt x="50" y="2"/>
                    </a:lnTo>
                    <a:lnTo>
                      <a:pt x="48" y="2"/>
                    </a:lnTo>
                    <a:lnTo>
                      <a:pt x="48" y="0"/>
                    </a:lnTo>
                    <a:lnTo>
                      <a:pt x="4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39" name="Freeform 197">
                <a:extLst>
                  <a:ext uri="{FF2B5EF4-FFF2-40B4-BE49-F238E27FC236}">
                    <a16:creationId xmlns:a16="http://schemas.microsoft.com/office/drawing/2014/main" id="{6AE482CB-9AE7-4177-9F7B-27464583444B}"/>
                  </a:ext>
                </a:extLst>
              </p:cNvPr>
              <p:cNvSpPr>
                <a:spLocks/>
              </p:cNvSpPr>
              <p:nvPr/>
            </p:nvSpPr>
            <p:spPr bwMode="auto">
              <a:xfrm>
                <a:off x="4656" y="2632"/>
                <a:ext cx="50" cy="30"/>
              </a:xfrm>
              <a:custGeom>
                <a:avLst/>
                <a:gdLst/>
                <a:ahLst/>
                <a:cxnLst>
                  <a:cxn ang="0">
                    <a:pos x="44" y="0"/>
                  </a:cxn>
                  <a:cxn ang="0">
                    <a:pos x="44" y="0"/>
                  </a:cxn>
                  <a:cxn ang="0">
                    <a:pos x="40" y="2"/>
                  </a:cxn>
                  <a:cxn ang="0">
                    <a:pos x="40" y="4"/>
                  </a:cxn>
                  <a:cxn ang="0">
                    <a:pos x="42" y="4"/>
                  </a:cxn>
                  <a:cxn ang="0">
                    <a:pos x="42" y="8"/>
                  </a:cxn>
                  <a:cxn ang="0">
                    <a:pos x="38" y="8"/>
                  </a:cxn>
                  <a:cxn ang="0">
                    <a:pos x="36" y="10"/>
                  </a:cxn>
                  <a:cxn ang="0">
                    <a:pos x="36" y="12"/>
                  </a:cxn>
                  <a:cxn ang="0">
                    <a:pos x="34" y="16"/>
                  </a:cxn>
                  <a:cxn ang="0">
                    <a:pos x="32" y="18"/>
                  </a:cxn>
                  <a:cxn ang="0">
                    <a:pos x="24" y="18"/>
                  </a:cxn>
                  <a:cxn ang="0">
                    <a:pos x="22" y="14"/>
                  </a:cxn>
                  <a:cxn ang="0">
                    <a:pos x="16" y="20"/>
                  </a:cxn>
                  <a:cxn ang="0">
                    <a:pos x="14" y="22"/>
                  </a:cxn>
                  <a:cxn ang="0">
                    <a:pos x="8" y="22"/>
                  </a:cxn>
                  <a:cxn ang="0">
                    <a:pos x="6" y="22"/>
                  </a:cxn>
                  <a:cxn ang="0">
                    <a:pos x="2" y="20"/>
                  </a:cxn>
                  <a:cxn ang="0">
                    <a:pos x="0" y="24"/>
                  </a:cxn>
                  <a:cxn ang="0">
                    <a:pos x="6" y="28"/>
                  </a:cxn>
                  <a:cxn ang="0">
                    <a:pos x="8" y="30"/>
                  </a:cxn>
                  <a:cxn ang="0">
                    <a:pos x="14" y="30"/>
                  </a:cxn>
                  <a:cxn ang="0">
                    <a:pos x="20" y="30"/>
                  </a:cxn>
                  <a:cxn ang="0">
                    <a:pos x="26" y="30"/>
                  </a:cxn>
                  <a:cxn ang="0">
                    <a:pos x="32" y="28"/>
                  </a:cxn>
                  <a:cxn ang="0">
                    <a:pos x="36" y="24"/>
                  </a:cxn>
                  <a:cxn ang="0">
                    <a:pos x="38" y="24"/>
                  </a:cxn>
                  <a:cxn ang="0">
                    <a:pos x="40" y="22"/>
                  </a:cxn>
                  <a:cxn ang="0">
                    <a:pos x="40" y="20"/>
                  </a:cxn>
                  <a:cxn ang="0">
                    <a:pos x="40" y="18"/>
                  </a:cxn>
                  <a:cxn ang="0">
                    <a:pos x="44" y="18"/>
                  </a:cxn>
                  <a:cxn ang="0">
                    <a:pos x="46" y="16"/>
                  </a:cxn>
                  <a:cxn ang="0">
                    <a:pos x="48" y="14"/>
                  </a:cxn>
                  <a:cxn ang="0">
                    <a:pos x="46" y="10"/>
                  </a:cxn>
                  <a:cxn ang="0">
                    <a:pos x="50" y="10"/>
                  </a:cxn>
                  <a:cxn ang="0">
                    <a:pos x="50" y="8"/>
                  </a:cxn>
                  <a:cxn ang="0">
                    <a:pos x="50" y="6"/>
                  </a:cxn>
                  <a:cxn ang="0">
                    <a:pos x="50" y="2"/>
                  </a:cxn>
                  <a:cxn ang="0">
                    <a:pos x="48" y="2"/>
                  </a:cxn>
                  <a:cxn ang="0">
                    <a:pos x="48" y="0"/>
                  </a:cxn>
                  <a:cxn ang="0">
                    <a:pos x="44" y="0"/>
                  </a:cxn>
                </a:cxnLst>
                <a:rect l="0" t="0" r="r" b="b"/>
                <a:pathLst>
                  <a:path w="50" h="30">
                    <a:moveTo>
                      <a:pt x="44" y="0"/>
                    </a:moveTo>
                    <a:lnTo>
                      <a:pt x="44" y="0"/>
                    </a:lnTo>
                    <a:lnTo>
                      <a:pt x="40" y="2"/>
                    </a:lnTo>
                    <a:lnTo>
                      <a:pt x="40" y="4"/>
                    </a:lnTo>
                    <a:lnTo>
                      <a:pt x="42" y="4"/>
                    </a:lnTo>
                    <a:lnTo>
                      <a:pt x="42" y="8"/>
                    </a:lnTo>
                    <a:lnTo>
                      <a:pt x="38" y="8"/>
                    </a:lnTo>
                    <a:lnTo>
                      <a:pt x="36" y="10"/>
                    </a:lnTo>
                    <a:lnTo>
                      <a:pt x="36" y="12"/>
                    </a:lnTo>
                    <a:lnTo>
                      <a:pt x="34" y="16"/>
                    </a:lnTo>
                    <a:lnTo>
                      <a:pt x="32" y="18"/>
                    </a:lnTo>
                    <a:lnTo>
                      <a:pt x="24" y="18"/>
                    </a:lnTo>
                    <a:lnTo>
                      <a:pt x="22" y="14"/>
                    </a:lnTo>
                    <a:lnTo>
                      <a:pt x="16" y="20"/>
                    </a:lnTo>
                    <a:lnTo>
                      <a:pt x="14" y="22"/>
                    </a:lnTo>
                    <a:lnTo>
                      <a:pt x="8" y="22"/>
                    </a:lnTo>
                    <a:lnTo>
                      <a:pt x="6" y="22"/>
                    </a:lnTo>
                    <a:lnTo>
                      <a:pt x="2" y="20"/>
                    </a:lnTo>
                    <a:lnTo>
                      <a:pt x="0" y="24"/>
                    </a:lnTo>
                    <a:lnTo>
                      <a:pt x="6" y="28"/>
                    </a:lnTo>
                    <a:lnTo>
                      <a:pt x="8" y="30"/>
                    </a:lnTo>
                    <a:lnTo>
                      <a:pt x="14" y="30"/>
                    </a:lnTo>
                    <a:lnTo>
                      <a:pt x="20" y="30"/>
                    </a:lnTo>
                    <a:lnTo>
                      <a:pt x="26" y="30"/>
                    </a:lnTo>
                    <a:lnTo>
                      <a:pt x="32" y="28"/>
                    </a:lnTo>
                    <a:lnTo>
                      <a:pt x="36" y="24"/>
                    </a:lnTo>
                    <a:lnTo>
                      <a:pt x="38" y="24"/>
                    </a:lnTo>
                    <a:lnTo>
                      <a:pt x="40" y="22"/>
                    </a:lnTo>
                    <a:lnTo>
                      <a:pt x="40" y="20"/>
                    </a:lnTo>
                    <a:lnTo>
                      <a:pt x="40" y="18"/>
                    </a:lnTo>
                    <a:lnTo>
                      <a:pt x="44" y="18"/>
                    </a:lnTo>
                    <a:lnTo>
                      <a:pt x="46" y="16"/>
                    </a:lnTo>
                    <a:lnTo>
                      <a:pt x="48" y="14"/>
                    </a:lnTo>
                    <a:lnTo>
                      <a:pt x="46" y="10"/>
                    </a:lnTo>
                    <a:lnTo>
                      <a:pt x="50" y="10"/>
                    </a:lnTo>
                    <a:lnTo>
                      <a:pt x="50" y="8"/>
                    </a:lnTo>
                    <a:lnTo>
                      <a:pt x="50" y="6"/>
                    </a:lnTo>
                    <a:lnTo>
                      <a:pt x="50" y="2"/>
                    </a:lnTo>
                    <a:lnTo>
                      <a:pt x="48" y="2"/>
                    </a:lnTo>
                    <a:lnTo>
                      <a:pt x="48" y="0"/>
                    </a:lnTo>
                    <a:lnTo>
                      <a:pt x="44"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40" name="Freeform 198">
                <a:extLst>
                  <a:ext uri="{FF2B5EF4-FFF2-40B4-BE49-F238E27FC236}">
                    <a16:creationId xmlns:a16="http://schemas.microsoft.com/office/drawing/2014/main" id="{1EB9BBC1-E9F6-43AF-B494-5D6B586E0C9A}"/>
                  </a:ext>
                </a:extLst>
              </p:cNvPr>
              <p:cNvSpPr>
                <a:spLocks/>
              </p:cNvSpPr>
              <p:nvPr/>
            </p:nvSpPr>
            <p:spPr bwMode="auto">
              <a:xfrm>
                <a:off x="4702" y="2620"/>
                <a:ext cx="12" cy="18"/>
              </a:xfrm>
              <a:custGeom>
                <a:avLst/>
                <a:gdLst/>
                <a:ahLst/>
                <a:cxnLst>
                  <a:cxn ang="0">
                    <a:pos x="0" y="0"/>
                  </a:cxn>
                  <a:cxn ang="0">
                    <a:pos x="0" y="0"/>
                  </a:cxn>
                  <a:cxn ang="0">
                    <a:pos x="0" y="4"/>
                  </a:cxn>
                  <a:cxn ang="0">
                    <a:pos x="4" y="8"/>
                  </a:cxn>
                  <a:cxn ang="0">
                    <a:pos x="6" y="10"/>
                  </a:cxn>
                  <a:cxn ang="0">
                    <a:pos x="6" y="12"/>
                  </a:cxn>
                  <a:cxn ang="0">
                    <a:pos x="6" y="14"/>
                  </a:cxn>
                  <a:cxn ang="0">
                    <a:pos x="6" y="16"/>
                  </a:cxn>
                  <a:cxn ang="0">
                    <a:pos x="6" y="18"/>
                  </a:cxn>
                  <a:cxn ang="0">
                    <a:pos x="10" y="18"/>
                  </a:cxn>
                  <a:cxn ang="0">
                    <a:pos x="10" y="16"/>
                  </a:cxn>
                  <a:cxn ang="0">
                    <a:pos x="12" y="10"/>
                  </a:cxn>
                  <a:cxn ang="0">
                    <a:pos x="6" y="6"/>
                  </a:cxn>
                  <a:cxn ang="0">
                    <a:pos x="0" y="0"/>
                  </a:cxn>
                </a:cxnLst>
                <a:rect l="0" t="0" r="r" b="b"/>
                <a:pathLst>
                  <a:path w="12" h="18">
                    <a:moveTo>
                      <a:pt x="0" y="0"/>
                    </a:moveTo>
                    <a:lnTo>
                      <a:pt x="0" y="0"/>
                    </a:lnTo>
                    <a:lnTo>
                      <a:pt x="0" y="4"/>
                    </a:lnTo>
                    <a:lnTo>
                      <a:pt x="4" y="8"/>
                    </a:lnTo>
                    <a:lnTo>
                      <a:pt x="6" y="10"/>
                    </a:lnTo>
                    <a:lnTo>
                      <a:pt x="6" y="12"/>
                    </a:lnTo>
                    <a:lnTo>
                      <a:pt x="6" y="14"/>
                    </a:lnTo>
                    <a:lnTo>
                      <a:pt x="6" y="16"/>
                    </a:lnTo>
                    <a:lnTo>
                      <a:pt x="6" y="18"/>
                    </a:lnTo>
                    <a:lnTo>
                      <a:pt x="10" y="18"/>
                    </a:lnTo>
                    <a:lnTo>
                      <a:pt x="10" y="16"/>
                    </a:lnTo>
                    <a:lnTo>
                      <a:pt x="12" y="10"/>
                    </a:lnTo>
                    <a:lnTo>
                      <a:pt x="6" y="6"/>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41" name="Freeform 199">
                <a:extLst>
                  <a:ext uri="{FF2B5EF4-FFF2-40B4-BE49-F238E27FC236}">
                    <a16:creationId xmlns:a16="http://schemas.microsoft.com/office/drawing/2014/main" id="{71FC3D99-0B6A-488E-9D3C-D3F5D88B91ED}"/>
                  </a:ext>
                </a:extLst>
              </p:cNvPr>
              <p:cNvSpPr>
                <a:spLocks/>
              </p:cNvSpPr>
              <p:nvPr/>
            </p:nvSpPr>
            <p:spPr bwMode="auto">
              <a:xfrm>
                <a:off x="4702" y="2620"/>
                <a:ext cx="12" cy="18"/>
              </a:xfrm>
              <a:custGeom>
                <a:avLst/>
                <a:gdLst/>
                <a:ahLst/>
                <a:cxnLst>
                  <a:cxn ang="0">
                    <a:pos x="0" y="0"/>
                  </a:cxn>
                  <a:cxn ang="0">
                    <a:pos x="0" y="0"/>
                  </a:cxn>
                  <a:cxn ang="0">
                    <a:pos x="0" y="4"/>
                  </a:cxn>
                  <a:cxn ang="0">
                    <a:pos x="4" y="8"/>
                  </a:cxn>
                  <a:cxn ang="0">
                    <a:pos x="6" y="10"/>
                  </a:cxn>
                  <a:cxn ang="0">
                    <a:pos x="6" y="12"/>
                  </a:cxn>
                  <a:cxn ang="0">
                    <a:pos x="6" y="14"/>
                  </a:cxn>
                  <a:cxn ang="0">
                    <a:pos x="6" y="16"/>
                  </a:cxn>
                  <a:cxn ang="0">
                    <a:pos x="6" y="18"/>
                  </a:cxn>
                  <a:cxn ang="0">
                    <a:pos x="10" y="18"/>
                  </a:cxn>
                  <a:cxn ang="0">
                    <a:pos x="10" y="16"/>
                  </a:cxn>
                  <a:cxn ang="0">
                    <a:pos x="12" y="10"/>
                  </a:cxn>
                  <a:cxn ang="0">
                    <a:pos x="6" y="6"/>
                  </a:cxn>
                  <a:cxn ang="0">
                    <a:pos x="0" y="0"/>
                  </a:cxn>
                </a:cxnLst>
                <a:rect l="0" t="0" r="r" b="b"/>
                <a:pathLst>
                  <a:path w="12" h="18">
                    <a:moveTo>
                      <a:pt x="0" y="0"/>
                    </a:moveTo>
                    <a:lnTo>
                      <a:pt x="0" y="0"/>
                    </a:lnTo>
                    <a:lnTo>
                      <a:pt x="0" y="4"/>
                    </a:lnTo>
                    <a:lnTo>
                      <a:pt x="4" y="8"/>
                    </a:lnTo>
                    <a:lnTo>
                      <a:pt x="6" y="10"/>
                    </a:lnTo>
                    <a:lnTo>
                      <a:pt x="6" y="12"/>
                    </a:lnTo>
                    <a:lnTo>
                      <a:pt x="6" y="14"/>
                    </a:lnTo>
                    <a:lnTo>
                      <a:pt x="6" y="16"/>
                    </a:lnTo>
                    <a:lnTo>
                      <a:pt x="6" y="18"/>
                    </a:lnTo>
                    <a:lnTo>
                      <a:pt x="10" y="18"/>
                    </a:lnTo>
                    <a:lnTo>
                      <a:pt x="10" y="16"/>
                    </a:lnTo>
                    <a:lnTo>
                      <a:pt x="12" y="10"/>
                    </a:lnTo>
                    <a:lnTo>
                      <a:pt x="6" y="6"/>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42" name="Freeform 200">
                <a:extLst>
                  <a:ext uri="{FF2B5EF4-FFF2-40B4-BE49-F238E27FC236}">
                    <a16:creationId xmlns:a16="http://schemas.microsoft.com/office/drawing/2014/main" id="{71977DB5-6FB9-47F0-9B6F-087756743F02}"/>
                  </a:ext>
                </a:extLst>
              </p:cNvPr>
              <p:cNvSpPr>
                <a:spLocks/>
              </p:cNvSpPr>
              <p:nvPr/>
            </p:nvSpPr>
            <p:spPr bwMode="auto">
              <a:xfrm>
                <a:off x="4686" y="2610"/>
                <a:ext cx="14" cy="10"/>
              </a:xfrm>
              <a:custGeom>
                <a:avLst/>
                <a:gdLst/>
                <a:ahLst/>
                <a:cxnLst>
                  <a:cxn ang="0">
                    <a:pos x="0" y="0"/>
                  </a:cxn>
                  <a:cxn ang="0">
                    <a:pos x="0" y="0"/>
                  </a:cxn>
                  <a:cxn ang="0">
                    <a:pos x="0" y="4"/>
                  </a:cxn>
                  <a:cxn ang="0">
                    <a:pos x="10" y="8"/>
                  </a:cxn>
                  <a:cxn ang="0">
                    <a:pos x="12" y="10"/>
                  </a:cxn>
                  <a:cxn ang="0">
                    <a:pos x="14" y="10"/>
                  </a:cxn>
                  <a:cxn ang="0">
                    <a:pos x="14" y="6"/>
                  </a:cxn>
                  <a:cxn ang="0">
                    <a:pos x="0" y="0"/>
                  </a:cxn>
                </a:cxnLst>
                <a:rect l="0" t="0" r="r" b="b"/>
                <a:pathLst>
                  <a:path w="14" h="10">
                    <a:moveTo>
                      <a:pt x="0" y="0"/>
                    </a:moveTo>
                    <a:lnTo>
                      <a:pt x="0" y="0"/>
                    </a:lnTo>
                    <a:lnTo>
                      <a:pt x="0" y="4"/>
                    </a:lnTo>
                    <a:lnTo>
                      <a:pt x="10" y="8"/>
                    </a:lnTo>
                    <a:lnTo>
                      <a:pt x="12" y="10"/>
                    </a:lnTo>
                    <a:lnTo>
                      <a:pt x="14" y="10"/>
                    </a:lnTo>
                    <a:lnTo>
                      <a:pt x="14" y="6"/>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43" name="Freeform 201">
                <a:extLst>
                  <a:ext uri="{FF2B5EF4-FFF2-40B4-BE49-F238E27FC236}">
                    <a16:creationId xmlns:a16="http://schemas.microsoft.com/office/drawing/2014/main" id="{814E7667-A494-45A1-BD2C-85CE174A379C}"/>
                  </a:ext>
                </a:extLst>
              </p:cNvPr>
              <p:cNvSpPr>
                <a:spLocks/>
              </p:cNvSpPr>
              <p:nvPr/>
            </p:nvSpPr>
            <p:spPr bwMode="auto">
              <a:xfrm>
                <a:off x="4686" y="2610"/>
                <a:ext cx="14" cy="10"/>
              </a:xfrm>
              <a:custGeom>
                <a:avLst/>
                <a:gdLst/>
                <a:ahLst/>
                <a:cxnLst>
                  <a:cxn ang="0">
                    <a:pos x="0" y="0"/>
                  </a:cxn>
                  <a:cxn ang="0">
                    <a:pos x="0" y="0"/>
                  </a:cxn>
                  <a:cxn ang="0">
                    <a:pos x="0" y="4"/>
                  </a:cxn>
                  <a:cxn ang="0">
                    <a:pos x="10" y="8"/>
                  </a:cxn>
                  <a:cxn ang="0">
                    <a:pos x="12" y="10"/>
                  </a:cxn>
                  <a:cxn ang="0">
                    <a:pos x="14" y="10"/>
                  </a:cxn>
                  <a:cxn ang="0">
                    <a:pos x="14" y="6"/>
                  </a:cxn>
                  <a:cxn ang="0">
                    <a:pos x="0" y="0"/>
                  </a:cxn>
                </a:cxnLst>
                <a:rect l="0" t="0" r="r" b="b"/>
                <a:pathLst>
                  <a:path w="14" h="10">
                    <a:moveTo>
                      <a:pt x="0" y="0"/>
                    </a:moveTo>
                    <a:lnTo>
                      <a:pt x="0" y="0"/>
                    </a:lnTo>
                    <a:lnTo>
                      <a:pt x="0" y="4"/>
                    </a:lnTo>
                    <a:lnTo>
                      <a:pt x="10" y="8"/>
                    </a:lnTo>
                    <a:lnTo>
                      <a:pt x="12" y="10"/>
                    </a:lnTo>
                    <a:lnTo>
                      <a:pt x="14" y="10"/>
                    </a:lnTo>
                    <a:lnTo>
                      <a:pt x="14" y="6"/>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44" name="Freeform 202">
                <a:extLst>
                  <a:ext uri="{FF2B5EF4-FFF2-40B4-BE49-F238E27FC236}">
                    <a16:creationId xmlns:a16="http://schemas.microsoft.com/office/drawing/2014/main" id="{5D058CAF-C94B-4774-88F4-6419D3C6632B}"/>
                  </a:ext>
                </a:extLst>
              </p:cNvPr>
              <p:cNvSpPr>
                <a:spLocks/>
              </p:cNvSpPr>
              <p:nvPr/>
            </p:nvSpPr>
            <p:spPr bwMode="auto">
              <a:xfrm>
                <a:off x="3464" y="2132"/>
                <a:ext cx="4" cy="12"/>
              </a:xfrm>
              <a:custGeom>
                <a:avLst/>
                <a:gdLst/>
                <a:ahLst/>
                <a:cxnLst>
                  <a:cxn ang="0">
                    <a:pos x="0" y="6"/>
                  </a:cxn>
                  <a:cxn ang="0">
                    <a:pos x="2" y="6"/>
                  </a:cxn>
                  <a:cxn ang="0">
                    <a:pos x="0" y="12"/>
                  </a:cxn>
                  <a:cxn ang="0">
                    <a:pos x="4" y="12"/>
                  </a:cxn>
                  <a:cxn ang="0">
                    <a:pos x="4" y="0"/>
                  </a:cxn>
                  <a:cxn ang="0">
                    <a:pos x="0" y="2"/>
                  </a:cxn>
                  <a:cxn ang="0">
                    <a:pos x="0" y="6"/>
                  </a:cxn>
                  <a:cxn ang="0">
                    <a:pos x="0" y="6"/>
                  </a:cxn>
                </a:cxnLst>
                <a:rect l="0" t="0" r="r" b="b"/>
                <a:pathLst>
                  <a:path w="4" h="12">
                    <a:moveTo>
                      <a:pt x="0" y="6"/>
                    </a:moveTo>
                    <a:lnTo>
                      <a:pt x="2" y="6"/>
                    </a:lnTo>
                    <a:lnTo>
                      <a:pt x="0" y="12"/>
                    </a:lnTo>
                    <a:lnTo>
                      <a:pt x="4" y="12"/>
                    </a:lnTo>
                    <a:lnTo>
                      <a:pt x="4" y="0"/>
                    </a:lnTo>
                    <a:lnTo>
                      <a:pt x="0" y="2"/>
                    </a:lnTo>
                    <a:lnTo>
                      <a:pt x="0" y="6"/>
                    </a:lnTo>
                    <a:lnTo>
                      <a:pt x="0" y="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45" name="Freeform 203">
                <a:extLst>
                  <a:ext uri="{FF2B5EF4-FFF2-40B4-BE49-F238E27FC236}">
                    <a16:creationId xmlns:a16="http://schemas.microsoft.com/office/drawing/2014/main" id="{E1670787-4FE5-483A-BF32-B23537861F9E}"/>
                  </a:ext>
                </a:extLst>
              </p:cNvPr>
              <p:cNvSpPr>
                <a:spLocks/>
              </p:cNvSpPr>
              <p:nvPr/>
            </p:nvSpPr>
            <p:spPr bwMode="auto">
              <a:xfrm>
                <a:off x="2932" y="1366"/>
                <a:ext cx="2" cy="2"/>
              </a:xfrm>
              <a:custGeom>
                <a:avLst/>
                <a:gdLst/>
                <a:ahLst/>
                <a:cxnLst>
                  <a:cxn ang="0">
                    <a:pos x="2" y="0"/>
                  </a:cxn>
                  <a:cxn ang="0">
                    <a:pos x="2" y="0"/>
                  </a:cxn>
                  <a:cxn ang="0">
                    <a:pos x="2" y="2"/>
                  </a:cxn>
                  <a:cxn ang="0">
                    <a:pos x="0" y="2"/>
                  </a:cxn>
                  <a:cxn ang="0">
                    <a:pos x="2" y="0"/>
                  </a:cxn>
                  <a:cxn ang="0">
                    <a:pos x="2" y="0"/>
                  </a:cxn>
                </a:cxnLst>
                <a:rect l="0" t="0" r="r" b="b"/>
                <a:pathLst>
                  <a:path w="2" h="2">
                    <a:moveTo>
                      <a:pt x="2" y="0"/>
                    </a:moveTo>
                    <a:lnTo>
                      <a:pt x="2" y="0"/>
                    </a:lnTo>
                    <a:lnTo>
                      <a:pt x="2" y="2"/>
                    </a:lnTo>
                    <a:lnTo>
                      <a:pt x="0" y="2"/>
                    </a:lnTo>
                    <a:lnTo>
                      <a:pt x="2" y="0"/>
                    </a:lnTo>
                    <a:lnTo>
                      <a:pt x="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1146" name="Freeform 204">
                <a:extLst>
                  <a:ext uri="{FF2B5EF4-FFF2-40B4-BE49-F238E27FC236}">
                    <a16:creationId xmlns:a16="http://schemas.microsoft.com/office/drawing/2014/main" id="{7ACF4CBB-D276-47B9-B034-CB4052436B4E}"/>
                  </a:ext>
                </a:extLst>
              </p:cNvPr>
              <p:cNvSpPr>
                <a:spLocks/>
              </p:cNvSpPr>
              <p:nvPr/>
            </p:nvSpPr>
            <p:spPr bwMode="auto">
              <a:xfrm>
                <a:off x="2932" y="1366"/>
                <a:ext cx="2" cy="2"/>
              </a:xfrm>
              <a:custGeom>
                <a:avLst/>
                <a:gdLst/>
                <a:ahLst/>
                <a:cxnLst>
                  <a:cxn ang="0">
                    <a:pos x="2" y="0"/>
                  </a:cxn>
                  <a:cxn ang="0">
                    <a:pos x="2" y="0"/>
                  </a:cxn>
                  <a:cxn ang="0">
                    <a:pos x="2" y="2"/>
                  </a:cxn>
                  <a:cxn ang="0">
                    <a:pos x="0" y="2"/>
                  </a:cxn>
                  <a:cxn ang="0">
                    <a:pos x="2" y="0"/>
                  </a:cxn>
                  <a:cxn ang="0">
                    <a:pos x="2" y="0"/>
                  </a:cxn>
                </a:cxnLst>
                <a:rect l="0" t="0" r="r" b="b"/>
                <a:pathLst>
                  <a:path w="2" h="2">
                    <a:moveTo>
                      <a:pt x="2" y="0"/>
                    </a:moveTo>
                    <a:lnTo>
                      <a:pt x="2" y="0"/>
                    </a:lnTo>
                    <a:lnTo>
                      <a:pt x="2" y="2"/>
                    </a:lnTo>
                    <a:lnTo>
                      <a:pt x="0" y="2"/>
                    </a:lnTo>
                    <a:lnTo>
                      <a:pt x="2" y="0"/>
                    </a:lnTo>
                    <a:lnTo>
                      <a:pt x="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591" name="Freeform 206">
              <a:extLst>
                <a:ext uri="{FF2B5EF4-FFF2-40B4-BE49-F238E27FC236}">
                  <a16:creationId xmlns:a16="http://schemas.microsoft.com/office/drawing/2014/main" id="{671FC9B9-34E8-4E8B-9CF8-CB9D0A55C024}"/>
                </a:ext>
              </a:extLst>
            </p:cNvPr>
            <p:cNvSpPr>
              <a:spLocks/>
            </p:cNvSpPr>
            <p:nvPr/>
          </p:nvSpPr>
          <p:spPr bwMode="auto">
            <a:xfrm>
              <a:off x="4638675" y="2171700"/>
              <a:ext cx="3175" cy="3175"/>
            </a:xfrm>
            <a:custGeom>
              <a:avLst/>
              <a:gdLst/>
              <a:ahLst/>
              <a:cxnLst>
                <a:cxn ang="0">
                  <a:pos x="0" y="0"/>
                </a:cxn>
                <a:cxn ang="0">
                  <a:pos x="0" y="0"/>
                </a:cxn>
                <a:cxn ang="0">
                  <a:pos x="0" y="2"/>
                </a:cxn>
                <a:cxn ang="0">
                  <a:pos x="2" y="2"/>
                </a:cxn>
                <a:cxn ang="0">
                  <a:pos x="2" y="0"/>
                </a:cxn>
                <a:cxn ang="0">
                  <a:pos x="0" y="0"/>
                </a:cxn>
                <a:cxn ang="0">
                  <a:pos x="0" y="0"/>
                </a:cxn>
              </a:cxnLst>
              <a:rect l="0" t="0" r="r" b="b"/>
              <a:pathLst>
                <a:path w="2" h="2">
                  <a:moveTo>
                    <a:pt x="0" y="0"/>
                  </a:moveTo>
                  <a:lnTo>
                    <a:pt x="0" y="0"/>
                  </a:lnTo>
                  <a:lnTo>
                    <a:pt x="0" y="2"/>
                  </a:lnTo>
                  <a:lnTo>
                    <a:pt x="2" y="2"/>
                  </a:lnTo>
                  <a:lnTo>
                    <a:pt x="2" y="0"/>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592" name="Freeform 207">
              <a:extLst>
                <a:ext uri="{FF2B5EF4-FFF2-40B4-BE49-F238E27FC236}">
                  <a16:creationId xmlns:a16="http://schemas.microsoft.com/office/drawing/2014/main" id="{225D837E-B725-4A37-8DD3-C998CD40B26C}"/>
                </a:ext>
              </a:extLst>
            </p:cNvPr>
            <p:cNvSpPr>
              <a:spLocks/>
            </p:cNvSpPr>
            <p:nvPr/>
          </p:nvSpPr>
          <p:spPr bwMode="auto">
            <a:xfrm>
              <a:off x="4638675" y="2171700"/>
              <a:ext cx="3175" cy="3175"/>
            </a:xfrm>
            <a:custGeom>
              <a:avLst/>
              <a:gdLst/>
              <a:ahLst/>
              <a:cxnLst>
                <a:cxn ang="0">
                  <a:pos x="0" y="0"/>
                </a:cxn>
                <a:cxn ang="0">
                  <a:pos x="0" y="0"/>
                </a:cxn>
                <a:cxn ang="0">
                  <a:pos x="0" y="2"/>
                </a:cxn>
                <a:cxn ang="0">
                  <a:pos x="2" y="2"/>
                </a:cxn>
                <a:cxn ang="0">
                  <a:pos x="2" y="0"/>
                </a:cxn>
                <a:cxn ang="0">
                  <a:pos x="0" y="0"/>
                </a:cxn>
                <a:cxn ang="0">
                  <a:pos x="0" y="0"/>
                </a:cxn>
              </a:cxnLst>
              <a:rect l="0" t="0" r="r" b="b"/>
              <a:pathLst>
                <a:path w="2" h="2">
                  <a:moveTo>
                    <a:pt x="0" y="0"/>
                  </a:moveTo>
                  <a:lnTo>
                    <a:pt x="0" y="0"/>
                  </a:lnTo>
                  <a:lnTo>
                    <a:pt x="0" y="2"/>
                  </a:lnTo>
                  <a:lnTo>
                    <a:pt x="2" y="2"/>
                  </a:lnTo>
                  <a:lnTo>
                    <a:pt x="2" y="0"/>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593" name="Freeform 208">
              <a:extLst>
                <a:ext uri="{FF2B5EF4-FFF2-40B4-BE49-F238E27FC236}">
                  <a16:creationId xmlns:a16="http://schemas.microsoft.com/office/drawing/2014/main" id="{C8094A44-D0C9-4FCC-9B42-8EE6958F6B52}"/>
                </a:ext>
              </a:extLst>
            </p:cNvPr>
            <p:cNvSpPr>
              <a:spLocks/>
            </p:cNvSpPr>
            <p:nvPr/>
          </p:nvSpPr>
          <p:spPr bwMode="auto">
            <a:xfrm>
              <a:off x="4530725" y="2273300"/>
              <a:ext cx="3175" cy="3175"/>
            </a:xfrm>
            <a:custGeom>
              <a:avLst/>
              <a:gdLst/>
              <a:ahLst/>
              <a:cxnLst>
                <a:cxn ang="0">
                  <a:pos x="0" y="0"/>
                </a:cxn>
                <a:cxn ang="0">
                  <a:pos x="0" y="0"/>
                </a:cxn>
                <a:cxn ang="0">
                  <a:pos x="2" y="2"/>
                </a:cxn>
                <a:cxn ang="0">
                  <a:pos x="0" y="2"/>
                </a:cxn>
                <a:cxn ang="0">
                  <a:pos x="0" y="0"/>
                </a:cxn>
                <a:cxn ang="0">
                  <a:pos x="0" y="0"/>
                </a:cxn>
                <a:cxn ang="0">
                  <a:pos x="0" y="0"/>
                </a:cxn>
                <a:cxn ang="0">
                  <a:pos x="0" y="0"/>
                </a:cxn>
              </a:cxnLst>
              <a:rect l="0" t="0" r="r" b="b"/>
              <a:pathLst>
                <a:path w="2" h="2">
                  <a:moveTo>
                    <a:pt x="0" y="0"/>
                  </a:moveTo>
                  <a:lnTo>
                    <a:pt x="0" y="0"/>
                  </a:lnTo>
                  <a:lnTo>
                    <a:pt x="2" y="2"/>
                  </a:lnTo>
                  <a:lnTo>
                    <a:pt x="0" y="2"/>
                  </a:lnTo>
                  <a:lnTo>
                    <a:pt x="0" y="0"/>
                  </a:lnTo>
                  <a:lnTo>
                    <a:pt x="0" y="0"/>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594" name="Freeform 209">
              <a:extLst>
                <a:ext uri="{FF2B5EF4-FFF2-40B4-BE49-F238E27FC236}">
                  <a16:creationId xmlns:a16="http://schemas.microsoft.com/office/drawing/2014/main" id="{F5DE2A2B-78CB-4482-B529-ADE5AD643670}"/>
                </a:ext>
              </a:extLst>
            </p:cNvPr>
            <p:cNvSpPr>
              <a:spLocks/>
            </p:cNvSpPr>
            <p:nvPr/>
          </p:nvSpPr>
          <p:spPr bwMode="auto">
            <a:xfrm>
              <a:off x="4530725" y="2273300"/>
              <a:ext cx="3175" cy="3175"/>
            </a:xfrm>
            <a:custGeom>
              <a:avLst/>
              <a:gdLst/>
              <a:ahLst/>
              <a:cxnLst>
                <a:cxn ang="0">
                  <a:pos x="0" y="0"/>
                </a:cxn>
                <a:cxn ang="0">
                  <a:pos x="0" y="0"/>
                </a:cxn>
                <a:cxn ang="0">
                  <a:pos x="2" y="2"/>
                </a:cxn>
                <a:cxn ang="0">
                  <a:pos x="0" y="2"/>
                </a:cxn>
                <a:cxn ang="0">
                  <a:pos x="0" y="0"/>
                </a:cxn>
                <a:cxn ang="0">
                  <a:pos x="0" y="0"/>
                </a:cxn>
                <a:cxn ang="0">
                  <a:pos x="0" y="0"/>
                </a:cxn>
                <a:cxn ang="0">
                  <a:pos x="0" y="0"/>
                </a:cxn>
              </a:cxnLst>
              <a:rect l="0" t="0" r="r" b="b"/>
              <a:pathLst>
                <a:path w="2" h="2">
                  <a:moveTo>
                    <a:pt x="0" y="0"/>
                  </a:moveTo>
                  <a:lnTo>
                    <a:pt x="0" y="0"/>
                  </a:lnTo>
                  <a:lnTo>
                    <a:pt x="2" y="2"/>
                  </a:lnTo>
                  <a:lnTo>
                    <a:pt x="0" y="2"/>
                  </a:lnTo>
                  <a:lnTo>
                    <a:pt x="0" y="0"/>
                  </a:lnTo>
                  <a:lnTo>
                    <a:pt x="0" y="0"/>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595" name="Freeform 210">
              <a:extLst>
                <a:ext uri="{FF2B5EF4-FFF2-40B4-BE49-F238E27FC236}">
                  <a16:creationId xmlns:a16="http://schemas.microsoft.com/office/drawing/2014/main" id="{958C464E-FF36-4898-B84A-CC35EE11855D}"/>
                </a:ext>
              </a:extLst>
            </p:cNvPr>
            <p:cNvSpPr>
              <a:spLocks/>
            </p:cNvSpPr>
            <p:nvPr/>
          </p:nvSpPr>
          <p:spPr bwMode="auto">
            <a:xfrm>
              <a:off x="4498975" y="2301875"/>
              <a:ext cx="6350" cy="9525"/>
            </a:xfrm>
            <a:custGeom>
              <a:avLst/>
              <a:gdLst/>
              <a:ahLst/>
              <a:cxnLst>
                <a:cxn ang="0">
                  <a:pos x="2" y="0"/>
                </a:cxn>
                <a:cxn ang="0">
                  <a:pos x="2" y="0"/>
                </a:cxn>
                <a:cxn ang="0">
                  <a:pos x="2" y="2"/>
                </a:cxn>
                <a:cxn ang="0">
                  <a:pos x="4" y="2"/>
                </a:cxn>
                <a:cxn ang="0">
                  <a:pos x="2" y="2"/>
                </a:cxn>
                <a:cxn ang="0">
                  <a:pos x="2" y="4"/>
                </a:cxn>
                <a:cxn ang="0">
                  <a:pos x="0" y="6"/>
                </a:cxn>
                <a:cxn ang="0">
                  <a:pos x="0" y="2"/>
                </a:cxn>
                <a:cxn ang="0">
                  <a:pos x="0" y="0"/>
                </a:cxn>
                <a:cxn ang="0">
                  <a:pos x="2" y="0"/>
                </a:cxn>
                <a:cxn ang="0">
                  <a:pos x="2" y="0"/>
                </a:cxn>
              </a:cxnLst>
              <a:rect l="0" t="0" r="r" b="b"/>
              <a:pathLst>
                <a:path w="4" h="6">
                  <a:moveTo>
                    <a:pt x="2" y="0"/>
                  </a:moveTo>
                  <a:lnTo>
                    <a:pt x="2" y="0"/>
                  </a:lnTo>
                  <a:lnTo>
                    <a:pt x="2" y="2"/>
                  </a:lnTo>
                  <a:lnTo>
                    <a:pt x="4" y="2"/>
                  </a:lnTo>
                  <a:lnTo>
                    <a:pt x="2" y="2"/>
                  </a:lnTo>
                  <a:lnTo>
                    <a:pt x="2" y="4"/>
                  </a:lnTo>
                  <a:lnTo>
                    <a:pt x="0" y="6"/>
                  </a:lnTo>
                  <a:lnTo>
                    <a:pt x="0" y="2"/>
                  </a:lnTo>
                  <a:lnTo>
                    <a:pt x="0" y="0"/>
                  </a:lnTo>
                  <a:lnTo>
                    <a:pt x="2" y="0"/>
                  </a:lnTo>
                  <a:lnTo>
                    <a:pt x="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596" name="Freeform 211">
              <a:extLst>
                <a:ext uri="{FF2B5EF4-FFF2-40B4-BE49-F238E27FC236}">
                  <a16:creationId xmlns:a16="http://schemas.microsoft.com/office/drawing/2014/main" id="{E64DB9A4-5FBD-4ACC-8C30-ADA39963C1B7}"/>
                </a:ext>
              </a:extLst>
            </p:cNvPr>
            <p:cNvSpPr>
              <a:spLocks/>
            </p:cNvSpPr>
            <p:nvPr/>
          </p:nvSpPr>
          <p:spPr bwMode="auto">
            <a:xfrm>
              <a:off x="4498975" y="2301875"/>
              <a:ext cx="6350" cy="9525"/>
            </a:xfrm>
            <a:custGeom>
              <a:avLst/>
              <a:gdLst/>
              <a:ahLst/>
              <a:cxnLst>
                <a:cxn ang="0">
                  <a:pos x="2" y="0"/>
                </a:cxn>
                <a:cxn ang="0">
                  <a:pos x="2" y="0"/>
                </a:cxn>
                <a:cxn ang="0">
                  <a:pos x="2" y="2"/>
                </a:cxn>
                <a:cxn ang="0">
                  <a:pos x="4" y="2"/>
                </a:cxn>
                <a:cxn ang="0">
                  <a:pos x="2" y="2"/>
                </a:cxn>
                <a:cxn ang="0">
                  <a:pos x="2" y="4"/>
                </a:cxn>
                <a:cxn ang="0">
                  <a:pos x="0" y="6"/>
                </a:cxn>
                <a:cxn ang="0">
                  <a:pos x="0" y="2"/>
                </a:cxn>
                <a:cxn ang="0">
                  <a:pos x="0" y="0"/>
                </a:cxn>
                <a:cxn ang="0">
                  <a:pos x="2" y="0"/>
                </a:cxn>
                <a:cxn ang="0">
                  <a:pos x="2" y="0"/>
                </a:cxn>
              </a:cxnLst>
              <a:rect l="0" t="0" r="r" b="b"/>
              <a:pathLst>
                <a:path w="4" h="6">
                  <a:moveTo>
                    <a:pt x="2" y="0"/>
                  </a:moveTo>
                  <a:lnTo>
                    <a:pt x="2" y="0"/>
                  </a:lnTo>
                  <a:lnTo>
                    <a:pt x="2" y="2"/>
                  </a:lnTo>
                  <a:lnTo>
                    <a:pt x="4" y="2"/>
                  </a:lnTo>
                  <a:lnTo>
                    <a:pt x="2" y="2"/>
                  </a:lnTo>
                  <a:lnTo>
                    <a:pt x="2" y="4"/>
                  </a:lnTo>
                  <a:lnTo>
                    <a:pt x="0" y="6"/>
                  </a:lnTo>
                  <a:lnTo>
                    <a:pt x="0" y="2"/>
                  </a:lnTo>
                  <a:lnTo>
                    <a:pt x="0" y="0"/>
                  </a:lnTo>
                  <a:lnTo>
                    <a:pt x="2" y="0"/>
                  </a:lnTo>
                  <a:lnTo>
                    <a:pt x="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597" name="Freeform 212">
              <a:extLst>
                <a:ext uri="{FF2B5EF4-FFF2-40B4-BE49-F238E27FC236}">
                  <a16:creationId xmlns:a16="http://schemas.microsoft.com/office/drawing/2014/main" id="{04A5266B-13BE-4996-AB13-BEC77BEC5A8D}"/>
                </a:ext>
              </a:extLst>
            </p:cNvPr>
            <p:cNvSpPr>
              <a:spLocks noEditPoints="1"/>
            </p:cNvSpPr>
            <p:nvPr/>
          </p:nvSpPr>
          <p:spPr bwMode="auto">
            <a:xfrm>
              <a:off x="2952750" y="1562100"/>
              <a:ext cx="876300" cy="685800"/>
            </a:xfrm>
            <a:custGeom>
              <a:avLst/>
              <a:gdLst/>
              <a:ahLst/>
              <a:cxnLst>
                <a:cxn ang="0">
                  <a:pos x="476" y="188"/>
                </a:cxn>
                <a:cxn ang="0">
                  <a:pos x="322" y="328"/>
                </a:cxn>
                <a:cxn ang="0">
                  <a:pos x="206" y="308"/>
                </a:cxn>
                <a:cxn ang="0">
                  <a:pos x="186" y="240"/>
                </a:cxn>
                <a:cxn ang="0">
                  <a:pos x="432" y="218"/>
                </a:cxn>
                <a:cxn ang="0">
                  <a:pos x="468" y="222"/>
                </a:cxn>
                <a:cxn ang="0">
                  <a:pos x="146" y="180"/>
                </a:cxn>
                <a:cxn ang="0">
                  <a:pos x="464" y="170"/>
                </a:cxn>
                <a:cxn ang="0">
                  <a:pos x="490" y="146"/>
                </a:cxn>
                <a:cxn ang="0">
                  <a:pos x="484" y="74"/>
                </a:cxn>
                <a:cxn ang="0">
                  <a:pos x="484" y="40"/>
                </a:cxn>
                <a:cxn ang="0">
                  <a:pos x="338" y="24"/>
                </a:cxn>
                <a:cxn ang="0">
                  <a:pos x="360" y="18"/>
                </a:cxn>
                <a:cxn ang="0">
                  <a:pos x="470" y="24"/>
                </a:cxn>
                <a:cxn ang="0">
                  <a:pos x="428" y="6"/>
                </a:cxn>
                <a:cxn ang="0">
                  <a:pos x="320" y="6"/>
                </a:cxn>
                <a:cxn ang="0">
                  <a:pos x="284" y="16"/>
                </a:cxn>
                <a:cxn ang="0">
                  <a:pos x="260" y="24"/>
                </a:cxn>
                <a:cxn ang="0">
                  <a:pos x="254" y="52"/>
                </a:cxn>
                <a:cxn ang="0">
                  <a:pos x="206" y="52"/>
                </a:cxn>
                <a:cxn ang="0">
                  <a:pos x="150" y="40"/>
                </a:cxn>
                <a:cxn ang="0">
                  <a:pos x="100" y="60"/>
                </a:cxn>
                <a:cxn ang="0">
                  <a:pos x="76" y="84"/>
                </a:cxn>
                <a:cxn ang="0">
                  <a:pos x="14" y="120"/>
                </a:cxn>
                <a:cxn ang="0">
                  <a:pos x="18" y="136"/>
                </a:cxn>
                <a:cxn ang="0">
                  <a:pos x="62" y="148"/>
                </a:cxn>
                <a:cxn ang="0">
                  <a:pos x="134" y="164"/>
                </a:cxn>
                <a:cxn ang="0">
                  <a:pos x="164" y="208"/>
                </a:cxn>
                <a:cxn ang="0">
                  <a:pos x="186" y="236"/>
                </a:cxn>
                <a:cxn ang="0">
                  <a:pos x="184" y="250"/>
                </a:cxn>
                <a:cxn ang="0">
                  <a:pos x="170" y="278"/>
                </a:cxn>
                <a:cxn ang="0">
                  <a:pos x="200" y="268"/>
                </a:cxn>
                <a:cxn ang="0">
                  <a:pos x="188" y="296"/>
                </a:cxn>
                <a:cxn ang="0">
                  <a:pos x="180" y="310"/>
                </a:cxn>
                <a:cxn ang="0">
                  <a:pos x="174" y="320"/>
                </a:cxn>
                <a:cxn ang="0">
                  <a:pos x="184" y="344"/>
                </a:cxn>
                <a:cxn ang="0">
                  <a:pos x="192" y="366"/>
                </a:cxn>
                <a:cxn ang="0">
                  <a:pos x="208" y="392"/>
                </a:cxn>
                <a:cxn ang="0">
                  <a:pos x="224" y="410"/>
                </a:cxn>
                <a:cxn ang="0">
                  <a:pos x="258" y="414"/>
                </a:cxn>
                <a:cxn ang="0">
                  <a:pos x="266" y="414"/>
                </a:cxn>
                <a:cxn ang="0">
                  <a:pos x="282" y="380"/>
                </a:cxn>
                <a:cxn ang="0">
                  <a:pos x="298" y="344"/>
                </a:cxn>
                <a:cxn ang="0">
                  <a:pos x="338" y="330"/>
                </a:cxn>
                <a:cxn ang="0">
                  <a:pos x="386" y="294"/>
                </a:cxn>
                <a:cxn ang="0">
                  <a:pos x="438" y="278"/>
                </a:cxn>
                <a:cxn ang="0">
                  <a:pos x="426" y="256"/>
                </a:cxn>
                <a:cxn ang="0">
                  <a:pos x="430" y="242"/>
                </a:cxn>
                <a:cxn ang="0">
                  <a:pos x="446" y="248"/>
                </a:cxn>
                <a:cxn ang="0">
                  <a:pos x="460" y="232"/>
                </a:cxn>
                <a:cxn ang="0">
                  <a:pos x="424" y="210"/>
                </a:cxn>
                <a:cxn ang="0">
                  <a:pos x="480" y="194"/>
                </a:cxn>
                <a:cxn ang="0">
                  <a:pos x="478" y="182"/>
                </a:cxn>
                <a:cxn ang="0">
                  <a:pos x="482" y="156"/>
                </a:cxn>
                <a:cxn ang="0">
                  <a:pos x="498" y="136"/>
                </a:cxn>
                <a:cxn ang="0">
                  <a:pos x="476" y="114"/>
                </a:cxn>
                <a:cxn ang="0">
                  <a:pos x="480" y="76"/>
                </a:cxn>
                <a:cxn ang="0">
                  <a:pos x="526" y="64"/>
                </a:cxn>
                <a:cxn ang="0">
                  <a:pos x="486" y="50"/>
                </a:cxn>
                <a:cxn ang="0">
                  <a:pos x="444" y="42"/>
                </a:cxn>
                <a:cxn ang="0">
                  <a:pos x="374" y="42"/>
                </a:cxn>
              </a:cxnLst>
              <a:rect l="0" t="0" r="r" b="b"/>
              <a:pathLst>
                <a:path w="552" h="432">
                  <a:moveTo>
                    <a:pt x="488" y="144"/>
                  </a:moveTo>
                  <a:lnTo>
                    <a:pt x="490" y="144"/>
                  </a:lnTo>
                  <a:lnTo>
                    <a:pt x="488" y="144"/>
                  </a:lnTo>
                  <a:lnTo>
                    <a:pt x="488" y="144"/>
                  </a:lnTo>
                  <a:close/>
                  <a:moveTo>
                    <a:pt x="262" y="428"/>
                  </a:moveTo>
                  <a:lnTo>
                    <a:pt x="260" y="430"/>
                  </a:lnTo>
                  <a:lnTo>
                    <a:pt x="262" y="430"/>
                  </a:lnTo>
                  <a:lnTo>
                    <a:pt x="264" y="432"/>
                  </a:lnTo>
                  <a:lnTo>
                    <a:pt x="264" y="430"/>
                  </a:lnTo>
                  <a:lnTo>
                    <a:pt x="264" y="428"/>
                  </a:lnTo>
                  <a:lnTo>
                    <a:pt x="262" y="428"/>
                  </a:lnTo>
                  <a:lnTo>
                    <a:pt x="262" y="428"/>
                  </a:lnTo>
                  <a:close/>
                  <a:moveTo>
                    <a:pt x="250" y="412"/>
                  </a:moveTo>
                  <a:lnTo>
                    <a:pt x="250" y="412"/>
                  </a:lnTo>
                  <a:lnTo>
                    <a:pt x="250" y="414"/>
                  </a:lnTo>
                  <a:lnTo>
                    <a:pt x="250" y="412"/>
                  </a:lnTo>
                  <a:lnTo>
                    <a:pt x="250" y="412"/>
                  </a:lnTo>
                  <a:close/>
                  <a:moveTo>
                    <a:pt x="466" y="184"/>
                  </a:moveTo>
                  <a:lnTo>
                    <a:pt x="466" y="184"/>
                  </a:lnTo>
                  <a:lnTo>
                    <a:pt x="466" y="190"/>
                  </a:lnTo>
                  <a:lnTo>
                    <a:pt x="468" y="190"/>
                  </a:lnTo>
                  <a:lnTo>
                    <a:pt x="474" y="190"/>
                  </a:lnTo>
                  <a:lnTo>
                    <a:pt x="476" y="188"/>
                  </a:lnTo>
                  <a:lnTo>
                    <a:pt x="474" y="186"/>
                  </a:lnTo>
                  <a:lnTo>
                    <a:pt x="466" y="184"/>
                  </a:lnTo>
                  <a:lnTo>
                    <a:pt x="466" y="184"/>
                  </a:lnTo>
                  <a:close/>
                  <a:moveTo>
                    <a:pt x="416" y="68"/>
                  </a:moveTo>
                  <a:lnTo>
                    <a:pt x="416" y="68"/>
                  </a:lnTo>
                  <a:lnTo>
                    <a:pt x="418" y="66"/>
                  </a:lnTo>
                  <a:lnTo>
                    <a:pt x="416" y="68"/>
                  </a:lnTo>
                  <a:lnTo>
                    <a:pt x="414" y="70"/>
                  </a:lnTo>
                  <a:lnTo>
                    <a:pt x="412" y="72"/>
                  </a:lnTo>
                  <a:lnTo>
                    <a:pt x="410" y="72"/>
                  </a:lnTo>
                  <a:lnTo>
                    <a:pt x="410" y="70"/>
                  </a:lnTo>
                  <a:lnTo>
                    <a:pt x="412" y="68"/>
                  </a:lnTo>
                  <a:lnTo>
                    <a:pt x="416" y="68"/>
                  </a:lnTo>
                  <a:lnTo>
                    <a:pt x="416" y="68"/>
                  </a:lnTo>
                  <a:close/>
                  <a:moveTo>
                    <a:pt x="284" y="34"/>
                  </a:moveTo>
                  <a:lnTo>
                    <a:pt x="284" y="34"/>
                  </a:lnTo>
                  <a:lnTo>
                    <a:pt x="286" y="36"/>
                  </a:lnTo>
                  <a:lnTo>
                    <a:pt x="288" y="36"/>
                  </a:lnTo>
                  <a:lnTo>
                    <a:pt x="286" y="36"/>
                  </a:lnTo>
                  <a:lnTo>
                    <a:pt x="284" y="34"/>
                  </a:lnTo>
                  <a:lnTo>
                    <a:pt x="284" y="34"/>
                  </a:lnTo>
                  <a:close/>
                  <a:moveTo>
                    <a:pt x="322" y="328"/>
                  </a:moveTo>
                  <a:lnTo>
                    <a:pt x="322" y="328"/>
                  </a:lnTo>
                  <a:lnTo>
                    <a:pt x="328" y="328"/>
                  </a:lnTo>
                  <a:lnTo>
                    <a:pt x="324" y="332"/>
                  </a:lnTo>
                  <a:lnTo>
                    <a:pt x="322" y="332"/>
                  </a:lnTo>
                  <a:lnTo>
                    <a:pt x="322" y="328"/>
                  </a:lnTo>
                  <a:lnTo>
                    <a:pt x="322" y="328"/>
                  </a:lnTo>
                  <a:lnTo>
                    <a:pt x="322" y="328"/>
                  </a:lnTo>
                  <a:close/>
                  <a:moveTo>
                    <a:pt x="186" y="322"/>
                  </a:moveTo>
                  <a:lnTo>
                    <a:pt x="186" y="322"/>
                  </a:lnTo>
                  <a:lnTo>
                    <a:pt x="186" y="324"/>
                  </a:lnTo>
                  <a:lnTo>
                    <a:pt x="184" y="322"/>
                  </a:lnTo>
                  <a:lnTo>
                    <a:pt x="186" y="322"/>
                  </a:lnTo>
                  <a:lnTo>
                    <a:pt x="186" y="322"/>
                  </a:lnTo>
                  <a:close/>
                  <a:moveTo>
                    <a:pt x="210" y="320"/>
                  </a:moveTo>
                  <a:lnTo>
                    <a:pt x="210" y="320"/>
                  </a:lnTo>
                  <a:lnTo>
                    <a:pt x="210" y="322"/>
                  </a:lnTo>
                  <a:lnTo>
                    <a:pt x="202" y="326"/>
                  </a:lnTo>
                  <a:lnTo>
                    <a:pt x="200" y="326"/>
                  </a:lnTo>
                  <a:lnTo>
                    <a:pt x="202" y="324"/>
                  </a:lnTo>
                  <a:lnTo>
                    <a:pt x="204" y="322"/>
                  </a:lnTo>
                  <a:lnTo>
                    <a:pt x="210" y="320"/>
                  </a:lnTo>
                  <a:lnTo>
                    <a:pt x="210" y="320"/>
                  </a:lnTo>
                  <a:close/>
                  <a:moveTo>
                    <a:pt x="206" y="308"/>
                  </a:moveTo>
                  <a:lnTo>
                    <a:pt x="206" y="308"/>
                  </a:lnTo>
                  <a:lnTo>
                    <a:pt x="204" y="308"/>
                  </a:lnTo>
                  <a:lnTo>
                    <a:pt x="206" y="308"/>
                  </a:lnTo>
                  <a:lnTo>
                    <a:pt x="206" y="308"/>
                  </a:lnTo>
                  <a:close/>
                  <a:moveTo>
                    <a:pt x="206" y="304"/>
                  </a:moveTo>
                  <a:lnTo>
                    <a:pt x="206" y="304"/>
                  </a:lnTo>
                  <a:lnTo>
                    <a:pt x="208" y="304"/>
                  </a:lnTo>
                  <a:lnTo>
                    <a:pt x="208" y="306"/>
                  </a:lnTo>
                  <a:lnTo>
                    <a:pt x="206" y="306"/>
                  </a:lnTo>
                  <a:lnTo>
                    <a:pt x="206" y="304"/>
                  </a:lnTo>
                  <a:lnTo>
                    <a:pt x="206" y="304"/>
                  </a:lnTo>
                  <a:close/>
                  <a:moveTo>
                    <a:pt x="420" y="258"/>
                  </a:moveTo>
                  <a:lnTo>
                    <a:pt x="420" y="258"/>
                  </a:lnTo>
                  <a:lnTo>
                    <a:pt x="422" y="260"/>
                  </a:lnTo>
                  <a:lnTo>
                    <a:pt x="420" y="262"/>
                  </a:lnTo>
                  <a:lnTo>
                    <a:pt x="414" y="260"/>
                  </a:lnTo>
                  <a:lnTo>
                    <a:pt x="416" y="260"/>
                  </a:lnTo>
                  <a:lnTo>
                    <a:pt x="420" y="258"/>
                  </a:lnTo>
                  <a:lnTo>
                    <a:pt x="420" y="258"/>
                  </a:lnTo>
                  <a:close/>
                  <a:moveTo>
                    <a:pt x="186" y="240"/>
                  </a:moveTo>
                  <a:lnTo>
                    <a:pt x="186" y="240"/>
                  </a:lnTo>
                  <a:lnTo>
                    <a:pt x="184" y="240"/>
                  </a:lnTo>
                  <a:lnTo>
                    <a:pt x="188" y="240"/>
                  </a:lnTo>
                  <a:lnTo>
                    <a:pt x="186" y="240"/>
                  </a:lnTo>
                  <a:lnTo>
                    <a:pt x="186" y="240"/>
                  </a:lnTo>
                  <a:close/>
                  <a:moveTo>
                    <a:pt x="176" y="236"/>
                  </a:moveTo>
                  <a:lnTo>
                    <a:pt x="176" y="236"/>
                  </a:lnTo>
                  <a:lnTo>
                    <a:pt x="174" y="238"/>
                  </a:lnTo>
                  <a:lnTo>
                    <a:pt x="174" y="240"/>
                  </a:lnTo>
                  <a:lnTo>
                    <a:pt x="174" y="242"/>
                  </a:lnTo>
                  <a:lnTo>
                    <a:pt x="178" y="242"/>
                  </a:lnTo>
                  <a:lnTo>
                    <a:pt x="178" y="238"/>
                  </a:lnTo>
                  <a:lnTo>
                    <a:pt x="176" y="236"/>
                  </a:lnTo>
                  <a:lnTo>
                    <a:pt x="176" y="236"/>
                  </a:lnTo>
                  <a:close/>
                  <a:moveTo>
                    <a:pt x="442" y="204"/>
                  </a:moveTo>
                  <a:lnTo>
                    <a:pt x="442" y="204"/>
                  </a:lnTo>
                  <a:lnTo>
                    <a:pt x="438" y="206"/>
                  </a:lnTo>
                  <a:lnTo>
                    <a:pt x="438" y="208"/>
                  </a:lnTo>
                  <a:lnTo>
                    <a:pt x="440" y="210"/>
                  </a:lnTo>
                  <a:lnTo>
                    <a:pt x="432" y="208"/>
                  </a:lnTo>
                  <a:lnTo>
                    <a:pt x="430" y="208"/>
                  </a:lnTo>
                  <a:lnTo>
                    <a:pt x="426" y="210"/>
                  </a:lnTo>
                  <a:lnTo>
                    <a:pt x="424" y="212"/>
                  </a:lnTo>
                  <a:lnTo>
                    <a:pt x="424" y="216"/>
                  </a:lnTo>
                  <a:lnTo>
                    <a:pt x="428" y="216"/>
                  </a:lnTo>
                  <a:lnTo>
                    <a:pt x="430" y="218"/>
                  </a:lnTo>
                  <a:lnTo>
                    <a:pt x="432" y="218"/>
                  </a:lnTo>
                  <a:lnTo>
                    <a:pt x="436" y="216"/>
                  </a:lnTo>
                  <a:lnTo>
                    <a:pt x="438" y="216"/>
                  </a:lnTo>
                  <a:lnTo>
                    <a:pt x="440" y="214"/>
                  </a:lnTo>
                  <a:lnTo>
                    <a:pt x="440" y="212"/>
                  </a:lnTo>
                  <a:lnTo>
                    <a:pt x="442" y="212"/>
                  </a:lnTo>
                  <a:lnTo>
                    <a:pt x="442" y="214"/>
                  </a:lnTo>
                  <a:lnTo>
                    <a:pt x="450" y="216"/>
                  </a:lnTo>
                  <a:lnTo>
                    <a:pt x="452" y="216"/>
                  </a:lnTo>
                  <a:lnTo>
                    <a:pt x="450" y="218"/>
                  </a:lnTo>
                  <a:lnTo>
                    <a:pt x="448" y="218"/>
                  </a:lnTo>
                  <a:lnTo>
                    <a:pt x="450" y="218"/>
                  </a:lnTo>
                  <a:lnTo>
                    <a:pt x="450" y="220"/>
                  </a:lnTo>
                  <a:lnTo>
                    <a:pt x="450" y="222"/>
                  </a:lnTo>
                  <a:lnTo>
                    <a:pt x="450" y="222"/>
                  </a:lnTo>
                  <a:lnTo>
                    <a:pt x="452" y="224"/>
                  </a:lnTo>
                  <a:lnTo>
                    <a:pt x="460" y="228"/>
                  </a:lnTo>
                  <a:lnTo>
                    <a:pt x="464" y="230"/>
                  </a:lnTo>
                  <a:lnTo>
                    <a:pt x="470" y="230"/>
                  </a:lnTo>
                  <a:lnTo>
                    <a:pt x="470" y="228"/>
                  </a:lnTo>
                  <a:lnTo>
                    <a:pt x="466" y="226"/>
                  </a:lnTo>
                  <a:lnTo>
                    <a:pt x="464" y="226"/>
                  </a:lnTo>
                  <a:lnTo>
                    <a:pt x="468" y="224"/>
                  </a:lnTo>
                  <a:lnTo>
                    <a:pt x="468" y="222"/>
                  </a:lnTo>
                  <a:lnTo>
                    <a:pt x="462" y="222"/>
                  </a:lnTo>
                  <a:lnTo>
                    <a:pt x="458" y="220"/>
                  </a:lnTo>
                  <a:lnTo>
                    <a:pt x="462" y="220"/>
                  </a:lnTo>
                  <a:lnTo>
                    <a:pt x="464" y="222"/>
                  </a:lnTo>
                  <a:lnTo>
                    <a:pt x="466" y="222"/>
                  </a:lnTo>
                  <a:lnTo>
                    <a:pt x="468" y="222"/>
                  </a:lnTo>
                  <a:lnTo>
                    <a:pt x="468" y="216"/>
                  </a:lnTo>
                  <a:lnTo>
                    <a:pt x="462" y="214"/>
                  </a:lnTo>
                  <a:lnTo>
                    <a:pt x="456" y="216"/>
                  </a:lnTo>
                  <a:lnTo>
                    <a:pt x="458" y="214"/>
                  </a:lnTo>
                  <a:lnTo>
                    <a:pt x="460" y="214"/>
                  </a:lnTo>
                  <a:lnTo>
                    <a:pt x="462" y="210"/>
                  </a:lnTo>
                  <a:lnTo>
                    <a:pt x="454" y="210"/>
                  </a:lnTo>
                  <a:lnTo>
                    <a:pt x="456" y="208"/>
                  </a:lnTo>
                  <a:lnTo>
                    <a:pt x="448" y="206"/>
                  </a:lnTo>
                  <a:lnTo>
                    <a:pt x="442" y="204"/>
                  </a:lnTo>
                  <a:lnTo>
                    <a:pt x="442" y="204"/>
                  </a:lnTo>
                  <a:close/>
                  <a:moveTo>
                    <a:pt x="142" y="180"/>
                  </a:moveTo>
                  <a:lnTo>
                    <a:pt x="142" y="180"/>
                  </a:lnTo>
                  <a:lnTo>
                    <a:pt x="140" y="182"/>
                  </a:lnTo>
                  <a:lnTo>
                    <a:pt x="142" y="182"/>
                  </a:lnTo>
                  <a:lnTo>
                    <a:pt x="144" y="182"/>
                  </a:lnTo>
                  <a:lnTo>
                    <a:pt x="146" y="180"/>
                  </a:lnTo>
                  <a:lnTo>
                    <a:pt x="142" y="180"/>
                  </a:lnTo>
                  <a:lnTo>
                    <a:pt x="142" y="180"/>
                  </a:lnTo>
                  <a:close/>
                  <a:moveTo>
                    <a:pt x="496" y="178"/>
                  </a:moveTo>
                  <a:lnTo>
                    <a:pt x="496" y="178"/>
                  </a:lnTo>
                  <a:lnTo>
                    <a:pt x="494" y="180"/>
                  </a:lnTo>
                  <a:lnTo>
                    <a:pt x="496" y="180"/>
                  </a:lnTo>
                  <a:lnTo>
                    <a:pt x="496" y="178"/>
                  </a:lnTo>
                  <a:lnTo>
                    <a:pt x="496" y="178"/>
                  </a:lnTo>
                  <a:close/>
                  <a:moveTo>
                    <a:pt x="482" y="174"/>
                  </a:moveTo>
                  <a:lnTo>
                    <a:pt x="482" y="174"/>
                  </a:lnTo>
                  <a:lnTo>
                    <a:pt x="482" y="176"/>
                  </a:lnTo>
                  <a:lnTo>
                    <a:pt x="482" y="180"/>
                  </a:lnTo>
                  <a:lnTo>
                    <a:pt x="484" y="180"/>
                  </a:lnTo>
                  <a:lnTo>
                    <a:pt x="488" y="180"/>
                  </a:lnTo>
                  <a:lnTo>
                    <a:pt x="488" y="176"/>
                  </a:lnTo>
                  <a:lnTo>
                    <a:pt x="484" y="176"/>
                  </a:lnTo>
                  <a:lnTo>
                    <a:pt x="484" y="174"/>
                  </a:lnTo>
                  <a:lnTo>
                    <a:pt x="482" y="174"/>
                  </a:lnTo>
                  <a:lnTo>
                    <a:pt x="482" y="174"/>
                  </a:lnTo>
                  <a:close/>
                  <a:moveTo>
                    <a:pt x="462" y="168"/>
                  </a:moveTo>
                  <a:lnTo>
                    <a:pt x="462" y="168"/>
                  </a:lnTo>
                  <a:lnTo>
                    <a:pt x="464" y="168"/>
                  </a:lnTo>
                  <a:lnTo>
                    <a:pt x="464" y="170"/>
                  </a:lnTo>
                  <a:lnTo>
                    <a:pt x="464" y="174"/>
                  </a:lnTo>
                  <a:lnTo>
                    <a:pt x="462" y="174"/>
                  </a:lnTo>
                  <a:lnTo>
                    <a:pt x="462" y="170"/>
                  </a:lnTo>
                  <a:lnTo>
                    <a:pt x="462" y="168"/>
                  </a:lnTo>
                  <a:lnTo>
                    <a:pt x="462" y="168"/>
                  </a:lnTo>
                  <a:close/>
                  <a:moveTo>
                    <a:pt x="496" y="162"/>
                  </a:moveTo>
                  <a:lnTo>
                    <a:pt x="496" y="162"/>
                  </a:lnTo>
                  <a:lnTo>
                    <a:pt x="496" y="164"/>
                  </a:lnTo>
                  <a:lnTo>
                    <a:pt x="492" y="164"/>
                  </a:lnTo>
                  <a:lnTo>
                    <a:pt x="494" y="170"/>
                  </a:lnTo>
                  <a:lnTo>
                    <a:pt x="496" y="172"/>
                  </a:lnTo>
                  <a:lnTo>
                    <a:pt x="500" y="172"/>
                  </a:lnTo>
                  <a:lnTo>
                    <a:pt x="500" y="170"/>
                  </a:lnTo>
                  <a:lnTo>
                    <a:pt x="504" y="170"/>
                  </a:lnTo>
                  <a:lnTo>
                    <a:pt x="504" y="170"/>
                  </a:lnTo>
                  <a:lnTo>
                    <a:pt x="504" y="166"/>
                  </a:lnTo>
                  <a:lnTo>
                    <a:pt x="504" y="168"/>
                  </a:lnTo>
                  <a:lnTo>
                    <a:pt x="500" y="166"/>
                  </a:lnTo>
                  <a:lnTo>
                    <a:pt x="498" y="162"/>
                  </a:lnTo>
                  <a:lnTo>
                    <a:pt x="496" y="162"/>
                  </a:lnTo>
                  <a:lnTo>
                    <a:pt x="496" y="162"/>
                  </a:lnTo>
                  <a:close/>
                  <a:moveTo>
                    <a:pt x="490" y="146"/>
                  </a:moveTo>
                  <a:lnTo>
                    <a:pt x="490" y="146"/>
                  </a:lnTo>
                  <a:lnTo>
                    <a:pt x="488" y="148"/>
                  </a:lnTo>
                  <a:lnTo>
                    <a:pt x="492" y="152"/>
                  </a:lnTo>
                  <a:lnTo>
                    <a:pt x="494" y="156"/>
                  </a:lnTo>
                  <a:lnTo>
                    <a:pt x="492" y="154"/>
                  </a:lnTo>
                  <a:lnTo>
                    <a:pt x="492" y="150"/>
                  </a:lnTo>
                  <a:lnTo>
                    <a:pt x="490" y="148"/>
                  </a:lnTo>
                  <a:lnTo>
                    <a:pt x="492" y="146"/>
                  </a:lnTo>
                  <a:lnTo>
                    <a:pt x="490" y="146"/>
                  </a:lnTo>
                  <a:lnTo>
                    <a:pt x="490" y="146"/>
                  </a:lnTo>
                  <a:close/>
                  <a:moveTo>
                    <a:pt x="12" y="128"/>
                  </a:moveTo>
                  <a:lnTo>
                    <a:pt x="12" y="128"/>
                  </a:lnTo>
                  <a:lnTo>
                    <a:pt x="14" y="128"/>
                  </a:lnTo>
                  <a:lnTo>
                    <a:pt x="12" y="128"/>
                  </a:lnTo>
                  <a:lnTo>
                    <a:pt x="12" y="128"/>
                  </a:lnTo>
                  <a:close/>
                  <a:moveTo>
                    <a:pt x="2" y="126"/>
                  </a:moveTo>
                  <a:lnTo>
                    <a:pt x="2" y="126"/>
                  </a:lnTo>
                  <a:lnTo>
                    <a:pt x="0" y="128"/>
                  </a:lnTo>
                  <a:lnTo>
                    <a:pt x="2" y="128"/>
                  </a:lnTo>
                  <a:lnTo>
                    <a:pt x="4" y="128"/>
                  </a:lnTo>
                  <a:lnTo>
                    <a:pt x="6" y="126"/>
                  </a:lnTo>
                  <a:lnTo>
                    <a:pt x="2" y="126"/>
                  </a:lnTo>
                  <a:lnTo>
                    <a:pt x="2" y="126"/>
                  </a:lnTo>
                  <a:close/>
                  <a:moveTo>
                    <a:pt x="484" y="74"/>
                  </a:moveTo>
                  <a:lnTo>
                    <a:pt x="484" y="74"/>
                  </a:lnTo>
                  <a:lnTo>
                    <a:pt x="484" y="78"/>
                  </a:lnTo>
                  <a:lnTo>
                    <a:pt x="488" y="76"/>
                  </a:lnTo>
                  <a:lnTo>
                    <a:pt x="484" y="74"/>
                  </a:lnTo>
                  <a:lnTo>
                    <a:pt x="484" y="74"/>
                  </a:lnTo>
                  <a:close/>
                  <a:moveTo>
                    <a:pt x="424" y="64"/>
                  </a:moveTo>
                  <a:lnTo>
                    <a:pt x="424" y="64"/>
                  </a:lnTo>
                  <a:lnTo>
                    <a:pt x="428" y="64"/>
                  </a:lnTo>
                  <a:lnTo>
                    <a:pt x="426" y="64"/>
                  </a:lnTo>
                  <a:lnTo>
                    <a:pt x="420" y="68"/>
                  </a:lnTo>
                  <a:lnTo>
                    <a:pt x="416" y="66"/>
                  </a:lnTo>
                  <a:lnTo>
                    <a:pt x="420" y="66"/>
                  </a:lnTo>
                  <a:lnTo>
                    <a:pt x="424" y="64"/>
                  </a:lnTo>
                  <a:lnTo>
                    <a:pt x="424" y="64"/>
                  </a:lnTo>
                  <a:close/>
                  <a:moveTo>
                    <a:pt x="492" y="40"/>
                  </a:moveTo>
                  <a:lnTo>
                    <a:pt x="492" y="40"/>
                  </a:lnTo>
                  <a:lnTo>
                    <a:pt x="492" y="42"/>
                  </a:lnTo>
                  <a:lnTo>
                    <a:pt x="492" y="40"/>
                  </a:lnTo>
                  <a:lnTo>
                    <a:pt x="492" y="40"/>
                  </a:lnTo>
                  <a:close/>
                  <a:moveTo>
                    <a:pt x="484" y="40"/>
                  </a:moveTo>
                  <a:lnTo>
                    <a:pt x="484" y="40"/>
                  </a:lnTo>
                  <a:lnTo>
                    <a:pt x="484" y="44"/>
                  </a:lnTo>
                  <a:lnTo>
                    <a:pt x="484" y="40"/>
                  </a:lnTo>
                  <a:lnTo>
                    <a:pt x="484" y="40"/>
                  </a:lnTo>
                  <a:close/>
                  <a:moveTo>
                    <a:pt x="176" y="32"/>
                  </a:moveTo>
                  <a:lnTo>
                    <a:pt x="176" y="32"/>
                  </a:lnTo>
                  <a:lnTo>
                    <a:pt x="178" y="38"/>
                  </a:lnTo>
                  <a:lnTo>
                    <a:pt x="180" y="40"/>
                  </a:lnTo>
                  <a:lnTo>
                    <a:pt x="186" y="44"/>
                  </a:lnTo>
                  <a:lnTo>
                    <a:pt x="198" y="46"/>
                  </a:lnTo>
                  <a:lnTo>
                    <a:pt x="200" y="46"/>
                  </a:lnTo>
                  <a:lnTo>
                    <a:pt x="200" y="44"/>
                  </a:lnTo>
                  <a:lnTo>
                    <a:pt x="198" y="42"/>
                  </a:lnTo>
                  <a:lnTo>
                    <a:pt x="192" y="40"/>
                  </a:lnTo>
                  <a:lnTo>
                    <a:pt x="188" y="40"/>
                  </a:lnTo>
                  <a:lnTo>
                    <a:pt x="186" y="36"/>
                  </a:lnTo>
                  <a:lnTo>
                    <a:pt x="182" y="36"/>
                  </a:lnTo>
                  <a:lnTo>
                    <a:pt x="176" y="32"/>
                  </a:lnTo>
                  <a:lnTo>
                    <a:pt x="176" y="32"/>
                  </a:lnTo>
                  <a:close/>
                  <a:moveTo>
                    <a:pt x="346" y="18"/>
                  </a:moveTo>
                  <a:lnTo>
                    <a:pt x="346" y="18"/>
                  </a:lnTo>
                  <a:lnTo>
                    <a:pt x="348" y="20"/>
                  </a:lnTo>
                  <a:lnTo>
                    <a:pt x="344" y="22"/>
                  </a:lnTo>
                  <a:lnTo>
                    <a:pt x="344" y="24"/>
                  </a:lnTo>
                  <a:lnTo>
                    <a:pt x="338" y="22"/>
                  </a:lnTo>
                  <a:lnTo>
                    <a:pt x="338" y="24"/>
                  </a:lnTo>
                  <a:lnTo>
                    <a:pt x="338" y="22"/>
                  </a:lnTo>
                  <a:lnTo>
                    <a:pt x="338" y="20"/>
                  </a:lnTo>
                  <a:lnTo>
                    <a:pt x="346" y="18"/>
                  </a:lnTo>
                  <a:lnTo>
                    <a:pt x="346" y="18"/>
                  </a:lnTo>
                  <a:close/>
                  <a:moveTo>
                    <a:pt x="388" y="16"/>
                  </a:moveTo>
                  <a:lnTo>
                    <a:pt x="388" y="16"/>
                  </a:lnTo>
                  <a:lnTo>
                    <a:pt x="396" y="16"/>
                  </a:lnTo>
                  <a:lnTo>
                    <a:pt x="406" y="16"/>
                  </a:lnTo>
                  <a:lnTo>
                    <a:pt x="416" y="16"/>
                  </a:lnTo>
                  <a:lnTo>
                    <a:pt x="396" y="18"/>
                  </a:lnTo>
                  <a:lnTo>
                    <a:pt x="390" y="18"/>
                  </a:lnTo>
                  <a:lnTo>
                    <a:pt x="384" y="18"/>
                  </a:lnTo>
                  <a:lnTo>
                    <a:pt x="384" y="20"/>
                  </a:lnTo>
                  <a:lnTo>
                    <a:pt x="380" y="20"/>
                  </a:lnTo>
                  <a:lnTo>
                    <a:pt x="376" y="20"/>
                  </a:lnTo>
                  <a:lnTo>
                    <a:pt x="376" y="18"/>
                  </a:lnTo>
                  <a:lnTo>
                    <a:pt x="378" y="18"/>
                  </a:lnTo>
                  <a:lnTo>
                    <a:pt x="388" y="16"/>
                  </a:lnTo>
                  <a:lnTo>
                    <a:pt x="388" y="16"/>
                  </a:lnTo>
                  <a:close/>
                  <a:moveTo>
                    <a:pt x="356" y="12"/>
                  </a:moveTo>
                  <a:lnTo>
                    <a:pt x="358" y="12"/>
                  </a:lnTo>
                  <a:lnTo>
                    <a:pt x="358" y="16"/>
                  </a:lnTo>
                  <a:lnTo>
                    <a:pt x="360" y="18"/>
                  </a:lnTo>
                  <a:lnTo>
                    <a:pt x="368" y="18"/>
                  </a:lnTo>
                  <a:lnTo>
                    <a:pt x="374" y="20"/>
                  </a:lnTo>
                  <a:lnTo>
                    <a:pt x="368" y="18"/>
                  </a:lnTo>
                  <a:lnTo>
                    <a:pt x="360" y="20"/>
                  </a:lnTo>
                  <a:lnTo>
                    <a:pt x="360" y="22"/>
                  </a:lnTo>
                  <a:lnTo>
                    <a:pt x="358" y="22"/>
                  </a:lnTo>
                  <a:lnTo>
                    <a:pt x="358" y="20"/>
                  </a:lnTo>
                  <a:lnTo>
                    <a:pt x="354" y="20"/>
                  </a:lnTo>
                  <a:lnTo>
                    <a:pt x="354" y="18"/>
                  </a:lnTo>
                  <a:lnTo>
                    <a:pt x="356" y="18"/>
                  </a:lnTo>
                  <a:lnTo>
                    <a:pt x="356" y="14"/>
                  </a:lnTo>
                  <a:lnTo>
                    <a:pt x="356" y="12"/>
                  </a:lnTo>
                  <a:lnTo>
                    <a:pt x="356" y="12"/>
                  </a:lnTo>
                  <a:close/>
                  <a:moveTo>
                    <a:pt x="466" y="36"/>
                  </a:moveTo>
                  <a:lnTo>
                    <a:pt x="466" y="36"/>
                  </a:lnTo>
                  <a:lnTo>
                    <a:pt x="470" y="34"/>
                  </a:lnTo>
                  <a:lnTo>
                    <a:pt x="472" y="32"/>
                  </a:lnTo>
                  <a:lnTo>
                    <a:pt x="474" y="32"/>
                  </a:lnTo>
                  <a:lnTo>
                    <a:pt x="480" y="30"/>
                  </a:lnTo>
                  <a:lnTo>
                    <a:pt x="478" y="28"/>
                  </a:lnTo>
                  <a:lnTo>
                    <a:pt x="476" y="26"/>
                  </a:lnTo>
                  <a:lnTo>
                    <a:pt x="472" y="26"/>
                  </a:lnTo>
                  <a:lnTo>
                    <a:pt x="470" y="24"/>
                  </a:lnTo>
                  <a:lnTo>
                    <a:pt x="464" y="24"/>
                  </a:lnTo>
                  <a:lnTo>
                    <a:pt x="458" y="24"/>
                  </a:lnTo>
                  <a:lnTo>
                    <a:pt x="458" y="22"/>
                  </a:lnTo>
                  <a:lnTo>
                    <a:pt x="454" y="20"/>
                  </a:lnTo>
                  <a:lnTo>
                    <a:pt x="452" y="20"/>
                  </a:lnTo>
                  <a:lnTo>
                    <a:pt x="450" y="22"/>
                  </a:lnTo>
                  <a:lnTo>
                    <a:pt x="450" y="18"/>
                  </a:lnTo>
                  <a:lnTo>
                    <a:pt x="448" y="18"/>
                  </a:lnTo>
                  <a:lnTo>
                    <a:pt x="442" y="22"/>
                  </a:lnTo>
                  <a:lnTo>
                    <a:pt x="436" y="24"/>
                  </a:lnTo>
                  <a:lnTo>
                    <a:pt x="436" y="22"/>
                  </a:lnTo>
                  <a:lnTo>
                    <a:pt x="442" y="20"/>
                  </a:lnTo>
                  <a:lnTo>
                    <a:pt x="442" y="18"/>
                  </a:lnTo>
                  <a:lnTo>
                    <a:pt x="442" y="16"/>
                  </a:lnTo>
                  <a:lnTo>
                    <a:pt x="440" y="12"/>
                  </a:lnTo>
                  <a:lnTo>
                    <a:pt x="436" y="10"/>
                  </a:lnTo>
                  <a:lnTo>
                    <a:pt x="434" y="12"/>
                  </a:lnTo>
                  <a:lnTo>
                    <a:pt x="432" y="14"/>
                  </a:lnTo>
                  <a:lnTo>
                    <a:pt x="426" y="16"/>
                  </a:lnTo>
                  <a:lnTo>
                    <a:pt x="418" y="16"/>
                  </a:lnTo>
                  <a:lnTo>
                    <a:pt x="422" y="10"/>
                  </a:lnTo>
                  <a:lnTo>
                    <a:pt x="428" y="10"/>
                  </a:lnTo>
                  <a:lnTo>
                    <a:pt x="428" y="6"/>
                  </a:lnTo>
                  <a:lnTo>
                    <a:pt x="424" y="4"/>
                  </a:lnTo>
                  <a:lnTo>
                    <a:pt x="408" y="4"/>
                  </a:lnTo>
                  <a:lnTo>
                    <a:pt x="404" y="4"/>
                  </a:lnTo>
                  <a:lnTo>
                    <a:pt x="398" y="2"/>
                  </a:lnTo>
                  <a:lnTo>
                    <a:pt x="398" y="4"/>
                  </a:lnTo>
                  <a:lnTo>
                    <a:pt x="392" y="4"/>
                  </a:lnTo>
                  <a:lnTo>
                    <a:pt x="390" y="4"/>
                  </a:lnTo>
                  <a:lnTo>
                    <a:pt x="384" y="6"/>
                  </a:lnTo>
                  <a:lnTo>
                    <a:pt x="380" y="2"/>
                  </a:lnTo>
                  <a:lnTo>
                    <a:pt x="376" y="2"/>
                  </a:lnTo>
                  <a:lnTo>
                    <a:pt x="374" y="0"/>
                  </a:lnTo>
                  <a:lnTo>
                    <a:pt x="370" y="2"/>
                  </a:lnTo>
                  <a:lnTo>
                    <a:pt x="366" y="2"/>
                  </a:lnTo>
                  <a:lnTo>
                    <a:pt x="362" y="2"/>
                  </a:lnTo>
                  <a:lnTo>
                    <a:pt x="354" y="2"/>
                  </a:lnTo>
                  <a:lnTo>
                    <a:pt x="346" y="2"/>
                  </a:lnTo>
                  <a:lnTo>
                    <a:pt x="336" y="2"/>
                  </a:lnTo>
                  <a:lnTo>
                    <a:pt x="326" y="0"/>
                  </a:lnTo>
                  <a:lnTo>
                    <a:pt x="326" y="2"/>
                  </a:lnTo>
                  <a:lnTo>
                    <a:pt x="326" y="4"/>
                  </a:lnTo>
                  <a:lnTo>
                    <a:pt x="318" y="2"/>
                  </a:lnTo>
                  <a:lnTo>
                    <a:pt x="318" y="4"/>
                  </a:lnTo>
                  <a:lnTo>
                    <a:pt x="320" y="6"/>
                  </a:lnTo>
                  <a:lnTo>
                    <a:pt x="316" y="6"/>
                  </a:lnTo>
                  <a:lnTo>
                    <a:pt x="310" y="6"/>
                  </a:lnTo>
                  <a:lnTo>
                    <a:pt x="310" y="4"/>
                  </a:lnTo>
                  <a:lnTo>
                    <a:pt x="308" y="4"/>
                  </a:lnTo>
                  <a:lnTo>
                    <a:pt x="308" y="8"/>
                  </a:lnTo>
                  <a:lnTo>
                    <a:pt x="306" y="8"/>
                  </a:lnTo>
                  <a:lnTo>
                    <a:pt x="306" y="10"/>
                  </a:lnTo>
                  <a:lnTo>
                    <a:pt x="310" y="10"/>
                  </a:lnTo>
                  <a:lnTo>
                    <a:pt x="310" y="12"/>
                  </a:lnTo>
                  <a:lnTo>
                    <a:pt x="302" y="12"/>
                  </a:lnTo>
                  <a:lnTo>
                    <a:pt x="300" y="14"/>
                  </a:lnTo>
                  <a:lnTo>
                    <a:pt x="302" y="16"/>
                  </a:lnTo>
                  <a:lnTo>
                    <a:pt x="306" y="20"/>
                  </a:lnTo>
                  <a:lnTo>
                    <a:pt x="302" y="20"/>
                  </a:lnTo>
                  <a:lnTo>
                    <a:pt x="298" y="14"/>
                  </a:lnTo>
                  <a:lnTo>
                    <a:pt x="294" y="14"/>
                  </a:lnTo>
                  <a:lnTo>
                    <a:pt x="294" y="16"/>
                  </a:lnTo>
                  <a:lnTo>
                    <a:pt x="296" y="16"/>
                  </a:lnTo>
                  <a:lnTo>
                    <a:pt x="298" y="18"/>
                  </a:lnTo>
                  <a:lnTo>
                    <a:pt x="294" y="16"/>
                  </a:lnTo>
                  <a:lnTo>
                    <a:pt x="292" y="22"/>
                  </a:lnTo>
                  <a:lnTo>
                    <a:pt x="286" y="20"/>
                  </a:lnTo>
                  <a:lnTo>
                    <a:pt x="284" y="16"/>
                  </a:lnTo>
                  <a:lnTo>
                    <a:pt x="284" y="12"/>
                  </a:lnTo>
                  <a:lnTo>
                    <a:pt x="278" y="10"/>
                  </a:lnTo>
                  <a:lnTo>
                    <a:pt x="270" y="10"/>
                  </a:lnTo>
                  <a:lnTo>
                    <a:pt x="270" y="12"/>
                  </a:lnTo>
                  <a:lnTo>
                    <a:pt x="270" y="14"/>
                  </a:lnTo>
                  <a:lnTo>
                    <a:pt x="262" y="14"/>
                  </a:lnTo>
                  <a:lnTo>
                    <a:pt x="262" y="16"/>
                  </a:lnTo>
                  <a:lnTo>
                    <a:pt x="264" y="18"/>
                  </a:lnTo>
                  <a:lnTo>
                    <a:pt x="262" y="18"/>
                  </a:lnTo>
                  <a:lnTo>
                    <a:pt x="262" y="22"/>
                  </a:lnTo>
                  <a:lnTo>
                    <a:pt x="268" y="24"/>
                  </a:lnTo>
                  <a:lnTo>
                    <a:pt x="270" y="24"/>
                  </a:lnTo>
                  <a:lnTo>
                    <a:pt x="274" y="24"/>
                  </a:lnTo>
                  <a:lnTo>
                    <a:pt x="276" y="24"/>
                  </a:lnTo>
                  <a:lnTo>
                    <a:pt x="278" y="24"/>
                  </a:lnTo>
                  <a:lnTo>
                    <a:pt x="280" y="28"/>
                  </a:lnTo>
                  <a:lnTo>
                    <a:pt x="280" y="30"/>
                  </a:lnTo>
                  <a:lnTo>
                    <a:pt x="284" y="34"/>
                  </a:lnTo>
                  <a:lnTo>
                    <a:pt x="280" y="30"/>
                  </a:lnTo>
                  <a:lnTo>
                    <a:pt x="278" y="28"/>
                  </a:lnTo>
                  <a:lnTo>
                    <a:pt x="274" y="26"/>
                  </a:lnTo>
                  <a:lnTo>
                    <a:pt x="268" y="24"/>
                  </a:lnTo>
                  <a:lnTo>
                    <a:pt x="260" y="24"/>
                  </a:lnTo>
                  <a:lnTo>
                    <a:pt x="256" y="26"/>
                  </a:lnTo>
                  <a:lnTo>
                    <a:pt x="258" y="30"/>
                  </a:lnTo>
                  <a:lnTo>
                    <a:pt x="260" y="30"/>
                  </a:lnTo>
                  <a:lnTo>
                    <a:pt x="260" y="34"/>
                  </a:lnTo>
                  <a:lnTo>
                    <a:pt x="254" y="28"/>
                  </a:lnTo>
                  <a:lnTo>
                    <a:pt x="250" y="26"/>
                  </a:lnTo>
                  <a:lnTo>
                    <a:pt x="248" y="26"/>
                  </a:lnTo>
                  <a:lnTo>
                    <a:pt x="242" y="28"/>
                  </a:lnTo>
                  <a:lnTo>
                    <a:pt x="234" y="28"/>
                  </a:lnTo>
                  <a:lnTo>
                    <a:pt x="234" y="30"/>
                  </a:lnTo>
                  <a:lnTo>
                    <a:pt x="236" y="32"/>
                  </a:lnTo>
                  <a:lnTo>
                    <a:pt x="238" y="36"/>
                  </a:lnTo>
                  <a:lnTo>
                    <a:pt x="240" y="36"/>
                  </a:lnTo>
                  <a:lnTo>
                    <a:pt x="242" y="40"/>
                  </a:lnTo>
                  <a:lnTo>
                    <a:pt x="248" y="44"/>
                  </a:lnTo>
                  <a:lnTo>
                    <a:pt x="252" y="48"/>
                  </a:lnTo>
                  <a:lnTo>
                    <a:pt x="258" y="50"/>
                  </a:lnTo>
                  <a:lnTo>
                    <a:pt x="262" y="52"/>
                  </a:lnTo>
                  <a:lnTo>
                    <a:pt x="264" y="56"/>
                  </a:lnTo>
                  <a:lnTo>
                    <a:pt x="260" y="52"/>
                  </a:lnTo>
                  <a:lnTo>
                    <a:pt x="258" y="54"/>
                  </a:lnTo>
                  <a:lnTo>
                    <a:pt x="256" y="52"/>
                  </a:lnTo>
                  <a:lnTo>
                    <a:pt x="254" y="52"/>
                  </a:lnTo>
                  <a:lnTo>
                    <a:pt x="252" y="52"/>
                  </a:lnTo>
                  <a:lnTo>
                    <a:pt x="248" y="56"/>
                  </a:lnTo>
                  <a:lnTo>
                    <a:pt x="244" y="56"/>
                  </a:lnTo>
                  <a:lnTo>
                    <a:pt x="242" y="54"/>
                  </a:lnTo>
                  <a:lnTo>
                    <a:pt x="240" y="54"/>
                  </a:lnTo>
                  <a:lnTo>
                    <a:pt x="238" y="54"/>
                  </a:lnTo>
                  <a:lnTo>
                    <a:pt x="230" y="46"/>
                  </a:lnTo>
                  <a:lnTo>
                    <a:pt x="230" y="40"/>
                  </a:lnTo>
                  <a:lnTo>
                    <a:pt x="228" y="40"/>
                  </a:lnTo>
                  <a:lnTo>
                    <a:pt x="224" y="36"/>
                  </a:lnTo>
                  <a:lnTo>
                    <a:pt x="218" y="30"/>
                  </a:lnTo>
                  <a:lnTo>
                    <a:pt x="208" y="28"/>
                  </a:lnTo>
                  <a:lnTo>
                    <a:pt x="206" y="28"/>
                  </a:lnTo>
                  <a:lnTo>
                    <a:pt x="206" y="36"/>
                  </a:lnTo>
                  <a:lnTo>
                    <a:pt x="208" y="40"/>
                  </a:lnTo>
                  <a:lnTo>
                    <a:pt x="208" y="42"/>
                  </a:lnTo>
                  <a:lnTo>
                    <a:pt x="206" y="42"/>
                  </a:lnTo>
                  <a:lnTo>
                    <a:pt x="206" y="40"/>
                  </a:lnTo>
                  <a:lnTo>
                    <a:pt x="204" y="40"/>
                  </a:lnTo>
                  <a:lnTo>
                    <a:pt x="204" y="44"/>
                  </a:lnTo>
                  <a:lnTo>
                    <a:pt x="206" y="46"/>
                  </a:lnTo>
                  <a:lnTo>
                    <a:pt x="206" y="50"/>
                  </a:lnTo>
                  <a:lnTo>
                    <a:pt x="206" y="52"/>
                  </a:lnTo>
                  <a:lnTo>
                    <a:pt x="204" y="54"/>
                  </a:lnTo>
                  <a:lnTo>
                    <a:pt x="202" y="54"/>
                  </a:lnTo>
                  <a:lnTo>
                    <a:pt x="200" y="50"/>
                  </a:lnTo>
                  <a:lnTo>
                    <a:pt x="194" y="48"/>
                  </a:lnTo>
                  <a:lnTo>
                    <a:pt x="192" y="48"/>
                  </a:lnTo>
                  <a:lnTo>
                    <a:pt x="192" y="46"/>
                  </a:lnTo>
                  <a:lnTo>
                    <a:pt x="190" y="46"/>
                  </a:lnTo>
                  <a:lnTo>
                    <a:pt x="190" y="48"/>
                  </a:lnTo>
                  <a:lnTo>
                    <a:pt x="188" y="48"/>
                  </a:lnTo>
                  <a:lnTo>
                    <a:pt x="186" y="46"/>
                  </a:lnTo>
                  <a:lnTo>
                    <a:pt x="182" y="44"/>
                  </a:lnTo>
                  <a:lnTo>
                    <a:pt x="180" y="46"/>
                  </a:lnTo>
                  <a:lnTo>
                    <a:pt x="174" y="52"/>
                  </a:lnTo>
                  <a:lnTo>
                    <a:pt x="174" y="54"/>
                  </a:lnTo>
                  <a:lnTo>
                    <a:pt x="172" y="40"/>
                  </a:lnTo>
                  <a:lnTo>
                    <a:pt x="170" y="36"/>
                  </a:lnTo>
                  <a:lnTo>
                    <a:pt x="168" y="34"/>
                  </a:lnTo>
                  <a:lnTo>
                    <a:pt x="164" y="32"/>
                  </a:lnTo>
                  <a:lnTo>
                    <a:pt x="158" y="36"/>
                  </a:lnTo>
                  <a:lnTo>
                    <a:pt x="158" y="40"/>
                  </a:lnTo>
                  <a:lnTo>
                    <a:pt x="154" y="36"/>
                  </a:lnTo>
                  <a:lnTo>
                    <a:pt x="152" y="36"/>
                  </a:lnTo>
                  <a:lnTo>
                    <a:pt x="150" y="40"/>
                  </a:lnTo>
                  <a:lnTo>
                    <a:pt x="148" y="40"/>
                  </a:lnTo>
                  <a:lnTo>
                    <a:pt x="148" y="38"/>
                  </a:lnTo>
                  <a:lnTo>
                    <a:pt x="146" y="36"/>
                  </a:lnTo>
                  <a:lnTo>
                    <a:pt x="140" y="38"/>
                  </a:lnTo>
                  <a:lnTo>
                    <a:pt x="136" y="38"/>
                  </a:lnTo>
                  <a:lnTo>
                    <a:pt x="130" y="40"/>
                  </a:lnTo>
                  <a:lnTo>
                    <a:pt x="122" y="40"/>
                  </a:lnTo>
                  <a:lnTo>
                    <a:pt x="116" y="44"/>
                  </a:lnTo>
                  <a:lnTo>
                    <a:pt x="112" y="44"/>
                  </a:lnTo>
                  <a:lnTo>
                    <a:pt x="114" y="46"/>
                  </a:lnTo>
                  <a:lnTo>
                    <a:pt x="116" y="50"/>
                  </a:lnTo>
                  <a:lnTo>
                    <a:pt x="116" y="54"/>
                  </a:lnTo>
                  <a:lnTo>
                    <a:pt x="118" y="56"/>
                  </a:lnTo>
                  <a:lnTo>
                    <a:pt x="114" y="52"/>
                  </a:lnTo>
                  <a:lnTo>
                    <a:pt x="112" y="48"/>
                  </a:lnTo>
                  <a:lnTo>
                    <a:pt x="110" y="46"/>
                  </a:lnTo>
                  <a:lnTo>
                    <a:pt x="106" y="44"/>
                  </a:lnTo>
                  <a:lnTo>
                    <a:pt x="104" y="44"/>
                  </a:lnTo>
                  <a:lnTo>
                    <a:pt x="102" y="46"/>
                  </a:lnTo>
                  <a:lnTo>
                    <a:pt x="98" y="54"/>
                  </a:lnTo>
                  <a:lnTo>
                    <a:pt x="98" y="56"/>
                  </a:lnTo>
                  <a:lnTo>
                    <a:pt x="102" y="58"/>
                  </a:lnTo>
                  <a:lnTo>
                    <a:pt x="100" y="60"/>
                  </a:lnTo>
                  <a:lnTo>
                    <a:pt x="98" y="60"/>
                  </a:lnTo>
                  <a:lnTo>
                    <a:pt x="98" y="58"/>
                  </a:lnTo>
                  <a:lnTo>
                    <a:pt x="96" y="56"/>
                  </a:lnTo>
                  <a:lnTo>
                    <a:pt x="86" y="56"/>
                  </a:lnTo>
                  <a:lnTo>
                    <a:pt x="80" y="56"/>
                  </a:lnTo>
                  <a:lnTo>
                    <a:pt x="76" y="58"/>
                  </a:lnTo>
                  <a:lnTo>
                    <a:pt x="66" y="64"/>
                  </a:lnTo>
                  <a:lnTo>
                    <a:pt x="56" y="66"/>
                  </a:lnTo>
                  <a:lnTo>
                    <a:pt x="52" y="66"/>
                  </a:lnTo>
                  <a:lnTo>
                    <a:pt x="50" y="68"/>
                  </a:lnTo>
                  <a:lnTo>
                    <a:pt x="48" y="72"/>
                  </a:lnTo>
                  <a:lnTo>
                    <a:pt x="46" y="76"/>
                  </a:lnTo>
                  <a:lnTo>
                    <a:pt x="48" y="78"/>
                  </a:lnTo>
                  <a:lnTo>
                    <a:pt x="54" y="76"/>
                  </a:lnTo>
                  <a:lnTo>
                    <a:pt x="60" y="76"/>
                  </a:lnTo>
                  <a:lnTo>
                    <a:pt x="64" y="80"/>
                  </a:lnTo>
                  <a:lnTo>
                    <a:pt x="68" y="76"/>
                  </a:lnTo>
                  <a:lnTo>
                    <a:pt x="72" y="78"/>
                  </a:lnTo>
                  <a:lnTo>
                    <a:pt x="80" y="76"/>
                  </a:lnTo>
                  <a:lnTo>
                    <a:pt x="78" y="78"/>
                  </a:lnTo>
                  <a:lnTo>
                    <a:pt x="80" y="82"/>
                  </a:lnTo>
                  <a:lnTo>
                    <a:pt x="78" y="84"/>
                  </a:lnTo>
                  <a:lnTo>
                    <a:pt x="76" y="84"/>
                  </a:lnTo>
                  <a:lnTo>
                    <a:pt x="78" y="86"/>
                  </a:lnTo>
                  <a:lnTo>
                    <a:pt x="78" y="90"/>
                  </a:lnTo>
                  <a:lnTo>
                    <a:pt x="68" y="98"/>
                  </a:lnTo>
                  <a:lnTo>
                    <a:pt x="66" y="98"/>
                  </a:lnTo>
                  <a:lnTo>
                    <a:pt x="64" y="102"/>
                  </a:lnTo>
                  <a:lnTo>
                    <a:pt x="62" y="100"/>
                  </a:lnTo>
                  <a:lnTo>
                    <a:pt x="60" y="98"/>
                  </a:lnTo>
                  <a:lnTo>
                    <a:pt x="48" y="98"/>
                  </a:lnTo>
                  <a:lnTo>
                    <a:pt x="42" y="102"/>
                  </a:lnTo>
                  <a:lnTo>
                    <a:pt x="36" y="104"/>
                  </a:lnTo>
                  <a:lnTo>
                    <a:pt x="30" y="102"/>
                  </a:lnTo>
                  <a:lnTo>
                    <a:pt x="20" y="104"/>
                  </a:lnTo>
                  <a:lnTo>
                    <a:pt x="16" y="104"/>
                  </a:lnTo>
                  <a:lnTo>
                    <a:pt x="16" y="106"/>
                  </a:lnTo>
                  <a:lnTo>
                    <a:pt x="12" y="106"/>
                  </a:lnTo>
                  <a:lnTo>
                    <a:pt x="6" y="106"/>
                  </a:lnTo>
                  <a:lnTo>
                    <a:pt x="2" y="112"/>
                  </a:lnTo>
                  <a:lnTo>
                    <a:pt x="2" y="112"/>
                  </a:lnTo>
                  <a:lnTo>
                    <a:pt x="4" y="112"/>
                  </a:lnTo>
                  <a:lnTo>
                    <a:pt x="6" y="116"/>
                  </a:lnTo>
                  <a:lnTo>
                    <a:pt x="8" y="118"/>
                  </a:lnTo>
                  <a:lnTo>
                    <a:pt x="8" y="120"/>
                  </a:lnTo>
                  <a:lnTo>
                    <a:pt x="14" y="120"/>
                  </a:lnTo>
                  <a:lnTo>
                    <a:pt x="14" y="122"/>
                  </a:lnTo>
                  <a:lnTo>
                    <a:pt x="16" y="122"/>
                  </a:lnTo>
                  <a:lnTo>
                    <a:pt x="16" y="124"/>
                  </a:lnTo>
                  <a:lnTo>
                    <a:pt x="20" y="124"/>
                  </a:lnTo>
                  <a:lnTo>
                    <a:pt x="28" y="126"/>
                  </a:lnTo>
                  <a:lnTo>
                    <a:pt x="28" y="124"/>
                  </a:lnTo>
                  <a:lnTo>
                    <a:pt x="30" y="120"/>
                  </a:lnTo>
                  <a:lnTo>
                    <a:pt x="34" y="120"/>
                  </a:lnTo>
                  <a:lnTo>
                    <a:pt x="36" y="126"/>
                  </a:lnTo>
                  <a:lnTo>
                    <a:pt x="48" y="124"/>
                  </a:lnTo>
                  <a:lnTo>
                    <a:pt x="62" y="124"/>
                  </a:lnTo>
                  <a:lnTo>
                    <a:pt x="64" y="128"/>
                  </a:lnTo>
                  <a:lnTo>
                    <a:pt x="60" y="128"/>
                  </a:lnTo>
                  <a:lnTo>
                    <a:pt x="60" y="130"/>
                  </a:lnTo>
                  <a:lnTo>
                    <a:pt x="58" y="130"/>
                  </a:lnTo>
                  <a:lnTo>
                    <a:pt x="56" y="128"/>
                  </a:lnTo>
                  <a:lnTo>
                    <a:pt x="44" y="128"/>
                  </a:lnTo>
                  <a:lnTo>
                    <a:pt x="44" y="130"/>
                  </a:lnTo>
                  <a:lnTo>
                    <a:pt x="36" y="128"/>
                  </a:lnTo>
                  <a:lnTo>
                    <a:pt x="22" y="134"/>
                  </a:lnTo>
                  <a:lnTo>
                    <a:pt x="22" y="136"/>
                  </a:lnTo>
                  <a:lnTo>
                    <a:pt x="26" y="136"/>
                  </a:lnTo>
                  <a:lnTo>
                    <a:pt x="18" y="136"/>
                  </a:lnTo>
                  <a:lnTo>
                    <a:pt x="16" y="136"/>
                  </a:lnTo>
                  <a:lnTo>
                    <a:pt x="16" y="134"/>
                  </a:lnTo>
                  <a:lnTo>
                    <a:pt x="14" y="134"/>
                  </a:lnTo>
                  <a:lnTo>
                    <a:pt x="8" y="136"/>
                  </a:lnTo>
                  <a:lnTo>
                    <a:pt x="12" y="142"/>
                  </a:lnTo>
                  <a:lnTo>
                    <a:pt x="14" y="142"/>
                  </a:lnTo>
                  <a:lnTo>
                    <a:pt x="16" y="142"/>
                  </a:lnTo>
                  <a:lnTo>
                    <a:pt x="18" y="144"/>
                  </a:lnTo>
                  <a:lnTo>
                    <a:pt x="20" y="144"/>
                  </a:lnTo>
                  <a:lnTo>
                    <a:pt x="24" y="144"/>
                  </a:lnTo>
                  <a:lnTo>
                    <a:pt x="20" y="148"/>
                  </a:lnTo>
                  <a:lnTo>
                    <a:pt x="24" y="152"/>
                  </a:lnTo>
                  <a:lnTo>
                    <a:pt x="26" y="154"/>
                  </a:lnTo>
                  <a:lnTo>
                    <a:pt x="28" y="156"/>
                  </a:lnTo>
                  <a:lnTo>
                    <a:pt x="30" y="156"/>
                  </a:lnTo>
                  <a:lnTo>
                    <a:pt x="34" y="156"/>
                  </a:lnTo>
                  <a:lnTo>
                    <a:pt x="44" y="158"/>
                  </a:lnTo>
                  <a:lnTo>
                    <a:pt x="42" y="152"/>
                  </a:lnTo>
                  <a:lnTo>
                    <a:pt x="44" y="148"/>
                  </a:lnTo>
                  <a:lnTo>
                    <a:pt x="52" y="152"/>
                  </a:lnTo>
                  <a:lnTo>
                    <a:pt x="52" y="150"/>
                  </a:lnTo>
                  <a:lnTo>
                    <a:pt x="56" y="148"/>
                  </a:lnTo>
                  <a:lnTo>
                    <a:pt x="62" y="148"/>
                  </a:lnTo>
                  <a:lnTo>
                    <a:pt x="62" y="150"/>
                  </a:lnTo>
                  <a:lnTo>
                    <a:pt x="64" y="152"/>
                  </a:lnTo>
                  <a:lnTo>
                    <a:pt x="66" y="154"/>
                  </a:lnTo>
                  <a:lnTo>
                    <a:pt x="68" y="150"/>
                  </a:lnTo>
                  <a:lnTo>
                    <a:pt x="72" y="150"/>
                  </a:lnTo>
                  <a:lnTo>
                    <a:pt x="74" y="150"/>
                  </a:lnTo>
                  <a:lnTo>
                    <a:pt x="78" y="150"/>
                  </a:lnTo>
                  <a:lnTo>
                    <a:pt x="80" y="150"/>
                  </a:lnTo>
                  <a:lnTo>
                    <a:pt x="80" y="148"/>
                  </a:lnTo>
                  <a:lnTo>
                    <a:pt x="86" y="144"/>
                  </a:lnTo>
                  <a:lnTo>
                    <a:pt x="86" y="148"/>
                  </a:lnTo>
                  <a:lnTo>
                    <a:pt x="86" y="152"/>
                  </a:lnTo>
                  <a:lnTo>
                    <a:pt x="92" y="146"/>
                  </a:lnTo>
                  <a:lnTo>
                    <a:pt x="96" y="146"/>
                  </a:lnTo>
                  <a:lnTo>
                    <a:pt x="98" y="150"/>
                  </a:lnTo>
                  <a:lnTo>
                    <a:pt x="104" y="150"/>
                  </a:lnTo>
                  <a:lnTo>
                    <a:pt x="112" y="152"/>
                  </a:lnTo>
                  <a:lnTo>
                    <a:pt x="112" y="154"/>
                  </a:lnTo>
                  <a:lnTo>
                    <a:pt x="118" y="158"/>
                  </a:lnTo>
                  <a:lnTo>
                    <a:pt x="120" y="160"/>
                  </a:lnTo>
                  <a:lnTo>
                    <a:pt x="124" y="160"/>
                  </a:lnTo>
                  <a:lnTo>
                    <a:pt x="128" y="160"/>
                  </a:lnTo>
                  <a:lnTo>
                    <a:pt x="134" y="164"/>
                  </a:lnTo>
                  <a:lnTo>
                    <a:pt x="134" y="166"/>
                  </a:lnTo>
                  <a:lnTo>
                    <a:pt x="134" y="166"/>
                  </a:lnTo>
                  <a:lnTo>
                    <a:pt x="136" y="166"/>
                  </a:lnTo>
                  <a:lnTo>
                    <a:pt x="140" y="170"/>
                  </a:lnTo>
                  <a:lnTo>
                    <a:pt x="144" y="176"/>
                  </a:lnTo>
                  <a:lnTo>
                    <a:pt x="148" y="176"/>
                  </a:lnTo>
                  <a:lnTo>
                    <a:pt x="150" y="178"/>
                  </a:lnTo>
                  <a:lnTo>
                    <a:pt x="150" y="180"/>
                  </a:lnTo>
                  <a:lnTo>
                    <a:pt x="148" y="180"/>
                  </a:lnTo>
                  <a:lnTo>
                    <a:pt x="150" y="184"/>
                  </a:lnTo>
                  <a:lnTo>
                    <a:pt x="148" y="186"/>
                  </a:lnTo>
                  <a:lnTo>
                    <a:pt x="144" y="186"/>
                  </a:lnTo>
                  <a:lnTo>
                    <a:pt x="144" y="188"/>
                  </a:lnTo>
                  <a:lnTo>
                    <a:pt x="150" y="186"/>
                  </a:lnTo>
                  <a:lnTo>
                    <a:pt x="150" y="188"/>
                  </a:lnTo>
                  <a:lnTo>
                    <a:pt x="158" y="196"/>
                  </a:lnTo>
                  <a:lnTo>
                    <a:pt x="158" y="198"/>
                  </a:lnTo>
                  <a:lnTo>
                    <a:pt x="156" y="198"/>
                  </a:lnTo>
                  <a:lnTo>
                    <a:pt x="156" y="200"/>
                  </a:lnTo>
                  <a:lnTo>
                    <a:pt x="160" y="202"/>
                  </a:lnTo>
                  <a:lnTo>
                    <a:pt x="162" y="204"/>
                  </a:lnTo>
                  <a:lnTo>
                    <a:pt x="160" y="208"/>
                  </a:lnTo>
                  <a:lnTo>
                    <a:pt x="164" y="208"/>
                  </a:lnTo>
                  <a:lnTo>
                    <a:pt x="164" y="210"/>
                  </a:lnTo>
                  <a:lnTo>
                    <a:pt x="164" y="212"/>
                  </a:lnTo>
                  <a:lnTo>
                    <a:pt x="162" y="214"/>
                  </a:lnTo>
                  <a:lnTo>
                    <a:pt x="164" y="216"/>
                  </a:lnTo>
                  <a:lnTo>
                    <a:pt x="156" y="218"/>
                  </a:lnTo>
                  <a:lnTo>
                    <a:pt x="158" y="218"/>
                  </a:lnTo>
                  <a:lnTo>
                    <a:pt x="158" y="222"/>
                  </a:lnTo>
                  <a:lnTo>
                    <a:pt x="156" y="222"/>
                  </a:lnTo>
                  <a:lnTo>
                    <a:pt x="154" y="224"/>
                  </a:lnTo>
                  <a:lnTo>
                    <a:pt x="154" y="226"/>
                  </a:lnTo>
                  <a:lnTo>
                    <a:pt x="158" y="226"/>
                  </a:lnTo>
                  <a:lnTo>
                    <a:pt x="156" y="230"/>
                  </a:lnTo>
                  <a:lnTo>
                    <a:pt x="154" y="230"/>
                  </a:lnTo>
                  <a:lnTo>
                    <a:pt x="154" y="232"/>
                  </a:lnTo>
                  <a:lnTo>
                    <a:pt x="160" y="236"/>
                  </a:lnTo>
                  <a:lnTo>
                    <a:pt x="162" y="236"/>
                  </a:lnTo>
                  <a:lnTo>
                    <a:pt x="166" y="234"/>
                  </a:lnTo>
                  <a:lnTo>
                    <a:pt x="168" y="228"/>
                  </a:lnTo>
                  <a:lnTo>
                    <a:pt x="170" y="228"/>
                  </a:lnTo>
                  <a:lnTo>
                    <a:pt x="170" y="232"/>
                  </a:lnTo>
                  <a:lnTo>
                    <a:pt x="178" y="232"/>
                  </a:lnTo>
                  <a:lnTo>
                    <a:pt x="186" y="234"/>
                  </a:lnTo>
                  <a:lnTo>
                    <a:pt x="186" y="236"/>
                  </a:lnTo>
                  <a:lnTo>
                    <a:pt x="194" y="236"/>
                  </a:lnTo>
                  <a:lnTo>
                    <a:pt x="196" y="234"/>
                  </a:lnTo>
                  <a:lnTo>
                    <a:pt x="198" y="234"/>
                  </a:lnTo>
                  <a:lnTo>
                    <a:pt x="194" y="238"/>
                  </a:lnTo>
                  <a:lnTo>
                    <a:pt x="192" y="238"/>
                  </a:lnTo>
                  <a:lnTo>
                    <a:pt x="196" y="240"/>
                  </a:lnTo>
                  <a:lnTo>
                    <a:pt x="200" y="240"/>
                  </a:lnTo>
                  <a:lnTo>
                    <a:pt x="200" y="242"/>
                  </a:lnTo>
                  <a:lnTo>
                    <a:pt x="196" y="242"/>
                  </a:lnTo>
                  <a:lnTo>
                    <a:pt x="200" y="244"/>
                  </a:lnTo>
                  <a:lnTo>
                    <a:pt x="200" y="246"/>
                  </a:lnTo>
                  <a:lnTo>
                    <a:pt x="200" y="246"/>
                  </a:lnTo>
                  <a:lnTo>
                    <a:pt x="196" y="246"/>
                  </a:lnTo>
                  <a:lnTo>
                    <a:pt x="196" y="248"/>
                  </a:lnTo>
                  <a:lnTo>
                    <a:pt x="200" y="248"/>
                  </a:lnTo>
                  <a:lnTo>
                    <a:pt x="200" y="250"/>
                  </a:lnTo>
                  <a:lnTo>
                    <a:pt x="198" y="252"/>
                  </a:lnTo>
                  <a:lnTo>
                    <a:pt x="196" y="252"/>
                  </a:lnTo>
                  <a:lnTo>
                    <a:pt x="200" y="256"/>
                  </a:lnTo>
                  <a:lnTo>
                    <a:pt x="200" y="258"/>
                  </a:lnTo>
                  <a:lnTo>
                    <a:pt x="194" y="256"/>
                  </a:lnTo>
                  <a:lnTo>
                    <a:pt x="188" y="252"/>
                  </a:lnTo>
                  <a:lnTo>
                    <a:pt x="184" y="250"/>
                  </a:lnTo>
                  <a:lnTo>
                    <a:pt x="174" y="248"/>
                  </a:lnTo>
                  <a:lnTo>
                    <a:pt x="164" y="248"/>
                  </a:lnTo>
                  <a:lnTo>
                    <a:pt x="162" y="250"/>
                  </a:lnTo>
                  <a:lnTo>
                    <a:pt x="164" y="254"/>
                  </a:lnTo>
                  <a:lnTo>
                    <a:pt x="168" y="254"/>
                  </a:lnTo>
                  <a:lnTo>
                    <a:pt x="172" y="256"/>
                  </a:lnTo>
                  <a:lnTo>
                    <a:pt x="172" y="258"/>
                  </a:lnTo>
                  <a:lnTo>
                    <a:pt x="170" y="260"/>
                  </a:lnTo>
                  <a:lnTo>
                    <a:pt x="166" y="258"/>
                  </a:lnTo>
                  <a:lnTo>
                    <a:pt x="162" y="258"/>
                  </a:lnTo>
                  <a:lnTo>
                    <a:pt x="160" y="260"/>
                  </a:lnTo>
                  <a:lnTo>
                    <a:pt x="162" y="266"/>
                  </a:lnTo>
                  <a:lnTo>
                    <a:pt x="158" y="268"/>
                  </a:lnTo>
                  <a:lnTo>
                    <a:pt x="158" y="272"/>
                  </a:lnTo>
                  <a:lnTo>
                    <a:pt x="156" y="272"/>
                  </a:lnTo>
                  <a:lnTo>
                    <a:pt x="156" y="274"/>
                  </a:lnTo>
                  <a:lnTo>
                    <a:pt x="158" y="276"/>
                  </a:lnTo>
                  <a:lnTo>
                    <a:pt x="162" y="276"/>
                  </a:lnTo>
                  <a:lnTo>
                    <a:pt x="164" y="276"/>
                  </a:lnTo>
                  <a:lnTo>
                    <a:pt x="166" y="276"/>
                  </a:lnTo>
                  <a:lnTo>
                    <a:pt x="168" y="276"/>
                  </a:lnTo>
                  <a:lnTo>
                    <a:pt x="170" y="276"/>
                  </a:lnTo>
                  <a:lnTo>
                    <a:pt x="170" y="278"/>
                  </a:lnTo>
                  <a:lnTo>
                    <a:pt x="162" y="278"/>
                  </a:lnTo>
                  <a:lnTo>
                    <a:pt x="162" y="278"/>
                  </a:lnTo>
                  <a:lnTo>
                    <a:pt x="166" y="282"/>
                  </a:lnTo>
                  <a:lnTo>
                    <a:pt x="172" y="280"/>
                  </a:lnTo>
                  <a:lnTo>
                    <a:pt x="174" y="280"/>
                  </a:lnTo>
                  <a:lnTo>
                    <a:pt x="180" y="278"/>
                  </a:lnTo>
                  <a:lnTo>
                    <a:pt x="188" y="276"/>
                  </a:lnTo>
                  <a:lnTo>
                    <a:pt x="188" y="272"/>
                  </a:lnTo>
                  <a:lnTo>
                    <a:pt x="182" y="268"/>
                  </a:lnTo>
                  <a:lnTo>
                    <a:pt x="180" y="262"/>
                  </a:lnTo>
                  <a:lnTo>
                    <a:pt x="174" y="260"/>
                  </a:lnTo>
                  <a:lnTo>
                    <a:pt x="174" y="258"/>
                  </a:lnTo>
                  <a:lnTo>
                    <a:pt x="172" y="256"/>
                  </a:lnTo>
                  <a:lnTo>
                    <a:pt x="178" y="258"/>
                  </a:lnTo>
                  <a:lnTo>
                    <a:pt x="182" y="260"/>
                  </a:lnTo>
                  <a:lnTo>
                    <a:pt x="186" y="264"/>
                  </a:lnTo>
                  <a:lnTo>
                    <a:pt x="188" y="264"/>
                  </a:lnTo>
                  <a:lnTo>
                    <a:pt x="192" y="264"/>
                  </a:lnTo>
                  <a:lnTo>
                    <a:pt x="194" y="262"/>
                  </a:lnTo>
                  <a:lnTo>
                    <a:pt x="196" y="264"/>
                  </a:lnTo>
                  <a:lnTo>
                    <a:pt x="200" y="264"/>
                  </a:lnTo>
                  <a:lnTo>
                    <a:pt x="200" y="266"/>
                  </a:lnTo>
                  <a:lnTo>
                    <a:pt x="200" y="268"/>
                  </a:lnTo>
                  <a:lnTo>
                    <a:pt x="200" y="270"/>
                  </a:lnTo>
                  <a:lnTo>
                    <a:pt x="200" y="270"/>
                  </a:lnTo>
                  <a:lnTo>
                    <a:pt x="200" y="274"/>
                  </a:lnTo>
                  <a:lnTo>
                    <a:pt x="200" y="274"/>
                  </a:lnTo>
                  <a:lnTo>
                    <a:pt x="200" y="276"/>
                  </a:lnTo>
                  <a:lnTo>
                    <a:pt x="200" y="278"/>
                  </a:lnTo>
                  <a:lnTo>
                    <a:pt x="202" y="278"/>
                  </a:lnTo>
                  <a:lnTo>
                    <a:pt x="202" y="280"/>
                  </a:lnTo>
                  <a:lnTo>
                    <a:pt x="204" y="280"/>
                  </a:lnTo>
                  <a:lnTo>
                    <a:pt x="204" y="282"/>
                  </a:lnTo>
                  <a:lnTo>
                    <a:pt x="202" y="284"/>
                  </a:lnTo>
                  <a:lnTo>
                    <a:pt x="202" y="286"/>
                  </a:lnTo>
                  <a:lnTo>
                    <a:pt x="200" y="284"/>
                  </a:lnTo>
                  <a:lnTo>
                    <a:pt x="200" y="282"/>
                  </a:lnTo>
                  <a:lnTo>
                    <a:pt x="200" y="280"/>
                  </a:lnTo>
                  <a:lnTo>
                    <a:pt x="198" y="280"/>
                  </a:lnTo>
                  <a:lnTo>
                    <a:pt x="198" y="288"/>
                  </a:lnTo>
                  <a:lnTo>
                    <a:pt x="200" y="290"/>
                  </a:lnTo>
                  <a:lnTo>
                    <a:pt x="200" y="294"/>
                  </a:lnTo>
                  <a:lnTo>
                    <a:pt x="196" y="294"/>
                  </a:lnTo>
                  <a:lnTo>
                    <a:pt x="190" y="294"/>
                  </a:lnTo>
                  <a:lnTo>
                    <a:pt x="188" y="294"/>
                  </a:lnTo>
                  <a:lnTo>
                    <a:pt x="188" y="296"/>
                  </a:lnTo>
                  <a:lnTo>
                    <a:pt x="184" y="298"/>
                  </a:lnTo>
                  <a:lnTo>
                    <a:pt x="180" y="298"/>
                  </a:lnTo>
                  <a:lnTo>
                    <a:pt x="180" y="300"/>
                  </a:lnTo>
                  <a:lnTo>
                    <a:pt x="192" y="300"/>
                  </a:lnTo>
                  <a:lnTo>
                    <a:pt x="196" y="298"/>
                  </a:lnTo>
                  <a:lnTo>
                    <a:pt x="200" y="296"/>
                  </a:lnTo>
                  <a:lnTo>
                    <a:pt x="200" y="302"/>
                  </a:lnTo>
                  <a:lnTo>
                    <a:pt x="196" y="302"/>
                  </a:lnTo>
                  <a:lnTo>
                    <a:pt x="192" y="302"/>
                  </a:lnTo>
                  <a:lnTo>
                    <a:pt x="188" y="302"/>
                  </a:lnTo>
                  <a:lnTo>
                    <a:pt x="186" y="300"/>
                  </a:lnTo>
                  <a:lnTo>
                    <a:pt x="182" y="300"/>
                  </a:lnTo>
                  <a:lnTo>
                    <a:pt x="182" y="302"/>
                  </a:lnTo>
                  <a:lnTo>
                    <a:pt x="186" y="304"/>
                  </a:lnTo>
                  <a:lnTo>
                    <a:pt x="188" y="306"/>
                  </a:lnTo>
                  <a:lnTo>
                    <a:pt x="186" y="306"/>
                  </a:lnTo>
                  <a:lnTo>
                    <a:pt x="182" y="304"/>
                  </a:lnTo>
                  <a:lnTo>
                    <a:pt x="180" y="304"/>
                  </a:lnTo>
                  <a:lnTo>
                    <a:pt x="178" y="304"/>
                  </a:lnTo>
                  <a:lnTo>
                    <a:pt x="176" y="308"/>
                  </a:lnTo>
                  <a:lnTo>
                    <a:pt x="174" y="310"/>
                  </a:lnTo>
                  <a:lnTo>
                    <a:pt x="174" y="314"/>
                  </a:lnTo>
                  <a:lnTo>
                    <a:pt x="180" y="310"/>
                  </a:lnTo>
                  <a:lnTo>
                    <a:pt x="180" y="308"/>
                  </a:lnTo>
                  <a:lnTo>
                    <a:pt x="184" y="310"/>
                  </a:lnTo>
                  <a:lnTo>
                    <a:pt x="192" y="306"/>
                  </a:lnTo>
                  <a:lnTo>
                    <a:pt x="190" y="308"/>
                  </a:lnTo>
                  <a:lnTo>
                    <a:pt x="194" y="310"/>
                  </a:lnTo>
                  <a:lnTo>
                    <a:pt x="194" y="312"/>
                  </a:lnTo>
                  <a:lnTo>
                    <a:pt x="200" y="310"/>
                  </a:lnTo>
                  <a:lnTo>
                    <a:pt x="198" y="306"/>
                  </a:lnTo>
                  <a:lnTo>
                    <a:pt x="202" y="306"/>
                  </a:lnTo>
                  <a:lnTo>
                    <a:pt x="200" y="308"/>
                  </a:lnTo>
                  <a:lnTo>
                    <a:pt x="200" y="310"/>
                  </a:lnTo>
                  <a:lnTo>
                    <a:pt x="200" y="308"/>
                  </a:lnTo>
                  <a:lnTo>
                    <a:pt x="200" y="310"/>
                  </a:lnTo>
                  <a:lnTo>
                    <a:pt x="200" y="314"/>
                  </a:lnTo>
                  <a:lnTo>
                    <a:pt x="194" y="314"/>
                  </a:lnTo>
                  <a:lnTo>
                    <a:pt x="188" y="312"/>
                  </a:lnTo>
                  <a:lnTo>
                    <a:pt x="184" y="310"/>
                  </a:lnTo>
                  <a:lnTo>
                    <a:pt x="180" y="310"/>
                  </a:lnTo>
                  <a:lnTo>
                    <a:pt x="178" y="314"/>
                  </a:lnTo>
                  <a:lnTo>
                    <a:pt x="178" y="316"/>
                  </a:lnTo>
                  <a:lnTo>
                    <a:pt x="174" y="316"/>
                  </a:lnTo>
                  <a:lnTo>
                    <a:pt x="172" y="318"/>
                  </a:lnTo>
                  <a:lnTo>
                    <a:pt x="174" y="320"/>
                  </a:lnTo>
                  <a:lnTo>
                    <a:pt x="174" y="322"/>
                  </a:lnTo>
                  <a:lnTo>
                    <a:pt x="176" y="324"/>
                  </a:lnTo>
                  <a:lnTo>
                    <a:pt x="178" y="324"/>
                  </a:lnTo>
                  <a:lnTo>
                    <a:pt x="178" y="326"/>
                  </a:lnTo>
                  <a:lnTo>
                    <a:pt x="180" y="326"/>
                  </a:lnTo>
                  <a:lnTo>
                    <a:pt x="178" y="330"/>
                  </a:lnTo>
                  <a:lnTo>
                    <a:pt x="176" y="330"/>
                  </a:lnTo>
                  <a:lnTo>
                    <a:pt x="176" y="332"/>
                  </a:lnTo>
                  <a:lnTo>
                    <a:pt x="176" y="332"/>
                  </a:lnTo>
                  <a:lnTo>
                    <a:pt x="178" y="332"/>
                  </a:lnTo>
                  <a:lnTo>
                    <a:pt x="178" y="332"/>
                  </a:lnTo>
                  <a:lnTo>
                    <a:pt x="174" y="332"/>
                  </a:lnTo>
                  <a:lnTo>
                    <a:pt x="174" y="334"/>
                  </a:lnTo>
                  <a:lnTo>
                    <a:pt x="176" y="338"/>
                  </a:lnTo>
                  <a:lnTo>
                    <a:pt x="182" y="336"/>
                  </a:lnTo>
                  <a:lnTo>
                    <a:pt x="178" y="338"/>
                  </a:lnTo>
                  <a:lnTo>
                    <a:pt x="178" y="342"/>
                  </a:lnTo>
                  <a:lnTo>
                    <a:pt x="182" y="340"/>
                  </a:lnTo>
                  <a:lnTo>
                    <a:pt x="184" y="342"/>
                  </a:lnTo>
                  <a:lnTo>
                    <a:pt x="186" y="342"/>
                  </a:lnTo>
                  <a:lnTo>
                    <a:pt x="186" y="340"/>
                  </a:lnTo>
                  <a:lnTo>
                    <a:pt x="190" y="338"/>
                  </a:lnTo>
                  <a:lnTo>
                    <a:pt x="184" y="344"/>
                  </a:lnTo>
                  <a:lnTo>
                    <a:pt x="188" y="346"/>
                  </a:lnTo>
                  <a:lnTo>
                    <a:pt x="188" y="348"/>
                  </a:lnTo>
                  <a:lnTo>
                    <a:pt x="186" y="348"/>
                  </a:lnTo>
                  <a:lnTo>
                    <a:pt x="186" y="352"/>
                  </a:lnTo>
                  <a:lnTo>
                    <a:pt x="190" y="352"/>
                  </a:lnTo>
                  <a:lnTo>
                    <a:pt x="190" y="354"/>
                  </a:lnTo>
                  <a:lnTo>
                    <a:pt x="192" y="354"/>
                  </a:lnTo>
                  <a:lnTo>
                    <a:pt x="190" y="358"/>
                  </a:lnTo>
                  <a:lnTo>
                    <a:pt x="190" y="362"/>
                  </a:lnTo>
                  <a:lnTo>
                    <a:pt x="196" y="356"/>
                  </a:lnTo>
                  <a:lnTo>
                    <a:pt x="198" y="356"/>
                  </a:lnTo>
                  <a:lnTo>
                    <a:pt x="200" y="356"/>
                  </a:lnTo>
                  <a:lnTo>
                    <a:pt x="200" y="354"/>
                  </a:lnTo>
                  <a:lnTo>
                    <a:pt x="200" y="354"/>
                  </a:lnTo>
                  <a:lnTo>
                    <a:pt x="202" y="354"/>
                  </a:lnTo>
                  <a:lnTo>
                    <a:pt x="202" y="358"/>
                  </a:lnTo>
                  <a:lnTo>
                    <a:pt x="202" y="360"/>
                  </a:lnTo>
                  <a:lnTo>
                    <a:pt x="200" y="360"/>
                  </a:lnTo>
                  <a:lnTo>
                    <a:pt x="200" y="358"/>
                  </a:lnTo>
                  <a:lnTo>
                    <a:pt x="200" y="360"/>
                  </a:lnTo>
                  <a:lnTo>
                    <a:pt x="200" y="362"/>
                  </a:lnTo>
                  <a:lnTo>
                    <a:pt x="192" y="364"/>
                  </a:lnTo>
                  <a:lnTo>
                    <a:pt x="192" y="366"/>
                  </a:lnTo>
                  <a:lnTo>
                    <a:pt x="198" y="366"/>
                  </a:lnTo>
                  <a:lnTo>
                    <a:pt x="198" y="368"/>
                  </a:lnTo>
                  <a:lnTo>
                    <a:pt x="194" y="368"/>
                  </a:lnTo>
                  <a:lnTo>
                    <a:pt x="192" y="368"/>
                  </a:lnTo>
                  <a:lnTo>
                    <a:pt x="194" y="370"/>
                  </a:lnTo>
                  <a:lnTo>
                    <a:pt x="196" y="370"/>
                  </a:lnTo>
                  <a:lnTo>
                    <a:pt x="194" y="374"/>
                  </a:lnTo>
                  <a:lnTo>
                    <a:pt x="196" y="376"/>
                  </a:lnTo>
                  <a:lnTo>
                    <a:pt x="200" y="374"/>
                  </a:lnTo>
                  <a:lnTo>
                    <a:pt x="200" y="378"/>
                  </a:lnTo>
                  <a:lnTo>
                    <a:pt x="198" y="378"/>
                  </a:lnTo>
                  <a:lnTo>
                    <a:pt x="198" y="380"/>
                  </a:lnTo>
                  <a:lnTo>
                    <a:pt x="200" y="380"/>
                  </a:lnTo>
                  <a:lnTo>
                    <a:pt x="200" y="382"/>
                  </a:lnTo>
                  <a:lnTo>
                    <a:pt x="200" y="386"/>
                  </a:lnTo>
                  <a:lnTo>
                    <a:pt x="200" y="384"/>
                  </a:lnTo>
                  <a:lnTo>
                    <a:pt x="200" y="382"/>
                  </a:lnTo>
                  <a:lnTo>
                    <a:pt x="204" y="382"/>
                  </a:lnTo>
                  <a:lnTo>
                    <a:pt x="204" y="388"/>
                  </a:lnTo>
                  <a:lnTo>
                    <a:pt x="204" y="388"/>
                  </a:lnTo>
                  <a:lnTo>
                    <a:pt x="208" y="388"/>
                  </a:lnTo>
                  <a:lnTo>
                    <a:pt x="208" y="390"/>
                  </a:lnTo>
                  <a:lnTo>
                    <a:pt x="208" y="392"/>
                  </a:lnTo>
                  <a:lnTo>
                    <a:pt x="210" y="392"/>
                  </a:lnTo>
                  <a:lnTo>
                    <a:pt x="214" y="390"/>
                  </a:lnTo>
                  <a:lnTo>
                    <a:pt x="216" y="390"/>
                  </a:lnTo>
                  <a:lnTo>
                    <a:pt x="216" y="392"/>
                  </a:lnTo>
                  <a:lnTo>
                    <a:pt x="216" y="394"/>
                  </a:lnTo>
                  <a:lnTo>
                    <a:pt x="216" y="396"/>
                  </a:lnTo>
                  <a:lnTo>
                    <a:pt x="220" y="394"/>
                  </a:lnTo>
                  <a:lnTo>
                    <a:pt x="220" y="396"/>
                  </a:lnTo>
                  <a:lnTo>
                    <a:pt x="218" y="398"/>
                  </a:lnTo>
                  <a:lnTo>
                    <a:pt x="220" y="398"/>
                  </a:lnTo>
                  <a:lnTo>
                    <a:pt x="222" y="398"/>
                  </a:lnTo>
                  <a:lnTo>
                    <a:pt x="222" y="402"/>
                  </a:lnTo>
                  <a:lnTo>
                    <a:pt x="220" y="404"/>
                  </a:lnTo>
                  <a:lnTo>
                    <a:pt x="222" y="406"/>
                  </a:lnTo>
                  <a:lnTo>
                    <a:pt x="224" y="402"/>
                  </a:lnTo>
                  <a:lnTo>
                    <a:pt x="226" y="404"/>
                  </a:lnTo>
                  <a:lnTo>
                    <a:pt x="224" y="404"/>
                  </a:lnTo>
                  <a:lnTo>
                    <a:pt x="226" y="406"/>
                  </a:lnTo>
                  <a:lnTo>
                    <a:pt x="224" y="406"/>
                  </a:lnTo>
                  <a:lnTo>
                    <a:pt x="222" y="406"/>
                  </a:lnTo>
                  <a:lnTo>
                    <a:pt x="222" y="408"/>
                  </a:lnTo>
                  <a:lnTo>
                    <a:pt x="226" y="408"/>
                  </a:lnTo>
                  <a:lnTo>
                    <a:pt x="224" y="410"/>
                  </a:lnTo>
                  <a:lnTo>
                    <a:pt x="224" y="412"/>
                  </a:lnTo>
                  <a:lnTo>
                    <a:pt x="228" y="412"/>
                  </a:lnTo>
                  <a:lnTo>
                    <a:pt x="228" y="416"/>
                  </a:lnTo>
                  <a:lnTo>
                    <a:pt x="230" y="416"/>
                  </a:lnTo>
                  <a:lnTo>
                    <a:pt x="232" y="416"/>
                  </a:lnTo>
                  <a:lnTo>
                    <a:pt x="232" y="414"/>
                  </a:lnTo>
                  <a:lnTo>
                    <a:pt x="232" y="412"/>
                  </a:lnTo>
                  <a:lnTo>
                    <a:pt x="234" y="414"/>
                  </a:lnTo>
                  <a:lnTo>
                    <a:pt x="240" y="412"/>
                  </a:lnTo>
                  <a:lnTo>
                    <a:pt x="244" y="406"/>
                  </a:lnTo>
                  <a:lnTo>
                    <a:pt x="246" y="406"/>
                  </a:lnTo>
                  <a:lnTo>
                    <a:pt x="244" y="412"/>
                  </a:lnTo>
                  <a:lnTo>
                    <a:pt x="246" y="412"/>
                  </a:lnTo>
                  <a:lnTo>
                    <a:pt x="246" y="414"/>
                  </a:lnTo>
                  <a:lnTo>
                    <a:pt x="244" y="414"/>
                  </a:lnTo>
                  <a:lnTo>
                    <a:pt x="248" y="414"/>
                  </a:lnTo>
                  <a:lnTo>
                    <a:pt x="250" y="414"/>
                  </a:lnTo>
                  <a:lnTo>
                    <a:pt x="248" y="418"/>
                  </a:lnTo>
                  <a:lnTo>
                    <a:pt x="250" y="418"/>
                  </a:lnTo>
                  <a:lnTo>
                    <a:pt x="252" y="418"/>
                  </a:lnTo>
                  <a:lnTo>
                    <a:pt x="254" y="414"/>
                  </a:lnTo>
                  <a:lnTo>
                    <a:pt x="256" y="416"/>
                  </a:lnTo>
                  <a:lnTo>
                    <a:pt x="258" y="414"/>
                  </a:lnTo>
                  <a:lnTo>
                    <a:pt x="258" y="418"/>
                  </a:lnTo>
                  <a:lnTo>
                    <a:pt x="256" y="420"/>
                  </a:lnTo>
                  <a:lnTo>
                    <a:pt x="256" y="422"/>
                  </a:lnTo>
                  <a:lnTo>
                    <a:pt x="260" y="418"/>
                  </a:lnTo>
                  <a:lnTo>
                    <a:pt x="260" y="422"/>
                  </a:lnTo>
                  <a:lnTo>
                    <a:pt x="260" y="424"/>
                  </a:lnTo>
                  <a:lnTo>
                    <a:pt x="260" y="424"/>
                  </a:lnTo>
                  <a:lnTo>
                    <a:pt x="262" y="420"/>
                  </a:lnTo>
                  <a:lnTo>
                    <a:pt x="264" y="422"/>
                  </a:lnTo>
                  <a:lnTo>
                    <a:pt x="262" y="422"/>
                  </a:lnTo>
                  <a:lnTo>
                    <a:pt x="262" y="426"/>
                  </a:lnTo>
                  <a:lnTo>
                    <a:pt x="268" y="428"/>
                  </a:lnTo>
                  <a:lnTo>
                    <a:pt x="270" y="426"/>
                  </a:lnTo>
                  <a:lnTo>
                    <a:pt x="272" y="426"/>
                  </a:lnTo>
                  <a:lnTo>
                    <a:pt x="270" y="426"/>
                  </a:lnTo>
                  <a:lnTo>
                    <a:pt x="274" y="424"/>
                  </a:lnTo>
                  <a:lnTo>
                    <a:pt x="272" y="422"/>
                  </a:lnTo>
                  <a:lnTo>
                    <a:pt x="270" y="422"/>
                  </a:lnTo>
                  <a:lnTo>
                    <a:pt x="270" y="420"/>
                  </a:lnTo>
                  <a:lnTo>
                    <a:pt x="272" y="418"/>
                  </a:lnTo>
                  <a:lnTo>
                    <a:pt x="270" y="416"/>
                  </a:lnTo>
                  <a:lnTo>
                    <a:pt x="266" y="416"/>
                  </a:lnTo>
                  <a:lnTo>
                    <a:pt x="266" y="414"/>
                  </a:lnTo>
                  <a:lnTo>
                    <a:pt x="270" y="414"/>
                  </a:lnTo>
                  <a:lnTo>
                    <a:pt x="272" y="412"/>
                  </a:lnTo>
                  <a:lnTo>
                    <a:pt x="270" y="412"/>
                  </a:lnTo>
                  <a:lnTo>
                    <a:pt x="272" y="412"/>
                  </a:lnTo>
                  <a:lnTo>
                    <a:pt x="272" y="408"/>
                  </a:lnTo>
                  <a:lnTo>
                    <a:pt x="272" y="406"/>
                  </a:lnTo>
                  <a:lnTo>
                    <a:pt x="276" y="404"/>
                  </a:lnTo>
                  <a:lnTo>
                    <a:pt x="276" y="402"/>
                  </a:lnTo>
                  <a:lnTo>
                    <a:pt x="274" y="400"/>
                  </a:lnTo>
                  <a:lnTo>
                    <a:pt x="278" y="398"/>
                  </a:lnTo>
                  <a:lnTo>
                    <a:pt x="280" y="394"/>
                  </a:lnTo>
                  <a:lnTo>
                    <a:pt x="278" y="392"/>
                  </a:lnTo>
                  <a:lnTo>
                    <a:pt x="278" y="388"/>
                  </a:lnTo>
                  <a:lnTo>
                    <a:pt x="280" y="388"/>
                  </a:lnTo>
                  <a:lnTo>
                    <a:pt x="280" y="388"/>
                  </a:lnTo>
                  <a:lnTo>
                    <a:pt x="282" y="388"/>
                  </a:lnTo>
                  <a:lnTo>
                    <a:pt x="282" y="388"/>
                  </a:lnTo>
                  <a:lnTo>
                    <a:pt x="282" y="386"/>
                  </a:lnTo>
                  <a:lnTo>
                    <a:pt x="282" y="384"/>
                  </a:lnTo>
                  <a:lnTo>
                    <a:pt x="280" y="384"/>
                  </a:lnTo>
                  <a:lnTo>
                    <a:pt x="280" y="382"/>
                  </a:lnTo>
                  <a:lnTo>
                    <a:pt x="282" y="382"/>
                  </a:lnTo>
                  <a:lnTo>
                    <a:pt x="282" y="380"/>
                  </a:lnTo>
                  <a:lnTo>
                    <a:pt x="288" y="382"/>
                  </a:lnTo>
                  <a:lnTo>
                    <a:pt x="286" y="378"/>
                  </a:lnTo>
                  <a:lnTo>
                    <a:pt x="288" y="378"/>
                  </a:lnTo>
                  <a:lnTo>
                    <a:pt x="288" y="374"/>
                  </a:lnTo>
                  <a:lnTo>
                    <a:pt x="286" y="370"/>
                  </a:lnTo>
                  <a:lnTo>
                    <a:pt x="288" y="370"/>
                  </a:lnTo>
                  <a:lnTo>
                    <a:pt x="290" y="374"/>
                  </a:lnTo>
                  <a:lnTo>
                    <a:pt x="292" y="374"/>
                  </a:lnTo>
                  <a:lnTo>
                    <a:pt x="292" y="372"/>
                  </a:lnTo>
                  <a:lnTo>
                    <a:pt x="292" y="370"/>
                  </a:lnTo>
                  <a:lnTo>
                    <a:pt x="292" y="366"/>
                  </a:lnTo>
                  <a:lnTo>
                    <a:pt x="294" y="362"/>
                  </a:lnTo>
                  <a:lnTo>
                    <a:pt x="286" y="360"/>
                  </a:lnTo>
                  <a:lnTo>
                    <a:pt x="286" y="358"/>
                  </a:lnTo>
                  <a:lnTo>
                    <a:pt x="290" y="360"/>
                  </a:lnTo>
                  <a:lnTo>
                    <a:pt x="296" y="360"/>
                  </a:lnTo>
                  <a:lnTo>
                    <a:pt x="296" y="352"/>
                  </a:lnTo>
                  <a:lnTo>
                    <a:pt x="294" y="348"/>
                  </a:lnTo>
                  <a:lnTo>
                    <a:pt x="292" y="346"/>
                  </a:lnTo>
                  <a:lnTo>
                    <a:pt x="292" y="344"/>
                  </a:lnTo>
                  <a:lnTo>
                    <a:pt x="294" y="344"/>
                  </a:lnTo>
                  <a:lnTo>
                    <a:pt x="296" y="344"/>
                  </a:lnTo>
                  <a:lnTo>
                    <a:pt x="298" y="344"/>
                  </a:lnTo>
                  <a:lnTo>
                    <a:pt x="300" y="342"/>
                  </a:lnTo>
                  <a:lnTo>
                    <a:pt x="300" y="338"/>
                  </a:lnTo>
                  <a:lnTo>
                    <a:pt x="304" y="338"/>
                  </a:lnTo>
                  <a:lnTo>
                    <a:pt x="306" y="338"/>
                  </a:lnTo>
                  <a:lnTo>
                    <a:pt x="308" y="338"/>
                  </a:lnTo>
                  <a:lnTo>
                    <a:pt x="306" y="338"/>
                  </a:lnTo>
                  <a:lnTo>
                    <a:pt x="308" y="336"/>
                  </a:lnTo>
                  <a:lnTo>
                    <a:pt x="312" y="336"/>
                  </a:lnTo>
                  <a:lnTo>
                    <a:pt x="316" y="338"/>
                  </a:lnTo>
                  <a:lnTo>
                    <a:pt x="318" y="336"/>
                  </a:lnTo>
                  <a:lnTo>
                    <a:pt x="320" y="334"/>
                  </a:lnTo>
                  <a:lnTo>
                    <a:pt x="322" y="332"/>
                  </a:lnTo>
                  <a:lnTo>
                    <a:pt x="324" y="338"/>
                  </a:lnTo>
                  <a:lnTo>
                    <a:pt x="324" y="340"/>
                  </a:lnTo>
                  <a:lnTo>
                    <a:pt x="326" y="340"/>
                  </a:lnTo>
                  <a:lnTo>
                    <a:pt x="324" y="338"/>
                  </a:lnTo>
                  <a:lnTo>
                    <a:pt x="326" y="338"/>
                  </a:lnTo>
                  <a:lnTo>
                    <a:pt x="328" y="336"/>
                  </a:lnTo>
                  <a:lnTo>
                    <a:pt x="330" y="332"/>
                  </a:lnTo>
                  <a:lnTo>
                    <a:pt x="334" y="332"/>
                  </a:lnTo>
                  <a:lnTo>
                    <a:pt x="336" y="334"/>
                  </a:lnTo>
                  <a:lnTo>
                    <a:pt x="338" y="332"/>
                  </a:lnTo>
                  <a:lnTo>
                    <a:pt x="338" y="330"/>
                  </a:lnTo>
                  <a:lnTo>
                    <a:pt x="342" y="328"/>
                  </a:lnTo>
                  <a:lnTo>
                    <a:pt x="344" y="326"/>
                  </a:lnTo>
                  <a:lnTo>
                    <a:pt x="344" y="322"/>
                  </a:lnTo>
                  <a:lnTo>
                    <a:pt x="348" y="322"/>
                  </a:lnTo>
                  <a:lnTo>
                    <a:pt x="352" y="318"/>
                  </a:lnTo>
                  <a:lnTo>
                    <a:pt x="358" y="316"/>
                  </a:lnTo>
                  <a:lnTo>
                    <a:pt x="362" y="312"/>
                  </a:lnTo>
                  <a:lnTo>
                    <a:pt x="362" y="308"/>
                  </a:lnTo>
                  <a:lnTo>
                    <a:pt x="366" y="306"/>
                  </a:lnTo>
                  <a:lnTo>
                    <a:pt x="368" y="308"/>
                  </a:lnTo>
                  <a:lnTo>
                    <a:pt x="370" y="306"/>
                  </a:lnTo>
                  <a:lnTo>
                    <a:pt x="370" y="304"/>
                  </a:lnTo>
                  <a:lnTo>
                    <a:pt x="370" y="300"/>
                  </a:lnTo>
                  <a:lnTo>
                    <a:pt x="368" y="298"/>
                  </a:lnTo>
                  <a:lnTo>
                    <a:pt x="366" y="294"/>
                  </a:lnTo>
                  <a:lnTo>
                    <a:pt x="366" y="288"/>
                  </a:lnTo>
                  <a:lnTo>
                    <a:pt x="368" y="294"/>
                  </a:lnTo>
                  <a:lnTo>
                    <a:pt x="372" y="296"/>
                  </a:lnTo>
                  <a:lnTo>
                    <a:pt x="378" y="298"/>
                  </a:lnTo>
                  <a:lnTo>
                    <a:pt x="384" y="298"/>
                  </a:lnTo>
                  <a:lnTo>
                    <a:pt x="384" y="296"/>
                  </a:lnTo>
                  <a:lnTo>
                    <a:pt x="386" y="296"/>
                  </a:lnTo>
                  <a:lnTo>
                    <a:pt x="386" y="294"/>
                  </a:lnTo>
                  <a:lnTo>
                    <a:pt x="386" y="292"/>
                  </a:lnTo>
                  <a:lnTo>
                    <a:pt x="388" y="292"/>
                  </a:lnTo>
                  <a:lnTo>
                    <a:pt x="388" y="296"/>
                  </a:lnTo>
                  <a:lnTo>
                    <a:pt x="392" y="294"/>
                  </a:lnTo>
                  <a:lnTo>
                    <a:pt x="394" y="294"/>
                  </a:lnTo>
                  <a:lnTo>
                    <a:pt x="396" y="292"/>
                  </a:lnTo>
                  <a:lnTo>
                    <a:pt x="398" y="292"/>
                  </a:lnTo>
                  <a:lnTo>
                    <a:pt x="398" y="294"/>
                  </a:lnTo>
                  <a:lnTo>
                    <a:pt x="402" y="292"/>
                  </a:lnTo>
                  <a:lnTo>
                    <a:pt x="406" y="292"/>
                  </a:lnTo>
                  <a:lnTo>
                    <a:pt x="406" y="290"/>
                  </a:lnTo>
                  <a:lnTo>
                    <a:pt x="408" y="290"/>
                  </a:lnTo>
                  <a:lnTo>
                    <a:pt x="410" y="292"/>
                  </a:lnTo>
                  <a:lnTo>
                    <a:pt x="414" y="288"/>
                  </a:lnTo>
                  <a:lnTo>
                    <a:pt x="416" y="288"/>
                  </a:lnTo>
                  <a:lnTo>
                    <a:pt x="424" y="286"/>
                  </a:lnTo>
                  <a:lnTo>
                    <a:pt x="424" y="280"/>
                  </a:lnTo>
                  <a:lnTo>
                    <a:pt x="426" y="280"/>
                  </a:lnTo>
                  <a:lnTo>
                    <a:pt x="428" y="282"/>
                  </a:lnTo>
                  <a:lnTo>
                    <a:pt x="430" y="282"/>
                  </a:lnTo>
                  <a:lnTo>
                    <a:pt x="434" y="278"/>
                  </a:lnTo>
                  <a:lnTo>
                    <a:pt x="438" y="278"/>
                  </a:lnTo>
                  <a:lnTo>
                    <a:pt x="438" y="278"/>
                  </a:lnTo>
                  <a:lnTo>
                    <a:pt x="440" y="278"/>
                  </a:lnTo>
                  <a:lnTo>
                    <a:pt x="442" y="278"/>
                  </a:lnTo>
                  <a:lnTo>
                    <a:pt x="442" y="276"/>
                  </a:lnTo>
                  <a:lnTo>
                    <a:pt x="444" y="276"/>
                  </a:lnTo>
                  <a:lnTo>
                    <a:pt x="446" y="276"/>
                  </a:lnTo>
                  <a:lnTo>
                    <a:pt x="450" y="274"/>
                  </a:lnTo>
                  <a:lnTo>
                    <a:pt x="454" y="274"/>
                  </a:lnTo>
                  <a:lnTo>
                    <a:pt x="454" y="270"/>
                  </a:lnTo>
                  <a:lnTo>
                    <a:pt x="458" y="270"/>
                  </a:lnTo>
                  <a:lnTo>
                    <a:pt x="458" y="266"/>
                  </a:lnTo>
                  <a:lnTo>
                    <a:pt x="460" y="262"/>
                  </a:lnTo>
                  <a:lnTo>
                    <a:pt x="464" y="262"/>
                  </a:lnTo>
                  <a:lnTo>
                    <a:pt x="466" y="260"/>
                  </a:lnTo>
                  <a:lnTo>
                    <a:pt x="458" y="260"/>
                  </a:lnTo>
                  <a:lnTo>
                    <a:pt x="450" y="258"/>
                  </a:lnTo>
                  <a:lnTo>
                    <a:pt x="446" y="256"/>
                  </a:lnTo>
                  <a:lnTo>
                    <a:pt x="444" y="256"/>
                  </a:lnTo>
                  <a:lnTo>
                    <a:pt x="442" y="256"/>
                  </a:lnTo>
                  <a:lnTo>
                    <a:pt x="442" y="254"/>
                  </a:lnTo>
                  <a:lnTo>
                    <a:pt x="440" y="256"/>
                  </a:lnTo>
                  <a:lnTo>
                    <a:pt x="436" y="258"/>
                  </a:lnTo>
                  <a:lnTo>
                    <a:pt x="424" y="258"/>
                  </a:lnTo>
                  <a:lnTo>
                    <a:pt x="426" y="256"/>
                  </a:lnTo>
                  <a:lnTo>
                    <a:pt x="428" y="254"/>
                  </a:lnTo>
                  <a:lnTo>
                    <a:pt x="422" y="252"/>
                  </a:lnTo>
                  <a:lnTo>
                    <a:pt x="408" y="254"/>
                  </a:lnTo>
                  <a:lnTo>
                    <a:pt x="406" y="250"/>
                  </a:lnTo>
                  <a:lnTo>
                    <a:pt x="406" y="248"/>
                  </a:lnTo>
                  <a:lnTo>
                    <a:pt x="408" y="248"/>
                  </a:lnTo>
                  <a:lnTo>
                    <a:pt x="408" y="254"/>
                  </a:lnTo>
                  <a:lnTo>
                    <a:pt x="418" y="252"/>
                  </a:lnTo>
                  <a:lnTo>
                    <a:pt x="428" y="250"/>
                  </a:lnTo>
                  <a:lnTo>
                    <a:pt x="430" y="252"/>
                  </a:lnTo>
                  <a:lnTo>
                    <a:pt x="434" y="252"/>
                  </a:lnTo>
                  <a:lnTo>
                    <a:pt x="436" y="250"/>
                  </a:lnTo>
                  <a:lnTo>
                    <a:pt x="434" y="246"/>
                  </a:lnTo>
                  <a:lnTo>
                    <a:pt x="426" y="246"/>
                  </a:lnTo>
                  <a:lnTo>
                    <a:pt x="416" y="246"/>
                  </a:lnTo>
                  <a:lnTo>
                    <a:pt x="412" y="248"/>
                  </a:lnTo>
                  <a:lnTo>
                    <a:pt x="408" y="248"/>
                  </a:lnTo>
                  <a:lnTo>
                    <a:pt x="410" y="246"/>
                  </a:lnTo>
                  <a:lnTo>
                    <a:pt x="412" y="244"/>
                  </a:lnTo>
                  <a:lnTo>
                    <a:pt x="412" y="242"/>
                  </a:lnTo>
                  <a:lnTo>
                    <a:pt x="414" y="244"/>
                  </a:lnTo>
                  <a:lnTo>
                    <a:pt x="428" y="246"/>
                  </a:lnTo>
                  <a:lnTo>
                    <a:pt x="430" y="242"/>
                  </a:lnTo>
                  <a:lnTo>
                    <a:pt x="436" y="242"/>
                  </a:lnTo>
                  <a:lnTo>
                    <a:pt x="436" y="240"/>
                  </a:lnTo>
                  <a:lnTo>
                    <a:pt x="436" y="238"/>
                  </a:lnTo>
                  <a:lnTo>
                    <a:pt x="428" y="236"/>
                  </a:lnTo>
                  <a:lnTo>
                    <a:pt x="428" y="234"/>
                  </a:lnTo>
                  <a:lnTo>
                    <a:pt x="418" y="236"/>
                  </a:lnTo>
                  <a:lnTo>
                    <a:pt x="408" y="236"/>
                  </a:lnTo>
                  <a:lnTo>
                    <a:pt x="406" y="236"/>
                  </a:lnTo>
                  <a:lnTo>
                    <a:pt x="412" y="234"/>
                  </a:lnTo>
                  <a:lnTo>
                    <a:pt x="412" y="232"/>
                  </a:lnTo>
                  <a:lnTo>
                    <a:pt x="408" y="230"/>
                  </a:lnTo>
                  <a:lnTo>
                    <a:pt x="410" y="230"/>
                  </a:lnTo>
                  <a:lnTo>
                    <a:pt x="410" y="228"/>
                  </a:lnTo>
                  <a:lnTo>
                    <a:pt x="414" y="232"/>
                  </a:lnTo>
                  <a:lnTo>
                    <a:pt x="420" y="232"/>
                  </a:lnTo>
                  <a:lnTo>
                    <a:pt x="428" y="232"/>
                  </a:lnTo>
                  <a:lnTo>
                    <a:pt x="428" y="234"/>
                  </a:lnTo>
                  <a:lnTo>
                    <a:pt x="432" y="234"/>
                  </a:lnTo>
                  <a:lnTo>
                    <a:pt x="436" y="236"/>
                  </a:lnTo>
                  <a:lnTo>
                    <a:pt x="440" y="238"/>
                  </a:lnTo>
                  <a:lnTo>
                    <a:pt x="442" y="238"/>
                  </a:lnTo>
                  <a:lnTo>
                    <a:pt x="442" y="242"/>
                  </a:lnTo>
                  <a:lnTo>
                    <a:pt x="446" y="248"/>
                  </a:lnTo>
                  <a:lnTo>
                    <a:pt x="452" y="254"/>
                  </a:lnTo>
                  <a:lnTo>
                    <a:pt x="458" y="256"/>
                  </a:lnTo>
                  <a:lnTo>
                    <a:pt x="460" y="256"/>
                  </a:lnTo>
                  <a:lnTo>
                    <a:pt x="460" y="254"/>
                  </a:lnTo>
                  <a:lnTo>
                    <a:pt x="464" y="256"/>
                  </a:lnTo>
                  <a:lnTo>
                    <a:pt x="468" y="258"/>
                  </a:lnTo>
                  <a:lnTo>
                    <a:pt x="470" y="258"/>
                  </a:lnTo>
                  <a:lnTo>
                    <a:pt x="472" y="256"/>
                  </a:lnTo>
                  <a:lnTo>
                    <a:pt x="472" y="254"/>
                  </a:lnTo>
                  <a:lnTo>
                    <a:pt x="468" y="252"/>
                  </a:lnTo>
                  <a:lnTo>
                    <a:pt x="470" y="250"/>
                  </a:lnTo>
                  <a:lnTo>
                    <a:pt x="470" y="248"/>
                  </a:lnTo>
                  <a:lnTo>
                    <a:pt x="470" y="244"/>
                  </a:lnTo>
                  <a:lnTo>
                    <a:pt x="468" y="240"/>
                  </a:lnTo>
                  <a:lnTo>
                    <a:pt x="466" y="240"/>
                  </a:lnTo>
                  <a:lnTo>
                    <a:pt x="466" y="236"/>
                  </a:lnTo>
                  <a:lnTo>
                    <a:pt x="464" y="236"/>
                  </a:lnTo>
                  <a:lnTo>
                    <a:pt x="464" y="238"/>
                  </a:lnTo>
                  <a:lnTo>
                    <a:pt x="462" y="238"/>
                  </a:lnTo>
                  <a:lnTo>
                    <a:pt x="462" y="234"/>
                  </a:lnTo>
                  <a:lnTo>
                    <a:pt x="464" y="234"/>
                  </a:lnTo>
                  <a:lnTo>
                    <a:pt x="460" y="234"/>
                  </a:lnTo>
                  <a:lnTo>
                    <a:pt x="460" y="232"/>
                  </a:lnTo>
                  <a:lnTo>
                    <a:pt x="460" y="230"/>
                  </a:lnTo>
                  <a:lnTo>
                    <a:pt x="456" y="228"/>
                  </a:lnTo>
                  <a:lnTo>
                    <a:pt x="452" y="226"/>
                  </a:lnTo>
                  <a:lnTo>
                    <a:pt x="450" y="224"/>
                  </a:lnTo>
                  <a:lnTo>
                    <a:pt x="446" y="222"/>
                  </a:lnTo>
                  <a:lnTo>
                    <a:pt x="442" y="222"/>
                  </a:lnTo>
                  <a:lnTo>
                    <a:pt x="438" y="222"/>
                  </a:lnTo>
                  <a:lnTo>
                    <a:pt x="442" y="222"/>
                  </a:lnTo>
                  <a:lnTo>
                    <a:pt x="442" y="218"/>
                  </a:lnTo>
                  <a:lnTo>
                    <a:pt x="438" y="216"/>
                  </a:lnTo>
                  <a:lnTo>
                    <a:pt x="438" y="218"/>
                  </a:lnTo>
                  <a:lnTo>
                    <a:pt x="436" y="220"/>
                  </a:lnTo>
                  <a:lnTo>
                    <a:pt x="430" y="220"/>
                  </a:lnTo>
                  <a:lnTo>
                    <a:pt x="430" y="222"/>
                  </a:lnTo>
                  <a:lnTo>
                    <a:pt x="426" y="222"/>
                  </a:lnTo>
                  <a:lnTo>
                    <a:pt x="428" y="218"/>
                  </a:lnTo>
                  <a:lnTo>
                    <a:pt x="424" y="218"/>
                  </a:lnTo>
                  <a:lnTo>
                    <a:pt x="422" y="218"/>
                  </a:lnTo>
                  <a:lnTo>
                    <a:pt x="422" y="216"/>
                  </a:lnTo>
                  <a:lnTo>
                    <a:pt x="420" y="214"/>
                  </a:lnTo>
                  <a:lnTo>
                    <a:pt x="420" y="212"/>
                  </a:lnTo>
                  <a:lnTo>
                    <a:pt x="422" y="210"/>
                  </a:lnTo>
                  <a:lnTo>
                    <a:pt x="424" y="210"/>
                  </a:lnTo>
                  <a:lnTo>
                    <a:pt x="424" y="208"/>
                  </a:lnTo>
                  <a:lnTo>
                    <a:pt x="422" y="208"/>
                  </a:lnTo>
                  <a:lnTo>
                    <a:pt x="432" y="208"/>
                  </a:lnTo>
                  <a:lnTo>
                    <a:pt x="436" y="204"/>
                  </a:lnTo>
                  <a:lnTo>
                    <a:pt x="438" y="204"/>
                  </a:lnTo>
                  <a:lnTo>
                    <a:pt x="440" y="202"/>
                  </a:lnTo>
                  <a:lnTo>
                    <a:pt x="442" y="202"/>
                  </a:lnTo>
                  <a:lnTo>
                    <a:pt x="442" y="196"/>
                  </a:lnTo>
                  <a:lnTo>
                    <a:pt x="446" y="196"/>
                  </a:lnTo>
                  <a:lnTo>
                    <a:pt x="444" y="200"/>
                  </a:lnTo>
                  <a:lnTo>
                    <a:pt x="444" y="202"/>
                  </a:lnTo>
                  <a:lnTo>
                    <a:pt x="446" y="202"/>
                  </a:lnTo>
                  <a:lnTo>
                    <a:pt x="448" y="204"/>
                  </a:lnTo>
                  <a:lnTo>
                    <a:pt x="452" y="204"/>
                  </a:lnTo>
                  <a:lnTo>
                    <a:pt x="454" y="204"/>
                  </a:lnTo>
                  <a:lnTo>
                    <a:pt x="460" y="204"/>
                  </a:lnTo>
                  <a:lnTo>
                    <a:pt x="462" y="208"/>
                  </a:lnTo>
                  <a:lnTo>
                    <a:pt x="468" y="206"/>
                  </a:lnTo>
                  <a:lnTo>
                    <a:pt x="472" y="204"/>
                  </a:lnTo>
                  <a:lnTo>
                    <a:pt x="472" y="202"/>
                  </a:lnTo>
                  <a:lnTo>
                    <a:pt x="480" y="200"/>
                  </a:lnTo>
                  <a:lnTo>
                    <a:pt x="480" y="196"/>
                  </a:lnTo>
                  <a:lnTo>
                    <a:pt x="480" y="194"/>
                  </a:lnTo>
                  <a:lnTo>
                    <a:pt x="476" y="194"/>
                  </a:lnTo>
                  <a:lnTo>
                    <a:pt x="470" y="192"/>
                  </a:lnTo>
                  <a:lnTo>
                    <a:pt x="470" y="194"/>
                  </a:lnTo>
                  <a:lnTo>
                    <a:pt x="468" y="196"/>
                  </a:lnTo>
                  <a:lnTo>
                    <a:pt x="466" y="192"/>
                  </a:lnTo>
                  <a:lnTo>
                    <a:pt x="464" y="192"/>
                  </a:lnTo>
                  <a:lnTo>
                    <a:pt x="462" y="192"/>
                  </a:lnTo>
                  <a:lnTo>
                    <a:pt x="462" y="190"/>
                  </a:lnTo>
                  <a:lnTo>
                    <a:pt x="464" y="186"/>
                  </a:lnTo>
                  <a:lnTo>
                    <a:pt x="464" y="182"/>
                  </a:lnTo>
                  <a:lnTo>
                    <a:pt x="470" y="184"/>
                  </a:lnTo>
                  <a:lnTo>
                    <a:pt x="476" y="184"/>
                  </a:lnTo>
                  <a:lnTo>
                    <a:pt x="482" y="186"/>
                  </a:lnTo>
                  <a:lnTo>
                    <a:pt x="486" y="188"/>
                  </a:lnTo>
                  <a:lnTo>
                    <a:pt x="488" y="188"/>
                  </a:lnTo>
                  <a:lnTo>
                    <a:pt x="490" y="188"/>
                  </a:lnTo>
                  <a:lnTo>
                    <a:pt x="492" y="186"/>
                  </a:lnTo>
                  <a:lnTo>
                    <a:pt x="494" y="186"/>
                  </a:lnTo>
                  <a:lnTo>
                    <a:pt x="494" y="184"/>
                  </a:lnTo>
                  <a:lnTo>
                    <a:pt x="488" y="182"/>
                  </a:lnTo>
                  <a:lnTo>
                    <a:pt x="486" y="184"/>
                  </a:lnTo>
                  <a:lnTo>
                    <a:pt x="476" y="184"/>
                  </a:lnTo>
                  <a:lnTo>
                    <a:pt x="478" y="182"/>
                  </a:lnTo>
                  <a:lnTo>
                    <a:pt x="478" y="180"/>
                  </a:lnTo>
                  <a:lnTo>
                    <a:pt x="480" y="178"/>
                  </a:lnTo>
                  <a:lnTo>
                    <a:pt x="478" y="178"/>
                  </a:lnTo>
                  <a:lnTo>
                    <a:pt x="474" y="178"/>
                  </a:lnTo>
                  <a:lnTo>
                    <a:pt x="474" y="180"/>
                  </a:lnTo>
                  <a:lnTo>
                    <a:pt x="470" y="180"/>
                  </a:lnTo>
                  <a:lnTo>
                    <a:pt x="472" y="178"/>
                  </a:lnTo>
                  <a:lnTo>
                    <a:pt x="474" y="176"/>
                  </a:lnTo>
                  <a:lnTo>
                    <a:pt x="476" y="174"/>
                  </a:lnTo>
                  <a:lnTo>
                    <a:pt x="472" y="170"/>
                  </a:lnTo>
                  <a:lnTo>
                    <a:pt x="466" y="168"/>
                  </a:lnTo>
                  <a:lnTo>
                    <a:pt x="468" y="166"/>
                  </a:lnTo>
                  <a:lnTo>
                    <a:pt x="470" y="166"/>
                  </a:lnTo>
                  <a:lnTo>
                    <a:pt x="472" y="168"/>
                  </a:lnTo>
                  <a:lnTo>
                    <a:pt x="478" y="168"/>
                  </a:lnTo>
                  <a:lnTo>
                    <a:pt x="480" y="166"/>
                  </a:lnTo>
                  <a:lnTo>
                    <a:pt x="482" y="166"/>
                  </a:lnTo>
                  <a:lnTo>
                    <a:pt x="482" y="168"/>
                  </a:lnTo>
                  <a:lnTo>
                    <a:pt x="482" y="170"/>
                  </a:lnTo>
                  <a:lnTo>
                    <a:pt x="486" y="170"/>
                  </a:lnTo>
                  <a:lnTo>
                    <a:pt x="486" y="164"/>
                  </a:lnTo>
                  <a:lnTo>
                    <a:pt x="484" y="156"/>
                  </a:lnTo>
                  <a:lnTo>
                    <a:pt x="482" y="156"/>
                  </a:lnTo>
                  <a:lnTo>
                    <a:pt x="482" y="154"/>
                  </a:lnTo>
                  <a:lnTo>
                    <a:pt x="484" y="154"/>
                  </a:lnTo>
                  <a:lnTo>
                    <a:pt x="484" y="152"/>
                  </a:lnTo>
                  <a:lnTo>
                    <a:pt x="482" y="150"/>
                  </a:lnTo>
                  <a:lnTo>
                    <a:pt x="478" y="150"/>
                  </a:lnTo>
                  <a:lnTo>
                    <a:pt x="474" y="154"/>
                  </a:lnTo>
                  <a:lnTo>
                    <a:pt x="472" y="152"/>
                  </a:lnTo>
                  <a:lnTo>
                    <a:pt x="468" y="152"/>
                  </a:lnTo>
                  <a:lnTo>
                    <a:pt x="468" y="148"/>
                  </a:lnTo>
                  <a:lnTo>
                    <a:pt x="472" y="150"/>
                  </a:lnTo>
                  <a:lnTo>
                    <a:pt x="474" y="148"/>
                  </a:lnTo>
                  <a:lnTo>
                    <a:pt x="476" y="146"/>
                  </a:lnTo>
                  <a:lnTo>
                    <a:pt x="474" y="142"/>
                  </a:lnTo>
                  <a:lnTo>
                    <a:pt x="476" y="142"/>
                  </a:lnTo>
                  <a:lnTo>
                    <a:pt x="474" y="142"/>
                  </a:lnTo>
                  <a:lnTo>
                    <a:pt x="474" y="138"/>
                  </a:lnTo>
                  <a:lnTo>
                    <a:pt x="482" y="140"/>
                  </a:lnTo>
                  <a:lnTo>
                    <a:pt x="488" y="140"/>
                  </a:lnTo>
                  <a:lnTo>
                    <a:pt x="492" y="144"/>
                  </a:lnTo>
                  <a:lnTo>
                    <a:pt x="500" y="142"/>
                  </a:lnTo>
                  <a:lnTo>
                    <a:pt x="498" y="142"/>
                  </a:lnTo>
                  <a:lnTo>
                    <a:pt x="498" y="138"/>
                  </a:lnTo>
                  <a:lnTo>
                    <a:pt x="498" y="136"/>
                  </a:lnTo>
                  <a:lnTo>
                    <a:pt x="496" y="132"/>
                  </a:lnTo>
                  <a:lnTo>
                    <a:pt x="494" y="130"/>
                  </a:lnTo>
                  <a:lnTo>
                    <a:pt x="492" y="128"/>
                  </a:lnTo>
                  <a:lnTo>
                    <a:pt x="490" y="128"/>
                  </a:lnTo>
                  <a:lnTo>
                    <a:pt x="490" y="132"/>
                  </a:lnTo>
                  <a:lnTo>
                    <a:pt x="488" y="132"/>
                  </a:lnTo>
                  <a:lnTo>
                    <a:pt x="486" y="130"/>
                  </a:lnTo>
                  <a:lnTo>
                    <a:pt x="480" y="132"/>
                  </a:lnTo>
                  <a:lnTo>
                    <a:pt x="480" y="124"/>
                  </a:lnTo>
                  <a:lnTo>
                    <a:pt x="488" y="124"/>
                  </a:lnTo>
                  <a:lnTo>
                    <a:pt x="490" y="124"/>
                  </a:lnTo>
                  <a:lnTo>
                    <a:pt x="490" y="122"/>
                  </a:lnTo>
                  <a:lnTo>
                    <a:pt x="484" y="120"/>
                  </a:lnTo>
                  <a:lnTo>
                    <a:pt x="482" y="118"/>
                  </a:lnTo>
                  <a:lnTo>
                    <a:pt x="480" y="118"/>
                  </a:lnTo>
                  <a:lnTo>
                    <a:pt x="478" y="120"/>
                  </a:lnTo>
                  <a:lnTo>
                    <a:pt x="474" y="118"/>
                  </a:lnTo>
                  <a:lnTo>
                    <a:pt x="470" y="116"/>
                  </a:lnTo>
                  <a:lnTo>
                    <a:pt x="468" y="118"/>
                  </a:lnTo>
                  <a:lnTo>
                    <a:pt x="466" y="116"/>
                  </a:lnTo>
                  <a:lnTo>
                    <a:pt x="468" y="116"/>
                  </a:lnTo>
                  <a:lnTo>
                    <a:pt x="468" y="112"/>
                  </a:lnTo>
                  <a:lnTo>
                    <a:pt x="476" y="114"/>
                  </a:lnTo>
                  <a:lnTo>
                    <a:pt x="482" y="116"/>
                  </a:lnTo>
                  <a:lnTo>
                    <a:pt x="484" y="112"/>
                  </a:lnTo>
                  <a:lnTo>
                    <a:pt x="486" y="110"/>
                  </a:lnTo>
                  <a:lnTo>
                    <a:pt x="490" y="108"/>
                  </a:lnTo>
                  <a:lnTo>
                    <a:pt x="490" y="106"/>
                  </a:lnTo>
                  <a:lnTo>
                    <a:pt x="490" y="104"/>
                  </a:lnTo>
                  <a:lnTo>
                    <a:pt x="490" y="102"/>
                  </a:lnTo>
                  <a:lnTo>
                    <a:pt x="494" y="96"/>
                  </a:lnTo>
                  <a:lnTo>
                    <a:pt x="492" y="96"/>
                  </a:lnTo>
                  <a:lnTo>
                    <a:pt x="490" y="92"/>
                  </a:lnTo>
                  <a:lnTo>
                    <a:pt x="504" y="92"/>
                  </a:lnTo>
                  <a:lnTo>
                    <a:pt x="504" y="88"/>
                  </a:lnTo>
                  <a:lnTo>
                    <a:pt x="506" y="84"/>
                  </a:lnTo>
                  <a:lnTo>
                    <a:pt x="506" y="82"/>
                  </a:lnTo>
                  <a:lnTo>
                    <a:pt x="506" y="80"/>
                  </a:lnTo>
                  <a:lnTo>
                    <a:pt x="500" y="78"/>
                  </a:lnTo>
                  <a:lnTo>
                    <a:pt x="498" y="78"/>
                  </a:lnTo>
                  <a:lnTo>
                    <a:pt x="492" y="78"/>
                  </a:lnTo>
                  <a:lnTo>
                    <a:pt x="490" y="80"/>
                  </a:lnTo>
                  <a:lnTo>
                    <a:pt x="482" y="84"/>
                  </a:lnTo>
                  <a:lnTo>
                    <a:pt x="482" y="80"/>
                  </a:lnTo>
                  <a:lnTo>
                    <a:pt x="480" y="78"/>
                  </a:lnTo>
                  <a:lnTo>
                    <a:pt x="480" y="76"/>
                  </a:lnTo>
                  <a:lnTo>
                    <a:pt x="482" y="74"/>
                  </a:lnTo>
                  <a:lnTo>
                    <a:pt x="486" y="72"/>
                  </a:lnTo>
                  <a:lnTo>
                    <a:pt x="492" y="74"/>
                  </a:lnTo>
                  <a:lnTo>
                    <a:pt x="504" y="76"/>
                  </a:lnTo>
                  <a:lnTo>
                    <a:pt x="510" y="76"/>
                  </a:lnTo>
                  <a:lnTo>
                    <a:pt x="512" y="76"/>
                  </a:lnTo>
                  <a:lnTo>
                    <a:pt x="522" y="68"/>
                  </a:lnTo>
                  <a:lnTo>
                    <a:pt x="522" y="66"/>
                  </a:lnTo>
                  <a:lnTo>
                    <a:pt x="522" y="64"/>
                  </a:lnTo>
                  <a:lnTo>
                    <a:pt x="514" y="64"/>
                  </a:lnTo>
                  <a:lnTo>
                    <a:pt x="512" y="68"/>
                  </a:lnTo>
                  <a:lnTo>
                    <a:pt x="506" y="66"/>
                  </a:lnTo>
                  <a:lnTo>
                    <a:pt x="504" y="68"/>
                  </a:lnTo>
                  <a:lnTo>
                    <a:pt x="498" y="68"/>
                  </a:lnTo>
                  <a:lnTo>
                    <a:pt x="492" y="64"/>
                  </a:lnTo>
                  <a:lnTo>
                    <a:pt x="498" y="64"/>
                  </a:lnTo>
                  <a:lnTo>
                    <a:pt x="500" y="64"/>
                  </a:lnTo>
                  <a:lnTo>
                    <a:pt x="504" y="62"/>
                  </a:lnTo>
                  <a:lnTo>
                    <a:pt x="508" y="62"/>
                  </a:lnTo>
                  <a:lnTo>
                    <a:pt x="514" y="64"/>
                  </a:lnTo>
                  <a:lnTo>
                    <a:pt x="518" y="62"/>
                  </a:lnTo>
                  <a:lnTo>
                    <a:pt x="522" y="62"/>
                  </a:lnTo>
                  <a:lnTo>
                    <a:pt x="526" y="64"/>
                  </a:lnTo>
                  <a:lnTo>
                    <a:pt x="526" y="60"/>
                  </a:lnTo>
                  <a:lnTo>
                    <a:pt x="536" y="60"/>
                  </a:lnTo>
                  <a:lnTo>
                    <a:pt x="536" y="56"/>
                  </a:lnTo>
                  <a:lnTo>
                    <a:pt x="540" y="56"/>
                  </a:lnTo>
                  <a:lnTo>
                    <a:pt x="544" y="54"/>
                  </a:lnTo>
                  <a:lnTo>
                    <a:pt x="548" y="54"/>
                  </a:lnTo>
                  <a:lnTo>
                    <a:pt x="550" y="54"/>
                  </a:lnTo>
                  <a:lnTo>
                    <a:pt x="552" y="52"/>
                  </a:lnTo>
                  <a:lnTo>
                    <a:pt x="550" y="50"/>
                  </a:lnTo>
                  <a:lnTo>
                    <a:pt x="548" y="46"/>
                  </a:lnTo>
                  <a:lnTo>
                    <a:pt x="542" y="48"/>
                  </a:lnTo>
                  <a:lnTo>
                    <a:pt x="536" y="48"/>
                  </a:lnTo>
                  <a:lnTo>
                    <a:pt x="520" y="44"/>
                  </a:lnTo>
                  <a:lnTo>
                    <a:pt x="516" y="44"/>
                  </a:lnTo>
                  <a:lnTo>
                    <a:pt x="510" y="46"/>
                  </a:lnTo>
                  <a:lnTo>
                    <a:pt x="506" y="44"/>
                  </a:lnTo>
                  <a:lnTo>
                    <a:pt x="504" y="44"/>
                  </a:lnTo>
                  <a:lnTo>
                    <a:pt x="504" y="48"/>
                  </a:lnTo>
                  <a:lnTo>
                    <a:pt x="494" y="50"/>
                  </a:lnTo>
                  <a:lnTo>
                    <a:pt x="494" y="52"/>
                  </a:lnTo>
                  <a:lnTo>
                    <a:pt x="492" y="52"/>
                  </a:lnTo>
                  <a:lnTo>
                    <a:pt x="490" y="52"/>
                  </a:lnTo>
                  <a:lnTo>
                    <a:pt x="486" y="50"/>
                  </a:lnTo>
                  <a:lnTo>
                    <a:pt x="484" y="52"/>
                  </a:lnTo>
                  <a:lnTo>
                    <a:pt x="480" y="46"/>
                  </a:lnTo>
                  <a:lnTo>
                    <a:pt x="476" y="52"/>
                  </a:lnTo>
                  <a:lnTo>
                    <a:pt x="472" y="54"/>
                  </a:lnTo>
                  <a:lnTo>
                    <a:pt x="468" y="54"/>
                  </a:lnTo>
                  <a:lnTo>
                    <a:pt x="464" y="56"/>
                  </a:lnTo>
                  <a:lnTo>
                    <a:pt x="458" y="58"/>
                  </a:lnTo>
                  <a:lnTo>
                    <a:pt x="450" y="60"/>
                  </a:lnTo>
                  <a:lnTo>
                    <a:pt x="446" y="58"/>
                  </a:lnTo>
                  <a:lnTo>
                    <a:pt x="444" y="60"/>
                  </a:lnTo>
                  <a:lnTo>
                    <a:pt x="442" y="58"/>
                  </a:lnTo>
                  <a:lnTo>
                    <a:pt x="444" y="56"/>
                  </a:lnTo>
                  <a:lnTo>
                    <a:pt x="448" y="56"/>
                  </a:lnTo>
                  <a:lnTo>
                    <a:pt x="452" y="56"/>
                  </a:lnTo>
                  <a:lnTo>
                    <a:pt x="452" y="54"/>
                  </a:lnTo>
                  <a:lnTo>
                    <a:pt x="458" y="52"/>
                  </a:lnTo>
                  <a:lnTo>
                    <a:pt x="464" y="44"/>
                  </a:lnTo>
                  <a:lnTo>
                    <a:pt x="464" y="42"/>
                  </a:lnTo>
                  <a:lnTo>
                    <a:pt x="464" y="40"/>
                  </a:lnTo>
                  <a:lnTo>
                    <a:pt x="452" y="42"/>
                  </a:lnTo>
                  <a:lnTo>
                    <a:pt x="450" y="40"/>
                  </a:lnTo>
                  <a:lnTo>
                    <a:pt x="446" y="40"/>
                  </a:lnTo>
                  <a:lnTo>
                    <a:pt x="444" y="42"/>
                  </a:lnTo>
                  <a:lnTo>
                    <a:pt x="444" y="48"/>
                  </a:lnTo>
                  <a:lnTo>
                    <a:pt x="424" y="48"/>
                  </a:lnTo>
                  <a:lnTo>
                    <a:pt x="426" y="46"/>
                  </a:lnTo>
                  <a:lnTo>
                    <a:pt x="426" y="42"/>
                  </a:lnTo>
                  <a:lnTo>
                    <a:pt x="424" y="40"/>
                  </a:lnTo>
                  <a:lnTo>
                    <a:pt x="400" y="42"/>
                  </a:lnTo>
                  <a:lnTo>
                    <a:pt x="396" y="42"/>
                  </a:lnTo>
                  <a:lnTo>
                    <a:pt x="392" y="42"/>
                  </a:lnTo>
                  <a:lnTo>
                    <a:pt x="390" y="42"/>
                  </a:lnTo>
                  <a:lnTo>
                    <a:pt x="386" y="42"/>
                  </a:lnTo>
                  <a:lnTo>
                    <a:pt x="384" y="42"/>
                  </a:lnTo>
                  <a:lnTo>
                    <a:pt x="384" y="42"/>
                  </a:lnTo>
                  <a:lnTo>
                    <a:pt x="378" y="44"/>
                  </a:lnTo>
                  <a:lnTo>
                    <a:pt x="372" y="46"/>
                  </a:lnTo>
                  <a:lnTo>
                    <a:pt x="368" y="46"/>
                  </a:lnTo>
                  <a:lnTo>
                    <a:pt x="364" y="46"/>
                  </a:lnTo>
                  <a:lnTo>
                    <a:pt x="362" y="48"/>
                  </a:lnTo>
                  <a:lnTo>
                    <a:pt x="362" y="50"/>
                  </a:lnTo>
                  <a:lnTo>
                    <a:pt x="358" y="50"/>
                  </a:lnTo>
                  <a:lnTo>
                    <a:pt x="360" y="46"/>
                  </a:lnTo>
                  <a:lnTo>
                    <a:pt x="366" y="46"/>
                  </a:lnTo>
                  <a:lnTo>
                    <a:pt x="372" y="44"/>
                  </a:lnTo>
                  <a:lnTo>
                    <a:pt x="374" y="42"/>
                  </a:lnTo>
                  <a:lnTo>
                    <a:pt x="378" y="42"/>
                  </a:lnTo>
                  <a:lnTo>
                    <a:pt x="380" y="42"/>
                  </a:lnTo>
                  <a:lnTo>
                    <a:pt x="380" y="38"/>
                  </a:lnTo>
                  <a:lnTo>
                    <a:pt x="386" y="36"/>
                  </a:lnTo>
                  <a:lnTo>
                    <a:pt x="394" y="36"/>
                  </a:lnTo>
                  <a:lnTo>
                    <a:pt x="410" y="36"/>
                  </a:lnTo>
                  <a:lnTo>
                    <a:pt x="414" y="38"/>
                  </a:lnTo>
                  <a:lnTo>
                    <a:pt x="426" y="36"/>
                  </a:lnTo>
                  <a:lnTo>
                    <a:pt x="440" y="36"/>
                  </a:lnTo>
                  <a:lnTo>
                    <a:pt x="442" y="38"/>
                  </a:lnTo>
                  <a:lnTo>
                    <a:pt x="448" y="38"/>
                  </a:lnTo>
                  <a:lnTo>
                    <a:pt x="456" y="36"/>
                  </a:lnTo>
                  <a:lnTo>
                    <a:pt x="462" y="36"/>
                  </a:lnTo>
                  <a:lnTo>
                    <a:pt x="466" y="36"/>
                  </a:lnTo>
                  <a:lnTo>
                    <a:pt x="466" y="3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598" name="Freeform 213">
              <a:extLst>
                <a:ext uri="{FF2B5EF4-FFF2-40B4-BE49-F238E27FC236}">
                  <a16:creationId xmlns:a16="http://schemas.microsoft.com/office/drawing/2014/main" id="{444BDA6E-A787-4A88-B3B3-84FA31CAC93A}"/>
                </a:ext>
              </a:extLst>
            </p:cNvPr>
            <p:cNvSpPr>
              <a:spLocks/>
            </p:cNvSpPr>
            <p:nvPr/>
          </p:nvSpPr>
          <p:spPr bwMode="auto">
            <a:xfrm>
              <a:off x="3727450" y="1790700"/>
              <a:ext cx="3175" cy="1588"/>
            </a:xfrm>
            <a:custGeom>
              <a:avLst/>
              <a:gdLst/>
              <a:ahLst/>
              <a:cxnLst>
                <a:cxn ang="0">
                  <a:pos x="0" y="0"/>
                </a:cxn>
                <a:cxn ang="0">
                  <a:pos x="2" y="0"/>
                </a:cxn>
                <a:cxn ang="0">
                  <a:pos x="0" y="0"/>
                </a:cxn>
                <a:cxn ang="0">
                  <a:pos x="0" y="0"/>
                </a:cxn>
              </a:cxnLst>
              <a:rect l="0" t="0" r="r" b="b"/>
              <a:pathLst>
                <a:path w="2">
                  <a:moveTo>
                    <a:pt x="0" y="0"/>
                  </a:moveTo>
                  <a:lnTo>
                    <a:pt x="2" y="0"/>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599" name="Freeform 214">
              <a:extLst>
                <a:ext uri="{FF2B5EF4-FFF2-40B4-BE49-F238E27FC236}">
                  <a16:creationId xmlns:a16="http://schemas.microsoft.com/office/drawing/2014/main" id="{A2BC05BC-0E98-40E3-ACA6-5C26905F8943}"/>
                </a:ext>
              </a:extLst>
            </p:cNvPr>
            <p:cNvSpPr>
              <a:spLocks/>
            </p:cNvSpPr>
            <p:nvPr/>
          </p:nvSpPr>
          <p:spPr bwMode="auto">
            <a:xfrm>
              <a:off x="3365500" y="2241550"/>
              <a:ext cx="6350" cy="6350"/>
            </a:xfrm>
            <a:custGeom>
              <a:avLst/>
              <a:gdLst/>
              <a:ahLst/>
              <a:cxnLst>
                <a:cxn ang="0">
                  <a:pos x="2" y="0"/>
                </a:cxn>
                <a:cxn ang="0">
                  <a:pos x="0" y="2"/>
                </a:cxn>
                <a:cxn ang="0">
                  <a:pos x="2" y="2"/>
                </a:cxn>
                <a:cxn ang="0">
                  <a:pos x="4" y="4"/>
                </a:cxn>
                <a:cxn ang="0">
                  <a:pos x="4" y="2"/>
                </a:cxn>
                <a:cxn ang="0">
                  <a:pos x="4" y="0"/>
                </a:cxn>
                <a:cxn ang="0">
                  <a:pos x="2" y="0"/>
                </a:cxn>
              </a:cxnLst>
              <a:rect l="0" t="0" r="r" b="b"/>
              <a:pathLst>
                <a:path w="4" h="4">
                  <a:moveTo>
                    <a:pt x="2" y="0"/>
                  </a:moveTo>
                  <a:lnTo>
                    <a:pt x="0" y="2"/>
                  </a:lnTo>
                  <a:lnTo>
                    <a:pt x="2" y="2"/>
                  </a:lnTo>
                  <a:lnTo>
                    <a:pt x="4" y="4"/>
                  </a:lnTo>
                  <a:lnTo>
                    <a:pt x="4" y="2"/>
                  </a:lnTo>
                  <a:lnTo>
                    <a:pt x="4" y="0"/>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00" name="Freeform 215">
              <a:extLst>
                <a:ext uri="{FF2B5EF4-FFF2-40B4-BE49-F238E27FC236}">
                  <a16:creationId xmlns:a16="http://schemas.microsoft.com/office/drawing/2014/main" id="{DC9DEEEF-B7B0-4FB6-B945-874E7C5D2DEA}"/>
                </a:ext>
              </a:extLst>
            </p:cNvPr>
            <p:cNvSpPr>
              <a:spLocks/>
            </p:cNvSpPr>
            <p:nvPr/>
          </p:nvSpPr>
          <p:spPr bwMode="auto">
            <a:xfrm>
              <a:off x="3365500" y="2241550"/>
              <a:ext cx="6350" cy="6350"/>
            </a:xfrm>
            <a:custGeom>
              <a:avLst/>
              <a:gdLst/>
              <a:ahLst/>
              <a:cxnLst>
                <a:cxn ang="0">
                  <a:pos x="2" y="0"/>
                </a:cxn>
                <a:cxn ang="0">
                  <a:pos x="0" y="2"/>
                </a:cxn>
                <a:cxn ang="0">
                  <a:pos x="2" y="2"/>
                </a:cxn>
                <a:cxn ang="0">
                  <a:pos x="4" y="4"/>
                </a:cxn>
                <a:cxn ang="0">
                  <a:pos x="4" y="2"/>
                </a:cxn>
                <a:cxn ang="0">
                  <a:pos x="4" y="0"/>
                </a:cxn>
                <a:cxn ang="0">
                  <a:pos x="2" y="0"/>
                </a:cxn>
              </a:cxnLst>
              <a:rect l="0" t="0" r="r" b="b"/>
              <a:pathLst>
                <a:path w="4" h="4">
                  <a:moveTo>
                    <a:pt x="2" y="0"/>
                  </a:moveTo>
                  <a:lnTo>
                    <a:pt x="0" y="2"/>
                  </a:lnTo>
                  <a:lnTo>
                    <a:pt x="2" y="2"/>
                  </a:lnTo>
                  <a:lnTo>
                    <a:pt x="4" y="4"/>
                  </a:lnTo>
                  <a:lnTo>
                    <a:pt x="4" y="2"/>
                  </a:lnTo>
                  <a:lnTo>
                    <a:pt x="4" y="0"/>
                  </a:lnTo>
                  <a:lnTo>
                    <a:pt x="2"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01" name="Freeform 216">
              <a:extLst>
                <a:ext uri="{FF2B5EF4-FFF2-40B4-BE49-F238E27FC236}">
                  <a16:creationId xmlns:a16="http://schemas.microsoft.com/office/drawing/2014/main" id="{A89E835A-8421-4B3C-BB2E-AAE6533CE8DC}"/>
                </a:ext>
              </a:extLst>
            </p:cNvPr>
            <p:cNvSpPr>
              <a:spLocks/>
            </p:cNvSpPr>
            <p:nvPr/>
          </p:nvSpPr>
          <p:spPr bwMode="auto">
            <a:xfrm>
              <a:off x="3349625" y="2216150"/>
              <a:ext cx="1588" cy="3175"/>
            </a:xfrm>
            <a:custGeom>
              <a:avLst/>
              <a:gdLst/>
              <a:ahLst/>
              <a:cxnLst>
                <a:cxn ang="0">
                  <a:pos x="0" y="0"/>
                </a:cxn>
                <a:cxn ang="0">
                  <a:pos x="0" y="0"/>
                </a:cxn>
                <a:cxn ang="0">
                  <a:pos x="0" y="2"/>
                </a:cxn>
                <a:cxn ang="0">
                  <a:pos x="0" y="0"/>
                </a:cxn>
              </a:cxnLst>
              <a:rect l="0" t="0" r="r" b="b"/>
              <a:pathLst>
                <a:path h="2">
                  <a:moveTo>
                    <a:pt x="0" y="0"/>
                  </a:moveTo>
                  <a:lnTo>
                    <a:pt x="0" y="0"/>
                  </a:lnTo>
                  <a:lnTo>
                    <a:pt x="0"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02" name="Freeform 217">
              <a:extLst>
                <a:ext uri="{FF2B5EF4-FFF2-40B4-BE49-F238E27FC236}">
                  <a16:creationId xmlns:a16="http://schemas.microsoft.com/office/drawing/2014/main" id="{89C18762-DD4E-4042-B1B6-50B78389A84D}"/>
                </a:ext>
              </a:extLst>
            </p:cNvPr>
            <p:cNvSpPr>
              <a:spLocks/>
            </p:cNvSpPr>
            <p:nvPr/>
          </p:nvSpPr>
          <p:spPr bwMode="auto">
            <a:xfrm>
              <a:off x="3349625" y="2216150"/>
              <a:ext cx="1588" cy="3175"/>
            </a:xfrm>
            <a:custGeom>
              <a:avLst/>
              <a:gdLst/>
              <a:ahLst/>
              <a:cxnLst>
                <a:cxn ang="0">
                  <a:pos x="0" y="0"/>
                </a:cxn>
                <a:cxn ang="0">
                  <a:pos x="0" y="0"/>
                </a:cxn>
                <a:cxn ang="0">
                  <a:pos x="0" y="2"/>
                </a:cxn>
                <a:cxn ang="0">
                  <a:pos x="0" y="0"/>
                </a:cxn>
              </a:cxnLst>
              <a:rect l="0" t="0" r="r" b="b"/>
              <a:pathLst>
                <a:path h="2">
                  <a:moveTo>
                    <a:pt x="0" y="0"/>
                  </a:moveTo>
                  <a:lnTo>
                    <a:pt x="0" y="0"/>
                  </a:lnTo>
                  <a:lnTo>
                    <a:pt x="0" y="2"/>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03" name="Freeform 218">
              <a:extLst>
                <a:ext uri="{FF2B5EF4-FFF2-40B4-BE49-F238E27FC236}">
                  <a16:creationId xmlns:a16="http://schemas.microsoft.com/office/drawing/2014/main" id="{0C42F5A7-40FA-46A2-B8AB-E48C7FFB986E}"/>
                </a:ext>
              </a:extLst>
            </p:cNvPr>
            <p:cNvSpPr>
              <a:spLocks/>
            </p:cNvSpPr>
            <p:nvPr/>
          </p:nvSpPr>
          <p:spPr bwMode="auto">
            <a:xfrm>
              <a:off x="3692525" y="1854200"/>
              <a:ext cx="15875" cy="9525"/>
            </a:xfrm>
            <a:custGeom>
              <a:avLst/>
              <a:gdLst/>
              <a:ahLst/>
              <a:cxnLst>
                <a:cxn ang="0">
                  <a:pos x="0" y="0"/>
                </a:cxn>
                <a:cxn ang="0">
                  <a:pos x="0" y="0"/>
                </a:cxn>
                <a:cxn ang="0">
                  <a:pos x="0" y="6"/>
                </a:cxn>
                <a:cxn ang="0">
                  <a:pos x="2" y="6"/>
                </a:cxn>
                <a:cxn ang="0">
                  <a:pos x="8" y="6"/>
                </a:cxn>
                <a:cxn ang="0">
                  <a:pos x="10" y="4"/>
                </a:cxn>
                <a:cxn ang="0">
                  <a:pos x="8" y="2"/>
                </a:cxn>
                <a:cxn ang="0">
                  <a:pos x="0" y="0"/>
                </a:cxn>
              </a:cxnLst>
              <a:rect l="0" t="0" r="r" b="b"/>
              <a:pathLst>
                <a:path w="10" h="6">
                  <a:moveTo>
                    <a:pt x="0" y="0"/>
                  </a:moveTo>
                  <a:lnTo>
                    <a:pt x="0" y="0"/>
                  </a:lnTo>
                  <a:lnTo>
                    <a:pt x="0" y="6"/>
                  </a:lnTo>
                  <a:lnTo>
                    <a:pt x="2" y="6"/>
                  </a:lnTo>
                  <a:lnTo>
                    <a:pt x="8" y="6"/>
                  </a:lnTo>
                  <a:lnTo>
                    <a:pt x="10" y="4"/>
                  </a:lnTo>
                  <a:lnTo>
                    <a:pt x="8"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04" name="Freeform 219">
              <a:extLst>
                <a:ext uri="{FF2B5EF4-FFF2-40B4-BE49-F238E27FC236}">
                  <a16:creationId xmlns:a16="http://schemas.microsoft.com/office/drawing/2014/main" id="{163B860C-2DE2-492E-8910-5F1F8D48FFBC}"/>
                </a:ext>
              </a:extLst>
            </p:cNvPr>
            <p:cNvSpPr>
              <a:spLocks/>
            </p:cNvSpPr>
            <p:nvPr/>
          </p:nvSpPr>
          <p:spPr bwMode="auto">
            <a:xfrm>
              <a:off x="3692525" y="1854200"/>
              <a:ext cx="15875" cy="9525"/>
            </a:xfrm>
            <a:custGeom>
              <a:avLst/>
              <a:gdLst/>
              <a:ahLst/>
              <a:cxnLst>
                <a:cxn ang="0">
                  <a:pos x="0" y="0"/>
                </a:cxn>
                <a:cxn ang="0">
                  <a:pos x="0" y="0"/>
                </a:cxn>
                <a:cxn ang="0">
                  <a:pos x="0" y="6"/>
                </a:cxn>
                <a:cxn ang="0">
                  <a:pos x="2" y="6"/>
                </a:cxn>
                <a:cxn ang="0">
                  <a:pos x="8" y="6"/>
                </a:cxn>
                <a:cxn ang="0">
                  <a:pos x="10" y="4"/>
                </a:cxn>
                <a:cxn ang="0">
                  <a:pos x="8" y="2"/>
                </a:cxn>
                <a:cxn ang="0">
                  <a:pos x="0" y="0"/>
                </a:cxn>
              </a:cxnLst>
              <a:rect l="0" t="0" r="r" b="b"/>
              <a:pathLst>
                <a:path w="10" h="6">
                  <a:moveTo>
                    <a:pt x="0" y="0"/>
                  </a:moveTo>
                  <a:lnTo>
                    <a:pt x="0" y="0"/>
                  </a:lnTo>
                  <a:lnTo>
                    <a:pt x="0" y="6"/>
                  </a:lnTo>
                  <a:lnTo>
                    <a:pt x="2" y="6"/>
                  </a:lnTo>
                  <a:lnTo>
                    <a:pt x="8" y="6"/>
                  </a:lnTo>
                  <a:lnTo>
                    <a:pt x="10" y="4"/>
                  </a:lnTo>
                  <a:lnTo>
                    <a:pt x="8" y="2"/>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05" name="Freeform 220">
              <a:extLst>
                <a:ext uri="{FF2B5EF4-FFF2-40B4-BE49-F238E27FC236}">
                  <a16:creationId xmlns:a16="http://schemas.microsoft.com/office/drawing/2014/main" id="{9B0703C3-FC07-4476-BA60-3933A2376502}"/>
                </a:ext>
              </a:extLst>
            </p:cNvPr>
            <p:cNvSpPr>
              <a:spLocks/>
            </p:cNvSpPr>
            <p:nvPr/>
          </p:nvSpPr>
          <p:spPr bwMode="auto">
            <a:xfrm>
              <a:off x="3603625" y="1666875"/>
              <a:ext cx="12700" cy="9525"/>
            </a:xfrm>
            <a:custGeom>
              <a:avLst/>
              <a:gdLst/>
              <a:ahLst/>
              <a:cxnLst>
                <a:cxn ang="0">
                  <a:pos x="6" y="2"/>
                </a:cxn>
                <a:cxn ang="0">
                  <a:pos x="6" y="2"/>
                </a:cxn>
                <a:cxn ang="0">
                  <a:pos x="8" y="0"/>
                </a:cxn>
                <a:cxn ang="0">
                  <a:pos x="6" y="2"/>
                </a:cxn>
                <a:cxn ang="0">
                  <a:pos x="4" y="4"/>
                </a:cxn>
                <a:cxn ang="0">
                  <a:pos x="2" y="6"/>
                </a:cxn>
                <a:cxn ang="0">
                  <a:pos x="0" y="6"/>
                </a:cxn>
                <a:cxn ang="0">
                  <a:pos x="0" y="4"/>
                </a:cxn>
                <a:cxn ang="0">
                  <a:pos x="2" y="2"/>
                </a:cxn>
                <a:cxn ang="0">
                  <a:pos x="6" y="2"/>
                </a:cxn>
              </a:cxnLst>
              <a:rect l="0" t="0" r="r" b="b"/>
              <a:pathLst>
                <a:path w="8" h="6">
                  <a:moveTo>
                    <a:pt x="6" y="2"/>
                  </a:moveTo>
                  <a:lnTo>
                    <a:pt x="6" y="2"/>
                  </a:lnTo>
                  <a:lnTo>
                    <a:pt x="8" y="0"/>
                  </a:lnTo>
                  <a:lnTo>
                    <a:pt x="6" y="2"/>
                  </a:lnTo>
                  <a:lnTo>
                    <a:pt x="4" y="4"/>
                  </a:lnTo>
                  <a:lnTo>
                    <a:pt x="2" y="6"/>
                  </a:lnTo>
                  <a:lnTo>
                    <a:pt x="0" y="6"/>
                  </a:lnTo>
                  <a:lnTo>
                    <a:pt x="0" y="4"/>
                  </a:lnTo>
                  <a:lnTo>
                    <a:pt x="2" y="2"/>
                  </a:lnTo>
                  <a:lnTo>
                    <a:pt x="6"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06" name="Freeform 221">
              <a:extLst>
                <a:ext uri="{FF2B5EF4-FFF2-40B4-BE49-F238E27FC236}">
                  <a16:creationId xmlns:a16="http://schemas.microsoft.com/office/drawing/2014/main" id="{F2113CBC-746E-4D03-8ECB-5BAB73A832B6}"/>
                </a:ext>
              </a:extLst>
            </p:cNvPr>
            <p:cNvSpPr>
              <a:spLocks/>
            </p:cNvSpPr>
            <p:nvPr/>
          </p:nvSpPr>
          <p:spPr bwMode="auto">
            <a:xfrm>
              <a:off x="3603625" y="1666875"/>
              <a:ext cx="12700" cy="9525"/>
            </a:xfrm>
            <a:custGeom>
              <a:avLst/>
              <a:gdLst/>
              <a:ahLst/>
              <a:cxnLst>
                <a:cxn ang="0">
                  <a:pos x="6" y="2"/>
                </a:cxn>
                <a:cxn ang="0">
                  <a:pos x="6" y="2"/>
                </a:cxn>
                <a:cxn ang="0">
                  <a:pos x="8" y="0"/>
                </a:cxn>
                <a:cxn ang="0">
                  <a:pos x="6" y="2"/>
                </a:cxn>
                <a:cxn ang="0">
                  <a:pos x="4" y="4"/>
                </a:cxn>
                <a:cxn ang="0">
                  <a:pos x="2" y="6"/>
                </a:cxn>
                <a:cxn ang="0">
                  <a:pos x="0" y="6"/>
                </a:cxn>
                <a:cxn ang="0">
                  <a:pos x="0" y="4"/>
                </a:cxn>
                <a:cxn ang="0">
                  <a:pos x="2" y="2"/>
                </a:cxn>
                <a:cxn ang="0">
                  <a:pos x="6" y="2"/>
                </a:cxn>
              </a:cxnLst>
              <a:rect l="0" t="0" r="r" b="b"/>
              <a:pathLst>
                <a:path w="8" h="6">
                  <a:moveTo>
                    <a:pt x="6" y="2"/>
                  </a:moveTo>
                  <a:lnTo>
                    <a:pt x="6" y="2"/>
                  </a:lnTo>
                  <a:lnTo>
                    <a:pt x="8" y="0"/>
                  </a:lnTo>
                  <a:lnTo>
                    <a:pt x="6" y="2"/>
                  </a:lnTo>
                  <a:lnTo>
                    <a:pt x="4" y="4"/>
                  </a:lnTo>
                  <a:lnTo>
                    <a:pt x="2" y="6"/>
                  </a:lnTo>
                  <a:lnTo>
                    <a:pt x="0" y="6"/>
                  </a:lnTo>
                  <a:lnTo>
                    <a:pt x="0" y="4"/>
                  </a:lnTo>
                  <a:lnTo>
                    <a:pt x="2" y="2"/>
                  </a:lnTo>
                  <a:lnTo>
                    <a:pt x="6" y="2"/>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07" name="Freeform 222">
              <a:extLst>
                <a:ext uri="{FF2B5EF4-FFF2-40B4-BE49-F238E27FC236}">
                  <a16:creationId xmlns:a16="http://schemas.microsoft.com/office/drawing/2014/main" id="{6D400207-0665-4168-B9F7-C30FA6CF8D4E}"/>
                </a:ext>
              </a:extLst>
            </p:cNvPr>
            <p:cNvSpPr>
              <a:spLocks/>
            </p:cNvSpPr>
            <p:nvPr/>
          </p:nvSpPr>
          <p:spPr bwMode="auto">
            <a:xfrm>
              <a:off x="3403600" y="1616075"/>
              <a:ext cx="6350" cy="3175"/>
            </a:xfrm>
            <a:custGeom>
              <a:avLst/>
              <a:gdLst/>
              <a:ahLst/>
              <a:cxnLst>
                <a:cxn ang="0">
                  <a:pos x="0" y="0"/>
                </a:cxn>
                <a:cxn ang="0">
                  <a:pos x="0" y="0"/>
                </a:cxn>
                <a:cxn ang="0">
                  <a:pos x="2" y="2"/>
                </a:cxn>
                <a:cxn ang="0">
                  <a:pos x="4" y="2"/>
                </a:cxn>
                <a:cxn ang="0">
                  <a:pos x="2" y="2"/>
                </a:cxn>
                <a:cxn ang="0">
                  <a:pos x="0" y="0"/>
                </a:cxn>
              </a:cxnLst>
              <a:rect l="0" t="0" r="r" b="b"/>
              <a:pathLst>
                <a:path w="4" h="2">
                  <a:moveTo>
                    <a:pt x="0" y="0"/>
                  </a:moveTo>
                  <a:lnTo>
                    <a:pt x="0" y="0"/>
                  </a:lnTo>
                  <a:lnTo>
                    <a:pt x="2" y="2"/>
                  </a:lnTo>
                  <a:lnTo>
                    <a:pt x="4" y="2"/>
                  </a:lnTo>
                  <a:lnTo>
                    <a:pt x="2"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08" name="Freeform 223">
              <a:extLst>
                <a:ext uri="{FF2B5EF4-FFF2-40B4-BE49-F238E27FC236}">
                  <a16:creationId xmlns:a16="http://schemas.microsoft.com/office/drawing/2014/main" id="{5740CD1B-81F4-47B1-A6AA-38419C781DFF}"/>
                </a:ext>
              </a:extLst>
            </p:cNvPr>
            <p:cNvSpPr>
              <a:spLocks/>
            </p:cNvSpPr>
            <p:nvPr/>
          </p:nvSpPr>
          <p:spPr bwMode="auto">
            <a:xfrm>
              <a:off x="3403600" y="1616075"/>
              <a:ext cx="6350" cy="3175"/>
            </a:xfrm>
            <a:custGeom>
              <a:avLst/>
              <a:gdLst/>
              <a:ahLst/>
              <a:cxnLst>
                <a:cxn ang="0">
                  <a:pos x="0" y="0"/>
                </a:cxn>
                <a:cxn ang="0">
                  <a:pos x="0" y="0"/>
                </a:cxn>
                <a:cxn ang="0">
                  <a:pos x="2" y="2"/>
                </a:cxn>
                <a:cxn ang="0">
                  <a:pos x="4" y="2"/>
                </a:cxn>
                <a:cxn ang="0">
                  <a:pos x="2" y="2"/>
                </a:cxn>
                <a:cxn ang="0">
                  <a:pos x="0" y="0"/>
                </a:cxn>
              </a:cxnLst>
              <a:rect l="0" t="0" r="r" b="b"/>
              <a:pathLst>
                <a:path w="4" h="2">
                  <a:moveTo>
                    <a:pt x="0" y="0"/>
                  </a:moveTo>
                  <a:lnTo>
                    <a:pt x="0" y="0"/>
                  </a:lnTo>
                  <a:lnTo>
                    <a:pt x="2" y="2"/>
                  </a:lnTo>
                  <a:lnTo>
                    <a:pt x="4" y="2"/>
                  </a:lnTo>
                  <a:lnTo>
                    <a:pt x="2" y="2"/>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09" name="Freeform 224">
              <a:extLst>
                <a:ext uri="{FF2B5EF4-FFF2-40B4-BE49-F238E27FC236}">
                  <a16:creationId xmlns:a16="http://schemas.microsoft.com/office/drawing/2014/main" id="{BB54F81F-A51B-4C82-B00D-77D35E2AAB57}"/>
                </a:ext>
              </a:extLst>
            </p:cNvPr>
            <p:cNvSpPr>
              <a:spLocks/>
            </p:cNvSpPr>
            <p:nvPr/>
          </p:nvSpPr>
          <p:spPr bwMode="auto">
            <a:xfrm>
              <a:off x="3463925" y="2082800"/>
              <a:ext cx="9525" cy="6350"/>
            </a:xfrm>
            <a:custGeom>
              <a:avLst/>
              <a:gdLst/>
              <a:ahLst/>
              <a:cxnLst>
                <a:cxn ang="0">
                  <a:pos x="0" y="0"/>
                </a:cxn>
                <a:cxn ang="0">
                  <a:pos x="0" y="0"/>
                </a:cxn>
                <a:cxn ang="0">
                  <a:pos x="6" y="0"/>
                </a:cxn>
                <a:cxn ang="0">
                  <a:pos x="2" y="4"/>
                </a:cxn>
                <a:cxn ang="0">
                  <a:pos x="0" y="4"/>
                </a:cxn>
                <a:cxn ang="0">
                  <a:pos x="0" y="0"/>
                </a:cxn>
                <a:cxn ang="0">
                  <a:pos x="0" y="0"/>
                </a:cxn>
              </a:cxnLst>
              <a:rect l="0" t="0" r="r" b="b"/>
              <a:pathLst>
                <a:path w="6" h="4">
                  <a:moveTo>
                    <a:pt x="0" y="0"/>
                  </a:moveTo>
                  <a:lnTo>
                    <a:pt x="0" y="0"/>
                  </a:lnTo>
                  <a:lnTo>
                    <a:pt x="6" y="0"/>
                  </a:lnTo>
                  <a:lnTo>
                    <a:pt x="2" y="4"/>
                  </a:lnTo>
                  <a:lnTo>
                    <a:pt x="0" y="4"/>
                  </a:lnTo>
                  <a:lnTo>
                    <a:pt x="0"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10" name="Freeform 225">
              <a:extLst>
                <a:ext uri="{FF2B5EF4-FFF2-40B4-BE49-F238E27FC236}">
                  <a16:creationId xmlns:a16="http://schemas.microsoft.com/office/drawing/2014/main" id="{6365ADF0-4FFA-4CCF-AFF4-2F801DCC59F6}"/>
                </a:ext>
              </a:extLst>
            </p:cNvPr>
            <p:cNvSpPr>
              <a:spLocks/>
            </p:cNvSpPr>
            <p:nvPr/>
          </p:nvSpPr>
          <p:spPr bwMode="auto">
            <a:xfrm>
              <a:off x="3463925" y="2082800"/>
              <a:ext cx="9525" cy="6350"/>
            </a:xfrm>
            <a:custGeom>
              <a:avLst/>
              <a:gdLst/>
              <a:ahLst/>
              <a:cxnLst>
                <a:cxn ang="0">
                  <a:pos x="0" y="0"/>
                </a:cxn>
                <a:cxn ang="0">
                  <a:pos x="0" y="0"/>
                </a:cxn>
                <a:cxn ang="0">
                  <a:pos x="6" y="0"/>
                </a:cxn>
                <a:cxn ang="0">
                  <a:pos x="2" y="4"/>
                </a:cxn>
                <a:cxn ang="0">
                  <a:pos x="0" y="4"/>
                </a:cxn>
                <a:cxn ang="0">
                  <a:pos x="0" y="0"/>
                </a:cxn>
                <a:cxn ang="0">
                  <a:pos x="0" y="0"/>
                </a:cxn>
              </a:cxnLst>
              <a:rect l="0" t="0" r="r" b="b"/>
              <a:pathLst>
                <a:path w="6" h="4">
                  <a:moveTo>
                    <a:pt x="0" y="0"/>
                  </a:moveTo>
                  <a:lnTo>
                    <a:pt x="0" y="0"/>
                  </a:lnTo>
                  <a:lnTo>
                    <a:pt x="6" y="0"/>
                  </a:lnTo>
                  <a:lnTo>
                    <a:pt x="2" y="4"/>
                  </a:lnTo>
                  <a:lnTo>
                    <a:pt x="0" y="4"/>
                  </a:lnTo>
                  <a:lnTo>
                    <a:pt x="0" y="0"/>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11" name="Freeform 226">
              <a:extLst>
                <a:ext uri="{FF2B5EF4-FFF2-40B4-BE49-F238E27FC236}">
                  <a16:creationId xmlns:a16="http://schemas.microsoft.com/office/drawing/2014/main" id="{3D6C0089-91EE-419F-B395-E9BE9DE6AF18}"/>
                </a:ext>
              </a:extLst>
            </p:cNvPr>
            <p:cNvSpPr>
              <a:spLocks/>
            </p:cNvSpPr>
            <p:nvPr/>
          </p:nvSpPr>
          <p:spPr bwMode="auto">
            <a:xfrm>
              <a:off x="3244850" y="2073275"/>
              <a:ext cx="3175" cy="3175"/>
            </a:xfrm>
            <a:custGeom>
              <a:avLst/>
              <a:gdLst/>
              <a:ahLst/>
              <a:cxnLst>
                <a:cxn ang="0">
                  <a:pos x="2" y="0"/>
                </a:cxn>
                <a:cxn ang="0">
                  <a:pos x="2" y="0"/>
                </a:cxn>
                <a:cxn ang="0">
                  <a:pos x="2" y="2"/>
                </a:cxn>
                <a:cxn ang="0">
                  <a:pos x="0" y="0"/>
                </a:cxn>
                <a:cxn ang="0">
                  <a:pos x="2" y="0"/>
                </a:cxn>
              </a:cxnLst>
              <a:rect l="0" t="0" r="r" b="b"/>
              <a:pathLst>
                <a:path w="2" h="2">
                  <a:moveTo>
                    <a:pt x="2" y="0"/>
                  </a:moveTo>
                  <a:lnTo>
                    <a:pt x="2" y="0"/>
                  </a:lnTo>
                  <a:lnTo>
                    <a:pt x="2" y="2"/>
                  </a:lnTo>
                  <a:lnTo>
                    <a:pt x="0" y="0"/>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12" name="Freeform 227">
              <a:extLst>
                <a:ext uri="{FF2B5EF4-FFF2-40B4-BE49-F238E27FC236}">
                  <a16:creationId xmlns:a16="http://schemas.microsoft.com/office/drawing/2014/main" id="{7972BCF3-A262-4170-8881-084810EA9467}"/>
                </a:ext>
              </a:extLst>
            </p:cNvPr>
            <p:cNvSpPr>
              <a:spLocks/>
            </p:cNvSpPr>
            <p:nvPr/>
          </p:nvSpPr>
          <p:spPr bwMode="auto">
            <a:xfrm>
              <a:off x="3244850" y="2073275"/>
              <a:ext cx="3175" cy="3175"/>
            </a:xfrm>
            <a:custGeom>
              <a:avLst/>
              <a:gdLst/>
              <a:ahLst/>
              <a:cxnLst>
                <a:cxn ang="0">
                  <a:pos x="2" y="0"/>
                </a:cxn>
                <a:cxn ang="0">
                  <a:pos x="2" y="0"/>
                </a:cxn>
                <a:cxn ang="0">
                  <a:pos x="2" y="2"/>
                </a:cxn>
                <a:cxn ang="0">
                  <a:pos x="0" y="0"/>
                </a:cxn>
                <a:cxn ang="0">
                  <a:pos x="2" y="0"/>
                </a:cxn>
              </a:cxnLst>
              <a:rect l="0" t="0" r="r" b="b"/>
              <a:pathLst>
                <a:path w="2" h="2">
                  <a:moveTo>
                    <a:pt x="2" y="0"/>
                  </a:moveTo>
                  <a:lnTo>
                    <a:pt x="2" y="0"/>
                  </a:lnTo>
                  <a:lnTo>
                    <a:pt x="2" y="2"/>
                  </a:lnTo>
                  <a:lnTo>
                    <a:pt x="0" y="0"/>
                  </a:lnTo>
                  <a:lnTo>
                    <a:pt x="2"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13" name="Freeform 228">
              <a:extLst>
                <a:ext uri="{FF2B5EF4-FFF2-40B4-BE49-F238E27FC236}">
                  <a16:creationId xmlns:a16="http://schemas.microsoft.com/office/drawing/2014/main" id="{16BA8770-9D52-445F-9932-224735D835A4}"/>
                </a:ext>
              </a:extLst>
            </p:cNvPr>
            <p:cNvSpPr>
              <a:spLocks/>
            </p:cNvSpPr>
            <p:nvPr/>
          </p:nvSpPr>
          <p:spPr bwMode="auto">
            <a:xfrm>
              <a:off x="3270250" y="2070100"/>
              <a:ext cx="15875" cy="9525"/>
            </a:xfrm>
            <a:custGeom>
              <a:avLst/>
              <a:gdLst/>
              <a:ahLst/>
              <a:cxnLst>
                <a:cxn ang="0">
                  <a:pos x="10" y="0"/>
                </a:cxn>
                <a:cxn ang="0">
                  <a:pos x="10" y="0"/>
                </a:cxn>
                <a:cxn ang="0">
                  <a:pos x="10" y="2"/>
                </a:cxn>
                <a:cxn ang="0">
                  <a:pos x="2" y="6"/>
                </a:cxn>
                <a:cxn ang="0">
                  <a:pos x="0" y="6"/>
                </a:cxn>
                <a:cxn ang="0">
                  <a:pos x="2" y="4"/>
                </a:cxn>
                <a:cxn ang="0">
                  <a:pos x="4" y="2"/>
                </a:cxn>
                <a:cxn ang="0">
                  <a:pos x="10" y="0"/>
                </a:cxn>
              </a:cxnLst>
              <a:rect l="0" t="0" r="r" b="b"/>
              <a:pathLst>
                <a:path w="10" h="6">
                  <a:moveTo>
                    <a:pt x="10" y="0"/>
                  </a:moveTo>
                  <a:lnTo>
                    <a:pt x="10" y="0"/>
                  </a:lnTo>
                  <a:lnTo>
                    <a:pt x="10" y="2"/>
                  </a:lnTo>
                  <a:lnTo>
                    <a:pt x="2" y="6"/>
                  </a:lnTo>
                  <a:lnTo>
                    <a:pt x="0" y="6"/>
                  </a:lnTo>
                  <a:lnTo>
                    <a:pt x="2" y="4"/>
                  </a:lnTo>
                  <a:lnTo>
                    <a:pt x="4" y="2"/>
                  </a:lnTo>
                  <a:lnTo>
                    <a:pt x="1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14" name="Freeform 229">
              <a:extLst>
                <a:ext uri="{FF2B5EF4-FFF2-40B4-BE49-F238E27FC236}">
                  <a16:creationId xmlns:a16="http://schemas.microsoft.com/office/drawing/2014/main" id="{E3EE21D0-B700-461B-BB59-FC45AF37796B}"/>
                </a:ext>
              </a:extLst>
            </p:cNvPr>
            <p:cNvSpPr>
              <a:spLocks/>
            </p:cNvSpPr>
            <p:nvPr/>
          </p:nvSpPr>
          <p:spPr bwMode="auto">
            <a:xfrm>
              <a:off x="3270250" y="2070100"/>
              <a:ext cx="15875" cy="9525"/>
            </a:xfrm>
            <a:custGeom>
              <a:avLst/>
              <a:gdLst/>
              <a:ahLst/>
              <a:cxnLst>
                <a:cxn ang="0">
                  <a:pos x="10" y="0"/>
                </a:cxn>
                <a:cxn ang="0">
                  <a:pos x="10" y="0"/>
                </a:cxn>
                <a:cxn ang="0">
                  <a:pos x="10" y="2"/>
                </a:cxn>
                <a:cxn ang="0">
                  <a:pos x="2" y="6"/>
                </a:cxn>
                <a:cxn ang="0">
                  <a:pos x="0" y="6"/>
                </a:cxn>
                <a:cxn ang="0">
                  <a:pos x="2" y="4"/>
                </a:cxn>
                <a:cxn ang="0">
                  <a:pos x="4" y="2"/>
                </a:cxn>
                <a:cxn ang="0">
                  <a:pos x="10" y="0"/>
                </a:cxn>
              </a:cxnLst>
              <a:rect l="0" t="0" r="r" b="b"/>
              <a:pathLst>
                <a:path w="10" h="6">
                  <a:moveTo>
                    <a:pt x="10" y="0"/>
                  </a:moveTo>
                  <a:lnTo>
                    <a:pt x="10" y="0"/>
                  </a:lnTo>
                  <a:lnTo>
                    <a:pt x="10" y="2"/>
                  </a:lnTo>
                  <a:lnTo>
                    <a:pt x="2" y="6"/>
                  </a:lnTo>
                  <a:lnTo>
                    <a:pt x="0" y="6"/>
                  </a:lnTo>
                  <a:lnTo>
                    <a:pt x="2" y="4"/>
                  </a:lnTo>
                  <a:lnTo>
                    <a:pt x="4" y="2"/>
                  </a:lnTo>
                  <a:lnTo>
                    <a:pt x="1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15" name="Freeform 230">
              <a:extLst>
                <a:ext uri="{FF2B5EF4-FFF2-40B4-BE49-F238E27FC236}">
                  <a16:creationId xmlns:a16="http://schemas.microsoft.com/office/drawing/2014/main" id="{6B8F9388-D89A-4F1A-B5FB-470DD50EA649}"/>
                </a:ext>
              </a:extLst>
            </p:cNvPr>
            <p:cNvSpPr>
              <a:spLocks/>
            </p:cNvSpPr>
            <p:nvPr/>
          </p:nvSpPr>
          <p:spPr bwMode="auto">
            <a:xfrm>
              <a:off x="3276600" y="2051050"/>
              <a:ext cx="3175" cy="1588"/>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16" name="Freeform 231">
              <a:extLst>
                <a:ext uri="{FF2B5EF4-FFF2-40B4-BE49-F238E27FC236}">
                  <a16:creationId xmlns:a16="http://schemas.microsoft.com/office/drawing/2014/main" id="{73B99871-1D12-4A84-BA4D-3B9B89A3DBC6}"/>
                </a:ext>
              </a:extLst>
            </p:cNvPr>
            <p:cNvSpPr>
              <a:spLocks/>
            </p:cNvSpPr>
            <p:nvPr/>
          </p:nvSpPr>
          <p:spPr bwMode="auto">
            <a:xfrm>
              <a:off x="3276600" y="2051050"/>
              <a:ext cx="3175" cy="1588"/>
            </a:xfrm>
            <a:custGeom>
              <a:avLst/>
              <a:gdLst/>
              <a:ahLst/>
              <a:cxnLst>
                <a:cxn ang="0">
                  <a:pos x="2" y="0"/>
                </a:cxn>
                <a:cxn ang="0">
                  <a:pos x="2" y="0"/>
                </a:cxn>
                <a:cxn ang="0">
                  <a:pos x="0" y="0"/>
                </a:cxn>
                <a:cxn ang="0">
                  <a:pos x="2" y="0"/>
                </a:cxn>
              </a:cxnLst>
              <a:rect l="0" t="0" r="r" b="b"/>
              <a:pathLst>
                <a:path w="2">
                  <a:moveTo>
                    <a:pt x="2" y="0"/>
                  </a:moveTo>
                  <a:lnTo>
                    <a:pt x="2" y="0"/>
                  </a:lnTo>
                  <a:lnTo>
                    <a:pt x="0" y="0"/>
                  </a:lnTo>
                  <a:lnTo>
                    <a:pt x="2"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17" name="Freeform 232">
              <a:extLst>
                <a:ext uri="{FF2B5EF4-FFF2-40B4-BE49-F238E27FC236}">
                  <a16:creationId xmlns:a16="http://schemas.microsoft.com/office/drawing/2014/main" id="{D0A13316-BA88-456D-B989-01ECC22B551F}"/>
                </a:ext>
              </a:extLst>
            </p:cNvPr>
            <p:cNvSpPr>
              <a:spLocks/>
            </p:cNvSpPr>
            <p:nvPr/>
          </p:nvSpPr>
          <p:spPr bwMode="auto">
            <a:xfrm>
              <a:off x="3279775" y="2044700"/>
              <a:ext cx="3175" cy="3175"/>
            </a:xfrm>
            <a:custGeom>
              <a:avLst/>
              <a:gdLst/>
              <a:ahLst/>
              <a:cxnLst>
                <a:cxn ang="0">
                  <a:pos x="0" y="0"/>
                </a:cxn>
                <a:cxn ang="0">
                  <a:pos x="0" y="0"/>
                </a:cxn>
                <a:cxn ang="0">
                  <a:pos x="2" y="0"/>
                </a:cxn>
                <a:cxn ang="0">
                  <a:pos x="2" y="2"/>
                </a:cxn>
                <a:cxn ang="0">
                  <a:pos x="0" y="2"/>
                </a:cxn>
                <a:cxn ang="0">
                  <a:pos x="0" y="0"/>
                </a:cxn>
              </a:cxnLst>
              <a:rect l="0" t="0" r="r" b="b"/>
              <a:pathLst>
                <a:path w="2" h="2">
                  <a:moveTo>
                    <a:pt x="0" y="0"/>
                  </a:moveTo>
                  <a:lnTo>
                    <a:pt x="0" y="0"/>
                  </a:lnTo>
                  <a:lnTo>
                    <a:pt x="2" y="0"/>
                  </a:lnTo>
                  <a:lnTo>
                    <a:pt x="2" y="2"/>
                  </a:lnTo>
                  <a:lnTo>
                    <a:pt x="0"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18" name="Freeform 233">
              <a:extLst>
                <a:ext uri="{FF2B5EF4-FFF2-40B4-BE49-F238E27FC236}">
                  <a16:creationId xmlns:a16="http://schemas.microsoft.com/office/drawing/2014/main" id="{38F2EF26-57A8-4DBC-90DC-7AC477F26551}"/>
                </a:ext>
              </a:extLst>
            </p:cNvPr>
            <p:cNvSpPr>
              <a:spLocks/>
            </p:cNvSpPr>
            <p:nvPr/>
          </p:nvSpPr>
          <p:spPr bwMode="auto">
            <a:xfrm>
              <a:off x="3279775" y="2044700"/>
              <a:ext cx="3175" cy="3175"/>
            </a:xfrm>
            <a:custGeom>
              <a:avLst/>
              <a:gdLst/>
              <a:ahLst/>
              <a:cxnLst>
                <a:cxn ang="0">
                  <a:pos x="0" y="0"/>
                </a:cxn>
                <a:cxn ang="0">
                  <a:pos x="0" y="0"/>
                </a:cxn>
                <a:cxn ang="0">
                  <a:pos x="2" y="0"/>
                </a:cxn>
                <a:cxn ang="0">
                  <a:pos x="2" y="2"/>
                </a:cxn>
                <a:cxn ang="0">
                  <a:pos x="0" y="2"/>
                </a:cxn>
                <a:cxn ang="0">
                  <a:pos x="0" y="0"/>
                </a:cxn>
              </a:cxnLst>
              <a:rect l="0" t="0" r="r" b="b"/>
              <a:pathLst>
                <a:path w="2" h="2">
                  <a:moveTo>
                    <a:pt x="0" y="0"/>
                  </a:moveTo>
                  <a:lnTo>
                    <a:pt x="0" y="0"/>
                  </a:lnTo>
                  <a:lnTo>
                    <a:pt x="2" y="0"/>
                  </a:lnTo>
                  <a:lnTo>
                    <a:pt x="2" y="2"/>
                  </a:lnTo>
                  <a:lnTo>
                    <a:pt x="0" y="2"/>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19" name="Freeform 234">
              <a:extLst>
                <a:ext uri="{FF2B5EF4-FFF2-40B4-BE49-F238E27FC236}">
                  <a16:creationId xmlns:a16="http://schemas.microsoft.com/office/drawing/2014/main" id="{02E8AC88-32CD-4741-B873-98DB7E9280F0}"/>
                </a:ext>
              </a:extLst>
            </p:cNvPr>
            <p:cNvSpPr>
              <a:spLocks/>
            </p:cNvSpPr>
            <p:nvPr/>
          </p:nvSpPr>
          <p:spPr bwMode="auto">
            <a:xfrm>
              <a:off x="3609975" y="1971675"/>
              <a:ext cx="12700" cy="6350"/>
            </a:xfrm>
            <a:custGeom>
              <a:avLst/>
              <a:gdLst/>
              <a:ahLst/>
              <a:cxnLst>
                <a:cxn ang="0">
                  <a:pos x="6" y="0"/>
                </a:cxn>
                <a:cxn ang="0">
                  <a:pos x="6" y="0"/>
                </a:cxn>
                <a:cxn ang="0">
                  <a:pos x="8" y="2"/>
                </a:cxn>
                <a:cxn ang="0">
                  <a:pos x="6" y="4"/>
                </a:cxn>
                <a:cxn ang="0">
                  <a:pos x="0" y="2"/>
                </a:cxn>
                <a:cxn ang="0">
                  <a:pos x="2" y="2"/>
                </a:cxn>
                <a:cxn ang="0">
                  <a:pos x="6" y="0"/>
                </a:cxn>
              </a:cxnLst>
              <a:rect l="0" t="0" r="r" b="b"/>
              <a:pathLst>
                <a:path w="8" h="4">
                  <a:moveTo>
                    <a:pt x="6" y="0"/>
                  </a:moveTo>
                  <a:lnTo>
                    <a:pt x="6" y="0"/>
                  </a:lnTo>
                  <a:lnTo>
                    <a:pt x="8" y="2"/>
                  </a:lnTo>
                  <a:lnTo>
                    <a:pt x="6" y="4"/>
                  </a:lnTo>
                  <a:lnTo>
                    <a:pt x="0" y="2"/>
                  </a:lnTo>
                  <a:lnTo>
                    <a:pt x="2" y="2"/>
                  </a:lnTo>
                  <a:lnTo>
                    <a:pt x="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20" name="Freeform 235">
              <a:extLst>
                <a:ext uri="{FF2B5EF4-FFF2-40B4-BE49-F238E27FC236}">
                  <a16:creationId xmlns:a16="http://schemas.microsoft.com/office/drawing/2014/main" id="{967FC232-B3FF-4B1E-911D-AC20E8F4722F}"/>
                </a:ext>
              </a:extLst>
            </p:cNvPr>
            <p:cNvSpPr>
              <a:spLocks/>
            </p:cNvSpPr>
            <p:nvPr/>
          </p:nvSpPr>
          <p:spPr bwMode="auto">
            <a:xfrm>
              <a:off x="3609975" y="1971675"/>
              <a:ext cx="12700" cy="6350"/>
            </a:xfrm>
            <a:custGeom>
              <a:avLst/>
              <a:gdLst/>
              <a:ahLst/>
              <a:cxnLst>
                <a:cxn ang="0">
                  <a:pos x="6" y="0"/>
                </a:cxn>
                <a:cxn ang="0">
                  <a:pos x="6" y="0"/>
                </a:cxn>
                <a:cxn ang="0">
                  <a:pos x="8" y="2"/>
                </a:cxn>
                <a:cxn ang="0">
                  <a:pos x="6" y="4"/>
                </a:cxn>
                <a:cxn ang="0">
                  <a:pos x="0" y="2"/>
                </a:cxn>
                <a:cxn ang="0">
                  <a:pos x="2" y="2"/>
                </a:cxn>
                <a:cxn ang="0">
                  <a:pos x="6" y="0"/>
                </a:cxn>
              </a:cxnLst>
              <a:rect l="0" t="0" r="r" b="b"/>
              <a:pathLst>
                <a:path w="8" h="4">
                  <a:moveTo>
                    <a:pt x="6" y="0"/>
                  </a:moveTo>
                  <a:lnTo>
                    <a:pt x="6" y="0"/>
                  </a:lnTo>
                  <a:lnTo>
                    <a:pt x="8" y="2"/>
                  </a:lnTo>
                  <a:lnTo>
                    <a:pt x="6" y="4"/>
                  </a:lnTo>
                  <a:lnTo>
                    <a:pt x="0" y="2"/>
                  </a:lnTo>
                  <a:lnTo>
                    <a:pt x="2" y="2"/>
                  </a:lnTo>
                  <a:lnTo>
                    <a:pt x="6"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21" name="Freeform 236">
              <a:extLst>
                <a:ext uri="{FF2B5EF4-FFF2-40B4-BE49-F238E27FC236}">
                  <a16:creationId xmlns:a16="http://schemas.microsoft.com/office/drawing/2014/main" id="{5C6C99C5-F5A8-4C62-97F0-E7E2350BA7EB}"/>
                </a:ext>
              </a:extLst>
            </p:cNvPr>
            <p:cNvSpPr>
              <a:spLocks/>
            </p:cNvSpPr>
            <p:nvPr/>
          </p:nvSpPr>
          <p:spPr bwMode="auto">
            <a:xfrm>
              <a:off x="3244850" y="1943100"/>
              <a:ext cx="6350" cy="1588"/>
            </a:xfrm>
            <a:custGeom>
              <a:avLst/>
              <a:gdLst/>
              <a:ahLst/>
              <a:cxnLst>
                <a:cxn ang="0">
                  <a:pos x="2" y="0"/>
                </a:cxn>
                <a:cxn ang="0">
                  <a:pos x="2" y="0"/>
                </a:cxn>
                <a:cxn ang="0">
                  <a:pos x="0" y="0"/>
                </a:cxn>
                <a:cxn ang="0">
                  <a:pos x="4" y="0"/>
                </a:cxn>
                <a:cxn ang="0">
                  <a:pos x="2" y="0"/>
                </a:cxn>
              </a:cxnLst>
              <a:rect l="0" t="0" r="r" b="b"/>
              <a:pathLst>
                <a:path w="4">
                  <a:moveTo>
                    <a:pt x="2" y="0"/>
                  </a:moveTo>
                  <a:lnTo>
                    <a:pt x="2" y="0"/>
                  </a:lnTo>
                  <a:lnTo>
                    <a:pt x="0" y="0"/>
                  </a:lnTo>
                  <a:lnTo>
                    <a:pt x="4" y="0"/>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22" name="Freeform 237">
              <a:extLst>
                <a:ext uri="{FF2B5EF4-FFF2-40B4-BE49-F238E27FC236}">
                  <a16:creationId xmlns:a16="http://schemas.microsoft.com/office/drawing/2014/main" id="{0144CCCB-1D2E-4D3B-8E2A-05E93DB33BBF}"/>
                </a:ext>
              </a:extLst>
            </p:cNvPr>
            <p:cNvSpPr>
              <a:spLocks/>
            </p:cNvSpPr>
            <p:nvPr/>
          </p:nvSpPr>
          <p:spPr bwMode="auto">
            <a:xfrm>
              <a:off x="3244850" y="1943100"/>
              <a:ext cx="6350" cy="1588"/>
            </a:xfrm>
            <a:custGeom>
              <a:avLst/>
              <a:gdLst/>
              <a:ahLst/>
              <a:cxnLst>
                <a:cxn ang="0">
                  <a:pos x="2" y="0"/>
                </a:cxn>
                <a:cxn ang="0">
                  <a:pos x="2" y="0"/>
                </a:cxn>
                <a:cxn ang="0">
                  <a:pos x="0" y="0"/>
                </a:cxn>
                <a:cxn ang="0">
                  <a:pos x="4" y="0"/>
                </a:cxn>
                <a:cxn ang="0">
                  <a:pos x="2" y="0"/>
                </a:cxn>
              </a:cxnLst>
              <a:rect l="0" t="0" r="r" b="b"/>
              <a:pathLst>
                <a:path w="4">
                  <a:moveTo>
                    <a:pt x="2" y="0"/>
                  </a:moveTo>
                  <a:lnTo>
                    <a:pt x="2" y="0"/>
                  </a:lnTo>
                  <a:lnTo>
                    <a:pt x="0" y="0"/>
                  </a:lnTo>
                  <a:lnTo>
                    <a:pt x="4" y="0"/>
                  </a:lnTo>
                  <a:lnTo>
                    <a:pt x="2"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23" name="Freeform 238">
              <a:extLst>
                <a:ext uri="{FF2B5EF4-FFF2-40B4-BE49-F238E27FC236}">
                  <a16:creationId xmlns:a16="http://schemas.microsoft.com/office/drawing/2014/main" id="{733F12AC-6BAE-44C9-A579-216D00E10FDB}"/>
                </a:ext>
              </a:extLst>
            </p:cNvPr>
            <p:cNvSpPr>
              <a:spLocks/>
            </p:cNvSpPr>
            <p:nvPr/>
          </p:nvSpPr>
          <p:spPr bwMode="auto">
            <a:xfrm>
              <a:off x="3228975" y="1936750"/>
              <a:ext cx="6350" cy="9525"/>
            </a:xfrm>
            <a:custGeom>
              <a:avLst/>
              <a:gdLst/>
              <a:ahLst/>
              <a:cxnLst>
                <a:cxn ang="0">
                  <a:pos x="2" y="0"/>
                </a:cxn>
                <a:cxn ang="0">
                  <a:pos x="2" y="0"/>
                </a:cxn>
                <a:cxn ang="0">
                  <a:pos x="0" y="2"/>
                </a:cxn>
                <a:cxn ang="0">
                  <a:pos x="0" y="4"/>
                </a:cxn>
                <a:cxn ang="0">
                  <a:pos x="0" y="6"/>
                </a:cxn>
                <a:cxn ang="0">
                  <a:pos x="4" y="6"/>
                </a:cxn>
                <a:cxn ang="0">
                  <a:pos x="4" y="2"/>
                </a:cxn>
                <a:cxn ang="0">
                  <a:pos x="2" y="0"/>
                </a:cxn>
              </a:cxnLst>
              <a:rect l="0" t="0" r="r" b="b"/>
              <a:pathLst>
                <a:path w="4" h="6">
                  <a:moveTo>
                    <a:pt x="2" y="0"/>
                  </a:moveTo>
                  <a:lnTo>
                    <a:pt x="2" y="0"/>
                  </a:lnTo>
                  <a:lnTo>
                    <a:pt x="0" y="2"/>
                  </a:lnTo>
                  <a:lnTo>
                    <a:pt x="0" y="4"/>
                  </a:lnTo>
                  <a:lnTo>
                    <a:pt x="0" y="6"/>
                  </a:lnTo>
                  <a:lnTo>
                    <a:pt x="4" y="6"/>
                  </a:lnTo>
                  <a:lnTo>
                    <a:pt x="4" y="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24" name="Freeform 239">
              <a:extLst>
                <a:ext uri="{FF2B5EF4-FFF2-40B4-BE49-F238E27FC236}">
                  <a16:creationId xmlns:a16="http://schemas.microsoft.com/office/drawing/2014/main" id="{5408B655-FDDD-4DAB-9BAA-C8D957899086}"/>
                </a:ext>
              </a:extLst>
            </p:cNvPr>
            <p:cNvSpPr>
              <a:spLocks/>
            </p:cNvSpPr>
            <p:nvPr/>
          </p:nvSpPr>
          <p:spPr bwMode="auto">
            <a:xfrm>
              <a:off x="3228975" y="1936750"/>
              <a:ext cx="6350" cy="9525"/>
            </a:xfrm>
            <a:custGeom>
              <a:avLst/>
              <a:gdLst/>
              <a:ahLst/>
              <a:cxnLst>
                <a:cxn ang="0">
                  <a:pos x="2" y="0"/>
                </a:cxn>
                <a:cxn ang="0">
                  <a:pos x="2" y="0"/>
                </a:cxn>
                <a:cxn ang="0">
                  <a:pos x="0" y="2"/>
                </a:cxn>
                <a:cxn ang="0">
                  <a:pos x="0" y="4"/>
                </a:cxn>
                <a:cxn ang="0">
                  <a:pos x="0" y="6"/>
                </a:cxn>
                <a:cxn ang="0">
                  <a:pos x="4" y="6"/>
                </a:cxn>
                <a:cxn ang="0">
                  <a:pos x="4" y="2"/>
                </a:cxn>
                <a:cxn ang="0">
                  <a:pos x="2" y="0"/>
                </a:cxn>
              </a:cxnLst>
              <a:rect l="0" t="0" r="r" b="b"/>
              <a:pathLst>
                <a:path w="4" h="6">
                  <a:moveTo>
                    <a:pt x="2" y="0"/>
                  </a:moveTo>
                  <a:lnTo>
                    <a:pt x="2" y="0"/>
                  </a:lnTo>
                  <a:lnTo>
                    <a:pt x="0" y="2"/>
                  </a:lnTo>
                  <a:lnTo>
                    <a:pt x="0" y="4"/>
                  </a:lnTo>
                  <a:lnTo>
                    <a:pt x="0" y="6"/>
                  </a:lnTo>
                  <a:lnTo>
                    <a:pt x="4" y="6"/>
                  </a:lnTo>
                  <a:lnTo>
                    <a:pt x="4" y="2"/>
                  </a:lnTo>
                  <a:lnTo>
                    <a:pt x="2"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25" name="Freeform 240">
              <a:extLst>
                <a:ext uri="{FF2B5EF4-FFF2-40B4-BE49-F238E27FC236}">
                  <a16:creationId xmlns:a16="http://schemas.microsoft.com/office/drawing/2014/main" id="{451B1656-B377-4F91-923C-A128DF401A5C}"/>
                </a:ext>
              </a:extLst>
            </p:cNvPr>
            <p:cNvSpPr>
              <a:spLocks/>
            </p:cNvSpPr>
            <p:nvPr/>
          </p:nvSpPr>
          <p:spPr bwMode="auto">
            <a:xfrm>
              <a:off x="3625850" y="1885950"/>
              <a:ext cx="73025" cy="41275"/>
            </a:xfrm>
            <a:custGeom>
              <a:avLst/>
              <a:gdLst/>
              <a:ahLst/>
              <a:cxnLst>
                <a:cxn ang="0">
                  <a:pos x="18" y="0"/>
                </a:cxn>
                <a:cxn ang="0">
                  <a:pos x="18" y="0"/>
                </a:cxn>
                <a:cxn ang="0">
                  <a:pos x="14" y="2"/>
                </a:cxn>
                <a:cxn ang="0">
                  <a:pos x="14" y="4"/>
                </a:cxn>
                <a:cxn ang="0">
                  <a:pos x="16" y="6"/>
                </a:cxn>
                <a:cxn ang="0">
                  <a:pos x="8" y="4"/>
                </a:cxn>
                <a:cxn ang="0">
                  <a:pos x="6" y="4"/>
                </a:cxn>
                <a:cxn ang="0">
                  <a:pos x="2" y="6"/>
                </a:cxn>
                <a:cxn ang="0">
                  <a:pos x="0" y="8"/>
                </a:cxn>
                <a:cxn ang="0">
                  <a:pos x="0" y="12"/>
                </a:cxn>
                <a:cxn ang="0">
                  <a:pos x="4" y="12"/>
                </a:cxn>
                <a:cxn ang="0">
                  <a:pos x="6" y="14"/>
                </a:cxn>
                <a:cxn ang="0">
                  <a:pos x="8" y="14"/>
                </a:cxn>
                <a:cxn ang="0">
                  <a:pos x="12" y="12"/>
                </a:cxn>
                <a:cxn ang="0">
                  <a:pos x="14" y="12"/>
                </a:cxn>
                <a:cxn ang="0">
                  <a:pos x="16" y="10"/>
                </a:cxn>
                <a:cxn ang="0">
                  <a:pos x="16" y="8"/>
                </a:cxn>
                <a:cxn ang="0">
                  <a:pos x="18" y="8"/>
                </a:cxn>
                <a:cxn ang="0">
                  <a:pos x="18" y="10"/>
                </a:cxn>
                <a:cxn ang="0">
                  <a:pos x="26" y="12"/>
                </a:cxn>
                <a:cxn ang="0">
                  <a:pos x="28" y="12"/>
                </a:cxn>
                <a:cxn ang="0">
                  <a:pos x="26" y="14"/>
                </a:cxn>
                <a:cxn ang="0">
                  <a:pos x="24" y="14"/>
                </a:cxn>
                <a:cxn ang="0">
                  <a:pos x="26" y="14"/>
                </a:cxn>
                <a:cxn ang="0">
                  <a:pos x="26" y="16"/>
                </a:cxn>
                <a:cxn ang="0">
                  <a:pos x="26" y="18"/>
                </a:cxn>
                <a:cxn ang="0">
                  <a:pos x="26" y="18"/>
                </a:cxn>
                <a:cxn ang="0">
                  <a:pos x="28" y="20"/>
                </a:cxn>
                <a:cxn ang="0">
                  <a:pos x="36" y="24"/>
                </a:cxn>
                <a:cxn ang="0">
                  <a:pos x="40" y="26"/>
                </a:cxn>
                <a:cxn ang="0">
                  <a:pos x="46" y="26"/>
                </a:cxn>
                <a:cxn ang="0">
                  <a:pos x="46" y="24"/>
                </a:cxn>
                <a:cxn ang="0">
                  <a:pos x="42" y="22"/>
                </a:cxn>
                <a:cxn ang="0">
                  <a:pos x="40" y="22"/>
                </a:cxn>
                <a:cxn ang="0">
                  <a:pos x="44" y="20"/>
                </a:cxn>
                <a:cxn ang="0">
                  <a:pos x="44" y="18"/>
                </a:cxn>
                <a:cxn ang="0">
                  <a:pos x="38" y="18"/>
                </a:cxn>
                <a:cxn ang="0">
                  <a:pos x="34" y="16"/>
                </a:cxn>
                <a:cxn ang="0">
                  <a:pos x="38" y="16"/>
                </a:cxn>
                <a:cxn ang="0">
                  <a:pos x="40" y="18"/>
                </a:cxn>
                <a:cxn ang="0">
                  <a:pos x="42" y="18"/>
                </a:cxn>
                <a:cxn ang="0">
                  <a:pos x="44" y="18"/>
                </a:cxn>
                <a:cxn ang="0">
                  <a:pos x="44" y="12"/>
                </a:cxn>
                <a:cxn ang="0">
                  <a:pos x="38" y="10"/>
                </a:cxn>
                <a:cxn ang="0">
                  <a:pos x="32" y="12"/>
                </a:cxn>
                <a:cxn ang="0">
                  <a:pos x="34" y="10"/>
                </a:cxn>
                <a:cxn ang="0">
                  <a:pos x="36" y="10"/>
                </a:cxn>
                <a:cxn ang="0">
                  <a:pos x="38" y="6"/>
                </a:cxn>
                <a:cxn ang="0">
                  <a:pos x="30" y="6"/>
                </a:cxn>
                <a:cxn ang="0">
                  <a:pos x="32" y="4"/>
                </a:cxn>
                <a:cxn ang="0">
                  <a:pos x="24" y="2"/>
                </a:cxn>
                <a:cxn ang="0">
                  <a:pos x="18" y="0"/>
                </a:cxn>
              </a:cxnLst>
              <a:rect l="0" t="0" r="r" b="b"/>
              <a:pathLst>
                <a:path w="46" h="26">
                  <a:moveTo>
                    <a:pt x="18" y="0"/>
                  </a:moveTo>
                  <a:lnTo>
                    <a:pt x="18" y="0"/>
                  </a:lnTo>
                  <a:lnTo>
                    <a:pt x="14" y="2"/>
                  </a:lnTo>
                  <a:lnTo>
                    <a:pt x="14" y="4"/>
                  </a:lnTo>
                  <a:lnTo>
                    <a:pt x="16" y="6"/>
                  </a:lnTo>
                  <a:lnTo>
                    <a:pt x="8" y="4"/>
                  </a:lnTo>
                  <a:lnTo>
                    <a:pt x="6" y="4"/>
                  </a:lnTo>
                  <a:lnTo>
                    <a:pt x="2" y="6"/>
                  </a:lnTo>
                  <a:lnTo>
                    <a:pt x="0" y="8"/>
                  </a:lnTo>
                  <a:lnTo>
                    <a:pt x="0" y="12"/>
                  </a:lnTo>
                  <a:lnTo>
                    <a:pt x="4" y="12"/>
                  </a:lnTo>
                  <a:lnTo>
                    <a:pt x="6" y="14"/>
                  </a:lnTo>
                  <a:lnTo>
                    <a:pt x="8" y="14"/>
                  </a:lnTo>
                  <a:lnTo>
                    <a:pt x="12" y="12"/>
                  </a:lnTo>
                  <a:lnTo>
                    <a:pt x="14" y="12"/>
                  </a:lnTo>
                  <a:lnTo>
                    <a:pt x="16" y="10"/>
                  </a:lnTo>
                  <a:lnTo>
                    <a:pt x="16" y="8"/>
                  </a:lnTo>
                  <a:lnTo>
                    <a:pt x="18" y="8"/>
                  </a:lnTo>
                  <a:lnTo>
                    <a:pt x="18" y="10"/>
                  </a:lnTo>
                  <a:lnTo>
                    <a:pt x="26" y="12"/>
                  </a:lnTo>
                  <a:lnTo>
                    <a:pt x="28" y="12"/>
                  </a:lnTo>
                  <a:lnTo>
                    <a:pt x="26" y="14"/>
                  </a:lnTo>
                  <a:lnTo>
                    <a:pt x="24" y="14"/>
                  </a:lnTo>
                  <a:lnTo>
                    <a:pt x="26" y="14"/>
                  </a:lnTo>
                  <a:lnTo>
                    <a:pt x="26" y="16"/>
                  </a:lnTo>
                  <a:lnTo>
                    <a:pt x="26" y="18"/>
                  </a:lnTo>
                  <a:lnTo>
                    <a:pt x="26" y="18"/>
                  </a:lnTo>
                  <a:lnTo>
                    <a:pt x="28" y="20"/>
                  </a:lnTo>
                  <a:lnTo>
                    <a:pt x="36" y="24"/>
                  </a:lnTo>
                  <a:lnTo>
                    <a:pt x="40" y="26"/>
                  </a:lnTo>
                  <a:lnTo>
                    <a:pt x="46" y="26"/>
                  </a:lnTo>
                  <a:lnTo>
                    <a:pt x="46" y="24"/>
                  </a:lnTo>
                  <a:lnTo>
                    <a:pt x="42" y="22"/>
                  </a:lnTo>
                  <a:lnTo>
                    <a:pt x="40" y="22"/>
                  </a:lnTo>
                  <a:lnTo>
                    <a:pt x="44" y="20"/>
                  </a:lnTo>
                  <a:lnTo>
                    <a:pt x="44" y="18"/>
                  </a:lnTo>
                  <a:lnTo>
                    <a:pt x="38" y="18"/>
                  </a:lnTo>
                  <a:lnTo>
                    <a:pt x="34" y="16"/>
                  </a:lnTo>
                  <a:lnTo>
                    <a:pt x="38" y="16"/>
                  </a:lnTo>
                  <a:lnTo>
                    <a:pt x="40" y="18"/>
                  </a:lnTo>
                  <a:lnTo>
                    <a:pt x="42" y="18"/>
                  </a:lnTo>
                  <a:lnTo>
                    <a:pt x="44" y="18"/>
                  </a:lnTo>
                  <a:lnTo>
                    <a:pt x="44" y="12"/>
                  </a:lnTo>
                  <a:lnTo>
                    <a:pt x="38" y="10"/>
                  </a:lnTo>
                  <a:lnTo>
                    <a:pt x="32" y="12"/>
                  </a:lnTo>
                  <a:lnTo>
                    <a:pt x="34" y="10"/>
                  </a:lnTo>
                  <a:lnTo>
                    <a:pt x="36" y="10"/>
                  </a:lnTo>
                  <a:lnTo>
                    <a:pt x="38" y="6"/>
                  </a:lnTo>
                  <a:lnTo>
                    <a:pt x="30" y="6"/>
                  </a:lnTo>
                  <a:lnTo>
                    <a:pt x="32" y="4"/>
                  </a:lnTo>
                  <a:lnTo>
                    <a:pt x="24" y="2"/>
                  </a:lnTo>
                  <a:lnTo>
                    <a:pt x="1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26" name="Freeform 241">
              <a:extLst>
                <a:ext uri="{FF2B5EF4-FFF2-40B4-BE49-F238E27FC236}">
                  <a16:creationId xmlns:a16="http://schemas.microsoft.com/office/drawing/2014/main" id="{2F460FEF-5E2B-429D-B19C-968EA1A9319C}"/>
                </a:ext>
              </a:extLst>
            </p:cNvPr>
            <p:cNvSpPr>
              <a:spLocks/>
            </p:cNvSpPr>
            <p:nvPr/>
          </p:nvSpPr>
          <p:spPr bwMode="auto">
            <a:xfrm>
              <a:off x="3625850" y="1885950"/>
              <a:ext cx="73025" cy="41275"/>
            </a:xfrm>
            <a:custGeom>
              <a:avLst/>
              <a:gdLst/>
              <a:ahLst/>
              <a:cxnLst>
                <a:cxn ang="0">
                  <a:pos x="18" y="0"/>
                </a:cxn>
                <a:cxn ang="0">
                  <a:pos x="18" y="0"/>
                </a:cxn>
                <a:cxn ang="0">
                  <a:pos x="14" y="2"/>
                </a:cxn>
                <a:cxn ang="0">
                  <a:pos x="14" y="4"/>
                </a:cxn>
                <a:cxn ang="0">
                  <a:pos x="16" y="6"/>
                </a:cxn>
                <a:cxn ang="0">
                  <a:pos x="8" y="4"/>
                </a:cxn>
                <a:cxn ang="0">
                  <a:pos x="6" y="4"/>
                </a:cxn>
                <a:cxn ang="0">
                  <a:pos x="2" y="6"/>
                </a:cxn>
                <a:cxn ang="0">
                  <a:pos x="0" y="8"/>
                </a:cxn>
                <a:cxn ang="0">
                  <a:pos x="0" y="12"/>
                </a:cxn>
                <a:cxn ang="0">
                  <a:pos x="4" y="12"/>
                </a:cxn>
                <a:cxn ang="0">
                  <a:pos x="6" y="14"/>
                </a:cxn>
                <a:cxn ang="0">
                  <a:pos x="8" y="14"/>
                </a:cxn>
                <a:cxn ang="0">
                  <a:pos x="12" y="12"/>
                </a:cxn>
                <a:cxn ang="0">
                  <a:pos x="14" y="12"/>
                </a:cxn>
                <a:cxn ang="0">
                  <a:pos x="16" y="10"/>
                </a:cxn>
                <a:cxn ang="0">
                  <a:pos x="16" y="8"/>
                </a:cxn>
                <a:cxn ang="0">
                  <a:pos x="18" y="8"/>
                </a:cxn>
                <a:cxn ang="0">
                  <a:pos x="18" y="10"/>
                </a:cxn>
                <a:cxn ang="0">
                  <a:pos x="26" y="12"/>
                </a:cxn>
                <a:cxn ang="0">
                  <a:pos x="28" y="12"/>
                </a:cxn>
                <a:cxn ang="0">
                  <a:pos x="26" y="14"/>
                </a:cxn>
                <a:cxn ang="0">
                  <a:pos x="24" y="14"/>
                </a:cxn>
                <a:cxn ang="0">
                  <a:pos x="26" y="14"/>
                </a:cxn>
                <a:cxn ang="0">
                  <a:pos x="26" y="16"/>
                </a:cxn>
                <a:cxn ang="0">
                  <a:pos x="26" y="18"/>
                </a:cxn>
                <a:cxn ang="0">
                  <a:pos x="26" y="18"/>
                </a:cxn>
                <a:cxn ang="0">
                  <a:pos x="28" y="20"/>
                </a:cxn>
                <a:cxn ang="0">
                  <a:pos x="36" y="24"/>
                </a:cxn>
                <a:cxn ang="0">
                  <a:pos x="40" y="26"/>
                </a:cxn>
                <a:cxn ang="0">
                  <a:pos x="46" y="26"/>
                </a:cxn>
                <a:cxn ang="0">
                  <a:pos x="46" y="24"/>
                </a:cxn>
                <a:cxn ang="0">
                  <a:pos x="42" y="22"/>
                </a:cxn>
                <a:cxn ang="0">
                  <a:pos x="40" y="22"/>
                </a:cxn>
                <a:cxn ang="0">
                  <a:pos x="44" y="20"/>
                </a:cxn>
                <a:cxn ang="0">
                  <a:pos x="44" y="18"/>
                </a:cxn>
                <a:cxn ang="0">
                  <a:pos x="38" y="18"/>
                </a:cxn>
                <a:cxn ang="0">
                  <a:pos x="34" y="16"/>
                </a:cxn>
                <a:cxn ang="0">
                  <a:pos x="38" y="16"/>
                </a:cxn>
                <a:cxn ang="0">
                  <a:pos x="40" y="18"/>
                </a:cxn>
                <a:cxn ang="0">
                  <a:pos x="42" y="18"/>
                </a:cxn>
                <a:cxn ang="0">
                  <a:pos x="44" y="18"/>
                </a:cxn>
                <a:cxn ang="0">
                  <a:pos x="44" y="12"/>
                </a:cxn>
                <a:cxn ang="0">
                  <a:pos x="38" y="10"/>
                </a:cxn>
                <a:cxn ang="0">
                  <a:pos x="32" y="12"/>
                </a:cxn>
                <a:cxn ang="0">
                  <a:pos x="34" y="10"/>
                </a:cxn>
                <a:cxn ang="0">
                  <a:pos x="36" y="10"/>
                </a:cxn>
                <a:cxn ang="0">
                  <a:pos x="38" y="6"/>
                </a:cxn>
                <a:cxn ang="0">
                  <a:pos x="30" y="6"/>
                </a:cxn>
                <a:cxn ang="0">
                  <a:pos x="32" y="4"/>
                </a:cxn>
                <a:cxn ang="0">
                  <a:pos x="24" y="2"/>
                </a:cxn>
                <a:cxn ang="0">
                  <a:pos x="18" y="0"/>
                </a:cxn>
              </a:cxnLst>
              <a:rect l="0" t="0" r="r" b="b"/>
              <a:pathLst>
                <a:path w="46" h="26">
                  <a:moveTo>
                    <a:pt x="18" y="0"/>
                  </a:moveTo>
                  <a:lnTo>
                    <a:pt x="18" y="0"/>
                  </a:lnTo>
                  <a:lnTo>
                    <a:pt x="14" y="2"/>
                  </a:lnTo>
                  <a:lnTo>
                    <a:pt x="14" y="4"/>
                  </a:lnTo>
                  <a:lnTo>
                    <a:pt x="16" y="6"/>
                  </a:lnTo>
                  <a:lnTo>
                    <a:pt x="8" y="4"/>
                  </a:lnTo>
                  <a:lnTo>
                    <a:pt x="6" y="4"/>
                  </a:lnTo>
                  <a:lnTo>
                    <a:pt x="2" y="6"/>
                  </a:lnTo>
                  <a:lnTo>
                    <a:pt x="0" y="8"/>
                  </a:lnTo>
                  <a:lnTo>
                    <a:pt x="0" y="12"/>
                  </a:lnTo>
                  <a:lnTo>
                    <a:pt x="4" y="12"/>
                  </a:lnTo>
                  <a:lnTo>
                    <a:pt x="6" y="14"/>
                  </a:lnTo>
                  <a:lnTo>
                    <a:pt x="8" y="14"/>
                  </a:lnTo>
                  <a:lnTo>
                    <a:pt x="12" y="12"/>
                  </a:lnTo>
                  <a:lnTo>
                    <a:pt x="14" y="12"/>
                  </a:lnTo>
                  <a:lnTo>
                    <a:pt x="16" y="10"/>
                  </a:lnTo>
                  <a:lnTo>
                    <a:pt x="16" y="8"/>
                  </a:lnTo>
                  <a:lnTo>
                    <a:pt x="18" y="8"/>
                  </a:lnTo>
                  <a:lnTo>
                    <a:pt x="18" y="10"/>
                  </a:lnTo>
                  <a:lnTo>
                    <a:pt x="26" y="12"/>
                  </a:lnTo>
                  <a:lnTo>
                    <a:pt x="28" y="12"/>
                  </a:lnTo>
                  <a:lnTo>
                    <a:pt x="26" y="14"/>
                  </a:lnTo>
                  <a:lnTo>
                    <a:pt x="24" y="14"/>
                  </a:lnTo>
                  <a:lnTo>
                    <a:pt x="26" y="14"/>
                  </a:lnTo>
                  <a:lnTo>
                    <a:pt x="26" y="16"/>
                  </a:lnTo>
                  <a:lnTo>
                    <a:pt x="26" y="18"/>
                  </a:lnTo>
                  <a:lnTo>
                    <a:pt x="26" y="18"/>
                  </a:lnTo>
                  <a:lnTo>
                    <a:pt x="28" y="20"/>
                  </a:lnTo>
                  <a:lnTo>
                    <a:pt x="36" y="24"/>
                  </a:lnTo>
                  <a:lnTo>
                    <a:pt x="40" y="26"/>
                  </a:lnTo>
                  <a:lnTo>
                    <a:pt x="46" y="26"/>
                  </a:lnTo>
                  <a:lnTo>
                    <a:pt x="46" y="24"/>
                  </a:lnTo>
                  <a:lnTo>
                    <a:pt x="42" y="22"/>
                  </a:lnTo>
                  <a:lnTo>
                    <a:pt x="40" y="22"/>
                  </a:lnTo>
                  <a:lnTo>
                    <a:pt x="44" y="20"/>
                  </a:lnTo>
                  <a:lnTo>
                    <a:pt x="44" y="18"/>
                  </a:lnTo>
                  <a:lnTo>
                    <a:pt x="38" y="18"/>
                  </a:lnTo>
                  <a:lnTo>
                    <a:pt x="34" y="16"/>
                  </a:lnTo>
                  <a:lnTo>
                    <a:pt x="38" y="16"/>
                  </a:lnTo>
                  <a:lnTo>
                    <a:pt x="40" y="18"/>
                  </a:lnTo>
                  <a:lnTo>
                    <a:pt x="42" y="18"/>
                  </a:lnTo>
                  <a:lnTo>
                    <a:pt x="44" y="18"/>
                  </a:lnTo>
                  <a:lnTo>
                    <a:pt x="44" y="12"/>
                  </a:lnTo>
                  <a:lnTo>
                    <a:pt x="38" y="10"/>
                  </a:lnTo>
                  <a:lnTo>
                    <a:pt x="32" y="12"/>
                  </a:lnTo>
                  <a:lnTo>
                    <a:pt x="34" y="10"/>
                  </a:lnTo>
                  <a:lnTo>
                    <a:pt x="36" y="10"/>
                  </a:lnTo>
                  <a:lnTo>
                    <a:pt x="38" y="6"/>
                  </a:lnTo>
                  <a:lnTo>
                    <a:pt x="30" y="6"/>
                  </a:lnTo>
                  <a:lnTo>
                    <a:pt x="32" y="4"/>
                  </a:lnTo>
                  <a:lnTo>
                    <a:pt x="24" y="2"/>
                  </a:lnTo>
                  <a:lnTo>
                    <a:pt x="18"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27" name="Freeform 242">
              <a:extLst>
                <a:ext uri="{FF2B5EF4-FFF2-40B4-BE49-F238E27FC236}">
                  <a16:creationId xmlns:a16="http://schemas.microsoft.com/office/drawing/2014/main" id="{49A28111-30C7-44CF-AF17-BFECDC8272FD}"/>
                </a:ext>
              </a:extLst>
            </p:cNvPr>
            <p:cNvSpPr>
              <a:spLocks/>
            </p:cNvSpPr>
            <p:nvPr/>
          </p:nvSpPr>
          <p:spPr bwMode="auto">
            <a:xfrm>
              <a:off x="3175000" y="1847850"/>
              <a:ext cx="9525" cy="3175"/>
            </a:xfrm>
            <a:custGeom>
              <a:avLst/>
              <a:gdLst/>
              <a:ahLst/>
              <a:cxnLst>
                <a:cxn ang="0">
                  <a:pos x="2" y="0"/>
                </a:cxn>
                <a:cxn ang="0">
                  <a:pos x="2" y="0"/>
                </a:cxn>
                <a:cxn ang="0">
                  <a:pos x="0" y="2"/>
                </a:cxn>
                <a:cxn ang="0">
                  <a:pos x="2" y="2"/>
                </a:cxn>
                <a:cxn ang="0">
                  <a:pos x="4" y="2"/>
                </a:cxn>
                <a:cxn ang="0">
                  <a:pos x="6" y="0"/>
                </a:cxn>
                <a:cxn ang="0">
                  <a:pos x="2" y="0"/>
                </a:cxn>
              </a:cxnLst>
              <a:rect l="0" t="0" r="r" b="b"/>
              <a:pathLst>
                <a:path w="6" h="2">
                  <a:moveTo>
                    <a:pt x="2" y="0"/>
                  </a:moveTo>
                  <a:lnTo>
                    <a:pt x="2" y="0"/>
                  </a:lnTo>
                  <a:lnTo>
                    <a:pt x="0" y="2"/>
                  </a:lnTo>
                  <a:lnTo>
                    <a:pt x="2" y="2"/>
                  </a:lnTo>
                  <a:lnTo>
                    <a:pt x="4" y="2"/>
                  </a:lnTo>
                  <a:lnTo>
                    <a:pt x="6" y="0"/>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28" name="Freeform 243">
              <a:extLst>
                <a:ext uri="{FF2B5EF4-FFF2-40B4-BE49-F238E27FC236}">
                  <a16:creationId xmlns:a16="http://schemas.microsoft.com/office/drawing/2014/main" id="{9B8E1893-8E6D-4BE2-A056-B7B323238892}"/>
                </a:ext>
              </a:extLst>
            </p:cNvPr>
            <p:cNvSpPr>
              <a:spLocks/>
            </p:cNvSpPr>
            <p:nvPr/>
          </p:nvSpPr>
          <p:spPr bwMode="auto">
            <a:xfrm>
              <a:off x="3175000" y="1847850"/>
              <a:ext cx="9525" cy="3175"/>
            </a:xfrm>
            <a:custGeom>
              <a:avLst/>
              <a:gdLst/>
              <a:ahLst/>
              <a:cxnLst>
                <a:cxn ang="0">
                  <a:pos x="2" y="0"/>
                </a:cxn>
                <a:cxn ang="0">
                  <a:pos x="2" y="0"/>
                </a:cxn>
                <a:cxn ang="0">
                  <a:pos x="0" y="2"/>
                </a:cxn>
                <a:cxn ang="0">
                  <a:pos x="2" y="2"/>
                </a:cxn>
                <a:cxn ang="0">
                  <a:pos x="4" y="2"/>
                </a:cxn>
                <a:cxn ang="0">
                  <a:pos x="6" y="0"/>
                </a:cxn>
                <a:cxn ang="0">
                  <a:pos x="2" y="0"/>
                </a:cxn>
              </a:cxnLst>
              <a:rect l="0" t="0" r="r" b="b"/>
              <a:pathLst>
                <a:path w="6" h="2">
                  <a:moveTo>
                    <a:pt x="2" y="0"/>
                  </a:moveTo>
                  <a:lnTo>
                    <a:pt x="2" y="0"/>
                  </a:lnTo>
                  <a:lnTo>
                    <a:pt x="0" y="2"/>
                  </a:lnTo>
                  <a:lnTo>
                    <a:pt x="2" y="2"/>
                  </a:lnTo>
                  <a:lnTo>
                    <a:pt x="4" y="2"/>
                  </a:lnTo>
                  <a:lnTo>
                    <a:pt x="6" y="0"/>
                  </a:lnTo>
                  <a:lnTo>
                    <a:pt x="2"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29" name="Freeform 244">
              <a:extLst>
                <a:ext uri="{FF2B5EF4-FFF2-40B4-BE49-F238E27FC236}">
                  <a16:creationId xmlns:a16="http://schemas.microsoft.com/office/drawing/2014/main" id="{44D6CCA6-2515-4418-A80F-E5A84EF409F6}"/>
                </a:ext>
              </a:extLst>
            </p:cNvPr>
            <p:cNvSpPr>
              <a:spLocks/>
            </p:cNvSpPr>
            <p:nvPr/>
          </p:nvSpPr>
          <p:spPr bwMode="auto">
            <a:xfrm>
              <a:off x="3736975" y="1844675"/>
              <a:ext cx="3175" cy="3175"/>
            </a:xfrm>
            <a:custGeom>
              <a:avLst/>
              <a:gdLst/>
              <a:ahLst/>
              <a:cxnLst>
                <a:cxn ang="0">
                  <a:pos x="2" y="0"/>
                </a:cxn>
                <a:cxn ang="0">
                  <a:pos x="2" y="0"/>
                </a:cxn>
                <a:cxn ang="0">
                  <a:pos x="0" y="2"/>
                </a:cxn>
                <a:cxn ang="0">
                  <a:pos x="2" y="2"/>
                </a:cxn>
                <a:cxn ang="0">
                  <a:pos x="2" y="0"/>
                </a:cxn>
              </a:cxnLst>
              <a:rect l="0" t="0" r="r" b="b"/>
              <a:pathLst>
                <a:path w="2" h="2">
                  <a:moveTo>
                    <a:pt x="2" y="0"/>
                  </a:moveTo>
                  <a:lnTo>
                    <a:pt x="2" y="0"/>
                  </a:lnTo>
                  <a:lnTo>
                    <a:pt x="0" y="2"/>
                  </a:lnTo>
                  <a:lnTo>
                    <a:pt x="2" y="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30" name="Freeform 245">
              <a:extLst>
                <a:ext uri="{FF2B5EF4-FFF2-40B4-BE49-F238E27FC236}">
                  <a16:creationId xmlns:a16="http://schemas.microsoft.com/office/drawing/2014/main" id="{7A5C0035-12CC-4D34-9EFB-F16861CEF597}"/>
                </a:ext>
              </a:extLst>
            </p:cNvPr>
            <p:cNvSpPr>
              <a:spLocks/>
            </p:cNvSpPr>
            <p:nvPr/>
          </p:nvSpPr>
          <p:spPr bwMode="auto">
            <a:xfrm>
              <a:off x="3736975" y="1844675"/>
              <a:ext cx="3175" cy="3175"/>
            </a:xfrm>
            <a:custGeom>
              <a:avLst/>
              <a:gdLst/>
              <a:ahLst/>
              <a:cxnLst>
                <a:cxn ang="0">
                  <a:pos x="2" y="0"/>
                </a:cxn>
                <a:cxn ang="0">
                  <a:pos x="2" y="0"/>
                </a:cxn>
                <a:cxn ang="0">
                  <a:pos x="0" y="2"/>
                </a:cxn>
                <a:cxn ang="0">
                  <a:pos x="2" y="2"/>
                </a:cxn>
                <a:cxn ang="0">
                  <a:pos x="2" y="0"/>
                </a:cxn>
              </a:cxnLst>
              <a:rect l="0" t="0" r="r" b="b"/>
              <a:pathLst>
                <a:path w="2" h="2">
                  <a:moveTo>
                    <a:pt x="2" y="0"/>
                  </a:moveTo>
                  <a:lnTo>
                    <a:pt x="2" y="0"/>
                  </a:lnTo>
                  <a:lnTo>
                    <a:pt x="0" y="2"/>
                  </a:lnTo>
                  <a:lnTo>
                    <a:pt x="2" y="2"/>
                  </a:lnTo>
                  <a:lnTo>
                    <a:pt x="2"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31" name="Freeform 246">
              <a:extLst>
                <a:ext uri="{FF2B5EF4-FFF2-40B4-BE49-F238E27FC236}">
                  <a16:creationId xmlns:a16="http://schemas.microsoft.com/office/drawing/2014/main" id="{3CDF3289-954E-4F51-9E4E-9B015989F4DC}"/>
                </a:ext>
              </a:extLst>
            </p:cNvPr>
            <p:cNvSpPr>
              <a:spLocks/>
            </p:cNvSpPr>
            <p:nvPr/>
          </p:nvSpPr>
          <p:spPr bwMode="auto">
            <a:xfrm>
              <a:off x="3717925" y="1838325"/>
              <a:ext cx="9525" cy="9525"/>
            </a:xfrm>
            <a:custGeom>
              <a:avLst/>
              <a:gdLst/>
              <a:ahLst/>
              <a:cxnLst>
                <a:cxn ang="0">
                  <a:pos x="0" y="0"/>
                </a:cxn>
                <a:cxn ang="0">
                  <a:pos x="0" y="0"/>
                </a:cxn>
                <a:cxn ang="0">
                  <a:pos x="0" y="2"/>
                </a:cxn>
                <a:cxn ang="0">
                  <a:pos x="0" y="6"/>
                </a:cxn>
                <a:cxn ang="0">
                  <a:pos x="2" y="6"/>
                </a:cxn>
                <a:cxn ang="0">
                  <a:pos x="6" y="6"/>
                </a:cxn>
                <a:cxn ang="0">
                  <a:pos x="6" y="2"/>
                </a:cxn>
                <a:cxn ang="0">
                  <a:pos x="2" y="2"/>
                </a:cxn>
                <a:cxn ang="0">
                  <a:pos x="2" y="0"/>
                </a:cxn>
                <a:cxn ang="0">
                  <a:pos x="0" y="0"/>
                </a:cxn>
              </a:cxnLst>
              <a:rect l="0" t="0" r="r" b="b"/>
              <a:pathLst>
                <a:path w="6" h="6">
                  <a:moveTo>
                    <a:pt x="0" y="0"/>
                  </a:moveTo>
                  <a:lnTo>
                    <a:pt x="0" y="0"/>
                  </a:lnTo>
                  <a:lnTo>
                    <a:pt x="0" y="2"/>
                  </a:lnTo>
                  <a:lnTo>
                    <a:pt x="0" y="6"/>
                  </a:lnTo>
                  <a:lnTo>
                    <a:pt x="2" y="6"/>
                  </a:lnTo>
                  <a:lnTo>
                    <a:pt x="6" y="6"/>
                  </a:lnTo>
                  <a:lnTo>
                    <a:pt x="6" y="2"/>
                  </a:lnTo>
                  <a:lnTo>
                    <a:pt x="2" y="2"/>
                  </a:lnTo>
                  <a:lnTo>
                    <a:pt x="2"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32" name="Freeform 247">
              <a:extLst>
                <a:ext uri="{FF2B5EF4-FFF2-40B4-BE49-F238E27FC236}">
                  <a16:creationId xmlns:a16="http://schemas.microsoft.com/office/drawing/2014/main" id="{89779C9F-95CF-4D91-9A0A-22D62C3AE1A4}"/>
                </a:ext>
              </a:extLst>
            </p:cNvPr>
            <p:cNvSpPr>
              <a:spLocks/>
            </p:cNvSpPr>
            <p:nvPr/>
          </p:nvSpPr>
          <p:spPr bwMode="auto">
            <a:xfrm>
              <a:off x="3717925" y="1838325"/>
              <a:ext cx="9525" cy="9525"/>
            </a:xfrm>
            <a:custGeom>
              <a:avLst/>
              <a:gdLst/>
              <a:ahLst/>
              <a:cxnLst>
                <a:cxn ang="0">
                  <a:pos x="0" y="0"/>
                </a:cxn>
                <a:cxn ang="0">
                  <a:pos x="0" y="0"/>
                </a:cxn>
                <a:cxn ang="0">
                  <a:pos x="0" y="2"/>
                </a:cxn>
                <a:cxn ang="0">
                  <a:pos x="0" y="6"/>
                </a:cxn>
                <a:cxn ang="0">
                  <a:pos x="2" y="6"/>
                </a:cxn>
                <a:cxn ang="0">
                  <a:pos x="6" y="6"/>
                </a:cxn>
                <a:cxn ang="0">
                  <a:pos x="6" y="2"/>
                </a:cxn>
                <a:cxn ang="0">
                  <a:pos x="2" y="2"/>
                </a:cxn>
                <a:cxn ang="0">
                  <a:pos x="2" y="0"/>
                </a:cxn>
                <a:cxn ang="0">
                  <a:pos x="0" y="0"/>
                </a:cxn>
              </a:cxnLst>
              <a:rect l="0" t="0" r="r" b="b"/>
              <a:pathLst>
                <a:path w="6" h="6">
                  <a:moveTo>
                    <a:pt x="0" y="0"/>
                  </a:moveTo>
                  <a:lnTo>
                    <a:pt x="0" y="0"/>
                  </a:lnTo>
                  <a:lnTo>
                    <a:pt x="0" y="2"/>
                  </a:lnTo>
                  <a:lnTo>
                    <a:pt x="0" y="6"/>
                  </a:lnTo>
                  <a:lnTo>
                    <a:pt x="2" y="6"/>
                  </a:lnTo>
                  <a:lnTo>
                    <a:pt x="6" y="6"/>
                  </a:lnTo>
                  <a:lnTo>
                    <a:pt x="6" y="2"/>
                  </a:lnTo>
                  <a:lnTo>
                    <a:pt x="2" y="2"/>
                  </a:lnTo>
                  <a:lnTo>
                    <a:pt x="2" y="0"/>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33" name="Freeform 248">
              <a:extLst>
                <a:ext uri="{FF2B5EF4-FFF2-40B4-BE49-F238E27FC236}">
                  <a16:creationId xmlns:a16="http://schemas.microsoft.com/office/drawing/2014/main" id="{F7DDB89B-FD77-4012-9A38-8020853A2536}"/>
                </a:ext>
              </a:extLst>
            </p:cNvPr>
            <p:cNvSpPr>
              <a:spLocks/>
            </p:cNvSpPr>
            <p:nvPr/>
          </p:nvSpPr>
          <p:spPr bwMode="auto">
            <a:xfrm>
              <a:off x="3686175" y="1828800"/>
              <a:ext cx="3175" cy="9525"/>
            </a:xfrm>
            <a:custGeom>
              <a:avLst/>
              <a:gdLst/>
              <a:ahLst/>
              <a:cxnLst>
                <a:cxn ang="0">
                  <a:pos x="0" y="0"/>
                </a:cxn>
                <a:cxn ang="0">
                  <a:pos x="0" y="0"/>
                </a:cxn>
                <a:cxn ang="0">
                  <a:pos x="2" y="0"/>
                </a:cxn>
                <a:cxn ang="0">
                  <a:pos x="2" y="2"/>
                </a:cxn>
                <a:cxn ang="0">
                  <a:pos x="2" y="6"/>
                </a:cxn>
                <a:cxn ang="0">
                  <a:pos x="0" y="6"/>
                </a:cxn>
                <a:cxn ang="0">
                  <a:pos x="0" y="2"/>
                </a:cxn>
                <a:cxn ang="0">
                  <a:pos x="0" y="0"/>
                </a:cxn>
              </a:cxnLst>
              <a:rect l="0" t="0" r="r" b="b"/>
              <a:pathLst>
                <a:path w="2" h="6">
                  <a:moveTo>
                    <a:pt x="0" y="0"/>
                  </a:moveTo>
                  <a:lnTo>
                    <a:pt x="0" y="0"/>
                  </a:lnTo>
                  <a:lnTo>
                    <a:pt x="2" y="0"/>
                  </a:lnTo>
                  <a:lnTo>
                    <a:pt x="2" y="2"/>
                  </a:lnTo>
                  <a:lnTo>
                    <a:pt x="2" y="6"/>
                  </a:lnTo>
                  <a:lnTo>
                    <a:pt x="0" y="6"/>
                  </a:lnTo>
                  <a:lnTo>
                    <a:pt x="0"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34" name="Freeform 249">
              <a:extLst>
                <a:ext uri="{FF2B5EF4-FFF2-40B4-BE49-F238E27FC236}">
                  <a16:creationId xmlns:a16="http://schemas.microsoft.com/office/drawing/2014/main" id="{C2A9FD7C-13CA-41FB-A34E-3D8C0BC603DB}"/>
                </a:ext>
              </a:extLst>
            </p:cNvPr>
            <p:cNvSpPr>
              <a:spLocks/>
            </p:cNvSpPr>
            <p:nvPr/>
          </p:nvSpPr>
          <p:spPr bwMode="auto">
            <a:xfrm>
              <a:off x="3686175" y="1828800"/>
              <a:ext cx="3175" cy="9525"/>
            </a:xfrm>
            <a:custGeom>
              <a:avLst/>
              <a:gdLst/>
              <a:ahLst/>
              <a:cxnLst>
                <a:cxn ang="0">
                  <a:pos x="0" y="0"/>
                </a:cxn>
                <a:cxn ang="0">
                  <a:pos x="0" y="0"/>
                </a:cxn>
                <a:cxn ang="0">
                  <a:pos x="2" y="0"/>
                </a:cxn>
                <a:cxn ang="0">
                  <a:pos x="2" y="2"/>
                </a:cxn>
                <a:cxn ang="0">
                  <a:pos x="2" y="6"/>
                </a:cxn>
                <a:cxn ang="0">
                  <a:pos x="0" y="6"/>
                </a:cxn>
                <a:cxn ang="0">
                  <a:pos x="0" y="2"/>
                </a:cxn>
                <a:cxn ang="0">
                  <a:pos x="0" y="0"/>
                </a:cxn>
              </a:cxnLst>
              <a:rect l="0" t="0" r="r" b="b"/>
              <a:pathLst>
                <a:path w="2" h="6">
                  <a:moveTo>
                    <a:pt x="0" y="0"/>
                  </a:moveTo>
                  <a:lnTo>
                    <a:pt x="0" y="0"/>
                  </a:lnTo>
                  <a:lnTo>
                    <a:pt x="2" y="0"/>
                  </a:lnTo>
                  <a:lnTo>
                    <a:pt x="2" y="2"/>
                  </a:lnTo>
                  <a:lnTo>
                    <a:pt x="2" y="6"/>
                  </a:lnTo>
                  <a:lnTo>
                    <a:pt x="0" y="6"/>
                  </a:lnTo>
                  <a:lnTo>
                    <a:pt x="0" y="2"/>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35" name="Freeform 250">
              <a:extLst>
                <a:ext uri="{FF2B5EF4-FFF2-40B4-BE49-F238E27FC236}">
                  <a16:creationId xmlns:a16="http://schemas.microsoft.com/office/drawing/2014/main" id="{AC3636B3-F49B-4149-A1C4-D145A79973EA}"/>
                </a:ext>
              </a:extLst>
            </p:cNvPr>
            <p:cNvSpPr>
              <a:spLocks/>
            </p:cNvSpPr>
            <p:nvPr/>
          </p:nvSpPr>
          <p:spPr bwMode="auto">
            <a:xfrm>
              <a:off x="3733800" y="1819275"/>
              <a:ext cx="19050" cy="15875"/>
            </a:xfrm>
            <a:custGeom>
              <a:avLst/>
              <a:gdLst/>
              <a:ahLst/>
              <a:cxnLst>
                <a:cxn ang="0">
                  <a:pos x="4" y="0"/>
                </a:cxn>
                <a:cxn ang="0">
                  <a:pos x="4" y="0"/>
                </a:cxn>
                <a:cxn ang="0">
                  <a:pos x="4" y="2"/>
                </a:cxn>
                <a:cxn ang="0">
                  <a:pos x="0" y="2"/>
                </a:cxn>
                <a:cxn ang="0">
                  <a:pos x="2" y="8"/>
                </a:cxn>
                <a:cxn ang="0">
                  <a:pos x="4" y="10"/>
                </a:cxn>
                <a:cxn ang="0">
                  <a:pos x="8" y="10"/>
                </a:cxn>
                <a:cxn ang="0">
                  <a:pos x="8" y="8"/>
                </a:cxn>
                <a:cxn ang="0">
                  <a:pos x="12" y="8"/>
                </a:cxn>
                <a:cxn ang="0">
                  <a:pos x="12" y="8"/>
                </a:cxn>
                <a:cxn ang="0">
                  <a:pos x="12" y="4"/>
                </a:cxn>
                <a:cxn ang="0">
                  <a:pos x="12" y="6"/>
                </a:cxn>
                <a:cxn ang="0">
                  <a:pos x="8" y="4"/>
                </a:cxn>
                <a:cxn ang="0">
                  <a:pos x="6" y="0"/>
                </a:cxn>
                <a:cxn ang="0">
                  <a:pos x="4" y="0"/>
                </a:cxn>
              </a:cxnLst>
              <a:rect l="0" t="0" r="r" b="b"/>
              <a:pathLst>
                <a:path w="12" h="10">
                  <a:moveTo>
                    <a:pt x="4" y="0"/>
                  </a:moveTo>
                  <a:lnTo>
                    <a:pt x="4" y="0"/>
                  </a:lnTo>
                  <a:lnTo>
                    <a:pt x="4" y="2"/>
                  </a:lnTo>
                  <a:lnTo>
                    <a:pt x="0" y="2"/>
                  </a:lnTo>
                  <a:lnTo>
                    <a:pt x="2" y="8"/>
                  </a:lnTo>
                  <a:lnTo>
                    <a:pt x="4" y="10"/>
                  </a:lnTo>
                  <a:lnTo>
                    <a:pt x="8" y="10"/>
                  </a:lnTo>
                  <a:lnTo>
                    <a:pt x="8" y="8"/>
                  </a:lnTo>
                  <a:lnTo>
                    <a:pt x="12" y="8"/>
                  </a:lnTo>
                  <a:lnTo>
                    <a:pt x="12" y="8"/>
                  </a:lnTo>
                  <a:lnTo>
                    <a:pt x="12" y="4"/>
                  </a:lnTo>
                  <a:lnTo>
                    <a:pt x="12" y="6"/>
                  </a:lnTo>
                  <a:lnTo>
                    <a:pt x="8" y="4"/>
                  </a:lnTo>
                  <a:lnTo>
                    <a:pt x="6" y="0"/>
                  </a:lnTo>
                  <a:lnTo>
                    <a:pt x="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36" name="Freeform 251">
              <a:extLst>
                <a:ext uri="{FF2B5EF4-FFF2-40B4-BE49-F238E27FC236}">
                  <a16:creationId xmlns:a16="http://schemas.microsoft.com/office/drawing/2014/main" id="{B165B374-A8C5-4DAB-9FE9-AE00BDD0D32D}"/>
                </a:ext>
              </a:extLst>
            </p:cNvPr>
            <p:cNvSpPr>
              <a:spLocks/>
            </p:cNvSpPr>
            <p:nvPr/>
          </p:nvSpPr>
          <p:spPr bwMode="auto">
            <a:xfrm>
              <a:off x="3733800" y="1819275"/>
              <a:ext cx="19050" cy="15875"/>
            </a:xfrm>
            <a:custGeom>
              <a:avLst/>
              <a:gdLst/>
              <a:ahLst/>
              <a:cxnLst>
                <a:cxn ang="0">
                  <a:pos x="4" y="0"/>
                </a:cxn>
                <a:cxn ang="0">
                  <a:pos x="4" y="0"/>
                </a:cxn>
                <a:cxn ang="0">
                  <a:pos x="4" y="2"/>
                </a:cxn>
                <a:cxn ang="0">
                  <a:pos x="0" y="2"/>
                </a:cxn>
                <a:cxn ang="0">
                  <a:pos x="2" y="8"/>
                </a:cxn>
                <a:cxn ang="0">
                  <a:pos x="4" y="10"/>
                </a:cxn>
                <a:cxn ang="0">
                  <a:pos x="8" y="10"/>
                </a:cxn>
                <a:cxn ang="0">
                  <a:pos x="8" y="8"/>
                </a:cxn>
                <a:cxn ang="0">
                  <a:pos x="12" y="8"/>
                </a:cxn>
                <a:cxn ang="0">
                  <a:pos x="12" y="8"/>
                </a:cxn>
                <a:cxn ang="0">
                  <a:pos x="12" y="4"/>
                </a:cxn>
                <a:cxn ang="0">
                  <a:pos x="12" y="6"/>
                </a:cxn>
                <a:cxn ang="0">
                  <a:pos x="8" y="4"/>
                </a:cxn>
                <a:cxn ang="0">
                  <a:pos x="6" y="0"/>
                </a:cxn>
                <a:cxn ang="0">
                  <a:pos x="4" y="0"/>
                </a:cxn>
              </a:cxnLst>
              <a:rect l="0" t="0" r="r" b="b"/>
              <a:pathLst>
                <a:path w="12" h="10">
                  <a:moveTo>
                    <a:pt x="4" y="0"/>
                  </a:moveTo>
                  <a:lnTo>
                    <a:pt x="4" y="0"/>
                  </a:lnTo>
                  <a:lnTo>
                    <a:pt x="4" y="2"/>
                  </a:lnTo>
                  <a:lnTo>
                    <a:pt x="0" y="2"/>
                  </a:lnTo>
                  <a:lnTo>
                    <a:pt x="2" y="8"/>
                  </a:lnTo>
                  <a:lnTo>
                    <a:pt x="4" y="10"/>
                  </a:lnTo>
                  <a:lnTo>
                    <a:pt x="8" y="10"/>
                  </a:lnTo>
                  <a:lnTo>
                    <a:pt x="8" y="8"/>
                  </a:lnTo>
                  <a:lnTo>
                    <a:pt x="12" y="8"/>
                  </a:lnTo>
                  <a:lnTo>
                    <a:pt x="12" y="8"/>
                  </a:lnTo>
                  <a:lnTo>
                    <a:pt x="12" y="4"/>
                  </a:lnTo>
                  <a:lnTo>
                    <a:pt x="12" y="6"/>
                  </a:lnTo>
                  <a:lnTo>
                    <a:pt x="8" y="4"/>
                  </a:lnTo>
                  <a:lnTo>
                    <a:pt x="6" y="0"/>
                  </a:lnTo>
                  <a:lnTo>
                    <a:pt x="4"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37" name="Freeform 252">
              <a:extLst>
                <a:ext uri="{FF2B5EF4-FFF2-40B4-BE49-F238E27FC236}">
                  <a16:creationId xmlns:a16="http://schemas.microsoft.com/office/drawing/2014/main" id="{265355A2-2647-45D6-81ED-0D572C7A86BA}"/>
                </a:ext>
              </a:extLst>
            </p:cNvPr>
            <p:cNvSpPr>
              <a:spLocks/>
            </p:cNvSpPr>
            <p:nvPr/>
          </p:nvSpPr>
          <p:spPr bwMode="auto">
            <a:xfrm>
              <a:off x="3727450" y="1793875"/>
              <a:ext cx="9525" cy="15875"/>
            </a:xfrm>
            <a:custGeom>
              <a:avLst/>
              <a:gdLst/>
              <a:ahLst/>
              <a:cxnLst>
                <a:cxn ang="0">
                  <a:pos x="2" y="0"/>
                </a:cxn>
                <a:cxn ang="0">
                  <a:pos x="2" y="0"/>
                </a:cxn>
                <a:cxn ang="0">
                  <a:pos x="0" y="2"/>
                </a:cxn>
                <a:cxn ang="0">
                  <a:pos x="4" y="6"/>
                </a:cxn>
                <a:cxn ang="0">
                  <a:pos x="6" y="10"/>
                </a:cxn>
                <a:cxn ang="0">
                  <a:pos x="4" y="8"/>
                </a:cxn>
                <a:cxn ang="0">
                  <a:pos x="4" y="4"/>
                </a:cxn>
                <a:cxn ang="0">
                  <a:pos x="2" y="2"/>
                </a:cxn>
                <a:cxn ang="0">
                  <a:pos x="4" y="0"/>
                </a:cxn>
                <a:cxn ang="0">
                  <a:pos x="2" y="0"/>
                </a:cxn>
              </a:cxnLst>
              <a:rect l="0" t="0" r="r" b="b"/>
              <a:pathLst>
                <a:path w="6" h="10">
                  <a:moveTo>
                    <a:pt x="2" y="0"/>
                  </a:moveTo>
                  <a:lnTo>
                    <a:pt x="2" y="0"/>
                  </a:lnTo>
                  <a:lnTo>
                    <a:pt x="0" y="2"/>
                  </a:lnTo>
                  <a:lnTo>
                    <a:pt x="4" y="6"/>
                  </a:lnTo>
                  <a:lnTo>
                    <a:pt x="6" y="10"/>
                  </a:lnTo>
                  <a:lnTo>
                    <a:pt x="4" y="8"/>
                  </a:lnTo>
                  <a:lnTo>
                    <a:pt x="4" y="4"/>
                  </a:lnTo>
                  <a:lnTo>
                    <a:pt x="2" y="2"/>
                  </a:lnTo>
                  <a:lnTo>
                    <a:pt x="4" y="0"/>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38" name="Freeform 253">
              <a:extLst>
                <a:ext uri="{FF2B5EF4-FFF2-40B4-BE49-F238E27FC236}">
                  <a16:creationId xmlns:a16="http://schemas.microsoft.com/office/drawing/2014/main" id="{1B55F03D-0840-4099-968C-29B3C4BBACDA}"/>
                </a:ext>
              </a:extLst>
            </p:cNvPr>
            <p:cNvSpPr>
              <a:spLocks/>
            </p:cNvSpPr>
            <p:nvPr/>
          </p:nvSpPr>
          <p:spPr bwMode="auto">
            <a:xfrm>
              <a:off x="3727450" y="1793875"/>
              <a:ext cx="9525" cy="15875"/>
            </a:xfrm>
            <a:custGeom>
              <a:avLst/>
              <a:gdLst/>
              <a:ahLst/>
              <a:cxnLst>
                <a:cxn ang="0">
                  <a:pos x="2" y="0"/>
                </a:cxn>
                <a:cxn ang="0">
                  <a:pos x="2" y="0"/>
                </a:cxn>
                <a:cxn ang="0">
                  <a:pos x="0" y="2"/>
                </a:cxn>
                <a:cxn ang="0">
                  <a:pos x="4" y="6"/>
                </a:cxn>
                <a:cxn ang="0">
                  <a:pos x="6" y="10"/>
                </a:cxn>
                <a:cxn ang="0">
                  <a:pos x="4" y="8"/>
                </a:cxn>
                <a:cxn ang="0">
                  <a:pos x="4" y="4"/>
                </a:cxn>
                <a:cxn ang="0">
                  <a:pos x="2" y="2"/>
                </a:cxn>
                <a:cxn ang="0">
                  <a:pos x="4" y="0"/>
                </a:cxn>
                <a:cxn ang="0">
                  <a:pos x="2" y="0"/>
                </a:cxn>
              </a:cxnLst>
              <a:rect l="0" t="0" r="r" b="b"/>
              <a:pathLst>
                <a:path w="6" h="10">
                  <a:moveTo>
                    <a:pt x="2" y="0"/>
                  </a:moveTo>
                  <a:lnTo>
                    <a:pt x="2" y="0"/>
                  </a:lnTo>
                  <a:lnTo>
                    <a:pt x="0" y="2"/>
                  </a:lnTo>
                  <a:lnTo>
                    <a:pt x="4" y="6"/>
                  </a:lnTo>
                  <a:lnTo>
                    <a:pt x="6" y="10"/>
                  </a:lnTo>
                  <a:lnTo>
                    <a:pt x="4" y="8"/>
                  </a:lnTo>
                  <a:lnTo>
                    <a:pt x="4" y="4"/>
                  </a:lnTo>
                  <a:lnTo>
                    <a:pt x="2" y="2"/>
                  </a:lnTo>
                  <a:lnTo>
                    <a:pt x="4" y="0"/>
                  </a:lnTo>
                  <a:lnTo>
                    <a:pt x="2"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39" name="Freeform 254">
              <a:extLst>
                <a:ext uri="{FF2B5EF4-FFF2-40B4-BE49-F238E27FC236}">
                  <a16:creationId xmlns:a16="http://schemas.microsoft.com/office/drawing/2014/main" id="{ACA2AC39-CD82-48CE-9120-82B29D275179}"/>
                </a:ext>
              </a:extLst>
            </p:cNvPr>
            <p:cNvSpPr>
              <a:spLocks/>
            </p:cNvSpPr>
            <p:nvPr/>
          </p:nvSpPr>
          <p:spPr bwMode="auto">
            <a:xfrm>
              <a:off x="2971800" y="1765300"/>
              <a:ext cx="3175" cy="1588"/>
            </a:xfrm>
            <a:custGeom>
              <a:avLst/>
              <a:gdLst/>
              <a:ahLst/>
              <a:cxnLst>
                <a:cxn ang="0">
                  <a:pos x="0" y="0"/>
                </a:cxn>
                <a:cxn ang="0">
                  <a:pos x="0" y="0"/>
                </a:cxn>
                <a:cxn ang="0">
                  <a:pos x="2" y="0"/>
                </a:cxn>
                <a:cxn ang="0">
                  <a:pos x="0" y="0"/>
                </a:cxn>
              </a:cxnLst>
              <a:rect l="0" t="0" r="r" b="b"/>
              <a:pathLst>
                <a:path w="2">
                  <a:moveTo>
                    <a:pt x="0" y="0"/>
                  </a:moveTo>
                  <a:lnTo>
                    <a:pt x="0" y="0"/>
                  </a:lnTo>
                  <a:lnTo>
                    <a:pt x="2"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40" name="Freeform 255">
              <a:extLst>
                <a:ext uri="{FF2B5EF4-FFF2-40B4-BE49-F238E27FC236}">
                  <a16:creationId xmlns:a16="http://schemas.microsoft.com/office/drawing/2014/main" id="{BFEE4782-8A4E-4825-88DE-62A03D6CAE97}"/>
                </a:ext>
              </a:extLst>
            </p:cNvPr>
            <p:cNvSpPr>
              <a:spLocks/>
            </p:cNvSpPr>
            <p:nvPr/>
          </p:nvSpPr>
          <p:spPr bwMode="auto">
            <a:xfrm>
              <a:off x="2971800" y="1765300"/>
              <a:ext cx="3175" cy="1588"/>
            </a:xfrm>
            <a:custGeom>
              <a:avLst/>
              <a:gdLst/>
              <a:ahLst/>
              <a:cxnLst>
                <a:cxn ang="0">
                  <a:pos x="0" y="0"/>
                </a:cxn>
                <a:cxn ang="0">
                  <a:pos x="0" y="0"/>
                </a:cxn>
                <a:cxn ang="0">
                  <a:pos x="2" y="0"/>
                </a:cxn>
                <a:cxn ang="0">
                  <a:pos x="0" y="0"/>
                </a:cxn>
              </a:cxnLst>
              <a:rect l="0" t="0" r="r" b="b"/>
              <a:pathLst>
                <a:path w="2">
                  <a:moveTo>
                    <a:pt x="0" y="0"/>
                  </a:moveTo>
                  <a:lnTo>
                    <a:pt x="0" y="0"/>
                  </a:lnTo>
                  <a:lnTo>
                    <a:pt x="2" y="0"/>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41" name="Freeform 256">
              <a:extLst>
                <a:ext uri="{FF2B5EF4-FFF2-40B4-BE49-F238E27FC236}">
                  <a16:creationId xmlns:a16="http://schemas.microsoft.com/office/drawing/2014/main" id="{C5883A9C-61E7-4A80-A9E6-1B9C7062D599}"/>
                </a:ext>
              </a:extLst>
            </p:cNvPr>
            <p:cNvSpPr>
              <a:spLocks/>
            </p:cNvSpPr>
            <p:nvPr/>
          </p:nvSpPr>
          <p:spPr bwMode="auto">
            <a:xfrm>
              <a:off x="2952750" y="1762125"/>
              <a:ext cx="9525" cy="3175"/>
            </a:xfrm>
            <a:custGeom>
              <a:avLst/>
              <a:gdLst/>
              <a:ahLst/>
              <a:cxnLst>
                <a:cxn ang="0">
                  <a:pos x="2" y="0"/>
                </a:cxn>
                <a:cxn ang="0">
                  <a:pos x="2" y="0"/>
                </a:cxn>
                <a:cxn ang="0">
                  <a:pos x="0" y="2"/>
                </a:cxn>
                <a:cxn ang="0">
                  <a:pos x="2" y="2"/>
                </a:cxn>
                <a:cxn ang="0">
                  <a:pos x="4" y="2"/>
                </a:cxn>
                <a:cxn ang="0">
                  <a:pos x="6" y="0"/>
                </a:cxn>
                <a:cxn ang="0">
                  <a:pos x="2" y="0"/>
                </a:cxn>
              </a:cxnLst>
              <a:rect l="0" t="0" r="r" b="b"/>
              <a:pathLst>
                <a:path w="6" h="2">
                  <a:moveTo>
                    <a:pt x="2" y="0"/>
                  </a:moveTo>
                  <a:lnTo>
                    <a:pt x="2" y="0"/>
                  </a:lnTo>
                  <a:lnTo>
                    <a:pt x="0" y="2"/>
                  </a:lnTo>
                  <a:lnTo>
                    <a:pt x="2" y="2"/>
                  </a:lnTo>
                  <a:lnTo>
                    <a:pt x="4" y="2"/>
                  </a:lnTo>
                  <a:lnTo>
                    <a:pt x="6" y="0"/>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42" name="Freeform 257">
              <a:extLst>
                <a:ext uri="{FF2B5EF4-FFF2-40B4-BE49-F238E27FC236}">
                  <a16:creationId xmlns:a16="http://schemas.microsoft.com/office/drawing/2014/main" id="{175F984D-967E-4EFC-8C24-975E7BC768E9}"/>
                </a:ext>
              </a:extLst>
            </p:cNvPr>
            <p:cNvSpPr>
              <a:spLocks/>
            </p:cNvSpPr>
            <p:nvPr/>
          </p:nvSpPr>
          <p:spPr bwMode="auto">
            <a:xfrm>
              <a:off x="2952750" y="1762125"/>
              <a:ext cx="9525" cy="3175"/>
            </a:xfrm>
            <a:custGeom>
              <a:avLst/>
              <a:gdLst/>
              <a:ahLst/>
              <a:cxnLst>
                <a:cxn ang="0">
                  <a:pos x="2" y="0"/>
                </a:cxn>
                <a:cxn ang="0">
                  <a:pos x="2" y="0"/>
                </a:cxn>
                <a:cxn ang="0">
                  <a:pos x="0" y="2"/>
                </a:cxn>
                <a:cxn ang="0">
                  <a:pos x="2" y="2"/>
                </a:cxn>
                <a:cxn ang="0">
                  <a:pos x="4" y="2"/>
                </a:cxn>
                <a:cxn ang="0">
                  <a:pos x="6" y="0"/>
                </a:cxn>
                <a:cxn ang="0">
                  <a:pos x="2" y="0"/>
                </a:cxn>
              </a:cxnLst>
              <a:rect l="0" t="0" r="r" b="b"/>
              <a:pathLst>
                <a:path w="6" h="2">
                  <a:moveTo>
                    <a:pt x="2" y="0"/>
                  </a:moveTo>
                  <a:lnTo>
                    <a:pt x="2" y="0"/>
                  </a:lnTo>
                  <a:lnTo>
                    <a:pt x="0" y="2"/>
                  </a:lnTo>
                  <a:lnTo>
                    <a:pt x="2" y="2"/>
                  </a:lnTo>
                  <a:lnTo>
                    <a:pt x="4" y="2"/>
                  </a:lnTo>
                  <a:lnTo>
                    <a:pt x="6" y="0"/>
                  </a:lnTo>
                  <a:lnTo>
                    <a:pt x="2"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43" name="Freeform 258">
              <a:extLst>
                <a:ext uri="{FF2B5EF4-FFF2-40B4-BE49-F238E27FC236}">
                  <a16:creationId xmlns:a16="http://schemas.microsoft.com/office/drawing/2014/main" id="{0D7953A8-E148-4E9B-82C4-5C50DCC2598A}"/>
                </a:ext>
              </a:extLst>
            </p:cNvPr>
            <p:cNvSpPr>
              <a:spLocks/>
            </p:cNvSpPr>
            <p:nvPr/>
          </p:nvSpPr>
          <p:spPr bwMode="auto">
            <a:xfrm>
              <a:off x="3721100" y="1679575"/>
              <a:ext cx="6350" cy="6350"/>
            </a:xfrm>
            <a:custGeom>
              <a:avLst/>
              <a:gdLst/>
              <a:ahLst/>
              <a:cxnLst>
                <a:cxn ang="0">
                  <a:pos x="0" y="0"/>
                </a:cxn>
                <a:cxn ang="0">
                  <a:pos x="0" y="0"/>
                </a:cxn>
                <a:cxn ang="0">
                  <a:pos x="0" y="4"/>
                </a:cxn>
                <a:cxn ang="0">
                  <a:pos x="4" y="2"/>
                </a:cxn>
                <a:cxn ang="0">
                  <a:pos x="0" y="0"/>
                </a:cxn>
              </a:cxnLst>
              <a:rect l="0" t="0" r="r" b="b"/>
              <a:pathLst>
                <a:path w="4" h="4">
                  <a:moveTo>
                    <a:pt x="0" y="0"/>
                  </a:moveTo>
                  <a:lnTo>
                    <a:pt x="0" y="0"/>
                  </a:lnTo>
                  <a:lnTo>
                    <a:pt x="0" y="4"/>
                  </a:lnTo>
                  <a:lnTo>
                    <a:pt x="4"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44" name="Freeform 259">
              <a:extLst>
                <a:ext uri="{FF2B5EF4-FFF2-40B4-BE49-F238E27FC236}">
                  <a16:creationId xmlns:a16="http://schemas.microsoft.com/office/drawing/2014/main" id="{DE6A0259-C68D-4FE5-8D86-0612EE2A6568}"/>
                </a:ext>
              </a:extLst>
            </p:cNvPr>
            <p:cNvSpPr>
              <a:spLocks/>
            </p:cNvSpPr>
            <p:nvPr/>
          </p:nvSpPr>
          <p:spPr bwMode="auto">
            <a:xfrm>
              <a:off x="3721100" y="1679575"/>
              <a:ext cx="6350" cy="6350"/>
            </a:xfrm>
            <a:custGeom>
              <a:avLst/>
              <a:gdLst/>
              <a:ahLst/>
              <a:cxnLst>
                <a:cxn ang="0">
                  <a:pos x="0" y="0"/>
                </a:cxn>
                <a:cxn ang="0">
                  <a:pos x="0" y="0"/>
                </a:cxn>
                <a:cxn ang="0">
                  <a:pos x="0" y="4"/>
                </a:cxn>
                <a:cxn ang="0">
                  <a:pos x="4" y="2"/>
                </a:cxn>
                <a:cxn ang="0">
                  <a:pos x="0" y="0"/>
                </a:cxn>
              </a:cxnLst>
              <a:rect l="0" t="0" r="r" b="b"/>
              <a:pathLst>
                <a:path w="4" h="4">
                  <a:moveTo>
                    <a:pt x="0" y="0"/>
                  </a:moveTo>
                  <a:lnTo>
                    <a:pt x="0" y="0"/>
                  </a:lnTo>
                  <a:lnTo>
                    <a:pt x="0" y="4"/>
                  </a:lnTo>
                  <a:lnTo>
                    <a:pt x="4" y="2"/>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45" name="Freeform 260">
              <a:extLst>
                <a:ext uri="{FF2B5EF4-FFF2-40B4-BE49-F238E27FC236}">
                  <a16:creationId xmlns:a16="http://schemas.microsoft.com/office/drawing/2014/main" id="{92F18A30-20DC-49EE-9A14-67FC0FE99636}"/>
                </a:ext>
              </a:extLst>
            </p:cNvPr>
            <p:cNvSpPr>
              <a:spLocks/>
            </p:cNvSpPr>
            <p:nvPr/>
          </p:nvSpPr>
          <p:spPr bwMode="auto">
            <a:xfrm>
              <a:off x="3613150" y="1663700"/>
              <a:ext cx="19050" cy="6350"/>
            </a:xfrm>
            <a:custGeom>
              <a:avLst/>
              <a:gdLst/>
              <a:ahLst/>
              <a:cxnLst>
                <a:cxn ang="0">
                  <a:pos x="8" y="0"/>
                </a:cxn>
                <a:cxn ang="0">
                  <a:pos x="8" y="0"/>
                </a:cxn>
                <a:cxn ang="0">
                  <a:pos x="12" y="0"/>
                </a:cxn>
                <a:cxn ang="0">
                  <a:pos x="10" y="0"/>
                </a:cxn>
                <a:cxn ang="0">
                  <a:pos x="4" y="4"/>
                </a:cxn>
                <a:cxn ang="0">
                  <a:pos x="0" y="2"/>
                </a:cxn>
                <a:cxn ang="0">
                  <a:pos x="4" y="2"/>
                </a:cxn>
                <a:cxn ang="0">
                  <a:pos x="8" y="0"/>
                </a:cxn>
              </a:cxnLst>
              <a:rect l="0" t="0" r="r" b="b"/>
              <a:pathLst>
                <a:path w="12" h="4">
                  <a:moveTo>
                    <a:pt x="8" y="0"/>
                  </a:moveTo>
                  <a:lnTo>
                    <a:pt x="8" y="0"/>
                  </a:lnTo>
                  <a:lnTo>
                    <a:pt x="12" y="0"/>
                  </a:lnTo>
                  <a:lnTo>
                    <a:pt x="10" y="0"/>
                  </a:lnTo>
                  <a:lnTo>
                    <a:pt x="4" y="4"/>
                  </a:lnTo>
                  <a:lnTo>
                    <a:pt x="0" y="2"/>
                  </a:lnTo>
                  <a:lnTo>
                    <a:pt x="4" y="2"/>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46" name="Freeform 261">
              <a:extLst>
                <a:ext uri="{FF2B5EF4-FFF2-40B4-BE49-F238E27FC236}">
                  <a16:creationId xmlns:a16="http://schemas.microsoft.com/office/drawing/2014/main" id="{63753FEE-9E43-4448-91E5-A52D57FC7F41}"/>
                </a:ext>
              </a:extLst>
            </p:cNvPr>
            <p:cNvSpPr>
              <a:spLocks/>
            </p:cNvSpPr>
            <p:nvPr/>
          </p:nvSpPr>
          <p:spPr bwMode="auto">
            <a:xfrm>
              <a:off x="3613150" y="1663700"/>
              <a:ext cx="19050" cy="6350"/>
            </a:xfrm>
            <a:custGeom>
              <a:avLst/>
              <a:gdLst/>
              <a:ahLst/>
              <a:cxnLst>
                <a:cxn ang="0">
                  <a:pos x="8" y="0"/>
                </a:cxn>
                <a:cxn ang="0">
                  <a:pos x="8" y="0"/>
                </a:cxn>
                <a:cxn ang="0">
                  <a:pos x="12" y="0"/>
                </a:cxn>
                <a:cxn ang="0">
                  <a:pos x="10" y="0"/>
                </a:cxn>
                <a:cxn ang="0">
                  <a:pos x="4" y="4"/>
                </a:cxn>
                <a:cxn ang="0">
                  <a:pos x="0" y="2"/>
                </a:cxn>
                <a:cxn ang="0">
                  <a:pos x="4" y="2"/>
                </a:cxn>
                <a:cxn ang="0">
                  <a:pos x="8" y="0"/>
                </a:cxn>
              </a:cxnLst>
              <a:rect l="0" t="0" r="r" b="b"/>
              <a:pathLst>
                <a:path w="12" h="4">
                  <a:moveTo>
                    <a:pt x="8" y="0"/>
                  </a:moveTo>
                  <a:lnTo>
                    <a:pt x="8" y="0"/>
                  </a:lnTo>
                  <a:lnTo>
                    <a:pt x="12" y="0"/>
                  </a:lnTo>
                  <a:lnTo>
                    <a:pt x="10" y="0"/>
                  </a:lnTo>
                  <a:lnTo>
                    <a:pt x="4" y="4"/>
                  </a:lnTo>
                  <a:lnTo>
                    <a:pt x="0" y="2"/>
                  </a:lnTo>
                  <a:lnTo>
                    <a:pt x="4" y="2"/>
                  </a:lnTo>
                  <a:lnTo>
                    <a:pt x="8"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47" name="Freeform 262">
              <a:extLst>
                <a:ext uri="{FF2B5EF4-FFF2-40B4-BE49-F238E27FC236}">
                  <a16:creationId xmlns:a16="http://schemas.microsoft.com/office/drawing/2014/main" id="{0D6D59CD-D110-46C1-B1BA-611E43A1CAA1}"/>
                </a:ext>
              </a:extLst>
            </p:cNvPr>
            <p:cNvSpPr>
              <a:spLocks/>
            </p:cNvSpPr>
            <p:nvPr/>
          </p:nvSpPr>
          <p:spPr bwMode="auto">
            <a:xfrm>
              <a:off x="3733800" y="1625600"/>
              <a:ext cx="1588" cy="3175"/>
            </a:xfrm>
            <a:custGeom>
              <a:avLst/>
              <a:gdLst/>
              <a:ahLst/>
              <a:cxnLst>
                <a:cxn ang="0">
                  <a:pos x="0" y="0"/>
                </a:cxn>
                <a:cxn ang="0">
                  <a:pos x="0" y="0"/>
                </a:cxn>
                <a:cxn ang="0">
                  <a:pos x="0" y="2"/>
                </a:cxn>
                <a:cxn ang="0">
                  <a:pos x="0" y="0"/>
                </a:cxn>
              </a:cxnLst>
              <a:rect l="0" t="0" r="r" b="b"/>
              <a:pathLst>
                <a:path h="2">
                  <a:moveTo>
                    <a:pt x="0" y="0"/>
                  </a:moveTo>
                  <a:lnTo>
                    <a:pt x="0" y="0"/>
                  </a:lnTo>
                  <a:lnTo>
                    <a:pt x="0"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48" name="Freeform 263">
              <a:extLst>
                <a:ext uri="{FF2B5EF4-FFF2-40B4-BE49-F238E27FC236}">
                  <a16:creationId xmlns:a16="http://schemas.microsoft.com/office/drawing/2014/main" id="{0D417A9E-5EF5-4F2E-A9D2-1846B2D02B3D}"/>
                </a:ext>
              </a:extLst>
            </p:cNvPr>
            <p:cNvSpPr>
              <a:spLocks/>
            </p:cNvSpPr>
            <p:nvPr/>
          </p:nvSpPr>
          <p:spPr bwMode="auto">
            <a:xfrm>
              <a:off x="3733800" y="1625600"/>
              <a:ext cx="1588" cy="3175"/>
            </a:xfrm>
            <a:custGeom>
              <a:avLst/>
              <a:gdLst/>
              <a:ahLst/>
              <a:cxnLst>
                <a:cxn ang="0">
                  <a:pos x="0" y="0"/>
                </a:cxn>
                <a:cxn ang="0">
                  <a:pos x="0" y="0"/>
                </a:cxn>
                <a:cxn ang="0">
                  <a:pos x="0" y="2"/>
                </a:cxn>
                <a:cxn ang="0">
                  <a:pos x="0" y="0"/>
                </a:cxn>
              </a:cxnLst>
              <a:rect l="0" t="0" r="r" b="b"/>
              <a:pathLst>
                <a:path h="2">
                  <a:moveTo>
                    <a:pt x="0" y="0"/>
                  </a:moveTo>
                  <a:lnTo>
                    <a:pt x="0" y="0"/>
                  </a:lnTo>
                  <a:lnTo>
                    <a:pt x="0" y="2"/>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49" name="Freeform 264">
              <a:extLst>
                <a:ext uri="{FF2B5EF4-FFF2-40B4-BE49-F238E27FC236}">
                  <a16:creationId xmlns:a16="http://schemas.microsoft.com/office/drawing/2014/main" id="{3B448B90-A5EA-48E4-B773-1235A0EBB4C3}"/>
                </a:ext>
              </a:extLst>
            </p:cNvPr>
            <p:cNvSpPr>
              <a:spLocks/>
            </p:cNvSpPr>
            <p:nvPr/>
          </p:nvSpPr>
          <p:spPr bwMode="auto">
            <a:xfrm>
              <a:off x="3721100" y="1625600"/>
              <a:ext cx="1588" cy="6350"/>
            </a:xfrm>
            <a:custGeom>
              <a:avLst/>
              <a:gdLst/>
              <a:ahLst/>
              <a:cxnLst>
                <a:cxn ang="0">
                  <a:pos x="0" y="0"/>
                </a:cxn>
                <a:cxn ang="0">
                  <a:pos x="0" y="0"/>
                </a:cxn>
                <a:cxn ang="0">
                  <a:pos x="0" y="4"/>
                </a:cxn>
                <a:cxn ang="0">
                  <a:pos x="0" y="0"/>
                </a:cxn>
              </a:cxnLst>
              <a:rect l="0" t="0" r="r" b="b"/>
              <a:pathLst>
                <a:path h="4">
                  <a:moveTo>
                    <a:pt x="0" y="0"/>
                  </a:moveTo>
                  <a:lnTo>
                    <a:pt x="0" y="0"/>
                  </a:lnTo>
                  <a:lnTo>
                    <a:pt x="0" y="4"/>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50" name="Freeform 265">
              <a:extLst>
                <a:ext uri="{FF2B5EF4-FFF2-40B4-BE49-F238E27FC236}">
                  <a16:creationId xmlns:a16="http://schemas.microsoft.com/office/drawing/2014/main" id="{DCF096B1-3D99-49E4-A951-71EC1DD6B940}"/>
                </a:ext>
              </a:extLst>
            </p:cNvPr>
            <p:cNvSpPr>
              <a:spLocks/>
            </p:cNvSpPr>
            <p:nvPr/>
          </p:nvSpPr>
          <p:spPr bwMode="auto">
            <a:xfrm>
              <a:off x="3721100" y="1625600"/>
              <a:ext cx="1588" cy="6350"/>
            </a:xfrm>
            <a:custGeom>
              <a:avLst/>
              <a:gdLst/>
              <a:ahLst/>
              <a:cxnLst>
                <a:cxn ang="0">
                  <a:pos x="0" y="0"/>
                </a:cxn>
                <a:cxn ang="0">
                  <a:pos x="0" y="0"/>
                </a:cxn>
                <a:cxn ang="0">
                  <a:pos x="0" y="4"/>
                </a:cxn>
                <a:cxn ang="0">
                  <a:pos x="0" y="0"/>
                </a:cxn>
              </a:cxnLst>
              <a:rect l="0" t="0" r="r" b="b"/>
              <a:pathLst>
                <a:path h="4">
                  <a:moveTo>
                    <a:pt x="0" y="0"/>
                  </a:moveTo>
                  <a:lnTo>
                    <a:pt x="0" y="0"/>
                  </a:lnTo>
                  <a:lnTo>
                    <a:pt x="0" y="4"/>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51" name="Freeform 266">
              <a:extLst>
                <a:ext uri="{FF2B5EF4-FFF2-40B4-BE49-F238E27FC236}">
                  <a16:creationId xmlns:a16="http://schemas.microsoft.com/office/drawing/2014/main" id="{BD7B919A-4173-47DC-8383-D9C265107A6A}"/>
                </a:ext>
              </a:extLst>
            </p:cNvPr>
            <p:cNvSpPr>
              <a:spLocks/>
            </p:cNvSpPr>
            <p:nvPr/>
          </p:nvSpPr>
          <p:spPr bwMode="auto">
            <a:xfrm>
              <a:off x="3232150" y="1612900"/>
              <a:ext cx="38100" cy="22225"/>
            </a:xfrm>
            <a:custGeom>
              <a:avLst/>
              <a:gdLst/>
              <a:ahLst/>
              <a:cxnLst>
                <a:cxn ang="0">
                  <a:pos x="0" y="0"/>
                </a:cxn>
                <a:cxn ang="0">
                  <a:pos x="0" y="0"/>
                </a:cxn>
                <a:cxn ang="0">
                  <a:pos x="2" y="6"/>
                </a:cxn>
                <a:cxn ang="0">
                  <a:pos x="4" y="8"/>
                </a:cxn>
                <a:cxn ang="0">
                  <a:pos x="10" y="12"/>
                </a:cxn>
                <a:cxn ang="0">
                  <a:pos x="22" y="14"/>
                </a:cxn>
                <a:cxn ang="0">
                  <a:pos x="24" y="14"/>
                </a:cxn>
                <a:cxn ang="0">
                  <a:pos x="24" y="12"/>
                </a:cxn>
                <a:cxn ang="0">
                  <a:pos x="22" y="10"/>
                </a:cxn>
                <a:cxn ang="0">
                  <a:pos x="16" y="8"/>
                </a:cxn>
                <a:cxn ang="0">
                  <a:pos x="12" y="8"/>
                </a:cxn>
                <a:cxn ang="0">
                  <a:pos x="10" y="4"/>
                </a:cxn>
                <a:cxn ang="0">
                  <a:pos x="6" y="4"/>
                </a:cxn>
                <a:cxn ang="0">
                  <a:pos x="0" y="0"/>
                </a:cxn>
              </a:cxnLst>
              <a:rect l="0" t="0" r="r" b="b"/>
              <a:pathLst>
                <a:path w="24" h="14">
                  <a:moveTo>
                    <a:pt x="0" y="0"/>
                  </a:moveTo>
                  <a:lnTo>
                    <a:pt x="0" y="0"/>
                  </a:lnTo>
                  <a:lnTo>
                    <a:pt x="2" y="6"/>
                  </a:lnTo>
                  <a:lnTo>
                    <a:pt x="4" y="8"/>
                  </a:lnTo>
                  <a:lnTo>
                    <a:pt x="10" y="12"/>
                  </a:lnTo>
                  <a:lnTo>
                    <a:pt x="22" y="14"/>
                  </a:lnTo>
                  <a:lnTo>
                    <a:pt x="24" y="14"/>
                  </a:lnTo>
                  <a:lnTo>
                    <a:pt x="24" y="12"/>
                  </a:lnTo>
                  <a:lnTo>
                    <a:pt x="22" y="10"/>
                  </a:lnTo>
                  <a:lnTo>
                    <a:pt x="16" y="8"/>
                  </a:lnTo>
                  <a:lnTo>
                    <a:pt x="12" y="8"/>
                  </a:lnTo>
                  <a:lnTo>
                    <a:pt x="10" y="4"/>
                  </a:lnTo>
                  <a:lnTo>
                    <a:pt x="6" y="4"/>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52" name="Freeform 267">
              <a:extLst>
                <a:ext uri="{FF2B5EF4-FFF2-40B4-BE49-F238E27FC236}">
                  <a16:creationId xmlns:a16="http://schemas.microsoft.com/office/drawing/2014/main" id="{8549DD32-0609-483F-923D-C89DDD1DFBEE}"/>
                </a:ext>
              </a:extLst>
            </p:cNvPr>
            <p:cNvSpPr>
              <a:spLocks/>
            </p:cNvSpPr>
            <p:nvPr/>
          </p:nvSpPr>
          <p:spPr bwMode="auto">
            <a:xfrm>
              <a:off x="3232150" y="1612900"/>
              <a:ext cx="38100" cy="22225"/>
            </a:xfrm>
            <a:custGeom>
              <a:avLst/>
              <a:gdLst/>
              <a:ahLst/>
              <a:cxnLst>
                <a:cxn ang="0">
                  <a:pos x="0" y="0"/>
                </a:cxn>
                <a:cxn ang="0">
                  <a:pos x="0" y="0"/>
                </a:cxn>
                <a:cxn ang="0">
                  <a:pos x="2" y="6"/>
                </a:cxn>
                <a:cxn ang="0">
                  <a:pos x="4" y="8"/>
                </a:cxn>
                <a:cxn ang="0">
                  <a:pos x="10" y="12"/>
                </a:cxn>
                <a:cxn ang="0">
                  <a:pos x="22" y="14"/>
                </a:cxn>
                <a:cxn ang="0">
                  <a:pos x="24" y="14"/>
                </a:cxn>
                <a:cxn ang="0">
                  <a:pos x="24" y="12"/>
                </a:cxn>
                <a:cxn ang="0">
                  <a:pos x="22" y="10"/>
                </a:cxn>
                <a:cxn ang="0">
                  <a:pos x="16" y="8"/>
                </a:cxn>
                <a:cxn ang="0">
                  <a:pos x="12" y="8"/>
                </a:cxn>
                <a:cxn ang="0">
                  <a:pos x="10" y="4"/>
                </a:cxn>
                <a:cxn ang="0">
                  <a:pos x="6" y="4"/>
                </a:cxn>
                <a:cxn ang="0">
                  <a:pos x="0" y="0"/>
                </a:cxn>
              </a:cxnLst>
              <a:rect l="0" t="0" r="r" b="b"/>
              <a:pathLst>
                <a:path w="24" h="14">
                  <a:moveTo>
                    <a:pt x="0" y="0"/>
                  </a:moveTo>
                  <a:lnTo>
                    <a:pt x="0" y="0"/>
                  </a:lnTo>
                  <a:lnTo>
                    <a:pt x="2" y="6"/>
                  </a:lnTo>
                  <a:lnTo>
                    <a:pt x="4" y="8"/>
                  </a:lnTo>
                  <a:lnTo>
                    <a:pt x="10" y="12"/>
                  </a:lnTo>
                  <a:lnTo>
                    <a:pt x="22" y="14"/>
                  </a:lnTo>
                  <a:lnTo>
                    <a:pt x="24" y="14"/>
                  </a:lnTo>
                  <a:lnTo>
                    <a:pt x="24" y="12"/>
                  </a:lnTo>
                  <a:lnTo>
                    <a:pt x="22" y="10"/>
                  </a:lnTo>
                  <a:lnTo>
                    <a:pt x="16" y="8"/>
                  </a:lnTo>
                  <a:lnTo>
                    <a:pt x="12" y="8"/>
                  </a:lnTo>
                  <a:lnTo>
                    <a:pt x="10" y="4"/>
                  </a:lnTo>
                  <a:lnTo>
                    <a:pt x="6" y="4"/>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53" name="Freeform 268">
              <a:extLst>
                <a:ext uri="{FF2B5EF4-FFF2-40B4-BE49-F238E27FC236}">
                  <a16:creationId xmlns:a16="http://schemas.microsoft.com/office/drawing/2014/main" id="{B8B594DE-B8A1-4C01-B7C6-9BD1C659A45C}"/>
                </a:ext>
              </a:extLst>
            </p:cNvPr>
            <p:cNvSpPr>
              <a:spLocks/>
            </p:cNvSpPr>
            <p:nvPr/>
          </p:nvSpPr>
          <p:spPr bwMode="auto">
            <a:xfrm>
              <a:off x="3489325" y="1590675"/>
              <a:ext cx="15875" cy="9525"/>
            </a:xfrm>
            <a:custGeom>
              <a:avLst/>
              <a:gdLst/>
              <a:ahLst/>
              <a:cxnLst>
                <a:cxn ang="0">
                  <a:pos x="8" y="0"/>
                </a:cxn>
                <a:cxn ang="0">
                  <a:pos x="8" y="0"/>
                </a:cxn>
                <a:cxn ang="0">
                  <a:pos x="10" y="2"/>
                </a:cxn>
                <a:cxn ang="0">
                  <a:pos x="6" y="4"/>
                </a:cxn>
                <a:cxn ang="0">
                  <a:pos x="6" y="6"/>
                </a:cxn>
                <a:cxn ang="0">
                  <a:pos x="0" y="4"/>
                </a:cxn>
                <a:cxn ang="0">
                  <a:pos x="0" y="6"/>
                </a:cxn>
                <a:cxn ang="0">
                  <a:pos x="0" y="4"/>
                </a:cxn>
                <a:cxn ang="0">
                  <a:pos x="0" y="2"/>
                </a:cxn>
                <a:cxn ang="0">
                  <a:pos x="8" y="0"/>
                </a:cxn>
              </a:cxnLst>
              <a:rect l="0" t="0" r="r" b="b"/>
              <a:pathLst>
                <a:path w="10" h="6">
                  <a:moveTo>
                    <a:pt x="8" y="0"/>
                  </a:moveTo>
                  <a:lnTo>
                    <a:pt x="8" y="0"/>
                  </a:lnTo>
                  <a:lnTo>
                    <a:pt x="10" y="2"/>
                  </a:lnTo>
                  <a:lnTo>
                    <a:pt x="6" y="4"/>
                  </a:lnTo>
                  <a:lnTo>
                    <a:pt x="6" y="6"/>
                  </a:lnTo>
                  <a:lnTo>
                    <a:pt x="0" y="4"/>
                  </a:lnTo>
                  <a:lnTo>
                    <a:pt x="0" y="6"/>
                  </a:lnTo>
                  <a:lnTo>
                    <a:pt x="0" y="4"/>
                  </a:lnTo>
                  <a:lnTo>
                    <a:pt x="0" y="2"/>
                  </a:lnTo>
                  <a:lnTo>
                    <a:pt x="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54" name="Freeform 269">
              <a:extLst>
                <a:ext uri="{FF2B5EF4-FFF2-40B4-BE49-F238E27FC236}">
                  <a16:creationId xmlns:a16="http://schemas.microsoft.com/office/drawing/2014/main" id="{7E683B8F-2F62-4A06-9778-1CE95EE1AA2B}"/>
                </a:ext>
              </a:extLst>
            </p:cNvPr>
            <p:cNvSpPr>
              <a:spLocks/>
            </p:cNvSpPr>
            <p:nvPr/>
          </p:nvSpPr>
          <p:spPr bwMode="auto">
            <a:xfrm>
              <a:off x="3489325" y="1590675"/>
              <a:ext cx="15875" cy="9525"/>
            </a:xfrm>
            <a:custGeom>
              <a:avLst/>
              <a:gdLst/>
              <a:ahLst/>
              <a:cxnLst>
                <a:cxn ang="0">
                  <a:pos x="8" y="0"/>
                </a:cxn>
                <a:cxn ang="0">
                  <a:pos x="8" y="0"/>
                </a:cxn>
                <a:cxn ang="0">
                  <a:pos x="10" y="2"/>
                </a:cxn>
                <a:cxn ang="0">
                  <a:pos x="6" y="4"/>
                </a:cxn>
                <a:cxn ang="0">
                  <a:pos x="6" y="6"/>
                </a:cxn>
                <a:cxn ang="0">
                  <a:pos x="0" y="4"/>
                </a:cxn>
                <a:cxn ang="0">
                  <a:pos x="0" y="6"/>
                </a:cxn>
                <a:cxn ang="0">
                  <a:pos x="0" y="4"/>
                </a:cxn>
                <a:cxn ang="0">
                  <a:pos x="0" y="2"/>
                </a:cxn>
                <a:cxn ang="0">
                  <a:pos x="8" y="0"/>
                </a:cxn>
              </a:cxnLst>
              <a:rect l="0" t="0" r="r" b="b"/>
              <a:pathLst>
                <a:path w="10" h="6">
                  <a:moveTo>
                    <a:pt x="8" y="0"/>
                  </a:moveTo>
                  <a:lnTo>
                    <a:pt x="8" y="0"/>
                  </a:lnTo>
                  <a:lnTo>
                    <a:pt x="10" y="2"/>
                  </a:lnTo>
                  <a:lnTo>
                    <a:pt x="6" y="4"/>
                  </a:lnTo>
                  <a:lnTo>
                    <a:pt x="6" y="6"/>
                  </a:lnTo>
                  <a:lnTo>
                    <a:pt x="0" y="4"/>
                  </a:lnTo>
                  <a:lnTo>
                    <a:pt x="0" y="6"/>
                  </a:lnTo>
                  <a:lnTo>
                    <a:pt x="0" y="4"/>
                  </a:lnTo>
                  <a:lnTo>
                    <a:pt x="0" y="2"/>
                  </a:lnTo>
                  <a:lnTo>
                    <a:pt x="8"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55" name="Freeform 270">
              <a:extLst>
                <a:ext uri="{FF2B5EF4-FFF2-40B4-BE49-F238E27FC236}">
                  <a16:creationId xmlns:a16="http://schemas.microsoft.com/office/drawing/2014/main" id="{9863BEC5-FB28-4537-8D4A-9EEFB5CED3C3}"/>
                </a:ext>
              </a:extLst>
            </p:cNvPr>
            <p:cNvSpPr>
              <a:spLocks/>
            </p:cNvSpPr>
            <p:nvPr/>
          </p:nvSpPr>
          <p:spPr bwMode="auto">
            <a:xfrm>
              <a:off x="3549650" y="1587500"/>
              <a:ext cx="63500" cy="6350"/>
            </a:xfrm>
            <a:custGeom>
              <a:avLst/>
              <a:gdLst/>
              <a:ahLst/>
              <a:cxnLst>
                <a:cxn ang="0">
                  <a:pos x="12" y="0"/>
                </a:cxn>
                <a:cxn ang="0">
                  <a:pos x="12" y="0"/>
                </a:cxn>
                <a:cxn ang="0">
                  <a:pos x="20" y="0"/>
                </a:cxn>
                <a:cxn ang="0">
                  <a:pos x="30" y="0"/>
                </a:cxn>
                <a:cxn ang="0">
                  <a:pos x="40" y="0"/>
                </a:cxn>
                <a:cxn ang="0">
                  <a:pos x="20" y="2"/>
                </a:cxn>
                <a:cxn ang="0">
                  <a:pos x="14" y="2"/>
                </a:cxn>
                <a:cxn ang="0">
                  <a:pos x="8" y="2"/>
                </a:cxn>
                <a:cxn ang="0">
                  <a:pos x="8" y="4"/>
                </a:cxn>
                <a:cxn ang="0">
                  <a:pos x="4" y="4"/>
                </a:cxn>
                <a:cxn ang="0">
                  <a:pos x="0" y="4"/>
                </a:cxn>
                <a:cxn ang="0">
                  <a:pos x="0" y="2"/>
                </a:cxn>
                <a:cxn ang="0">
                  <a:pos x="2" y="2"/>
                </a:cxn>
                <a:cxn ang="0">
                  <a:pos x="12" y="0"/>
                </a:cxn>
              </a:cxnLst>
              <a:rect l="0" t="0" r="r" b="b"/>
              <a:pathLst>
                <a:path w="40" h="4">
                  <a:moveTo>
                    <a:pt x="12" y="0"/>
                  </a:moveTo>
                  <a:lnTo>
                    <a:pt x="12" y="0"/>
                  </a:lnTo>
                  <a:lnTo>
                    <a:pt x="20" y="0"/>
                  </a:lnTo>
                  <a:lnTo>
                    <a:pt x="30" y="0"/>
                  </a:lnTo>
                  <a:lnTo>
                    <a:pt x="40" y="0"/>
                  </a:lnTo>
                  <a:lnTo>
                    <a:pt x="20" y="2"/>
                  </a:lnTo>
                  <a:lnTo>
                    <a:pt x="14" y="2"/>
                  </a:lnTo>
                  <a:lnTo>
                    <a:pt x="8" y="2"/>
                  </a:lnTo>
                  <a:lnTo>
                    <a:pt x="8" y="4"/>
                  </a:lnTo>
                  <a:lnTo>
                    <a:pt x="4" y="4"/>
                  </a:lnTo>
                  <a:lnTo>
                    <a:pt x="0" y="4"/>
                  </a:lnTo>
                  <a:lnTo>
                    <a:pt x="0" y="2"/>
                  </a:lnTo>
                  <a:lnTo>
                    <a:pt x="2" y="2"/>
                  </a:ln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56" name="Freeform 271">
              <a:extLst>
                <a:ext uri="{FF2B5EF4-FFF2-40B4-BE49-F238E27FC236}">
                  <a16:creationId xmlns:a16="http://schemas.microsoft.com/office/drawing/2014/main" id="{F4E280D9-BB4A-4FC9-AB79-8A71E88CFC16}"/>
                </a:ext>
              </a:extLst>
            </p:cNvPr>
            <p:cNvSpPr>
              <a:spLocks/>
            </p:cNvSpPr>
            <p:nvPr/>
          </p:nvSpPr>
          <p:spPr bwMode="auto">
            <a:xfrm>
              <a:off x="3549650" y="1587500"/>
              <a:ext cx="63500" cy="6350"/>
            </a:xfrm>
            <a:custGeom>
              <a:avLst/>
              <a:gdLst/>
              <a:ahLst/>
              <a:cxnLst>
                <a:cxn ang="0">
                  <a:pos x="12" y="0"/>
                </a:cxn>
                <a:cxn ang="0">
                  <a:pos x="12" y="0"/>
                </a:cxn>
                <a:cxn ang="0">
                  <a:pos x="20" y="0"/>
                </a:cxn>
                <a:cxn ang="0">
                  <a:pos x="30" y="0"/>
                </a:cxn>
                <a:cxn ang="0">
                  <a:pos x="40" y="0"/>
                </a:cxn>
                <a:cxn ang="0">
                  <a:pos x="20" y="2"/>
                </a:cxn>
                <a:cxn ang="0">
                  <a:pos x="14" y="2"/>
                </a:cxn>
                <a:cxn ang="0">
                  <a:pos x="8" y="2"/>
                </a:cxn>
                <a:cxn ang="0">
                  <a:pos x="8" y="4"/>
                </a:cxn>
                <a:cxn ang="0">
                  <a:pos x="4" y="4"/>
                </a:cxn>
                <a:cxn ang="0">
                  <a:pos x="0" y="4"/>
                </a:cxn>
                <a:cxn ang="0">
                  <a:pos x="0" y="2"/>
                </a:cxn>
                <a:cxn ang="0">
                  <a:pos x="2" y="2"/>
                </a:cxn>
                <a:cxn ang="0">
                  <a:pos x="12" y="0"/>
                </a:cxn>
              </a:cxnLst>
              <a:rect l="0" t="0" r="r" b="b"/>
              <a:pathLst>
                <a:path w="40" h="4">
                  <a:moveTo>
                    <a:pt x="12" y="0"/>
                  </a:moveTo>
                  <a:lnTo>
                    <a:pt x="12" y="0"/>
                  </a:lnTo>
                  <a:lnTo>
                    <a:pt x="20" y="0"/>
                  </a:lnTo>
                  <a:lnTo>
                    <a:pt x="30" y="0"/>
                  </a:lnTo>
                  <a:lnTo>
                    <a:pt x="40" y="0"/>
                  </a:lnTo>
                  <a:lnTo>
                    <a:pt x="20" y="2"/>
                  </a:lnTo>
                  <a:lnTo>
                    <a:pt x="14" y="2"/>
                  </a:lnTo>
                  <a:lnTo>
                    <a:pt x="8" y="2"/>
                  </a:lnTo>
                  <a:lnTo>
                    <a:pt x="8" y="4"/>
                  </a:lnTo>
                  <a:lnTo>
                    <a:pt x="4" y="4"/>
                  </a:lnTo>
                  <a:lnTo>
                    <a:pt x="0" y="4"/>
                  </a:lnTo>
                  <a:lnTo>
                    <a:pt x="0" y="2"/>
                  </a:lnTo>
                  <a:lnTo>
                    <a:pt x="2" y="2"/>
                  </a:lnTo>
                  <a:lnTo>
                    <a:pt x="12"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57" name="Freeform 272">
              <a:extLst>
                <a:ext uri="{FF2B5EF4-FFF2-40B4-BE49-F238E27FC236}">
                  <a16:creationId xmlns:a16="http://schemas.microsoft.com/office/drawing/2014/main" id="{957D8D48-F2CB-46E6-BC8C-91D44616D0A3}"/>
                </a:ext>
              </a:extLst>
            </p:cNvPr>
            <p:cNvSpPr>
              <a:spLocks/>
            </p:cNvSpPr>
            <p:nvPr/>
          </p:nvSpPr>
          <p:spPr bwMode="auto">
            <a:xfrm>
              <a:off x="3514725" y="1581150"/>
              <a:ext cx="31750" cy="15875"/>
            </a:xfrm>
            <a:custGeom>
              <a:avLst/>
              <a:gdLst/>
              <a:ahLst/>
              <a:cxnLst>
                <a:cxn ang="0">
                  <a:pos x="2" y="0"/>
                </a:cxn>
                <a:cxn ang="0">
                  <a:pos x="4" y="0"/>
                </a:cxn>
                <a:cxn ang="0">
                  <a:pos x="4" y="4"/>
                </a:cxn>
                <a:cxn ang="0">
                  <a:pos x="6" y="6"/>
                </a:cxn>
                <a:cxn ang="0">
                  <a:pos x="14" y="6"/>
                </a:cxn>
                <a:cxn ang="0">
                  <a:pos x="20" y="8"/>
                </a:cxn>
                <a:cxn ang="0">
                  <a:pos x="14" y="6"/>
                </a:cxn>
                <a:cxn ang="0">
                  <a:pos x="6" y="8"/>
                </a:cxn>
                <a:cxn ang="0">
                  <a:pos x="6" y="10"/>
                </a:cxn>
                <a:cxn ang="0">
                  <a:pos x="4" y="10"/>
                </a:cxn>
                <a:cxn ang="0">
                  <a:pos x="4" y="8"/>
                </a:cxn>
                <a:cxn ang="0">
                  <a:pos x="0" y="8"/>
                </a:cxn>
                <a:cxn ang="0">
                  <a:pos x="0" y="6"/>
                </a:cxn>
                <a:cxn ang="0">
                  <a:pos x="2" y="6"/>
                </a:cxn>
                <a:cxn ang="0">
                  <a:pos x="2" y="2"/>
                </a:cxn>
                <a:cxn ang="0">
                  <a:pos x="2" y="0"/>
                </a:cxn>
              </a:cxnLst>
              <a:rect l="0" t="0" r="r" b="b"/>
              <a:pathLst>
                <a:path w="20" h="10">
                  <a:moveTo>
                    <a:pt x="2" y="0"/>
                  </a:moveTo>
                  <a:lnTo>
                    <a:pt x="4" y="0"/>
                  </a:lnTo>
                  <a:lnTo>
                    <a:pt x="4" y="4"/>
                  </a:lnTo>
                  <a:lnTo>
                    <a:pt x="6" y="6"/>
                  </a:lnTo>
                  <a:lnTo>
                    <a:pt x="14" y="6"/>
                  </a:lnTo>
                  <a:lnTo>
                    <a:pt x="20" y="8"/>
                  </a:lnTo>
                  <a:lnTo>
                    <a:pt x="14" y="6"/>
                  </a:lnTo>
                  <a:lnTo>
                    <a:pt x="6" y="8"/>
                  </a:lnTo>
                  <a:lnTo>
                    <a:pt x="6" y="10"/>
                  </a:lnTo>
                  <a:lnTo>
                    <a:pt x="4" y="10"/>
                  </a:lnTo>
                  <a:lnTo>
                    <a:pt x="4" y="8"/>
                  </a:lnTo>
                  <a:lnTo>
                    <a:pt x="0" y="8"/>
                  </a:lnTo>
                  <a:lnTo>
                    <a:pt x="0" y="6"/>
                  </a:lnTo>
                  <a:lnTo>
                    <a:pt x="2" y="6"/>
                  </a:lnTo>
                  <a:lnTo>
                    <a:pt x="2" y="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58" name="Freeform 273">
              <a:extLst>
                <a:ext uri="{FF2B5EF4-FFF2-40B4-BE49-F238E27FC236}">
                  <a16:creationId xmlns:a16="http://schemas.microsoft.com/office/drawing/2014/main" id="{941DA91F-94DC-4DB2-8C0A-2F8B6C5A86D3}"/>
                </a:ext>
              </a:extLst>
            </p:cNvPr>
            <p:cNvSpPr>
              <a:spLocks/>
            </p:cNvSpPr>
            <p:nvPr/>
          </p:nvSpPr>
          <p:spPr bwMode="auto">
            <a:xfrm>
              <a:off x="3514725" y="1581150"/>
              <a:ext cx="31750" cy="15875"/>
            </a:xfrm>
            <a:custGeom>
              <a:avLst/>
              <a:gdLst/>
              <a:ahLst/>
              <a:cxnLst>
                <a:cxn ang="0">
                  <a:pos x="2" y="0"/>
                </a:cxn>
                <a:cxn ang="0">
                  <a:pos x="4" y="0"/>
                </a:cxn>
                <a:cxn ang="0">
                  <a:pos x="4" y="4"/>
                </a:cxn>
                <a:cxn ang="0">
                  <a:pos x="6" y="6"/>
                </a:cxn>
                <a:cxn ang="0">
                  <a:pos x="14" y="6"/>
                </a:cxn>
                <a:cxn ang="0">
                  <a:pos x="20" y="8"/>
                </a:cxn>
                <a:cxn ang="0">
                  <a:pos x="14" y="6"/>
                </a:cxn>
                <a:cxn ang="0">
                  <a:pos x="6" y="8"/>
                </a:cxn>
                <a:cxn ang="0">
                  <a:pos x="6" y="10"/>
                </a:cxn>
                <a:cxn ang="0">
                  <a:pos x="4" y="10"/>
                </a:cxn>
                <a:cxn ang="0">
                  <a:pos x="4" y="8"/>
                </a:cxn>
                <a:cxn ang="0">
                  <a:pos x="0" y="8"/>
                </a:cxn>
                <a:cxn ang="0">
                  <a:pos x="0" y="6"/>
                </a:cxn>
                <a:cxn ang="0">
                  <a:pos x="2" y="6"/>
                </a:cxn>
                <a:cxn ang="0">
                  <a:pos x="2" y="2"/>
                </a:cxn>
                <a:cxn ang="0">
                  <a:pos x="2" y="0"/>
                </a:cxn>
              </a:cxnLst>
              <a:rect l="0" t="0" r="r" b="b"/>
              <a:pathLst>
                <a:path w="20" h="10">
                  <a:moveTo>
                    <a:pt x="2" y="0"/>
                  </a:moveTo>
                  <a:lnTo>
                    <a:pt x="4" y="0"/>
                  </a:lnTo>
                  <a:lnTo>
                    <a:pt x="4" y="4"/>
                  </a:lnTo>
                  <a:lnTo>
                    <a:pt x="6" y="6"/>
                  </a:lnTo>
                  <a:lnTo>
                    <a:pt x="14" y="6"/>
                  </a:lnTo>
                  <a:lnTo>
                    <a:pt x="20" y="8"/>
                  </a:lnTo>
                  <a:lnTo>
                    <a:pt x="14" y="6"/>
                  </a:lnTo>
                  <a:lnTo>
                    <a:pt x="6" y="8"/>
                  </a:lnTo>
                  <a:lnTo>
                    <a:pt x="6" y="10"/>
                  </a:lnTo>
                  <a:lnTo>
                    <a:pt x="4" y="10"/>
                  </a:lnTo>
                  <a:lnTo>
                    <a:pt x="4" y="8"/>
                  </a:lnTo>
                  <a:lnTo>
                    <a:pt x="0" y="8"/>
                  </a:lnTo>
                  <a:lnTo>
                    <a:pt x="0" y="6"/>
                  </a:lnTo>
                  <a:lnTo>
                    <a:pt x="2" y="6"/>
                  </a:lnTo>
                  <a:lnTo>
                    <a:pt x="2" y="2"/>
                  </a:lnTo>
                  <a:lnTo>
                    <a:pt x="2"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59" name="Freeform 274">
              <a:extLst>
                <a:ext uri="{FF2B5EF4-FFF2-40B4-BE49-F238E27FC236}">
                  <a16:creationId xmlns:a16="http://schemas.microsoft.com/office/drawing/2014/main" id="{2CAF904F-CD64-47A2-BE5B-630B71C7D9C4}"/>
                </a:ext>
              </a:extLst>
            </p:cNvPr>
            <p:cNvSpPr>
              <a:spLocks/>
            </p:cNvSpPr>
            <p:nvPr/>
          </p:nvSpPr>
          <p:spPr bwMode="auto">
            <a:xfrm>
              <a:off x="6911975" y="2905125"/>
              <a:ext cx="123825" cy="171450"/>
            </a:xfrm>
            <a:custGeom>
              <a:avLst/>
              <a:gdLst/>
              <a:ahLst/>
              <a:cxnLst>
                <a:cxn ang="0">
                  <a:pos x="48" y="96"/>
                </a:cxn>
                <a:cxn ang="0">
                  <a:pos x="46" y="84"/>
                </a:cxn>
                <a:cxn ang="0">
                  <a:pos x="32" y="78"/>
                </a:cxn>
                <a:cxn ang="0">
                  <a:pos x="36" y="72"/>
                </a:cxn>
                <a:cxn ang="0">
                  <a:pos x="36" y="64"/>
                </a:cxn>
                <a:cxn ang="0">
                  <a:pos x="46" y="60"/>
                </a:cxn>
                <a:cxn ang="0">
                  <a:pos x="50" y="52"/>
                </a:cxn>
                <a:cxn ang="0">
                  <a:pos x="56" y="52"/>
                </a:cxn>
                <a:cxn ang="0">
                  <a:pos x="60" y="46"/>
                </a:cxn>
                <a:cxn ang="0">
                  <a:pos x="64" y="42"/>
                </a:cxn>
                <a:cxn ang="0">
                  <a:pos x="60" y="32"/>
                </a:cxn>
                <a:cxn ang="0">
                  <a:pos x="64" y="26"/>
                </a:cxn>
                <a:cxn ang="0">
                  <a:pos x="68" y="22"/>
                </a:cxn>
                <a:cxn ang="0">
                  <a:pos x="78" y="12"/>
                </a:cxn>
                <a:cxn ang="0">
                  <a:pos x="68" y="8"/>
                </a:cxn>
                <a:cxn ang="0">
                  <a:pos x="62" y="14"/>
                </a:cxn>
                <a:cxn ang="0">
                  <a:pos x="52" y="16"/>
                </a:cxn>
                <a:cxn ang="0">
                  <a:pos x="48" y="24"/>
                </a:cxn>
                <a:cxn ang="0">
                  <a:pos x="42" y="28"/>
                </a:cxn>
                <a:cxn ang="0">
                  <a:pos x="34" y="20"/>
                </a:cxn>
                <a:cxn ang="0">
                  <a:pos x="28" y="30"/>
                </a:cxn>
                <a:cxn ang="0">
                  <a:pos x="16" y="44"/>
                </a:cxn>
                <a:cxn ang="0">
                  <a:pos x="6" y="58"/>
                </a:cxn>
                <a:cxn ang="0">
                  <a:pos x="2" y="68"/>
                </a:cxn>
                <a:cxn ang="0">
                  <a:pos x="6" y="78"/>
                </a:cxn>
                <a:cxn ang="0">
                  <a:pos x="6" y="86"/>
                </a:cxn>
                <a:cxn ang="0">
                  <a:pos x="0" y="96"/>
                </a:cxn>
                <a:cxn ang="0">
                  <a:pos x="6" y="102"/>
                </a:cxn>
                <a:cxn ang="0">
                  <a:pos x="10" y="108"/>
                </a:cxn>
                <a:cxn ang="0">
                  <a:pos x="16" y="104"/>
                </a:cxn>
                <a:cxn ang="0">
                  <a:pos x="24" y="104"/>
                </a:cxn>
                <a:cxn ang="0">
                  <a:pos x="36" y="94"/>
                </a:cxn>
                <a:cxn ang="0">
                  <a:pos x="48" y="96"/>
                </a:cxn>
              </a:cxnLst>
              <a:rect l="0" t="0" r="r" b="b"/>
              <a:pathLst>
                <a:path w="78" h="108">
                  <a:moveTo>
                    <a:pt x="48" y="96"/>
                  </a:moveTo>
                  <a:lnTo>
                    <a:pt x="48" y="96"/>
                  </a:lnTo>
                  <a:lnTo>
                    <a:pt x="46" y="92"/>
                  </a:lnTo>
                  <a:lnTo>
                    <a:pt x="46" y="84"/>
                  </a:lnTo>
                  <a:lnTo>
                    <a:pt x="40" y="80"/>
                  </a:lnTo>
                  <a:lnTo>
                    <a:pt x="32" y="78"/>
                  </a:lnTo>
                  <a:lnTo>
                    <a:pt x="34" y="74"/>
                  </a:lnTo>
                  <a:lnTo>
                    <a:pt x="36" y="72"/>
                  </a:lnTo>
                  <a:lnTo>
                    <a:pt x="36" y="68"/>
                  </a:lnTo>
                  <a:lnTo>
                    <a:pt x="36" y="64"/>
                  </a:lnTo>
                  <a:lnTo>
                    <a:pt x="40" y="62"/>
                  </a:lnTo>
                  <a:lnTo>
                    <a:pt x="46" y="60"/>
                  </a:lnTo>
                  <a:lnTo>
                    <a:pt x="48" y="58"/>
                  </a:lnTo>
                  <a:lnTo>
                    <a:pt x="50" y="52"/>
                  </a:lnTo>
                  <a:lnTo>
                    <a:pt x="54" y="52"/>
                  </a:lnTo>
                  <a:lnTo>
                    <a:pt x="56" y="52"/>
                  </a:lnTo>
                  <a:lnTo>
                    <a:pt x="58" y="48"/>
                  </a:lnTo>
                  <a:lnTo>
                    <a:pt x="60" y="46"/>
                  </a:lnTo>
                  <a:lnTo>
                    <a:pt x="64" y="46"/>
                  </a:lnTo>
                  <a:lnTo>
                    <a:pt x="64" y="42"/>
                  </a:lnTo>
                  <a:lnTo>
                    <a:pt x="62" y="36"/>
                  </a:lnTo>
                  <a:lnTo>
                    <a:pt x="60" y="32"/>
                  </a:lnTo>
                  <a:lnTo>
                    <a:pt x="62" y="28"/>
                  </a:lnTo>
                  <a:lnTo>
                    <a:pt x="64" y="26"/>
                  </a:lnTo>
                  <a:lnTo>
                    <a:pt x="66" y="22"/>
                  </a:lnTo>
                  <a:lnTo>
                    <a:pt x="68" y="22"/>
                  </a:lnTo>
                  <a:lnTo>
                    <a:pt x="70" y="22"/>
                  </a:lnTo>
                  <a:lnTo>
                    <a:pt x="78" y="12"/>
                  </a:lnTo>
                  <a:lnTo>
                    <a:pt x="68" y="0"/>
                  </a:lnTo>
                  <a:lnTo>
                    <a:pt x="68" y="8"/>
                  </a:lnTo>
                  <a:lnTo>
                    <a:pt x="62" y="10"/>
                  </a:lnTo>
                  <a:lnTo>
                    <a:pt x="62" y="14"/>
                  </a:lnTo>
                  <a:lnTo>
                    <a:pt x="58" y="16"/>
                  </a:lnTo>
                  <a:lnTo>
                    <a:pt x="52" y="16"/>
                  </a:lnTo>
                  <a:lnTo>
                    <a:pt x="48" y="20"/>
                  </a:lnTo>
                  <a:lnTo>
                    <a:pt x="48" y="24"/>
                  </a:lnTo>
                  <a:lnTo>
                    <a:pt x="48" y="30"/>
                  </a:lnTo>
                  <a:lnTo>
                    <a:pt x="42" y="28"/>
                  </a:lnTo>
                  <a:lnTo>
                    <a:pt x="38" y="26"/>
                  </a:lnTo>
                  <a:lnTo>
                    <a:pt x="34" y="20"/>
                  </a:lnTo>
                  <a:lnTo>
                    <a:pt x="28" y="22"/>
                  </a:lnTo>
                  <a:lnTo>
                    <a:pt x="28" y="30"/>
                  </a:lnTo>
                  <a:lnTo>
                    <a:pt x="20" y="38"/>
                  </a:lnTo>
                  <a:lnTo>
                    <a:pt x="16" y="44"/>
                  </a:lnTo>
                  <a:lnTo>
                    <a:pt x="10" y="52"/>
                  </a:lnTo>
                  <a:lnTo>
                    <a:pt x="6" y="58"/>
                  </a:lnTo>
                  <a:lnTo>
                    <a:pt x="0" y="66"/>
                  </a:lnTo>
                  <a:lnTo>
                    <a:pt x="2" y="68"/>
                  </a:lnTo>
                  <a:lnTo>
                    <a:pt x="8" y="72"/>
                  </a:lnTo>
                  <a:lnTo>
                    <a:pt x="6" y="78"/>
                  </a:lnTo>
                  <a:lnTo>
                    <a:pt x="10" y="84"/>
                  </a:lnTo>
                  <a:lnTo>
                    <a:pt x="6" y="86"/>
                  </a:lnTo>
                  <a:lnTo>
                    <a:pt x="2" y="88"/>
                  </a:lnTo>
                  <a:lnTo>
                    <a:pt x="0" y="96"/>
                  </a:lnTo>
                  <a:lnTo>
                    <a:pt x="8" y="98"/>
                  </a:lnTo>
                  <a:lnTo>
                    <a:pt x="6" y="102"/>
                  </a:lnTo>
                  <a:lnTo>
                    <a:pt x="8" y="106"/>
                  </a:lnTo>
                  <a:lnTo>
                    <a:pt x="10" y="108"/>
                  </a:lnTo>
                  <a:lnTo>
                    <a:pt x="14" y="106"/>
                  </a:lnTo>
                  <a:lnTo>
                    <a:pt x="16" y="104"/>
                  </a:lnTo>
                  <a:lnTo>
                    <a:pt x="20" y="104"/>
                  </a:lnTo>
                  <a:lnTo>
                    <a:pt x="24" y="104"/>
                  </a:lnTo>
                  <a:lnTo>
                    <a:pt x="32" y="96"/>
                  </a:lnTo>
                  <a:lnTo>
                    <a:pt x="36" y="94"/>
                  </a:lnTo>
                  <a:lnTo>
                    <a:pt x="42" y="98"/>
                  </a:lnTo>
                  <a:lnTo>
                    <a:pt x="48" y="96"/>
                  </a:lnTo>
                  <a:lnTo>
                    <a:pt x="48" y="9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60" name="Freeform 275">
              <a:extLst>
                <a:ext uri="{FF2B5EF4-FFF2-40B4-BE49-F238E27FC236}">
                  <a16:creationId xmlns:a16="http://schemas.microsoft.com/office/drawing/2014/main" id="{CC9106BB-ECEF-4BAD-90B2-EE3B049D56FD}"/>
                </a:ext>
              </a:extLst>
            </p:cNvPr>
            <p:cNvSpPr>
              <a:spLocks/>
            </p:cNvSpPr>
            <p:nvPr/>
          </p:nvSpPr>
          <p:spPr bwMode="auto">
            <a:xfrm>
              <a:off x="6911975" y="2905125"/>
              <a:ext cx="123825" cy="171450"/>
            </a:xfrm>
            <a:custGeom>
              <a:avLst/>
              <a:gdLst/>
              <a:ahLst/>
              <a:cxnLst>
                <a:cxn ang="0">
                  <a:pos x="48" y="96"/>
                </a:cxn>
                <a:cxn ang="0">
                  <a:pos x="46" y="84"/>
                </a:cxn>
                <a:cxn ang="0">
                  <a:pos x="32" y="78"/>
                </a:cxn>
                <a:cxn ang="0">
                  <a:pos x="36" y="72"/>
                </a:cxn>
                <a:cxn ang="0">
                  <a:pos x="36" y="64"/>
                </a:cxn>
                <a:cxn ang="0">
                  <a:pos x="46" y="60"/>
                </a:cxn>
                <a:cxn ang="0">
                  <a:pos x="50" y="52"/>
                </a:cxn>
                <a:cxn ang="0">
                  <a:pos x="56" y="52"/>
                </a:cxn>
                <a:cxn ang="0">
                  <a:pos x="60" y="46"/>
                </a:cxn>
                <a:cxn ang="0">
                  <a:pos x="64" y="42"/>
                </a:cxn>
                <a:cxn ang="0">
                  <a:pos x="60" y="32"/>
                </a:cxn>
                <a:cxn ang="0">
                  <a:pos x="64" y="26"/>
                </a:cxn>
                <a:cxn ang="0">
                  <a:pos x="68" y="22"/>
                </a:cxn>
                <a:cxn ang="0">
                  <a:pos x="78" y="12"/>
                </a:cxn>
                <a:cxn ang="0">
                  <a:pos x="68" y="8"/>
                </a:cxn>
                <a:cxn ang="0">
                  <a:pos x="62" y="14"/>
                </a:cxn>
                <a:cxn ang="0">
                  <a:pos x="52" y="16"/>
                </a:cxn>
                <a:cxn ang="0">
                  <a:pos x="48" y="24"/>
                </a:cxn>
                <a:cxn ang="0">
                  <a:pos x="42" y="28"/>
                </a:cxn>
                <a:cxn ang="0">
                  <a:pos x="34" y="20"/>
                </a:cxn>
                <a:cxn ang="0">
                  <a:pos x="28" y="30"/>
                </a:cxn>
                <a:cxn ang="0">
                  <a:pos x="16" y="44"/>
                </a:cxn>
                <a:cxn ang="0">
                  <a:pos x="6" y="58"/>
                </a:cxn>
                <a:cxn ang="0">
                  <a:pos x="2" y="68"/>
                </a:cxn>
                <a:cxn ang="0">
                  <a:pos x="6" y="78"/>
                </a:cxn>
                <a:cxn ang="0">
                  <a:pos x="6" y="86"/>
                </a:cxn>
                <a:cxn ang="0">
                  <a:pos x="0" y="96"/>
                </a:cxn>
                <a:cxn ang="0">
                  <a:pos x="6" y="102"/>
                </a:cxn>
                <a:cxn ang="0">
                  <a:pos x="10" y="108"/>
                </a:cxn>
                <a:cxn ang="0">
                  <a:pos x="16" y="104"/>
                </a:cxn>
                <a:cxn ang="0">
                  <a:pos x="24" y="104"/>
                </a:cxn>
                <a:cxn ang="0">
                  <a:pos x="36" y="94"/>
                </a:cxn>
                <a:cxn ang="0">
                  <a:pos x="48" y="96"/>
                </a:cxn>
              </a:cxnLst>
              <a:rect l="0" t="0" r="r" b="b"/>
              <a:pathLst>
                <a:path w="78" h="108">
                  <a:moveTo>
                    <a:pt x="48" y="96"/>
                  </a:moveTo>
                  <a:lnTo>
                    <a:pt x="48" y="96"/>
                  </a:lnTo>
                  <a:lnTo>
                    <a:pt x="46" y="92"/>
                  </a:lnTo>
                  <a:lnTo>
                    <a:pt x="46" y="84"/>
                  </a:lnTo>
                  <a:lnTo>
                    <a:pt x="40" y="80"/>
                  </a:lnTo>
                  <a:lnTo>
                    <a:pt x="32" y="78"/>
                  </a:lnTo>
                  <a:lnTo>
                    <a:pt x="34" y="74"/>
                  </a:lnTo>
                  <a:lnTo>
                    <a:pt x="36" y="72"/>
                  </a:lnTo>
                  <a:lnTo>
                    <a:pt x="36" y="68"/>
                  </a:lnTo>
                  <a:lnTo>
                    <a:pt x="36" y="64"/>
                  </a:lnTo>
                  <a:lnTo>
                    <a:pt x="40" y="62"/>
                  </a:lnTo>
                  <a:lnTo>
                    <a:pt x="46" y="60"/>
                  </a:lnTo>
                  <a:lnTo>
                    <a:pt x="48" y="58"/>
                  </a:lnTo>
                  <a:lnTo>
                    <a:pt x="50" y="52"/>
                  </a:lnTo>
                  <a:lnTo>
                    <a:pt x="54" y="52"/>
                  </a:lnTo>
                  <a:lnTo>
                    <a:pt x="56" y="52"/>
                  </a:lnTo>
                  <a:lnTo>
                    <a:pt x="58" y="48"/>
                  </a:lnTo>
                  <a:lnTo>
                    <a:pt x="60" y="46"/>
                  </a:lnTo>
                  <a:lnTo>
                    <a:pt x="64" y="46"/>
                  </a:lnTo>
                  <a:lnTo>
                    <a:pt x="64" y="42"/>
                  </a:lnTo>
                  <a:lnTo>
                    <a:pt x="62" y="36"/>
                  </a:lnTo>
                  <a:lnTo>
                    <a:pt x="60" y="32"/>
                  </a:lnTo>
                  <a:lnTo>
                    <a:pt x="62" y="28"/>
                  </a:lnTo>
                  <a:lnTo>
                    <a:pt x="64" y="26"/>
                  </a:lnTo>
                  <a:lnTo>
                    <a:pt x="66" y="22"/>
                  </a:lnTo>
                  <a:lnTo>
                    <a:pt x="68" y="22"/>
                  </a:lnTo>
                  <a:lnTo>
                    <a:pt x="70" y="22"/>
                  </a:lnTo>
                  <a:lnTo>
                    <a:pt x="78" y="12"/>
                  </a:lnTo>
                  <a:lnTo>
                    <a:pt x="68" y="0"/>
                  </a:lnTo>
                  <a:lnTo>
                    <a:pt x="68" y="8"/>
                  </a:lnTo>
                  <a:lnTo>
                    <a:pt x="62" y="10"/>
                  </a:lnTo>
                  <a:lnTo>
                    <a:pt x="62" y="14"/>
                  </a:lnTo>
                  <a:lnTo>
                    <a:pt x="58" y="16"/>
                  </a:lnTo>
                  <a:lnTo>
                    <a:pt x="52" y="16"/>
                  </a:lnTo>
                  <a:lnTo>
                    <a:pt x="48" y="20"/>
                  </a:lnTo>
                  <a:lnTo>
                    <a:pt x="48" y="24"/>
                  </a:lnTo>
                  <a:lnTo>
                    <a:pt x="48" y="30"/>
                  </a:lnTo>
                  <a:lnTo>
                    <a:pt x="42" y="28"/>
                  </a:lnTo>
                  <a:lnTo>
                    <a:pt x="38" y="26"/>
                  </a:lnTo>
                  <a:lnTo>
                    <a:pt x="34" y="20"/>
                  </a:lnTo>
                  <a:lnTo>
                    <a:pt x="28" y="22"/>
                  </a:lnTo>
                  <a:lnTo>
                    <a:pt x="28" y="30"/>
                  </a:lnTo>
                  <a:lnTo>
                    <a:pt x="20" y="38"/>
                  </a:lnTo>
                  <a:lnTo>
                    <a:pt x="16" y="44"/>
                  </a:lnTo>
                  <a:lnTo>
                    <a:pt x="10" y="52"/>
                  </a:lnTo>
                  <a:lnTo>
                    <a:pt x="6" y="58"/>
                  </a:lnTo>
                  <a:lnTo>
                    <a:pt x="0" y="66"/>
                  </a:lnTo>
                  <a:lnTo>
                    <a:pt x="2" y="68"/>
                  </a:lnTo>
                  <a:lnTo>
                    <a:pt x="8" y="72"/>
                  </a:lnTo>
                  <a:lnTo>
                    <a:pt x="6" y="78"/>
                  </a:lnTo>
                  <a:lnTo>
                    <a:pt x="10" y="84"/>
                  </a:lnTo>
                  <a:lnTo>
                    <a:pt x="6" y="86"/>
                  </a:lnTo>
                  <a:lnTo>
                    <a:pt x="2" y="88"/>
                  </a:lnTo>
                  <a:lnTo>
                    <a:pt x="0" y="96"/>
                  </a:lnTo>
                  <a:lnTo>
                    <a:pt x="8" y="98"/>
                  </a:lnTo>
                  <a:lnTo>
                    <a:pt x="6" y="102"/>
                  </a:lnTo>
                  <a:lnTo>
                    <a:pt x="8" y="106"/>
                  </a:lnTo>
                  <a:lnTo>
                    <a:pt x="10" y="108"/>
                  </a:lnTo>
                  <a:lnTo>
                    <a:pt x="14" y="106"/>
                  </a:lnTo>
                  <a:lnTo>
                    <a:pt x="16" y="104"/>
                  </a:lnTo>
                  <a:lnTo>
                    <a:pt x="20" y="104"/>
                  </a:lnTo>
                  <a:lnTo>
                    <a:pt x="24" y="104"/>
                  </a:lnTo>
                  <a:lnTo>
                    <a:pt x="32" y="96"/>
                  </a:lnTo>
                  <a:lnTo>
                    <a:pt x="36" y="94"/>
                  </a:lnTo>
                  <a:lnTo>
                    <a:pt x="42" y="98"/>
                  </a:lnTo>
                  <a:lnTo>
                    <a:pt x="48" y="96"/>
                  </a:lnTo>
                  <a:lnTo>
                    <a:pt x="48" y="9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61" name="Freeform 276">
              <a:extLst>
                <a:ext uri="{FF2B5EF4-FFF2-40B4-BE49-F238E27FC236}">
                  <a16:creationId xmlns:a16="http://schemas.microsoft.com/office/drawing/2014/main" id="{4F179DBE-31CA-41BA-BF04-5FF2382A35C9}"/>
                </a:ext>
              </a:extLst>
            </p:cNvPr>
            <p:cNvSpPr>
              <a:spLocks/>
            </p:cNvSpPr>
            <p:nvPr/>
          </p:nvSpPr>
          <p:spPr bwMode="auto">
            <a:xfrm>
              <a:off x="4340225" y="3451225"/>
              <a:ext cx="330200" cy="298450"/>
            </a:xfrm>
            <a:custGeom>
              <a:avLst/>
              <a:gdLst/>
              <a:ahLst/>
              <a:cxnLst>
                <a:cxn ang="0">
                  <a:pos x="186" y="14"/>
                </a:cxn>
                <a:cxn ang="0">
                  <a:pos x="154" y="0"/>
                </a:cxn>
                <a:cxn ang="0">
                  <a:pos x="76" y="66"/>
                </a:cxn>
                <a:cxn ang="0">
                  <a:pos x="58" y="106"/>
                </a:cxn>
                <a:cxn ang="0">
                  <a:pos x="54" y="116"/>
                </a:cxn>
                <a:cxn ang="0">
                  <a:pos x="46" y="120"/>
                </a:cxn>
                <a:cxn ang="0">
                  <a:pos x="28" y="126"/>
                </a:cxn>
                <a:cxn ang="0">
                  <a:pos x="14" y="128"/>
                </a:cxn>
                <a:cxn ang="0">
                  <a:pos x="6" y="128"/>
                </a:cxn>
                <a:cxn ang="0">
                  <a:pos x="2" y="132"/>
                </a:cxn>
                <a:cxn ang="0">
                  <a:pos x="4" y="142"/>
                </a:cxn>
                <a:cxn ang="0">
                  <a:pos x="14" y="152"/>
                </a:cxn>
                <a:cxn ang="0">
                  <a:pos x="22" y="164"/>
                </a:cxn>
                <a:cxn ang="0">
                  <a:pos x="24" y="170"/>
                </a:cxn>
                <a:cxn ang="0">
                  <a:pos x="26" y="186"/>
                </a:cxn>
                <a:cxn ang="0">
                  <a:pos x="34" y="178"/>
                </a:cxn>
                <a:cxn ang="0">
                  <a:pos x="40" y="182"/>
                </a:cxn>
                <a:cxn ang="0">
                  <a:pos x="48" y="188"/>
                </a:cxn>
                <a:cxn ang="0">
                  <a:pos x="54" y="174"/>
                </a:cxn>
                <a:cxn ang="0">
                  <a:pos x="56" y="162"/>
                </a:cxn>
                <a:cxn ang="0">
                  <a:pos x="76" y="154"/>
                </a:cxn>
                <a:cxn ang="0">
                  <a:pos x="84" y="154"/>
                </a:cxn>
                <a:cxn ang="0">
                  <a:pos x="90" y="158"/>
                </a:cxn>
                <a:cxn ang="0">
                  <a:pos x="94" y="164"/>
                </a:cxn>
                <a:cxn ang="0">
                  <a:pos x="104" y="164"/>
                </a:cxn>
                <a:cxn ang="0">
                  <a:pos x="110" y="160"/>
                </a:cxn>
                <a:cxn ang="0">
                  <a:pos x="112" y="164"/>
                </a:cxn>
                <a:cxn ang="0">
                  <a:pos x="128" y="166"/>
                </a:cxn>
                <a:cxn ang="0">
                  <a:pos x="132" y="166"/>
                </a:cxn>
                <a:cxn ang="0">
                  <a:pos x="140" y="160"/>
                </a:cxn>
                <a:cxn ang="0">
                  <a:pos x="154" y="162"/>
                </a:cxn>
                <a:cxn ang="0">
                  <a:pos x="170" y="162"/>
                </a:cxn>
                <a:cxn ang="0">
                  <a:pos x="174" y="158"/>
                </a:cxn>
                <a:cxn ang="0">
                  <a:pos x="184" y="152"/>
                </a:cxn>
                <a:cxn ang="0">
                  <a:pos x="204" y="122"/>
                </a:cxn>
                <a:cxn ang="0">
                  <a:pos x="204" y="68"/>
                </a:cxn>
                <a:cxn ang="0">
                  <a:pos x="208" y="54"/>
                </a:cxn>
                <a:cxn ang="0">
                  <a:pos x="206" y="46"/>
                </a:cxn>
                <a:cxn ang="0">
                  <a:pos x="196" y="8"/>
                </a:cxn>
              </a:cxnLst>
              <a:rect l="0" t="0" r="r" b="b"/>
              <a:pathLst>
                <a:path w="208" h="188">
                  <a:moveTo>
                    <a:pt x="196" y="8"/>
                  </a:moveTo>
                  <a:lnTo>
                    <a:pt x="186" y="14"/>
                  </a:lnTo>
                  <a:lnTo>
                    <a:pt x="186" y="16"/>
                  </a:lnTo>
                  <a:lnTo>
                    <a:pt x="154" y="0"/>
                  </a:lnTo>
                  <a:lnTo>
                    <a:pt x="84" y="52"/>
                  </a:lnTo>
                  <a:lnTo>
                    <a:pt x="76" y="66"/>
                  </a:lnTo>
                  <a:lnTo>
                    <a:pt x="56" y="68"/>
                  </a:lnTo>
                  <a:lnTo>
                    <a:pt x="58" y="106"/>
                  </a:lnTo>
                  <a:lnTo>
                    <a:pt x="54" y="110"/>
                  </a:lnTo>
                  <a:lnTo>
                    <a:pt x="54" y="116"/>
                  </a:lnTo>
                  <a:lnTo>
                    <a:pt x="52" y="120"/>
                  </a:lnTo>
                  <a:lnTo>
                    <a:pt x="46" y="120"/>
                  </a:lnTo>
                  <a:lnTo>
                    <a:pt x="40" y="124"/>
                  </a:lnTo>
                  <a:lnTo>
                    <a:pt x="28" y="126"/>
                  </a:lnTo>
                  <a:lnTo>
                    <a:pt x="22" y="128"/>
                  </a:lnTo>
                  <a:lnTo>
                    <a:pt x="14" y="128"/>
                  </a:lnTo>
                  <a:lnTo>
                    <a:pt x="10" y="128"/>
                  </a:lnTo>
                  <a:lnTo>
                    <a:pt x="6" y="128"/>
                  </a:lnTo>
                  <a:lnTo>
                    <a:pt x="4" y="132"/>
                  </a:lnTo>
                  <a:lnTo>
                    <a:pt x="2" y="132"/>
                  </a:lnTo>
                  <a:lnTo>
                    <a:pt x="0" y="136"/>
                  </a:lnTo>
                  <a:lnTo>
                    <a:pt x="4" y="142"/>
                  </a:lnTo>
                  <a:lnTo>
                    <a:pt x="14" y="148"/>
                  </a:lnTo>
                  <a:lnTo>
                    <a:pt x="14" y="152"/>
                  </a:lnTo>
                  <a:lnTo>
                    <a:pt x="20" y="166"/>
                  </a:lnTo>
                  <a:lnTo>
                    <a:pt x="22" y="164"/>
                  </a:lnTo>
                  <a:lnTo>
                    <a:pt x="24" y="166"/>
                  </a:lnTo>
                  <a:lnTo>
                    <a:pt x="24" y="170"/>
                  </a:lnTo>
                  <a:lnTo>
                    <a:pt x="22" y="172"/>
                  </a:lnTo>
                  <a:lnTo>
                    <a:pt x="26" y="186"/>
                  </a:lnTo>
                  <a:lnTo>
                    <a:pt x="32" y="178"/>
                  </a:lnTo>
                  <a:lnTo>
                    <a:pt x="34" y="178"/>
                  </a:lnTo>
                  <a:lnTo>
                    <a:pt x="38" y="180"/>
                  </a:lnTo>
                  <a:lnTo>
                    <a:pt x="40" y="182"/>
                  </a:lnTo>
                  <a:lnTo>
                    <a:pt x="40" y="184"/>
                  </a:lnTo>
                  <a:lnTo>
                    <a:pt x="48" y="188"/>
                  </a:lnTo>
                  <a:lnTo>
                    <a:pt x="52" y="176"/>
                  </a:lnTo>
                  <a:lnTo>
                    <a:pt x="54" y="174"/>
                  </a:lnTo>
                  <a:lnTo>
                    <a:pt x="56" y="168"/>
                  </a:lnTo>
                  <a:lnTo>
                    <a:pt x="56" y="162"/>
                  </a:lnTo>
                  <a:lnTo>
                    <a:pt x="70" y="154"/>
                  </a:lnTo>
                  <a:lnTo>
                    <a:pt x="76" y="154"/>
                  </a:lnTo>
                  <a:lnTo>
                    <a:pt x="82" y="152"/>
                  </a:lnTo>
                  <a:lnTo>
                    <a:pt x="84" y="154"/>
                  </a:lnTo>
                  <a:lnTo>
                    <a:pt x="88" y="156"/>
                  </a:lnTo>
                  <a:lnTo>
                    <a:pt x="90" y="158"/>
                  </a:lnTo>
                  <a:lnTo>
                    <a:pt x="92" y="160"/>
                  </a:lnTo>
                  <a:lnTo>
                    <a:pt x="94" y="164"/>
                  </a:lnTo>
                  <a:lnTo>
                    <a:pt x="98" y="164"/>
                  </a:lnTo>
                  <a:lnTo>
                    <a:pt x="104" y="164"/>
                  </a:lnTo>
                  <a:lnTo>
                    <a:pt x="108" y="160"/>
                  </a:lnTo>
                  <a:lnTo>
                    <a:pt x="110" y="160"/>
                  </a:lnTo>
                  <a:lnTo>
                    <a:pt x="112" y="162"/>
                  </a:lnTo>
                  <a:lnTo>
                    <a:pt x="112" y="164"/>
                  </a:lnTo>
                  <a:lnTo>
                    <a:pt x="118" y="166"/>
                  </a:lnTo>
                  <a:lnTo>
                    <a:pt x="128" y="166"/>
                  </a:lnTo>
                  <a:lnTo>
                    <a:pt x="130" y="166"/>
                  </a:lnTo>
                  <a:lnTo>
                    <a:pt x="132" y="166"/>
                  </a:lnTo>
                  <a:lnTo>
                    <a:pt x="134" y="162"/>
                  </a:lnTo>
                  <a:lnTo>
                    <a:pt x="140" y="160"/>
                  </a:lnTo>
                  <a:lnTo>
                    <a:pt x="146" y="160"/>
                  </a:lnTo>
                  <a:lnTo>
                    <a:pt x="154" y="162"/>
                  </a:lnTo>
                  <a:lnTo>
                    <a:pt x="162" y="162"/>
                  </a:lnTo>
                  <a:lnTo>
                    <a:pt x="170" y="162"/>
                  </a:lnTo>
                  <a:lnTo>
                    <a:pt x="172" y="160"/>
                  </a:lnTo>
                  <a:lnTo>
                    <a:pt x="174" y="158"/>
                  </a:lnTo>
                  <a:lnTo>
                    <a:pt x="176" y="156"/>
                  </a:lnTo>
                  <a:lnTo>
                    <a:pt x="184" y="152"/>
                  </a:lnTo>
                  <a:lnTo>
                    <a:pt x="184" y="138"/>
                  </a:lnTo>
                  <a:lnTo>
                    <a:pt x="204" y="122"/>
                  </a:lnTo>
                  <a:lnTo>
                    <a:pt x="202" y="96"/>
                  </a:lnTo>
                  <a:lnTo>
                    <a:pt x="204" y="68"/>
                  </a:lnTo>
                  <a:lnTo>
                    <a:pt x="204" y="60"/>
                  </a:lnTo>
                  <a:lnTo>
                    <a:pt x="208" y="54"/>
                  </a:lnTo>
                  <a:lnTo>
                    <a:pt x="208" y="50"/>
                  </a:lnTo>
                  <a:lnTo>
                    <a:pt x="206" y="46"/>
                  </a:lnTo>
                  <a:lnTo>
                    <a:pt x="202" y="40"/>
                  </a:lnTo>
                  <a:lnTo>
                    <a:pt x="196" y="8"/>
                  </a:lnTo>
                  <a:lnTo>
                    <a:pt x="196" y="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62" name="Freeform 277">
              <a:extLst>
                <a:ext uri="{FF2B5EF4-FFF2-40B4-BE49-F238E27FC236}">
                  <a16:creationId xmlns:a16="http://schemas.microsoft.com/office/drawing/2014/main" id="{667F206D-2B7A-4876-AD78-81336E4AF390}"/>
                </a:ext>
              </a:extLst>
            </p:cNvPr>
            <p:cNvSpPr>
              <a:spLocks/>
            </p:cNvSpPr>
            <p:nvPr/>
          </p:nvSpPr>
          <p:spPr bwMode="auto">
            <a:xfrm>
              <a:off x="2552700" y="3676650"/>
              <a:ext cx="85725" cy="98425"/>
            </a:xfrm>
            <a:custGeom>
              <a:avLst/>
              <a:gdLst/>
              <a:ahLst/>
              <a:cxnLst>
                <a:cxn ang="0">
                  <a:pos x="0" y="30"/>
                </a:cxn>
                <a:cxn ang="0">
                  <a:pos x="0" y="30"/>
                </a:cxn>
                <a:cxn ang="0">
                  <a:pos x="0" y="34"/>
                </a:cxn>
                <a:cxn ang="0">
                  <a:pos x="4" y="34"/>
                </a:cxn>
                <a:cxn ang="0">
                  <a:pos x="8" y="38"/>
                </a:cxn>
                <a:cxn ang="0">
                  <a:pos x="10" y="44"/>
                </a:cxn>
                <a:cxn ang="0">
                  <a:pos x="12" y="50"/>
                </a:cxn>
                <a:cxn ang="0">
                  <a:pos x="18" y="56"/>
                </a:cxn>
                <a:cxn ang="0">
                  <a:pos x="20" y="54"/>
                </a:cxn>
                <a:cxn ang="0">
                  <a:pos x="24" y="56"/>
                </a:cxn>
                <a:cxn ang="0">
                  <a:pos x="22" y="52"/>
                </a:cxn>
                <a:cxn ang="0">
                  <a:pos x="20" y="50"/>
                </a:cxn>
                <a:cxn ang="0">
                  <a:pos x="20" y="46"/>
                </a:cxn>
                <a:cxn ang="0">
                  <a:pos x="22" y="42"/>
                </a:cxn>
                <a:cxn ang="0">
                  <a:pos x="26" y="50"/>
                </a:cxn>
                <a:cxn ang="0">
                  <a:pos x="28" y="50"/>
                </a:cxn>
                <a:cxn ang="0">
                  <a:pos x="30" y="54"/>
                </a:cxn>
                <a:cxn ang="0">
                  <a:pos x="32" y="60"/>
                </a:cxn>
                <a:cxn ang="0">
                  <a:pos x="36" y="60"/>
                </a:cxn>
                <a:cxn ang="0">
                  <a:pos x="38" y="60"/>
                </a:cxn>
                <a:cxn ang="0">
                  <a:pos x="40" y="60"/>
                </a:cxn>
                <a:cxn ang="0">
                  <a:pos x="42" y="62"/>
                </a:cxn>
                <a:cxn ang="0">
                  <a:pos x="48" y="62"/>
                </a:cxn>
                <a:cxn ang="0">
                  <a:pos x="46" y="60"/>
                </a:cxn>
                <a:cxn ang="0">
                  <a:pos x="44" y="58"/>
                </a:cxn>
                <a:cxn ang="0">
                  <a:pos x="44" y="56"/>
                </a:cxn>
                <a:cxn ang="0">
                  <a:pos x="46" y="54"/>
                </a:cxn>
                <a:cxn ang="0">
                  <a:pos x="46" y="50"/>
                </a:cxn>
                <a:cxn ang="0">
                  <a:pos x="44" y="46"/>
                </a:cxn>
                <a:cxn ang="0">
                  <a:pos x="46" y="34"/>
                </a:cxn>
                <a:cxn ang="0">
                  <a:pos x="48" y="34"/>
                </a:cxn>
                <a:cxn ang="0">
                  <a:pos x="48" y="26"/>
                </a:cxn>
                <a:cxn ang="0">
                  <a:pos x="48" y="22"/>
                </a:cxn>
                <a:cxn ang="0">
                  <a:pos x="50" y="16"/>
                </a:cxn>
                <a:cxn ang="0">
                  <a:pos x="52" y="12"/>
                </a:cxn>
                <a:cxn ang="0">
                  <a:pos x="54" y="8"/>
                </a:cxn>
                <a:cxn ang="0">
                  <a:pos x="52" y="0"/>
                </a:cxn>
                <a:cxn ang="0">
                  <a:pos x="44" y="2"/>
                </a:cxn>
                <a:cxn ang="0">
                  <a:pos x="40" y="4"/>
                </a:cxn>
                <a:cxn ang="0">
                  <a:pos x="38" y="8"/>
                </a:cxn>
                <a:cxn ang="0">
                  <a:pos x="38" y="10"/>
                </a:cxn>
                <a:cxn ang="0">
                  <a:pos x="34" y="10"/>
                </a:cxn>
                <a:cxn ang="0">
                  <a:pos x="28" y="12"/>
                </a:cxn>
                <a:cxn ang="0">
                  <a:pos x="26" y="12"/>
                </a:cxn>
                <a:cxn ang="0">
                  <a:pos x="26" y="14"/>
                </a:cxn>
                <a:cxn ang="0">
                  <a:pos x="24" y="12"/>
                </a:cxn>
                <a:cxn ang="0">
                  <a:pos x="22" y="10"/>
                </a:cxn>
                <a:cxn ang="0">
                  <a:pos x="16" y="10"/>
                </a:cxn>
                <a:cxn ang="0">
                  <a:pos x="6" y="14"/>
                </a:cxn>
                <a:cxn ang="0">
                  <a:pos x="6" y="20"/>
                </a:cxn>
                <a:cxn ang="0">
                  <a:pos x="6" y="28"/>
                </a:cxn>
                <a:cxn ang="0">
                  <a:pos x="4" y="28"/>
                </a:cxn>
                <a:cxn ang="0">
                  <a:pos x="2" y="30"/>
                </a:cxn>
                <a:cxn ang="0">
                  <a:pos x="0" y="30"/>
                </a:cxn>
                <a:cxn ang="0">
                  <a:pos x="0" y="30"/>
                </a:cxn>
              </a:cxnLst>
              <a:rect l="0" t="0" r="r" b="b"/>
              <a:pathLst>
                <a:path w="54" h="62">
                  <a:moveTo>
                    <a:pt x="0" y="30"/>
                  </a:moveTo>
                  <a:lnTo>
                    <a:pt x="0" y="30"/>
                  </a:lnTo>
                  <a:lnTo>
                    <a:pt x="0" y="34"/>
                  </a:lnTo>
                  <a:lnTo>
                    <a:pt x="4" y="34"/>
                  </a:lnTo>
                  <a:lnTo>
                    <a:pt x="8" y="38"/>
                  </a:lnTo>
                  <a:lnTo>
                    <a:pt x="10" y="44"/>
                  </a:lnTo>
                  <a:lnTo>
                    <a:pt x="12" y="50"/>
                  </a:lnTo>
                  <a:lnTo>
                    <a:pt x="18" y="56"/>
                  </a:lnTo>
                  <a:lnTo>
                    <a:pt x="20" y="54"/>
                  </a:lnTo>
                  <a:lnTo>
                    <a:pt x="24" y="56"/>
                  </a:lnTo>
                  <a:lnTo>
                    <a:pt x="22" y="52"/>
                  </a:lnTo>
                  <a:lnTo>
                    <a:pt x="20" y="50"/>
                  </a:lnTo>
                  <a:lnTo>
                    <a:pt x="20" y="46"/>
                  </a:lnTo>
                  <a:lnTo>
                    <a:pt x="22" y="42"/>
                  </a:lnTo>
                  <a:lnTo>
                    <a:pt x="26" y="50"/>
                  </a:lnTo>
                  <a:lnTo>
                    <a:pt x="28" y="50"/>
                  </a:lnTo>
                  <a:lnTo>
                    <a:pt x="30" y="54"/>
                  </a:lnTo>
                  <a:lnTo>
                    <a:pt x="32" y="60"/>
                  </a:lnTo>
                  <a:lnTo>
                    <a:pt x="36" y="60"/>
                  </a:lnTo>
                  <a:lnTo>
                    <a:pt x="38" y="60"/>
                  </a:lnTo>
                  <a:lnTo>
                    <a:pt x="40" y="60"/>
                  </a:lnTo>
                  <a:lnTo>
                    <a:pt x="42" y="62"/>
                  </a:lnTo>
                  <a:lnTo>
                    <a:pt x="48" y="62"/>
                  </a:lnTo>
                  <a:lnTo>
                    <a:pt x="46" y="60"/>
                  </a:lnTo>
                  <a:lnTo>
                    <a:pt x="44" y="58"/>
                  </a:lnTo>
                  <a:lnTo>
                    <a:pt x="44" y="56"/>
                  </a:lnTo>
                  <a:lnTo>
                    <a:pt x="46" y="54"/>
                  </a:lnTo>
                  <a:lnTo>
                    <a:pt x="46" y="50"/>
                  </a:lnTo>
                  <a:lnTo>
                    <a:pt x="44" y="46"/>
                  </a:lnTo>
                  <a:lnTo>
                    <a:pt x="46" y="34"/>
                  </a:lnTo>
                  <a:lnTo>
                    <a:pt x="48" y="34"/>
                  </a:lnTo>
                  <a:lnTo>
                    <a:pt x="48" y="26"/>
                  </a:lnTo>
                  <a:lnTo>
                    <a:pt x="48" y="22"/>
                  </a:lnTo>
                  <a:lnTo>
                    <a:pt x="50" y="16"/>
                  </a:lnTo>
                  <a:lnTo>
                    <a:pt x="52" y="12"/>
                  </a:lnTo>
                  <a:lnTo>
                    <a:pt x="54" y="8"/>
                  </a:lnTo>
                  <a:lnTo>
                    <a:pt x="52" y="0"/>
                  </a:lnTo>
                  <a:lnTo>
                    <a:pt x="44" y="2"/>
                  </a:lnTo>
                  <a:lnTo>
                    <a:pt x="40" y="4"/>
                  </a:lnTo>
                  <a:lnTo>
                    <a:pt x="38" y="8"/>
                  </a:lnTo>
                  <a:lnTo>
                    <a:pt x="38" y="10"/>
                  </a:lnTo>
                  <a:lnTo>
                    <a:pt x="34" y="10"/>
                  </a:lnTo>
                  <a:lnTo>
                    <a:pt x="28" y="12"/>
                  </a:lnTo>
                  <a:lnTo>
                    <a:pt x="26" y="12"/>
                  </a:lnTo>
                  <a:lnTo>
                    <a:pt x="26" y="14"/>
                  </a:lnTo>
                  <a:lnTo>
                    <a:pt x="24" y="12"/>
                  </a:lnTo>
                  <a:lnTo>
                    <a:pt x="22" y="10"/>
                  </a:lnTo>
                  <a:lnTo>
                    <a:pt x="16" y="10"/>
                  </a:lnTo>
                  <a:lnTo>
                    <a:pt x="6" y="14"/>
                  </a:lnTo>
                  <a:lnTo>
                    <a:pt x="6" y="20"/>
                  </a:lnTo>
                  <a:lnTo>
                    <a:pt x="6" y="28"/>
                  </a:lnTo>
                  <a:lnTo>
                    <a:pt x="4" y="28"/>
                  </a:lnTo>
                  <a:lnTo>
                    <a:pt x="2" y="30"/>
                  </a:lnTo>
                  <a:lnTo>
                    <a:pt x="0" y="30"/>
                  </a:lnTo>
                  <a:lnTo>
                    <a:pt x="0" y="3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63" name="Freeform 278">
              <a:extLst>
                <a:ext uri="{FF2B5EF4-FFF2-40B4-BE49-F238E27FC236}">
                  <a16:creationId xmlns:a16="http://schemas.microsoft.com/office/drawing/2014/main" id="{399B442D-F2A2-4190-ADFA-2631639ED391}"/>
                </a:ext>
              </a:extLst>
            </p:cNvPr>
            <p:cNvSpPr>
              <a:spLocks/>
            </p:cNvSpPr>
            <p:nvPr/>
          </p:nvSpPr>
          <p:spPr bwMode="auto">
            <a:xfrm>
              <a:off x="7912100" y="5159375"/>
              <a:ext cx="3175" cy="3175"/>
            </a:xfrm>
            <a:custGeom>
              <a:avLst/>
              <a:gdLst/>
              <a:ahLst/>
              <a:cxnLst>
                <a:cxn ang="0">
                  <a:pos x="0" y="0"/>
                </a:cxn>
                <a:cxn ang="0">
                  <a:pos x="2" y="2"/>
                </a:cxn>
                <a:cxn ang="0">
                  <a:pos x="0" y="0"/>
                </a:cxn>
                <a:cxn ang="0">
                  <a:pos x="0" y="0"/>
                </a:cxn>
              </a:cxnLst>
              <a:rect l="0" t="0" r="r" b="b"/>
              <a:pathLst>
                <a:path w="2" h="2">
                  <a:moveTo>
                    <a:pt x="0" y="0"/>
                  </a:moveTo>
                  <a:lnTo>
                    <a:pt x="2" y="2"/>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64" name="Freeform 279">
              <a:extLst>
                <a:ext uri="{FF2B5EF4-FFF2-40B4-BE49-F238E27FC236}">
                  <a16:creationId xmlns:a16="http://schemas.microsoft.com/office/drawing/2014/main" id="{9661DCF8-EE07-40AF-BE67-D2DCA6ACA35E}"/>
                </a:ext>
              </a:extLst>
            </p:cNvPr>
            <p:cNvSpPr>
              <a:spLocks/>
            </p:cNvSpPr>
            <p:nvPr/>
          </p:nvSpPr>
          <p:spPr bwMode="auto">
            <a:xfrm>
              <a:off x="7912100" y="5159375"/>
              <a:ext cx="3175" cy="3175"/>
            </a:xfrm>
            <a:custGeom>
              <a:avLst/>
              <a:gdLst/>
              <a:ahLst/>
              <a:cxnLst>
                <a:cxn ang="0">
                  <a:pos x="0" y="0"/>
                </a:cxn>
                <a:cxn ang="0">
                  <a:pos x="2" y="2"/>
                </a:cxn>
                <a:cxn ang="0">
                  <a:pos x="0" y="0"/>
                </a:cxn>
                <a:cxn ang="0">
                  <a:pos x="0" y="0"/>
                </a:cxn>
              </a:cxnLst>
              <a:rect l="0" t="0" r="r" b="b"/>
              <a:pathLst>
                <a:path w="2" h="2">
                  <a:moveTo>
                    <a:pt x="0" y="0"/>
                  </a:moveTo>
                  <a:lnTo>
                    <a:pt x="2" y="2"/>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65" name="Freeform 280">
              <a:extLst>
                <a:ext uri="{FF2B5EF4-FFF2-40B4-BE49-F238E27FC236}">
                  <a16:creationId xmlns:a16="http://schemas.microsoft.com/office/drawing/2014/main" id="{12B410AE-3A43-46C6-8151-BC5C0602059A}"/>
                </a:ext>
              </a:extLst>
            </p:cNvPr>
            <p:cNvSpPr>
              <a:spLocks noEditPoints="1"/>
            </p:cNvSpPr>
            <p:nvPr/>
          </p:nvSpPr>
          <p:spPr bwMode="auto">
            <a:xfrm>
              <a:off x="7762875" y="4975225"/>
              <a:ext cx="254000" cy="374650"/>
            </a:xfrm>
            <a:custGeom>
              <a:avLst/>
              <a:gdLst/>
              <a:ahLst/>
              <a:cxnLst>
                <a:cxn ang="0">
                  <a:pos x="22" y="234"/>
                </a:cxn>
                <a:cxn ang="0">
                  <a:pos x="16" y="222"/>
                </a:cxn>
                <a:cxn ang="0">
                  <a:pos x="76" y="112"/>
                </a:cxn>
                <a:cxn ang="0">
                  <a:pos x="72" y="130"/>
                </a:cxn>
                <a:cxn ang="0">
                  <a:pos x="62" y="146"/>
                </a:cxn>
                <a:cxn ang="0">
                  <a:pos x="52" y="160"/>
                </a:cxn>
                <a:cxn ang="0">
                  <a:pos x="36" y="174"/>
                </a:cxn>
                <a:cxn ang="0">
                  <a:pos x="18" y="184"/>
                </a:cxn>
                <a:cxn ang="0">
                  <a:pos x="10" y="190"/>
                </a:cxn>
                <a:cxn ang="0">
                  <a:pos x="4" y="196"/>
                </a:cxn>
                <a:cxn ang="0">
                  <a:pos x="4" y="206"/>
                </a:cxn>
                <a:cxn ang="0">
                  <a:pos x="6" y="214"/>
                </a:cxn>
                <a:cxn ang="0">
                  <a:pos x="16" y="214"/>
                </a:cxn>
                <a:cxn ang="0">
                  <a:pos x="36" y="224"/>
                </a:cxn>
                <a:cxn ang="0">
                  <a:pos x="46" y="212"/>
                </a:cxn>
                <a:cxn ang="0">
                  <a:pos x="54" y="200"/>
                </a:cxn>
                <a:cxn ang="0">
                  <a:pos x="68" y="178"/>
                </a:cxn>
                <a:cxn ang="0">
                  <a:pos x="80" y="172"/>
                </a:cxn>
                <a:cxn ang="0">
                  <a:pos x="82" y="160"/>
                </a:cxn>
                <a:cxn ang="0">
                  <a:pos x="92" y="148"/>
                </a:cxn>
                <a:cxn ang="0">
                  <a:pos x="100" y="132"/>
                </a:cxn>
                <a:cxn ang="0">
                  <a:pos x="102" y="120"/>
                </a:cxn>
                <a:cxn ang="0">
                  <a:pos x="96" y="120"/>
                </a:cxn>
                <a:cxn ang="0">
                  <a:pos x="92" y="124"/>
                </a:cxn>
                <a:cxn ang="0">
                  <a:pos x="82" y="114"/>
                </a:cxn>
                <a:cxn ang="0">
                  <a:pos x="84" y="108"/>
                </a:cxn>
                <a:cxn ang="0">
                  <a:pos x="80" y="0"/>
                </a:cxn>
                <a:cxn ang="0">
                  <a:pos x="88" y="12"/>
                </a:cxn>
                <a:cxn ang="0">
                  <a:pos x="104" y="36"/>
                </a:cxn>
                <a:cxn ang="0">
                  <a:pos x="104" y="48"/>
                </a:cxn>
                <a:cxn ang="0">
                  <a:pos x="110" y="68"/>
                </a:cxn>
                <a:cxn ang="0">
                  <a:pos x="96" y="84"/>
                </a:cxn>
                <a:cxn ang="0">
                  <a:pos x="100" y="92"/>
                </a:cxn>
                <a:cxn ang="0">
                  <a:pos x="114" y="114"/>
                </a:cxn>
                <a:cxn ang="0">
                  <a:pos x="116" y="126"/>
                </a:cxn>
                <a:cxn ang="0">
                  <a:pos x="132" y="116"/>
                </a:cxn>
                <a:cxn ang="0">
                  <a:pos x="138" y="104"/>
                </a:cxn>
                <a:cxn ang="0">
                  <a:pos x="144" y="88"/>
                </a:cxn>
                <a:cxn ang="0">
                  <a:pos x="150" y="82"/>
                </a:cxn>
                <a:cxn ang="0">
                  <a:pos x="152" y="62"/>
                </a:cxn>
                <a:cxn ang="0">
                  <a:pos x="130" y="64"/>
                </a:cxn>
                <a:cxn ang="0">
                  <a:pos x="122" y="48"/>
                </a:cxn>
                <a:cxn ang="0">
                  <a:pos x="118" y="52"/>
                </a:cxn>
                <a:cxn ang="0">
                  <a:pos x="112" y="36"/>
                </a:cxn>
                <a:cxn ang="0">
                  <a:pos x="110" y="22"/>
                </a:cxn>
                <a:cxn ang="0">
                  <a:pos x="104" y="16"/>
                </a:cxn>
                <a:cxn ang="0">
                  <a:pos x="94" y="8"/>
                </a:cxn>
                <a:cxn ang="0">
                  <a:pos x="84" y="4"/>
                </a:cxn>
                <a:cxn ang="0">
                  <a:pos x="80" y="0"/>
                </a:cxn>
              </a:cxnLst>
              <a:rect l="0" t="0" r="r" b="b"/>
              <a:pathLst>
                <a:path w="160" h="236">
                  <a:moveTo>
                    <a:pt x="16" y="222"/>
                  </a:moveTo>
                  <a:lnTo>
                    <a:pt x="16" y="222"/>
                  </a:lnTo>
                  <a:lnTo>
                    <a:pt x="14" y="236"/>
                  </a:lnTo>
                  <a:lnTo>
                    <a:pt x="22" y="234"/>
                  </a:lnTo>
                  <a:lnTo>
                    <a:pt x="24" y="230"/>
                  </a:lnTo>
                  <a:lnTo>
                    <a:pt x="20" y="230"/>
                  </a:lnTo>
                  <a:lnTo>
                    <a:pt x="20" y="226"/>
                  </a:lnTo>
                  <a:lnTo>
                    <a:pt x="16" y="222"/>
                  </a:lnTo>
                  <a:lnTo>
                    <a:pt x="16" y="222"/>
                  </a:lnTo>
                  <a:close/>
                  <a:moveTo>
                    <a:pt x="78" y="108"/>
                  </a:moveTo>
                  <a:lnTo>
                    <a:pt x="78" y="108"/>
                  </a:lnTo>
                  <a:lnTo>
                    <a:pt x="76" y="112"/>
                  </a:lnTo>
                  <a:lnTo>
                    <a:pt x="74" y="118"/>
                  </a:lnTo>
                  <a:lnTo>
                    <a:pt x="74" y="120"/>
                  </a:lnTo>
                  <a:lnTo>
                    <a:pt x="74" y="124"/>
                  </a:lnTo>
                  <a:lnTo>
                    <a:pt x="72" y="130"/>
                  </a:lnTo>
                  <a:lnTo>
                    <a:pt x="68" y="132"/>
                  </a:lnTo>
                  <a:lnTo>
                    <a:pt x="68" y="136"/>
                  </a:lnTo>
                  <a:lnTo>
                    <a:pt x="64" y="138"/>
                  </a:lnTo>
                  <a:lnTo>
                    <a:pt x="62" y="146"/>
                  </a:lnTo>
                  <a:lnTo>
                    <a:pt x="60" y="146"/>
                  </a:lnTo>
                  <a:lnTo>
                    <a:pt x="58" y="154"/>
                  </a:lnTo>
                  <a:lnTo>
                    <a:pt x="54" y="160"/>
                  </a:lnTo>
                  <a:lnTo>
                    <a:pt x="52" y="160"/>
                  </a:lnTo>
                  <a:lnTo>
                    <a:pt x="48" y="162"/>
                  </a:lnTo>
                  <a:lnTo>
                    <a:pt x="48" y="164"/>
                  </a:lnTo>
                  <a:lnTo>
                    <a:pt x="38" y="170"/>
                  </a:lnTo>
                  <a:lnTo>
                    <a:pt x="36" y="174"/>
                  </a:lnTo>
                  <a:lnTo>
                    <a:pt x="30" y="174"/>
                  </a:lnTo>
                  <a:lnTo>
                    <a:pt x="26" y="176"/>
                  </a:lnTo>
                  <a:lnTo>
                    <a:pt x="22" y="180"/>
                  </a:lnTo>
                  <a:lnTo>
                    <a:pt x="18" y="184"/>
                  </a:lnTo>
                  <a:lnTo>
                    <a:pt x="16" y="184"/>
                  </a:lnTo>
                  <a:lnTo>
                    <a:pt x="14" y="184"/>
                  </a:lnTo>
                  <a:lnTo>
                    <a:pt x="14" y="188"/>
                  </a:lnTo>
                  <a:lnTo>
                    <a:pt x="10" y="190"/>
                  </a:lnTo>
                  <a:lnTo>
                    <a:pt x="8" y="192"/>
                  </a:lnTo>
                  <a:lnTo>
                    <a:pt x="8" y="194"/>
                  </a:lnTo>
                  <a:lnTo>
                    <a:pt x="4" y="194"/>
                  </a:lnTo>
                  <a:lnTo>
                    <a:pt x="4" y="196"/>
                  </a:lnTo>
                  <a:lnTo>
                    <a:pt x="6" y="196"/>
                  </a:lnTo>
                  <a:lnTo>
                    <a:pt x="6" y="198"/>
                  </a:lnTo>
                  <a:lnTo>
                    <a:pt x="4" y="202"/>
                  </a:lnTo>
                  <a:lnTo>
                    <a:pt x="4" y="206"/>
                  </a:lnTo>
                  <a:lnTo>
                    <a:pt x="0" y="206"/>
                  </a:lnTo>
                  <a:lnTo>
                    <a:pt x="0" y="210"/>
                  </a:lnTo>
                  <a:lnTo>
                    <a:pt x="2" y="212"/>
                  </a:lnTo>
                  <a:lnTo>
                    <a:pt x="6" y="214"/>
                  </a:lnTo>
                  <a:lnTo>
                    <a:pt x="8" y="216"/>
                  </a:lnTo>
                  <a:lnTo>
                    <a:pt x="10" y="216"/>
                  </a:lnTo>
                  <a:lnTo>
                    <a:pt x="12" y="214"/>
                  </a:lnTo>
                  <a:lnTo>
                    <a:pt x="16" y="214"/>
                  </a:lnTo>
                  <a:lnTo>
                    <a:pt x="16" y="220"/>
                  </a:lnTo>
                  <a:lnTo>
                    <a:pt x="22" y="220"/>
                  </a:lnTo>
                  <a:lnTo>
                    <a:pt x="24" y="222"/>
                  </a:lnTo>
                  <a:lnTo>
                    <a:pt x="36" y="224"/>
                  </a:lnTo>
                  <a:lnTo>
                    <a:pt x="42" y="218"/>
                  </a:lnTo>
                  <a:lnTo>
                    <a:pt x="42" y="216"/>
                  </a:lnTo>
                  <a:lnTo>
                    <a:pt x="46" y="214"/>
                  </a:lnTo>
                  <a:lnTo>
                    <a:pt x="46" y="212"/>
                  </a:lnTo>
                  <a:lnTo>
                    <a:pt x="50" y="210"/>
                  </a:lnTo>
                  <a:lnTo>
                    <a:pt x="52" y="208"/>
                  </a:lnTo>
                  <a:lnTo>
                    <a:pt x="54" y="204"/>
                  </a:lnTo>
                  <a:lnTo>
                    <a:pt x="54" y="200"/>
                  </a:lnTo>
                  <a:lnTo>
                    <a:pt x="58" y="190"/>
                  </a:lnTo>
                  <a:lnTo>
                    <a:pt x="62" y="180"/>
                  </a:lnTo>
                  <a:lnTo>
                    <a:pt x="64" y="178"/>
                  </a:lnTo>
                  <a:lnTo>
                    <a:pt x="68" y="178"/>
                  </a:lnTo>
                  <a:lnTo>
                    <a:pt x="70" y="178"/>
                  </a:lnTo>
                  <a:lnTo>
                    <a:pt x="74" y="176"/>
                  </a:lnTo>
                  <a:lnTo>
                    <a:pt x="74" y="172"/>
                  </a:lnTo>
                  <a:lnTo>
                    <a:pt x="80" y="172"/>
                  </a:lnTo>
                  <a:lnTo>
                    <a:pt x="86" y="172"/>
                  </a:lnTo>
                  <a:lnTo>
                    <a:pt x="80" y="172"/>
                  </a:lnTo>
                  <a:lnTo>
                    <a:pt x="82" y="162"/>
                  </a:lnTo>
                  <a:lnTo>
                    <a:pt x="82" y="160"/>
                  </a:lnTo>
                  <a:lnTo>
                    <a:pt x="86" y="158"/>
                  </a:lnTo>
                  <a:lnTo>
                    <a:pt x="88" y="156"/>
                  </a:lnTo>
                  <a:lnTo>
                    <a:pt x="90" y="152"/>
                  </a:lnTo>
                  <a:lnTo>
                    <a:pt x="92" y="148"/>
                  </a:lnTo>
                  <a:lnTo>
                    <a:pt x="96" y="144"/>
                  </a:lnTo>
                  <a:lnTo>
                    <a:pt x="100" y="136"/>
                  </a:lnTo>
                  <a:lnTo>
                    <a:pt x="102" y="136"/>
                  </a:lnTo>
                  <a:lnTo>
                    <a:pt x="100" y="132"/>
                  </a:lnTo>
                  <a:lnTo>
                    <a:pt x="100" y="130"/>
                  </a:lnTo>
                  <a:lnTo>
                    <a:pt x="102" y="128"/>
                  </a:lnTo>
                  <a:lnTo>
                    <a:pt x="104" y="124"/>
                  </a:lnTo>
                  <a:lnTo>
                    <a:pt x="102" y="120"/>
                  </a:lnTo>
                  <a:lnTo>
                    <a:pt x="98" y="122"/>
                  </a:lnTo>
                  <a:lnTo>
                    <a:pt x="96" y="124"/>
                  </a:lnTo>
                  <a:lnTo>
                    <a:pt x="96" y="122"/>
                  </a:lnTo>
                  <a:lnTo>
                    <a:pt x="96" y="120"/>
                  </a:lnTo>
                  <a:lnTo>
                    <a:pt x="92" y="120"/>
                  </a:lnTo>
                  <a:lnTo>
                    <a:pt x="92" y="122"/>
                  </a:lnTo>
                  <a:lnTo>
                    <a:pt x="90" y="122"/>
                  </a:lnTo>
                  <a:lnTo>
                    <a:pt x="92" y="124"/>
                  </a:lnTo>
                  <a:lnTo>
                    <a:pt x="86" y="124"/>
                  </a:lnTo>
                  <a:lnTo>
                    <a:pt x="86" y="116"/>
                  </a:lnTo>
                  <a:lnTo>
                    <a:pt x="84" y="116"/>
                  </a:lnTo>
                  <a:lnTo>
                    <a:pt x="82" y="114"/>
                  </a:lnTo>
                  <a:lnTo>
                    <a:pt x="80" y="114"/>
                  </a:lnTo>
                  <a:lnTo>
                    <a:pt x="80" y="112"/>
                  </a:lnTo>
                  <a:lnTo>
                    <a:pt x="82" y="110"/>
                  </a:lnTo>
                  <a:lnTo>
                    <a:pt x="84" y="108"/>
                  </a:lnTo>
                  <a:lnTo>
                    <a:pt x="78" y="108"/>
                  </a:lnTo>
                  <a:lnTo>
                    <a:pt x="78" y="108"/>
                  </a:lnTo>
                  <a:close/>
                  <a:moveTo>
                    <a:pt x="80" y="0"/>
                  </a:moveTo>
                  <a:lnTo>
                    <a:pt x="80" y="0"/>
                  </a:lnTo>
                  <a:lnTo>
                    <a:pt x="80" y="2"/>
                  </a:lnTo>
                  <a:lnTo>
                    <a:pt x="80" y="4"/>
                  </a:lnTo>
                  <a:lnTo>
                    <a:pt x="84" y="8"/>
                  </a:lnTo>
                  <a:lnTo>
                    <a:pt x="88" y="12"/>
                  </a:lnTo>
                  <a:lnTo>
                    <a:pt x="92" y="22"/>
                  </a:lnTo>
                  <a:lnTo>
                    <a:pt x="100" y="32"/>
                  </a:lnTo>
                  <a:lnTo>
                    <a:pt x="100" y="34"/>
                  </a:lnTo>
                  <a:lnTo>
                    <a:pt x="104" y="36"/>
                  </a:lnTo>
                  <a:lnTo>
                    <a:pt x="106" y="40"/>
                  </a:lnTo>
                  <a:lnTo>
                    <a:pt x="104" y="42"/>
                  </a:lnTo>
                  <a:lnTo>
                    <a:pt x="104" y="44"/>
                  </a:lnTo>
                  <a:lnTo>
                    <a:pt x="104" y="48"/>
                  </a:lnTo>
                  <a:lnTo>
                    <a:pt x="110" y="50"/>
                  </a:lnTo>
                  <a:lnTo>
                    <a:pt x="108" y="52"/>
                  </a:lnTo>
                  <a:lnTo>
                    <a:pt x="110" y="62"/>
                  </a:lnTo>
                  <a:lnTo>
                    <a:pt x="110" y="68"/>
                  </a:lnTo>
                  <a:lnTo>
                    <a:pt x="108" y="72"/>
                  </a:lnTo>
                  <a:lnTo>
                    <a:pt x="106" y="76"/>
                  </a:lnTo>
                  <a:lnTo>
                    <a:pt x="104" y="82"/>
                  </a:lnTo>
                  <a:lnTo>
                    <a:pt x="96" y="84"/>
                  </a:lnTo>
                  <a:lnTo>
                    <a:pt x="96" y="86"/>
                  </a:lnTo>
                  <a:lnTo>
                    <a:pt x="94" y="86"/>
                  </a:lnTo>
                  <a:lnTo>
                    <a:pt x="94" y="90"/>
                  </a:lnTo>
                  <a:lnTo>
                    <a:pt x="100" y="92"/>
                  </a:lnTo>
                  <a:lnTo>
                    <a:pt x="108" y="98"/>
                  </a:lnTo>
                  <a:lnTo>
                    <a:pt x="112" y="104"/>
                  </a:lnTo>
                  <a:lnTo>
                    <a:pt x="114" y="108"/>
                  </a:lnTo>
                  <a:lnTo>
                    <a:pt x="114" y="114"/>
                  </a:lnTo>
                  <a:lnTo>
                    <a:pt x="112" y="118"/>
                  </a:lnTo>
                  <a:lnTo>
                    <a:pt x="108" y="122"/>
                  </a:lnTo>
                  <a:lnTo>
                    <a:pt x="108" y="124"/>
                  </a:lnTo>
                  <a:lnTo>
                    <a:pt x="116" y="126"/>
                  </a:lnTo>
                  <a:lnTo>
                    <a:pt x="120" y="130"/>
                  </a:lnTo>
                  <a:lnTo>
                    <a:pt x="126" y="126"/>
                  </a:lnTo>
                  <a:lnTo>
                    <a:pt x="128" y="122"/>
                  </a:lnTo>
                  <a:lnTo>
                    <a:pt x="132" y="116"/>
                  </a:lnTo>
                  <a:lnTo>
                    <a:pt x="132" y="112"/>
                  </a:lnTo>
                  <a:lnTo>
                    <a:pt x="134" y="110"/>
                  </a:lnTo>
                  <a:lnTo>
                    <a:pt x="138" y="106"/>
                  </a:lnTo>
                  <a:lnTo>
                    <a:pt x="138" y="104"/>
                  </a:lnTo>
                  <a:lnTo>
                    <a:pt x="138" y="100"/>
                  </a:lnTo>
                  <a:lnTo>
                    <a:pt x="140" y="96"/>
                  </a:lnTo>
                  <a:lnTo>
                    <a:pt x="138" y="92"/>
                  </a:lnTo>
                  <a:lnTo>
                    <a:pt x="144" y="88"/>
                  </a:lnTo>
                  <a:lnTo>
                    <a:pt x="148" y="88"/>
                  </a:lnTo>
                  <a:lnTo>
                    <a:pt x="152" y="90"/>
                  </a:lnTo>
                  <a:lnTo>
                    <a:pt x="150" y="86"/>
                  </a:lnTo>
                  <a:lnTo>
                    <a:pt x="150" y="82"/>
                  </a:lnTo>
                  <a:lnTo>
                    <a:pt x="152" y="80"/>
                  </a:lnTo>
                  <a:lnTo>
                    <a:pt x="160" y="68"/>
                  </a:lnTo>
                  <a:lnTo>
                    <a:pt x="154" y="64"/>
                  </a:lnTo>
                  <a:lnTo>
                    <a:pt x="152" y="62"/>
                  </a:lnTo>
                  <a:lnTo>
                    <a:pt x="142" y="68"/>
                  </a:lnTo>
                  <a:lnTo>
                    <a:pt x="140" y="70"/>
                  </a:lnTo>
                  <a:lnTo>
                    <a:pt x="132" y="66"/>
                  </a:lnTo>
                  <a:lnTo>
                    <a:pt x="130" y="64"/>
                  </a:lnTo>
                  <a:lnTo>
                    <a:pt x="128" y="62"/>
                  </a:lnTo>
                  <a:lnTo>
                    <a:pt x="128" y="56"/>
                  </a:lnTo>
                  <a:lnTo>
                    <a:pt x="126" y="46"/>
                  </a:lnTo>
                  <a:lnTo>
                    <a:pt x="122" y="48"/>
                  </a:lnTo>
                  <a:lnTo>
                    <a:pt x="122" y="44"/>
                  </a:lnTo>
                  <a:lnTo>
                    <a:pt x="122" y="40"/>
                  </a:lnTo>
                  <a:lnTo>
                    <a:pt x="120" y="40"/>
                  </a:lnTo>
                  <a:lnTo>
                    <a:pt x="118" y="52"/>
                  </a:lnTo>
                  <a:lnTo>
                    <a:pt x="116" y="52"/>
                  </a:lnTo>
                  <a:lnTo>
                    <a:pt x="116" y="50"/>
                  </a:lnTo>
                  <a:lnTo>
                    <a:pt x="112" y="48"/>
                  </a:lnTo>
                  <a:lnTo>
                    <a:pt x="112" y="36"/>
                  </a:lnTo>
                  <a:lnTo>
                    <a:pt x="110" y="32"/>
                  </a:lnTo>
                  <a:lnTo>
                    <a:pt x="108" y="28"/>
                  </a:lnTo>
                  <a:lnTo>
                    <a:pt x="110" y="26"/>
                  </a:lnTo>
                  <a:lnTo>
                    <a:pt x="110" y="22"/>
                  </a:lnTo>
                  <a:lnTo>
                    <a:pt x="108" y="20"/>
                  </a:lnTo>
                  <a:lnTo>
                    <a:pt x="106" y="20"/>
                  </a:lnTo>
                  <a:lnTo>
                    <a:pt x="104" y="22"/>
                  </a:lnTo>
                  <a:lnTo>
                    <a:pt x="104" y="16"/>
                  </a:lnTo>
                  <a:lnTo>
                    <a:pt x="100" y="12"/>
                  </a:lnTo>
                  <a:lnTo>
                    <a:pt x="96" y="12"/>
                  </a:lnTo>
                  <a:lnTo>
                    <a:pt x="94" y="10"/>
                  </a:lnTo>
                  <a:lnTo>
                    <a:pt x="94" y="8"/>
                  </a:lnTo>
                  <a:lnTo>
                    <a:pt x="92" y="10"/>
                  </a:lnTo>
                  <a:lnTo>
                    <a:pt x="92" y="12"/>
                  </a:lnTo>
                  <a:lnTo>
                    <a:pt x="88" y="8"/>
                  </a:lnTo>
                  <a:lnTo>
                    <a:pt x="84" y="4"/>
                  </a:lnTo>
                  <a:lnTo>
                    <a:pt x="84" y="2"/>
                  </a:lnTo>
                  <a:lnTo>
                    <a:pt x="84" y="0"/>
                  </a:lnTo>
                  <a:lnTo>
                    <a:pt x="80" y="0"/>
                  </a:lnTo>
                  <a:lnTo>
                    <a:pt x="8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66" name="Freeform 281">
              <a:extLst>
                <a:ext uri="{FF2B5EF4-FFF2-40B4-BE49-F238E27FC236}">
                  <a16:creationId xmlns:a16="http://schemas.microsoft.com/office/drawing/2014/main" id="{1FCB6049-AA57-41B2-AC70-B6720EEBDDB1}"/>
                </a:ext>
              </a:extLst>
            </p:cNvPr>
            <p:cNvSpPr>
              <a:spLocks/>
            </p:cNvSpPr>
            <p:nvPr/>
          </p:nvSpPr>
          <p:spPr bwMode="auto">
            <a:xfrm>
              <a:off x="5314950" y="2990850"/>
              <a:ext cx="19050" cy="22225"/>
            </a:xfrm>
            <a:custGeom>
              <a:avLst/>
              <a:gdLst/>
              <a:ahLst/>
              <a:cxnLst>
                <a:cxn ang="0">
                  <a:pos x="10" y="14"/>
                </a:cxn>
                <a:cxn ang="0">
                  <a:pos x="10" y="14"/>
                </a:cxn>
                <a:cxn ang="0">
                  <a:pos x="4" y="8"/>
                </a:cxn>
                <a:cxn ang="0">
                  <a:pos x="2" y="6"/>
                </a:cxn>
                <a:cxn ang="0">
                  <a:pos x="0" y="2"/>
                </a:cxn>
                <a:cxn ang="0">
                  <a:pos x="6" y="0"/>
                </a:cxn>
                <a:cxn ang="0">
                  <a:pos x="8" y="4"/>
                </a:cxn>
                <a:cxn ang="0">
                  <a:pos x="6" y="4"/>
                </a:cxn>
                <a:cxn ang="0">
                  <a:pos x="8" y="8"/>
                </a:cxn>
                <a:cxn ang="0">
                  <a:pos x="12" y="10"/>
                </a:cxn>
                <a:cxn ang="0">
                  <a:pos x="12" y="12"/>
                </a:cxn>
                <a:cxn ang="0">
                  <a:pos x="12" y="14"/>
                </a:cxn>
                <a:cxn ang="0">
                  <a:pos x="10" y="14"/>
                </a:cxn>
                <a:cxn ang="0">
                  <a:pos x="10" y="14"/>
                </a:cxn>
              </a:cxnLst>
              <a:rect l="0" t="0" r="r" b="b"/>
              <a:pathLst>
                <a:path w="12" h="14">
                  <a:moveTo>
                    <a:pt x="10" y="14"/>
                  </a:moveTo>
                  <a:lnTo>
                    <a:pt x="10" y="14"/>
                  </a:lnTo>
                  <a:lnTo>
                    <a:pt x="4" y="8"/>
                  </a:lnTo>
                  <a:lnTo>
                    <a:pt x="2" y="6"/>
                  </a:lnTo>
                  <a:lnTo>
                    <a:pt x="0" y="2"/>
                  </a:lnTo>
                  <a:lnTo>
                    <a:pt x="6" y="0"/>
                  </a:lnTo>
                  <a:lnTo>
                    <a:pt x="8" y="4"/>
                  </a:lnTo>
                  <a:lnTo>
                    <a:pt x="6" y="4"/>
                  </a:lnTo>
                  <a:lnTo>
                    <a:pt x="8" y="8"/>
                  </a:lnTo>
                  <a:lnTo>
                    <a:pt x="12" y="10"/>
                  </a:lnTo>
                  <a:lnTo>
                    <a:pt x="12" y="12"/>
                  </a:lnTo>
                  <a:lnTo>
                    <a:pt x="12" y="14"/>
                  </a:lnTo>
                  <a:lnTo>
                    <a:pt x="10" y="14"/>
                  </a:lnTo>
                  <a:lnTo>
                    <a:pt x="10" y="1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67" name="Freeform 282">
              <a:extLst>
                <a:ext uri="{FF2B5EF4-FFF2-40B4-BE49-F238E27FC236}">
                  <a16:creationId xmlns:a16="http://schemas.microsoft.com/office/drawing/2014/main" id="{175D2288-30EC-41EA-BC41-87D40C19A239}"/>
                </a:ext>
              </a:extLst>
            </p:cNvPr>
            <p:cNvSpPr>
              <a:spLocks/>
            </p:cNvSpPr>
            <p:nvPr/>
          </p:nvSpPr>
          <p:spPr bwMode="auto">
            <a:xfrm>
              <a:off x="5314950" y="2990850"/>
              <a:ext cx="19050" cy="22225"/>
            </a:xfrm>
            <a:custGeom>
              <a:avLst/>
              <a:gdLst/>
              <a:ahLst/>
              <a:cxnLst>
                <a:cxn ang="0">
                  <a:pos x="10" y="14"/>
                </a:cxn>
                <a:cxn ang="0">
                  <a:pos x="10" y="14"/>
                </a:cxn>
                <a:cxn ang="0">
                  <a:pos x="4" y="8"/>
                </a:cxn>
                <a:cxn ang="0">
                  <a:pos x="2" y="6"/>
                </a:cxn>
                <a:cxn ang="0">
                  <a:pos x="0" y="2"/>
                </a:cxn>
                <a:cxn ang="0">
                  <a:pos x="6" y="0"/>
                </a:cxn>
                <a:cxn ang="0">
                  <a:pos x="8" y="4"/>
                </a:cxn>
                <a:cxn ang="0">
                  <a:pos x="6" y="4"/>
                </a:cxn>
                <a:cxn ang="0">
                  <a:pos x="8" y="8"/>
                </a:cxn>
                <a:cxn ang="0">
                  <a:pos x="12" y="10"/>
                </a:cxn>
                <a:cxn ang="0">
                  <a:pos x="12" y="12"/>
                </a:cxn>
                <a:cxn ang="0">
                  <a:pos x="12" y="14"/>
                </a:cxn>
                <a:cxn ang="0">
                  <a:pos x="10" y="14"/>
                </a:cxn>
                <a:cxn ang="0">
                  <a:pos x="10" y="14"/>
                </a:cxn>
              </a:cxnLst>
              <a:rect l="0" t="0" r="r" b="b"/>
              <a:pathLst>
                <a:path w="12" h="14">
                  <a:moveTo>
                    <a:pt x="10" y="14"/>
                  </a:moveTo>
                  <a:lnTo>
                    <a:pt x="10" y="14"/>
                  </a:lnTo>
                  <a:lnTo>
                    <a:pt x="4" y="8"/>
                  </a:lnTo>
                  <a:lnTo>
                    <a:pt x="2" y="6"/>
                  </a:lnTo>
                  <a:lnTo>
                    <a:pt x="0" y="2"/>
                  </a:lnTo>
                  <a:lnTo>
                    <a:pt x="6" y="0"/>
                  </a:lnTo>
                  <a:lnTo>
                    <a:pt x="8" y="4"/>
                  </a:lnTo>
                  <a:lnTo>
                    <a:pt x="6" y="4"/>
                  </a:lnTo>
                  <a:lnTo>
                    <a:pt x="8" y="8"/>
                  </a:lnTo>
                  <a:lnTo>
                    <a:pt x="12" y="10"/>
                  </a:lnTo>
                  <a:lnTo>
                    <a:pt x="12" y="12"/>
                  </a:lnTo>
                  <a:lnTo>
                    <a:pt x="12" y="14"/>
                  </a:lnTo>
                  <a:lnTo>
                    <a:pt x="10" y="14"/>
                  </a:lnTo>
                  <a:lnTo>
                    <a:pt x="10" y="1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68" name="Freeform 283">
              <a:extLst>
                <a:ext uri="{FF2B5EF4-FFF2-40B4-BE49-F238E27FC236}">
                  <a16:creationId xmlns:a16="http://schemas.microsoft.com/office/drawing/2014/main" id="{44F8002E-F864-4AEC-8293-C1E6E11015CD}"/>
                </a:ext>
              </a:extLst>
            </p:cNvPr>
            <p:cNvSpPr>
              <a:spLocks/>
            </p:cNvSpPr>
            <p:nvPr/>
          </p:nvSpPr>
          <p:spPr bwMode="auto">
            <a:xfrm>
              <a:off x="6165850" y="2641600"/>
              <a:ext cx="650875" cy="314325"/>
            </a:xfrm>
            <a:custGeom>
              <a:avLst/>
              <a:gdLst/>
              <a:ahLst/>
              <a:cxnLst>
                <a:cxn ang="0">
                  <a:pos x="14" y="50"/>
                </a:cxn>
                <a:cxn ang="0">
                  <a:pos x="20" y="40"/>
                </a:cxn>
                <a:cxn ang="0">
                  <a:pos x="38" y="30"/>
                </a:cxn>
                <a:cxn ang="0">
                  <a:pos x="60" y="26"/>
                </a:cxn>
                <a:cxn ang="0">
                  <a:pos x="80" y="32"/>
                </a:cxn>
                <a:cxn ang="0">
                  <a:pos x="104" y="38"/>
                </a:cxn>
                <a:cxn ang="0">
                  <a:pos x="130" y="34"/>
                </a:cxn>
                <a:cxn ang="0">
                  <a:pos x="118" y="16"/>
                </a:cxn>
                <a:cxn ang="0">
                  <a:pos x="126" y="0"/>
                </a:cxn>
                <a:cxn ang="0">
                  <a:pos x="152" y="2"/>
                </a:cxn>
                <a:cxn ang="0">
                  <a:pos x="176" y="18"/>
                </a:cxn>
                <a:cxn ang="0">
                  <a:pos x="192" y="36"/>
                </a:cxn>
                <a:cxn ang="0">
                  <a:pos x="214" y="42"/>
                </a:cxn>
                <a:cxn ang="0">
                  <a:pos x="232" y="38"/>
                </a:cxn>
                <a:cxn ang="0">
                  <a:pos x="250" y="48"/>
                </a:cxn>
                <a:cxn ang="0">
                  <a:pos x="268" y="54"/>
                </a:cxn>
                <a:cxn ang="0">
                  <a:pos x="286" y="54"/>
                </a:cxn>
                <a:cxn ang="0">
                  <a:pos x="310" y="50"/>
                </a:cxn>
                <a:cxn ang="0">
                  <a:pos x="338" y="40"/>
                </a:cxn>
                <a:cxn ang="0">
                  <a:pos x="362" y="48"/>
                </a:cxn>
                <a:cxn ang="0">
                  <a:pos x="358" y="72"/>
                </a:cxn>
                <a:cxn ang="0">
                  <a:pos x="354" y="84"/>
                </a:cxn>
                <a:cxn ang="0">
                  <a:pos x="380" y="80"/>
                </a:cxn>
                <a:cxn ang="0">
                  <a:pos x="394" y="90"/>
                </a:cxn>
                <a:cxn ang="0">
                  <a:pos x="406" y="106"/>
                </a:cxn>
                <a:cxn ang="0">
                  <a:pos x="396" y="106"/>
                </a:cxn>
                <a:cxn ang="0">
                  <a:pos x="386" y="112"/>
                </a:cxn>
                <a:cxn ang="0">
                  <a:pos x="362" y="114"/>
                </a:cxn>
                <a:cxn ang="0">
                  <a:pos x="354" y="126"/>
                </a:cxn>
                <a:cxn ang="0">
                  <a:pos x="322" y="146"/>
                </a:cxn>
                <a:cxn ang="0">
                  <a:pos x="302" y="134"/>
                </a:cxn>
                <a:cxn ang="0">
                  <a:pos x="292" y="152"/>
                </a:cxn>
                <a:cxn ang="0">
                  <a:pos x="292" y="172"/>
                </a:cxn>
                <a:cxn ang="0">
                  <a:pos x="264" y="182"/>
                </a:cxn>
                <a:cxn ang="0">
                  <a:pos x="240" y="184"/>
                </a:cxn>
                <a:cxn ang="0">
                  <a:pos x="216" y="196"/>
                </a:cxn>
                <a:cxn ang="0">
                  <a:pos x="186" y="194"/>
                </a:cxn>
                <a:cxn ang="0">
                  <a:pos x="158" y="184"/>
                </a:cxn>
                <a:cxn ang="0">
                  <a:pos x="124" y="182"/>
                </a:cxn>
                <a:cxn ang="0">
                  <a:pos x="102" y="170"/>
                </a:cxn>
                <a:cxn ang="0">
                  <a:pos x="90" y="154"/>
                </a:cxn>
                <a:cxn ang="0">
                  <a:pos x="72" y="142"/>
                </a:cxn>
                <a:cxn ang="0">
                  <a:pos x="48" y="134"/>
                </a:cxn>
                <a:cxn ang="0">
                  <a:pos x="50" y="114"/>
                </a:cxn>
                <a:cxn ang="0">
                  <a:pos x="38" y="100"/>
                </a:cxn>
                <a:cxn ang="0">
                  <a:pos x="16" y="88"/>
                </a:cxn>
                <a:cxn ang="0">
                  <a:pos x="2" y="78"/>
                </a:cxn>
                <a:cxn ang="0">
                  <a:pos x="2" y="54"/>
                </a:cxn>
              </a:cxnLst>
              <a:rect l="0" t="0" r="r" b="b"/>
              <a:pathLst>
                <a:path w="410" h="198">
                  <a:moveTo>
                    <a:pt x="2" y="54"/>
                  </a:moveTo>
                  <a:lnTo>
                    <a:pt x="8" y="52"/>
                  </a:lnTo>
                  <a:lnTo>
                    <a:pt x="14" y="50"/>
                  </a:lnTo>
                  <a:lnTo>
                    <a:pt x="16" y="48"/>
                  </a:lnTo>
                  <a:lnTo>
                    <a:pt x="16" y="44"/>
                  </a:lnTo>
                  <a:lnTo>
                    <a:pt x="20" y="40"/>
                  </a:lnTo>
                  <a:lnTo>
                    <a:pt x="24" y="36"/>
                  </a:lnTo>
                  <a:lnTo>
                    <a:pt x="32" y="34"/>
                  </a:lnTo>
                  <a:lnTo>
                    <a:pt x="38" y="30"/>
                  </a:lnTo>
                  <a:lnTo>
                    <a:pt x="42" y="26"/>
                  </a:lnTo>
                  <a:lnTo>
                    <a:pt x="52" y="26"/>
                  </a:lnTo>
                  <a:lnTo>
                    <a:pt x="60" y="26"/>
                  </a:lnTo>
                  <a:lnTo>
                    <a:pt x="62" y="30"/>
                  </a:lnTo>
                  <a:lnTo>
                    <a:pt x="70" y="28"/>
                  </a:lnTo>
                  <a:lnTo>
                    <a:pt x="80" y="32"/>
                  </a:lnTo>
                  <a:lnTo>
                    <a:pt x="88" y="36"/>
                  </a:lnTo>
                  <a:lnTo>
                    <a:pt x="96" y="38"/>
                  </a:lnTo>
                  <a:lnTo>
                    <a:pt x="104" y="38"/>
                  </a:lnTo>
                  <a:lnTo>
                    <a:pt x="116" y="38"/>
                  </a:lnTo>
                  <a:lnTo>
                    <a:pt x="126" y="38"/>
                  </a:lnTo>
                  <a:lnTo>
                    <a:pt x="130" y="34"/>
                  </a:lnTo>
                  <a:lnTo>
                    <a:pt x="128" y="26"/>
                  </a:lnTo>
                  <a:lnTo>
                    <a:pt x="124" y="20"/>
                  </a:lnTo>
                  <a:lnTo>
                    <a:pt x="118" y="16"/>
                  </a:lnTo>
                  <a:lnTo>
                    <a:pt x="120" y="10"/>
                  </a:lnTo>
                  <a:lnTo>
                    <a:pt x="124" y="4"/>
                  </a:lnTo>
                  <a:lnTo>
                    <a:pt x="126" y="0"/>
                  </a:lnTo>
                  <a:lnTo>
                    <a:pt x="136" y="0"/>
                  </a:lnTo>
                  <a:lnTo>
                    <a:pt x="142" y="2"/>
                  </a:lnTo>
                  <a:lnTo>
                    <a:pt x="152" y="2"/>
                  </a:lnTo>
                  <a:lnTo>
                    <a:pt x="156" y="6"/>
                  </a:lnTo>
                  <a:lnTo>
                    <a:pt x="164" y="8"/>
                  </a:lnTo>
                  <a:lnTo>
                    <a:pt x="176" y="18"/>
                  </a:lnTo>
                  <a:lnTo>
                    <a:pt x="184" y="24"/>
                  </a:lnTo>
                  <a:lnTo>
                    <a:pt x="188" y="34"/>
                  </a:lnTo>
                  <a:lnTo>
                    <a:pt x="192" y="36"/>
                  </a:lnTo>
                  <a:lnTo>
                    <a:pt x="202" y="42"/>
                  </a:lnTo>
                  <a:lnTo>
                    <a:pt x="208" y="42"/>
                  </a:lnTo>
                  <a:lnTo>
                    <a:pt x="214" y="42"/>
                  </a:lnTo>
                  <a:lnTo>
                    <a:pt x="220" y="40"/>
                  </a:lnTo>
                  <a:lnTo>
                    <a:pt x="224" y="36"/>
                  </a:lnTo>
                  <a:lnTo>
                    <a:pt x="232" y="38"/>
                  </a:lnTo>
                  <a:lnTo>
                    <a:pt x="244" y="42"/>
                  </a:lnTo>
                  <a:lnTo>
                    <a:pt x="250" y="42"/>
                  </a:lnTo>
                  <a:lnTo>
                    <a:pt x="250" y="48"/>
                  </a:lnTo>
                  <a:lnTo>
                    <a:pt x="256" y="50"/>
                  </a:lnTo>
                  <a:lnTo>
                    <a:pt x="262" y="50"/>
                  </a:lnTo>
                  <a:lnTo>
                    <a:pt x="268" y="54"/>
                  </a:lnTo>
                  <a:lnTo>
                    <a:pt x="274" y="54"/>
                  </a:lnTo>
                  <a:lnTo>
                    <a:pt x="280" y="52"/>
                  </a:lnTo>
                  <a:lnTo>
                    <a:pt x="286" y="54"/>
                  </a:lnTo>
                  <a:lnTo>
                    <a:pt x="294" y="56"/>
                  </a:lnTo>
                  <a:lnTo>
                    <a:pt x="304" y="54"/>
                  </a:lnTo>
                  <a:lnTo>
                    <a:pt x="310" y="50"/>
                  </a:lnTo>
                  <a:lnTo>
                    <a:pt x="322" y="50"/>
                  </a:lnTo>
                  <a:lnTo>
                    <a:pt x="334" y="42"/>
                  </a:lnTo>
                  <a:lnTo>
                    <a:pt x="338" y="40"/>
                  </a:lnTo>
                  <a:lnTo>
                    <a:pt x="348" y="46"/>
                  </a:lnTo>
                  <a:lnTo>
                    <a:pt x="354" y="46"/>
                  </a:lnTo>
                  <a:lnTo>
                    <a:pt x="362" y="48"/>
                  </a:lnTo>
                  <a:lnTo>
                    <a:pt x="356" y="62"/>
                  </a:lnTo>
                  <a:lnTo>
                    <a:pt x="358" y="68"/>
                  </a:lnTo>
                  <a:lnTo>
                    <a:pt x="358" y="72"/>
                  </a:lnTo>
                  <a:lnTo>
                    <a:pt x="356" y="74"/>
                  </a:lnTo>
                  <a:lnTo>
                    <a:pt x="354" y="78"/>
                  </a:lnTo>
                  <a:lnTo>
                    <a:pt x="354" y="84"/>
                  </a:lnTo>
                  <a:lnTo>
                    <a:pt x="364" y="88"/>
                  </a:lnTo>
                  <a:lnTo>
                    <a:pt x="374" y="86"/>
                  </a:lnTo>
                  <a:lnTo>
                    <a:pt x="380" y="80"/>
                  </a:lnTo>
                  <a:lnTo>
                    <a:pt x="384" y="80"/>
                  </a:lnTo>
                  <a:lnTo>
                    <a:pt x="388" y="84"/>
                  </a:lnTo>
                  <a:lnTo>
                    <a:pt x="394" y="90"/>
                  </a:lnTo>
                  <a:lnTo>
                    <a:pt x="404" y="94"/>
                  </a:lnTo>
                  <a:lnTo>
                    <a:pt x="410" y="100"/>
                  </a:lnTo>
                  <a:lnTo>
                    <a:pt x="406" y="106"/>
                  </a:lnTo>
                  <a:lnTo>
                    <a:pt x="402" y="104"/>
                  </a:lnTo>
                  <a:lnTo>
                    <a:pt x="398" y="104"/>
                  </a:lnTo>
                  <a:lnTo>
                    <a:pt x="396" y="106"/>
                  </a:lnTo>
                  <a:lnTo>
                    <a:pt x="392" y="108"/>
                  </a:lnTo>
                  <a:lnTo>
                    <a:pt x="388" y="108"/>
                  </a:lnTo>
                  <a:lnTo>
                    <a:pt x="386" y="112"/>
                  </a:lnTo>
                  <a:lnTo>
                    <a:pt x="378" y="110"/>
                  </a:lnTo>
                  <a:lnTo>
                    <a:pt x="368" y="118"/>
                  </a:lnTo>
                  <a:lnTo>
                    <a:pt x="362" y="114"/>
                  </a:lnTo>
                  <a:lnTo>
                    <a:pt x="358" y="114"/>
                  </a:lnTo>
                  <a:lnTo>
                    <a:pt x="356" y="122"/>
                  </a:lnTo>
                  <a:lnTo>
                    <a:pt x="354" y="126"/>
                  </a:lnTo>
                  <a:lnTo>
                    <a:pt x="336" y="130"/>
                  </a:lnTo>
                  <a:lnTo>
                    <a:pt x="334" y="140"/>
                  </a:lnTo>
                  <a:lnTo>
                    <a:pt x="322" y="146"/>
                  </a:lnTo>
                  <a:lnTo>
                    <a:pt x="314" y="142"/>
                  </a:lnTo>
                  <a:lnTo>
                    <a:pt x="308" y="136"/>
                  </a:lnTo>
                  <a:lnTo>
                    <a:pt x="302" y="134"/>
                  </a:lnTo>
                  <a:lnTo>
                    <a:pt x="296" y="138"/>
                  </a:lnTo>
                  <a:lnTo>
                    <a:pt x="294" y="146"/>
                  </a:lnTo>
                  <a:lnTo>
                    <a:pt x="292" y="152"/>
                  </a:lnTo>
                  <a:lnTo>
                    <a:pt x="294" y="162"/>
                  </a:lnTo>
                  <a:lnTo>
                    <a:pt x="296" y="166"/>
                  </a:lnTo>
                  <a:lnTo>
                    <a:pt x="292" y="172"/>
                  </a:lnTo>
                  <a:lnTo>
                    <a:pt x="288" y="176"/>
                  </a:lnTo>
                  <a:lnTo>
                    <a:pt x="278" y="178"/>
                  </a:lnTo>
                  <a:lnTo>
                    <a:pt x="264" y="182"/>
                  </a:lnTo>
                  <a:lnTo>
                    <a:pt x="252" y="182"/>
                  </a:lnTo>
                  <a:lnTo>
                    <a:pt x="244" y="184"/>
                  </a:lnTo>
                  <a:lnTo>
                    <a:pt x="240" y="184"/>
                  </a:lnTo>
                  <a:lnTo>
                    <a:pt x="232" y="192"/>
                  </a:lnTo>
                  <a:lnTo>
                    <a:pt x="224" y="196"/>
                  </a:lnTo>
                  <a:lnTo>
                    <a:pt x="216" y="196"/>
                  </a:lnTo>
                  <a:lnTo>
                    <a:pt x="206" y="198"/>
                  </a:lnTo>
                  <a:lnTo>
                    <a:pt x="194" y="198"/>
                  </a:lnTo>
                  <a:lnTo>
                    <a:pt x="186" y="194"/>
                  </a:lnTo>
                  <a:lnTo>
                    <a:pt x="180" y="186"/>
                  </a:lnTo>
                  <a:lnTo>
                    <a:pt x="176" y="184"/>
                  </a:lnTo>
                  <a:lnTo>
                    <a:pt x="158" y="184"/>
                  </a:lnTo>
                  <a:lnTo>
                    <a:pt x="146" y="182"/>
                  </a:lnTo>
                  <a:lnTo>
                    <a:pt x="134" y="182"/>
                  </a:lnTo>
                  <a:lnTo>
                    <a:pt x="124" y="182"/>
                  </a:lnTo>
                  <a:lnTo>
                    <a:pt x="116" y="182"/>
                  </a:lnTo>
                  <a:lnTo>
                    <a:pt x="110" y="176"/>
                  </a:lnTo>
                  <a:lnTo>
                    <a:pt x="102" y="170"/>
                  </a:lnTo>
                  <a:lnTo>
                    <a:pt x="96" y="164"/>
                  </a:lnTo>
                  <a:lnTo>
                    <a:pt x="92" y="162"/>
                  </a:lnTo>
                  <a:lnTo>
                    <a:pt x="90" y="154"/>
                  </a:lnTo>
                  <a:lnTo>
                    <a:pt x="84" y="148"/>
                  </a:lnTo>
                  <a:lnTo>
                    <a:pt x="76" y="146"/>
                  </a:lnTo>
                  <a:lnTo>
                    <a:pt x="72" y="142"/>
                  </a:lnTo>
                  <a:lnTo>
                    <a:pt x="64" y="138"/>
                  </a:lnTo>
                  <a:lnTo>
                    <a:pt x="56" y="136"/>
                  </a:lnTo>
                  <a:lnTo>
                    <a:pt x="48" y="134"/>
                  </a:lnTo>
                  <a:lnTo>
                    <a:pt x="46" y="128"/>
                  </a:lnTo>
                  <a:lnTo>
                    <a:pt x="48" y="120"/>
                  </a:lnTo>
                  <a:lnTo>
                    <a:pt x="50" y="114"/>
                  </a:lnTo>
                  <a:lnTo>
                    <a:pt x="46" y="108"/>
                  </a:lnTo>
                  <a:lnTo>
                    <a:pt x="38" y="106"/>
                  </a:lnTo>
                  <a:lnTo>
                    <a:pt x="38" y="100"/>
                  </a:lnTo>
                  <a:lnTo>
                    <a:pt x="32" y="92"/>
                  </a:lnTo>
                  <a:lnTo>
                    <a:pt x="24" y="86"/>
                  </a:lnTo>
                  <a:lnTo>
                    <a:pt x="16" y="88"/>
                  </a:lnTo>
                  <a:lnTo>
                    <a:pt x="8" y="86"/>
                  </a:lnTo>
                  <a:lnTo>
                    <a:pt x="4" y="82"/>
                  </a:lnTo>
                  <a:lnTo>
                    <a:pt x="2" y="78"/>
                  </a:lnTo>
                  <a:lnTo>
                    <a:pt x="0" y="68"/>
                  </a:lnTo>
                  <a:lnTo>
                    <a:pt x="2" y="54"/>
                  </a:lnTo>
                  <a:lnTo>
                    <a:pt x="2" y="5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69" name="Freeform 284">
              <a:extLst>
                <a:ext uri="{FF2B5EF4-FFF2-40B4-BE49-F238E27FC236}">
                  <a16:creationId xmlns:a16="http://schemas.microsoft.com/office/drawing/2014/main" id="{2EF3B369-CC3C-434A-8163-817202B23669}"/>
                </a:ext>
              </a:extLst>
            </p:cNvPr>
            <p:cNvSpPr>
              <a:spLocks/>
            </p:cNvSpPr>
            <p:nvPr/>
          </p:nvSpPr>
          <p:spPr bwMode="auto">
            <a:xfrm>
              <a:off x="4486275" y="2895600"/>
              <a:ext cx="9525" cy="6350"/>
            </a:xfrm>
            <a:custGeom>
              <a:avLst/>
              <a:gdLst/>
              <a:ahLst/>
              <a:cxnLst>
                <a:cxn ang="0">
                  <a:pos x="4" y="4"/>
                </a:cxn>
                <a:cxn ang="0">
                  <a:pos x="0" y="2"/>
                </a:cxn>
                <a:cxn ang="0">
                  <a:pos x="4" y="0"/>
                </a:cxn>
                <a:cxn ang="0">
                  <a:pos x="6" y="2"/>
                </a:cxn>
                <a:cxn ang="0">
                  <a:pos x="4" y="4"/>
                </a:cxn>
                <a:cxn ang="0">
                  <a:pos x="4" y="4"/>
                </a:cxn>
              </a:cxnLst>
              <a:rect l="0" t="0" r="r" b="b"/>
              <a:pathLst>
                <a:path w="6" h="4">
                  <a:moveTo>
                    <a:pt x="4" y="4"/>
                  </a:moveTo>
                  <a:lnTo>
                    <a:pt x="0" y="2"/>
                  </a:lnTo>
                  <a:lnTo>
                    <a:pt x="4" y="0"/>
                  </a:lnTo>
                  <a:lnTo>
                    <a:pt x="6" y="2"/>
                  </a:lnTo>
                  <a:lnTo>
                    <a:pt x="4" y="4"/>
                  </a:lnTo>
                  <a:lnTo>
                    <a:pt x="4" y="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70" name="Freeform 285">
              <a:extLst>
                <a:ext uri="{FF2B5EF4-FFF2-40B4-BE49-F238E27FC236}">
                  <a16:creationId xmlns:a16="http://schemas.microsoft.com/office/drawing/2014/main" id="{63FFED7B-7E52-4A23-8E3A-CFE1DF8A2865}"/>
                </a:ext>
              </a:extLst>
            </p:cNvPr>
            <p:cNvSpPr>
              <a:spLocks/>
            </p:cNvSpPr>
            <p:nvPr/>
          </p:nvSpPr>
          <p:spPr bwMode="auto">
            <a:xfrm>
              <a:off x="4486275" y="2895600"/>
              <a:ext cx="9525" cy="6350"/>
            </a:xfrm>
            <a:custGeom>
              <a:avLst/>
              <a:gdLst/>
              <a:ahLst/>
              <a:cxnLst>
                <a:cxn ang="0">
                  <a:pos x="4" y="4"/>
                </a:cxn>
                <a:cxn ang="0">
                  <a:pos x="0" y="2"/>
                </a:cxn>
                <a:cxn ang="0">
                  <a:pos x="4" y="0"/>
                </a:cxn>
                <a:cxn ang="0">
                  <a:pos x="6" y="2"/>
                </a:cxn>
                <a:cxn ang="0">
                  <a:pos x="4" y="4"/>
                </a:cxn>
                <a:cxn ang="0">
                  <a:pos x="4" y="4"/>
                </a:cxn>
              </a:cxnLst>
              <a:rect l="0" t="0" r="r" b="b"/>
              <a:pathLst>
                <a:path w="6" h="4">
                  <a:moveTo>
                    <a:pt x="4" y="4"/>
                  </a:moveTo>
                  <a:lnTo>
                    <a:pt x="0" y="2"/>
                  </a:lnTo>
                  <a:lnTo>
                    <a:pt x="4" y="0"/>
                  </a:lnTo>
                  <a:lnTo>
                    <a:pt x="6" y="2"/>
                  </a:lnTo>
                  <a:lnTo>
                    <a:pt x="4" y="4"/>
                  </a:lnTo>
                  <a:lnTo>
                    <a:pt x="4" y="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71" name="Freeform 286">
              <a:extLst>
                <a:ext uri="{FF2B5EF4-FFF2-40B4-BE49-F238E27FC236}">
                  <a16:creationId xmlns:a16="http://schemas.microsoft.com/office/drawing/2014/main" id="{219FD80D-A27C-451B-BDE6-9D531E92C52D}"/>
                </a:ext>
              </a:extLst>
            </p:cNvPr>
            <p:cNvSpPr>
              <a:spLocks/>
            </p:cNvSpPr>
            <p:nvPr/>
          </p:nvSpPr>
          <p:spPr bwMode="auto">
            <a:xfrm>
              <a:off x="4902200" y="2743200"/>
              <a:ext cx="76200" cy="101600"/>
            </a:xfrm>
            <a:custGeom>
              <a:avLst/>
              <a:gdLst/>
              <a:ahLst/>
              <a:cxnLst>
                <a:cxn ang="0">
                  <a:pos x="24" y="64"/>
                </a:cxn>
                <a:cxn ang="0">
                  <a:pos x="24" y="64"/>
                </a:cxn>
                <a:cxn ang="0">
                  <a:pos x="28" y="62"/>
                </a:cxn>
                <a:cxn ang="0">
                  <a:pos x="30" y="56"/>
                </a:cxn>
                <a:cxn ang="0">
                  <a:pos x="32" y="52"/>
                </a:cxn>
                <a:cxn ang="0">
                  <a:pos x="32" y="50"/>
                </a:cxn>
                <a:cxn ang="0">
                  <a:pos x="34" y="48"/>
                </a:cxn>
                <a:cxn ang="0">
                  <a:pos x="36" y="48"/>
                </a:cxn>
                <a:cxn ang="0">
                  <a:pos x="40" y="50"/>
                </a:cxn>
                <a:cxn ang="0">
                  <a:pos x="46" y="52"/>
                </a:cxn>
                <a:cxn ang="0">
                  <a:pos x="48" y="54"/>
                </a:cxn>
                <a:cxn ang="0">
                  <a:pos x="40" y="42"/>
                </a:cxn>
                <a:cxn ang="0">
                  <a:pos x="38" y="40"/>
                </a:cxn>
                <a:cxn ang="0">
                  <a:pos x="36" y="38"/>
                </a:cxn>
                <a:cxn ang="0">
                  <a:pos x="36" y="34"/>
                </a:cxn>
                <a:cxn ang="0">
                  <a:pos x="36" y="30"/>
                </a:cxn>
                <a:cxn ang="0">
                  <a:pos x="34" y="26"/>
                </a:cxn>
                <a:cxn ang="0">
                  <a:pos x="32" y="24"/>
                </a:cxn>
                <a:cxn ang="0">
                  <a:pos x="32" y="20"/>
                </a:cxn>
                <a:cxn ang="0">
                  <a:pos x="32" y="14"/>
                </a:cxn>
                <a:cxn ang="0">
                  <a:pos x="28" y="10"/>
                </a:cxn>
                <a:cxn ang="0">
                  <a:pos x="22" y="6"/>
                </a:cxn>
                <a:cxn ang="0">
                  <a:pos x="16" y="2"/>
                </a:cxn>
                <a:cxn ang="0">
                  <a:pos x="12" y="0"/>
                </a:cxn>
                <a:cxn ang="0">
                  <a:pos x="8" y="2"/>
                </a:cxn>
                <a:cxn ang="0">
                  <a:pos x="4" y="2"/>
                </a:cxn>
                <a:cxn ang="0">
                  <a:pos x="0" y="4"/>
                </a:cxn>
                <a:cxn ang="0">
                  <a:pos x="0" y="6"/>
                </a:cxn>
                <a:cxn ang="0">
                  <a:pos x="4" y="8"/>
                </a:cxn>
                <a:cxn ang="0">
                  <a:pos x="10" y="16"/>
                </a:cxn>
                <a:cxn ang="0">
                  <a:pos x="10" y="20"/>
                </a:cxn>
                <a:cxn ang="0">
                  <a:pos x="14" y="24"/>
                </a:cxn>
                <a:cxn ang="0">
                  <a:pos x="18" y="30"/>
                </a:cxn>
                <a:cxn ang="0">
                  <a:pos x="20" y="34"/>
                </a:cxn>
                <a:cxn ang="0">
                  <a:pos x="20" y="36"/>
                </a:cxn>
                <a:cxn ang="0">
                  <a:pos x="20" y="38"/>
                </a:cxn>
                <a:cxn ang="0">
                  <a:pos x="20" y="40"/>
                </a:cxn>
                <a:cxn ang="0">
                  <a:pos x="20" y="42"/>
                </a:cxn>
                <a:cxn ang="0">
                  <a:pos x="22" y="44"/>
                </a:cxn>
                <a:cxn ang="0">
                  <a:pos x="20" y="46"/>
                </a:cxn>
                <a:cxn ang="0">
                  <a:pos x="20" y="48"/>
                </a:cxn>
                <a:cxn ang="0">
                  <a:pos x="20" y="54"/>
                </a:cxn>
                <a:cxn ang="0">
                  <a:pos x="20" y="56"/>
                </a:cxn>
                <a:cxn ang="0">
                  <a:pos x="22" y="58"/>
                </a:cxn>
                <a:cxn ang="0">
                  <a:pos x="20" y="60"/>
                </a:cxn>
                <a:cxn ang="0">
                  <a:pos x="20" y="62"/>
                </a:cxn>
                <a:cxn ang="0">
                  <a:pos x="22" y="64"/>
                </a:cxn>
                <a:cxn ang="0">
                  <a:pos x="24" y="64"/>
                </a:cxn>
                <a:cxn ang="0">
                  <a:pos x="24" y="64"/>
                </a:cxn>
              </a:cxnLst>
              <a:rect l="0" t="0" r="r" b="b"/>
              <a:pathLst>
                <a:path w="48" h="64">
                  <a:moveTo>
                    <a:pt x="24" y="64"/>
                  </a:moveTo>
                  <a:lnTo>
                    <a:pt x="24" y="64"/>
                  </a:lnTo>
                  <a:lnTo>
                    <a:pt x="28" y="62"/>
                  </a:lnTo>
                  <a:lnTo>
                    <a:pt x="30" y="56"/>
                  </a:lnTo>
                  <a:lnTo>
                    <a:pt x="32" y="52"/>
                  </a:lnTo>
                  <a:lnTo>
                    <a:pt x="32" y="50"/>
                  </a:lnTo>
                  <a:lnTo>
                    <a:pt x="34" y="48"/>
                  </a:lnTo>
                  <a:lnTo>
                    <a:pt x="36" y="48"/>
                  </a:lnTo>
                  <a:lnTo>
                    <a:pt x="40" y="50"/>
                  </a:lnTo>
                  <a:lnTo>
                    <a:pt x="46" y="52"/>
                  </a:lnTo>
                  <a:lnTo>
                    <a:pt x="48" y="54"/>
                  </a:lnTo>
                  <a:lnTo>
                    <a:pt x="40" y="42"/>
                  </a:lnTo>
                  <a:lnTo>
                    <a:pt x="38" y="40"/>
                  </a:lnTo>
                  <a:lnTo>
                    <a:pt x="36" y="38"/>
                  </a:lnTo>
                  <a:lnTo>
                    <a:pt x="36" y="34"/>
                  </a:lnTo>
                  <a:lnTo>
                    <a:pt x="36" y="30"/>
                  </a:lnTo>
                  <a:lnTo>
                    <a:pt x="34" y="26"/>
                  </a:lnTo>
                  <a:lnTo>
                    <a:pt x="32" y="24"/>
                  </a:lnTo>
                  <a:lnTo>
                    <a:pt x="32" y="20"/>
                  </a:lnTo>
                  <a:lnTo>
                    <a:pt x="32" y="14"/>
                  </a:lnTo>
                  <a:lnTo>
                    <a:pt x="28" y="10"/>
                  </a:lnTo>
                  <a:lnTo>
                    <a:pt x="22" y="6"/>
                  </a:lnTo>
                  <a:lnTo>
                    <a:pt x="16" y="2"/>
                  </a:lnTo>
                  <a:lnTo>
                    <a:pt x="12" y="0"/>
                  </a:lnTo>
                  <a:lnTo>
                    <a:pt x="8" y="2"/>
                  </a:lnTo>
                  <a:lnTo>
                    <a:pt x="4" y="2"/>
                  </a:lnTo>
                  <a:lnTo>
                    <a:pt x="0" y="4"/>
                  </a:lnTo>
                  <a:lnTo>
                    <a:pt x="0" y="6"/>
                  </a:lnTo>
                  <a:lnTo>
                    <a:pt x="4" y="8"/>
                  </a:lnTo>
                  <a:lnTo>
                    <a:pt x="10" y="16"/>
                  </a:lnTo>
                  <a:lnTo>
                    <a:pt x="10" y="20"/>
                  </a:lnTo>
                  <a:lnTo>
                    <a:pt x="14" y="24"/>
                  </a:lnTo>
                  <a:lnTo>
                    <a:pt x="18" y="30"/>
                  </a:lnTo>
                  <a:lnTo>
                    <a:pt x="20" y="34"/>
                  </a:lnTo>
                  <a:lnTo>
                    <a:pt x="20" y="36"/>
                  </a:lnTo>
                  <a:lnTo>
                    <a:pt x="20" y="38"/>
                  </a:lnTo>
                  <a:lnTo>
                    <a:pt x="20" y="40"/>
                  </a:lnTo>
                  <a:lnTo>
                    <a:pt x="20" y="42"/>
                  </a:lnTo>
                  <a:lnTo>
                    <a:pt x="22" y="44"/>
                  </a:lnTo>
                  <a:lnTo>
                    <a:pt x="20" y="46"/>
                  </a:lnTo>
                  <a:lnTo>
                    <a:pt x="20" y="48"/>
                  </a:lnTo>
                  <a:lnTo>
                    <a:pt x="20" y="54"/>
                  </a:lnTo>
                  <a:lnTo>
                    <a:pt x="20" y="56"/>
                  </a:lnTo>
                  <a:lnTo>
                    <a:pt x="22" y="58"/>
                  </a:lnTo>
                  <a:lnTo>
                    <a:pt x="20" y="60"/>
                  </a:lnTo>
                  <a:lnTo>
                    <a:pt x="20" y="62"/>
                  </a:lnTo>
                  <a:lnTo>
                    <a:pt x="22" y="64"/>
                  </a:lnTo>
                  <a:lnTo>
                    <a:pt x="24" y="64"/>
                  </a:lnTo>
                  <a:lnTo>
                    <a:pt x="24" y="6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72" name="Freeform 287">
              <a:extLst>
                <a:ext uri="{FF2B5EF4-FFF2-40B4-BE49-F238E27FC236}">
                  <a16:creationId xmlns:a16="http://schemas.microsoft.com/office/drawing/2014/main" id="{00D1EF82-C529-4604-B716-28F75EAE9F58}"/>
                </a:ext>
              </a:extLst>
            </p:cNvPr>
            <p:cNvSpPr>
              <a:spLocks/>
            </p:cNvSpPr>
            <p:nvPr/>
          </p:nvSpPr>
          <p:spPr bwMode="auto">
            <a:xfrm>
              <a:off x="1939925" y="3200400"/>
              <a:ext cx="622300" cy="469900"/>
            </a:xfrm>
            <a:custGeom>
              <a:avLst/>
              <a:gdLst/>
              <a:ahLst/>
              <a:cxnLst>
                <a:cxn ang="0">
                  <a:pos x="6" y="16"/>
                </a:cxn>
                <a:cxn ang="0">
                  <a:pos x="16" y="34"/>
                </a:cxn>
                <a:cxn ang="0">
                  <a:pos x="28" y="48"/>
                </a:cxn>
                <a:cxn ang="0">
                  <a:pos x="36" y="72"/>
                </a:cxn>
                <a:cxn ang="0">
                  <a:pos x="36" y="94"/>
                </a:cxn>
                <a:cxn ang="0">
                  <a:pos x="60" y="110"/>
                </a:cxn>
                <a:cxn ang="0">
                  <a:pos x="66" y="134"/>
                </a:cxn>
                <a:cxn ang="0">
                  <a:pos x="92" y="164"/>
                </a:cxn>
                <a:cxn ang="0">
                  <a:pos x="88" y="146"/>
                </a:cxn>
                <a:cxn ang="0">
                  <a:pos x="82" y="132"/>
                </a:cxn>
                <a:cxn ang="0">
                  <a:pos x="68" y="102"/>
                </a:cxn>
                <a:cxn ang="0">
                  <a:pos x="56" y="80"/>
                </a:cxn>
                <a:cxn ang="0">
                  <a:pos x="48" y="62"/>
                </a:cxn>
                <a:cxn ang="0">
                  <a:pos x="46" y="56"/>
                </a:cxn>
                <a:cxn ang="0">
                  <a:pos x="32" y="34"/>
                </a:cxn>
                <a:cxn ang="0">
                  <a:pos x="26" y="12"/>
                </a:cxn>
                <a:cxn ang="0">
                  <a:pos x="46" y="14"/>
                </a:cxn>
                <a:cxn ang="0">
                  <a:pos x="58" y="44"/>
                </a:cxn>
                <a:cxn ang="0">
                  <a:pos x="70" y="66"/>
                </a:cxn>
                <a:cxn ang="0">
                  <a:pos x="88" y="82"/>
                </a:cxn>
                <a:cxn ang="0">
                  <a:pos x="96" y="98"/>
                </a:cxn>
                <a:cxn ang="0">
                  <a:pos x="98" y="108"/>
                </a:cxn>
                <a:cxn ang="0">
                  <a:pos x="118" y="132"/>
                </a:cxn>
                <a:cxn ang="0">
                  <a:pos x="136" y="154"/>
                </a:cxn>
                <a:cxn ang="0">
                  <a:pos x="150" y="178"/>
                </a:cxn>
                <a:cxn ang="0">
                  <a:pos x="148" y="204"/>
                </a:cxn>
                <a:cxn ang="0">
                  <a:pos x="152" y="220"/>
                </a:cxn>
                <a:cxn ang="0">
                  <a:pos x="168" y="234"/>
                </a:cxn>
                <a:cxn ang="0">
                  <a:pos x="188" y="252"/>
                </a:cxn>
                <a:cxn ang="0">
                  <a:pos x="214" y="264"/>
                </a:cxn>
                <a:cxn ang="0">
                  <a:pos x="236" y="272"/>
                </a:cxn>
                <a:cxn ang="0">
                  <a:pos x="250" y="280"/>
                </a:cxn>
                <a:cxn ang="0">
                  <a:pos x="266" y="286"/>
                </a:cxn>
                <a:cxn ang="0">
                  <a:pos x="288" y="278"/>
                </a:cxn>
                <a:cxn ang="0">
                  <a:pos x="312" y="286"/>
                </a:cxn>
                <a:cxn ang="0">
                  <a:pos x="320" y="290"/>
                </a:cxn>
                <a:cxn ang="0">
                  <a:pos x="342" y="272"/>
                </a:cxn>
                <a:cxn ang="0">
                  <a:pos x="340" y="248"/>
                </a:cxn>
                <a:cxn ang="0">
                  <a:pos x="376" y="236"/>
                </a:cxn>
                <a:cxn ang="0">
                  <a:pos x="386" y="222"/>
                </a:cxn>
                <a:cxn ang="0">
                  <a:pos x="390" y="190"/>
                </a:cxn>
                <a:cxn ang="0">
                  <a:pos x="368" y="192"/>
                </a:cxn>
                <a:cxn ang="0">
                  <a:pos x="348" y="220"/>
                </a:cxn>
                <a:cxn ang="0">
                  <a:pos x="334" y="240"/>
                </a:cxn>
                <a:cxn ang="0">
                  <a:pos x="312" y="244"/>
                </a:cxn>
                <a:cxn ang="0">
                  <a:pos x="284" y="238"/>
                </a:cxn>
                <a:cxn ang="0">
                  <a:pos x="266" y="220"/>
                </a:cxn>
                <a:cxn ang="0">
                  <a:pos x="252" y="198"/>
                </a:cxn>
                <a:cxn ang="0">
                  <a:pos x="252" y="170"/>
                </a:cxn>
                <a:cxn ang="0">
                  <a:pos x="250" y="146"/>
                </a:cxn>
                <a:cxn ang="0">
                  <a:pos x="252" y="130"/>
                </a:cxn>
                <a:cxn ang="0">
                  <a:pos x="258" y="118"/>
                </a:cxn>
                <a:cxn ang="0">
                  <a:pos x="232" y="104"/>
                </a:cxn>
                <a:cxn ang="0">
                  <a:pos x="216" y="68"/>
                </a:cxn>
                <a:cxn ang="0">
                  <a:pos x="196" y="52"/>
                </a:cxn>
                <a:cxn ang="0">
                  <a:pos x="170" y="60"/>
                </a:cxn>
                <a:cxn ang="0">
                  <a:pos x="152" y="30"/>
                </a:cxn>
                <a:cxn ang="0">
                  <a:pos x="70" y="22"/>
                </a:cxn>
              </a:cxnLst>
              <a:rect l="0" t="0" r="r" b="b"/>
              <a:pathLst>
                <a:path w="392" h="296">
                  <a:moveTo>
                    <a:pt x="0" y="4"/>
                  </a:moveTo>
                  <a:lnTo>
                    <a:pt x="0" y="4"/>
                  </a:lnTo>
                  <a:lnTo>
                    <a:pt x="0" y="6"/>
                  </a:lnTo>
                  <a:lnTo>
                    <a:pt x="2" y="8"/>
                  </a:lnTo>
                  <a:lnTo>
                    <a:pt x="6" y="12"/>
                  </a:lnTo>
                  <a:lnTo>
                    <a:pt x="6" y="16"/>
                  </a:lnTo>
                  <a:lnTo>
                    <a:pt x="8" y="18"/>
                  </a:lnTo>
                  <a:lnTo>
                    <a:pt x="10" y="22"/>
                  </a:lnTo>
                  <a:lnTo>
                    <a:pt x="10" y="26"/>
                  </a:lnTo>
                  <a:lnTo>
                    <a:pt x="10" y="30"/>
                  </a:lnTo>
                  <a:lnTo>
                    <a:pt x="12" y="34"/>
                  </a:lnTo>
                  <a:lnTo>
                    <a:pt x="16" y="34"/>
                  </a:lnTo>
                  <a:lnTo>
                    <a:pt x="16" y="38"/>
                  </a:lnTo>
                  <a:lnTo>
                    <a:pt x="20" y="40"/>
                  </a:lnTo>
                  <a:lnTo>
                    <a:pt x="22" y="44"/>
                  </a:lnTo>
                  <a:lnTo>
                    <a:pt x="24" y="44"/>
                  </a:lnTo>
                  <a:lnTo>
                    <a:pt x="26" y="44"/>
                  </a:lnTo>
                  <a:lnTo>
                    <a:pt x="28" y="48"/>
                  </a:lnTo>
                  <a:lnTo>
                    <a:pt x="32" y="50"/>
                  </a:lnTo>
                  <a:lnTo>
                    <a:pt x="34" y="54"/>
                  </a:lnTo>
                  <a:lnTo>
                    <a:pt x="34" y="56"/>
                  </a:lnTo>
                  <a:lnTo>
                    <a:pt x="36" y="62"/>
                  </a:lnTo>
                  <a:lnTo>
                    <a:pt x="36" y="64"/>
                  </a:lnTo>
                  <a:lnTo>
                    <a:pt x="36" y="72"/>
                  </a:lnTo>
                  <a:lnTo>
                    <a:pt x="36" y="80"/>
                  </a:lnTo>
                  <a:lnTo>
                    <a:pt x="26" y="80"/>
                  </a:lnTo>
                  <a:lnTo>
                    <a:pt x="26" y="82"/>
                  </a:lnTo>
                  <a:lnTo>
                    <a:pt x="34" y="88"/>
                  </a:lnTo>
                  <a:lnTo>
                    <a:pt x="36" y="90"/>
                  </a:lnTo>
                  <a:lnTo>
                    <a:pt x="36" y="94"/>
                  </a:lnTo>
                  <a:lnTo>
                    <a:pt x="40" y="94"/>
                  </a:lnTo>
                  <a:lnTo>
                    <a:pt x="40" y="96"/>
                  </a:lnTo>
                  <a:lnTo>
                    <a:pt x="40" y="98"/>
                  </a:lnTo>
                  <a:lnTo>
                    <a:pt x="46" y="98"/>
                  </a:lnTo>
                  <a:lnTo>
                    <a:pt x="54" y="104"/>
                  </a:lnTo>
                  <a:lnTo>
                    <a:pt x="60" y="110"/>
                  </a:lnTo>
                  <a:lnTo>
                    <a:pt x="60" y="112"/>
                  </a:lnTo>
                  <a:lnTo>
                    <a:pt x="60" y="114"/>
                  </a:lnTo>
                  <a:lnTo>
                    <a:pt x="62" y="120"/>
                  </a:lnTo>
                  <a:lnTo>
                    <a:pt x="62" y="126"/>
                  </a:lnTo>
                  <a:lnTo>
                    <a:pt x="62" y="132"/>
                  </a:lnTo>
                  <a:lnTo>
                    <a:pt x="66" y="134"/>
                  </a:lnTo>
                  <a:lnTo>
                    <a:pt x="70" y="134"/>
                  </a:lnTo>
                  <a:lnTo>
                    <a:pt x="70" y="138"/>
                  </a:lnTo>
                  <a:lnTo>
                    <a:pt x="76" y="142"/>
                  </a:lnTo>
                  <a:lnTo>
                    <a:pt x="88" y="158"/>
                  </a:lnTo>
                  <a:lnTo>
                    <a:pt x="88" y="164"/>
                  </a:lnTo>
                  <a:lnTo>
                    <a:pt x="92" y="164"/>
                  </a:lnTo>
                  <a:lnTo>
                    <a:pt x="92" y="162"/>
                  </a:lnTo>
                  <a:lnTo>
                    <a:pt x="94" y="160"/>
                  </a:lnTo>
                  <a:lnTo>
                    <a:pt x="96" y="158"/>
                  </a:lnTo>
                  <a:lnTo>
                    <a:pt x="96" y="156"/>
                  </a:lnTo>
                  <a:lnTo>
                    <a:pt x="94" y="152"/>
                  </a:lnTo>
                  <a:lnTo>
                    <a:pt x="88" y="146"/>
                  </a:lnTo>
                  <a:lnTo>
                    <a:pt x="88" y="142"/>
                  </a:lnTo>
                  <a:lnTo>
                    <a:pt x="86" y="140"/>
                  </a:lnTo>
                  <a:lnTo>
                    <a:pt x="82" y="140"/>
                  </a:lnTo>
                  <a:lnTo>
                    <a:pt x="80" y="138"/>
                  </a:lnTo>
                  <a:lnTo>
                    <a:pt x="80" y="136"/>
                  </a:lnTo>
                  <a:lnTo>
                    <a:pt x="82" y="132"/>
                  </a:lnTo>
                  <a:lnTo>
                    <a:pt x="78" y="128"/>
                  </a:lnTo>
                  <a:lnTo>
                    <a:pt x="78" y="124"/>
                  </a:lnTo>
                  <a:lnTo>
                    <a:pt x="78" y="122"/>
                  </a:lnTo>
                  <a:lnTo>
                    <a:pt x="72" y="114"/>
                  </a:lnTo>
                  <a:lnTo>
                    <a:pt x="72" y="110"/>
                  </a:lnTo>
                  <a:lnTo>
                    <a:pt x="68" y="102"/>
                  </a:lnTo>
                  <a:lnTo>
                    <a:pt x="62" y="96"/>
                  </a:lnTo>
                  <a:lnTo>
                    <a:pt x="62" y="92"/>
                  </a:lnTo>
                  <a:lnTo>
                    <a:pt x="62" y="88"/>
                  </a:lnTo>
                  <a:lnTo>
                    <a:pt x="58" y="86"/>
                  </a:lnTo>
                  <a:lnTo>
                    <a:pt x="58" y="82"/>
                  </a:lnTo>
                  <a:lnTo>
                    <a:pt x="56" y="80"/>
                  </a:lnTo>
                  <a:lnTo>
                    <a:pt x="54" y="78"/>
                  </a:lnTo>
                  <a:lnTo>
                    <a:pt x="54" y="72"/>
                  </a:lnTo>
                  <a:lnTo>
                    <a:pt x="52" y="66"/>
                  </a:lnTo>
                  <a:lnTo>
                    <a:pt x="50" y="66"/>
                  </a:lnTo>
                  <a:lnTo>
                    <a:pt x="50" y="62"/>
                  </a:lnTo>
                  <a:lnTo>
                    <a:pt x="48" y="62"/>
                  </a:lnTo>
                  <a:lnTo>
                    <a:pt x="46" y="62"/>
                  </a:lnTo>
                  <a:lnTo>
                    <a:pt x="44" y="62"/>
                  </a:lnTo>
                  <a:lnTo>
                    <a:pt x="44" y="60"/>
                  </a:lnTo>
                  <a:lnTo>
                    <a:pt x="44" y="58"/>
                  </a:lnTo>
                  <a:lnTo>
                    <a:pt x="46" y="58"/>
                  </a:lnTo>
                  <a:lnTo>
                    <a:pt x="46" y="56"/>
                  </a:lnTo>
                  <a:lnTo>
                    <a:pt x="42" y="48"/>
                  </a:lnTo>
                  <a:lnTo>
                    <a:pt x="38" y="48"/>
                  </a:lnTo>
                  <a:lnTo>
                    <a:pt x="36" y="46"/>
                  </a:lnTo>
                  <a:lnTo>
                    <a:pt x="36" y="44"/>
                  </a:lnTo>
                  <a:lnTo>
                    <a:pt x="34" y="38"/>
                  </a:lnTo>
                  <a:lnTo>
                    <a:pt x="32" y="34"/>
                  </a:lnTo>
                  <a:lnTo>
                    <a:pt x="30" y="28"/>
                  </a:lnTo>
                  <a:lnTo>
                    <a:pt x="26" y="24"/>
                  </a:lnTo>
                  <a:lnTo>
                    <a:pt x="26" y="18"/>
                  </a:lnTo>
                  <a:lnTo>
                    <a:pt x="28" y="14"/>
                  </a:lnTo>
                  <a:lnTo>
                    <a:pt x="26" y="14"/>
                  </a:lnTo>
                  <a:lnTo>
                    <a:pt x="26" y="12"/>
                  </a:lnTo>
                  <a:lnTo>
                    <a:pt x="32" y="12"/>
                  </a:lnTo>
                  <a:lnTo>
                    <a:pt x="36" y="16"/>
                  </a:lnTo>
                  <a:lnTo>
                    <a:pt x="38" y="18"/>
                  </a:lnTo>
                  <a:lnTo>
                    <a:pt x="40" y="16"/>
                  </a:lnTo>
                  <a:lnTo>
                    <a:pt x="42" y="14"/>
                  </a:lnTo>
                  <a:lnTo>
                    <a:pt x="46" y="14"/>
                  </a:lnTo>
                  <a:lnTo>
                    <a:pt x="46" y="18"/>
                  </a:lnTo>
                  <a:lnTo>
                    <a:pt x="50" y="22"/>
                  </a:lnTo>
                  <a:lnTo>
                    <a:pt x="50" y="32"/>
                  </a:lnTo>
                  <a:lnTo>
                    <a:pt x="54" y="38"/>
                  </a:lnTo>
                  <a:lnTo>
                    <a:pt x="56" y="38"/>
                  </a:lnTo>
                  <a:lnTo>
                    <a:pt x="58" y="44"/>
                  </a:lnTo>
                  <a:lnTo>
                    <a:pt x="58" y="50"/>
                  </a:lnTo>
                  <a:lnTo>
                    <a:pt x="66" y="60"/>
                  </a:lnTo>
                  <a:lnTo>
                    <a:pt x="70" y="60"/>
                  </a:lnTo>
                  <a:lnTo>
                    <a:pt x="70" y="62"/>
                  </a:lnTo>
                  <a:lnTo>
                    <a:pt x="70" y="64"/>
                  </a:lnTo>
                  <a:lnTo>
                    <a:pt x="70" y="66"/>
                  </a:lnTo>
                  <a:lnTo>
                    <a:pt x="76" y="68"/>
                  </a:lnTo>
                  <a:lnTo>
                    <a:pt x="78" y="74"/>
                  </a:lnTo>
                  <a:lnTo>
                    <a:pt x="80" y="78"/>
                  </a:lnTo>
                  <a:lnTo>
                    <a:pt x="82" y="80"/>
                  </a:lnTo>
                  <a:lnTo>
                    <a:pt x="86" y="80"/>
                  </a:lnTo>
                  <a:lnTo>
                    <a:pt x="88" y="82"/>
                  </a:lnTo>
                  <a:lnTo>
                    <a:pt x="88" y="84"/>
                  </a:lnTo>
                  <a:lnTo>
                    <a:pt x="86" y="88"/>
                  </a:lnTo>
                  <a:lnTo>
                    <a:pt x="90" y="90"/>
                  </a:lnTo>
                  <a:lnTo>
                    <a:pt x="94" y="92"/>
                  </a:lnTo>
                  <a:lnTo>
                    <a:pt x="94" y="98"/>
                  </a:lnTo>
                  <a:lnTo>
                    <a:pt x="96" y="98"/>
                  </a:lnTo>
                  <a:lnTo>
                    <a:pt x="98" y="98"/>
                  </a:lnTo>
                  <a:lnTo>
                    <a:pt x="100" y="100"/>
                  </a:lnTo>
                  <a:lnTo>
                    <a:pt x="102" y="102"/>
                  </a:lnTo>
                  <a:lnTo>
                    <a:pt x="104" y="102"/>
                  </a:lnTo>
                  <a:lnTo>
                    <a:pt x="102" y="106"/>
                  </a:lnTo>
                  <a:lnTo>
                    <a:pt x="98" y="108"/>
                  </a:lnTo>
                  <a:lnTo>
                    <a:pt x="98" y="114"/>
                  </a:lnTo>
                  <a:lnTo>
                    <a:pt x="104" y="116"/>
                  </a:lnTo>
                  <a:lnTo>
                    <a:pt x="104" y="118"/>
                  </a:lnTo>
                  <a:lnTo>
                    <a:pt x="108" y="120"/>
                  </a:lnTo>
                  <a:lnTo>
                    <a:pt x="110" y="122"/>
                  </a:lnTo>
                  <a:lnTo>
                    <a:pt x="118" y="132"/>
                  </a:lnTo>
                  <a:lnTo>
                    <a:pt x="120" y="136"/>
                  </a:lnTo>
                  <a:lnTo>
                    <a:pt x="122" y="138"/>
                  </a:lnTo>
                  <a:lnTo>
                    <a:pt x="124" y="140"/>
                  </a:lnTo>
                  <a:lnTo>
                    <a:pt x="128" y="144"/>
                  </a:lnTo>
                  <a:lnTo>
                    <a:pt x="128" y="148"/>
                  </a:lnTo>
                  <a:lnTo>
                    <a:pt x="136" y="154"/>
                  </a:lnTo>
                  <a:lnTo>
                    <a:pt x="136" y="156"/>
                  </a:lnTo>
                  <a:lnTo>
                    <a:pt x="138" y="158"/>
                  </a:lnTo>
                  <a:lnTo>
                    <a:pt x="140" y="166"/>
                  </a:lnTo>
                  <a:lnTo>
                    <a:pt x="144" y="172"/>
                  </a:lnTo>
                  <a:lnTo>
                    <a:pt x="148" y="176"/>
                  </a:lnTo>
                  <a:lnTo>
                    <a:pt x="150" y="178"/>
                  </a:lnTo>
                  <a:lnTo>
                    <a:pt x="150" y="186"/>
                  </a:lnTo>
                  <a:lnTo>
                    <a:pt x="152" y="188"/>
                  </a:lnTo>
                  <a:lnTo>
                    <a:pt x="154" y="192"/>
                  </a:lnTo>
                  <a:lnTo>
                    <a:pt x="154" y="196"/>
                  </a:lnTo>
                  <a:lnTo>
                    <a:pt x="150" y="202"/>
                  </a:lnTo>
                  <a:lnTo>
                    <a:pt x="148" y="204"/>
                  </a:lnTo>
                  <a:lnTo>
                    <a:pt x="150" y="204"/>
                  </a:lnTo>
                  <a:lnTo>
                    <a:pt x="152" y="206"/>
                  </a:lnTo>
                  <a:lnTo>
                    <a:pt x="150" y="208"/>
                  </a:lnTo>
                  <a:lnTo>
                    <a:pt x="148" y="210"/>
                  </a:lnTo>
                  <a:lnTo>
                    <a:pt x="148" y="212"/>
                  </a:lnTo>
                  <a:lnTo>
                    <a:pt x="152" y="220"/>
                  </a:lnTo>
                  <a:lnTo>
                    <a:pt x="154" y="220"/>
                  </a:lnTo>
                  <a:lnTo>
                    <a:pt x="154" y="224"/>
                  </a:lnTo>
                  <a:lnTo>
                    <a:pt x="160" y="232"/>
                  </a:lnTo>
                  <a:lnTo>
                    <a:pt x="166" y="232"/>
                  </a:lnTo>
                  <a:lnTo>
                    <a:pt x="166" y="232"/>
                  </a:lnTo>
                  <a:lnTo>
                    <a:pt x="168" y="234"/>
                  </a:lnTo>
                  <a:lnTo>
                    <a:pt x="170" y="236"/>
                  </a:lnTo>
                  <a:lnTo>
                    <a:pt x="174" y="238"/>
                  </a:lnTo>
                  <a:lnTo>
                    <a:pt x="178" y="244"/>
                  </a:lnTo>
                  <a:lnTo>
                    <a:pt x="182" y="250"/>
                  </a:lnTo>
                  <a:lnTo>
                    <a:pt x="186" y="252"/>
                  </a:lnTo>
                  <a:lnTo>
                    <a:pt x="188" y="252"/>
                  </a:lnTo>
                  <a:lnTo>
                    <a:pt x="192" y="252"/>
                  </a:lnTo>
                  <a:lnTo>
                    <a:pt x="196" y="252"/>
                  </a:lnTo>
                  <a:lnTo>
                    <a:pt x="198" y="256"/>
                  </a:lnTo>
                  <a:lnTo>
                    <a:pt x="202" y="258"/>
                  </a:lnTo>
                  <a:lnTo>
                    <a:pt x="208" y="262"/>
                  </a:lnTo>
                  <a:lnTo>
                    <a:pt x="214" y="264"/>
                  </a:lnTo>
                  <a:lnTo>
                    <a:pt x="216" y="268"/>
                  </a:lnTo>
                  <a:lnTo>
                    <a:pt x="224" y="270"/>
                  </a:lnTo>
                  <a:lnTo>
                    <a:pt x="228" y="270"/>
                  </a:lnTo>
                  <a:lnTo>
                    <a:pt x="230" y="272"/>
                  </a:lnTo>
                  <a:lnTo>
                    <a:pt x="234" y="272"/>
                  </a:lnTo>
                  <a:lnTo>
                    <a:pt x="236" y="272"/>
                  </a:lnTo>
                  <a:lnTo>
                    <a:pt x="238" y="274"/>
                  </a:lnTo>
                  <a:lnTo>
                    <a:pt x="242" y="274"/>
                  </a:lnTo>
                  <a:lnTo>
                    <a:pt x="246" y="278"/>
                  </a:lnTo>
                  <a:lnTo>
                    <a:pt x="246" y="282"/>
                  </a:lnTo>
                  <a:lnTo>
                    <a:pt x="248" y="280"/>
                  </a:lnTo>
                  <a:lnTo>
                    <a:pt x="250" y="280"/>
                  </a:lnTo>
                  <a:lnTo>
                    <a:pt x="252" y="280"/>
                  </a:lnTo>
                  <a:lnTo>
                    <a:pt x="254" y="282"/>
                  </a:lnTo>
                  <a:lnTo>
                    <a:pt x="258" y="282"/>
                  </a:lnTo>
                  <a:lnTo>
                    <a:pt x="262" y="282"/>
                  </a:lnTo>
                  <a:lnTo>
                    <a:pt x="262" y="284"/>
                  </a:lnTo>
                  <a:lnTo>
                    <a:pt x="266" y="286"/>
                  </a:lnTo>
                  <a:lnTo>
                    <a:pt x="270" y="286"/>
                  </a:lnTo>
                  <a:lnTo>
                    <a:pt x="272" y="284"/>
                  </a:lnTo>
                  <a:lnTo>
                    <a:pt x="276" y="282"/>
                  </a:lnTo>
                  <a:lnTo>
                    <a:pt x="282" y="280"/>
                  </a:lnTo>
                  <a:lnTo>
                    <a:pt x="284" y="282"/>
                  </a:lnTo>
                  <a:lnTo>
                    <a:pt x="288" y="278"/>
                  </a:lnTo>
                  <a:lnTo>
                    <a:pt x="290" y="278"/>
                  </a:lnTo>
                  <a:lnTo>
                    <a:pt x="292" y="280"/>
                  </a:lnTo>
                  <a:lnTo>
                    <a:pt x="298" y="280"/>
                  </a:lnTo>
                  <a:lnTo>
                    <a:pt x="304" y="282"/>
                  </a:lnTo>
                  <a:lnTo>
                    <a:pt x="308" y="286"/>
                  </a:lnTo>
                  <a:lnTo>
                    <a:pt x="312" y="286"/>
                  </a:lnTo>
                  <a:lnTo>
                    <a:pt x="316" y="290"/>
                  </a:lnTo>
                  <a:lnTo>
                    <a:pt x="318" y="294"/>
                  </a:lnTo>
                  <a:lnTo>
                    <a:pt x="318" y="296"/>
                  </a:lnTo>
                  <a:lnTo>
                    <a:pt x="320" y="292"/>
                  </a:lnTo>
                  <a:lnTo>
                    <a:pt x="320" y="292"/>
                  </a:lnTo>
                  <a:lnTo>
                    <a:pt x="320" y="290"/>
                  </a:lnTo>
                  <a:lnTo>
                    <a:pt x="320" y="286"/>
                  </a:lnTo>
                  <a:lnTo>
                    <a:pt x="322" y="282"/>
                  </a:lnTo>
                  <a:lnTo>
                    <a:pt x="328" y="276"/>
                  </a:lnTo>
                  <a:lnTo>
                    <a:pt x="344" y="278"/>
                  </a:lnTo>
                  <a:lnTo>
                    <a:pt x="344" y="274"/>
                  </a:lnTo>
                  <a:lnTo>
                    <a:pt x="342" y="272"/>
                  </a:lnTo>
                  <a:lnTo>
                    <a:pt x="340" y="268"/>
                  </a:lnTo>
                  <a:lnTo>
                    <a:pt x="336" y="264"/>
                  </a:lnTo>
                  <a:lnTo>
                    <a:pt x="334" y="260"/>
                  </a:lnTo>
                  <a:lnTo>
                    <a:pt x="334" y="256"/>
                  </a:lnTo>
                  <a:lnTo>
                    <a:pt x="338" y="256"/>
                  </a:lnTo>
                  <a:lnTo>
                    <a:pt x="340" y="248"/>
                  </a:lnTo>
                  <a:lnTo>
                    <a:pt x="360" y="248"/>
                  </a:lnTo>
                  <a:lnTo>
                    <a:pt x="366" y="246"/>
                  </a:lnTo>
                  <a:lnTo>
                    <a:pt x="368" y="244"/>
                  </a:lnTo>
                  <a:lnTo>
                    <a:pt x="370" y="242"/>
                  </a:lnTo>
                  <a:lnTo>
                    <a:pt x="372" y="244"/>
                  </a:lnTo>
                  <a:lnTo>
                    <a:pt x="376" y="236"/>
                  </a:lnTo>
                  <a:lnTo>
                    <a:pt x="376" y="240"/>
                  </a:lnTo>
                  <a:lnTo>
                    <a:pt x="376" y="242"/>
                  </a:lnTo>
                  <a:lnTo>
                    <a:pt x="382" y="246"/>
                  </a:lnTo>
                  <a:lnTo>
                    <a:pt x="382" y="234"/>
                  </a:lnTo>
                  <a:lnTo>
                    <a:pt x="384" y="222"/>
                  </a:lnTo>
                  <a:lnTo>
                    <a:pt x="386" y="222"/>
                  </a:lnTo>
                  <a:lnTo>
                    <a:pt x="386" y="220"/>
                  </a:lnTo>
                  <a:lnTo>
                    <a:pt x="384" y="216"/>
                  </a:lnTo>
                  <a:lnTo>
                    <a:pt x="386" y="210"/>
                  </a:lnTo>
                  <a:lnTo>
                    <a:pt x="390" y="202"/>
                  </a:lnTo>
                  <a:lnTo>
                    <a:pt x="392" y="194"/>
                  </a:lnTo>
                  <a:lnTo>
                    <a:pt x="390" y="190"/>
                  </a:lnTo>
                  <a:lnTo>
                    <a:pt x="388" y="188"/>
                  </a:lnTo>
                  <a:lnTo>
                    <a:pt x="386" y="188"/>
                  </a:lnTo>
                  <a:lnTo>
                    <a:pt x="384" y="186"/>
                  </a:lnTo>
                  <a:lnTo>
                    <a:pt x="376" y="186"/>
                  </a:lnTo>
                  <a:lnTo>
                    <a:pt x="372" y="188"/>
                  </a:lnTo>
                  <a:lnTo>
                    <a:pt x="368" y="192"/>
                  </a:lnTo>
                  <a:lnTo>
                    <a:pt x="362" y="194"/>
                  </a:lnTo>
                  <a:lnTo>
                    <a:pt x="358" y="196"/>
                  </a:lnTo>
                  <a:lnTo>
                    <a:pt x="352" y="198"/>
                  </a:lnTo>
                  <a:lnTo>
                    <a:pt x="350" y="200"/>
                  </a:lnTo>
                  <a:lnTo>
                    <a:pt x="348" y="210"/>
                  </a:lnTo>
                  <a:lnTo>
                    <a:pt x="348" y="220"/>
                  </a:lnTo>
                  <a:lnTo>
                    <a:pt x="344" y="224"/>
                  </a:lnTo>
                  <a:lnTo>
                    <a:pt x="344" y="228"/>
                  </a:lnTo>
                  <a:lnTo>
                    <a:pt x="344" y="232"/>
                  </a:lnTo>
                  <a:lnTo>
                    <a:pt x="342" y="232"/>
                  </a:lnTo>
                  <a:lnTo>
                    <a:pt x="338" y="234"/>
                  </a:lnTo>
                  <a:lnTo>
                    <a:pt x="334" y="240"/>
                  </a:lnTo>
                  <a:lnTo>
                    <a:pt x="330" y="240"/>
                  </a:lnTo>
                  <a:lnTo>
                    <a:pt x="328" y="240"/>
                  </a:lnTo>
                  <a:lnTo>
                    <a:pt x="326" y="236"/>
                  </a:lnTo>
                  <a:lnTo>
                    <a:pt x="320" y="238"/>
                  </a:lnTo>
                  <a:lnTo>
                    <a:pt x="314" y="242"/>
                  </a:lnTo>
                  <a:lnTo>
                    <a:pt x="312" y="244"/>
                  </a:lnTo>
                  <a:lnTo>
                    <a:pt x="304" y="244"/>
                  </a:lnTo>
                  <a:lnTo>
                    <a:pt x="304" y="248"/>
                  </a:lnTo>
                  <a:lnTo>
                    <a:pt x="292" y="248"/>
                  </a:lnTo>
                  <a:lnTo>
                    <a:pt x="288" y="242"/>
                  </a:lnTo>
                  <a:lnTo>
                    <a:pt x="286" y="238"/>
                  </a:lnTo>
                  <a:lnTo>
                    <a:pt x="284" y="238"/>
                  </a:lnTo>
                  <a:lnTo>
                    <a:pt x="276" y="238"/>
                  </a:lnTo>
                  <a:lnTo>
                    <a:pt x="276" y="234"/>
                  </a:lnTo>
                  <a:lnTo>
                    <a:pt x="274" y="230"/>
                  </a:lnTo>
                  <a:lnTo>
                    <a:pt x="270" y="226"/>
                  </a:lnTo>
                  <a:lnTo>
                    <a:pt x="270" y="220"/>
                  </a:lnTo>
                  <a:lnTo>
                    <a:pt x="266" y="220"/>
                  </a:lnTo>
                  <a:lnTo>
                    <a:pt x="264" y="216"/>
                  </a:lnTo>
                  <a:lnTo>
                    <a:pt x="262" y="212"/>
                  </a:lnTo>
                  <a:lnTo>
                    <a:pt x="258" y="210"/>
                  </a:lnTo>
                  <a:lnTo>
                    <a:pt x="256" y="206"/>
                  </a:lnTo>
                  <a:lnTo>
                    <a:pt x="256" y="202"/>
                  </a:lnTo>
                  <a:lnTo>
                    <a:pt x="252" y="198"/>
                  </a:lnTo>
                  <a:lnTo>
                    <a:pt x="252" y="192"/>
                  </a:lnTo>
                  <a:lnTo>
                    <a:pt x="248" y="194"/>
                  </a:lnTo>
                  <a:lnTo>
                    <a:pt x="250" y="186"/>
                  </a:lnTo>
                  <a:lnTo>
                    <a:pt x="250" y="178"/>
                  </a:lnTo>
                  <a:lnTo>
                    <a:pt x="252" y="176"/>
                  </a:lnTo>
                  <a:lnTo>
                    <a:pt x="252" y="170"/>
                  </a:lnTo>
                  <a:lnTo>
                    <a:pt x="250" y="166"/>
                  </a:lnTo>
                  <a:lnTo>
                    <a:pt x="250" y="162"/>
                  </a:lnTo>
                  <a:lnTo>
                    <a:pt x="250" y="160"/>
                  </a:lnTo>
                  <a:lnTo>
                    <a:pt x="248" y="158"/>
                  </a:lnTo>
                  <a:lnTo>
                    <a:pt x="248" y="152"/>
                  </a:lnTo>
                  <a:lnTo>
                    <a:pt x="250" y="146"/>
                  </a:lnTo>
                  <a:lnTo>
                    <a:pt x="248" y="142"/>
                  </a:lnTo>
                  <a:lnTo>
                    <a:pt x="248" y="138"/>
                  </a:lnTo>
                  <a:lnTo>
                    <a:pt x="248" y="136"/>
                  </a:lnTo>
                  <a:lnTo>
                    <a:pt x="248" y="134"/>
                  </a:lnTo>
                  <a:lnTo>
                    <a:pt x="250" y="132"/>
                  </a:lnTo>
                  <a:lnTo>
                    <a:pt x="252" y="130"/>
                  </a:lnTo>
                  <a:lnTo>
                    <a:pt x="252" y="126"/>
                  </a:lnTo>
                  <a:lnTo>
                    <a:pt x="256" y="126"/>
                  </a:lnTo>
                  <a:lnTo>
                    <a:pt x="258" y="124"/>
                  </a:lnTo>
                  <a:lnTo>
                    <a:pt x="258" y="120"/>
                  </a:lnTo>
                  <a:lnTo>
                    <a:pt x="260" y="118"/>
                  </a:lnTo>
                  <a:lnTo>
                    <a:pt x="258" y="118"/>
                  </a:lnTo>
                  <a:lnTo>
                    <a:pt x="252" y="118"/>
                  </a:lnTo>
                  <a:lnTo>
                    <a:pt x="248" y="116"/>
                  </a:lnTo>
                  <a:lnTo>
                    <a:pt x="242" y="114"/>
                  </a:lnTo>
                  <a:lnTo>
                    <a:pt x="238" y="112"/>
                  </a:lnTo>
                  <a:lnTo>
                    <a:pt x="232" y="110"/>
                  </a:lnTo>
                  <a:lnTo>
                    <a:pt x="232" y="104"/>
                  </a:lnTo>
                  <a:lnTo>
                    <a:pt x="230" y="94"/>
                  </a:lnTo>
                  <a:lnTo>
                    <a:pt x="226" y="90"/>
                  </a:lnTo>
                  <a:lnTo>
                    <a:pt x="224" y="86"/>
                  </a:lnTo>
                  <a:lnTo>
                    <a:pt x="222" y="82"/>
                  </a:lnTo>
                  <a:lnTo>
                    <a:pt x="218" y="74"/>
                  </a:lnTo>
                  <a:lnTo>
                    <a:pt x="216" y="68"/>
                  </a:lnTo>
                  <a:lnTo>
                    <a:pt x="214" y="66"/>
                  </a:lnTo>
                  <a:lnTo>
                    <a:pt x="212" y="62"/>
                  </a:lnTo>
                  <a:lnTo>
                    <a:pt x="208" y="58"/>
                  </a:lnTo>
                  <a:lnTo>
                    <a:pt x="204" y="54"/>
                  </a:lnTo>
                  <a:lnTo>
                    <a:pt x="200" y="52"/>
                  </a:lnTo>
                  <a:lnTo>
                    <a:pt x="196" y="52"/>
                  </a:lnTo>
                  <a:lnTo>
                    <a:pt x="190" y="54"/>
                  </a:lnTo>
                  <a:lnTo>
                    <a:pt x="186" y="60"/>
                  </a:lnTo>
                  <a:lnTo>
                    <a:pt x="182" y="62"/>
                  </a:lnTo>
                  <a:lnTo>
                    <a:pt x="178" y="62"/>
                  </a:lnTo>
                  <a:lnTo>
                    <a:pt x="174" y="62"/>
                  </a:lnTo>
                  <a:lnTo>
                    <a:pt x="170" y="60"/>
                  </a:lnTo>
                  <a:lnTo>
                    <a:pt x="166" y="54"/>
                  </a:lnTo>
                  <a:lnTo>
                    <a:pt x="162" y="50"/>
                  </a:lnTo>
                  <a:lnTo>
                    <a:pt x="162" y="46"/>
                  </a:lnTo>
                  <a:lnTo>
                    <a:pt x="160" y="40"/>
                  </a:lnTo>
                  <a:lnTo>
                    <a:pt x="156" y="34"/>
                  </a:lnTo>
                  <a:lnTo>
                    <a:pt x="152" y="30"/>
                  </a:lnTo>
                  <a:lnTo>
                    <a:pt x="150" y="28"/>
                  </a:lnTo>
                  <a:lnTo>
                    <a:pt x="146" y="24"/>
                  </a:lnTo>
                  <a:lnTo>
                    <a:pt x="140" y="16"/>
                  </a:lnTo>
                  <a:lnTo>
                    <a:pt x="112" y="16"/>
                  </a:lnTo>
                  <a:lnTo>
                    <a:pt x="112" y="24"/>
                  </a:lnTo>
                  <a:lnTo>
                    <a:pt x="70" y="22"/>
                  </a:lnTo>
                  <a:lnTo>
                    <a:pt x="36" y="6"/>
                  </a:lnTo>
                  <a:lnTo>
                    <a:pt x="36" y="0"/>
                  </a:lnTo>
                  <a:lnTo>
                    <a:pt x="0" y="4"/>
                  </a:lnTo>
                  <a:lnTo>
                    <a:pt x="0" y="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73" name="Freeform 288">
              <a:extLst>
                <a:ext uri="{FF2B5EF4-FFF2-40B4-BE49-F238E27FC236}">
                  <a16:creationId xmlns:a16="http://schemas.microsoft.com/office/drawing/2014/main" id="{02F1EF6C-4AD1-4B49-9193-B47397BA14BB}"/>
                </a:ext>
              </a:extLst>
            </p:cNvPr>
            <p:cNvSpPr>
              <a:spLocks/>
            </p:cNvSpPr>
            <p:nvPr/>
          </p:nvSpPr>
          <p:spPr bwMode="auto">
            <a:xfrm>
              <a:off x="3997325" y="3362325"/>
              <a:ext cx="254000" cy="311150"/>
            </a:xfrm>
            <a:custGeom>
              <a:avLst/>
              <a:gdLst/>
              <a:ahLst/>
              <a:cxnLst>
                <a:cxn ang="0">
                  <a:pos x="12" y="170"/>
                </a:cxn>
                <a:cxn ang="0">
                  <a:pos x="16" y="168"/>
                </a:cxn>
                <a:cxn ang="0">
                  <a:pos x="18" y="164"/>
                </a:cxn>
                <a:cxn ang="0">
                  <a:pos x="22" y="166"/>
                </a:cxn>
                <a:cxn ang="0">
                  <a:pos x="36" y="166"/>
                </a:cxn>
                <a:cxn ang="0">
                  <a:pos x="42" y="172"/>
                </a:cxn>
                <a:cxn ang="0">
                  <a:pos x="44" y="180"/>
                </a:cxn>
                <a:cxn ang="0">
                  <a:pos x="50" y="180"/>
                </a:cxn>
                <a:cxn ang="0">
                  <a:pos x="52" y="184"/>
                </a:cxn>
                <a:cxn ang="0">
                  <a:pos x="54" y="190"/>
                </a:cxn>
                <a:cxn ang="0">
                  <a:pos x="60" y="190"/>
                </a:cxn>
                <a:cxn ang="0">
                  <a:pos x="66" y="196"/>
                </a:cxn>
                <a:cxn ang="0">
                  <a:pos x="70" y="192"/>
                </a:cxn>
                <a:cxn ang="0">
                  <a:pos x="70" y="188"/>
                </a:cxn>
                <a:cxn ang="0">
                  <a:pos x="72" y="182"/>
                </a:cxn>
                <a:cxn ang="0">
                  <a:pos x="88" y="184"/>
                </a:cxn>
                <a:cxn ang="0">
                  <a:pos x="90" y="184"/>
                </a:cxn>
                <a:cxn ang="0">
                  <a:pos x="92" y="182"/>
                </a:cxn>
                <a:cxn ang="0">
                  <a:pos x="92" y="176"/>
                </a:cxn>
                <a:cxn ang="0">
                  <a:pos x="98" y="178"/>
                </a:cxn>
                <a:cxn ang="0">
                  <a:pos x="150" y="170"/>
                </a:cxn>
                <a:cxn ang="0">
                  <a:pos x="148" y="166"/>
                </a:cxn>
                <a:cxn ang="0">
                  <a:pos x="138" y="32"/>
                </a:cxn>
                <a:cxn ang="0">
                  <a:pos x="116" y="0"/>
                </a:cxn>
                <a:cxn ang="0">
                  <a:pos x="68" y="22"/>
                </a:cxn>
                <a:cxn ang="0">
                  <a:pos x="60" y="60"/>
                </a:cxn>
                <a:cxn ang="0">
                  <a:pos x="52" y="64"/>
                </a:cxn>
                <a:cxn ang="0">
                  <a:pos x="52" y="92"/>
                </a:cxn>
                <a:cxn ang="0">
                  <a:pos x="0" y="98"/>
                </a:cxn>
                <a:cxn ang="0">
                  <a:pos x="6" y="108"/>
                </a:cxn>
                <a:cxn ang="0">
                  <a:pos x="8" y="112"/>
                </a:cxn>
                <a:cxn ang="0">
                  <a:pos x="6" y="116"/>
                </a:cxn>
                <a:cxn ang="0">
                  <a:pos x="8" y="124"/>
                </a:cxn>
                <a:cxn ang="0">
                  <a:pos x="6" y="130"/>
                </a:cxn>
                <a:cxn ang="0">
                  <a:pos x="10" y="136"/>
                </a:cxn>
                <a:cxn ang="0">
                  <a:pos x="10" y="148"/>
                </a:cxn>
                <a:cxn ang="0">
                  <a:pos x="12" y="152"/>
                </a:cxn>
                <a:cxn ang="0">
                  <a:pos x="10" y="156"/>
                </a:cxn>
                <a:cxn ang="0">
                  <a:pos x="8" y="172"/>
                </a:cxn>
              </a:cxnLst>
              <a:rect l="0" t="0" r="r" b="b"/>
              <a:pathLst>
                <a:path w="160" h="196">
                  <a:moveTo>
                    <a:pt x="8" y="172"/>
                  </a:moveTo>
                  <a:lnTo>
                    <a:pt x="12" y="170"/>
                  </a:lnTo>
                  <a:lnTo>
                    <a:pt x="14" y="168"/>
                  </a:lnTo>
                  <a:lnTo>
                    <a:pt x="16" y="168"/>
                  </a:lnTo>
                  <a:lnTo>
                    <a:pt x="18" y="166"/>
                  </a:lnTo>
                  <a:lnTo>
                    <a:pt x="18" y="164"/>
                  </a:lnTo>
                  <a:lnTo>
                    <a:pt x="20" y="164"/>
                  </a:lnTo>
                  <a:lnTo>
                    <a:pt x="22" y="166"/>
                  </a:lnTo>
                  <a:lnTo>
                    <a:pt x="32" y="166"/>
                  </a:lnTo>
                  <a:lnTo>
                    <a:pt x="36" y="166"/>
                  </a:lnTo>
                  <a:lnTo>
                    <a:pt x="40" y="170"/>
                  </a:lnTo>
                  <a:lnTo>
                    <a:pt x="42" y="172"/>
                  </a:lnTo>
                  <a:lnTo>
                    <a:pt x="44" y="178"/>
                  </a:lnTo>
                  <a:lnTo>
                    <a:pt x="44" y="180"/>
                  </a:lnTo>
                  <a:lnTo>
                    <a:pt x="46" y="180"/>
                  </a:lnTo>
                  <a:lnTo>
                    <a:pt x="50" y="180"/>
                  </a:lnTo>
                  <a:lnTo>
                    <a:pt x="52" y="182"/>
                  </a:lnTo>
                  <a:lnTo>
                    <a:pt x="52" y="184"/>
                  </a:lnTo>
                  <a:lnTo>
                    <a:pt x="52" y="188"/>
                  </a:lnTo>
                  <a:lnTo>
                    <a:pt x="54" y="190"/>
                  </a:lnTo>
                  <a:lnTo>
                    <a:pt x="56" y="190"/>
                  </a:lnTo>
                  <a:lnTo>
                    <a:pt x="60" y="190"/>
                  </a:lnTo>
                  <a:lnTo>
                    <a:pt x="64" y="196"/>
                  </a:lnTo>
                  <a:lnTo>
                    <a:pt x="66" y="196"/>
                  </a:lnTo>
                  <a:lnTo>
                    <a:pt x="68" y="194"/>
                  </a:lnTo>
                  <a:lnTo>
                    <a:pt x="70" y="192"/>
                  </a:lnTo>
                  <a:lnTo>
                    <a:pt x="70" y="190"/>
                  </a:lnTo>
                  <a:lnTo>
                    <a:pt x="70" y="188"/>
                  </a:lnTo>
                  <a:lnTo>
                    <a:pt x="72" y="184"/>
                  </a:lnTo>
                  <a:lnTo>
                    <a:pt x="72" y="182"/>
                  </a:lnTo>
                  <a:lnTo>
                    <a:pt x="82" y="184"/>
                  </a:lnTo>
                  <a:lnTo>
                    <a:pt x="88" y="184"/>
                  </a:lnTo>
                  <a:lnTo>
                    <a:pt x="88" y="184"/>
                  </a:lnTo>
                  <a:lnTo>
                    <a:pt x="90" y="184"/>
                  </a:lnTo>
                  <a:lnTo>
                    <a:pt x="92" y="184"/>
                  </a:lnTo>
                  <a:lnTo>
                    <a:pt x="92" y="182"/>
                  </a:lnTo>
                  <a:lnTo>
                    <a:pt x="90" y="178"/>
                  </a:lnTo>
                  <a:lnTo>
                    <a:pt x="92" y="176"/>
                  </a:lnTo>
                  <a:lnTo>
                    <a:pt x="96" y="176"/>
                  </a:lnTo>
                  <a:lnTo>
                    <a:pt x="98" y="178"/>
                  </a:lnTo>
                  <a:lnTo>
                    <a:pt x="146" y="178"/>
                  </a:lnTo>
                  <a:lnTo>
                    <a:pt x="150" y="170"/>
                  </a:lnTo>
                  <a:lnTo>
                    <a:pt x="150" y="166"/>
                  </a:lnTo>
                  <a:lnTo>
                    <a:pt x="148" y="166"/>
                  </a:lnTo>
                  <a:lnTo>
                    <a:pt x="146" y="164"/>
                  </a:lnTo>
                  <a:lnTo>
                    <a:pt x="138" y="32"/>
                  </a:lnTo>
                  <a:lnTo>
                    <a:pt x="160" y="32"/>
                  </a:lnTo>
                  <a:lnTo>
                    <a:pt x="116" y="0"/>
                  </a:lnTo>
                  <a:lnTo>
                    <a:pt x="116" y="22"/>
                  </a:lnTo>
                  <a:lnTo>
                    <a:pt x="68" y="22"/>
                  </a:lnTo>
                  <a:lnTo>
                    <a:pt x="68" y="58"/>
                  </a:lnTo>
                  <a:lnTo>
                    <a:pt x="60" y="60"/>
                  </a:lnTo>
                  <a:lnTo>
                    <a:pt x="54" y="62"/>
                  </a:lnTo>
                  <a:lnTo>
                    <a:pt x="52" y="64"/>
                  </a:lnTo>
                  <a:lnTo>
                    <a:pt x="52" y="68"/>
                  </a:lnTo>
                  <a:lnTo>
                    <a:pt x="52" y="92"/>
                  </a:lnTo>
                  <a:lnTo>
                    <a:pt x="4" y="94"/>
                  </a:lnTo>
                  <a:lnTo>
                    <a:pt x="0" y="98"/>
                  </a:lnTo>
                  <a:lnTo>
                    <a:pt x="4" y="104"/>
                  </a:lnTo>
                  <a:lnTo>
                    <a:pt x="6" y="108"/>
                  </a:lnTo>
                  <a:lnTo>
                    <a:pt x="8" y="110"/>
                  </a:lnTo>
                  <a:lnTo>
                    <a:pt x="8" y="112"/>
                  </a:lnTo>
                  <a:lnTo>
                    <a:pt x="8" y="114"/>
                  </a:lnTo>
                  <a:lnTo>
                    <a:pt x="6" y="116"/>
                  </a:lnTo>
                  <a:lnTo>
                    <a:pt x="8" y="118"/>
                  </a:lnTo>
                  <a:lnTo>
                    <a:pt x="8" y="124"/>
                  </a:lnTo>
                  <a:lnTo>
                    <a:pt x="6" y="126"/>
                  </a:lnTo>
                  <a:lnTo>
                    <a:pt x="6" y="130"/>
                  </a:lnTo>
                  <a:lnTo>
                    <a:pt x="8" y="134"/>
                  </a:lnTo>
                  <a:lnTo>
                    <a:pt x="10" y="136"/>
                  </a:lnTo>
                  <a:lnTo>
                    <a:pt x="10" y="142"/>
                  </a:lnTo>
                  <a:lnTo>
                    <a:pt x="10" y="148"/>
                  </a:lnTo>
                  <a:lnTo>
                    <a:pt x="12" y="150"/>
                  </a:lnTo>
                  <a:lnTo>
                    <a:pt x="12" y="152"/>
                  </a:lnTo>
                  <a:lnTo>
                    <a:pt x="10" y="152"/>
                  </a:lnTo>
                  <a:lnTo>
                    <a:pt x="10" y="156"/>
                  </a:lnTo>
                  <a:lnTo>
                    <a:pt x="10" y="164"/>
                  </a:lnTo>
                  <a:lnTo>
                    <a:pt x="8" y="172"/>
                  </a:lnTo>
                  <a:lnTo>
                    <a:pt x="8" y="17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74" name="Freeform 289">
              <a:extLst>
                <a:ext uri="{FF2B5EF4-FFF2-40B4-BE49-F238E27FC236}">
                  <a16:creationId xmlns:a16="http://schemas.microsoft.com/office/drawing/2014/main" id="{8C9DEC90-F82C-4867-9BAF-02B66EEC6C18}"/>
                </a:ext>
              </a:extLst>
            </p:cNvPr>
            <p:cNvSpPr>
              <a:spLocks/>
            </p:cNvSpPr>
            <p:nvPr/>
          </p:nvSpPr>
          <p:spPr bwMode="auto">
            <a:xfrm>
              <a:off x="4095750" y="3413125"/>
              <a:ext cx="336550" cy="400050"/>
            </a:xfrm>
            <a:custGeom>
              <a:avLst/>
              <a:gdLst/>
              <a:ahLst/>
              <a:cxnLst>
                <a:cxn ang="0">
                  <a:pos x="86" y="228"/>
                </a:cxn>
                <a:cxn ang="0">
                  <a:pos x="88" y="220"/>
                </a:cxn>
                <a:cxn ang="0">
                  <a:pos x="88" y="210"/>
                </a:cxn>
                <a:cxn ang="0">
                  <a:pos x="94" y="202"/>
                </a:cxn>
                <a:cxn ang="0">
                  <a:pos x="102" y="190"/>
                </a:cxn>
                <a:cxn ang="0">
                  <a:pos x="116" y="184"/>
                </a:cxn>
                <a:cxn ang="0">
                  <a:pos x="122" y="174"/>
                </a:cxn>
                <a:cxn ang="0">
                  <a:pos x="132" y="166"/>
                </a:cxn>
                <a:cxn ang="0">
                  <a:pos x="138" y="156"/>
                </a:cxn>
                <a:cxn ang="0">
                  <a:pos x="144" y="148"/>
                </a:cxn>
                <a:cxn ang="0">
                  <a:pos x="150" y="150"/>
                </a:cxn>
                <a:cxn ang="0">
                  <a:pos x="156" y="154"/>
                </a:cxn>
                <a:cxn ang="0">
                  <a:pos x="164" y="152"/>
                </a:cxn>
                <a:cxn ang="0">
                  <a:pos x="182" y="148"/>
                </a:cxn>
                <a:cxn ang="0">
                  <a:pos x="206" y="142"/>
                </a:cxn>
                <a:cxn ang="0">
                  <a:pos x="212" y="130"/>
                </a:cxn>
                <a:cxn ang="0">
                  <a:pos x="200" y="94"/>
                </a:cxn>
                <a:cxn ang="0">
                  <a:pos x="198" y="86"/>
                </a:cxn>
                <a:cxn ang="0">
                  <a:pos x="198" y="76"/>
                </a:cxn>
                <a:cxn ang="0">
                  <a:pos x="184" y="68"/>
                </a:cxn>
                <a:cxn ang="0">
                  <a:pos x="98" y="0"/>
                </a:cxn>
                <a:cxn ang="0">
                  <a:pos x="86" y="134"/>
                </a:cxn>
                <a:cxn ang="0">
                  <a:pos x="84" y="144"/>
                </a:cxn>
                <a:cxn ang="0">
                  <a:pos x="30" y="142"/>
                </a:cxn>
                <a:cxn ang="0">
                  <a:pos x="30" y="150"/>
                </a:cxn>
                <a:cxn ang="0">
                  <a:pos x="26" y="150"/>
                </a:cxn>
                <a:cxn ang="0">
                  <a:pos x="10" y="150"/>
                </a:cxn>
                <a:cxn ang="0">
                  <a:pos x="8" y="160"/>
                </a:cxn>
                <a:cxn ang="0">
                  <a:pos x="2" y="164"/>
                </a:cxn>
                <a:cxn ang="0">
                  <a:pos x="2" y="172"/>
                </a:cxn>
                <a:cxn ang="0">
                  <a:pos x="0" y="184"/>
                </a:cxn>
                <a:cxn ang="0">
                  <a:pos x="6" y="192"/>
                </a:cxn>
                <a:cxn ang="0">
                  <a:pos x="8" y="208"/>
                </a:cxn>
                <a:cxn ang="0">
                  <a:pos x="16" y="206"/>
                </a:cxn>
                <a:cxn ang="0">
                  <a:pos x="24" y="206"/>
                </a:cxn>
                <a:cxn ang="0">
                  <a:pos x="30" y="206"/>
                </a:cxn>
                <a:cxn ang="0">
                  <a:pos x="36" y="208"/>
                </a:cxn>
                <a:cxn ang="0">
                  <a:pos x="36" y="220"/>
                </a:cxn>
                <a:cxn ang="0">
                  <a:pos x="38" y="226"/>
                </a:cxn>
                <a:cxn ang="0">
                  <a:pos x="42" y="232"/>
                </a:cxn>
                <a:cxn ang="0">
                  <a:pos x="36" y="238"/>
                </a:cxn>
                <a:cxn ang="0">
                  <a:pos x="42" y="238"/>
                </a:cxn>
                <a:cxn ang="0">
                  <a:pos x="46" y="242"/>
                </a:cxn>
                <a:cxn ang="0">
                  <a:pos x="52" y="248"/>
                </a:cxn>
                <a:cxn ang="0">
                  <a:pos x="62" y="250"/>
                </a:cxn>
                <a:cxn ang="0">
                  <a:pos x="70" y="248"/>
                </a:cxn>
                <a:cxn ang="0">
                  <a:pos x="74" y="240"/>
                </a:cxn>
                <a:cxn ang="0">
                  <a:pos x="80" y="244"/>
                </a:cxn>
                <a:cxn ang="0">
                  <a:pos x="84" y="238"/>
                </a:cxn>
              </a:cxnLst>
              <a:rect l="0" t="0" r="r" b="b"/>
              <a:pathLst>
                <a:path w="212" h="252">
                  <a:moveTo>
                    <a:pt x="86" y="234"/>
                  </a:moveTo>
                  <a:lnTo>
                    <a:pt x="86" y="234"/>
                  </a:lnTo>
                  <a:lnTo>
                    <a:pt x="86" y="228"/>
                  </a:lnTo>
                  <a:lnTo>
                    <a:pt x="86" y="224"/>
                  </a:lnTo>
                  <a:lnTo>
                    <a:pt x="86" y="222"/>
                  </a:lnTo>
                  <a:lnTo>
                    <a:pt x="88" y="220"/>
                  </a:lnTo>
                  <a:lnTo>
                    <a:pt x="88" y="218"/>
                  </a:lnTo>
                  <a:lnTo>
                    <a:pt x="88" y="214"/>
                  </a:lnTo>
                  <a:lnTo>
                    <a:pt x="88" y="210"/>
                  </a:lnTo>
                  <a:lnTo>
                    <a:pt x="88" y="208"/>
                  </a:lnTo>
                  <a:lnTo>
                    <a:pt x="90" y="206"/>
                  </a:lnTo>
                  <a:lnTo>
                    <a:pt x="94" y="202"/>
                  </a:lnTo>
                  <a:lnTo>
                    <a:pt x="96" y="204"/>
                  </a:lnTo>
                  <a:lnTo>
                    <a:pt x="100" y="196"/>
                  </a:lnTo>
                  <a:lnTo>
                    <a:pt x="102" y="190"/>
                  </a:lnTo>
                  <a:lnTo>
                    <a:pt x="104" y="188"/>
                  </a:lnTo>
                  <a:lnTo>
                    <a:pt x="110" y="186"/>
                  </a:lnTo>
                  <a:lnTo>
                    <a:pt x="116" y="184"/>
                  </a:lnTo>
                  <a:lnTo>
                    <a:pt x="118" y="182"/>
                  </a:lnTo>
                  <a:lnTo>
                    <a:pt x="120" y="178"/>
                  </a:lnTo>
                  <a:lnTo>
                    <a:pt x="122" y="174"/>
                  </a:lnTo>
                  <a:lnTo>
                    <a:pt x="126" y="170"/>
                  </a:lnTo>
                  <a:lnTo>
                    <a:pt x="130" y="168"/>
                  </a:lnTo>
                  <a:lnTo>
                    <a:pt x="132" y="166"/>
                  </a:lnTo>
                  <a:lnTo>
                    <a:pt x="134" y="160"/>
                  </a:lnTo>
                  <a:lnTo>
                    <a:pt x="134" y="158"/>
                  </a:lnTo>
                  <a:lnTo>
                    <a:pt x="138" y="156"/>
                  </a:lnTo>
                  <a:lnTo>
                    <a:pt x="142" y="156"/>
                  </a:lnTo>
                  <a:lnTo>
                    <a:pt x="144" y="152"/>
                  </a:lnTo>
                  <a:lnTo>
                    <a:pt x="144" y="148"/>
                  </a:lnTo>
                  <a:lnTo>
                    <a:pt x="146" y="148"/>
                  </a:lnTo>
                  <a:lnTo>
                    <a:pt x="148" y="150"/>
                  </a:lnTo>
                  <a:lnTo>
                    <a:pt x="150" y="150"/>
                  </a:lnTo>
                  <a:lnTo>
                    <a:pt x="152" y="148"/>
                  </a:lnTo>
                  <a:lnTo>
                    <a:pt x="152" y="150"/>
                  </a:lnTo>
                  <a:lnTo>
                    <a:pt x="156" y="154"/>
                  </a:lnTo>
                  <a:lnTo>
                    <a:pt x="158" y="156"/>
                  </a:lnTo>
                  <a:lnTo>
                    <a:pt x="160" y="152"/>
                  </a:lnTo>
                  <a:lnTo>
                    <a:pt x="164" y="152"/>
                  </a:lnTo>
                  <a:lnTo>
                    <a:pt x="168" y="152"/>
                  </a:lnTo>
                  <a:lnTo>
                    <a:pt x="176" y="150"/>
                  </a:lnTo>
                  <a:lnTo>
                    <a:pt x="182" y="148"/>
                  </a:lnTo>
                  <a:lnTo>
                    <a:pt x="194" y="146"/>
                  </a:lnTo>
                  <a:lnTo>
                    <a:pt x="200" y="142"/>
                  </a:lnTo>
                  <a:lnTo>
                    <a:pt x="206" y="142"/>
                  </a:lnTo>
                  <a:lnTo>
                    <a:pt x="208" y="140"/>
                  </a:lnTo>
                  <a:lnTo>
                    <a:pt x="208" y="134"/>
                  </a:lnTo>
                  <a:lnTo>
                    <a:pt x="212" y="130"/>
                  </a:lnTo>
                  <a:lnTo>
                    <a:pt x="210" y="92"/>
                  </a:lnTo>
                  <a:lnTo>
                    <a:pt x="204" y="94"/>
                  </a:lnTo>
                  <a:lnTo>
                    <a:pt x="200" y="94"/>
                  </a:lnTo>
                  <a:lnTo>
                    <a:pt x="200" y="92"/>
                  </a:lnTo>
                  <a:lnTo>
                    <a:pt x="198" y="86"/>
                  </a:lnTo>
                  <a:lnTo>
                    <a:pt x="198" y="86"/>
                  </a:lnTo>
                  <a:lnTo>
                    <a:pt x="198" y="82"/>
                  </a:lnTo>
                  <a:lnTo>
                    <a:pt x="198" y="78"/>
                  </a:lnTo>
                  <a:lnTo>
                    <a:pt x="198" y="76"/>
                  </a:lnTo>
                  <a:lnTo>
                    <a:pt x="194" y="74"/>
                  </a:lnTo>
                  <a:lnTo>
                    <a:pt x="190" y="72"/>
                  </a:lnTo>
                  <a:lnTo>
                    <a:pt x="184" y="68"/>
                  </a:lnTo>
                  <a:lnTo>
                    <a:pt x="180" y="64"/>
                  </a:lnTo>
                  <a:lnTo>
                    <a:pt x="180" y="62"/>
                  </a:lnTo>
                  <a:lnTo>
                    <a:pt x="98" y="0"/>
                  </a:lnTo>
                  <a:lnTo>
                    <a:pt x="76" y="0"/>
                  </a:lnTo>
                  <a:lnTo>
                    <a:pt x="84" y="132"/>
                  </a:lnTo>
                  <a:lnTo>
                    <a:pt x="86" y="134"/>
                  </a:lnTo>
                  <a:lnTo>
                    <a:pt x="86" y="134"/>
                  </a:lnTo>
                  <a:lnTo>
                    <a:pt x="86" y="138"/>
                  </a:lnTo>
                  <a:lnTo>
                    <a:pt x="84" y="144"/>
                  </a:lnTo>
                  <a:lnTo>
                    <a:pt x="36" y="144"/>
                  </a:lnTo>
                  <a:lnTo>
                    <a:pt x="34" y="142"/>
                  </a:lnTo>
                  <a:lnTo>
                    <a:pt x="30" y="142"/>
                  </a:lnTo>
                  <a:lnTo>
                    <a:pt x="30" y="144"/>
                  </a:lnTo>
                  <a:lnTo>
                    <a:pt x="30" y="148"/>
                  </a:lnTo>
                  <a:lnTo>
                    <a:pt x="30" y="150"/>
                  </a:lnTo>
                  <a:lnTo>
                    <a:pt x="30" y="150"/>
                  </a:lnTo>
                  <a:lnTo>
                    <a:pt x="28" y="150"/>
                  </a:lnTo>
                  <a:lnTo>
                    <a:pt x="26" y="150"/>
                  </a:lnTo>
                  <a:lnTo>
                    <a:pt x="20" y="150"/>
                  </a:lnTo>
                  <a:lnTo>
                    <a:pt x="10" y="148"/>
                  </a:lnTo>
                  <a:lnTo>
                    <a:pt x="10" y="150"/>
                  </a:lnTo>
                  <a:lnTo>
                    <a:pt x="8" y="154"/>
                  </a:lnTo>
                  <a:lnTo>
                    <a:pt x="8" y="158"/>
                  </a:lnTo>
                  <a:lnTo>
                    <a:pt x="8" y="160"/>
                  </a:lnTo>
                  <a:lnTo>
                    <a:pt x="6" y="162"/>
                  </a:lnTo>
                  <a:lnTo>
                    <a:pt x="4" y="164"/>
                  </a:lnTo>
                  <a:lnTo>
                    <a:pt x="2" y="164"/>
                  </a:lnTo>
                  <a:lnTo>
                    <a:pt x="0" y="168"/>
                  </a:lnTo>
                  <a:lnTo>
                    <a:pt x="2" y="170"/>
                  </a:lnTo>
                  <a:lnTo>
                    <a:pt x="2" y="172"/>
                  </a:lnTo>
                  <a:lnTo>
                    <a:pt x="2" y="174"/>
                  </a:lnTo>
                  <a:lnTo>
                    <a:pt x="2" y="178"/>
                  </a:lnTo>
                  <a:lnTo>
                    <a:pt x="0" y="184"/>
                  </a:lnTo>
                  <a:lnTo>
                    <a:pt x="0" y="186"/>
                  </a:lnTo>
                  <a:lnTo>
                    <a:pt x="2" y="188"/>
                  </a:lnTo>
                  <a:lnTo>
                    <a:pt x="6" y="192"/>
                  </a:lnTo>
                  <a:lnTo>
                    <a:pt x="6" y="194"/>
                  </a:lnTo>
                  <a:lnTo>
                    <a:pt x="8" y="202"/>
                  </a:lnTo>
                  <a:lnTo>
                    <a:pt x="8" y="208"/>
                  </a:lnTo>
                  <a:lnTo>
                    <a:pt x="12" y="208"/>
                  </a:lnTo>
                  <a:lnTo>
                    <a:pt x="12" y="206"/>
                  </a:lnTo>
                  <a:lnTo>
                    <a:pt x="16" y="206"/>
                  </a:lnTo>
                  <a:lnTo>
                    <a:pt x="20" y="208"/>
                  </a:lnTo>
                  <a:lnTo>
                    <a:pt x="22" y="208"/>
                  </a:lnTo>
                  <a:lnTo>
                    <a:pt x="24" y="206"/>
                  </a:lnTo>
                  <a:lnTo>
                    <a:pt x="26" y="204"/>
                  </a:lnTo>
                  <a:lnTo>
                    <a:pt x="28" y="206"/>
                  </a:lnTo>
                  <a:lnTo>
                    <a:pt x="30" y="206"/>
                  </a:lnTo>
                  <a:lnTo>
                    <a:pt x="30" y="206"/>
                  </a:lnTo>
                  <a:lnTo>
                    <a:pt x="36" y="206"/>
                  </a:lnTo>
                  <a:lnTo>
                    <a:pt x="36" y="208"/>
                  </a:lnTo>
                  <a:lnTo>
                    <a:pt x="38" y="214"/>
                  </a:lnTo>
                  <a:lnTo>
                    <a:pt x="38" y="218"/>
                  </a:lnTo>
                  <a:lnTo>
                    <a:pt x="36" y="220"/>
                  </a:lnTo>
                  <a:lnTo>
                    <a:pt x="36" y="222"/>
                  </a:lnTo>
                  <a:lnTo>
                    <a:pt x="36" y="224"/>
                  </a:lnTo>
                  <a:lnTo>
                    <a:pt x="38" y="226"/>
                  </a:lnTo>
                  <a:lnTo>
                    <a:pt x="40" y="230"/>
                  </a:lnTo>
                  <a:lnTo>
                    <a:pt x="40" y="232"/>
                  </a:lnTo>
                  <a:lnTo>
                    <a:pt x="42" y="232"/>
                  </a:lnTo>
                  <a:lnTo>
                    <a:pt x="46" y="232"/>
                  </a:lnTo>
                  <a:lnTo>
                    <a:pt x="34" y="238"/>
                  </a:lnTo>
                  <a:lnTo>
                    <a:pt x="36" y="238"/>
                  </a:lnTo>
                  <a:lnTo>
                    <a:pt x="38" y="240"/>
                  </a:lnTo>
                  <a:lnTo>
                    <a:pt x="40" y="238"/>
                  </a:lnTo>
                  <a:lnTo>
                    <a:pt x="42" y="238"/>
                  </a:lnTo>
                  <a:lnTo>
                    <a:pt x="42" y="240"/>
                  </a:lnTo>
                  <a:lnTo>
                    <a:pt x="44" y="242"/>
                  </a:lnTo>
                  <a:lnTo>
                    <a:pt x="46" y="242"/>
                  </a:lnTo>
                  <a:lnTo>
                    <a:pt x="48" y="242"/>
                  </a:lnTo>
                  <a:lnTo>
                    <a:pt x="50" y="244"/>
                  </a:lnTo>
                  <a:lnTo>
                    <a:pt x="52" y="248"/>
                  </a:lnTo>
                  <a:lnTo>
                    <a:pt x="56" y="250"/>
                  </a:lnTo>
                  <a:lnTo>
                    <a:pt x="60" y="252"/>
                  </a:lnTo>
                  <a:lnTo>
                    <a:pt x="62" y="250"/>
                  </a:lnTo>
                  <a:lnTo>
                    <a:pt x="66" y="248"/>
                  </a:lnTo>
                  <a:lnTo>
                    <a:pt x="68" y="246"/>
                  </a:lnTo>
                  <a:lnTo>
                    <a:pt x="70" y="248"/>
                  </a:lnTo>
                  <a:lnTo>
                    <a:pt x="70" y="250"/>
                  </a:lnTo>
                  <a:lnTo>
                    <a:pt x="72" y="242"/>
                  </a:lnTo>
                  <a:lnTo>
                    <a:pt x="74" y="240"/>
                  </a:lnTo>
                  <a:lnTo>
                    <a:pt x="76" y="242"/>
                  </a:lnTo>
                  <a:lnTo>
                    <a:pt x="78" y="244"/>
                  </a:lnTo>
                  <a:lnTo>
                    <a:pt x="80" y="244"/>
                  </a:lnTo>
                  <a:lnTo>
                    <a:pt x="82" y="242"/>
                  </a:lnTo>
                  <a:lnTo>
                    <a:pt x="84" y="240"/>
                  </a:lnTo>
                  <a:lnTo>
                    <a:pt x="84" y="238"/>
                  </a:lnTo>
                  <a:lnTo>
                    <a:pt x="86" y="234"/>
                  </a:lnTo>
                  <a:lnTo>
                    <a:pt x="86" y="23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75" name="Freeform 290">
              <a:extLst>
                <a:ext uri="{FF2B5EF4-FFF2-40B4-BE49-F238E27FC236}">
                  <a16:creationId xmlns:a16="http://schemas.microsoft.com/office/drawing/2014/main" id="{6037C70E-2189-4C5C-8603-93C2258B8B7B}"/>
                </a:ext>
              </a:extLst>
            </p:cNvPr>
            <p:cNvSpPr>
              <a:spLocks noEditPoints="1"/>
            </p:cNvSpPr>
            <p:nvPr/>
          </p:nvSpPr>
          <p:spPr bwMode="auto">
            <a:xfrm>
              <a:off x="6410325" y="3886200"/>
              <a:ext cx="384175" cy="155575"/>
            </a:xfrm>
            <a:custGeom>
              <a:avLst/>
              <a:gdLst/>
              <a:ahLst/>
              <a:cxnLst>
                <a:cxn ang="0">
                  <a:pos x="122" y="92"/>
                </a:cxn>
                <a:cxn ang="0">
                  <a:pos x="138" y="98"/>
                </a:cxn>
                <a:cxn ang="0">
                  <a:pos x="154" y="92"/>
                </a:cxn>
                <a:cxn ang="0">
                  <a:pos x="174" y="92"/>
                </a:cxn>
                <a:cxn ang="0">
                  <a:pos x="182" y="78"/>
                </a:cxn>
                <a:cxn ang="0">
                  <a:pos x="190" y="70"/>
                </a:cxn>
                <a:cxn ang="0">
                  <a:pos x="198" y="52"/>
                </a:cxn>
                <a:cxn ang="0">
                  <a:pos x="218" y="48"/>
                </a:cxn>
                <a:cxn ang="0">
                  <a:pos x="230" y="42"/>
                </a:cxn>
                <a:cxn ang="0">
                  <a:pos x="230" y="36"/>
                </a:cxn>
                <a:cxn ang="0">
                  <a:pos x="238" y="32"/>
                </a:cxn>
                <a:cxn ang="0">
                  <a:pos x="242" y="26"/>
                </a:cxn>
                <a:cxn ang="0">
                  <a:pos x="230" y="20"/>
                </a:cxn>
                <a:cxn ang="0">
                  <a:pos x="228" y="10"/>
                </a:cxn>
                <a:cxn ang="0">
                  <a:pos x="222" y="2"/>
                </a:cxn>
                <a:cxn ang="0">
                  <a:pos x="214" y="2"/>
                </a:cxn>
                <a:cxn ang="0">
                  <a:pos x="208" y="8"/>
                </a:cxn>
                <a:cxn ang="0">
                  <a:pos x="196" y="24"/>
                </a:cxn>
                <a:cxn ang="0">
                  <a:pos x="196" y="30"/>
                </a:cxn>
                <a:cxn ang="0">
                  <a:pos x="196" y="44"/>
                </a:cxn>
                <a:cxn ang="0">
                  <a:pos x="188" y="46"/>
                </a:cxn>
                <a:cxn ang="0">
                  <a:pos x="178" y="42"/>
                </a:cxn>
                <a:cxn ang="0">
                  <a:pos x="162" y="64"/>
                </a:cxn>
                <a:cxn ang="0">
                  <a:pos x="142" y="70"/>
                </a:cxn>
                <a:cxn ang="0">
                  <a:pos x="140" y="82"/>
                </a:cxn>
                <a:cxn ang="0">
                  <a:pos x="134" y="86"/>
                </a:cxn>
                <a:cxn ang="0">
                  <a:pos x="128" y="80"/>
                </a:cxn>
                <a:cxn ang="0">
                  <a:pos x="120" y="78"/>
                </a:cxn>
                <a:cxn ang="0">
                  <a:pos x="0" y="18"/>
                </a:cxn>
                <a:cxn ang="0">
                  <a:pos x="4" y="30"/>
                </a:cxn>
                <a:cxn ang="0">
                  <a:pos x="8" y="52"/>
                </a:cxn>
                <a:cxn ang="0">
                  <a:pos x="14" y="60"/>
                </a:cxn>
                <a:cxn ang="0">
                  <a:pos x="20" y="74"/>
                </a:cxn>
                <a:cxn ang="0">
                  <a:pos x="42" y="88"/>
                </a:cxn>
                <a:cxn ang="0">
                  <a:pos x="52" y="84"/>
                </a:cxn>
                <a:cxn ang="0">
                  <a:pos x="48" y="72"/>
                </a:cxn>
                <a:cxn ang="0">
                  <a:pos x="42" y="64"/>
                </a:cxn>
                <a:cxn ang="0">
                  <a:pos x="44" y="40"/>
                </a:cxn>
                <a:cxn ang="0">
                  <a:pos x="36" y="22"/>
                </a:cxn>
                <a:cxn ang="0">
                  <a:pos x="24" y="14"/>
                </a:cxn>
                <a:cxn ang="0">
                  <a:pos x="16" y="20"/>
                </a:cxn>
                <a:cxn ang="0">
                  <a:pos x="12" y="18"/>
                </a:cxn>
                <a:cxn ang="0">
                  <a:pos x="0" y="18"/>
                </a:cxn>
              </a:cxnLst>
              <a:rect l="0" t="0" r="r" b="b"/>
              <a:pathLst>
                <a:path w="242" h="98">
                  <a:moveTo>
                    <a:pt x="120" y="78"/>
                  </a:moveTo>
                  <a:lnTo>
                    <a:pt x="120" y="86"/>
                  </a:lnTo>
                  <a:lnTo>
                    <a:pt x="122" y="92"/>
                  </a:lnTo>
                  <a:lnTo>
                    <a:pt x="128" y="94"/>
                  </a:lnTo>
                  <a:lnTo>
                    <a:pt x="132" y="96"/>
                  </a:lnTo>
                  <a:lnTo>
                    <a:pt x="138" y="98"/>
                  </a:lnTo>
                  <a:lnTo>
                    <a:pt x="144" y="96"/>
                  </a:lnTo>
                  <a:lnTo>
                    <a:pt x="152" y="94"/>
                  </a:lnTo>
                  <a:lnTo>
                    <a:pt x="154" y="92"/>
                  </a:lnTo>
                  <a:lnTo>
                    <a:pt x="162" y="90"/>
                  </a:lnTo>
                  <a:lnTo>
                    <a:pt x="166" y="92"/>
                  </a:lnTo>
                  <a:lnTo>
                    <a:pt x="174" y="92"/>
                  </a:lnTo>
                  <a:lnTo>
                    <a:pt x="180" y="88"/>
                  </a:lnTo>
                  <a:lnTo>
                    <a:pt x="182" y="86"/>
                  </a:lnTo>
                  <a:lnTo>
                    <a:pt x="182" y="78"/>
                  </a:lnTo>
                  <a:lnTo>
                    <a:pt x="182" y="74"/>
                  </a:lnTo>
                  <a:lnTo>
                    <a:pt x="186" y="74"/>
                  </a:lnTo>
                  <a:lnTo>
                    <a:pt x="190" y="70"/>
                  </a:lnTo>
                  <a:lnTo>
                    <a:pt x="192" y="66"/>
                  </a:lnTo>
                  <a:lnTo>
                    <a:pt x="196" y="62"/>
                  </a:lnTo>
                  <a:lnTo>
                    <a:pt x="198" y="52"/>
                  </a:lnTo>
                  <a:lnTo>
                    <a:pt x="200" y="48"/>
                  </a:lnTo>
                  <a:lnTo>
                    <a:pt x="208" y="50"/>
                  </a:lnTo>
                  <a:lnTo>
                    <a:pt x="218" y="48"/>
                  </a:lnTo>
                  <a:lnTo>
                    <a:pt x="220" y="44"/>
                  </a:lnTo>
                  <a:lnTo>
                    <a:pt x="228" y="46"/>
                  </a:lnTo>
                  <a:lnTo>
                    <a:pt x="230" y="42"/>
                  </a:lnTo>
                  <a:lnTo>
                    <a:pt x="232" y="42"/>
                  </a:lnTo>
                  <a:lnTo>
                    <a:pt x="232" y="38"/>
                  </a:lnTo>
                  <a:lnTo>
                    <a:pt x="230" y="36"/>
                  </a:lnTo>
                  <a:lnTo>
                    <a:pt x="230" y="34"/>
                  </a:lnTo>
                  <a:lnTo>
                    <a:pt x="230" y="32"/>
                  </a:lnTo>
                  <a:lnTo>
                    <a:pt x="238" y="32"/>
                  </a:lnTo>
                  <a:lnTo>
                    <a:pt x="240" y="30"/>
                  </a:lnTo>
                  <a:lnTo>
                    <a:pt x="242" y="28"/>
                  </a:lnTo>
                  <a:lnTo>
                    <a:pt x="242" y="26"/>
                  </a:lnTo>
                  <a:lnTo>
                    <a:pt x="238" y="22"/>
                  </a:lnTo>
                  <a:lnTo>
                    <a:pt x="236" y="18"/>
                  </a:lnTo>
                  <a:lnTo>
                    <a:pt x="230" y="20"/>
                  </a:lnTo>
                  <a:lnTo>
                    <a:pt x="230" y="18"/>
                  </a:lnTo>
                  <a:lnTo>
                    <a:pt x="226" y="16"/>
                  </a:lnTo>
                  <a:lnTo>
                    <a:pt x="228" y="10"/>
                  </a:lnTo>
                  <a:lnTo>
                    <a:pt x="224" y="6"/>
                  </a:lnTo>
                  <a:lnTo>
                    <a:pt x="222" y="6"/>
                  </a:lnTo>
                  <a:lnTo>
                    <a:pt x="222" y="2"/>
                  </a:lnTo>
                  <a:lnTo>
                    <a:pt x="220" y="4"/>
                  </a:lnTo>
                  <a:lnTo>
                    <a:pt x="216" y="4"/>
                  </a:lnTo>
                  <a:lnTo>
                    <a:pt x="214" y="2"/>
                  </a:lnTo>
                  <a:lnTo>
                    <a:pt x="214" y="0"/>
                  </a:lnTo>
                  <a:lnTo>
                    <a:pt x="212" y="0"/>
                  </a:lnTo>
                  <a:lnTo>
                    <a:pt x="208" y="8"/>
                  </a:lnTo>
                  <a:lnTo>
                    <a:pt x="206" y="14"/>
                  </a:lnTo>
                  <a:lnTo>
                    <a:pt x="194" y="22"/>
                  </a:lnTo>
                  <a:lnTo>
                    <a:pt x="196" y="24"/>
                  </a:lnTo>
                  <a:lnTo>
                    <a:pt x="198" y="24"/>
                  </a:lnTo>
                  <a:lnTo>
                    <a:pt x="198" y="28"/>
                  </a:lnTo>
                  <a:lnTo>
                    <a:pt x="196" y="30"/>
                  </a:lnTo>
                  <a:lnTo>
                    <a:pt x="196" y="34"/>
                  </a:lnTo>
                  <a:lnTo>
                    <a:pt x="192" y="34"/>
                  </a:lnTo>
                  <a:lnTo>
                    <a:pt x="196" y="44"/>
                  </a:lnTo>
                  <a:lnTo>
                    <a:pt x="194" y="44"/>
                  </a:lnTo>
                  <a:lnTo>
                    <a:pt x="190" y="42"/>
                  </a:lnTo>
                  <a:lnTo>
                    <a:pt x="188" y="46"/>
                  </a:lnTo>
                  <a:lnTo>
                    <a:pt x="186" y="48"/>
                  </a:lnTo>
                  <a:lnTo>
                    <a:pt x="182" y="48"/>
                  </a:lnTo>
                  <a:lnTo>
                    <a:pt x="178" y="42"/>
                  </a:lnTo>
                  <a:lnTo>
                    <a:pt x="178" y="44"/>
                  </a:lnTo>
                  <a:lnTo>
                    <a:pt x="166" y="64"/>
                  </a:lnTo>
                  <a:lnTo>
                    <a:pt x="162" y="64"/>
                  </a:lnTo>
                  <a:lnTo>
                    <a:pt x="158" y="64"/>
                  </a:lnTo>
                  <a:lnTo>
                    <a:pt x="150" y="66"/>
                  </a:lnTo>
                  <a:lnTo>
                    <a:pt x="142" y="70"/>
                  </a:lnTo>
                  <a:lnTo>
                    <a:pt x="142" y="74"/>
                  </a:lnTo>
                  <a:lnTo>
                    <a:pt x="142" y="74"/>
                  </a:lnTo>
                  <a:lnTo>
                    <a:pt x="140" y="82"/>
                  </a:lnTo>
                  <a:lnTo>
                    <a:pt x="138" y="82"/>
                  </a:lnTo>
                  <a:lnTo>
                    <a:pt x="138" y="86"/>
                  </a:lnTo>
                  <a:lnTo>
                    <a:pt x="134" y="86"/>
                  </a:lnTo>
                  <a:lnTo>
                    <a:pt x="132" y="84"/>
                  </a:lnTo>
                  <a:lnTo>
                    <a:pt x="130" y="82"/>
                  </a:lnTo>
                  <a:lnTo>
                    <a:pt x="128" y="80"/>
                  </a:lnTo>
                  <a:lnTo>
                    <a:pt x="126" y="82"/>
                  </a:lnTo>
                  <a:lnTo>
                    <a:pt x="124" y="82"/>
                  </a:lnTo>
                  <a:lnTo>
                    <a:pt x="120" y="78"/>
                  </a:lnTo>
                  <a:lnTo>
                    <a:pt x="120" y="78"/>
                  </a:lnTo>
                  <a:close/>
                  <a:moveTo>
                    <a:pt x="0" y="18"/>
                  </a:moveTo>
                  <a:lnTo>
                    <a:pt x="0" y="18"/>
                  </a:lnTo>
                  <a:lnTo>
                    <a:pt x="2" y="22"/>
                  </a:lnTo>
                  <a:lnTo>
                    <a:pt x="4" y="26"/>
                  </a:lnTo>
                  <a:lnTo>
                    <a:pt x="4" y="30"/>
                  </a:lnTo>
                  <a:lnTo>
                    <a:pt x="2" y="34"/>
                  </a:lnTo>
                  <a:lnTo>
                    <a:pt x="8" y="48"/>
                  </a:lnTo>
                  <a:lnTo>
                    <a:pt x="8" y="52"/>
                  </a:lnTo>
                  <a:lnTo>
                    <a:pt x="8" y="54"/>
                  </a:lnTo>
                  <a:lnTo>
                    <a:pt x="10" y="56"/>
                  </a:lnTo>
                  <a:lnTo>
                    <a:pt x="14" y="60"/>
                  </a:lnTo>
                  <a:lnTo>
                    <a:pt x="14" y="66"/>
                  </a:lnTo>
                  <a:lnTo>
                    <a:pt x="16" y="70"/>
                  </a:lnTo>
                  <a:lnTo>
                    <a:pt x="20" y="74"/>
                  </a:lnTo>
                  <a:lnTo>
                    <a:pt x="26" y="76"/>
                  </a:lnTo>
                  <a:lnTo>
                    <a:pt x="28" y="80"/>
                  </a:lnTo>
                  <a:lnTo>
                    <a:pt x="42" y="88"/>
                  </a:lnTo>
                  <a:lnTo>
                    <a:pt x="42" y="86"/>
                  </a:lnTo>
                  <a:lnTo>
                    <a:pt x="46" y="84"/>
                  </a:lnTo>
                  <a:lnTo>
                    <a:pt x="52" y="84"/>
                  </a:lnTo>
                  <a:lnTo>
                    <a:pt x="52" y="78"/>
                  </a:lnTo>
                  <a:lnTo>
                    <a:pt x="50" y="74"/>
                  </a:lnTo>
                  <a:lnTo>
                    <a:pt x="48" y="72"/>
                  </a:lnTo>
                  <a:lnTo>
                    <a:pt x="48" y="68"/>
                  </a:lnTo>
                  <a:lnTo>
                    <a:pt x="44" y="66"/>
                  </a:lnTo>
                  <a:lnTo>
                    <a:pt x="42" y="64"/>
                  </a:lnTo>
                  <a:lnTo>
                    <a:pt x="42" y="56"/>
                  </a:lnTo>
                  <a:lnTo>
                    <a:pt x="42" y="52"/>
                  </a:lnTo>
                  <a:lnTo>
                    <a:pt x="44" y="40"/>
                  </a:lnTo>
                  <a:lnTo>
                    <a:pt x="40" y="32"/>
                  </a:lnTo>
                  <a:lnTo>
                    <a:pt x="38" y="30"/>
                  </a:lnTo>
                  <a:lnTo>
                    <a:pt x="36" y="22"/>
                  </a:lnTo>
                  <a:lnTo>
                    <a:pt x="32" y="18"/>
                  </a:lnTo>
                  <a:lnTo>
                    <a:pt x="28" y="16"/>
                  </a:lnTo>
                  <a:lnTo>
                    <a:pt x="24" y="14"/>
                  </a:lnTo>
                  <a:lnTo>
                    <a:pt x="22" y="16"/>
                  </a:lnTo>
                  <a:lnTo>
                    <a:pt x="22" y="22"/>
                  </a:lnTo>
                  <a:lnTo>
                    <a:pt x="16" y="20"/>
                  </a:lnTo>
                  <a:lnTo>
                    <a:pt x="16" y="24"/>
                  </a:lnTo>
                  <a:lnTo>
                    <a:pt x="12" y="24"/>
                  </a:lnTo>
                  <a:lnTo>
                    <a:pt x="12" y="18"/>
                  </a:lnTo>
                  <a:lnTo>
                    <a:pt x="6" y="16"/>
                  </a:lnTo>
                  <a:lnTo>
                    <a:pt x="0" y="18"/>
                  </a:lnTo>
                  <a:lnTo>
                    <a:pt x="0" y="1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76" name="Freeform 291">
              <a:extLst>
                <a:ext uri="{FF2B5EF4-FFF2-40B4-BE49-F238E27FC236}">
                  <a16:creationId xmlns:a16="http://schemas.microsoft.com/office/drawing/2014/main" id="{293BC7A6-4E27-4CFF-BD08-938FECE1165C}"/>
                </a:ext>
              </a:extLst>
            </p:cNvPr>
            <p:cNvSpPr>
              <a:spLocks/>
            </p:cNvSpPr>
            <p:nvPr/>
          </p:nvSpPr>
          <p:spPr bwMode="auto">
            <a:xfrm>
              <a:off x="4775200" y="2933700"/>
              <a:ext cx="63500" cy="53975"/>
            </a:xfrm>
            <a:custGeom>
              <a:avLst/>
              <a:gdLst/>
              <a:ahLst/>
              <a:cxnLst>
                <a:cxn ang="0">
                  <a:pos x="4" y="12"/>
                </a:cxn>
                <a:cxn ang="0">
                  <a:pos x="8" y="8"/>
                </a:cxn>
                <a:cxn ang="0">
                  <a:pos x="12" y="6"/>
                </a:cxn>
                <a:cxn ang="0">
                  <a:pos x="14" y="10"/>
                </a:cxn>
                <a:cxn ang="0">
                  <a:pos x="16" y="4"/>
                </a:cxn>
                <a:cxn ang="0">
                  <a:pos x="20" y="4"/>
                </a:cxn>
                <a:cxn ang="0">
                  <a:pos x="24" y="4"/>
                </a:cxn>
                <a:cxn ang="0">
                  <a:pos x="30" y="2"/>
                </a:cxn>
                <a:cxn ang="0">
                  <a:pos x="32" y="0"/>
                </a:cxn>
                <a:cxn ang="0">
                  <a:pos x="36" y="4"/>
                </a:cxn>
                <a:cxn ang="0">
                  <a:pos x="36" y="6"/>
                </a:cxn>
                <a:cxn ang="0">
                  <a:pos x="36" y="8"/>
                </a:cxn>
                <a:cxn ang="0">
                  <a:pos x="36" y="10"/>
                </a:cxn>
                <a:cxn ang="0">
                  <a:pos x="40" y="14"/>
                </a:cxn>
                <a:cxn ang="0">
                  <a:pos x="38" y="14"/>
                </a:cxn>
                <a:cxn ang="0">
                  <a:pos x="38" y="20"/>
                </a:cxn>
                <a:cxn ang="0">
                  <a:pos x="36" y="24"/>
                </a:cxn>
                <a:cxn ang="0">
                  <a:pos x="36" y="26"/>
                </a:cxn>
                <a:cxn ang="0">
                  <a:pos x="34" y="26"/>
                </a:cxn>
                <a:cxn ang="0">
                  <a:pos x="30" y="26"/>
                </a:cxn>
                <a:cxn ang="0">
                  <a:pos x="28" y="28"/>
                </a:cxn>
                <a:cxn ang="0">
                  <a:pos x="26" y="28"/>
                </a:cxn>
                <a:cxn ang="0">
                  <a:pos x="26" y="30"/>
                </a:cxn>
                <a:cxn ang="0">
                  <a:pos x="24" y="30"/>
                </a:cxn>
                <a:cxn ang="0">
                  <a:pos x="22" y="32"/>
                </a:cxn>
                <a:cxn ang="0">
                  <a:pos x="20" y="34"/>
                </a:cxn>
                <a:cxn ang="0">
                  <a:pos x="18" y="34"/>
                </a:cxn>
                <a:cxn ang="0">
                  <a:pos x="6" y="34"/>
                </a:cxn>
                <a:cxn ang="0">
                  <a:pos x="4" y="32"/>
                </a:cxn>
                <a:cxn ang="0">
                  <a:pos x="2" y="28"/>
                </a:cxn>
                <a:cxn ang="0">
                  <a:pos x="0" y="24"/>
                </a:cxn>
                <a:cxn ang="0">
                  <a:pos x="2" y="22"/>
                </a:cxn>
                <a:cxn ang="0">
                  <a:pos x="2" y="16"/>
                </a:cxn>
                <a:cxn ang="0">
                  <a:pos x="2" y="14"/>
                </a:cxn>
                <a:cxn ang="0">
                  <a:pos x="4" y="12"/>
                </a:cxn>
                <a:cxn ang="0">
                  <a:pos x="4" y="12"/>
                </a:cxn>
              </a:cxnLst>
              <a:rect l="0" t="0" r="r" b="b"/>
              <a:pathLst>
                <a:path w="40" h="34">
                  <a:moveTo>
                    <a:pt x="4" y="12"/>
                  </a:moveTo>
                  <a:lnTo>
                    <a:pt x="8" y="8"/>
                  </a:lnTo>
                  <a:lnTo>
                    <a:pt x="12" y="6"/>
                  </a:lnTo>
                  <a:lnTo>
                    <a:pt x="14" y="10"/>
                  </a:lnTo>
                  <a:lnTo>
                    <a:pt x="16" y="4"/>
                  </a:lnTo>
                  <a:lnTo>
                    <a:pt x="20" y="4"/>
                  </a:lnTo>
                  <a:lnTo>
                    <a:pt x="24" y="4"/>
                  </a:lnTo>
                  <a:lnTo>
                    <a:pt x="30" y="2"/>
                  </a:lnTo>
                  <a:lnTo>
                    <a:pt x="32" y="0"/>
                  </a:lnTo>
                  <a:lnTo>
                    <a:pt x="36" y="4"/>
                  </a:lnTo>
                  <a:lnTo>
                    <a:pt x="36" y="6"/>
                  </a:lnTo>
                  <a:lnTo>
                    <a:pt x="36" y="8"/>
                  </a:lnTo>
                  <a:lnTo>
                    <a:pt x="36" y="10"/>
                  </a:lnTo>
                  <a:lnTo>
                    <a:pt x="40" y="14"/>
                  </a:lnTo>
                  <a:lnTo>
                    <a:pt x="38" y="14"/>
                  </a:lnTo>
                  <a:lnTo>
                    <a:pt x="38" y="20"/>
                  </a:lnTo>
                  <a:lnTo>
                    <a:pt x="36" y="24"/>
                  </a:lnTo>
                  <a:lnTo>
                    <a:pt x="36" y="26"/>
                  </a:lnTo>
                  <a:lnTo>
                    <a:pt x="34" y="26"/>
                  </a:lnTo>
                  <a:lnTo>
                    <a:pt x="30" y="26"/>
                  </a:lnTo>
                  <a:lnTo>
                    <a:pt x="28" y="28"/>
                  </a:lnTo>
                  <a:lnTo>
                    <a:pt x="26" y="28"/>
                  </a:lnTo>
                  <a:lnTo>
                    <a:pt x="26" y="30"/>
                  </a:lnTo>
                  <a:lnTo>
                    <a:pt x="24" y="30"/>
                  </a:lnTo>
                  <a:lnTo>
                    <a:pt x="22" y="32"/>
                  </a:lnTo>
                  <a:lnTo>
                    <a:pt x="20" y="34"/>
                  </a:lnTo>
                  <a:lnTo>
                    <a:pt x="18" y="34"/>
                  </a:lnTo>
                  <a:lnTo>
                    <a:pt x="6" y="34"/>
                  </a:lnTo>
                  <a:lnTo>
                    <a:pt x="4" y="32"/>
                  </a:lnTo>
                  <a:lnTo>
                    <a:pt x="2" y="28"/>
                  </a:lnTo>
                  <a:lnTo>
                    <a:pt x="0" y="24"/>
                  </a:lnTo>
                  <a:lnTo>
                    <a:pt x="2" y="22"/>
                  </a:lnTo>
                  <a:lnTo>
                    <a:pt x="2" y="16"/>
                  </a:lnTo>
                  <a:lnTo>
                    <a:pt x="2" y="14"/>
                  </a:lnTo>
                  <a:lnTo>
                    <a:pt x="4" y="12"/>
                  </a:lnTo>
                  <a:lnTo>
                    <a:pt x="4" y="1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77" name="Freeform 292">
              <a:extLst>
                <a:ext uri="{FF2B5EF4-FFF2-40B4-BE49-F238E27FC236}">
                  <a16:creationId xmlns:a16="http://schemas.microsoft.com/office/drawing/2014/main" id="{498F1504-ED67-43C5-9654-AECBABC560D2}"/>
                </a:ext>
              </a:extLst>
            </p:cNvPr>
            <p:cNvSpPr>
              <a:spLocks/>
            </p:cNvSpPr>
            <p:nvPr/>
          </p:nvSpPr>
          <p:spPr bwMode="auto">
            <a:xfrm>
              <a:off x="4467225" y="2701925"/>
              <a:ext cx="12700" cy="28575"/>
            </a:xfrm>
            <a:custGeom>
              <a:avLst/>
              <a:gdLst/>
              <a:ahLst/>
              <a:cxnLst>
                <a:cxn ang="0">
                  <a:pos x="0" y="10"/>
                </a:cxn>
                <a:cxn ang="0">
                  <a:pos x="0" y="10"/>
                </a:cxn>
                <a:cxn ang="0">
                  <a:pos x="0" y="6"/>
                </a:cxn>
                <a:cxn ang="0">
                  <a:pos x="0" y="2"/>
                </a:cxn>
                <a:cxn ang="0">
                  <a:pos x="2" y="2"/>
                </a:cxn>
                <a:cxn ang="0">
                  <a:pos x="4" y="0"/>
                </a:cxn>
                <a:cxn ang="0">
                  <a:pos x="4" y="2"/>
                </a:cxn>
                <a:cxn ang="0">
                  <a:pos x="6" y="4"/>
                </a:cxn>
                <a:cxn ang="0">
                  <a:pos x="8" y="6"/>
                </a:cxn>
                <a:cxn ang="0">
                  <a:pos x="8" y="10"/>
                </a:cxn>
                <a:cxn ang="0">
                  <a:pos x="6" y="12"/>
                </a:cxn>
                <a:cxn ang="0">
                  <a:pos x="6" y="16"/>
                </a:cxn>
                <a:cxn ang="0">
                  <a:pos x="8" y="18"/>
                </a:cxn>
                <a:cxn ang="0">
                  <a:pos x="2" y="16"/>
                </a:cxn>
                <a:cxn ang="0">
                  <a:pos x="0" y="14"/>
                </a:cxn>
                <a:cxn ang="0">
                  <a:pos x="0" y="12"/>
                </a:cxn>
                <a:cxn ang="0">
                  <a:pos x="0" y="10"/>
                </a:cxn>
                <a:cxn ang="0">
                  <a:pos x="0" y="10"/>
                </a:cxn>
              </a:cxnLst>
              <a:rect l="0" t="0" r="r" b="b"/>
              <a:pathLst>
                <a:path w="8" h="18">
                  <a:moveTo>
                    <a:pt x="0" y="10"/>
                  </a:moveTo>
                  <a:lnTo>
                    <a:pt x="0" y="10"/>
                  </a:lnTo>
                  <a:lnTo>
                    <a:pt x="0" y="6"/>
                  </a:lnTo>
                  <a:lnTo>
                    <a:pt x="0" y="2"/>
                  </a:lnTo>
                  <a:lnTo>
                    <a:pt x="2" y="2"/>
                  </a:lnTo>
                  <a:lnTo>
                    <a:pt x="4" y="0"/>
                  </a:lnTo>
                  <a:lnTo>
                    <a:pt x="4" y="2"/>
                  </a:lnTo>
                  <a:lnTo>
                    <a:pt x="6" y="4"/>
                  </a:lnTo>
                  <a:lnTo>
                    <a:pt x="8" y="6"/>
                  </a:lnTo>
                  <a:lnTo>
                    <a:pt x="8" y="10"/>
                  </a:lnTo>
                  <a:lnTo>
                    <a:pt x="6" y="12"/>
                  </a:lnTo>
                  <a:lnTo>
                    <a:pt x="6" y="16"/>
                  </a:lnTo>
                  <a:lnTo>
                    <a:pt x="8" y="18"/>
                  </a:lnTo>
                  <a:lnTo>
                    <a:pt x="2" y="16"/>
                  </a:lnTo>
                  <a:lnTo>
                    <a:pt x="0" y="14"/>
                  </a:lnTo>
                  <a:lnTo>
                    <a:pt x="0" y="12"/>
                  </a:lnTo>
                  <a:lnTo>
                    <a:pt x="0" y="10"/>
                  </a:lnTo>
                  <a:lnTo>
                    <a:pt x="0" y="1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78" name="Rectangle 293">
              <a:extLst>
                <a:ext uri="{FF2B5EF4-FFF2-40B4-BE49-F238E27FC236}">
                  <a16:creationId xmlns:a16="http://schemas.microsoft.com/office/drawing/2014/main" id="{126A9338-5298-4863-BD72-D626BDEBB3C4}"/>
                </a:ext>
              </a:extLst>
            </p:cNvPr>
            <p:cNvSpPr>
              <a:spLocks noChangeArrowheads="1"/>
            </p:cNvSpPr>
            <p:nvPr/>
          </p:nvSpPr>
          <p:spPr bwMode="auto">
            <a:xfrm>
              <a:off x="4775200" y="2530475"/>
              <a:ext cx="3175" cy="3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79" name="Rectangle 294">
              <a:extLst>
                <a:ext uri="{FF2B5EF4-FFF2-40B4-BE49-F238E27FC236}">
                  <a16:creationId xmlns:a16="http://schemas.microsoft.com/office/drawing/2014/main" id="{310CE42C-B64B-4B20-BD62-B8CEB928585E}"/>
                </a:ext>
              </a:extLst>
            </p:cNvPr>
            <p:cNvSpPr>
              <a:spLocks noChangeArrowheads="1"/>
            </p:cNvSpPr>
            <p:nvPr/>
          </p:nvSpPr>
          <p:spPr bwMode="auto">
            <a:xfrm>
              <a:off x="4775200" y="2530475"/>
              <a:ext cx="3175" cy="3175"/>
            </a:xfrm>
            <a:prstGeom prst="rect">
              <a:avLst/>
            </a:prstGeom>
            <a:grpFill/>
            <a:ln w="635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80" name="Freeform 295">
              <a:extLst>
                <a:ext uri="{FF2B5EF4-FFF2-40B4-BE49-F238E27FC236}">
                  <a16:creationId xmlns:a16="http://schemas.microsoft.com/office/drawing/2014/main" id="{C8A586F3-6E13-44F9-8F8B-F827F66E4672}"/>
                </a:ext>
              </a:extLst>
            </p:cNvPr>
            <p:cNvSpPr>
              <a:spLocks/>
            </p:cNvSpPr>
            <p:nvPr/>
          </p:nvSpPr>
          <p:spPr bwMode="auto">
            <a:xfrm>
              <a:off x="4556125" y="2787650"/>
              <a:ext cx="6350" cy="12700"/>
            </a:xfrm>
            <a:custGeom>
              <a:avLst/>
              <a:gdLst/>
              <a:ahLst/>
              <a:cxnLst>
                <a:cxn ang="0">
                  <a:pos x="4" y="8"/>
                </a:cxn>
                <a:cxn ang="0">
                  <a:pos x="4" y="8"/>
                </a:cxn>
                <a:cxn ang="0">
                  <a:pos x="2" y="6"/>
                </a:cxn>
                <a:cxn ang="0">
                  <a:pos x="0" y="4"/>
                </a:cxn>
                <a:cxn ang="0">
                  <a:pos x="0" y="0"/>
                </a:cxn>
                <a:cxn ang="0">
                  <a:pos x="4" y="0"/>
                </a:cxn>
                <a:cxn ang="0">
                  <a:pos x="4" y="2"/>
                </a:cxn>
                <a:cxn ang="0">
                  <a:pos x="4" y="8"/>
                </a:cxn>
                <a:cxn ang="0">
                  <a:pos x="4" y="8"/>
                </a:cxn>
              </a:cxnLst>
              <a:rect l="0" t="0" r="r" b="b"/>
              <a:pathLst>
                <a:path w="4" h="8">
                  <a:moveTo>
                    <a:pt x="4" y="8"/>
                  </a:moveTo>
                  <a:lnTo>
                    <a:pt x="4" y="8"/>
                  </a:lnTo>
                  <a:lnTo>
                    <a:pt x="2" y="6"/>
                  </a:lnTo>
                  <a:lnTo>
                    <a:pt x="0" y="4"/>
                  </a:lnTo>
                  <a:lnTo>
                    <a:pt x="0" y="0"/>
                  </a:lnTo>
                  <a:lnTo>
                    <a:pt x="4" y="0"/>
                  </a:lnTo>
                  <a:lnTo>
                    <a:pt x="4" y="2"/>
                  </a:lnTo>
                  <a:lnTo>
                    <a:pt x="4" y="8"/>
                  </a:lnTo>
                  <a:lnTo>
                    <a:pt x="4" y="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81" name="Freeform 296">
              <a:extLst>
                <a:ext uri="{FF2B5EF4-FFF2-40B4-BE49-F238E27FC236}">
                  <a16:creationId xmlns:a16="http://schemas.microsoft.com/office/drawing/2014/main" id="{E3632294-149D-4C8A-AD56-DF499A4D68C3}"/>
                </a:ext>
              </a:extLst>
            </p:cNvPr>
            <p:cNvSpPr>
              <a:spLocks/>
            </p:cNvSpPr>
            <p:nvPr/>
          </p:nvSpPr>
          <p:spPr bwMode="auto">
            <a:xfrm>
              <a:off x="4556125" y="2787650"/>
              <a:ext cx="6350" cy="12700"/>
            </a:xfrm>
            <a:custGeom>
              <a:avLst/>
              <a:gdLst/>
              <a:ahLst/>
              <a:cxnLst>
                <a:cxn ang="0">
                  <a:pos x="4" y="8"/>
                </a:cxn>
                <a:cxn ang="0">
                  <a:pos x="4" y="8"/>
                </a:cxn>
                <a:cxn ang="0">
                  <a:pos x="2" y="6"/>
                </a:cxn>
                <a:cxn ang="0">
                  <a:pos x="0" y="4"/>
                </a:cxn>
                <a:cxn ang="0">
                  <a:pos x="0" y="0"/>
                </a:cxn>
                <a:cxn ang="0">
                  <a:pos x="4" y="0"/>
                </a:cxn>
                <a:cxn ang="0">
                  <a:pos x="4" y="2"/>
                </a:cxn>
                <a:cxn ang="0">
                  <a:pos x="4" y="8"/>
                </a:cxn>
                <a:cxn ang="0">
                  <a:pos x="4" y="8"/>
                </a:cxn>
              </a:cxnLst>
              <a:rect l="0" t="0" r="r" b="b"/>
              <a:pathLst>
                <a:path w="4" h="8">
                  <a:moveTo>
                    <a:pt x="4" y="8"/>
                  </a:moveTo>
                  <a:lnTo>
                    <a:pt x="4" y="8"/>
                  </a:lnTo>
                  <a:lnTo>
                    <a:pt x="2" y="6"/>
                  </a:lnTo>
                  <a:lnTo>
                    <a:pt x="0" y="4"/>
                  </a:lnTo>
                  <a:lnTo>
                    <a:pt x="0" y="0"/>
                  </a:lnTo>
                  <a:lnTo>
                    <a:pt x="4" y="0"/>
                  </a:lnTo>
                  <a:lnTo>
                    <a:pt x="4" y="2"/>
                  </a:lnTo>
                  <a:lnTo>
                    <a:pt x="4" y="8"/>
                  </a:lnTo>
                  <a:lnTo>
                    <a:pt x="4" y="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82" name="Freeform 297">
              <a:extLst>
                <a:ext uri="{FF2B5EF4-FFF2-40B4-BE49-F238E27FC236}">
                  <a16:creationId xmlns:a16="http://schemas.microsoft.com/office/drawing/2014/main" id="{7B4AFDDE-9A50-40EC-93BC-ED8D297A005E}"/>
                </a:ext>
              </a:extLst>
            </p:cNvPr>
            <p:cNvSpPr>
              <a:spLocks/>
            </p:cNvSpPr>
            <p:nvPr/>
          </p:nvSpPr>
          <p:spPr bwMode="auto">
            <a:xfrm>
              <a:off x="4108450" y="3835400"/>
              <a:ext cx="88900" cy="114300"/>
            </a:xfrm>
            <a:custGeom>
              <a:avLst/>
              <a:gdLst/>
              <a:ahLst/>
              <a:cxnLst>
                <a:cxn ang="0">
                  <a:pos x="2" y="32"/>
                </a:cxn>
                <a:cxn ang="0">
                  <a:pos x="2" y="32"/>
                </a:cxn>
                <a:cxn ang="0">
                  <a:pos x="4" y="36"/>
                </a:cxn>
                <a:cxn ang="0">
                  <a:pos x="6" y="38"/>
                </a:cxn>
                <a:cxn ang="0">
                  <a:pos x="10" y="44"/>
                </a:cxn>
                <a:cxn ang="0">
                  <a:pos x="12" y="44"/>
                </a:cxn>
                <a:cxn ang="0">
                  <a:pos x="12" y="46"/>
                </a:cxn>
                <a:cxn ang="0">
                  <a:pos x="20" y="54"/>
                </a:cxn>
                <a:cxn ang="0">
                  <a:pos x="22" y="54"/>
                </a:cxn>
                <a:cxn ang="0">
                  <a:pos x="24" y="58"/>
                </a:cxn>
                <a:cxn ang="0">
                  <a:pos x="36" y="68"/>
                </a:cxn>
                <a:cxn ang="0">
                  <a:pos x="42" y="68"/>
                </a:cxn>
                <a:cxn ang="0">
                  <a:pos x="44" y="70"/>
                </a:cxn>
                <a:cxn ang="0">
                  <a:pos x="46" y="72"/>
                </a:cxn>
                <a:cxn ang="0">
                  <a:pos x="50" y="72"/>
                </a:cxn>
                <a:cxn ang="0">
                  <a:pos x="52" y="68"/>
                </a:cxn>
                <a:cxn ang="0">
                  <a:pos x="50" y="64"/>
                </a:cxn>
                <a:cxn ang="0">
                  <a:pos x="52" y="62"/>
                </a:cxn>
                <a:cxn ang="0">
                  <a:pos x="54" y="58"/>
                </a:cxn>
                <a:cxn ang="0">
                  <a:pos x="54" y="56"/>
                </a:cxn>
                <a:cxn ang="0">
                  <a:pos x="56" y="52"/>
                </a:cxn>
                <a:cxn ang="0">
                  <a:pos x="54" y="52"/>
                </a:cxn>
                <a:cxn ang="0">
                  <a:pos x="52" y="52"/>
                </a:cxn>
                <a:cxn ang="0">
                  <a:pos x="50" y="50"/>
                </a:cxn>
                <a:cxn ang="0">
                  <a:pos x="48" y="44"/>
                </a:cxn>
                <a:cxn ang="0">
                  <a:pos x="46" y="40"/>
                </a:cxn>
                <a:cxn ang="0">
                  <a:pos x="44" y="36"/>
                </a:cxn>
                <a:cxn ang="0">
                  <a:pos x="34" y="34"/>
                </a:cxn>
                <a:cxn ang="0">
                  <a:pos x="38" y="30"/>
                </a:cxn>
                <a:cxn ang="0">
                  <a:pos x="42" y="24"/>
                </a:cxn>
                <a:cxn ang="0">
                  <a:pos x="42" y="20"/>
                </a:cxn>
                <a:cxn ang="0">
                  <a:pos x="42" y="18"/>
                </a:cxn>
                <a:cxn ang="0">
                  <a:pos x="40" y="14"/>
                </a:cxn>
                <a:cxn ang="0">
                  <a:pos x="40" y="12"/>
                </a:cxn>
                <a:cxn ang="0">
                  <a:pos x="38" y="10"/>
                </a:cxn>
                <a:cxn ang="0">
                  <a:pos x="36" y="12"/>
                </a:cxn>
                <a:cxn ang="0">
                  <a:pos x="30" y="20"/>
                </a:cxn>
                <a:cxn ang="0">
                  <a:pos x="26" y="18"/>
                </a:cxn>
                <a:cxn ang="0">
                  <a:pos x="28" y="14"/>
                </a:cxn>
                <a:cxn ang="0">
                  <a:pos x="30" y="10"/>
                </a:cxn>
                <a:cxn ang="0">
                  <a:pos x="30" y="8"/>
                </a:cxn>
                <a:cxn ang="0">
                  <a:pos x="26" y="0"/>
                </a:cxn>
                <a:cxn ang="0">
                  <a:pos x="26" y="0"/>
                </a:cxn>
                <a:cxn ang="0">
                  <a:pos x="24" y="4"/>
                </a:cxn>
                <a:cxn ang="0">
                  <a:pos x="20" y="4"/>
                </a:cxn>
                <a:cxn ang="0">
                  <a:pos x="18" y="4"/>
                </a:cxn>
                <a:cxn ang="0">
                  <a:pos x="16" y="6"/>
                </a:cxn>
                <a:cxn ang="0">
                  <a:pos x="16" y="8"/>
                </a:cxn>
                <a:cxn ang="0">
                  <a:pos x="14" y="8"/>
                </a:cxn>
                <a:cxn ang="0">
                  <a:pos x="12" y="10"/>
                </a:cxn>
                <a:cxn ang="0">
                  <a:pos x="12" y="14"/>
                </a:cxn>
                <a:cxn ang="0">
                  <a:pos x="4" y="22"/>
                </a:cxn>
                <a:cxn ang="0">
                  <a:pos x="2" y="28"/>
                </a:cxn>
                <a:cxn ang="0">
                  <a:pos x="0" y="32"/>
                </a:cxn>
                <a:cxn ang="0">
                  <a:pos x="2" y="32"/>
                </a:cxn>
                <a:cxn ang="0">
                  <a:pos x="2" y="32"/>
                </a:cxn>
              </a:cxnLst>
              <a:rect l="0" t="0" r="r" b="b"/>
              <a:pathLst>
                <a:path w="56" h="72">
                  <a:moveTo>
                    <a:pt x="2" y="32"/>
                  </a:moveTo>
                  <a:lnTo>
                    <a:pt x="2" y="32"/>
                  </a:lnTo>
                  <a:lnTo>
                    <a:pt x="4" y="36"/>
                  </a:lnTo>
                  <a:lnTo>
                    <a:pt x="6" y="38"/>
                  </a:lnTo>
                  <a:lnTo>
                    <a:pt x="10" y="44"/>
                  </a:lnTo>
                  <a:lnTo>
                    <a:pt x="12" y="44"/>
                  </a:lnTo>
                  <a:lnTo>
                    <a:pt x="12" y="46"/>
                  </a:lnTo>
                  <a:lnTo>
                    <a:pt x="20" y="54"/>
                  </a:lnTo>
                  <a:lnTo>
                    <a:pt x="22" y="54"/>
                  </a:lnTo>
                  <a:lnTo>
                    <a:pt x="24" y="58"/>
                  </a:lnTo>
                  <a:lnTo>
                    <a:pt x="36" y="68"/>
                  </a:lnTo>
                  <a:lnTo>
                    <a:pt x="42" y="68"/>
                  </a:lnTo>
                  <a:lnTo>
                    <a:pt x="44" y="70"/>
                  </a:lnTo>
                  <a:lnTo>
                    <a:pt x="46" y="72"/>
                  </a:lnTo>
                  <a:lnTo>
                    <a:pt x="50" y="72"/>
                  </a:lnTo>
                  <a:lnTo>
                    <a:pt x="52" y="68"/>
                  </a:lnTo>
                  <a:lnTo>
                    <a:pt x="50" y="64"/>
                  </a:lnTo>
                  <a:lnTo>
                    <a:pt x="52" y="62"/>
                  </a:lnTo>
                  <a:lnTo>
                    <a:pt x="54" y="58"/>
                  </a:lnTo>
                  <a:lnTo>
                    <a:pt x="54" y="56"/>
                  </a:lnTo>
                  <a:lnTo>
                    <a:pt x="56" y="52"/>
                  </a:lnTo>
                  <a:lnTo>
                    <a:pt x="54" y="52"/>
                  </a:lnTo>
                  <a:lnTo>
                    <a:pt x="52" y="52"/>
                  </a:lnTo>
                  <a:lnTo>
                    <a:pt x="50" y="50"/>
                  </a:lnTo>
                  <a:lnTo>
                    <a:pt x="48" y="44"/>
                  </a:lnTo>
                  <a:lnTo>
                    <a:pt x="46" y="40"/>
                  </a:lnTo>
                  <a:lnTo>
                    <a:pt x="44" y="36"/>
                  </a:lnTo>
                  <a:lnTo>
                    <a:pt x="34" y="34"/>
                  </a:lnTo>
                  <a:lnTo>
                    <a:pt x="38" y="30"/>
                  </a:lnTo>
                  <a:lnTo>
                    <a:pt x="42" y="24"/>
                  </a:lnTo>
                  <a:lnTo>
                    <a:pt x="42" y="20"/>
                  </a:lnTo>
                  <a:lnTo>
                    <a:pt x="42" y="18"/>
                  </a:lnTo>
                  <a:lnTo>
                    <a:pt x="40" y="14"/>
                  </a:lnTo>
                  <a:lnTo>
                    <a:pt x="40" y="12"/>
                  </a:lnTo>
                  <a:lnTo>
                    <a:pt x="38" y="10"/>
                  </a:lnTo>
                  <a:lnTo>
                    <a:pt x="36" y="12"/>
                  </a:lnTo>
                  <a:lnTo>
                    <a:pt x="30" y="20"/>
                  </a:lnTo>
                  <a:lnTo>
                    <a:pt x="26" y="18"/>
                  </a:lnTo>
                  <a:lnTo>
                    <a:pt x="28" y="14"/>
                  </a:lnTo>
                  <a:lnTo>
                    <a:pt x="30" y="10"/>
                  </a:lnTo>
                  <a:lnTo>
                    <a:pt x="30" y="8"/>
                  </a:lnTo>
                  <a:lnTo>
                    <a:pt x="26" y="0"/>
                  </a:lnTo>
                  <a:lnTo>
                    <a:pt x="26" y="0"/>
                  </a:lnTo>
                  <a:lnTo>
                    <a:pt x="24" y="4"/>
                  </a:lnTo>
                  <a:lnTo>
                    <a:pt x="20" y="4"/>
                  </a:lnTo>
                  <a:lnTo>
                    <a:pt x="18" y="4"/>
                  </a:lnTo>
                  <a:lnTo>
                    <a:pt x="16" y="6"/>
                  </a:lnTo>
                  <a:lnTo>
                    <a:pt x="16" y="8"/>
                  </a:lnTo>
                  <a:lnTo>
                    <a:pt x="14" y="8"/>
                  </a:lnTo>
                  <a:lnTo>
                    <a:pt x="12" y="10"/>
                  </a:lnTo>
                  <a:lnTo>
                    <a:pt x="12" y="14"/>
                  </a:lnTo>
                  <a:lnTo>
                    <a:pt x="4" y="22"/>
                  </a:lnTo>
                  <a:lnTo>
                    <a:pt x="2" y="28"/>
                  </a:lnTo>
                  <a:lnTo>
                    <a:pt x="0" y="32"/>
                  </a:lnTo>
                  <a:lnTo>
                    <a:pt x="2" y="32"/>
                  </a:lnTo>
                  <a:lnTo>
                    <a:pt x="2" y="3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83" name="Freeform 298">
              <a:extLst>
                <a:ext uri="{FF2B5EF4-FFF2-40B4-BE49-F238E27FC236}">
                  <a16:creationId xmlns:a16="http://schemas.microsoft.com/office/drawing/2014/main" id="{36A2B69D-AE38-4106-91D1-2645D4B6BD92}"/>
                </a:ext>
              </a:extLst>
            </p:cNvPr>
            <p:cNvSpPr>
              <a:spLocks/>
            </p:cNvSpPr>
            <p:nvPr/>
          </p:nvSpPr>
          <p:spPr bwMode="auto">
            <a:xfrm>
              <a:off x="5073650" y="3155950"/>
              <a:ext cx="41275" cy="57150"/>
            </a:xfrm>
            <a:custGeom>
              <a:avLst/>
              <a:gdLst/>
              <a:ahLst/>
              <a:cxnLst>
                <a:cxn ang="0">
                  <a:pos x="14" y="4"/>
                </a:cxn>
                <a:cxn ang="0">
                  <a:pos x="14" y="4"/>
                </a:cxn>
                <a:cxn ang="0">
                  <a:pos x="12" y="6"/>
                </a:cxn>
                <a:cxn ang="0">
                  <a:pos x="10" y="12"/>
                </a:cxn>
                <a:cxn ang="0">
                  <a:pos x="8" y="12"/>
                </a:cxn>
                <a:cxn ang="0">
                  <a:pos x="6" y="14"/>
                </a:cxn>
                <a:cxn ang="0">
                  <a:pos x="6" y="20"/>
                </a:cxn>
                <a:cxn ang="0">
                  <a:pos x="6" y="28"/>
                </a:cxn>
                <a:cxn ang="0">
                  <a:pos x="2" y="28"/>
                </a:cxn>
                <a:cxn ang="0">
                  <a:pos x="0" y="32"/>
                </a:cxn>
                <a:cxn ang="0">
                  <a:pos x="0" y="36"/>
                </a:cxn>
                <a:cxn ang="0">
                  <a:pos x="4" y="36"/>
                </a:cxn>
                <a:cxn ang="0">
                  <a:pos x="6" y="36"/>
                </a:cxn>
                <a:cxn ang="0">
                  <a:pos x="8" y="34"/>
                </a:cxn>
                <a:cxn ang="0">
                  <a:pos x="10" y="34"/>
                </a:cxn>
                <a:cxn ang="0">
                  <a:pos x="14" y="28"/>
                </a:cxn>
                <a:cxn ang="0">
                  <a:pos x="16" y="28"/>
                </a:cxn>
                <a:cxn ang="0">
                  <a:pos x="18" y="26"/>
                </a:cxn>
                <a:cxn ang="0">
                  <a:pos x="18" y="22"/>
                </a:cxn>
                <a:cxn ang="0">
                  <a:pos x="20" y="18"/>
                </a:cxn>
                <a:cxn ang="0">
                  <a:pos x="24" y="12"/>
                </a:cxn>
                <a:cxn ang="0">
                  <a:pos x="26" y="4"/>
                </a:cxn>
                <a:cxn ang="0">
                  <a:pos x="26" y="2"/>
                </a:cxn>
                <a:cxn ang="0">
                  <a:pos x="24" y="2"/>
                </a:cxn>
                <a:cxn ang="0">
                  <a:pos x="20" y="0"/>
                </a:cxn>
                <a:cxn ang="0">
                  <a:pos x="18" y="0"/>
                </a:cxn>
                <a:cxn ang="0">
                  <a:pos x="16" y="0"/>
                </a:cxn>
                <a:cxn ang="0">
                  <a:pos x="14" y="4"/>
                </a:cxn>
                <a:cxn ang="0">
                  <a:pos x="14" y="4"/>
                </a:cxn>
              </a:cxnLst>
              <a:rect l="0" t="0" r="r" b="b"/>
              <a:pathLst>
                <a:path w="26" h="36">
                  <a:moveTo>
                    <a:pt x="14" y="4"/>
                  </a:moveTo>
                  <a:lnTo>
                    <a:pt x="14" y="4"/>
                  </a:lnTo>
                  <a:lnTo>
                    <a:pt x="12" y="6"/>
                  </a:lnTo>
                  <a:lnTo>
                    <a:pt x="10" y="12"/>
                  </a:lnTo>
                  <a:lnTo>
                    <a:pt x="8" y="12"/>
                  </a:lnTo>
                  <a:lnTo>
                    <a:pt x="6" y="14"/>
                  </a:lnTo>
                  <a:lnTo>
                    <a:pt x="6" y="20"/>
                  </a:lnTo>
                  <a:lnTo>
                    <a:pt x="6" y="28"/>
                  </a:lnTo>
                  <a:lnTo>
                    <a:pt x="2" y="28"/>
                  </a:lnTo>
                  <a:lnTo>
                    <a:pt x="0" y="32"/>
                  </a:lnTo>
                  <a:lnTo>
                    <a:pt x="0" y="36"/>
                  </a:lnTo>
                  <a:lnTo>
                    <a:pt x="4" y="36"/>
                  </a:lnTo>
                  <a:lnTo>
                    <a:pt x="6" y="36"/>
                  </a:lnTo>
                  <a:lnTo>
                    <a:pt x="8" y="34"/>
                  </a:lnTo>
                  <a:lnTo>
                    <a:pt x="10" y="34"/>
                  </a:lnTo>
                  <a:lnTo>
                    <a:pt x="14" y="28"/>
                  </a:lnTo>
                  <a:lnTo>
                    <a:pt x="16" y="28"/>
                  </a:lnTo>
                  <a:lnTo>
                    <a:pt x="18" y="26"/>
                  </a:lnTo>
                  <a:lnTo>
                    <a:pt x="18" y="22"/>
                  </a:lnTo>
                  <a:lnTo>
                    <a:pt x="20" y="18"/>
                  </a:lnTo>
                  <a:lnTo>
                    <a:pt x="24" y="12"/>
                  </a:lnTo>
                  <a:lnTo>
                    <a:pt x="26" y="4"/>
                  </a:lnTo>
                  <a:lnTo>
                    <a:pt x="26" y="2"/>
                  </a:lnTo>
                  <a:lnTo>
                    <a:pt x="24" y="2"/>
                  </a:lnTo>
                  <a:lnTo>
                    <a:pt x="20" y="0"/>
                  </a:lnTo>
                  <a:lnTo>
                    <a:pt x="18" y="0"/>
                  </a:lnTo>
                  <a:lnTo>
                    <a:pt x="16" y="0"/>
                  </a:lnTo>
                  <a:lnTo>
                    <a:pt x="14" y="4"/>
                  </a:lnTo>
                  <a:lnTo>
                    <a:pt x="14" y="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84" name="Freeform 299">
              <a:extLst>
                <a:ext uri="{FF2B5EF4-FFF2-40B4-BE49-F238E27FC236}">
                  <a16:creationId xmlns:a16="http://schemas.microsoft.com/office/drawing/2014/main" id="{2714E718-D922-4339-B5EC-094A1D5C93DD}"/>
                </a:ext>
              </a:extLst>
            </p:cNvPr>
            <p:cNvSpPr>
              <a:spLocks/>
            </p:cNvSpPr>
            <p:nvPr/>
          </p:nvSpPr>
          <p:spPr bwMode="auto">
            <a:xfrm>
              <a:off x="5073650" y="3155950"/>
              <a:ext cx="41275" cy="57150"/>
            </a:xfrm>
            <a:custGeom>
              <a:avLst/>
              <a:gdLst/>
              <a:ahLst/>
              <a:cxnLst>
                <a:cxn ang="0">
                  <a:pos x="14" y="4"/>
                </a:cxn>
                <a:cxn ang="0">
                  <a:pos x="14" y="4"/>
                </a:cxn>
                <a:cxn ang="0">
                  <a:pos x="12" y="6"/>
                </a:cxn>
                <a:cxn ang="0">
                  <a:pos x="10" y="12"/>
                </a:cxn>
                <a:cxn ang="0">
                  <a:pos x="8" y="12"/>
                </a:cxn>
                <a:cxn ang="0">
                  <a:pos x="6" y="14"/>
                </a:cxn>
                <a:cxn ang="0">
                  <a:pos x="6" y="20"/>
                </a:cxn>
                <a:cxn ang="0">
                  <a:pos x="6" y="28"/>
                </a:cxn>
                <a:cxn ang="0">
                  <a:pos x="2" y="28"/>
                </a:cxn>
                <a:cxn ang="0">
                  <a:pos x="0" y="32"/>
                </a:cxn>
                <a:cxn ang="0">
                  <a:pos x="0" y="36"/>
                </a:cxn>
                <a:cxn ang="0">
                  <a:pos x="4" y="36"/>
                </a:cxn>
                <a:cxn ang="0">
                  <a:pos x="6" y="36"/>
                </a:cxn>
                <a:cxn ang="0">
                  <a:pos x="8" y="34"/>
                </a:cxn>
                <a:cxn ang="0">
                  <a:pos x="10" y="34"/>
                </a:cxn>
                <a:cxn ang="0">
                  <a:pos x="14" y="28"/>
                </a:cxn>
                <a:cxn ang="0">
                  <a:pos x="16" y="28"/>
                </a:cxn>
                <a:cxn ang="0">
                  <a:pos x="18" y="26"/>
                </a:cxn>
                <a:cxn ang="0">
                  <a:pos x="18" y="22"/>
                </a:cxn>
                <a:cxn ang="0">
                  <a:pos x="20" y="18"/>
                </a:cxn>
                <a:cxn ang="0">
                  <a:pos x="24" y="12"/>
                </a:cxn>
                <a:cxn ang="0">
                  <a:pos x="26" y="4"/>
                </a:cxn>
                <a:cxn ang="0">
                  <a:pos x="26" y="2"/>
                </a:cxn>
                <a:cxn ang="0">
                  <a:pos x="24" y="2"/>
                </a:cxn>
                <a:cxn ang="0">
                  <a:pos x="20" y="0"/>
                </a:cxn>
                <a:cxn ang="0">
                  <a:pos x="18" y="0"/>
                </a:cxn>
                <a:cxn ang="0">
                  <a:pos x="16" y="0"/>
                </a:cxn>
                <a:cxn ang="0">
                  <a:pos x="14" y="4"/>
                </a:cxn>
                <a:cxn ang="0">
                  <a:pos x="14" y="4"/>
                </a:cxn>
              </a:cxnLst>
              <a:rect l="0" t="0" r="r" b="b"/>
              <a:pathLst>
                <a:path w="26" h="36">
                  <a:moveTo>
                    <a:pt x="14" y="4"/>
                  </a:moveTo>
                  <a:lnTo>
                    <a:pt x="14" y="4"/>
                  </a:lnTo>
                  <a:lnTo>
                    <a:pt x="12" y="6"/>
                  </a:lnTo>
                  <a:lnTo>
                    <a:pt x="10" y="12"/>
                  </a:lnTo>
                  <a:lnTo>
                    <a:pt x="8" y="12"/>
                  </a:lnTo>
                  <a:lnTo>
                    <a:pt x="6" y="14"/>
                  </a:lnTo>
                  <a:lnTo>
                    <a:pt x="6" y="20"/>
                  </a:lnTo>
                  <a:lnTo>
                    <a:pt x="6" y="28"/>
                  </a:lnTo>
                  <a:lnTo>
                    <a:pt x="2" y="28"/>
                  </a:lnTo>
                  <a:lnTo>
                    <a:pt x="0" y="32"/>
                  </a:lnTo>
                  <a:lnTo>
                    <a:pt x="0" y="36"/>
                  </a:lnTo>
                  <a:lnTo>
                    <a:pt x="4" y="36"/>
                  </a:lnTo>
                  <a:lnTo>
                    <a:pt x="6" y="36"/>
                  </a:lnTo>
                  <a:lnTo>
                    <a:pt x="8" y="34"/>
                  </a:lnTo>
                  <a:lnTo>
                    <a:pt x="10" y="34"/>
                  </a:lnTo>
                  <a:lnTo>
                    <a:pt x="14" y="28"/>
                  </a:lnTo>
                  <a:lnTo>
                    <a:pt x="16" y="28"/>
                  </a:lnTo>
                  <a:lnTo>
                    <a:pt x="18" y="26"/>
                  </a:lnTo>
                  <a:lnTo>
                    <a:pt x="18" y="22"/>
                  </a:lnTo>
                  <a:lnTo>
                    <a:pt x="20" y="18"/>
                  </a:lnTo>
                  <a:lnTo>
                    <a:pt x="24" y="12"/>
                  </a:lnTo>
                  <a:lnTo>
                    <a:pt x="26" y="4"/>
                  </a:lnTo>
                  <a:lnTo>
                    <a:pt x="26" y="2"/>
                  </a:lnTo>
                  <a:lnTo>
                    <a:pt x="24" y="2"/>
                  </a:lnTo>
                  <a:lnTo>
                    <a:pt x="20" y="0"/>
                  </a:lnTo>
                  <a:lnTo>
                    <a:pt x="18" y="0"/>
                  </a:lnTo>
                  <a:lnTo>
                    <a:pt x="16" y="0"/>
                  </a:lnTo>
                  <a:lnTo>
                    <a:pt x="14" y="4"/>
                  </a:lnTo>
                  <a:lnTo>
                    <a:pt x="14" y="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85" name="Freeform 300">
              <a:extLst>
                <a:ext uri="{FF2B5EF4-FFF2-40B4-BE49-F238E27FC236}">
                  <a16:creationId xmlns:a16="http://schemas.microsoft.com/office/drawing/2014/main" id="{7918F436-EFCA-4A7B-B768-800C5013EE0D}"/>
                </a:ext>
              </a:extLst>
            </p:cNvPr>
            <p:cNvSpPr>
              <a:spLocks/>
            </p:cNvSpPr>
            <p:nvPr/>
          </p:nvSpPr>
          <p:spPr bwMode="auto">
            <a:xfrm>
              <a:off x="6413500" y="3482975"/>
              <a:ext cx="142875" cy="219075"/>
            </a:xfrm>
            <a:custGeom>
              <a:avLst/>
              <a:gdLst/>
              <a:ahLst/>
              <a:cxnLst>
                <a:cxn ang="0">
                  <a:pos x="2" y="36"/>
                </a:cxn>
                <a:cxn ang="0">
                  <a:pos x="0" y="44"/>
                </a:cxn>
                <a:cxn ang="0">
                  <a:pos x="4" y="46"/>
                </a:cxn>
                <a:cxn ang="0">
                  <a:pos x="10" y="50"/>
                </a:cxn>
                <a:cxn ang="0">
                  <a:pos x="8" y="60"/>
                </a:cxn>
                <a:cxn ang="0">
                  <a:pos x="10" y="66"/>
                </a:cxn>
                <a:cxn ang="0">
                  <a:pos x="10" y="76"/>
                </a:cxn>
                <a:cxn ang="0">
                  <a:pos x="18" y="76"/>
                </a:cxn>
                <a:cxn ang="0">
                  <a:pos x="28" y="66"/>
                </a:cxn>
                <a:cxn ang="0">
                  <a:pos x="32" y="70"/>
                </a:cxn>
                <a:cxn ang="0">
                  <a:pos x="40" y="76"/>
                </a:cxn>
                <a:cxn ang="0">
                  <a:pos x="52" y="84"/>
                </a:cxn>
                <a:cxn ang="0">
                  <a:pos x="52" y="98"/>
                </a:cxn>
                <a:cxn ang="0">
                  <a:pos x="58" y="104"/>
                </a:cxn>
                <a:cxn ang="0">
                  <a:pos x="60" y="114"/>
                </a:cxn>
                <a:cxn ang="0">
                  <a:pos x="60" y="122"/>
                </a:cxn>
                <a:cxn ang="0">
                  <a:pos x="54" y="130"/>
                </a:cxn>
                <a:cxn ang="0">
                  <a:pos x="64" y="134"/>
                </a:cxn>
                <a:cxn ang="0">
                  <a:pos x="72" y="136"/>
                </a:cxn>
                <a:cxn ang="0">
                  <a:pos x="76" y="124"/>
                </a:cxn>
                <a:cxn ang="0">
                  <a:pos x="84" y="130"/>
                </a:cxn>
                <a:cxn ang="0">
                  <a:pos x="90" y="124"/>
                </a:cxn>
                <a:cxn ang="0">
                  <a:pos x="88" y="108"/>
                </a:cxn>
                <a:cxn ang="0">
                  <a:pos x="80" y="98"/>
                </a:cxn>
                <a:cxn ang="0">
                  <a:pos x="72" y="90"/>
                </a:cxn>
                <a:cxn ang="0">
                  <a:pos x="66" y="80"/>
                </a:cxn>
                <a:cxn ang="0">
                  <a:pos x="56" y="68"/>
                </a:cxn>
                <a:cxn ang="0">
                  <a:pos x="48" y="54"/>
                </a:cxn>
                <a:cxn ang="0">
                  <a:pos x="52" y="46"/>
                </a:cxn>
                <a:cxn ang="0">
                  <a:pos x="60" y="40"/>
                </a:cxn>
                <a:cxn ang="0">
                  <a:pos x="54" y="28"/>
                </a:cxn>
                <a:cxn ang="0">
                  <a:pos x="46" y="30"/>
                </a:cxn>
                <a:cxn ang="0">
                  <a:pos x="40" y="24"/>
                </a:cxn>
                <a:cxn ang="0">
                  <a:pos x="30" y="16"/>
                </a:cxn>
                <a:cxn ang="0">
                  <a:pos x="24" y="2"/>
                </a:cxn>
                <a:cxn ang="0">
                  <a:pos x="16" y="6"/>
                </a:cxn>
                <a:cxn ang="0">
                  <a:pos x="20" y="24"/>
                </a:cxn>
                <a:cxn ang="0">
                  <a:pos x="8" y="30"/>
                </a:cxn>
              </a:cxnLst>
              <a:rect l="0" t="0" r="r" b="b"/>
              <a:pathLst>
                <a:path w="90" h="138">
                  <a:moveTo>
                    <a:pt x="8" y="30"/>
                  </a:moveTo>
                  <a:lnTo>
                    <a:pt x="2" y="36"/>
                  </a:lnTo>
                  <a:lnTo>
                    <a:pt x="2" y="42"/>
                  </a:lnTo>
                  <a:lnTo>
                    <a:pt x="0" y="44"/>
                  </a:lnTo>
                  <a:lnTo>
                    <a:pt x="0" y="46"/>
                  </a:lnTo>
                  <a:lnTo>
                    <a:pt x="4" y="46"/>
                  </a:lnTo>
                  <a:lnTo>
                    <a:pt x="8" y="46"/>
                  </a:lnTo>
                  <a:lnTo>
                    <a:pt x="10" y="50"/>
                  </a:lnTo>
                  <a:lnTo>
                    <a:pt x="6" y="58"/>
                  </a:lnTo>
                  <a:lnTo>
                    <a:pt x="8" y="60"/>
                  </a:lnTo>
                  <a:lnTo>
                    <a:pt x="8" y="64"/>
                  </a:lnTo>
                  <a:lnTo>
                    <a:pt x="10" y="66"/>
                  </a:lnTo>
                  <a:lnTo>
                    <a:pt x="12" y="72"/>
                  </a:lnTo>
                  <a:lnTo>
                    <a:pt x="10" y="76"/>
                  </a:lnTo>
                  <a:lnTo>
                    <a:pt x="14" y="78"/>
                  </a:lnTo>
                  <a:lnTo>
                    <a:pt x="18" y="76"/>
                  </a:lnTo>
                  <a:lnTo>
                    <a:pt x="20" y="72"/>
                  </a:lnTo>
                  <a:lnTo>
                    <a:pt x="28" y="66"/>
                  </a:lnTo>
                  <a:lnTo>
                    <a:pt x="32" y="68"/>
                  </a:lnTo>
                  <a:lnTo>
                    <a:pt x="32" y="70"/>
                  </a:lnTo>
                  <a:lnTo>
                    <a:pt x="34" y="72"/>
                  </a:lnTo>
                  <a:lnTo>
                    <a:pt x="40" y="76"/>
                  </a:lnTo>
                  <a:lnTo>
                    <a:pt x="46" y="76"/>
                  </a:lnTo>
                  <a:lnTo>
                    <a:pt x="52" y="84"/>
                  </a:lnTo>
                  <a:lnTo>
                    <a:pt x="52" y="90"/>
                  </a:lnTo>
                  <a:lnTo>
                    <a:pt x="52" y="98"/>
                  </a:lnTo>
                  <a:lnTo>
                    <a:pt x="54" y="100"/>
                  </a:lnTo>
                  <a:lnTo>
                    <a:pt x="58" y="104"/>
                  </a:lnTo>
                  <a:lnTo>
                    <a:pt x="60" y="108"/>
                  </a:lnTo>
                  <a:lnTo>
                    <a:pt x="60" y="114"/>
                  </a:lnTo>
                  <a:lnTo>
                    <a:pt x="62" y="116"/>
                  </a:lnTo>
                  <a:lnTo>
                    <a:pt x="60" y="122"/>
                  </a:lnTo>
                  <a:lnTo>
                    <a:pt x="58" y="126"/>
                  </a:lnTo>
                  <a:lnTo>
                    <a:pt x="54" y="130"/>
                  </a:lnTo>
                  <a:lnTo>
                    <a:pt x="62" y="132"/>
                  </a:lnTo>
                  <a:lnTo>
                    <a:pt x="64" y="134"/>
                  </a:lnTo>
                  <a:lnTo>
                    <a:pt x="68" y="138"/>
                  </a:lnTo>
                  <a:lnTo>
                    <a:pt x="72" y="136"/>
                  </a:lnTo>
                  <a:lnTo>
                    <a:pt x="72" y="130"/>
                  </a:lnTo>
                  <a:lnTo>
                    <a:pt x="76" y="124"/>
                  </a:lnTo>
                  <a:lnTo>
                    <a:pt x="80" y="126"/>
                  </a:lnTo>
                  <a:lnTo>
                    <a:pt x="84" y="130"/>
                  </a:lnTo>
                  <a:lnTo>
                    <a:pt x="90" y="128"/>
                  </a:lnTo>
                  <a:lnTo>
                    <a:pt x="90" y="124"/>
                  </a:lnTo>
                  <a:lnTo>
                    <a:pt x="90" y="114"/>
                  </a:lnTo>
                  <a:lnTo>
                    <a:pt x="88" y="108"/>
                  </a:lnTo>
                  <a:lnTo>
                    <a:pt x="84" y="106"/>
                  </a:lnTo>
                  <a:lnTo>
                    <a:pt x="80" y="98"/>
                  </a:lnTo>
                  <a:lnTo>
                    <a:pt x="78" y="94"/>
                  </a:lnTo>
                  <a:lnTo>
                    <a:pt x="72" y="90"/>
                  </a:lnTo>
                  <a:lnTo>
                    <a:pt x="68" y="86"/>
                  </a:lnTo>
                  <a:lnTo>
                    <a:pt x="66" y="80"/>
                  </a:lnTo>
                  <a:lnTo>
                    <a:pt x="62" y="76"/>
                  </a:lnTo>
                  <a:lnTo>
                    <a:pt x="56" y="68"/>
                  </a:lnTo>
                  <a:lnTo>
                    <a:pt x="54" y="58"/>
                  </a:lnTo>
                  <a:lnTo>
                    <a:pt x="48" y="54"/>
                  </a:lnTo>
                  <a:lnTo>
                    <a:pt x="48" y="46"/>
                  </a:lnTo>
                  <a:lnTo>
                    <a:pt x="52" y="46"/>
                  </a:lnTo>
                  <a:lnTo>
                    <a:pt x="56" y="42"/>
                  </a:lnTo>
                  <a:lnTo>
                    <a:pt x="60" y="40"/>
                  </a:lnTo>
                  <a:lnTo>
                    <a:pt x="60" y="32"/>
                  </a:lnTo>
                  <a:lnTo>
                    <a:pt x="54" y="28"/>
                  </a:lnTo>
                  <a:lnTo>
                    <a:pt x="50" y="26"/>
                  </a:lnTo>
                  <a:lnTo>
                    <a:pt x="46" y="30"/>
                  </a:lnTo>
                  <a:lnTo>
                    <a:pt x="40" y="28"/>
                  </a:lnTo>
                  <a:lnTo>
                    <a:pt x="40" y="24"/>
                  </a:lnTo>
                  <a:lnTo>
                    <a:pt x="34" y="22"/>
                  </a:lnTo>
                  <a:lnTo>
                    <a:pt x="30" y="16"/>
                  </a:lnTo>
                  <a:lnTo>
                    <a:pt x="30" y="12"/>
                  </a:lnTo>
                  <a:lnTo>
                    <a:pt x="24" y="2"/>
                  </a:lnTo>
                  <a:lnTo>
                    <a:pt x="20" y="0"/>
                  </a:lnTo>
                  <a:lnTo>
                    <a:pt x="16" y="6"/>
                  </a:lnTo>
                  <a:lnTo>
                    <a:pt x="20" y="14"/>
                  </a:lnTo>
                  <a:lnTo>
                    <a:pt x="20" y="24"/>
                  </a:lnTo>
                  <a:lnTo>
                    <a:pt x="16" y="30"/>
                  </a:lnTo>
                  <a:lnTo>
                    <a:pt x="8" y="30"/>
                  </a:lnTo>
                  <a:lnTo>
                    <a:pt x="8" y="3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86" name="Freeform 301">
              <a:extLst>
                <a:ext uri="{FF2B5EF4-FFF2-40B4-BE49-F238E27FC236}">
                  <a16:creationId xmlns:a16="http://schemas.microsoft.com/office/drawing/2014/main" id="{0733C6AA-CF71-42C0-9D67-E40673BD780C}"/>
                </a:ext>
              </a:extLst>
            </p:cNvPr>
            <p:cNvSpPr>
              <a:spLocks/>
            </p:cNvSpPr>
            <p:nvPr/>
          </p:nvSpPr>
          <p:spPr bwMode="auto">
            <a:xfrm>
              <a:off x="5772150" y="2911475"/>
              <a:ext cx="228600" cy="107950"/>
            </a:xfrm>
            <a:custGeom>
              <a:avLst/>
              <a:gdLst/>
              <a:ahLst/>
              <a:cxnLst>
                <a:cxn ang="0">
                  <a:pos x="48" y="66"/>
                </a:cxn>
                <a:cxn ang="0">
                  <a:pos x="58" y="60"/>
                </a:cxn>
                <a:cxn ang="0">
                  <a:pos x="66" y="52"/>
                </a:cxn>
                <a:cxn ang="0">
                  <a:pos x="72" y="54"/>
                </a:cxn>
                <a:cxn ang="0">
                  <a:pos x="74" y="58"/>
                </a:cxn>
                <a:cxn ang="0">
                  <a:pos x="78" y="58"/>
                </a:cxn>
                <a:cxn ang="0">
                  <a:pos x="88" y="54"/>
                </a:cxn>
                <a:cxn ang="0">
                  <a:pos x="94" y="52"/>
                </a:cxn>
                <a:cxn ang="0">
                  <a:pos x="96" y="46"/>
                </a:cxn>
                <a:cxn ang="0">
                  <a:pos x="96" y="40"/>
                </a:cxn>
                <a:cxn ang="0">
                  <a:pos x="100" y="36"/>
                </a:cxn>
                <a:cxn ang="0">
                  <a:pos x="114" y="34"/>
                </a:cxn>
                <a:cxn ang="0">
                  <a:pos x="116" y="32"/>
                </a:cxn>
                <a:cxn ang="0">
                  <a:pos x="118" y="26"/>
                </a:cxn>
                <a:cxn ang="0">
                  <a:pos x="126" y="24"/>
                </a:cxn>
                <a:cxn ang="0">
                  <a:pos x="138" y="14"/>
                </a:cxn>
                <a:cxn ang="0">
                  <a:pos x="136" y="8"/>
                </a:cxn>
                <a:cxn ang="0">
                  <a:pos x="128" y="6"/>
                </a:cxn>
                <a:cxn ang="0">
                  <a:pos x="120" y="0"/>
                </a:cxn>
                <a:cxn ang="0">
                  <a:pos x="108" y="0"/>
                </a:cxn>
                <a:cxn ang="0">
                  <a:pos x="88" y="4"/>
                </a:cxn>
                <a:cxn ang="0">
                  <a:pos x="78" y="8"/>
                </a:cxn>
                <a:cxn ang="0">
                  <a:pos x="74" y="4"/>
                </a:cxn>
                <a:cxn ang="0">
                  <a:pos x="70" y="2"/>
                </a:cxn>
                <a:cxn ang="0">
                  <a:pos x="66" y="0"/>
                </a:cxn>
                <a:cxn ang="0">
                  <a:pos x="60" y="4"/>
                </a:cxn>
                <a:cxn ang="0">
                  <a:pos x="54" y="8"/>
                </a:cxn>
                <a:cxn ang="0">
                  <a:pos x="50" y="14"/>
                </a:cxn>
                <a:cxn ang="0">
                  <a:pos x="46" y="10"/>
                </a:cxn>
                <a:cxn ang="0">
                  <a:pos x="36" y="6"/>
                </a:cxn>
                <a:cxn ang="0">
                  <a:pos x="24" y="6"/>
                </a:cxn>
                <a:cxn ang="0">
                  <a:pos x="18" y="14"/>
                </a:cxn>
                <a:cxn ang="0">
                  <a:pos x="24" y="14"/>
                </a:cxn>
                <a:cxn ang="0">
                  <a:pos x="24" y="18"/>
                </a:cxn>
                <a:cxn ang="0">
                  <a:pos x="14" y="26"/>
                </a:cxn>
                <a:cxn ang="0">
                  <a:pos x="14" y="26"/>
                </a:cxn>
                <a:cxn ang="0">
                  <a:pos x="18" y="30"/>
                </a:cxn>
                <a:cxn ang="0">
                  <a:pos x="22" y="30"/>
                </a:cxn>
                <a:cxn ang="0">
                  <a:pos x="28" y="30"/>
                </a:cxn>
                <a:cxn ang="0">
                  <a:pos x="26" y="34"/>
                </a:cxn>
                <a:cxn ang="0">
                  <a:pos x="32" y="36"/>
                </a:cxn>
                <a:cxn ang="0">
                  <a:pos x="42" y="40"/>
                </a:cxn>
                <a:cxn ang="0">
                  <a:pos x="42" y="42"/>
                </a:cxn>
                <a:cxn ang="0">
                  <a:pos x="34" y="52"/>
                </a:cxn>
                <a:cxn ang="0">
                  <a:pos x="26" y="54"/>
                </a:cxn>
                <a:cxn ang="0">
                  <a:pos x="20" y="58"/>
                </a:cxn>
                <a:cxn ang="0">
                  <a:pos x="18" y="56"/>
                </a:cxn>
                <a:cxn ang="0">
                  <a:pos x="14" y="56"/>
                </a:cxn>
                <a:cxn ang="0">
                  <a:pos x="8" y="56"/>
                </a:cxn>
                <a:cxn ang="0">
                  <a:pos x="4" y="64"/>
                </a:cxn>
                <a:cxn ang="0">
                  <a:pos x="14" y="64"/>
                </a:cxn>
                <a:cxn ang="0">
                  <a:pos x="18" y="66"/>
                </a:cxn>
                <a:cxn ang="0">
                  <a:pos x="24" y="64"/>
                </a:cxn>
                <a:cxn ang="0">
                  <a:pos x="28" y="68"/>
                </a:cxn>
                <a:cxn ang="0">
                  <a:pos x="32" y="68"/>
                </a:cxn>
                <a:cxn ang="0">
                  <a:pos x="38" y="68"/>
                </a:cxn>
                <a:cxn ang="0">
                  <a:pos x="48" y="66"/>
                </a:cxn>
              </a:cxnLst>
              <a:rect l="0" t="0" r="r" b="b"/>
              <a:pathLst>
                <a:path w="144" h="68">
                  <a:moveTo>
                    <a:pt x="48" y="66"/>
                  </a:moveTo>
                  <a:lnTo>
                    <a:pt x="48" y="66"/>
                  </a:lnTo>
                  <a:lnTo>
                    <a:pt x="52" y="62"/>
                  </a:lnTo>
                  <a:lnTo>
                    <a:pt x="58" y="60"/>
                  </a:lnTo>
                  <a:lnTo>
                    <a:pt x="62" y="56"/>
                  </a:lnTo>
                  <a:lnTo>
                    <a:pt x="66" y="52"/>
                  </a:lnTo>
                  <a:lnTo>
                    <a:pt x="70" y="52"/>
                  </a:lnTo>
                  <a:lnTo>
                    <a:pt x="72" y="54"/>
                  </a:lnTo>
                  <a:lnTo>
                    <a:pt x="72" y="56"/>
                  </a:lnTo>
                  <a:lnTo>
                    <a:pt x="74" y="58"/>
                  </a:lnTo>
                  <a:lnTo>
                    <a:pt x="76" y="58"/>
                  </a:lnTo>
                  <a:lnTo>
                    <a:pt x="78" y="58"/>
                  </a:lnTo>
                  <a:lnTo>
                    <a:pt x="82" y="56"/>
                  </a:lnTo>
                  <a:lnTo>
                    <a:pt x="88" y="54"/>
                  </a:lnTo>
                  <a:lnTo>
                    <a:pt x="90" y="54"/>
                  </a:lnTo>
                  <a:lnTo>
                    <a:pt x="94" y="52"/>
                  </a:lnTo>
                  <a:lnTo>
                    <a:pt x="94" y="50"/>
                  </a:lnTo>
                  <a:lnTo>
                    <a:pt x="96" y="46"/>
                  </a:lnTo>
                  <a:lnTo>
                    <a:pt x="96" y="44"/>
                  </a:lnTo>
                  <a:lnTo>
                    <a:pt x="96" y="40"/>
                  </a:lnTo>
                  <a:lnTo>
                    <a:pt x="98" y="38"/>
                  </a:lnTo>
                  <a:lnTo>
                    <a:pt x="100" y="36"/>
                  </a:lnTo>
                  <a:lnTo>
                    <a:pt x="108" y="34"/>
                  </a:lnTo>
                  <a:lnTo>
                    <a:pt x="114" y="34"/>
                  </a:lnTo>
                  <a:lnTo>
                    <a:pt x="116" y="34"/>
                  </a:lnTo>
                  <a:lnTo>
                    <a:pt x="116" y="32"/>
                  </a:lnTo>
                  <a:lnTo>
                    <a:pt x="116" y="30"/>
                  </a:lnTo>
                  <a:lnTo>
                    <a:pt x="118" y="26"/>
                  </a:lnTo>
                  <a:lnTo>
                    <a:pt x="122" y="24"/>
                  </a:lnTo>
                  <a:lnTo>
                    <a:pt x="126" y="24"/>
                  </a:lnTo>
                  <a:lnTo>
                    <a:pt x="132" y="18"/>
                  </a:lnTo>
                  <a:lnTo>
                    <a:pt x="138" y="14"/>
                  </a:lnTo>
                  <a:lnTo>
                    <a:pt x="144" y="12"/>
                  </a:lnTo>
                  <a:lnTo>
                    <a:pt x="136" y="8"/>
                  </a:lnTo>
                  <a:lnTo>
                    <a:pt x="132" y="8"/>
                  </a:lnTo>
                  <a:lnTo>
                    <a:pt x="128" y="6"/>
                  </a:lnTo>
                  <a:lnTo>
                    <a:pt x="126" y="2"/>
                  </a:lnTo>
                  <a:lnTo>
                    <a:pt x="120" y="0"/>
                  </a:lnTo>
                  <a:lnTo>
                    <a:pt x="114" y="0"/>
                  </a:lnTo>
                  <a:lnTo>
                    <a:pt x="108" y="0"/>
                  </a:lnTo>
                  <a:lnTo>
                    <a:pt x="94" y="0"/>
                  </a:lnTo>
                  <a:lnTo>
                    <a:pt x="88" y="4"/>
                  </a:lnTo>
                  <a:lnTo>
                    <a:pt x="80" y="8"/>
                  </a:lnTo>
                  <a:lnTo>
                    <a:pt x="78" y="8"/>
                  </a:lnTo>
                  <a:lnTo>
                    <a:pt x="76" y="6"/>
                  </a:lnTo>
                  <a:lnTo>
                    <a:pt x="74" y="4"/>
                  </a:lnTo>
                  <a:lnTo>
                    <a:pt x="70" y="4"/>
                  </a:lnTo>
                  <a:lnTo>
                    <a:pt x="70" y="2"/>
                  </a:lnTo>
                  <a:lnTo>
                    <a:pt x="68" y="0"/>
                  </a:lnTo>
                  <a:lnTo>
                    <a:pt x="66" y="0"/>
                  </a:lnTo>
                  <a:lnTo>
                    <a:pt x="62" y="4"/>
                  </a:lnTo>
                  <a:lnTo>
                    <a:pt x="60" y="4"/>
                  </a:lnTo>
                  <a:lnTo>
                    <a:pt x="56" y="6"/>
                  </a:lnTo>
                  <a:lnTo>
                    <a:pt x="54" y="8"/>
                  </a:lnTo>
                  <a:lnTo>
                    <a:pt x="52" y="10"/>
                  </a:lnTo>
                  <a:lnTo>
                    <a:pt x="50" y="14"/>
                  </a:lnTo>
                  <a:lnTo>
                    <a:pt x="48" y="14"/>
                  </a:lnTo>
                  <a:lnTo>
                    <a:pt x="46" y="10"/>
                  </a:lnTo>
                  <a:lnTo>
                    <a:pt x="40" y="6"/>
                  </a:lnTo>
                  <a:lnTo>
                    <a:pt x="36" y="6"/>
                  </a:lnTo>
                  <a:lnTo>
                    <a:pt x="28" y="6"/>
                  </a:lnTo>
                  <a:lnTo>
                    <a:pt x="24" y="6"/>
                  </a:lnTo>
                  <a:lnTo>
                    <a:pt x="22" y="10"/>
                  </a:lnTo>
                  <a:lnTo>
                    <a:pt x="18" y="14"/>
                  </a:lnTo>
                  <a:lnTo>
                    <a:pt x="22" y="12"/>
                  </a:lnTo>
                  <a:lnTo>
                    <a:pt x="24" y="14"/>
                  </a:lnTo>
                  <a:lnTo>
                    <a:pt x="26" y="16"/>
                  </a:lnTo>
                  <a:lnTo>
                    <a:pt x="24" y="18"/>
                  </a:lnTo>
                  <a:lnTo>
                    <a:pt x="18" y="24"/>
                  </a:lnTo>
                  <a:lnTo>
                    <a:pt x="14" y="26"/>
                  </a:lnTo>
                  <a:lnTo>
                    <a:pt x="12" y="26"/>
                  </a:lnTo>
                  <a:lnTo>
                    <a:pt x="14" y="26"/>
                  </a:lnTo>
                  <a:lnTo>
                    <a:pt x="16" y="28"/>
                  </a:lnTo>
                  <a:lnTo>
                    <a:pt x="18" y="30"/>
                  </a:lnTo>
                  <a:lnTo>
                    <a:pt x="20" y="32"/>
                  </a:lnTo>
                  <a:lnTo>
                    <a:pt x="22" y="30"/>
                  </a:lnTo>
                  <a:lnTo>
                    <a:pt x="26" y="30"/>
                  </a:lnTo>
                  <a:lnTo>
                    <a:pt x="28" y="30"/>
                  </a:lnTo>
                  <a:lnTo>
                    <a:pt x="28" y="32"/>
                  </a:lnTo>
                  <a:lnTo>
                    <a:pt x="26" y="34"/>
                  </a:lnTo>
                  <a:lnTo>
                    <a:pt x="30" y="36"/>
                  </a:lnTo>
                  <a:lnTo>
                    <a:pt x="32" y="36"/>
                  </a:lnTo>
                  <a:lnTo>
                    <a:pt x="38" y="38"/>
                  </a:lnTo>
                  <a:lnTo>
                    <a:pt x="42" y="40"/>
                  </a:lnTo>
                  <a:lnTo>
                    <a:pt x="44" y="40"/>
                  </a:lnTo>
                  <a:lnTo>
                    <a:pt x="42" y="42"/>
                  </a:lnTo>
                  <a:lnTo>
                    <a:pt x="36" y="50"/>
                  </a:lnTo>
                  <a:lnTo>
                    <a:pt x="34" y="52"/>
                  </a:lnTo>
                  <a:lnTo>
                    <a:pt x="32" y="54"/>
                  </a:lnTo>
                  <a:lnTo>
                    <a:pt x="26" y="54"/>
                  </a:lnTo>
                  <a:lnTo>
                    <a:pt x="22" y="58"/>
                  </a:lnTo>
                  <a:lnTo>
                    <a:pt x="20" y="58"/>
                  </a:lnTo>
                  <a:lnTo>
                    <a:pt x="18" y="58"/>
                  </a:lnTo>
                  <a:lnTo>
                    <a:pt x="18" y="56"/>
                  </a:lnTo>
                  <a:lnTo>
                    <a:pt x="16" y="56"/>
                  </a:lnTo>
                  <a:lnTo>
                    <a:pt x="14" y="56"/>
                  </a:lnTo>
                  <a:lnTo>
                    <a:pt x="14" y="60"/>
                  </a:lnTo>
                  <a:lnTo>
                    <a:pt x="8" y="56"/>
                  </a:lnTo>
                  <a:lnTo>
                    <a:pt x="0" y="60"/>
                  </a:lnTo>
                  <a:lnTo>
                    <a:pt x="4" y="64"/>
                  </a:lnTo>
                  <a:lnTo>
                    <a:pt x="14" y="62"/>
                  </a:lnTo>
                  <a:lnTo>
                    <a:pt x="14" y="64"/>
                  </a:lnTo>
                  <a:lnTo>
                    <a:pt x="16" y="66"/>
                  </a:lnTo>
                  <a:lnTo>
                    <a:pt x="18" y="66"/>
                  </a:lnTo>
                  <a:lnTo>
                    <a:pt x="22" y="64"/>
                  </a:lnTo>
                  <a:lnTo>
                    <a:pt x="24" y="64"/>
                  </a:lnTo>
                  <a:lnTo>
                    <a:pt x="26" y="66"/>
                  </a:lnTo>
                  <a:lnTo>
                    <a:pt x="28" y="68"/>
                  </a:lnTo>
                  <a:lnTo>
                    <a:pt x="30" y="68"/>
                  </a:lnTo>
                  <a:lnTo>
                    <a:pt x="32" y="68"/>
                  </a:lnTo>
                  <a:lnTo>
                    <a:pt x="34" y="68"/>
                  </a:lnTo>
                  <a:lnTo>
                    <a:pt x="38" y="68"/>
                  </a:lnTo>
                  <a:lnTo>
                    <a:pt x="44" y="66"/>
                  </a:lnTo>
                  <a:lnTo>
                    <a:pt x="48" y="66"/>
                  </a:lnTo>
                  <a:lnTo>
                    <a:pt x="48" y="6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87" name="Freeform 302">
              <a:extLst>
                <a:ext uri="{FF2B5EF4-FFF2-40B4-BE49-F238E27FC236}">
                  <a16:creationId xmlns:a16="http://schemas.microsoft.com/office/drawing/2014/main" id="{E4E2FE3C-F89C-46BB-917F-34181FA58E71}"/>
                </a:ext>
              </a:extLst>
            </p:cNvPr>
            <p:cNvSpPr>
              <a:spLocks/>
            </p:cNvSpPr>
            <p:nvPr/>
          </p:nvSpPr>
          <p:spPr bwMode="auto">
            <a:xfrm>
              <a:off x="5292725" y="3267075"/>
              <a:ext cx="53975" cy="44450"/>
            </a:xfrm>
            <a:custGeom>
              <a:avLst/>
              <a:gdLst/>
              <a:ahLst/>
              <a:cxnLst>
                <a:cxn ang="0">
                  <a:pos x="28" y="0"/>
                </a:cxn>
                <a:cxn ang="0">
                  <a:pos x="28" y="0"/>
                </a:cxn>
                <a:cxn ang="0">
                  <a:pos x="22" y="0"/>
                </a:cxn>
                <a:cxn ang="0">
                  <a:pos x="20" y="0"/>
                </a:cxn>
                <a:cxn ang="0">
                  <a:pos x="18" y="2"/>
                </a:cxn>
                <a:cxn ang="0">
                  <a:pos x="12" y="8"/>
                </a:cxn>
                <a:cxn ang="0">
                  <a:pos x="6" y="16"/>
                </a:cxn>
                <a:cxn ang="0">
                  <a:pos x="0" y="18"/>
                </a:cxn>
                <a:cxn ang="0">
                  <a:pos x="18" y="22"/>
                </a:cxn>
                <a:cxn ang="0">
                  <a:pos x="20" y="28"/>
                </a:cxn>
                <a:cxn ang="0">
                  <a:pos x="30" y="28"/>
                </a:cxn>
                <a:cxn ang="0">
                  <a:pos x="26" y="20"/>
                </a:cxn>
                <a:cxn ang="0">
                  <a:pos x="24" y="20"/>
                </a:cxn>
                <a:cxn ang="0">
                  <a:pos x="24" y="12"/>
                </a:cxn>
                <a:cxn ang="0">
                  <a:pos x="26" y="8"/>
                </a:cxn>
                <a:cxn ang="0">
                  <a:pos x="32" y="10"/>
                </a:cxn>
                <a:cxn ang="0">
                  <a:pos x="34" y="10"/>
                </a:cxn>
                <a:cxn ang="0">
                  <a:pos x="34" y="8"/>
                </a:cxn>
                <a:cxn ang="0">
                  <a:pos x="30" y="8"/>
                </a:cxn>
                <a:cxn ang="0">
                  <a:pos x="28" y="4"/>
                </a:cxn>
                <a:cxn ang="0">
                  <a:pos x="28" y="0"/>
                </a:cxn>
                <a:cxn ang="0">
                  <a:pos x="28" y="0"/>
                </a:cxn>
              </a:cxnLst>
              <a:rect l="0" t="0" r="r" b="b"/>
              <a:pathLst>
                <a:path w="34" h="28">
                  <a:moveTo>
                    <a:pt x="28" y="0"/>
                  </a:moveTo>
                  <a:lnTo>
                    <a:pt x="28" y="0"/>
                  </a:lnTo>
                  <a:lnTo>
                    <a:pt x="22" y="0"/>
                  </a:lnTo>
                  <a:lnTo>
                    <a:pt x="20" y="0"/>
                  </a:lnTo>
                  <a:lnTo>
                    <a:pt x="18" y="2"/>
                  </a:lnTo>
                  <a:lnTo>
                    <a:pt x="12" y="8"/>
                  </a:lnTo>
                  <a:lnTo>
                    <a:pt x="6" y="16"/>
                  </a:lnTo>
                  <a:lnTo>
                    <a:pt x="0" y="18"/>
                  </a:lnTo>
                  <a:lnTo>
                    <a:pt x="18" y="22"/>
                  </a:lnTo>
                  <a:lnTo>
                    <a:pt x="20" y="28"/>
                  </a:lnTo>
                  <a:lnTo>
                    <a:pt x="30" y="28"/>
                  </a:lnTo>
                  <a:lnTo>
                    <a:pt x="26" y="20"/>
                  </a:lnTo>
                  <a:lnTo>
                    <a:pt x="24" y="20"/>
                  </a:lnTo>
                  <a:lnTo>
                    <a:pt x="24" y="12"/>
                  </a:lnTo>
                  <a:lnTo>
                    <a:pt x="26" y="8"/>
                  </a:lnTo>
                  <a:lnTo>
                    <a:pt x="32" y="10"/>
                  </a:lnTo>
                  <a:lnTo>
                    <a:pt x="34" y="10"/>
                  </a:lnTo>
                  <a:lnTo>
                    <a:pt x="34" y="8"/>
                  </a:lnTo>
                  <a:lnTo>
                    <a:pt x="30" y="8"/>
                  </a:lnTo>
                  <a:lnTo>
                    <a:pt x="28" y="4"/>
                  </a:lnTo>
                  <a:lnTo>
                    <a:pt x="28" y="0"/>
                  </a:lnTo>
                  <a:lnTo>
                    <a:pt x="28"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88" name="Freeform 303">
              <a:extLst>
                <a:ext uri="{FF2B5EF4-FFF2-40B4-BE49-F238E27FC236}">
                  <a16:creationId xmlns:a16="http://schemas.microsoft.com/office/drawing/2014/main" id="{3D5F2014-F0A3-4700-BD80-6D2D3D2B427C}"/>
                </a:ext>
              </a:extLst>
            </p:cNvPr>
            <p:cNvSpPr>
              <a:spLocks/>
            </p:cNvSpPr>
            <p:nvPr/>
          </p:nvSpPr>
          <p:spPr bwMode="auto">
            <a:xfrm>
              <a:off x="5292725" y="3267075"/>
              <a:ext cx="53975" cy="44450"/>
            </a:xfrm>
            <a:custGeom>
              <a:avLst/>
              <a:gdLst/>
              <a:ahLst/>
              <a:cxnLst>
                <a:cxn ang="0">
                  <a:pos x="28" y="0"/>
                </a:cxn>
                <a:cxn ang="0">
                  <a:pos x="28" y="0"/>
                </a:cxn>
                <a:cxn ang="0">
                  <a:pos x="22" y="0"/>
                </a:cxn>
                <a:cxn ang="0">
                  <a:pos x="20" y="0"/>
                </a:cxn>
                <a:cxn ang="0">
                  <a:pos x="18" y="2"/>
                </a:cxn>
                <a:cxn ang="0">
                  <a:pos x="12" y="8"/>
                </a:cxn>
                <a:cxn ang="0">
                  <a:pos x="6" y="16"/>
                </a:cxn>
                <a:cxn ang="0">
                  <a:pos x="0" y="18"/>
                </a:cxn>
                <a:cxn ang="0">
                  <a:pos x="18" y="22"/>
                </a:cxn>
                <a:cxn ang="0">
                  <a:pos x="20" y="28"/>
                </a:cxn>
                <a:cxn ang="0">
                  <a:pos x="30" y="28"/>
                </a:cxn>
                <a:cxn ang="0">
                  <a:pos x="26" y="20"/>
                </a:cxn>
                <a:cxn ang="0">
                  <a:pos x="24" y="20"/>
                </a:cxn>
                <a:cxn ang="0">
                  <a:pos x="24" y="12"/>
                </a:cxn>
                <a:cxn ang="0">
                  <a:pos x="26" y="8"/>
                </a:cxn>
                <a:cxn ang="0">
                  <a:pos x="32" y="10"/>
                </a:cxn>
                <a:cxn ang="0">
                  <a:pos x="34" y="10"/>
                </a:cxn>
                <a:cxn ang="0">
                  <a:pos x="34" y="8"/>
                </a:cxn>
                <a:cxn ang="0">
                  <a:pos x="30" y="8"/>
                </a:cxn>
                <a:cxn ang="0">
                  <a:pos x="28" y="4"/>
                </a:cxn>
                <a:cxn ang="0">
                  <a:pos x="28" y="0"/>
                </a:cxn>
                <a:cxn ang="0">
                  <a:pos x="28" y="0"/>
                </a:cxn>
              </a:cxnLst>
              <a:rect l="0" t="0" r="r" b="b"/>
              <a:pathLst>
                <a:path w="34" h="28">
                  <a:moveTo>
                    <a:pt x="28" y="0"/>
                  </a:moveTo>
                  <a:lnTo>
                    <a:pt x="28" y="0"/>
                  </a:lnTo>
                  <a:lnTo>
                    <a:pt x="22" y="0"/>
                  </a:lnTo>
                  <a:lnTo>
                    <a:pt x="20" y="0"/>
                  </a:lnTo>
                  <a:lnTo>
                    <a:pt x="18" y="2"/>
                  </a:lnTo>
                  <a:lnTo>
                    <a:pt x="12" y="8"/>
                  </a:lnTo>
                  <a:lnTo>
                    <a:pt x="6" y="16"/>
                  </a:lnTo>
                  <a:lnTo>
                    <a:pt x="0" y="18"/>
                  </a:lnTo>
                  <a:lnTo>
                    <a:pt x="18" y="22"/>
                  </a:lnTo>
                  <a:lnTo>
                    <a:pt x="20" y="28"/>
                  </a:lnTo>
                  <a:lnTo>
                    <a:pt x="30" y="28"/>
                  </a:lnTo>
                  <a:lnTo>
                    <a:pt x="26" y="20"/>
                  </a:lnTo>
                  <a:lnTo>
                    <a:pt x="24" y="20"/>
                  </a:lnTo>
                  <a:lnTo>
                    <a:pt x="24" y="12"/>
                  </a:lnTo>
                  <a:lnTo>
                    <a:pt x="26" y="8"/>
                  </a:lnTo>
                  <a:lnTo>
                    <a:pt x="32" y="10"/>
                  </a:lnTo>
                  <a:lnTo>
                    <a:pt x="34" y="10"/>
                  </a:lnTo>
                  <a:lnTo>
                    <a:pt x="34" y="8"/>
                  </a:lnTo>
                  <a:lnTo>
                    <a:pt x="30" y="8"/>
                  </a:lnTo>
                  <a:lnTo>
                    <a:pt x="28" y="4"/>
                  </a:lnTo>
                  <a:lnTo>
                    <a:pt x="28" y="0"/>
                  </a:lnTo>
                  <a:lnTo>
                    <a:pt x="28"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89" name="Freeform 304">
              <a:extLst>
                <a:ext uri="{FF2B5EF4-FFF2-40B4-BE49-F238E27FC236}">
                  <a16:creationId xmlns:a16="http://schemas.microsoft.com/office/drawing/2014/main" id="{272DA65A-E43B-4E99-AE72-DB6BAE9FDD58}"/>
                </a:ext>
              </a:extLst>
            </p:cNvPr>
            <p:cNvSpPr>
              <a:spLocks/>
            </p:cNvSpPr>
            <p:nvPr/>
          </p:nvSpPr>
          <p:spPr bwMode="auto">
            <a:xfrm>
              <a:off x="5089525" y="3949700"/>
              <a:ext cx="22225" cy="50800"/>
            </a:xfrm>
            <a:custGeom>
              <a:avLst/>
              <a:gdLst/>
              <a:ahLst/>
              <a:cxnLst>
                <a:cxn ang="0">
                  <a:pos x="2" y="0"/>
                </a:cxn>
                <a:cxn ang="0">
                  <a:pos x="2" y="0"/>
                </a:cxn>
                <a:cxn ang="0">
                  <a:pos x="6" y="2"/>
                </a:cxn>
                <a:cxn ang="0">
                  <a:pos x="6" y="10"/>
                </a:cxn>
                <a:cxn ang="0">
                  <a:pos x="6" y="18"/>
                </a:cxn>
                <a:cxn ang="0">
                  <a:pos x="10" y="22"/>
                </a:cxn>
                <a:cxn ang="0">
                  <a:pos x="12" y="26"/>
                </a:cxn>
                <a:cxn ang="0">
                  <a:pos x="14" y="32"/>
                </a:cxn>
                <a:cxn ang="0">
                  <a:pos x="10" y="32"/>
                </a:cxn>
                <a:cxn ang="0">
                  <a:pos x="8" y="26"/>
                </a:cxn>
                <a:cxn ang="0">
                  <a:pos x="4" y="24"/>
                </a:cxn>
                <a:cxn ang="0">
                  <a:pos x="2" y="20"/>
                </a:cxn>
                <a:cxn ang="0">
                  <a:pos x="2" y="18"/>
                </a:cxn>
                <a:cxn ang="0">
                  <a:pos x="0" y="18"/>
                </a:cxn>
                <a:cxn ang="0">
                  <a:pos x="0" y="8"/>
                </a:cxn>
                <a:cxn ang="0">
                  <a:pos x="2" y="0"/>
                </a:cxn>
              </a:cxnLst>
              <a:rect l="0" t="0" r="r" b="b"/>
              <a:pathLst>
                <a:path w="14" h="32">
                  <a:moveTo>
                    <a:pt x="2" y="0"/>
                  </a:moveTo>
                  <a:lnTo>
                    <a:pt x="2" y="0"/>
                  </a:lnTo>
                  <a:lnTo>
                    <a:pt x="6" y="2"/>
                  </a:lnTo>
                  <a:lnTo>
                    <a:pt x="6" y="10"/>
                  </a:lnTo>
                  <a:lnTo>
                    <a:pt x="6" y="18"/>
                  </a:lnTo>
                  <a:lnTo>
                    <a:pt x="10" y="22"/>
                  </a:lnTo>
                  <a:lnTo>
                    <a:pt x="12" y="26"/>
                  </a:lnTo>
                  <a:lnTo>
                    <a:pt x="14" y="32"/>
                  </a:lnTo>
                  <a:lnTo>
                    <a:pt x="10" y="32"/>
                  </a:lnTo>
                  <a:lnTo>
                    <a:pt x="8" y="26"/>
                  </a:lnTo>
                  <a:lnTo>
                    <a:pt x="4" y="24"/>
                  </a:lnTo>
                  <a:lnTo>
                    <a:pt x="2" y="20"/>
                  </a:lnTo>
                  <a:lnTo>
                    <a:pt x="2" y="18"/>
                  </a:lnTo>
                  <a:lnTo>
                    <a:pt x="0" y="18"/>
                  </a:lnTo>
                  <a:lnTo>
                    <a:pt x="0" y="8"/>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90" name="Freeform 305">
              <a:extLst>
                <a:ext uri="{FF2B5EF4-FFF2-40B4-BE49-F238E27FC236}">
                  <a16:creationId xmlns:a16="http://schemas.microsoft.com/office/drawing/2014/main" id="{2EA5D7B2-1740-4F0A-97F9-2F1F886F868B}"/>
                </a:ext>
              </a:extLst>
            </p:cNvPr>
            <p:cNvSpPr>
              <a:spLocks/>
            </p:cNvSpPr>
            <p:nvPr/>
          </p:nvSpPr>
          <p:spPr bwMode="auto">
            <a:xfrm>
              <a:off x="5089525" y="3949700"/>
              <a:ext cx="22225" cy="50800"/>
            </a:xfrm>
            <a:custGeom>
              <a:avLst/>
              <a:gdLst/>
              <a:ahLst/>
              <a:cxnLst>
                <a:cxn ang="0">
                  <a:pos x="2" y="0"/>
                </a:cxn>
                <a:cxn ang="0">
                  <a:pos x="2" y="0"/>
                </a:cxn>
                <a:cxn ang="0">
                  <a:pos x="6" y="2"/>
                </a:cxn>
                <a:cxn ang="0">
                  <a:pos x="6" y="10"/>
                </a:cxn>
                <a:cxn ang="0">
                  <a:pos x="6" y="18"/>
                </a:cxn>
                <a:cxn ang="0">
                  <a:pos x="10" y="22"/>
                </a:cxn>
                <a:cxn ang="0">
                  <a:pos x="12" y="26"/>
                </a:cxn>
                <a:cxn ang="0">
                  <a:pos x="14" y="32"/>
                </a:cxn>
                <a:cxn ang="0">
                  <a:pos x="10" y="32"/>
                </a:cxn>
                <a:cxn ang="0">
                  <a:pos x="8" y="26"/>
                </a:cxn>
                <a:cxn ang="0">
                  <a:pos x="4" y="24"/>
                </a:cxn>
                <a:cxn ang="0">
                  <a:pos x="2" y="20"/>
                </a:cxn>
                <a:cxn ang="0">
                  <a:pos x="2" y="18"/>
                </a:cxn>
                <a:cxn ang="0">
                  <a:pos x="0" y="18"/>
                </a:cxn>
                <a:cxn ang="0">
                  <a:pos x="0" y="8"/>
                </a:cxn>
                <a:cxn ang="0">
                  <a:pos x="2" y="0"/>
                </a:cxn>
              </a:cxnLst>
              <a:rect l="0" t="0" r="r" b="b"/>
              <a:pathLst>
                <a:path w="14" h="32">
                  <a:moveTo>
                    <a:pt x="2" y="0"/>
                  </a:moveTo>
                  <a:lnTo>
                    <a:pt x="2" y="0"/>
                  </a:lnTo>
                  <a:lnTo>
                    <a:pt x="6" y="2"/>
                  </a:lnTo>
                  <a:lnTo>
                    <a:pt x="6" y="10"/>
                  </a:lnTo>
                  <a:lnTo>
                    <a:pt x="6" y="18"/>
                  </a:lnTo>
                  <a:lnTo>
                    <a:pt x="10" y="22"/>
                  </a:lnTo>
                  <a:lnTo>
                    <a:pt x="12" y="26"/>
                  </a:lnTo>
                  <a:lnTo>
                    <a:pt x="14" y="32"/>
                  </a:lnTo>
                  <a:lnTo>
                    <a:pt x="10" y="32"/>
                  </a:lnTo>
                  <a:lnTo>
                    <a:pt x="8" y="26"/>
                  </a:lnTo>
                  <a:lnTo>
                    <a:pt x="4" y="24"/>
                  </a:lnTo>
                  <a:lnTo>
                    <a:pt x="2" y="20"/>
                  </a:lnTo>
                  <a:lnTo>
                    <a:pt x="2" y="18"/>
                  </a:lnTo>
                  <a:lnTo>
                    <a:pt x="0" y="18"/>
                  </a:lnTo>
                  <a:lnTo>
                    <a:pt x="0" y="8"/>
                  </a:lnTo>
                  <a:lnTo>
                    <a:pt x="2"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91" name="Freeform 306">
              <a:extLst>
                <a:ext uri="{FF2B5EF4-FFF2-40B4-BE49-F238E27FC236}">
                  <a16:creationId xmlns:a16="http://schemas.microsoft.com/office/drawing/2014/main" id="{1D77C4A2-B327-4172-BF58-EDEA65113929}"/>
                </a:ext>
              </a:extLst>
            </p:cNvPr>
            <p:cNvSpPr>
              <a:spLocks/>
            </p:cNvSpPr>
            <p:nvPr/>
          </p:nvSpPr>
          <p:spPr bwMode="auto">
            <a:xfrm>
              <a:off x="7080250" y="3146425"/>
              <a:ext cx="9525" cy="6350"/>
            </a:xfrm>
            <a:custGeom>
              <a:avLst/>
              <a:gdLst/>
              <a:ahLst/>
              <a:cxnLst>
                <a:cxn ang="0">
                  <a:pos x="4" y="0"/>
                </a:cxn>
                <a:cxn ang="0">
                  <a:pos x="4" y="0"/>
                </a:cxn>
                <a:cxn ang="0">
                  <a:pos x="6" y="0"/>
                </a:cxn>
                <a:cxn ang="0">
                  <a:pos x="6" y="2"/>
                </a:cxn>
                <a:cxn ang="0">
                  <a:pos x="6" y="4"/>
                </a:cxn>
                <a:cxn ang="0">
                  <a:pos x="0" y="4"/>
                </a:cxn>
                <a:cxn ang="0">
                  <a:pos x="0" y="2"/>
                </a:cxn>
                <a:cxn ang="0">
                  <a:pos x="0" y="0"/>
                </a:cxn>
                <a:cxn ang="0">
                  <a:pos x="4" y="0"/>
                </a:cxn>
                <a:cxn ang="0">
                  <a:pos x="4" y="0"/>
                </a:cxn>
              </a:cxnLst>
              <a:rect l="0" t="0" r="r" b="b"/>
              <a:pathLst>
                <a:path w="6" h="4">
                  <a:moveTo>
                    <a:pt x="4" y="0"/>
                  </a:moveTo>
                  <a:lnTo>
                    <a:pt x="4" y="0"/>
                  </a:lnTo>
                  <a:lnTo>
                    <a:pt x="6" y="0"/>
                  </a:lnTo>
                  <a:lnTo>
                    <a:pt x="6" y="2"/>
                  </a:lnTo>
                  <a:lnTo>
                    <a:pt x="6" y="4"/>
                  </a:lnTo>
                  <a:lnTo>
                    <a:pt x="0" y="4"/>
                  </a:lnTo>
                  <a:lnTo>
                    <a:pt x="0" y="2"/>
                  </a:lnTo>
                  <a:lnTo>
                    <a:pt x="0" y="0"/>
                  </a:lnTo>
                  <a:lnTo>
                    <a:pt x="4" y="0"/>
                  </a:lnTo>
                  <a:lnTo>
                    <a:pt x="4"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92" name="Freeform 307">
              <a:extLst>
                <a:ext uri="{FF2B5EF4-FFF2-40B4-BE49-F238E27FC236}">
                  <a16:creationId xmlns:a16="http://schemas.microsoft.com/office/drawing/2014/main" id="{8E8A51DA-7813-4EFD-B6DA-CC1EABE1233D}"/>
                </a:ext>
              </a:extLst>
            </p:cNvPr>
            <p:cNvSpPr>
              <a:spLocks/>
            </p:cNvSpPr>
            <p:nvPr/>
          </p:nvSpPr>
          <p:spPr bwMode="auto">
            <a:xfrm>
              <a:off x="7080250" y="3146425"/>
              <a:ext cx="9525" cy="6350"/>
            </a:xfrm>
            <a:custGeom>
              <a:avLst/>
              <a:gdLst/>
              <a:ahLst/>
              <a:cxnLst>
                <a:cxn ang="0">
                  <a:pos x="4" y="0"/>
                </a:cxn>
                <a:cxn ang="0">
                  <a:pos x="4" y="0"/>
                </a:cxn>
                <a:cxn ang="0">
                  <a:pos x="6" y="0"/>
                </a:cxn>
                <a:cxn ang="0">
                  <a:pos x="6" y="2"/>
                </a:cxn>
                <a:cxn ang="0">
                  <a:pos x="6" y="4"/>
                </a:cxn>
                <a:cxn ang="0">
                  <a:pos x="0" y="4"/>
                </a:cxn>
                <a:cxn ang="0">
                  <a:pos x="0" y="2"/>
                </a:cxn>
                <a:cxn ang="0">
                  <a:pos x="0" y="0"/>
                </a:cxn>
                <a:cxn ang="0">
                  <a:pos x="4" y="0"/>
                </a:cxn>
                <a:cxn ang="0">
                  <a:pos x="4" y="0"/>
                </a:cxn>
              </a:cxnLst>
              <a:rect l="0" t="0" r="r" b="b"/>
              <a:pathLst>
                <a:path w="6" h="4">
                  <a:moveTo>
                    <a:pt x="4" y="0"/>
                  </a:moveTo>
                  <a:lnTo>
                    <a:pt x="4" y="0"/>
                  </a:lnTo>
                  <a:lnTo>
                    <a:pt x="6" y="0"/>
                  </a:lnTo>
                  <a:lnTo>
                    <a:pt x="6" y="2"/>
                  </a:lnTo>
                  <a:lnTo>
                    <a:pt x="6" y="4"/>
                  </a:lnTo>
                  <a:lnTo>
                    <a:pt x="0" y="4"/>
                  </a:lnTo>
                  <a:lnTo>
                    <a:pt x="0" y="2"/>
                  </a:lnTo>
                  <a:lnTo>
                    <a:pt x="0" y="0"/>
                  </a:lnTo>
                  <a:lnTo>
                    <a:pt x="4" y="0"/>
                  </a:lnTo>
                  <a:lnTo>
                    <a:pt x="4"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93" name="Freeform 308">
              <a:extLst>
                <a:ext uri="{FF2B5EF4-FFF2-40B4-BE49-F238E27FC236}">
                  <a16:creationId xmlns:a16="http://schemas.microsoft.com/office/drawing/2014/main" id="{5F4BE37B-EBB8-435B-A4F1-3EF41A222845}"/>
                </a:ext>
              </a:extLst>
            </p:cNvPr>
            <p:cNvSpPr>
              <a:spLocks/>
            </p:cNvSpPr>
            <p:nvPr/>
          </p:nvSpPr>
          <p:spPr bwMode="auto">
            <a:xfrm>
              <a:off x="2736850" y="3571875"/>
              <a:ext cx="44450" cy="25400"/>
            </a:xfrm>
            <a:custGeom>
              <a:avLst/>
              <a:gdLst/>
              <a:ahLst/>
              <a:cxnLst>
                <a:cxn ang="0">
                  <a:pos x="8" y="0"/>
                </a:cxn>
                <a:cxn ang="0">
                  <a:pos x="8" y="0"/>
                </a:cxn>
                <a:cxn ang="0">
                  <a:pos x="4" y="2"/>
                </a:cxn>
                <a:cxn ang="0">
                  <a:pos x="0" y="4"/>
                </a:cxn>
                <a:cxn ang="0">
                  <a:pos x="2" y="6"/>
                </a:cxn>
                <a:cxn ang="0">
                  <a:pos x="6" y="6"/>
                </a:cxn>
                <a:cxn ang="0">
                  <a:pos x="6" y="8"/>
                </a:cxn>
                <a:cxn ang="0">
                  <a:pos x="8" y="10"/>
                </a:cxn>
                <a:cxn ang="0">
                  <a:pos x="14" y="14"/>
                </a:cxn>
                <a:cxn ang="0">
                  <a:pos x="20" y="16"/>
                </a:cxn>
                <a:cxn ang="0">
                  <a:pos x="20" y="12"/>
                </a:cxn>
                <a:cxn ang="0">
                  <a:pos x="28" y="12"/>
                </a:cxn>
                <a:cxn ang="0">
                  <a:pos x="28" y="8"/>
                </a:cxn>
                <a:cxn ang="0">
                  <a:pos x="22" y="2"/>
                </a:cxn>
                <a:cxn ang="0">
                  <a:pos x="18" y="2"/>
                </a:cxn>
                <a:cxn ang="0">
                  <a:pos x="14" y="2"/>
                </a:cxn>
                <a:cxn ang="0">
                  <a:pos x="8" y="0"/>
                </a:cxn>
                <a:cxn ang="0">
                  <a:pos x="8" y="0"/>
                </a:cxn>
              </a:cxnLst>
              <a:rect l="0" t="0" r="r" b="b"/>
              <a:pathLst>
                <a:path w="28" h="16">
                  <a:moveTo>
                    <a:pt x="8" y="0"/>
                  </a:moveTo>
                  <a:lnTo>
                    <a:pt x="8" y="0"/>
                  </a:lnTo>
                  <a:lnTo>
                    <a:pt x="4" y="2"/>
                  </a:lnTo>
                  <a:lnTo>
                    <a:pt x="0" y="4"/>
                  </a:lnTo>
                  <a:lnTo>
                    <a:pt x="2" y="6"/>
                  </a:lnTo>
                  <a:lnTo>
                    <a:pt x="6" y="6"/>
                  </a:lnTo>
                  <a:lnTo>
                    <a:pt x="6" y="8"/>
                  </a:lnTo>
                  <a:lnTo>
                    <a:pt x="8" y="10"/>
                  </a:lnTo>
                  <a:lnTo>
                    <a:pt x="14" y="14"/>
                  </a:lnTo>
                  <a:lnTo>
                    <a:pt x="20" y="16"/>
                  </a:lnTo>
                  <a:lnTo>
                    <a:pt x="20" y="12"/>
                  </a:lnTo>
                  <a:lnTo>
                    <a:pt x="28" y="12"/>
                  </a:lnTo>
                  <a:lnTo>
                    <a:pt x="28" y="8"/>
                  </a:lnTo>
                  <a:lnTo>
                    <a:pt x="22" y="2"/>
                  </a:lnTo>
                  <a:lnTo>
                    <a:pt x="18" y="2"/>
                  </a:lnTo>
                  <a:lnTo>
                    <a:pt x="14" y="2"/>
                  </a:lnTo>
                  <a:lnTo>
                    <a:pt x="8" y="0"/>
                  </a:lnTo>
                  <a:lnTo>
                    <a:pt x="8"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94" name="Freeform 309">
              <a:extLst>
                <a:ext uri="{FF2B5EF4-FFF2-40B4-BE49-F238E27FC236}">
                  <a16:creationId xmlns:a16="http://schemas.microsoft.com/office/drawing/2014/main" id="{60894B25-3654-4CF6-A134-8FF3D51AADAD}"/>
                </a:ext>
              </a:extLst>
            </p:cNvPr>
            <p:cNvSpPr>
              <a:spLocks/>
            </p:cNvSpPr>
            <p:nvPr/>
          </p:nvSpPr>
          <p:spPr bwMode="auto">
            <a:xfrm>
              <a:off x="4606925" y="3057525"/>
              <a:ext cx="60325" cy="41275"/>
            </a:xfrm>
            <a:custGeom>
              <a:avLst/>
              <a:gdLst/>
              <a:ahLst/>
              <a:cxnLst>
                <a:cxn ang="0">
                  <a:pos x="2" y="0"/>
                </a:cxn>
                <a:cxn ang="0">
                  <a:pos x="2" y="0"/>
                </a:cxn>
                <a:cxn ang="0">
                  <a:pos x="2" y="2"/>
                </a:cxn>
                <a:cxn ang="0">
                  <a:pos x="0" y="2"/>
                </a:cxn>
                <a:cxn ang="0">
                  <a:pos x="0" y="8"/>
                </a:cxn>
                <a:cxn ang="0">
                  <a:pos x="6" y="12"/>
                </a:cxn>
                <a:cxn ang="0">
                  <a:pos x="12" y="14"/>
                </a:cxn>
                <a:cxn ang="0">
                  <a:pos x="14" y="18"/>
                </a:cxn>
                <a:cxn ang="0">
                  <a:pos x="16" y="18"/>
                </a:cxn>
                <a:cxn ang="0">
                  <a:pos x="20" y="18"/>
                </a:cxn>
                <a:cxn ang="0">
                  <a:pos x="22" y="20"/>
                </a:cxn>
                <a:cxn ang="0">
                  <a:pos x="28" y="24"/>
                </a:cxn>
                <a:cxn ang="0">
                  <a:pos x="28" y="26"/>
                </a:cxn>
                <a:cxn ang="0">
                  <a:pos x="34" y="26"/>
                </a:cxn>
                <a:cxn ang="0">
                  <a:pos x="32" y="20"/>
                </a:cxn>
                <a:cxn ang="0">
                  <a:pos x="36" y="18"/>
                </a:cxn>
                <a:cxn ang="0">
                  <a:pos x="36" y="14"/>
                </a:cxn>
                <a:cxn ang="0">
                  <a:pos x="36" y="10"/>
                </a:cxn>
                <a:cxn ang="0">
                  <a:pos x="36" y="8"/>
                </a:cxn>
                <a:cxn ang="0">
                  <a:pos x="36" y="6"/>
                </a:cxn>
                <a:cxn ang="0">
                  <a:pos x="38" y="4"/>
                </a:cxn>
                <a:cxn ang="0">
                  <a:pos x="38" y="0"/>
                </a:cxn>
                <a:cxn ang="0">
                  <a:pos x="26" y="4"/>
                </a:cxn>
                <a:cxn ang="0">
                  <a:pos x="20" y="6"/>
                </a:cxn>
                <a:cxn ang="0">
                  <a:pos x="14" y="4"/>
                </a:cxn>
                <a:cxn ang="0">
                  <a:pos x="10" y="2"/>
                </a:cxn>
                <a:cxn ang="0">
                  <a:pos x="8" y="2"/>
                </a:cxn>
                <a:cxn ang="0">
                  <a:pos x="4" y="2"/>
                </a:cxn>
                <a:cxn ang="0">
                  <a:pos x="2" y="0"/>
                </a:cxn>
                <a:cxn ang="0">
                  <a:pos x="2" y="0"/>
                </a:cxn>
              </a:cxnLst>
              <a:rect l="0" t="0" r="r" b="b"/>
              <a:pathLst>
                <a:path w="38" h="26">
                  <a:moveTo>
                    <a:pt x="2" y="0"/>
                  </a:moveTo>
                  <a:lnTo>
                    <a:pt x="2" y="0"/>
                  </a:lnTo>
                  <a:lnTo>
                    <a:pt x="2" y="2"/>
                  </a:lnTo>
                  <a:lnTo>
                    <a:pt x="0" y="2"/>
                  </a:lnTo>
                  <a:lnTo>
                    <a:pt x="0" y="8"/>
                  </a:lnTo>
                  <a:lnTo>
                    <a:pt x="6" y="12"/>
                  </a:lnTo>
                  <a:lnTo>
                    <a:pt x="12" y="14"/>
                  </a:lnTo>
                  <a:lnTo>
                    <a:pt x="14" y="18"/>
                  </a:lnTo>
                  <a:lnTo>
                    <a:pt x="16" y="18"/>
                  </a:lnTo>
                  <a:lnTo>
                    <a:pt x="20" y="18"/>
                  </a:lnTo>
                  <a:lnTo>
                    <a:pt x="22" y="20"/>
                  </a:lnTo>
                  <a:lnTo>
                    <a:pt x="28" y="24"/>
                  </a:lnTo>
                  <a:lnTo>
                    <a:pt x="28" y="26"/>
                  </a:lnTo>
                  <a:lnTo>
                    <a:pt x="34" y="26"/>
                  </a:lnTo>
                  <a:lnTo>
                    <a:pt x="32" y="20"/>
                  </a:lnTo>
                  <a:lnTo>
                    <a:pt x="36" y="18"/>
                  </a:lnTo>
                  <a:lnTo>
                    <a:pt x="36" y="14"/>
                  </a:lnTo>
                  <a:lnTo>
                    <a:pt x="36" y="10"/>
                  </a:lnTo>
                  <a:lnTo>
                    <a:pt x="36" y="8"/>
                  </a:lnTo>
                  <a:lnTo>
                    <a:pt x="36" y="6"/>
                  </a:lnTo>
                  <a:lnTo>
                    <a:pt x="38" y="4"/>
                  </a:lnTo>
                  <a:lnTo>
                    <a:pt x="38" y="0"/>
                  </a:lnTo>
                  <a:lnTo>
                    <a:pt x="26" y="4"/>
                  </a:lnTo>
                  <a:lnTo>
                    <a:pt x="20" y="6"/>
                  </a:lnTo>
                  <a:lnTo>
                    <a:pt x="14" y="4"/>
                  </a:lnTo>
                  <a:lnTo>
                    <a:pt x="10" y="2"/>
                  </a:lnTo>
                  <a:lnTo>
                    <a:pt x="8" y="2"/>
                  </a:lnTo>
                  <a:lnTo>
                    <a:pt x="4" y="2"/>
                  </a:lnTo>
                  <a:lnTo>
                    <a:pt x="2" y="0"/>
                  </a:lnTo>
                  <a:lnTo>
                    <a:pt x="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95" name="Freeform 310">
              <a:extLst>
                <a:ext uri="{FF2B5EF4-FFF2-40B4-BE49-F238E27FC236}">
                  <a16:creationId xmlns:a16="http://schemas.microsoft.com/office/drawing/2014/main" id="{F5EA3A0A-A27A-472B-9E2C-6FE33BF7DF56}"/>
                </a:ext>
              </a:extLst>
            </p:cNvPr>
            <p:cNvSpPr>
              <a:spLocks/>
            </p:cNvSpPr>
            <p:nvPr/>
          </p:nvSpPr>
          <p:spPr bwMode="auto">
            <a:xfrm>
              <a:off x="4521200" y="2968625"/>
              <a:ext cx="31750" cy="63500"/>
            </a:xfrm>
            <a:custGeom>
              <a:avLst/>
              <a:gdLst/>
              <a:ahLst/>
              <a:cxnLst>
                <a:cxn ang="0">
                  <a:pos x="12" y="0"/>
                </a:cxn>
                <a:cxn ang="0">
                  <a:pos x="12" y="0"/>
                </a:cxn>
                <a:cxn ang="0">
                  <a:pos x="2" y="8"/>
                </a:cxn>
                <a:cxn ang="0">
                  <a:pos x="0" y="8"/>
                </a:cxn>
                <a:cxn ang="0">
                  <a:pos x="2" y="16"/>
                </a:cxn>
                <a:cxn ang="0">
                  <a:pos x="2" y="26"/>
                </a:cxn>
                <a:cxn ang="0">
                  <a:pos x="6" y="36"/>
                </a:cxn>
                <a:cxn ang="0">
                  <a:pos x="8" y="38"/>
                </a:cxn>
                <a:cxn ang="0">
                  <a:pos x="10" y="40"/>
                </a:cxn>
                <a:cxn ang="0">
                  <a:pos x="12" y="40"/>
                </a:cxn>
                <a:cxn ang="0">
                  <a:pos x="16" y="36"/>
                </a:cxn>
                <a:cxn ang="0">
                  <a:pos x="20" y="12"/>
                </a:cxn>
                <a:cxn ang="0">
                  <a:pos x="16" y="8"/>
                </a:cxn>
                <a:cxn ang="0">
                  <a:pos x="16" y="4"/>
                </a:cxn>
                <a:cxn ang="0">
                  <a:pos x="14" y="2"/>
                </a:cxn>
                <a:cxn ang="0">
                  <a:pos x="12" y="0"/>
                </a:cxn>
              </a:cxnLst>
              <a:rect l="0" t="0" r="r" b="b"/>
              <a:pathLst>
                <a:path w="20" h="40">
                  <a:moveTo>
                    <a:pt x="12" y="0"/>
                  </a:moveTo>
                  <a:lnTo>
                    <a:pt x="12" y="0"/>
                  </a:lnTo>
                  <a:lnTo>
                    <a:pt x="2" y="8"/>
                  </a:lnTo>
                  <a:lnTo>
                    <a:pt x="0" y="8"/>
                  </a:lnTo>
                  <a:lnTo>
                    <a:pt x="2" y="16"/>
                  </a:lnTo>
                  <a:lnTo>
                    <a:pt x="2" y="26"/>
                  </a:lnTo>
                  <a:lnTo>
                    <a:pt x="6" y="36"/>
                  </a:lnTo>
                  <a:lnTo>
                    <a:pt x="8" y="38"/>
                  </a:lnTo>
                  <a:lnTo>
                    <a:pt x="10" y="40"/>
                  </a:lnTo>
                  <a:lnTo>
                    <a:pt x="12" y="40"/>
                  </a:lnTo>
                  <a:lnTo>
                    <a:pt x="16" y="36"/>
                  </a:lnTo>
                  <a:lnTo>
                    <a:pt x="20" y="12"/>
                  </a:lnTo>
                  <a:lnTo>
                    <a:pt x="16" y="8"/>
                  </a:lnTo>
                  <a:lnTo>
                    <a:pt x="16" y="4"/>
                  </a:lnTo>
                  <a:lnTo>
                    <a:pt x="14" y="2"/>
                  </a:ln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96" name="Freeform 311">
              <a:extLst>
                <a:ext uri="{FF2B5EF4-FFF2-40B4-BE49-F238E27FC236}">
                  <a16:creationId xmlns:a16="http://schemas.microsoft.com/office/drawing/2014/main" id="{E223CF55-2786-4DC0-A7CD-2BD0A4522489}"/>
                </a:ext>
              </a:extLst>
            </p:cNvPr>
            <p:cNvSpPr>
              <a:spLocks/>
            </p:cNvSpPr>
            <p:nvPr/>
          </p:nvSpPr>
          <p:spPr bwMode="auto">
            <a:xfrm>
              <a:off x="4521200" y="2968625"/>
              <a:ext cx="31750" cy="63500"/>
            </a:xfrm>
            <a:custGeom>
              <a:avLst/>
              <a:gdLst/>
              <a:ahLst/>
              <a:cxnLst>
                <a:cxn ang="0">
                  <a:pos x="12" y="0"/>
                </a:cxn>
                <a:cxn ang="0">
                  <a:pos x="12" y="0"/>
                </a:cxn>
                <a:cxn ang="0">
                  <a:pos x="2" y="8"/>
                </a:cxn>
                <a:cxn ang="0">
                  <a:pos x="0" y="8"/>
                </a:cxn>
                <a:cxn ang="0">
                  <a:pos x="2" y="16"/>
                </a:cxn>
                <a:cxn ang="0">
                  <a:pos x="2" y="26"/>
                </a:cxn>
                <a:cxn ang="0">
                  <a:pos x="6" y="36"/>
                </a:cxn>
                <a:cxn ang="0">
                  <a:pos x="8" y="38"/>
                </a:cxn>
                <a:cxn ang="0">
                  <a:pos x="10" y="40"/>
                </a:cxn>
                <a:cxn ang="0">
                  <a:pos x="12" y="40"/>
                </a:cxn>
                <a:cxn ang="0">
                  <a:pos x="16" y="36"/>
                </a:cxn>
                <a:cxn ang="0">
                  <a:pos x="20" y="12"/>
                </a:cxn>
                <a:cxn ang="0">
                  <a:pos x="16" y="8"/>
                </a:cxn>
                <a:cxn ang="0">
                  <a:pos x="16" y="4"/>
                </a:cxn>
                <a:cxn ang="0">
                  <a:pos x="14" y="2"/>
                </a:cxn>
                <a:cxn ang="0">
                  <a:pos x="12" y="0"/>
                </a:cxn>
              </a:cxnLst>
              <a:rect l="0" t="0" r="r" b="b"/>
              <a:pathLst>
                <a:path w="20" h="40">
                  <a:moveTo>
                    <a:pt x="12" y="0"/>
                  </a:moveTo>
                  <a:lnTo>
                    <a:pt x="12" y="0"/>
                  </a:lnTo>
                  <a:lnTo>
                    <a:pt x="2" y="8"/>
                  </a:lnTo>
                  <a:lnTo>
                    <a:pt x="0" y="8"/>
                  </a:lnTo>
                  <a:lnTo>
                    <a:pt x="2" y="16"/>
                  </a:lnTo>
                  <a:lnTo>
                    <a:pt x="2" y="26"/>
                  </a:lnTo>
                  <a:lnTo>
                    <a:pt x="6" y="36"/>
                  </a:lnTo>
                  <a:lnTo>
                    <a:pt x="8" y="38"/>
                  </a:lnTo>
                  <a:lnTo>
                    <a:pt x="10" y="40"/>
                  </a:lnTo>
                  <a:lnTo>
                    <a:pt x="12" y="40"/>
                  </a:lnTo>
                  <a:lnTo>
                    <a:pt x="16" y="36"/>
                  </a:lnTo>
                  <a:lnTo>
                    <a:pt x="20" y="12"/>
                  </a:lnTo>
                  <a:lnTo>
                    <a:pt x="16" y="8"/>
                  </a:lnTo>
                  <a:lnTo>
                    <a:pt x="16" y="4"/>
                  </a:lnTo>
                  <a:lnTo>
                    <a:pt x="14" y="2"/>
                  </a:lnTo>
                  <a:lnTo>
                    <a:pt x="12"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97" name="Freeform 312">
              <a:extLst>
                <a:ext uri="{FF2B5EF4-FFF2-40B4-BE49-F238E27FC236}">
                  <a16:creationId xmlns:a16="http://schemas.microsoft.com/office/drawing/2014/main" id="{324EA391-C108-4846-AC66-BB9A5EA6C93A}"/>
                </a:ext>
              </a:extLst>
            </p:cNvPr>
            <p:cNvSpPr>
              <a:spLocks noEditPoints="1"/>
            </p:cNvSpPr>
            <p:nvPr/>
          </p:nvSpPr>
          <p:spPr bwMode="auto">
            <a:xfrm>
              <a:off x="5057775" y="3209925"/>
              <a:ext cx="34925" cy="92075"/>
            </a:xfrm>
            <a:custGeom>
              <a:avLst/>
              <a:gdLst/>
              <a:ahLst/>
              <a:cxnLst>
                <a:cxn ang="0">
                  <a:pos x="20" y="20"/>
                </a:cxn>
                <a:cxn ang="0">
                  <a:pos x="20" y="20"/>
                </a:cxn>
                <a:cxn ang="0">
                  <a:pos x="20" y="22"/>
                </a:cxn>
                <a:cxn ang="0">
                  <a:pos x="20" y="28"/>
                </a:cxn>
                <a:cxn ang="0">
                  <a:pos x="18" y="28"/>
                </a:cxn>
                <a:cxn ang="0">
                  <a:pos x="16" y="28"/>
                </a:cxn>
                <a:cxn ang="0">
                  <a:pos x="14" y="28"/>
                </a:cxn>
                <a:cxn ang="0">
                  <a:pos x="14" y="20"/>
                </a:cxn>
                <a:cxn ang="0">
                  <a:pos x="14" y="14"/>
                </a:cxn>
                <a:cxn ang="0">
                  <a:pos x="14" y="12"/>
                </a:cxn>
                <a:cxn ang="0">
                  <a:pos x="16" y="10"/>
                </a:cxn>
                <a:cxn ang="0">
                  <a:pos x="18" y="10"/>
                </a:cxn>
                <a:cxn ang="0">
                  <a:pos x="20" y="12"/>
                </a:cxn>
                <a:cxn ang="0">
                  <a:pos x="18" y="14"/>
                </a:cxn>
                <a:cxn ang="0">
                  <a:pos x="16" y="16"/>
                </a:cxn>
                <a:cxn ang="0">
                  <a:pos x="16" y="22"/>
                </a:cxn>
                <a:cxn ang="0">
                  <a:pos x="20" y="20"/>
                </a:cxn>
                <a:cxn ang="0">
                  <a:pos x="20" y="20"/>
                </a:cxn>
                <a:cxn ang="0">
                  <a:pos x="4" y="20"/>
                </a:cxn>
                <a:cxn ang="0">
                  <a:pos x="4" y="20"/>
                </a:cxn>
                <a:cxn ang="0">
                  <a:pos x="0" y="24"/>
                </a:cxn>
                <a:cxn ang="0">
                  <a:pos x="2" y="26"/>
                </a:cxn>
                <a:cxn ang="0">
                  <a:pos x="6" y="24"/>
                </a:cxn>
                <a:cxn ang="0">
                  <a:pos x="4" y="20"/>
                </a:cxn>
                <a:cxn ang="0">
                  <a:pos x="4" y="20"/>
                </a:cxn>
                <a:cxn ang="0">
                  <a:pos x="6" y="58"/>
                </a:cxn>
                <a:cxn ang="0">
                  <a:pos x="6" y="58"/>
                </a:cxn>
                <a:cxn ang="0">
                  <a:pos x="12" y="52"/>
                </a:cxn>
                <a:cxn ang="0">
                  <a:pos x="16" y="46"/>
                </a:cxn>
                <a:cxn ang="0">
                  <a:pos x="16" y="42"/>
                </a:cxn>
                <a:cxn ang="0">
                  <a:pos x="16" y="38"/>
                </a:cxn>
                <a:cxn ang="0">
                  <a:pos x="18" y="34"/>
                </a:cxn>
                <a:cxn ang="0">
                  <a:pos x="20" y="28"/>
                </a:cxn>
                <a:cxn ang="0">
                  <a:pos x="18" y="28"/>
                </a:cxn>
                <a:cxn ang="0">
                  <a:pos x="16" y="28"/>
                </a:cxn>
                <a:cxn ang="0">
                  <a:pos x="14" y="28"/>
                </a:cxn>
                <a:cxn ang="0">
                  <a:pos x="14" y="20"/>
                </a:cxn>
                <a:cxn ang="0">
                  <a:pos x="14" y="14"/>
                </a:cxn>
                <a:cxn ang="0">
                  <a:pos x="14" y="12"/>
                </a:cxn>
                <a:cxn ang="0">
                  <a:pos x="16" y="10"/>
                </a:cxn>
                <a:cxn ang="0">
                  <a:pos x="18" y="10"/>
                </a:cxn>
                <a:cxn ang="0">
                  <a:pos x="20" y="12"/>
                </a:cxn>
                <a:cxn ang="0">
                  <a:pos x="20" y="10"/>
                </a:cxn>
                <a:cxn ang="0">
                  <a:pos x="22" y="6"/>
                </a:cxn>
                <a:cxn ang="0">
                  <a:pos x="20" y="0"/>
                </a:cxn>
                <a:cxn ang="0">
                  <a:pos x="18" y="0"/>
                </a:cxn>
                <a:cxn ang="0">
                  <a:pos x="16" y="2"/>
                </a:cxn>
                <a:cxn ang="0">
                  <a:pos x="14" y="2"/>
                </a:cxn>
                <a:cxn ang="0">
                  <a:pos x="10" y="2"/>
                </a:cxn>
                <a:cxn ang="0">
                  <a:pos x="10" y="6"/>
                </a:cxn>
                <a:cxn ang="0">
                  <a:pos x="6" y="12"/>
                </a:cxn>
                <a:cxn ang="0">
                  <a:pos x="6" y="16"/>
                </a:cxn>
                <a:cxn ang="0">
                  <a:pos x="6" y="20"/>
                </a:cxn>
                <a:cxn ang="0">
                  <a:pos x="4" y="20"/>
                </a:cxn>
                <a:cxn ang="0">
                  <a:pos x="6" y="24"/>
                </a:cxn>
                <a:cxn ang="0">
                  <a:pos x="2" y="26"/>
                </a:cxn>
                <a:cxn ang="0">
                  <a:pos x="4" y="34"/>
                </a:cxn>
                <a:cxn ang="0">
                  <a:pos x="6" y="58"/>
                </a:cxn>
                <a:cxn ang="0">
                  <a:pos x="6" y="58"/>
                </a:cxn>
              </a:cxnLst>
              <a:rect l="0" t="0" r="r" b="b"/>
              <a:pathLst>
                <a:path w="22" h="58">
                  <a:moveTo>
                    <a:pt x="20" y="20"/>
                  </a:moveTo>
                  <a:lnTo>
                    <a:pt x="20" y="20"/>
                  </a:lnTo>
                  <a:lnTo>
                    <a:pt x="20" y="22"/>
                  </a:lnTo>
                  <a:lnTo>
                    <a:pt x="20" y="28"/>
                  </a:lnTo>
                  <a:lnTo>
                    <a:pt x="18" y="28"/>
                  </a:lnTo>
                  <a:lnTo>
                    <a:pt x="16" y="28"/>
                  </a:lnTo>
                  <a:lnTo>
                    <a:pt x="14" y="28"/>
                  </a:lnTo>
                  <a:lnTo>
                    <a:pt x="14" y="20"/>
                  </a:lnTo>
                  <a:lnTo>
                    <a:pt x="14" y="14"/>
                  </a:lnTo>
                  <a:lnTo>
                    <a:pt x="14" y="12"/>
                  </a:lnTo>
                  <a:lnTo>
                    <a:pt x="16" y="10"/>
                  </a:lnTo>
                  <a:lnTo>
                    <a:pt x="18" y="10"/>
                  </a:lnTo>
                  <a:lnTo>
                    <a:pt x="20" y="12"/>
                  </a:lnTo>
                  <a:lnTo>
                    <a:pt x="18" y="14"/>
                  </a:lnTo>
                  <a:lnTo>
                    <a:pt x="16" y="16"/>
                  </a:lnTo>
                  <a:lnTo>
                    <a:pt x="16" y="22"/>
                  </a:lnTo>
                  <a:lnTo>
                    <a:pt x="20" y="20"/>
                  </a:lnTo>
                  <a:lnTo>
                    <a:pt x="20" y="20"/>
                  </a:lnTo>
                  <a:close/>
                  <a:moveTo>
                    <a:pt x="4" y="20"/>
                  </a:moveTo>
                  <a:lnTo>
                    <a:pt x="4" y="20"/>
                  </a:lnTo>
                  <a:lnTo>
                    <a:pt x="0" y="24"/>
                  </a:lnTo>
                  <a:lnTo>
                    <a:pt x="2" y="26"/>
                  </a:lnTo>
                  <a:lnTo>
                    <a:pt x="6" y="24"/>
                  </a:lnTo>
                  <a:lnTo>
                    <a:pt x="4" y="20"/>
                  </a:lnTo>
                  <a:lnTo>
                    <a:pt x="4" y="20"/>
                  </a:lnTo>
                  <a:close/>
                  <a:moveTo>
                    <a:pt x="6" y="58"/>
                  </a:moveTo>
                  <a:lnTo>
                    <a:pt x="6" y="58"/>
                  </a:lnTo>
                  <a:lnTo>
                    <a:pt x="12" y="52"/>
                  </a:lnTo>
                  <a:lnTo>
                    <a:pt x="16" y="46"/>
                  </a:lnTo>
                  <a:lnTo>
                    <a:pt x="16" y="42"/>
                  </a:lnTo>
                  <a:lnTo>
                    <a:pt x="16" y="38"/>
                  </a:lnTo>
                  <a:lnTo>
                    <a:pt x="18" y="34"/>
                  </a:lnTo>
                  <a:lnTo>
                    <a:pt x="20" y="28"/>
                  </a:lnTo>
                  <a:lnTo>
                    <a:pt x="18" y="28"/>
                  </a:lnTo>
                  <a:lnTo>
                    <a:pt x="16" y="28"/>
                  </a:lnTo>
                  <a:lnTo>
                    <a:pt x="14" y="28"/>
                  </a:lnTo>
                  <a:lnTo>
                    <a:pt x="14" y="20"/>
                  </a:lnTo>
                  <a:lnTo>
                    <a:pt x="14" y="14"/>
                  </a:lnTo>
                  <a:lnTo>
                    <a:pt x="14" y="12"/>
                  </a:lnTo>
                  <a:lnTo>
                    <a:pt x="16" y="10"/>
                  </a:lnTo>
                  <a:lnTo>
                    <a:pt x="18" y="10"/>
                  </a:lnTo>
                  <a:lnTo>
                    <a:pt x="20" y="12"/>
                  </a:lnTo>
                  <a:lnTo>
                    <a:pt x="20" y="10"/>
                  </a:lnTo>
                  <a:lnTo>
                    <a:pt x="22" y="6"/>
                  </a:lnTo>
                  <a:lnTo>
                    <a:pt x="20" y="0"/>
                  </a:lnTo>
                  <a:lnTo>
                    <a:pt x="18" y="0"/>
                  </a:lnTo>
                  <a:lnTo>
                    <a:pt x="16" y="2"/>
                  </a:lnTo>
                  <a:lnTo>
                    <a:pt x="14" y="2"/>
                  </a:lnTo>
                  <a:lnTo>
                    <a:pt x="10" y="2"/>
                  </a:lnTo>
                  <a:lnTo>
                    <a:pt x="10" y="6"/>
                  </a:lnTo>
                  <a:lnTo>
                    <a:pt x="6" y="12"/>
                  </a:lnTo>
                  <a:lnTo>
                    <a:pt x="6" y="16"/>
                  </a:lnTo>
                  <a:lnTo>
                    <a:pt x="6" y="20"/>
                  </a:lnTo>
                  <a:lnTo>
                    <a:pt x="4" y="20"/>
                  </a:lnTo>
                  <a:lnTo>
                    <a:pt x="6" y="24"/>
                  </a:lnTo>
                  <a:lnTo>
                    <a:pt x="2" y="26"/>
                  </a:lnTo>
                  <a:lnTo>
                    <a:pt x="4" y="34"/>
                  </a:lnTo>
                  <a:lnTo>
                    <a:pt x="6" y="58"/>
                  </a:lnTo>
                  <a:lnTo>
                    <a:pt x="6" y="5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98" name="Freeform 313">
              <a:extLst>
                <a:ext uri="{FF2B5EF4-FFF2-40B4-BE49-F238E27FC236}">
                  <a16:creationId xmlns:a16="http://schemas.microsoft.com/office/drawing/2014/main" id="{11F4BF59-9F62-46A5-ACB3-F5CF1523222F}"/>
                </a:ext>
              </a:extLst>
            </p:cNvPr>
            <p:cNvSpPr>
              <a:spLocks/>
            </p:cNvSpPr>
            <p:nvPr/>
          </p:nvSpPr>
          <p:spPr bwMode="auto">
            <a:xfrm>
              <a:off x="5080000" y="3225800"/>
              <a:ext cx="9525" cy="28575"/>
            </a:xfrm>
            <a:custGeom>
              <a:avLst/>
              <a:gdLst/>
              <a:ahLst/>
              <a:cxnLst>
                <a:cxn ang="0">
                  <a:pos x="6" y="10"/>
                </a:cxn>
                <a:cxn ang="0">
                  <a:pos x="6" y="10"/>
                </a:cxn>
                <a:cxn ang="0">
                  <a:pos x="6" y="12"/>
                </a:cxn>
                <a:cxn ang="0">
                  <a:pos x="6" y="18"/>
                </a:cxn>
                <a:cxn ang="0">
                  <a:pos x="4" y="18"/>
                </a:cxn>
                <a:cxn ang="0">
                  <a:pos x="2" y="18"/>
                </a:cxn>
                <a:cxn ang="0">
                  <a:pos x="0" y="18"/>
                </a:cxn>
                <a:cxn ang="0">
                  <a:pos x="0" y="10"/>
                </a:cxn>
                <a:cxn ang="0">
                  <a:pos x="0" y="4"/>
                </a:cxn>
                <a:cxn ang="0">
                  <a:pos x="0" y="2"/>
                </a:cxn>
                <a:cxn ang="0">
                  <a:pos x="2" y="0"/>
                </a:cxn>
                <a:cxn ang="0">
                  <a:pos x="4" y="0"/>
                </a:cxn>
                <a:cxn ang="0">
                  <a:pos x="6" y="2"/>
                </a:cxn>
                <a:cxn ang="0">
                  <a:pos x="4" y="4"/>
                </a:cxn>
                <a:cxn ang="0">
                  <a:pos x="2" y="6"/>
                </a:cxn>
                <a:cxn ang="0">
                  <a:pos x="2" y="12"/>
                </a:cxn>
                <a:cxn ang="0">
                  <a:pos x="6" y="10"/>
                </a:cxn>
                <a:cxn ang="0">
                  <a:pos x="6" y="10"/>
                </a:cxn>
              </a:cxnLst>
              <a:rect l="0" t="0" r="r" b="b"/>
              <a:pathLst>
                <a:path w="6" h="18">
                  <a:moveTo>
                    <a:pt x="6" y="10"/>
                  </a:moveTo>
                  <a:lnTo>
                    <a:pt x="6" y="10"/>
                  </a:lnTo>
                  <a:lnTo>
                    <a:pt x="6" y="12"/>
                  </a:lnTo>
                  <a:lnTo>
                    <a:pt x="6" y="18"/>
                  </a:lnTo>
                  <a:lnTo>
                    <a:pt x="4" y="18"/>
                  </a:lnTo>
                  <a:lnTo>
                    <a:pt x="2" y="18"/>
                  </a:lnTo>
                  <a:lnTo>
                    <a:pt x="0" y="18"/>
                  </a:lnTo>
                  <a:lnTo>
                    <a:pt x="0" y="10"/>
                  </a:lnTo>
                  <a:lnTo>
                    <a:pt x="0" y="4"/>
                  </a:lnTo>
                  <a:lnTo>
                    <a:pt x="0" y="2"/>
                  </a:lnTo>
                  <a:lnTo>
                    <a:pt x="2" y="0"/>
                  </a:lnTo>
                  <a:lnTo>
                    <a:pt x="4" y="0"/>
                  </a:lnTo>
                  <a:lnTo>
                    <a:pt x="6" y="2"/>
                  </a:lnTo>
                  <a:lnTo>
                    <a:pt x="4" y="4"/>
                  </a:lnTo>
                  <a:lnTo>
                    <a:pt x="2" y="6"/>
                  </a:lnTo>
                  <a:lnTo>
                    <a:pt x="2" y="12"/>
                  </a:lnTo>
                  <a:lnTo>
                    <a:pt x="6" y="10"/>
                  </a:lnTo>
                  <a:lnTo>
                    <a:pt x="6" y="1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699" name="Freeform 314">
              <a:extLst>
                <a:ext uri="{FF2B5EF4-FFF2-40B4-BE49-F238E27FC236}">
                  <a16:creationId xmlns:a16="http://schemas.microsoft.com/office/drawing/2014/main" id="{ADFF390D-A275-4F32-8954-E1F438AA2FBF}"/>
                </a:ext>
              </a:extLst>
            </p:cNvPr>
            <p:cNvSpPr>
              <a:spLocks/>
            </p:cNvSpPr>
            <p:nvPr/>
          </p:nvSpPr>
          <p:spPr bwMode="auto">
            <a:xfrm>
              <a:off x="5057775" y="3241675"/>
              <a:ext cx="9525" cy="9525"/>
            </a:xfrm>
            <a:custGeom>
              <a:avLst/>
              <a:gdLst/>
              <a:ahLst/>
              <a:cxnLst>
                <a:cxn ang="0">
                  <a:pos x="4" y="0"/>
                </a:cxn>
                <a:cxn ang="0">
                  <a:pos x="4" y="0"/>
                </a:cxn>
                <a:cxn ang="0">
                  <a:pos x="0" y="4"/>
                </a:cxn>
                <a:cxn ang="0">
                  <a:pos x="2" y="6"/>
                </a:cxn>
                <a:cxn ang="0">
                  <a:pos x="6" y="4"/>
                </a:cxn>
                <a:cxn ang="0">
                  <a:pos x="4" y="0"/>
                </a:cxn>
              </a:cxnLst>
              <a:rect l="0" t="0" r="r" b="b"/>
              <a:pathLst>
                <a:path w="6" h="6">
                  <a:moveTo>
                    <a:pt x="4" y="0"/>
                  </a:moveTo>
                  <a:lnTo>
                    <a:pt x="4" y="0"/>
                  </a:lnTo>
                  <a:lnTo>
                    <a:pt x="0" y="4"/>
                  </a:lnTo>
                  <a:lnTo>
                    <a:pt x="2" y="6"/>
                  </a:lnTo>
                  <a:lnTo>
                    <a:pt x="6" y="4"/>
                  </a:lnTo>
                  <a:lnTo>
                    <a:pt x="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00" name="Freeform 315">
              <a:extLst>
                <a:ext uri="{FF2B5EF4-FFF2-40B4-BE49-F238E27FC236}">
                  <a16:creationId xmlns:a16="http://schemas.microsoft.com/office/drawing/2014/main" id="{471ECA23-AE98-4022-B161-F5B227DD9965}"/>
                </a:ext>
              </a:extLst>
            </p:cNvPr>
            <p:cNvSpPr>
              <a:spLocks/>
            </p:cNvSpPr>
            <p:nvPr/>
          </p:nvSpPr>
          <p:spPr bwMode="auto">
            <a:xfrm>
              <a:off x="5057775" y="3241675"/>
              <a:ext cx="9525" cy="9525"/>
            </a:xfrm>
            <a:custGeom>
              <a:avLst/>
              <a:gdLst/>
              <a:ahLst/>
              <a:cxnLst>
                <a:cxn ang="0">
                  <a:pos x="4" y="0"/>
                </a:cxn>
                <a:cxn ang="0">
                  <a:pos x="4" y="0"/>
                </a:cxn>
                <a:cxn ang="0">
                  <a:pos x="0" y="4"/>
                </a:cxn>
                <a:cxn ang="0">
                  <a:pos x="2" y="6"/>
                </a:cxn>
                <a:cxn ang="0">
                  <a:pos x="6" y="4"/>
                </a:cxn>
                <a:cxn ang="0">
                  <a:pos x="4" y="0"/>
                </a:cxn>
              </a:cxnLst>
              <a:rect l="0" t="0" r="r" b="b"/>
              <a:pathLst>
                <a:path w="6" h="6">
                  <a:moveTo>
                    <a:pt x="4" y="0"/>
                  </a:moveTo>
                  <a:lnTo>
                    <a:pt x="4" y="0"/>
                  </a:lnTo>
                  <a:lnTo>
                    <a:pt x="0" y="4"/>
                  </a:lnTo>
                  <a:lnTo>
                    <a:pt x="2" y="6"/>
                  </a:lnTo>
                  <a:lnTo>
                    <a:pt x="6" y="4"/>
                  </a:lnTo>
                  <a:lnTo>
                    <a:pt x="4"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01" name="Freeform 316">
              <a:extLst>
                <a:ext uri="{FF2B5EF4-FFF2-40B4-BE49-F238E27FC236}">
                  <a16:creationId xmlns:a16="http://schemas.microsoft.com/office/drawing/2014/main" id="{AF7F2741-0C70-477D-8882-2974ACDDE903}"/>
                </a:ext>
              </a:extLst>
            </p:cNvPr>
            <p:cNvSpPr>
              <a:spLocks/>
            </p:cNvSpPr>
            <p:nvPr/>
          </p:nvSpPr>
          <p:spPr bwMode="auto">
            <a:xfrm>
              <a:off x="5060950" y="3209925"/>
              <a:ext cx="31750" cy="92075"/>
            </a:xfrm>
            <a:custGeom>
              <a:avLst/>
              <a:gdLst/>
              <a:ahLst/>
              <a:cxnLst>
                <a:cxn ang="0">
                  <a:pos x="4" y="58"/>
                </a:cxn>
                <a:cxn ang="0">
                  <a:pos x="4" y="58"/>
                </a:cxn>
                <a:cxn ang="0">
                  <a:pos x="10" y="52"/>
                </a:cxn>
                <a:cxn ang="0">
                  <a:pos x="14" y="46"/>
                </a:cxn>
                <a:cxn ang="0">
                  <a:pos x="14" y="42"/>
                </a:cxn>
                <a:cxn ang="0">
                  <a:pos x="14" y="38"/>
                </a:cxn>
                <a:cxn ang="0">
                  <a:pos x="16" y="34"/>
                </a:cxn>
                <a:cxn ang="0">
                  <a:pos x="18" y="28"/>
                </a:cxn>
                <a:cxn ang="0">
                  <a:pos x="16" y="28"/>
                </a:cxn>
                <a:cxn ang="0">
                  <a:pos x="14" y="28"/>
                </a:cxn>
                <a:cxn ang="0">
                  <a:pos x="12" y="28"/>
                </a:cxn>
                <a:cxn ang="0">
                  <a:pos x="12" y="20"/>
                </a:cxn>
                <a:cxn ang="0">
                  <a:pos x="12" y="14"/>
                </a:cxn>
                <a:cxn ang="0">
                  <a:pos x="12" y="12"/>
                </a:cxn>
                <a:cxn ang="0">
                  <a:pos x="14" y="10"/>
                </a:cxn>
                <a:cxn ang="0">
                  <a:pos x="16" y="10"/>
                </a:cxn>
                <a:cxn ang="0">
                  <a:pos x="18" y="12"/>
                </a:cxn>
                <a:cxn ang="0">
                  <a:pos x="18" y="10"/>
                </a:cxn>
                <a:cxn ang="0">
                  <a:pos x="20" y="6"/>
                </a:cxn>
                <a:cxn ang="0">
                  <a:pos x="18" y="0"/>
                </a:cxn>
                <a:cxn ang="0">
                  <a:pos x="16" y="0"/>
                </a:cxn>
                <a:cxn ang="0">
                  <a:pos x="14" y="2"/>
                </a:cxn>
                <a:cxn ang="0">
                  <a:pos x="12" y="2"/>
                </a:cxn>
                <a:cxn ang="0">
                  <a:pos x="8" y="2"/>
                </a:cxn>
                <a:cxn ang="0">
                  <a:pos x="8" y="6"/>
                </a:cxn>
                <a:cxn ang="0">
                  <a:pos x="4" y="12"/>
                </a:cxn>
                <a:cxn ang="0">
                  <a:pos x="4" y="16"/>
                </a:cxn>
                <a:cxn ang="0">
                  <a:pos x="4" y="20"/>
                </a:cxn>
                <a:cxn ang="0">
                  <a:pos x="2" y="20"/>
                </a:cxn>
                <a:cxn ang="0">
                  <a:pos x="4" y="24"/>
                </a:cxn>
                <a:cxn ang="0">
                  <a:pos x="0" y="26"/>
                </a:cxn>
                <a:cxn ang="0">
                  <a:pos x="2" y="34"/>
                </a:cxn>
                <a:cxn ang="0">
                  <a:pos x="4" y="58"/>
                </a:cxn>
              </a:cxnLst>
              <a:rect l="0" t="0" r="r" b="b"/>
              <a:pathLst>
                <a:path w="20" h="58">
                  <a:moveTo>
                    <a:pt x="4" y="58"/>
                  </a:moveTo>
                  <a:lnTo>
                    <a:pt x="4" y="58"/>
                  </a:lnTo>
                  <a:lnTo>
                    <a:pt x="10" y="52"/>
                  </a:lnTo>
                  <a:lnTo>
                    <a:pt x="14" y="46"/>
                  </a:lnTo>
                  <a:lnTo>
                    <a:pt x="14" y="42"/>
                  </a:lnTo>
                  <a:lnTo>
                    <a:pt x="14" y="38"/>
                  </a:lnTo>
                  <a:lnTo>
                    <a:pt x="16" y="34"/>
                  </a:lnTo>
                  <a:lnTo>
                    <a:pt x="18" y="28"/>
                  </a:lnTo>
                  <a:lnTo>
                    <a:pt x="16" y="28"/>
                  </a:lnTo>
                  <a:lnTo>
                    <a:pt x="14" y="28"/>
                  </a:lnTo>
                  <a:lnTo>
                    <a:pt x="12" y="28"/>
                  </a:lnTo>
                  <a:lnTo>
                    <a:pt x="12" y="20"/>
                  </a:lnTo>
                  <a:lnTo>
                    <a:pt x="12" y="14"/>
                  </a:lnTo>
                  <a:lnTo>
                    <a:pt x="12" y="12"/>
                  </a:lnTo>
                  <a:lnTo>
                    <a:pt x="14" y="10"/>
                  </a:lnTo>
                  <a:lnTo>
                    <a:pt x="16" y="10"/>
                  </a:lnTo>
                  <a:lnTo>
                    <a:pt x="18" y="12"/>
                  </a:lnTo>
                  <a:lnTo>
                    <a:pt x="18" y="10"/>
                  </a:lnTo>
                  <a:lnTo>
                    <a:pt x="20" y="6"/>
                  </a:lnTo>
                  <a:lnTo>
                    <a:pt x="18" y="0"/>
                  </a:lnTo>
                  <a:lnTo>
                    <a:pt x="16" y="0"/>
                  </a:lnTo>
                  <a:lnTo>
                    <a:pt x="14" y="2"/>
                  </a:lnTo>
                  <a:lnTo>
                    <a:pt x="12" y="2"/>
                  </a:lnTo>
                  <a:lnTo>
                    <a:pt x="8" y="2"/>
                  </a:lnTo>
                  <a:lnTo>
                    <a:pt x="8" y="6"/>
                  </a:lnTo>
                  <a:lnTo>
                    <a:pt x="4" y="12"/>
                  </a:lnTo>
                  <a:lnTo>
                    <a:pt x="4" y="16"/>
                  </a:lnTo>
                  <a:lnTo>
                    <a:pt x="4" y="20"/>
                  </a:lnTo>
                  <a:lnTo>
                    <a:pt x="2" y="20"/>
                  </a:lnTo>
                  <a:lnTo>
                    <a:pt x="4" y="24"/>
                  </a:lnTo>
                  <a:lnTo>
                    <a:pt x="0" y="26"/>
                  </a:lnTo>
                  <a:lnTo>
                    <a:pt x="2" y="34"/>
                  </a:lnTo>
                  <a:lnTo>
                    <a:pt x="4" y="5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02" name="Freeform 317">
              <a:extLst>
                <a:ext uri="{FF2B5EF4-FFF2-40B4-BE49-F238E27FC236}">
                  <a16:creationId xmlns:a16="http://schemas.microsoft.com/office/drawing/2014/main" id="{9E823F44-0091-498C-9845-D06C5F98FFA2}"/>
                </a:ext>
              </a:extLst>
            </p:cNvPr>
            <p:cNvSpPr>
              <a:spLocks/>
            </p:cNvSpPr>
            <p:nvPr/>
          </p:nvSpPr>
          <p:spPr bwMode="auto">
            <a:xfrm>
              <a:off x="5060950" y="3209925"/>
              <a:ext cx="31750" cy="92075"/>
            </a:xfrm>
            <a:custGeom>
              <a:avLst/>
              <a:gdLst/>
              <a:ahLst/>
              <a:cxnLst>
                <a:cxn ang="0">
                  <a:pos x="4" y="58"/>
                </a:cxn>
                <a:cxn ang="0">
                  <a:pos x="4" y="58"/>
                </a:cxn>
                <a:cxn ang="0">
                  <a:pos x="10" y="52"/>
                </a:cxn>
                <a:cxn ang="0">
                  <a:pos x="14" y="46"/>
                </a:cxn>
                <a:cxn ang="0">
                  <a:pos x="14" y="42"/>
                </a:cxn>
                <a:cxn ang="0">
                  <a:pos x="14" y="38"/>
                </a:cxn>
                <a:cxn ang="0">
                  <a:pos x="16" y="34"/>
                </a:cxn>
                <a:cxn ang="0">
                  <a:pos x="18" y="28"/>
                </a:cxn>
                <a:cxn ang="0">
                  <a:pos x="16" y="28"/>
                </a:cxn>
                <a:cxn ang="0">
                  <a:pos x="14" y="28"/>
                </a:cxn>
                <a:cxn ang="0">
                  <a:pos x="12" y="28"/>
                </a:cxn>
                <a:cxn ang="0">
                  <a:pos x="12" y="20"/>
                </a:cxn>
                <a:cxn ang="0">
                  <a:pos x="12" y="14"/>
                </a:cxn>
                <a:cxn ang="0">
                  <a:pos x="12" y="12"/>
                </a:cxn>
                <a:cxn ang="0">
                  <a:pos x="14" y="10"/>
                </a:cxn>
                <a:cxn ang="0">
                  <a:pos x="16" y="10"/>
                </a:cxn>
                <a:cxn ang="0">
                  <a:pos x="18" y="12"/>
                </a:cxn>
                <a:cxn ang="0">
                  <a:pos x="18" y="10"/>
                </a:cxn>
                <a:cxn ang="0">
                  <a:pos x="20" y="6"/>
                </a:cxn>
                <a:cxn ang="0">
                  <a:pos x="18" y="0"/>
                </a:cxn>
                <a:cxn ang="0">
                  <a:pos x="16" y="0"/>
                </a:cxn>
                <a:cxn ang="0">
                  <a:pos x="14" y="2"/>
                </a:cxn>
                <a:cxn ang="0">
                  <a:pos x="12" y="2"/>
                </a:cxn>
                <a:cxn ang="0">
                  <a:pos x="8" y="2"/>
                </a:cxn>
                <a:cxn ang="0">
                  <a:pos x="8" y="6"/>
                </a:cxn>
                <a:cxn ang="0">
                  <a:pos x="4" y="12"/>
                </a:cxn>
                <a:cxn ang="0">
                  <a:pos x="4" y="16"/>
                </a:cxn>
                <a:cxn ang="0">
                  <a:pos x="4" y="20"/>
                </a:cxn>
                <a:cxn ang="0">
                  <a:pos x="2" y="20"/>
                </a:cxn>
                <a:cxn ang="0">
                  <a:pos x="4" y="24"/>
                </a:cxn>
                <a:cxn ang="0">
                  <a:pos x="0" y="26"/>
                </a:cxn>
                <a:cxn ang="0">
                  <a:pos x="2" y="34"/>
                </a:cxn>
                <a:cxn ang="0">
                  <a:pos x="4" y="58"/>
                </a:cxn>
              </a:cxnLst>
              <a:rect l="0" t="0" r="r" b="b"/>
              <a:pathLst>
                <a:path w="20" h="58">
                  <a:moveTo>
                    <a:pt x="4" y="58"/>
                  </a:moveTo>
                  <a:lnTo>
                    <a:pt x="4" y="58"/>
                  </a:lnTo>
                  <a:lnTo>
                    <a:pt x="10" y="52"/>
                  </a:lnTo>
                  <a:lnTo>
                    <a:pt x="14" y="46"/>
                  </a:lnTo>
                  <a:lnTo>
                    <a:pt x="14" y="42"/>
                  </a:lnTo>
                  <a:lnTo>
                    <a:pt x="14" y="38"/>
                  </a:lnTo>
                  <a:lnTo>
                    <a:pt x="16" y="34"/>
                  </a:lnTo>
                  <a:lnTo>
                    <a:pt x="18" y="28"/>
                  </a:lnTo>
                  <a:lnTo>
                    <a:pt x="16" y="28"/>
                  </a:lnTo>
                  <a:lnTo>
                    <a:pt x="14" y="28"/>
                  </a:lnTo>
                  <a:lnTo>
                    <a:pt x="12" y="28"/>
                  </a:lnTo>
                  <a:lnTo>
                    <a:pt x="12" y="20"/>
                  </a:lnTo>
                  <a:lnTo>
                    <a:pt x="12" y="14"/>
                  </a:lnTo>
                  <a:lnTo>
                    <a:pt x="12" y="12"/>
                  </a:lnTo>
                  <a:lnTo>
                    <a:pt x="14" y="10"/>
                  </a:lnTo>
                  <a:lnTo>
                    <a:pt x="16" y="10"/>
                  </a:lnTo>
                  <a:lnTo>
                    <a:pt x="18" y="12"/>
                  </a:lnTo>
                  <a:lnTo>
                    <a:pt x="18" y="10"/>
                  </a:lnTo>
                  <a:lnTo>
                    <a:pt x="20" y="6"/>
                  </a:lnTo>
                  <a:lnTo>
                    <a:pt x="18" y="0"/>
                  </a:lnTo>
                  <a:lnTo>
                    <a:pt x="16" y="0"/>
                  </a:lnTo>
                  <a:lnTo>
                    <a:pt x="14" y="2"/>
                  </a:lnTo>
                  <a:lnTo>
                    <a:pt x="12" y="2"/>
                  </a:lnTo>
                  <a:lnTo>
                    <a:pt x="8" y="2"/>
                  </a:lnTo>
                  <a:lnTo>
                    <a:pt x="8" y="6"/>
                  </a:lnTo>
                  <a:lnTo>
                    <a:pt x="4" y="12"/>
                  </a:lnTo>
                  <a:lnTo>
                    <a:pt x="4" y="16"/>
                  </a:lnTo>
                  <a:lnTo>
                    <a:pt x="4" y="20"/>
                  </a:lnTo>
                  <a:lnTo>
                    <a:pt x="2" y="20"/>
                  </a:lnTo>
                  <a:lnTo>
                    <a:pt x="4" y="24"/>
                  </a:lnTo>
                  <a:lnTo>
                    <a:pt x="0" y="26"/>
                  </a:lnTo>
                  <a:lnTo>
                    <a:pt x="2" y="34"/>
                  </a:lnTo>
                  <a:lnTo>
                    <a:pt x="4" y="58"/>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03" name="Freeform 318">
              <a:extLst>
                <a:ext uri="{FF2B5EF4-FFF2-40B4-BE49-F238E27FC236}">
                  <a16:creationId xmlns:a16="http://schemas.microsoft.com/office/drawing/2014/main" id="{6687FF45-5DDE-4A0A-8874-AD2444B23B59}"/>
                </a:ext>
              </a:extLst>
            </p:cNvPr>
            <p:cNvSpPr>
              <a:spLocks/>
            </p:cNvSpPr>
            <p:nvPr/>
          </p:nvSpPr>
          <p:spPr bwMode="auto">
            <a:xfrm>
              <a:off x="4159250" y="2619375"/>
              <a:ext cx="6350" cy="6350"/>
            </a:xfrm>
            <a:custGeom>
              <a:avLst/>
              <a:gdLst/>
              <a:ahLst/>
              <a:cxnLst>
                <a:cxn ang="0">
                  <a:pos x="4" y="0"/>
                </a:cxn>
                <a:cxn ang="0">
                  <a:pos x="4" y="0"/>
                </a:cxn>
                <a:cxn ang="0">
                  <a:pos x="4" y="2"/>
                </a:cxn>
                <a:cxn ang="0">
                  <a:pos x="2" y="4"/>
                </a:cxn>
                <a:cxn ang="0">
                  <a:pos x="0" y="4"/>
                </a:cxn>
                <a:cxn ang="0">
                  <a:pos x="4" y="0"/>
                </a:cxn>
              </a:cxnLst>
              <a:rect l="0" t="0" r="r" b="b"/>
              <a:pathLst>
                <a:path w="4" h="4">
                  <a:moveTo>
                    <a:pt x="4" y="0"/>
                  </a:moveTo>
                  <a:lnTo>
                    <a:pt x="4" y="0"/>
                  </a:lnTo>
                  <a:lnTo>
                    <a:pt x="4" y="2"/>
                  </a:lnTo>
                  <a:lnTo>
                    <a:pt x="2" y="4"/>
                  </a:lnTo>
                  <a:lnTo>
                    <a:pt x="0" y="4"/>
                  </a:lnTo>
                  <a:lnTo>
                    <a:pt x="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04" name="Freeform 319">
              <a:extLst>
                <a:ext uri="{FF2B5EF4-FFF2-40B4-BE49-F238E27FC236}">
                  <a16:creationId xmlns:a16="http://schemas.microsoft.com/office/drawing/2014/main" id="{C2ED2D0F-0D8A-476C-A447-5F07A9BF3F63}"/>
                </a:ext>
              </a:extLst>
            </p:cNvPr>
            <p:cNvSpPr>
              <a:spLocks/>
            </p:cNvSpPr>
            <p:nvPr/>
          </p:nvSpPr>
          <p:spPr bwMode="auto">
            <a:xfrm>
              <a:off x="4159250" y="2619375"/>
              <a:ext cx="6350" cy="6350"/>
            </a:xfrm>
            <a:custGeom>
              <a:avLst/>
              <a:gdLst/>
              <a:ahLst/>
              <a:cxnLst>
                <a:cxn ang="0">
                  <a:pos x="4" y="0"/>
                </a:cxn>
                <a:cxn ang="0">
                  <a:pos x="4" y="0"/>
                </a:cxn>
                <a:cxn ang="0">
                  <a:pos x="4" y="2"/>
                </a:cxn>
                <a:cxn ang="0">
                  <a:pos x="2" y="4"/>
                </a:cxn>
                <a:cxn ang="0">
                  <a:pos x="0" y="4"/>
                </a:cxn>
                <a:cxn ang="0">
                  <a:pos x="4" y="0"/>
                </a:cxn>
              </a:cxnLst>
              <a:rect l="0" t="0" r="r" b="b"/>
              <a:pathLst>
                <a:path w="4" h="4">
                  <a:moveTo>
                    <a:pt x="4" y="0"/>
                  </a:moveTo>
                  <a:lnTo>
                    <a:pt x="4" y="0"/>
                  </a:lnTo>
                  <a:lnTo>
                    <a:pt x="4" y="2"/>
                  </a:lnTo>
                  <a:lnTo>
                    <a:pt x="2" y="4"/>
                  </a:lnTo>
                  <a:lnTo>
                    <a:pt x="0" y="4"/>
                  </a:lnTo>
                  <a:lnTo>
                    <a:pt x="4"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05" name="Freeform 320">
              <a:extLst>
                <a:ext uri="{FF2B5EF4-FFF2-40B4-BE49-F238E27FC236}">
                  <a16:creationId xmlns:a16="http://schemas.microsoft.com/office/drawing/2014/main" id="{F2B2C25B-91F7-4025-BFEC-5CD7BFAFD59C}"/>
                </a:ext>
              </a:extLst>
            </p:cNvPr>
            <p:cNvSpPr>
              <a:spLocks/>
            </p:cNvSpPr>
            <p:nvPr/>
          </p:nvSpPr>
          <p:spPr bwMode="auto">
            <a:xfrm>
              <a:off x="5254625" y="3013075"/>
              <a:ext cx="403225" cy="403225"/>
            </a:xfrm>
            <a:custGeom>
              <a:avLst/>
              <a:gdLst/>
              <a:ahLst/>
              <a:cxnLst>
                <a:cxn ang="0">
                  <a:pos x="240" y="224"/>
                </a:cxn>
                <a:cxn ang="0">
                  <a:pos x="248" y="212"/>
                </a:cxn>
                <a:cxn ang="0">
                  <a:pos x="232" y="186"/>
                </a:cxn>
                <a:cxn ang="0">
                  <a:pos x="240" y="150"/>
                </a:cxn>
                <a:cxn ang="0">
                  <a:pos x="226" y="138"/>
                </a:cxn>
                <a:cxn ang="0">
                  <a:pos x="218" y="112"/>
                </a:cxn>
                <a:cxn ang="0">
                  <a:pos x="218" y="92"/>
                </a:cxn>
                <a:cxn ang="0">
                  <a:pos x="232" y="78"/>
                </a:cxn>
                <a:cxn ang="0">
                  <a:pos x="234" y="56"/>
                </a:cxn>
                <a:cxn ang="0">
                  <a:pos x="218" y="42"/>
                </a:cxn>
                <a:cxn ang="0">
                  <a:pos x="188" y="26"/>
                </a:cxn>
                <a:cxn ang="0">
                  <a:pos x="154" y="26"/>
                </a:cxn>
                <a:cxn ang="0">
                  <a:pos x="140" y="34"/>
                </a:cxn>
                <a:cxn ang="0">
                  <a:pos x="126" y="52"/>
                </a:cxn>
                <a:cxn ang="0">
                  <a:pos x="120" y="48"/>
                </a:cxn>
                <a:cxn ang="0">
                  <a:pos x="94" y="52"/>
                </a:cxn>
                <a:cxn ang="0">
                  <a:pos x="76" y="38"/>
                </a:cxn>
                <a:cxn ang="0">
                  <a:pos x="66" y="38"/>
                </a:cxn>
                <a:cxn ang="0">
                  <a:pos x="56" y="14"/>
                </a:cxn>
                <a:cxn ang="0">
                  <a:pos x="52" y="6"/>
                </a:cxn>
                <a:cxn ang="0">
                  <a:pos x="50" y="2"/>
                </a:cxn>
                <a:cxn ang="0">
                  <a:pos x="38" y="10"/>
                </a:cxn>
                <a:cxn ang="0">
                  <a:pos x="24" y="10"/>
                </a:cxn>
                <a:cxn ang="0">
                  <a:pos x="16" y="2"/>
                </a:cxn>
                <a:cxn ang="0">
                  <a:pos x="6" y="2"/>
                </a:cxn>
                <a:cxn ang="0">
                  <a:pos x="4" y="14"/>
                </a:cxn>
                <a:cxn ang="0">
                  <a:pos x="0" y="24"/>
                </a:cxn>
                <a:cxn ang="0">
                  <a:pos x="8" y="40"/>
                </a:cxn>
                <a:cxn ang="0">
                  <a:pos x="10" y="54"/>
                </a:cxn>
                <a:cxn ang="0">
                  <a:pos x="12" y="56"/>
                </a:cxn>
                <a:cxn ang="0">
                  <a:pos x="12" y="62"/>
                </a:cxn>
                <a:cxn ang="0">
                  <a:pos x="18" y="68"/>
                </a:cxn>
                <a:cxn ang="0">
                  <a:pos x="30" y="70"/>
                </a:cxn>
                <a:cxn ang="0">
                  <a:pos x="32" y="74"/>
                </a:cxn>
                <a:cxn ang="0">
                  <a:pos x="26" y="76"/>
                </a:cxn>
                <a:cxn ang="0">
                  <a:pos x="24" y="84"/>
                </a:cxn>
                <a:cxn ang="0">
                  <a:pos x="22" y="90"/>
                </a:cxn>
                <a:cxn ang="0">
                  <a:pos x="26" y="102"/>
                </a:cxn>
                <a:cxn ang="0">
                  <a:pos x="38" y="112"/>
                </a:cxn>
                <a:cxn ang="0">
                  <a:pos x="42" y="122"/>
                </a:cxn>
                <a:cxn ang="0">
                  <a:pos x="54" y="136"/>
                </a:cxn>
                <a:cxn ang="0">
                  <a:pos x="60" y="152"/>
                </a:cxn>
                <a:cxn ang="0">
                  <a:pos x="66" y="166"/>
                </a:cxn>
                <a:cxn ang="0">
                  <a:pos x="86" y="180"/>
                </a:cxn>
                <a:cxn ang="0">
                  <a:pos x="92" y="192"/>
                </a:cxn>
                <a:cxn ang="0">
                  <a:pos x="100" y="202"/>
                </a:cxn>
                <a:cxn ang="0">
                  <a:pos x="110" y="214"/>
                </a:cxn>
                <a:cxn ang="0">
                  <a:pos x="124" y="228"/>
                </a:cxn>
                <a:cxn ang="0">
                  <a:pos x="138" y="230"/>
                </a:cxn>
                <a:cxn ang="0">
                  <a:pos x="168" y="224"/>
                </a:cxn>
                <a:cxn ang="0">
                  <a:pos x="178" y="246"/>
                </a:cxn>
                <a:cxn ang="0">
                  <a:pos x="206" y="250"/>
                </a:cxn>
                <a:cxn ang="0">
                  <a:pos x="224" y="254"/>
                </a:cxn>
              </a:cxnLst>
              <a:rect l="0" t="0" r="r" b="b"/>
              <a:pathLst>
                <a:path w="254" h="254">
                  <a:moveTo>
                    <a:pt x="224" y="254"/>
                  </a:moveTo>
                  <a:lnTo>
                    <a:pt x="226" y="238"/>
                  </a:lnTo>
                  <a:lnTo>
                    <a:pt x="232" y="226"/>
                  </a:lnTo>
                  <a:lnTo>
                    <a:pt x="240" y="224"/>
                  </a:lnTo>
                  <a:lnTo>
                    <a:pt x="248" y="224"/>
                  </a:lnTo>
                  <a:lnTo>
                    <a:pt x="254" y="220"/>
                  </a:lnTo>
                  <a:lnTo>
                    <a:pt x="254" y="214"/>
                  </a:lnTo>
                  <a:lnTo>
                    <a:pt x="248" y="212"/>
                  </a:lnTo>
                  <a:lnTo>
                    <a:pt x="248" y="204"/>
                  </a:lnTo>
                  <a:lnTo>
                    <a:pt x="244" y="198"/>
                  </a:lnTo>
                  <a:lnTo>
                    <a:pt x="238" y="196"/>
                  </a:lnTo>
                  <a:lnTo>
                    <a:pt x="232" y="186"/>
                  </a:lnTo>
                  <a:lnTo>
                    <a:pt x="232" y="182"/>
                  </a:lnTo>
                  <a:lnTo>
                    <a:pt x="232" y="178"/>
                  </a:lnTo>
                  <a:lnTo>
                    <a:pt x="228" y="166"/>
                  </a:lnTo>
                  <a:lnTo>
                    <a:pt x="240" y="150"/>
                  </a:lnTo>
                  <a:lnTo>
                    <a:pt x="240" y="146"/>
                  </a:lnTo>
                  <a:lnTo>
                    <a:pt x="238" y="142"/>
                  </a:lnTo>
                  <a:lnTo>
                    <a:pt x="228" y="140"/>
                  </a:lnTo>
                  <a:lnTo>
                    <a:pt x="226" y="138"/>
                  </a:lnTo>
                  <a:lnTo>
                    <a:pt x="226" y="130"/>
                  </a:lnTo>
                  <a:lnTo>
                    <a:pt x="224" y="122"/>
                  </a:lnTo>
                  <a:lnTo>
                    <a:pt x="218" y="116"/>
                  </a:lnTo>
                  <a:lnTo>
                    <a:pt x="218" y="112"/>
                  </a:lnTo>
                  <a:lnTo>
                    <a:pt x="222" y="108"/>
                  </a:lnTo>
                  <a:lnTo>
                    <a:pt x="218" y="106"/>
                  </a:lnTo>
                  <a:lnTo>
                    <a:pt x="218" y="102"/>
                  </a:lnTo>
                  <a:lnTo>
                    <a:pt x="218" y="92"/>
                  </a:lnTo>
                  <a:lnTo>
                    <a:pt x="222" y="86"/>
                  </a:lnTo>
                  <a:lnTo>
                    <a:pt x="224" y="84"/>
                  </a:lnTo>
                  <a:lnTo>
                    <a:pt x="230" y="84"/>
                  </a:lnTo>
                  <a:lnTo>
                    <a:pt x="232" y="78"/>
                  </a:lnTo>
                  <a:lnTo>
                    <a:pt x="232" y="72"/>
                  </a:lnTo>
                  <a:lnTo>
                    <a:pt x="234" y="66"/>
                  </a:lnTo>
                  <a:lnTo>
                    <a:pt x="234" y="60"/>
                  </a:lnTo>
                  <a:lnTo>
                    <a:pt x="234" y="56"/>
                  </a:lnTo>
                  <a:lnTo>
                    <a:pt x="228" y="54"/>
                  </a:lnTo>
                  <a:lnTo>
                    <a:pt x="224" y="48"/>
                  </a:lnTo>
                  <a:lnTo>
                    <a:pt x="222" y="44"/>
                  </a:lnTo>
                  <a:lnTo>
                    <a:pt x="218" y="42"/>
                  </a:lnTo>
                  <a:lnTo>
                    <a:pt x="210" y="36"/>
                  </a:lnTo>
                  <a:lnTo>
                    <a:pt x="202" y="32"/>
                  </a:lnTo>
                  <a:lnTo>
                    <a:pt x="192" y="28"/>
                  </a:lnTo>
                  <a:lnTo>
                    <a:pt x="188" y="26"/>
                  </a:lnTo>
                  <a:lnTo>
                    <a:pt x="180" y="26"/>
                  </a:lnTo>
                  <a:lnTo>
                    <a:pt x="166" y="22"/>
                  </a:lnTo>
                  <a:lnTo>
                    <a:pt x="160" y="24"/>
                  </a:lnTo>
                  <a:lnTo>
                    <a:pt x="154" y="26"/>
                  </a:lnTo>
                  <a:lnTo>
                    <a:pt x="146" y="26"/>
                  </a:lnTo>
                  <a:lnTo>
                    <a:pt x="142" y="28"/>
                  </a:lnTo>
                  <a:lnTo>
                    <a:pt x="140" y="32"/>
                  </a:lnTo>
                  <a:lnTo>
                    <a:pt x="140" y="34"/>
                  </a:lnTo>
                  <a:lnTo>
                    <a:pt x="136" y="40"/>
                  </a:lnTo>
                  <a:lnTo>
                    <a:pt x="128" y="40"/>
                  </a:lnTo>
                  <a:lnTo>
                    <a:pt x="128" y="50"/>
                  </a:lnTo>
                  <a:lnTo>
                    <a:pt x="126" y="52"/>
                  </a:lnTo>
                  <a:lnTo>
                    <a:pt x="122" y="52"/>
                  </a:lnTo>
                  <a:lnTo>
                    <a:pt x="120" y="50"/>
                  </a:lnTo>
                  <a:lnTo>
                    <a:pt x="122" y="50"/>
                  </a:lnTo>
                  <a:lnTo>
                    <a:pt x="120" y="48"/>
                  </a:lnTo>
                  <a:lnTo>
                    <a:pt x="116" y="48"/>
                  </a:lnTo>
                  <a:lnTo>
                    <a:pt x="110" y="52"/>
                  </a:lnTo>
                  <a:lnTo>
                    <a:pt x="104" y="56"/>
                  </a:lnTo>
                  <a:lnTo>
                    <a:pt x="94" y="52"/>
                  </a:lnTo>
                  <a:lnTo>
                    <a:pt x="84" y="46"/>
                  </a:lnTo>
                  <a:lnTo>
                    <a:pt x="80" y="40"/>
                  </a:lnTo>
                  <a:lnTo>
                    <a:pt x="76" y="40"/>
                  </a:lnTo>
                  <a:lnTo>
                    <a:pt x="76" y="38"/>
                  </a:lnTo>
                  <a:lnTo>
                    <a:pt x="72" y="40"/>
                  </a:lnTo>
                  <a:lnTo>
                    <a:pt x="70" y="40"/>
                  </a:lnTo>
                  <a:lnTo>
                    <a:pt x="68" y="42"/>
                  </a:lnTo>
                  <a:lnTo>
                    <a:pt x="66" y="38"/>
                  </a:lnTo>
                  <a:lnTo>
                    <a:pt x="64" y="36"/>
                  </a:lnTo>
                  <a:lnTo>
                    <a:pt x="62" y="28"/>
                  </a:lnTo>
                  <a:lnTo>
                    <a:pt x="60" y="18"/>
                  </a:lnTo>
                  <a:lnTo>
                    <a:pt x="56" y="14"/>
                  </a:lnTo>
                  <a:lnTo>
                    <a:pt x="54" y="12"/>
                  </a:lnTo>
                  <a:lnTo>
                    <a:pt x="52" y="10"/>
                  </a:lnTo>
                  <a:lnTo>
                    <a:pt x="52" y="8"/>
                  </a:lnTo>
                  <a:lnTo>
                    <a:pt x="52" y="6"/>
                  </a:lnTo>
                  <a:lnTo>
                    <a:pt x="54" y="4"/>
                  </a:lnTo>
                  <a:lnTo>
                    <a:pt x="54" y="2"/>
                  </a:lnTo>
                  <a:lnTo>
                    <a:pt x="52" y="0"/>
                  </a:lnTo>
                  <a:lnTo>
                    <a:pt x="50" y="2"/>
                  </a:lnTo>
                  <a:lnTo>
                    <a:pt x="48" y="2"/>
                  </a:lnTo>
                  <a:lnTo>
                    <a:pt x="44" y="4"/>
                  </a:lnTo>
                  <a:lnTo>
                    <a:pt x="42" y="8"/>
                  </a:lnTo>
                  <a:lnTo>
                    <a:pt x="38" y="10"/>
                  </a:lnTo>
                  <a:lnTo>
                    <a:pt x="34" y="12"/>
                  </a:lnTo>
                  <a:lnTo>
                    <a:pt x="28" y="14"/>
                  </a:lnTo>
                  <a:lnTo>
                    <a:pt x="26" y="12"/>
                  </a:lnTo>
                  <a:lnTo>
                    <a:pt x="24" y="10"/>
                  </a:lnTo>
                  <a:lnTo>
                    <a:pt x="22" y="8"/>
                  </a:lnTo>
                  <a:lnTo>
                    <a:pt x="18" y="4"/>
                  </a:lnTo>
                  <a:lnTo>
                    <a:pt x="16" y="2"/>
                  </a:lnTo>
                  <a:lnTo>
                    <a:pt x="16" y="2"/>
                  </a:lnTo>
                  <a:lnTo>
                    <a:pt x="14" y="2"/>
                  </a:lnTo>
                  <a:lnTo>
                    <a:pt x="12" y="4"/>
                  </a:lnTo>
                  <a:lnTo>
                    <a:pt x="8" y="2"/>
                  </a:lnTo>
                  <a:lnTo>
                    <a:pt x="6" y="2"/>
                  </a:lnTo>
                  <a:lnTo>
                    <a:pt x="4" y="6"/>
                  </a:lnTo>
                  <a:lnTo>
                    <a:pt x="2" y="8"/>
                  </a:lnTo>
                  <a:lnTo>
                    <a:pt x="4" y="12"/>
                  </a:lnTo>
                  <a:lnTo>
                    <a:pt x="4" y="14"/>
                  </a:lnTo>
                  <a:lnTo>
                    <a:pt x="4" y="16"/>
                  </a:lnTo>
                  <a:lnTo>
                    <a:pt x="4" y="20"/>
                  </a:lnTo>
                  <a:lnTo>
                    <a:pt x="2" y="22"/>
                  </a:lnTo>
                  <a:lnTo>
                    <a:pt x="0" y="24"/>
                  </a:lnTo>
                  <a:lnTo>
                    <a:pt x="2" y="28"/>
                  </a:lnTo>
                  <a:lnTo>
                    <a:pt x="6" y="32"/>
                  </a:lnTo>
                  <a:lnTo>
                    <a:pt x="6" y="36"/>
                  </a:lnTo>
                  <a:lnTo>
                    <a:pt x="8" y="40"/>
                  </a:lnTo>
                  <a:lnTo>
                    <a:pt x="8" y="44"/>
                  </a:lnTo>
                  <a:lnTo>
                    <a:pt x="8" y="46"/>
                  </a:lnTo>
                  <a:lnTo>
                    <a:pt x="10" y="52"/>
                  </a:lnTo>
                  <a:lnTo>
                    <a:pt x="10" y="54"/>
                  </a:lnTo>
                  <a:lnTo>
                    <a:pt x="10" y="56"/>
                  </a:lnTo>
                  <a:lnTo>
                    <a:pt x="8" y="56"/>
                  </a:lnTo>
                  <a:lnTo>
                    <a:pt x="10" y="56"/>
                  </a:lnTo>
                  <a:lnTo>
                    <a:pt x="12" y="56"/>
                  </a:lnTo>
                  <a:lnTo>
                    <a:pt x="12" y="58"/>
                  </a:lnTo>
                  <a:lnTo>
                    <a:pt x="10" y="60"/>
                  </a:lnTo>
                  <a:lnTo>
                    <a:pt x="12" y="60"/>
                  </a:lnTo>
                  <a:lnTo>
                    <a:pt x="12" y="62"/>
                  </a:lnTo>
                  <a:lnTo>
                    <a:pt x="14" y="64"/>
                  </a:lnTo>
                  <a:lnTo>
                    <a:pt x="14" y="66"/>
                  </a:lnTo>
                  <a:lnTo>
                    <a:pt x="18" y="66"/>
                  </a:lnTo>
                  <a:lnTo>
                    <a:pt x="18" y="68"/>
                  </a:lnTo>
                  <a:lnTo>
                    <a:pt x="20" y="68"/>
                  </a:lnTo>
                  <a:lnTo>
                    <a:pt x="22" y="68"/>
                  </a:lnTo>
                  <a:lnTo>
                    <a:pt x="26" y="70"/>
                  </a:lnTo>
                  <a:lnTo>
                    <a:pt x="30" y="70"/>
                  </a:lnTo>
                  <a:lnTo>
                    <a:pt x="32" y="70"/>
                  </a:lnTo>
                  <a:lnTo>
                    <a:pt x="34" y="70"/>
                  </a:lnTo>
                  <a:lnTo>
                    <a:pt x="34" y="72"/>
                  </a:lnTo>
                  <a:lnTo>
                    <a:pt x="32" y="74"/>
                  </a:lnTo>
                  <a:lnTo>
                    <a:pt x="30" y="74"/>
                  </a:lnTo>
                  <a:lnTo>
                    <a:pt x="28" y="74"/>
                  </a:lnTo>
                  <a:lnTo>
                    <a:pt x="26" y="74"/>
                  </a:lnTo>
                  <a:lnTo>
                    <a:pt x="26" y="76"/>
                  </a:lnTo>
                  <a:lnTo>
                    <a:pt x="28" y="80"/>
                  </a:lnTo>
                  <a:lnTo>
                    <a:pt x="28" y="84"/>
                  </a:lnTo>
                  <a:lnTo>
                    <a:pt x="26" y="84"/>
                  </a:lnTo>
                  <a:lnTo>
                    <a:pt x="24" y="84"/>
                  </a:lnTo>
                  <a:lnTo>
                    <a:pt x="22" y="84"/>
                  </a:lnTo>
                  <a:lnTo>
                    <a:pt x="22" y="86"/>
                  </a:lnTo>
                  <a:lnTo>
                    <a:pt x="24" y="88"/>
                  </a:lnTo>
                  <a:lnTo>
                    <a:pt x="22" y="90"/>
                  </a:lnTo>
                  <a:lnTo>
                    <a:pt x="20" y="92"/>
                  </a:lnTo>
                  <a:lnTo>
                    <a:pt x="22" y="96"/>
                  </a:lnTo>
                  <a:lnTo>
                    <a:pt x="24" y="98"/>
                  </a:lnTo>
                  <a:lnTo>
                    <a:pt x="26" y="102"/>
                  </a:lnTo>
                  <a:lnTo>
                    <a:pt x="28" y="104"/>
                  </a:lnTo>
                  <a:lnTo>
                    <a:pt x="28" y="108"/>
                  </a:lnTo>
                  <a:lnTo>
                    <a:pt x="32" y="110"/>
                  </a:lnTo>
                  <a:lnTo>
                    <a:pt x="38" y="112"/>
                  </a:lnTo>
                  <a:lnTo>
                    <a:pt x="42" y="118"/>
                  </a:lnTo>
                  <a:lnTo>
                    <a:pt x="42" y="120"/>
                  </a:lnTo>
                  <a:lnTo>
                    <a:pt x="40" y="122"/>
                  </a:lnTo>
                  <a:lnTo>
                    <a:pt x="42" y="122"/>
                  </a:lnTo>
                  <a:lnTo>
                    <a:pt x="46" y="122"/>
                  </a:lnTo>
                  <a:lnTo>
                    <a:pt x="48" y="124"/>
                  </a:lnTo>
                  <a:lnTo>
                    <a:pt x="52" y="132"/>
                  </a:lnTo>
                  <a:lnTo>
                    <a:pt x="54" y="136"/>
                  </a:lnTo>
                  <a:lnTo>
                    <a:pt x="54" y="140"/>
                  </a:lnTo>
                  <a:lnTo>
                    <a:pt x="54" y="146"/>
                  </a:lnTo>
                  <a:lnTo>
                    <a:pt x="56" y="152"/>
                  </a:lnTo>
                  <a:lnTo>
                    <a:pt x="60" y="152"/>
                  </a:lnTo>
                  <a:lnTo>
                    <a:pt x="60" y="158"/>
                  </a:lnTo>
                  <a:lnTo>
                    <a:pt x="62" y="160"/>
                  </a:lnTo>
                  <a:lnTo>
                    <a:pt x="64" y="162"/>
                  </a:lnTo>
                  <a:lnTo>
                    <a:pt x="66" y="166"/>
                  </a:lnTo>
                  <a:lnTo>
                    <a:pt x="74" y="168"/>
                  </a:lnTo>
                  <a:lnTo>
                    <a:pt x="80" y="166"/>
                  </a:lnTo>
                  <a:lnTo>
                    <a:pt x="86" y="176"/>
                  </a:lnTo>
                  <a:lnTo>
                    <a:pt x="86" y="180"/>
                  </a:lnTo>
                  <a:lnTo>
                    <a:pt x="86" y="182"/>
                  </a:lnTo>
                  <a:lnTo>
                    <a:pt x="90" y="184"/>
                  </a:lnTo>
                  <a:lnTo>
                    <a:pt x="90" y="188"/>
                  </a:lnTo>
                  <a:lnTo>
                    <a:pt x="92" y="192"/>
                  </a:lnTo>
                  <a:lnTo>
                    <a:pt x="94" y="194"/>
                  </a:lnTo>
                  <a:lnTo>
                    <a:pt x="94" y="198"/>
                  </a:lnTo>
                  <a:lnTo>
                    <a:pt x="98" y="200"/>
                  </a:lnTo>
                  <a:lnTo>
                    <a:pt x="100" y="202"/>
                  </a:lnTo>
                  <a:lnTo>
                    <a:pt x="100" y="204"/>
                  </a:lnTo>
                  <a:lnTo>
                    <a:pt x="100" y="208"/>
                  </a:lnTo>
                  <a:lnTo>
                    <a:pt x="106" y="214"/>
                  </a:lnTo>
                  <a:lnTo>
                    <a:pt x="110" y="214"/>
                  </a:lnTo>
                  <a:lnTo>
                    <a:pt x="110" y="218"/>
                  </a:lnTo>
                  <a:lnTo>
                    <a:pt x="116" y="224"/>
                  </a:lnTo>
                  <a:lnTo>
                    <a:pt x="120" y="224"/>
                  </a:lnTo>
                  <a:lnTo>
                    <a:pt x="124" y="228"/>
                  </a:lnTo>
                  <a:lnTo>
                    <a:pt x="128" y="228"/>
                  </a:lnTo>
                  <a:lnTo>
                    <a:pt x="132" y="230"/>
                  </a:lnTo>
                  <a:lnTo>
                    <a:pt x="136" y="232"/>
                  </a:lnTo>
                  <a:lnTo>
                    <a:pt x="138" y="230"/>
                  </a:lnTo>
                  <a:lnTo>
                    <a:pt x="140" y="228"/>
                  </a:lnTo>
                  <a:lnTo>
                    <a:pt x="152" y="224"/>
                  </a:lnTo>
                  <a:lnTo>
                    <a:pt x="162" y="220"/>
                  </a:lnTo>
                  <a:lnTo>
                    <a:pt x="168" y="224"/>
                  </a:lnTo>
                  <a:lnTo>
                    <a:pt x="172" y="228"/>
                  </a:lnTo>
                  <a:lnTo>
                    <a:pt x="172" y="238"/>
                  </a:lnTo>
                  <a:lnTo>
                    <a:pt x="174" y="242"/>
                  </a:lnTo>
                  <a:lnTo>
                    <a:pt x="178" y="246"/>
                  </a:lnTo>
                  <a:lnTo>
                    <a:pt x="186" y="248"/>
                  </a:lnTo>
                  <a:lnTo>
                    <a:pt x="196" y="248"/>
                  </a:lnTo>
                  <a:lnTo>
                    <a:pt x="196" y="250"/>
                  </a:lnTo>
                  <a:lnTo>
                    <a:pt x="206" y="250"/>
                  </a:lnTo>
                  <a:lnTo>
                    <a:pt x="214" y="248"/>
                  </a:lnTo>
                  <a:lnTo>
                    <a:pt x="220" y="252"/>
                  </a:lnTo>
                  <a:lnTo>
                    <a:pt x="220" y="254"/>
                  </a:lnTo>
                  <a:lnTo>
                    <a:pt x="224" y="254"/>
                  </a:lnTo>
                  <a:lnTo>
                    <a:pt x="224" y="25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06" name="Freeform 321">
              <a:extLst>
                <a:ext uri="{FF2B5EF4-FFF2-40B4-BE49-F238E27FC236}">
                  <a16:creationId xmlns:a16="http://schemas.microsoft.com/office/drawing/2014/main" id="{25D56B88-0147-4598-860D-3908D04759FA}"/>
                </a:ext>
              </a:extLst>
            </p:cNvPr>
            <p:cNvSpPr>
              <a:spLocks/>
            </p:cNvSpPr>
            <p:nvPr/>
          </p:nvSpPr>
          <p:spPr bwMode="auto">
            <a:xfrm>
              <a:off x="6896100" y="4108450"/>
              <a:ext cx="1588" cy="3175"/>
            </a:xfrm>
            <a:custGeom>
              <a:avLst/>
              <a:gdLst/>
              <a:ahLst/>
              <a:cxnLst>
                <a:cxn ang="0">
                  <a:pos x="0" y="0"/>
                </a:cxn>
                <a:cxn ang="0">
                  <a:pos x="0" y="2"/>
                </a:cxn>
                <a:cxn ang="0">
                  <a:pos x="0" y="0"/>
                </a:cxn>
              </a:cxnLst>
              <a:rect l="0" t="0" r="r" b="b"/>
              <a:pathLst>
                <a:path h="2">
                  <a:moveTo>
                    <a:pt x="0" y="0"/>
                  </a:moveTo>
                  <a:lnTo>
                    <a:pt x="0"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07" name="Line 322">
              <a:extLst>
                <a:ext uri="{FF2B5EF4-FFF2-40B4-BE49-F238E27FC236}">
                  <a16:creationId xmlns:a16="http://schemas.microsoft.com/office/drawing/2014/main" id="{3DD2A8C1-71A7-453B-9658-AE934F2C29E6}"/>
                </a:ext>
              </a:extLst>
            </p:cNvPr>
            <p:cNvSpPr>
              <a:spLocks noChangeShapeType="1"/>
            </p:cNvSpPr>
            <p:nvPr/>
          </p:nvSpPr>
          <p:spPr bwMode="auto">
            <a:xfrm>
              <a:off x="6896100" y="4108450"/>
              <a:ext cx="1588" cy="3175"/>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08" name="Freeform 323">
              <a:extLst>
                <a:ext uri="{FF2B5EF4-FFF2-40B4-BE49-F238E27FC236}">
                  <a16:creationId xmlns:a16="http://schemas.microsoft.com/office/drawing/2014/main" id="{2D4426D1-4B5C-43C4-9EFF-4F8BC24167CC}"/>
                </a:ext>
              </a:extLst>
            </p:cNvPr>
            <p:cNvSpPr>
              <a:spLocks/>
            </p:cNvSpPr>
            <p:nvPr/>
          </p:nvSpPr>
          <p:spPr bwMode="auto">
            <a:xfrm>
              <a:off x="6896100" y="4108450"/>
              <a:ext cx="1588" cy="3175"/>
            </a:xfrm>
            <a:custGeom>
              <a:avLst/>
              <a:gdLst/>
              <a:ahLst/>
              <a:cxnLst>
                <a:cxn ang="0">
                  <a:pos x="0" y="0"/>
                </a:cxn>
                <a:cxn ang="0">
                  <a:pos x="0" y="2"/>
                </a:cxn>
                <a:cxn ang="0">
                  <a:pos x="0" y="0"/>
                </a:cxn>
              </a:cxnLst>
              <a:rect l="0" t="0" r="r" b="b"/>
              <a:pathLst>
                <a:path h="2">
                  <a:moveTo>
                    <a:pt x="0" y="0"/>
                  </a:moveTo>
                  <a:lnTo>
                    <a:pt x="0"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09" name="Line 324">
              <a:extLst>
                <a:ext uri="{FF2B5EF4-FFF2-40B4-BE49-F238E27FC236}">
                  <a16:creationId xmlns:a16="http://schemas.microsoft.com/office/drawing/2014/main" id="{84FA27DA-FF03-4DCF-8B1D-23B6254564D0}"/>
                </a:ext>
              </a:extLst>
            </p:cNvPr>
            <p:cNvSpPr>
              <a:spLocks noChangeShapeType="1"/>
            </p:cNvSpPr>
            <p:nvPr/>
          </p:nvSpPr>
          <p:spPr bwMode="auto">
            <a:xfrm>
              <a:off x="6896100" y="4108450"/>
              <a:ext cx="1588" cy="3175"/>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10" name="Freeform 325">
              <a:extLst>
                <a:ext uri="{FF2B5EF4-FFF2-40B4-BE49-F238E27FC236}">
                  <a16:creationId xmlns:a16="http://schemas.microsoft.com/office/drawing/2014/main" id="{D7DF48B0-1D48-47D6-BFBF-4FCE7DA8F23D}"/>
                </a:ext>
              </a:extLst>
            </p:cNvPr>
            <p:cNvSpPr>
              <a:spLocks/>
            </p:cNvSpPr>
            <p:nvPr/>
          </p:nvSpPr>
          <p:spPr bwMode="auto">
            <a:xfrm>
              <a:off x="6480175" y="4073525"/>
              <a:ext cx="3175" cy="6350"/>
            </a:xfrm>
            <a:custGeom>
              <a:avLst/>
              <a:gdLst/>
              <a:ahLst/>
              <a:cxnLst>
                <a:cxn ang="0">
                  <a:pos x="0" y="0"/>
                </a:cxn>
                <a:cxn ang="0">
                  <a:pos x="0" y="4"/>
                </a:cxn>
                <a:cxn ang="0">
                  <a:pos x="2" y="2"/>
                </a:cxn>
                <a:cxn ang="0">
                  <a:pos x="0" y="0"/>
                </a:cxn>
                <a:cxn ang="0">
                  <a:pos x="0" y="0"/>
                </a:cxn>
              </a:cxnLst>
              <a:rect l="0" t="0" r="r" b="b"/>
              <a:pathLst>
                <a:path w="2" h="4">
                  <a:moveTo>
                    <a:pt x="0" y="0"/>
                  </a:moveTo>
                  <a:lnTo>
                    <a:pt x="0" y="4"/>
                  </a:lnTo>
                  <a:lnTo>
                    <a:pt x="2" y="2"/>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11" name="Freeform 326">
              <a:extLst>
                <a:ext uri="{FF2B5EF4-FFF2-40B4-BE49-F238E27FC236}">
                  <a16:creationId xmlns:a16="http://schemas.microsoft.com/office/drawing/2014/main" id="{C56D05DB-E109-4B3A-BA9C-54378B29BFBE}"/>
                </a:ext>
              </a:extLst>
            </p:cNvPr>
            <p:cNvSpPr>
              <a:spLocks/>
            </p:cNvSpPr>
            <p:nvPr/>
          </p:nvSpPr>
          <p:spPr bwMode="auto">
            <a:xfrm>
              <a:off x="6480175" y="4073525"/>
              <a:ext cx="3175" cy="6350"/>
            </a:xfrm>
            <a:custGeom>
              <a:avLst/>
              <a:gdLst/>
              <a:ahLst/>
              <a:cxnLst>
                <a:cxn ang="0">
                  <a:pos x="0" y="0"/>
                </a:cxn>
                <a:cxn ang="0">
                  <a:pos x="0" y="4"/>
                </a:cxn>
                <a:cxn ang="0">
                  <a:pos x="2" y="2"/>
                </a:cxn>
                <a:cxn ang="0">
                  <a:pos x="0" y="0"/>
                </a:cxn>
                <a:cxn ang="0">
                  <a:pos x="0" y="0"/>
                </a:cxn>
              </a:cxnLst>
              <a:rect l="0" t="0" r="r" b="b"/>
              <a:pathLst>
                <a:path w="2" h="4">
                  <a:moveTo>
                    <a:pt x="0" y="0"/>
                  </a:moveTo>
                  <a:lnTo>
                    <a:pt x="0" y="4"/>
                  </a:lnTo>
                  <a:lnTo>
                    <a:pt x="2" y="2"/>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12" name="Freeform 327">
              <a:extLst>
                <a:ext uri="{FF2B5EF4-FFF2-40B4-BE49-F238E27FC236}">
                  <a16:creationId xmlns:a16="http://schemas.microsoft.com/office/drawing/2014/main" id="{187CEE2E-808E-40E3-8D6C-92952B0D9796}"/>
                </a:ext>
              </a:extLst>
            </p:cNvPr>
            <p:cNvSpPr>
              <a:spLocks noEditPoints="1"/>
            </p:cNvSpPr>
            <p:nvPr/>
          </p:nvSpPr>
          <p:spPr bwMode="auto">
            <a:xfrm>
              <a:off x="6302375" y="3914775"/>
              <a:ext cx="930275" cy="434975"/>
            </a:xfrm>
            <a:custGeom>
              <a:avLst/>
              <a:gdLst/>
              <a:ahLst/>
              <a:cxnLst>
                <a:cxn ang="0">
                  <a:pos x="16" y="28"/>
                </a:cxn>
                <a:cxn ang="0">
                  <a:pos x="48" y="62"/>
                </a:cxn>
                <a:cxn ang="0">
                  <a:pos x="78" y="120"/>
                </a:cxn>
                <a:cxn ang="0">
                  <a:pos x="112" y="174"/>
                </a:cxn>
                <a:cxn ang="0">
                  <a:pos x="140" y="162"/>
                </a:cxn>
                <a:cxn ang="0">
                  <a:pos x="114" y="112"/>
                </a:cxn>
                <a:cxn ang="0">
                  <a:pos x="96" y="78"/>
                </a:cxn>
                <a:cxn ang="0">
                  <a:pos x="72" y="56"/>
                </a:cxn>
                <a:cxn ang="0">
                  <a:pos x="38" y="16"/>
                </a:cxn>
                <a:cxn ang="0">
                  <a:pos x="432" y="60"/>
                </a:cxn>
                <a:cxn ang="0">
                  <a:pos x="414" y="92"/>
                </a:cxn>
                <a:cxn ang="0">
                  <a:pos x="424" y="82"/>
                </a:cxn>
                <a:cxn ang="0">
                  <a:pos x="422" y="60"/>
                </a:cxn>
                <a:cxn ang="0">
                  <a:pos x="338" y="78"/>
                </a:cxn>
                <a:cxn ang="0">
                  <a:pos x="314" y="110"/>
                </a:cxn>
                <a:cxn ang="0">
                  <a:pos x="308" y="170"/>
                </a:cxn>
                <a:cxn ang="0">
                  <a:pos x="334" y="146"/>
                </a:cxn>
                <a:cxn ang="0">
                  <a:pos x="352" y="154"/>
                </a:cxn>
                <a:cxn ang="0">
                  <a:pos x="356" y="118"/>
                </a:cxn>
                <a:cxn ang="0">
                  <a:pos x="324" y="88"/>
                </a:cxn>
                <a:cxn ang="0">
                  <a:pos x="378" y="84"/>
                </a:cxn>
                <a:cxn ang="0">
                  <a:pos x="464" y="100"/>
                </a:cxn>
                <a:cxn ang="0">
                  <a:pos x="148" y="142"/>
                </a:cxn>
                <a:cxn ang="0">
                  <a:pos x="430" y="150"/>
                </a:cxn>
                <a:cxn ang="0">
                  <a:pos x="426" y="142"/>
                </a:cxn>
                <a:cxn ang="0">
                  <a:pos x="408" y="144"/>
                </a:cxn>
                <a:cxn ang="0">
                  <a:pos x="358" y="184"/>
                </a:cxn>
                <a:cxn ang="0">
                  <a:pos x="130" y="198"/>
                </a:cxn>
                <a:cxn ang="0">
                  <a:pos x="206" y="222"/>
                </a:cxn>
                <a:cxn ang="0">
                  <a:pos x="252" y="224"/>
                </a:cxn>
                <a:cxn ang="0">
                  <a:pos x="202" y="188"/>
                </a:cxn>
                <a:cxn ang="0">
                  <a:pos x="502" y="192"/>
                </a:cxn>
                <a:cxn ang="0">
                  <a:pos x="506" y="190"/>
                </a:cxn>
                <a:cxn ang="0">
                  <a:pos x="262" y="224"/>
                </a:cxn>
                <a:cxn ang="0">
                  <a:pos x="268" y="236"/>
                </a:cxn>
                <a:cxn ang="0">
                  <a:pos x="284" y="236"/>
                </a:cxn>
                <a:cxn ang="0">
                  <a:pos x="290" y="230"/>
                </a:cxn>
                <a:cxn ang="0">
                  <a:pos x="356" y="240"/>
                </a:cxn>
                <a:cxn ang="0">
                  <a:pos x="402" y="236"/>
                </a:cxn>
                <a:cxn ang="0">
                  <a:pos x="358" y="266"/>
                </a:cxn>
                <a:cxn ang="0">
                  <a:pos x="388" y="254"/>
                </a:cxn>
                <a:cxn ang="0">
                  <a:pos x="310" y="252"/>
                </a:cxn>
                <a:cxn ang="0">
                  <a:pos x="186" y="60"/>
                </a:cxn>
                <a:cxn ang="0">
                  <a:pos x="182" y="110"/>
                </a:cxn>
                <a:cxn ang="0">
                  <a:pos x="214" y="140"/>
                </a:cxn>
                <a:cxn ang="0">
                  <a:pos x="248" y="146"/>
                </a:cxn>
                <a:cxn ang="0">
                  <a:pos x="288" y="112"/>
                </a:cxn>
                <a:cxn ang="0">
                  <a:pos x="294" y="68"/>
                </a:cxn>
                <a:cxn ang="0">
                  <a:pos x="286" y="30"/>
                </a:cxn>
                <a:cxn ang="0">
                  <a:pos x="234" y="74"/>
                </a:cxn>
                <a:cxn ang="0">
                  <a:pos x="470" y="112"/>
                </a:cxn>
                <a:cxn ang="0">
                  <a:pos x="480" y="130"/>
                </a:cxn>
                <a:cxn ang="0">
                  <a:pos x="484" y="154"/>
                </a:cxn>
                <a:cxn ang="0">
                  <a:pos x="518" y="168"/>
                </a:cxn>
                <a:cxn ang="0">
                  <a:pos x="554" y="200"/>
                </a:cxn>
                <a:cxn ang="0">
                  <a:pos x="560" y="226"/>
                </a:cxn>
                <a:cxn ang="0">
                  <a:pos x="586" y="198"/>
                </a:cxn>
                <a:cxn ang="0">
                  <a:pos x="540" y="124"/>
                </a:cxn>
                <a:cxn ang="0">
                  <a:pos x="500" y="130"/>
                </a:cxn>
                <a:cxn ang="0">
                  <a:pos x="478" y="106"/>
                </a:cxn>
              </a:cxnLst>
              <a:rect l="0" t="0" r="r" b="b"/>
              <a:pathLst>
                <a:path w="586" h="274">
                  <a:moveTo>
                    <a:pt x="18" y="6"/>
                  </a:moveTo>
                  <a:lnTo>
                    <a:pt x="18" y="6"/>
                  </a:lnTo>
                  <a:lnTo>
                    <a:pt x="14" y="2"/>
                  </a:lnTo>
                  <a:lnTo>
                    <a:pt x="12" y="0"/>
                  </a:lnTo>
                  <a:lnTo>
                    <a:pt x="6" y="0"/>
                  </a:lnTo>
                  <a:lnTo>
                    <a:pt x="0" y="0"/>
                  </a:lnTo>
                  <a:lnTo>
                    <a:pt x="0" y="8"/>
                  </a:lnTo>
                  <a:lnTo>
                    <a:pt x="2" y="8"/>
                  </a:lnTo>
                  <a:lnTo>
                    <a:pt x="6" y="16"/>
                  </a:lnTo>
                  <a:lnTo>
                    <a:pt x="8" y="20"/>
                  </a:lnTo>
                  <a:lnTo>
                    <a:pt x="10" y="22"/>
                  </a:lnTo>
                  <a:lnTo>
                    <a:pt x="14" y="24"/>
                  </a:lnTo>
                  <a:lnTo>
                    <a:pt x="16" y="28"/>
                  </a:lnTo>
                  <a:lnTo>
                    <a:pt x="18" y="32"/>
                  </a:lnTo>
                  <a:lnTo>
                    <a:pt x="20" y="32"/>
                  </a:lnTo>
                  <a:lnTo>
                    <a:pt x="22" y="34"/>
                  </a:lnTo>
                  <a:lnTo>
                    <a:pt x="24" y="38"/>
                  </a:lnTo>
                  <a:lnTo>
                    <a:pt x="30" y="44"/>
                  </a:lnTo>
                  <a:lnTo>
                    <a:pt x="30" y="48"/>
                  </a:lnTo>
                  <a:lnTo>
                    <a:pt x="34" y="50"/>
                  </a:lnTo>
                  <a:lnTo>
                    <a:pt x="34" y="54"/>
                  </a:lnTo>
                  <a:lnTo>
                    <a:pt x="34" y="58"/>
                  </a:lnTo>
                  <a:lnTo>
                    <a:pt x="40" y="58"/>
                  </a:lnTo>
                  <a:lnTo>
                    <a:pt x="42" y="60"/>
                  </a:lnTo>
                  <a:lnTo>
                    <a:pt x="46" y="62"/>
                  </a:lnTo>
                  <a:lnTo>
                    <a:pt x="48" y="62"/>
                  </a:lnTo>
                  <a:lnTo>
                    <a:pt x="50" y="64"/>
                  </a:lnTo>
                  <a:lnTo>
                    <a:pt x="50" y="68"/>
                  </a:lnTo>
                  <a:lnTo>
                    <a:pt x="50" y="74"/>
                  </a:lnTo>
                  <a:lnTo>
                    <a:pt x="54" y="82"/>
                  </a:lnTo>
                  <a:lnTo>
                    <a:pt x="54" y="86"/>
                  </a:lnTo>
                  <a:lnTo>
                    <a:pt x="56" y="88"/>
                  </a:lnTo>
                  <a:lnTo>
                    <a:pt x="58" y="90"/>
                  </a:lnTo>
                  <a:lnTo>
                    <a:pt x="62" y="98"/>
                  </a:lnTo>
                  <a:lnTo>
                    <a:pt x="66" y="100"/>
                  </a:lnTo>
                  <a:lnTo>
                    <a:pt x="70" y="104"/>
                  </a:lnTo>
                  <a:lnTo>
                    <a:pt x="74" y="114"/>
                  </a:lnTo>
                  <a:lnTo>
                    <a:pt x="76" y="118"/>
                  </a:lnTo>
                  <a:lnTo>
                    <a:pt x="78" y="120"/>
                  </a:lnTo>
                  <a:lnTo>
                    <a:pt x="80" y="120"/>
                  </a:lnTo>
                  <a:lnTo>
                    <a:pt x="80" y="124"/>
                  </a:lnTo>
                  <a:lnTo>
                    <a:pt x="80" y="128"/>
                  </a:lnTo>
                  <a:lnTo>
                    <a:pt x="82" y="130"/>
                  </a:lnTo>
                  <a:lnTo>
                    <a:pt x="84" y="138"/>
                  </a:lnTo>
                  <a:lnTo>
                    <a:pt x="88" y="144"/>
                  </a:lnTo>
                  <a:lnTo>
                    <a:pt x="90" y="146"/>
                  </a:lnTo>
                  <a:lnTo>
                    <a:pt x="92" y="152"/>
                  </a:lnTo>
                  <a:lnTo>
                    <a:pt x="94" y="160"/>
                  </a:lnTo>
                  <a:lnTo>
                    <a:pt x="98" y="166"/>
                  </a:lnTo>
                  <a:lnTo>
                    <a:pt x="98" y="168"/>
                  </a:lnTo>
                  <a:lnTo>
                    <a:pt x="108" y="172"/>
                  </a:lnTo>
                  <a:lnTo>
                    <a:pt x="112" y="174"/>
                  </a:lnTo>
                  <a:lnTo>
                    <a:pt x="120" y="180"/>
                  </a:lnTo>
                  <a:lnTo>
                    <a:pt x="126" y="182"/>
                  </a:lnTo>
                  <a:lnTo>
                    <a:pt x="126" y="178"/>
                  </a:lnTo>
                  <a:lnTo>
                    <a:pt x="124" y="176"/>
                  </a:lnTo>
                  <a:lnTo>
                    <a:pt x="126" y="176"/>
                  </a:lnTo>
                  <a:lnTo>
                    <a:pt x="130" y="178"/>
                  </a:lnTo>
                  <a:lnTo>
                    <a:pt x="132" y="178"/>
                  </a:lnTo>
                  <a:lnTo>
                    <a:pt x="134" y="178"/>
                  </a:lnTo>
                  <a:lnTo>
                    <a:pt x="134" y="176"/>
                  </a:lnTo>
                  <a:lnTo>
                    <a:pt x="136" y="176"/>
                  </a:lnTo>
                  <a:lnTo>
                    <a:pt x="140" y="176"/>
                  </a:lnTo>
                  <a:lnTo>
                    <a:pt x="140" y="174"/>
                  </a:lnTo>
                  <a:lnTo>
                    <a:pt x="140" y="162"/>
                  </a:lnTo>
                  <a:lnTo>
                    <a:pt x="142" y="144"/>
                  </a:lnTo>
                  <a:lnTo>
                    <a:pt x="140" y="142"/>
                  </a:lnTo>
                  <a:lnTo>
                    <a:pt x="136" y="132"/>
                  </a:lnTo>
                  <a:lnTo>
                    <a:pt x="130" y="132"/>
                  </a:lnTo>
                  <a:lnTo>
                    <a:pt x="126" y="130"/>
                  </a:lnTo>
                  <a:lnTo>
                    <a:pt x="128" y="128"/>
                  </a:lnTo>
                  <a:lnTo>
                    <a:pt x="128" y="124"/>
                  </a:lnTo>
                  <a:lnTo>
                    <a:pt x="122" y="122"/>
                  </a:lnTo>
                  <a:lnTo>
                    <a:pt x="124" y="112"/>
                  </a:lnTo>
                  <a:lnTo>
                    <a:pt x="118" y="112"/>
                  </a:lnTo>
                  <a:lnTo>
                    <a:pt x="118" y="110"/>
                  </a:lnTo>
                  <a:lnTo>
                    <a:pt x="116" y="110"/>
                  </a:lnTo>
                  <a:lnTo>
                    <a:pt x="114" y="112"/>
                  </a:lnTo>
                  <a:lnTo>
                    <a:pt x="108" y="110"/>
                  </a:lnTo>
                  <a:lnTo>
                    <a:pt x="108" y="102"/>
                  </a:lnTo>
                  <a:lnTo>
                    <a:pt x="114" y="98"/>
                  </a:lnTo>
                  <a:lnTo>
                    <a:pt x="114" y="94"/>
                  </a:lnTo>
                  <a:lnTo>
                    <a:pt x="108" y="86"/>
                  </a:lnTo>
                  <a:lnTo>
                    <a:pt x="108" y="82"/>
                  </a:lnTo>
                  <a:lnTo>
                    <a:pt x="106" y="80"/>
                  </a:lnTo>
                  <a:lnTo>
                    <a:pt x="102" y="80"/>
                  </a:lnTo>
                  <a:lnTo>
                    <a:pt x="104" y="74"/>
                  </a:lnTo>
                  <a:lnTo>
                    <a:pt x="102" y="74"/>
                  </a:lnTo>
                  <a:lnTo>
                    <a:pt x="100" y="80"/>
                  </a:lnTo>
                  <a:lnTo>
                    <a:pt x="96" y="80"/>
                  </a:lnTo>
                  <a:lnTo>
                    <a:pt x="96" y="78"/>
                  </a:lnTo>
                  <a:lnTo>
                    <a:pt x="92" y="78"/>
                  </a:lnTo>
                  <a:lnTo>
                    <a:pt x="92" y="76"/>
                  </a:lnTo>
                  <a:lnTo>
                    <a:pt x="92" y="74"/>
                  </a:lnTo>
                  <a:lnTo>
                    <a:pt x="90" y="70"/>
                  </a:lnTo>
                  <a:lnTo>
                    <a:pt x="86" y="66"/>
                  </a:lnTo>
                  <a:lnTo>
                    <a:pt x="84" y="64"/>
                  </a:lnTo>
                  <a:lnTo>
                    <a:pt x="82" y="62"/>
                  </a:lnTo>
                  <a:lnTo>
                    <a:pt x="80" y="58"/>
                  </a:lnTo>
                  <a:lnTo>
                    <a:pt x="78" y="58"/>
                  </a:lnTo>
                  <a:lnTo>
                    <a:pt x="78" y="60"/>
                  </a:lnTo>
                  <a:lnTo>
                    <a:pt x="76" y="60"/>
                  </a:lnTo>
                  <a:lnTo>
                    <a:pt x="74" y="58"/>
                  </a:lnTo>
                  <a:lnTo>
                    <a:pt x="72" y="56"/>
                  </a:lnTo>
                  <a:lnTo>
                    <a:pt x="70" y="52"/>
                  </a:lnTo>
                  <a:lnTo>
                    <a:pt x="70" y="48"/>
                  </a:lnTo>
                  <a:lnTo>
                    <a:pt x="70" y="44"/>
                  </a:lnTo>
                  <a:lnTo>
                    <a:pt x="64" y="44"/>
                  </a:lnTo>
                  <a:lnTo>
                    <a:pt x="64" y="38"/>
                  </a:lnTo>
                  <a:lnTo>
                    <a:pt x="58" y="34"/>
                  </a:lnTo>
                  <a:lnTo>
                    <a:pt x="52" y="30"/>
                  </a:lnTo>
                  <a:lnTo>
                    <a:pt x="50" y="28"/>
                  </a:lnTo>
                  <a:lnTo>
                    <a:pt x="50" y="24"/>
                  </a:lnTo>
                  <a:lnTo>
                    <a:pt x="46" y="22"/>
                  </a:lnTo>
                  <a:lnTo>
                    <a:pt x="44" y="20"/>
                  </a:lnTo>
                  <a:lnTo>
                    <a:pt x="42" y="16"/>
                  </a:lnTo>
                  <a:lnTo>
                    <a:pt x="38" y="16"/>
                  </a:lnTo>
                  <a:lnTo>
                    <a:pt x="38" y="12"/>
                  </a:lnTo>
                  <a:lnTo>
                    <a:pt x="32" y="6"/>
                  </a:lnTo>
                  <a:lnTo>
                    <a:pt x="28" y="4"/>
                  </a:lnTo>
                  <a:lnTo>
                    <a:pt x="24" y="4"/>
                  </a:lnTo>
                  <a:lnTo>
                    <a:pt x="20" y="6"/>
                  </a:lnTo>
                  <a:lnTo>
                    <a:pt x="18" y="6"/>
                  </a:lnTo>
                  <a:lnTo>
                    <a:pt x="18" y="6"/>
                  </a:lnTo>
                  <a:close/>
                  <a:moveTo>
                    <a:pt x="426" y="50"/>
                  </a:moveTo>
                  <a:lnTo>
                    <a:pt x="426" y="50"/>
                  </a:lnTo>
                  <a:lnTo>
                    <a:pt x="428" y="62"/>
                  </a:lnTo>
                  <a:lnTo>
                    <a:pt x="432" y="62"/>
                  </a:lnTo>
                  <a:lnTo>
                    <a:pt x="434" y="60"/>
                  </a:lnTo>
                  <a:lnTo>
                    <a:pt x="432" y="60"/>
                  </a:lnTo>
                  <a:lnTo>
                    <a:pt x="432" y="54"/>
                  </a:lnTo>
                  <a:lnTo>
                    <a:pt x="426" y="50"/>
                  </a:lnTo>
                  <a:lnTo>
                    <a:pt x="426" y="50"/>
                  </a:lnTo>
                  <a:close/>
                  <a:moveTo>
                    <a:pt x="420" y="56"/>
                  </a:moveTo>
                  <a:lnTo>
                    <a:pt x="420" y="56"/>
                  </a:lnTo>
                  <a:lnTo>
                    <a:pt x="414" y="64"/>
                  </a:lnTo>
                  <a:lnTo>
                    <a:pt x="412" y="76"/>
                  </a:lnTo>
                  <a:lnTo>
                    <a:pt x="418" y="80"/>
                  </a:lnTo>
                  <a:lnTo>
                    <a:pt x="416" y="82"/>
                  </a:lnTo>
                  <a:lnTo>
                    <a:pt x="416" y="84"/>
                  </a:lnTo>
                  <a:lnTo>
                    <a:pt x="416" y="88"/>
                  </a:lnTo>
                  <a:lnTo>
                    <a:pt x="416" y="90"/>
                  </a:lnTo>
                  <a:lnTo>
                    <a:pt x="414" y="92"/>
                  </a:lnTo>
                  <a:lnTo>
                    <a:pt x="416" y="96"/>
                  </a:lnTo>
                  <a:lnTo>
                    <a:pt x="420" y="100"/>
                  </a:lnTo>
                  <a:lnTo>
                    <a:pt x="424" y="104"/>
                  </a:lnTo>
                  <a:lnTo>
                    <a:pt x="424" y="102"/>
                  </a:lnTo>
                  <a:lnTo>
                    <a:pt x="422" y="100"/>
                  </a:lnTo>
                  <a:lnTo>
                    <a:pt x="418" y="96"/>
                  </a:lnTo>
                  <a:lnTo>
                    <a:pt x="418" y="88"/>
                  </a:lnTo>
                  <a:lnTo>
                    <a:pt x="422" y="86"/>
                  </a:lnTo>
                  <a:lnTo>
                    <a:pt x="426" y="86"/>
                  </a:lnTo>
                  <a:lnTo>
                    <a:pt x="428" y="90"/>
                  </a:lnTo>
                  <a:lnTo>
                    <a:pt x="432" y="90"/>
                  </a:lnTo>
                  <a:lnTo>
                    <a:pt x="430" y="82"/>
                  </a:lnTo>
                  <a:lnTo>
                    <a:pt x="424" y="82"/>
                  </a:lnTo>
                  <a:lnTo>
                    <a:pt x="432" y="76"/>
                  </a:lnTo>
                  <a:lnTo>
                    <a:pt x="432" y="74"/>
                  </a:lnTo>
                  <a:lnTo>
                    <a:pt x="428" y="72"/>
                  </a:lnTo>
                  <a:lnTo>
                    <a:pt x="428" y="70"/>
                  </a:lnTo>
                  <a:lnTo>
                    <a:pt x="424" y="74"/>
                  </a:lnTo>
                  <a:lnTo>
                    <a:pt x="424" y="78"/>
                  </a:lnTo>
                  <a:lnTo>
                    <a:pt x="422" y="78"/>
                  </a:lnTo>
                  <a:lnTo>
                    <a:pt x="422" y="70"/>
                  </a:lnTo>
                  <a:lnTo>
                    <a:pt x="422" y="66"/>
                  </a:lnTo>
                  <a:lnTo>
                    <a:pt x="422" y="64"/>
                  </a:lnTo>
                  <a:lnTo>
                    <a:pt x="422" y="62"/>
                  </a:lnTo>
                  <a:lnTo>
                    <a:pt x="424" y="62"/>
                  </a:lnTo>
                  <a:lnTo>
                    <a:pt x="422" y="60"/>
                  </a:lnTo>
                  <a:lnTo>
                    <a:pt x="422" y="58"/>
                  </a:lnTo>
                  <a:lnTo>
                    <a:pt x="420" y="56"/>
                  </a:lnTo>
                  <a:lnTo>
                    <a:pt x="420" y="56"/>
                  </a:lnTo>
                  <a:close/>
                  <a:moveTo>
                    <a:pt x="380" y="68"/>
                  </a:moveTo>
                  <a:lnTo>
                    <a:pt x="380" y="68"/>
                  </a:lnTo>
                  <a:lnTo>
                    <a:pt x="378" y="72"/>
                  </a:lnTo>
                  <a:lnTo>
                    <a:pt x="376" y="72"/>
                  </a:lnTo>
                  <a:lnTo>
                    <a:pt x="376" y="76"/>
                  </a:lnTo>
                  <a:lnTo>
                    <a:pt x="368" y="80"/>
                  </a:lnTo>
                  <a:lnTo>
                    <a:pt x="354" y="80"/>
                  </a:lnTo>
                  <a:lnTo>
                    <a:pt x="340" y="80"/>
                  </a:lnTo>
                  <a:lnTo>
                    <a:pt x="340" y="78"/>
                  </a:lnTo>
                  <a:lnTo>
                    <a:pt x="338" y="78"/>
                  </a:lnTo>
                  <a:lnTo>
                    <a:pt x="336" y="78"/>
                  </a:lnTo>
                  <a:lnTo>
                    <a:pt x="336" y="74"/>
                  </a:lnTo>
                  <a:lnTo>
                    <a:pt x="332" y="74"/>
                  </a:lnTo>
                  <a:lnTo>
                    <a:pt x="328" y="74"/>
                  </a:lnTo>
                  <a:lnTo>
                    <a:pt x="322" y="78"/>
                  </a:lnTo>
                  <a:lnTo>
                    <a:pt x="322" y="80"/>
                  </a:lnTo>
                  <a:lnTo>
                    <a:pt x="320" y="80"/>
                  </a:lnTo>
                  <a:lnTo>
                    <a:pt x="320" y="78"/>
                  </a:lnTo>
                  <a:lnTo>
                    <a:pt x="316" y="84"/>
                  </a:lnTo>
                  <a:lnTo>
                    <a:pt x="316" y="86"/>
                  </a:lnTo>
                  <a:lnTo>
                    <a:pt x="316" y="90"/>
                  </a:lnTo>
                  <a:lnTo>
                    <a:pt x="316" y="102"/>
                  </a:lnTo>
                  <a:lnTo>
                    <a:pt x="314" y="110"/>
                  </a:lnTo>
                  <a:lnTo>
                    <a:pt x="312" y="110"/>
                  </a:lnTo>
                  <a:lnTo>
                    <a:pt x="310" y="118"/>
                  </a:lnTo>
                  <a:lnTo>
                    <a:pt x="310" y="126"/>
                  </a:lnTo>
                  <a:lnTo>
                    <a:pt x="308" y="134"/>
                  </a:lnTo>
                  <a:lnTo>
                    <a:pt x="306" y="136"/>
                  </a:lnTo>
                  <a:lnTo>
                    <a:pt x="304" y="144"/>
                  </a:lnTo>
                  <a:lnTo>
                    <a:pt x="306" y="152"/>
                  </a:lnTo>
                  <a:lnTo>
                    <a:pt x="312" y="152"/>
                  </a:lnTo>
                  <a:lnTo>
                    <a:pt x="314" y="154"/>
                  </a:lnTo>
                  <a:lnTo>
                    <a:pt x="312" y="158"/>
                  </a:lnTo>
                  <a:lnTo>
                    <a:pt x="314" y="162"/>
                  </a:lnTo>
                  <a:lnTo>
                    <a:pt x="312" y="166"/>
                  </a:lnTo>
                  <a:lnTo>
                    <a:pt x="308" y="170"/>
                  </a:lnTo>
                  <a:lnTo>
                    <a:pt x="308" y="176"/>
                  </a:lnTo>
                  <a:lnTo>
                    <a:pt x="308" y="182"/>
                  </a:lnTo>
                  <a:lnTo>
                    <a:pt x="324" y="180"/>
                  </a:lnTo>
                  <a:lnTo>
                    <a:pt x="324" y="176"/>
                  </a:lnTo>
                  <a:lnTo>
                    <a:pt x="322" y="176"/>
                  </a:lnTo>
                  <a:lnTo>
                    <a:pt x="324" y="174"/>
                  </a:lnTo>
                  <a:lnTo>
                    <a:pt x="324" y="172"/>
                  </a:lnTo>
                  <a:lnTo>
                    <a:pt x="324" y="170"/>
                  </a:lnTo>
                  <a:lnTo>
                    <a:pt x="322" y="162"/>
                  </a:lnTo>
                  <a:lnTo>
                    <a:pt x="326" y="158"/>
                  </a:lnTo>
                  <a:lnTo>
                    <a:pt x="326" y="152"/>
                  </a:lnTo>
                  <a:lnTo>
                    <a:pt x="324" y="148"/>
                  </a:lnTo>
                  <a:lnTo>
                    <a:pt x="334" y="146"/>
                  </a:lnTo>
                  <a:lnTo>
                    <a:pt x="336" y="162"/>
                  </a:lnTo>
                  <a:lnTo>
                    <a:pt x="338" y="168"/>
                  </a:lnTo>
                  <a:lnTo>
                    <a:pt x="338" y="176"/>
                  </a:lnTo>
                  <a:lnTo>
                    <a:pt x="348" y="176"/>
                  </a:lnTo>
                  <a:lnTo>
                    <a:pt x="348" y="176"/>
                  </a:lnTo>
                  <a:lnTo>
                    <a:pt x="348" y="174"/>
                  </a:lnTo>
                  <a:lnTo>
                    <a:pt x="348" y="170"/>
                  </a:lnTo>
                  <a:lnTo>
                    <a:pt x="352" y="168"/>
                  </a:lnTo>
                  <a:lnTo>
                    <a:pt x="358" y="168"/>
                  </a:lnTo>
                  <a:lnTo>
                    <a:pt x="360" y="164"/>
                  </a:lnTo>
                  <a:lnTo>
                    <a:pt x="358" y="164"/>
                  </a:lnTo>
                  <a:lnTo>
                    <a:pt x="354" y="158"/>
                  </a:lnTo>
                  <a:lnTo>
                    <a:pt x="352" y="154"/>
                  </a:lnTo>
                  <a:lnTo>
                    <a:pt x="352" y="148"/>
                  </a:lnTo>
                  <a:lnTo>
                    <a:pt x="350" y="148"/>
                  </a:lnTo>
                  <a:lnTo>
                    <a:pt x="350" y="146"/>
                  </a:lnTo>
                  <a:lnTo>
                    <a:pt x="346" y="144"/>
                  </a:lnTo>
                  <a:lnTo>
                    <a:pt x="344" y="144"/>
                  </a:lnTo>
                  <a:lnTo>
                    <a:pt x="344" y="138"/>
                  </a:lnTo>
                  <a:lnTo>
                    <a:pt x="342" y="134"/>
                  </a:lnTo>
                  <a:lnTo>
                    <a:pt x="332" y="130"/>
                  </a:lnTo>
                  <a:lnTo>
                    <a:pt x="336" y="128"/>
                  </a:lnTo>
                  <a:lnTo>
                    <a:pt x="342" y="128"/>
                  </a:lnTo>
                  <a:lnTo>
                    <a:pt x="348" y="124"/>
                  </a:lnTo>
                  <a:lnTo>
                    <a:pt x="352" y="120"/>
                  </a:lnTo>
                  <a:lnTo>
                    <a:pt x="356" y="118"/>
                  </a:lnTo>
                  <a:lnTo>
                    <a:pt x="362" y="116"/>
                  </a:lnTo>
                  <a:lnTo>
                    <a:pt x="362" y="110"/>
                  </a:lnTo>
                  <a:lnTo>
                    <a:pt x="350" y="110"/>
                  </a:lnTo>
                  <a:lnTo>
                    <a:pt x="338" y="110"/>
                  </a:lnTo>
                  <a:lnTo>
                    <a:pt x="336" y="114"/>
                  </a:lnTo>
                  <a:lnTo>
                    <a:pt x="334" y="114"/>
                  </a:lnTo>
                  <a:lnTo>
                    <a:pt x="332" y="116"/>
                  </a:lnTo>
                  <a:lnTo>
                    <a:pt x="330" y="110"/>
                  </a:lnTo>
                  <a:lnTo>
                    <a:pt x="324" y="110"/>
                  </a:lnTo>
                  <a:lnTo>
                    <a:pt x="322" y="106"/>
                  </a:lnTo>
                  <a:lnTo>
                    <a:pt x="322" y="100"/>
                  </a:lnTo>
                  <a:lnTo>
                    <a:pt x="324" y="96"/>
                  </a:lnTo>
                  <a:lnTo>
                    <a:pt x="324" y="88"/>
                  </a:lnTo>
                  <a:lnTo>
                    <a:pt x="328" y="88"/>
                  </a:lnTo>
                  <a:lnTo>
                    <a:pt x="336" y="86"/>
                  </a:lnTo>
                  <a:lnTo>
                    <a:pt x="338" y="88"/>
                  </a:lnTo>
                  <a:lnTo>
                    <a:pt x="342" y="88"/>
                  </a:lnTo>
                  <a:lnTo>
                    <a:pt x="348" y="88"/>
                  </a:lnTo>
                  <a:lnTo>
                    <a:pt x="356" y="88"/>
                  </a:lnTo>
                  <a:lnTo>
                    <a:pt x="362" y="90"/>
                  </a:lnTo>
                  <a:lnTo>
                    <a:pt x="368" y="92"/>
                  </a:lnTo>
                  <a:lnTo>
                    <a:pt x="372" y="90"/>
                  </a:lnTo>
                  <a:lnTo>
                    <a:pt x="372" y="88"/>
                  </a:lnTo>
                  <a:lnTo>
                    <a:pt x="374" y="88"/>
                  </a:lnTo>
                  <a:lnTo>
                    <a:pt x="376" y="88"/>
                  </a:lnTo>
                  <a:lnTo>
                    <a:pt x="378" y="84"/>
                  </a:lnTo>
                  <a:lnTo>
                    <a:pt x="378" y="80"/>
                  </a:lnTo>
                  <a:lnTo>
                    <a:pt x="382" y="78"/>
                  </a:lnTo>
                  <a:lnTo>
                    <a:pt x="384" y="76"/>
                  </a:lnTo>
                  <a:lnTo>
                    <a:pt x="384" y="70"/>
                  </a:lnTo>
                  <a:lnTo>
                    <a:pt x="382" y="68"/>
                  </a:lnTo>
                  <a:lnTo>
                    <a:pt x="380" y="68"/>
                  </a:lnTo>
                  <a:lnTo>
                    <a:pt x="380" y="68"/>
                  </a:lnTo>
                  <a:close/>
                  <a:moveTo>
                    <a:pt x="454" y="96"/>
                  </a:moveTo>
                  <a:lnTo>
                    <a:pt x="452" y="98"/>
                  </a:lnTo>
                  <a:lnTo>
                    <a:pt x="448" y="100"/>
                  </a:lnTo>
                  <a:lnTo>
                    <a:pt x="450" y="102"/>
                  </a:lnTo>
                  <a:lnTo>
                    <a:pt x="462" y="102"/>
                  </a:lnTo>
                  <a:lnTo>
                    <a:pt x="464" y="100"/>
                  </a:lnTo>
                  <a:lnTo>
                    <a:pt x="454" y="96"/>
                  </a:lnTo>
                  <a:lnTo>
                    <a:pt x="454" y="96"/>
                  </a:lnTo>
                  <a:close/>
                  <a:moveTo>
                    <a:pt x="138" y="120"/>
                  </a:moveTo>
                  <a:lnTo>
                    <a:pt x="138" y="120"/>
                  </a:lnTo>
                  <a:lnTo>
                    <a:pt x="136" y="124"/>
                  </a:lnTo>
                  <a:lnTo>
                    <a:pt x="134" y="128"/>
                  </a:lnTo>
                  <a:lnTo>
                    <a:pt x="140" y="130"/>
                  </a:lnTo>
                  <a:lnTo>
                    <a:pt x="140" y="132"/>
                  </a:lnTo>
                  <a:lnTo>
                    <a:pt x="140" y="136"/>
                  </a:lnTo>
                  <a:lnTo>
                    <a:pt x="142" y="138"/>
                  </a:lnTo>
                  <a:lnTo>
                    <a:pt x="144" y="140"/>
                  </a:lnTo>
                  <a:lnTo>
                    <a:pt x="146" y="144"/>
                  </a:lnTo>
                  <a:lnTo>
                    <a:pt x="148" y="142"/>
                  </a:lnTo>
                  <a:lnTo>
                    <a:pt x="146" y="132"/>
                  </a:lnTo>
                  <a:lnTo>
                    <a:pt x="142" y="126"/>
                  </a:lnTo>
                  <a:lnTo>
                    <a:pt x="142" y="122"/>
                  </a:lnTo>
                  <a:lnTo>
                    <a:pt x="138" y="120"/>
                  </a:lnTo>
                  <a:lnTo>
                    <a:pt x="138" y="120"/>
                  </a:lnTo>
                  <a:close/>
                  <a:moveTo>
                    <a:pt x="426" y="142"/>
                  </a:moveTo>
                  <a:lnTo>
                    <a:pt x="426" y="142"/>
                  </a:lnTo>
                  <a:lnTo>
                    <a:pt x="426" y="144"/>
                  </a:lnTo>
                  <a:lnTo>
                    <a:pt x="422" y="144"/>
                  </a:lnTo>
                  <a:lnTo>
                    <a:pt x="422" y="148"/>
                  </a:lnTo>
                  <a:lnTo>
                    <a:pt x="426" y="148"/>
                  </a:lnTo>
                  <a:lnTo>
                    <a:pt x="428" y="150"/>
                  </a:lnTo>
                  <a:lnTo>
                    <a:pt x="430" y="150"/>
                  </a:lnTo>
                  <a:lnTo>
                    <a:pt x="432" y="148"/>
                  </a:lnTo>
                  <a:lnTo>
                    <a:pt x="434" y="148"/>
                  </a:lnTo>
                  <a:lnTo>
                    <a:pt x="434" y="148"/>
                  </a:lnTo>
                  <a:lnTo>
                    <a:pt x="440" y="150"/>
                  </a:lnTo>
                  <a:lnTo>
                    <a:pt x="442" y="148"/>
                  </a:lnTo>
                  <a:lnTo>
                    <a:pt x="448" y="150"/>
                  </a:lnTo>
                  <a:lnTo>
                    <a:pt x="454" y="152"/>
                  </a:lnTo>
                  <a:lnTo>
                    <a:pt x="456" y="148"/>
                  </a:lnTo>
                  <a:lnTo>
                    <a:pt x="454" y="146"/>
                  </a:lnTo>
                  <a:lnTo>
                    <a:pt x="444" y="144"/>
                  </a:lnTo>
                  <a:lnTo>
                    <a:pt x="438" y="144"/>
                  </a:lnTo>
                  <a:lnTo>
                    <a:pt x="434" y="142"/>
                  </a:lnTo>
                  <a:lnTo>
                    <a:pt x="426" y="142"/>
                  </a:lnTo>
                  <a:lnTo>
                    <a:pt x="426" y="142"/>
                  </a:lnTo>
                  <a:close/>
                  <a:moveTo>
                    <a:pt x="408" y="144"/>
                  </a:moveTo>
                  <a:lnTo>
                    <a:pt x="408" y="144"/>
                  </a:lnTo>
                  <a:lnTo>
                    <a:pt x="394" y="146"/>
                  </a:lnTo>
                  <a:lnTo>
                    <a:pt x="394" y="148"/>
                  </a:lnTo>
                  <a:lnTo>
                    <a:pt x="400" y="150"/>
                  </a:lnTo>
                  <a:lnTo>
                    <a:pt x="402" y="154"/>
                  </a:lnTo>
                  <a:lnTo>
                    <a:pt x="408" y="154"/>
                  </a:lnTo>
                  <a:lnTo>
                    <a:pt x="414" y="152"/>
                  </a:lnTo>
                  <a:lnTo>
                    <a:pt x="414" y="148"/>
                  </a:lnTo>
                  <a:lnTo>
                    <a:pt x="410" y="148"/>
                  </a:lnTo>
                  <a:lnTo>
                    <a:pt x="410" y="144"/>
                  </a:lnTo>
                  <a:lnTo>
                    <a:pt x="408" y="144"/>
                  </a:lnTo>
                  <a:lnTo>
                    <a:pt x="408" y="144"/>
                  </a:lnTo>
                  <a:close/>
                  <a:moveTo>
                    <a:pt x="362" y="168"/>
                  </a:moveTo>
                  <a:lnTo>
                    <a:pt x="362" y="168"/>
                  </a:lnTo>
                  <a:lnTo>
                    <a:pt x="360" y="170"/>
                  </a:lnTo>
                  <a:lnTo>
                    <a:pt x="360" y="176"/>
                  </a:lnTo>
                  <a:lnTo>
                    <a:pt x="358" y="176"/>
                  </a:lnTo>
                  <a:lnTo>
                    <a:pt x="358" y="176"/>
                  </a:lnTo>
                  <a:lnTo>
                    <a:pt x="356" y="174"/>
                  </a:lnTo>
                  <a:lnTo>
                    <a:pt x="354" y="174"/>
                  </a:lnTo>
                  <a:lnTo>
                    <a:pt x="352" y="176"/>
                  </a:lnTo>
                  <a:lnTo>
                    <a:pt x="352" y="178"/>
                  </a:lnTo>
                  <a:lnTo>
                    <a:pt x="356" y="180"/>
                  </a:lnTo>
                  <a:lnTo>
                    <a:pt x="358" y="184"/>
                  </a:lnTo>
                  <a:lnTo>
                    <a:pt x="362" y="184"/>
                  </a:lnTo>
                  <a:lnTo>
                    <a:pt x="366" y="180"/>
                  </a:lnTo>
                  <a:lnTo>
                    <a:pt x="362" y="176"/>
                  </a:lnTo>
                  <a:lnTo>
                    <a:pt x="362" y="174"/>
                  </a:lnTo>
                  <a:lnTo>
                    <a:pt x="364" y="172"/>
                  </a:lnTo>
                  <a:lnTo>
                    <a:pt x="364" y="170"/>
                  </a:lnTo>
                  <a:lnTo>
                    <a:pt x="362" y="168"/>
                  </a:lnTo>
                  <a:lnTo>
                    <a:pt x="362" y="168"/>
                  </a:lnTo>
                  <a:close/>
                  <a:moveTo>
                    <a:pt x="152" y="182"/>
                  </a:moveTo>
                  <a:lnTo>
                    <a:pt x="150" y="184"/>
                  </a:lnTo>
                  <a:lnTo>
                    <a:pt x="136" y="182"/>
                  </a:lnTo>
                  <a:lnTo>
                    <a:pt x="134" y="192"/>
                  </a:lnTo>
                  <a:lnTo>
                    <a:pt x="130" y="198"/>
                  </a:lnTo>
                  <a:lnTo>
                    <a:pt x="130" y="200"/>
                  </a:lnTo>
                  <a:lnTo>
                    <a:pt x="142" y="200"/>
                  </a:lnTo>
                  <a:lnTo>
                    <a:pt x="142" y="202"/>
                  </a:lnTo>
                  <a:lnTo>
                    <a:pt x="142" y="204"/>
                  </a:lnTo>
                  <a:lnTo>
                    <a:pt x="142" y="208"/>
                  </a:lnTo>
                  <a:lnTo>
                    <a:pt x="150" y="208"/>
                  </a:lnTo>
                  <a:lnTo>
                    <a:pt x="158" y="210"/>
                  </a:lnTo>
                  <a:lnTo>
                    <a:pt x="162" y="214"/>
                  </a:lnTo>
                  <a:lnTo>
                    <a:pt x="182" y="214"/>
                  </a:lnTo>
                  <a:lnTo>
                    <a:pt x="184" y="212"/>
                  </a:lnTo>
                  <a:lnTo>
                    <a:pt x="188" y="214"/>
                  </a:lnTo>
                  <a:lnTo>
                    <a:pt x="202" y="218"/>
                  </a:lnTo>
                  <a:lnTo>
                    <a:pt x="206" y="222"/>
                  </a:lnTo>
                  <a:lnTo>
                    <a:pt x="210" y="222"/>
                  </a:lnTo>
                  <a:lnTo>
                    <a:pt x="216" y="220"/>
                  </a:lnTo>
                  <a:lnTo>
                    <a:pt x="220" y="224"/>
                  </a:lnTo>
                  <a:lnTo>
                    <a:pt x="224" y="224"/>
                  </a:lnTo>
                  <a:lnTo>
                    <a:pt x="228" y="224"/>
                  </a:lnTo>
                  <a:lnTo>
                    <a:pt x="230" y="224"/>
                  </a:lnTo>
                  <a:lnTo>
                    <a:pt x="234" y="222"/>
                  </a:lnTo>
                  <a:lnTo>
                    <a:pt x="238" y="226"/>
                  </a:lnTo>
                  <a:lnTo>
                    <a:pt x="238" y="228"/>
                  </a:lnTo>
                  <a:lnTo>
                    <a:pt x="244" y="230"/>
                  </a:lnTo>
                  <a:lnTo>
                    <a:pt x="250" y="230"/>
                  </a:lnTo>
                  <a:lnTo>
                    <a:pt x="254" y="232"/>
                  </a:lnTo>
                  <a:lnTo>
                    <a:pt x="252" y="224"/>
                  </a:lnTo>
                  <a:lnTo>
                    <a:pt x="248" y="222"/>
                  </a:lnTo>
                  <a:lnTo>
                    <a:pt x="250" y="214"/>
                  </a:lnTo>
                  <a:lnTo>
                    <a:pt x="240" y="210"/>
                  </a:lnTo>
                  <a:lnTo>
                    <a:pt x="228" y="210"/>
                  </a:lnTo>
                  <a:lnTo>
                    <a:pt x="228" y="202"/>
                  </a:lnTo>
                  <a:lnTo>
                    <a:pt x="226" y="200"/>
                  </a:lnTo>
                  <a:lnTo>
                    <a:pt x="226" y="194"/>
                  </a:lnTo>
                  <a:lnTo>
                    <a:pt x="218" y="196"/>
                  </a:lnTo>
                  <a:lnTo>
                    <a:pt x="218" y="194"/>
                  </a:lnTo>
                  <a:lnTo>
                    <a:pt x="214" y="194"/>
                  </a:lnTo>
                  <a:lnTo>
                    <a:pt x="210" y="190"/>
                  </a:lnTo>
                  <a:lnTo>
                    <a:pt x="206" y="190"/>
                  </a:lnTo>
                  <a:lnTo>
                    <a:pt x="202" y="188"/>
                  </a:lnTo>
                  <a:lnTo>
                    <a:pt x="200" y="194"/>
                  </a:lnTo>
                  <a:lnTo>
                    <a:pt x="186" y="194"/>
                  </a:lnTo>
                  <a:lnTo>
                    <a:pt x="182" y="192"/>
                  </a:lnTo>
                  <a:lnTo>
                    <a:pt x="174" y="190"/>
                  </a:lnTo>
                  <a:lnTo>
                    <a:pt x="170" y="184"/>
                  </a:lnTo>
                  <a:lnTo>
                    <a:pt x="160" y="184"/>
                  </a:lnTo>
                  <a:lnTo>
                    <a:pt x="160" y="182"/>
                  </a:lnTo>
                  <a:lnTo>
                    <a:pt x="152" y="182"/>
                  </a:lnTo>
                  <a:lnTo>
                    <a:pt x="152" y="182"/>
                  </a:lnTo>
                  <a:close/>
                  <a:moveTo>
                    <a:pt x="500" y="188"/>
                  </a:moveTo>
                  <a:lnTo>
                    <a:pt x="500" y="188"/>
                  </a:lnTo>
                  <a:lnTo>
                    <a:pt x="500" y="190"/>
                  </a:lnTo>
                  <a:lnTo>
                    <a:pt x="502" y="192"/>
                  </a:lnTo>
                  <a:lnTo>
                    <a:pt x="502" y="194"/>
                  </a:lnTo>
                  <a:lnTo>
                    <a:pt x="502" y="202"/>
                  </a:lnTo>
                  <a:lnTo>
                    <a:pt x="498" y="204"/>
                  </a:lnTo>
                  <a:lnTo>
                    <a:pt x="500" y="208"/>
                  </a:lnTo>
                  <a:lnTo>
                    <a:pt x="500" y="210"/>
                  </a:lnTo>
                  <a:lnTo>
                    <a:pt x="502" y="212"/>
                  </a:lnTo>
                  <a:lnTo>
                    <a:pt x="504" y="204"/>
                  </a:lnTo>
                  <a:lnTo>
                    <a:pt x="508" y="202"/>
                  </a:lnTo>
                  <a:lnTo>
                    <a:pt x="508" y="198"/>
                  </a:lnTo>
                  <a:lnTo>
                    <a:pt x="506" y="198"/>
                  </a:lnTo>
                  <a:lnTo>
                    <a:pt x="508" y="196"/>
                  </a:lnTo>
                  <a:lnTo>
                    <a:pt x="508" y="192"/>
                  </a:lnTo>
                  <a:lnTo>
                    <a:pt x="506" y="190"/>
                  </a:lnTo>
                  <a:lnTo>
                    <a:pt x="504" y="188"/>
                  </a:lnTo>
                  <a:lnTo>
                    <a:pt x="500" y="188"/>
                  </a:lnTo>
                  <a:lnTo>
                    <a:pt x="500" y="188"/>
                  </a:lnTo>
                  <a:close/>
                  <a:moveTo>
                    <a:pt x="254" y="222"/>
                  </a:moveTo>
                  <a:lnTo>
                    <a:pt x="254" y="222"/>
                  </a:lnTo>
                  <a:lnTo>
                    <a:pt x="254" y="228"/>
                  </a:lnTo>
                  <a:lnTo>
                    <a:pt x="256" y="228"/>
                  </a:lnTo>
                  <a:lnTo>
                    <a:pt x="258" y="232"/>
                  </a:lnTo>
                  <a:lnTo>
                    <a:pt x="258" y="234"/>
                  </a:lnTo>
                  <a:lnTo>
                    <a:pt x="258" y="232"/>
                  </a:lnTo>
                  <a:lnTo>
                    <a:pt x="262" y="228"/>
                  </a:lnTo>
                  <a:lnTo>
                    <a:pt x="262" y="226"/>
                  </a:lnTo>
                  <a:lnTo>
                    <a:pt x="262" y="224"/>
                  </a:lnTo>
                  <a:lnTo>
                    <a:pt x="258" y="224"/>
                  </a:lnTo>
                  <a:lnTo>
                    <a:pt x="254" y="222"/>
                  </a:lnTo>
                  <a:lnTo>
                    <a:pt x="254" y="222"/>
                  </a:lnTo>
                  <a:close/>
                  <a:moveTo>
                    <a:pt x="394" y="226"/>
                  </a:moveTo>
                  <a:lnTo>
                    <a:pt x="394" y="226"/>
                  </a:lnTo>
                  <a:lnTo>
                    <a:pt x="392" y="230"/>
                  </a:lnTo>
                  <a:lnTo>
                    <a:pt x="406" y="230"/>
                  </a:lnTo>
                  <a:lnTo>
                    <a:pt x="404" y="226"/>
                  </a:lnTo>
                  <a:lnTo>
                    <a:pt x="394" y="226"/>
                  </a:lnTo>
                  <a:lnTo>
                    <a:pt x="394" y="226"/>
                  </a:lnTo>
                  <a:close/>
                  <a:moveTo>
                    <a:pt x="272" y="230"/>
                  </a:moveTo>
                  <a:lnTo>
                    <a:pt x="272" y="230"/>
                  </a:lnTo>
                  <a:lnTo>
                    <a:pt x="268" y="236"/>
                  </a:lnTo>
                  <a:lnTo>
                    <a:pt x="276" y="236"/>
                  </a:lnTo>
                  <a:lnTo>
                    <a:pt x="276" y="230"/>
                  </a:lnTo>
                  <a:lnTo>
                    <a:pt x="272" y="230"/>
                  </a:lnTo>
                  <a:lnTo>
                    <a:pt x="272" y="230"/>
                  </a:lnTo>
                  <a:close/>
                  <a:moveTo>
                    <a:pt x="290" y="230"/>
                  </a:moveTo>
                  <a:lnTo>
                    <a:pt x="290" y="230"/>
                  </a:lnTo>
                  <a:lnTo>
                    <a:pt x="290" y="234"/>
                  </a:lnTo>
                  <a:lnTo>
                    <a:pt x="294" y="234"/>
                  </a:lnTo>
                  <a:lnTo>
                    <a:pt x="292" y="234"/>
                  </a:lnTo>
                  <a:lnTo>
                    <a:pt x="294" y="236"/>
                  </a:lnTo>
                  <a:lnTo>
                    <a:pt x="292" y="238"/>
                  </a:lnTo>
                  <a:lnTo>
                    <a:pt x="288" y="238"/>
                  </a:lnTo>
                  <a:lnTo>
                    <a:pt x="284" y="236"/>
                  </a:lnTo>
                  <a:lnTo>
                    <a:pt x="282" y="234"/>
                  </a:lnTo>
                  <a:lnTo>
                    <a:pt x="280" y="234"/>
                  </a:lnTo>
                  <a:lnTo>
                    <a:pt x="276" y="244"/>
                  </a:lnTo>
                  <a:lnTo>
                    <a:pt x="284" y="242"/>
                  </a:lnTo>
                  <a:lnTo>
                    <a:pt x="284" y="244"/>
                  </a:lnTo>
                  <a:lnTo>
                    <a:pt x="288" y="244"/>
                  </a:lnTo>
                  <a:lnTo>
                    <a:pt x="290" y="242"/>
                  </a:lnTo>
                  <a:lnTo>
                    <a:pt x="300" y="240"/>
                  </a:lnTo>
                  <a:lnTo>
                    <a:pt x="308" y="240"/>
                  </a:lnTo>
                  <a:lnTo>
                    <a:pt x="306" y="234"/>
                  </a:lnTo>
                  <a:lnTo>
                    <a:pt x="298" y="232"/>
                  </a:lnTo>
                  <a:lnTo>
                    <a:pt x="290" y="230"/>
                  </a:lnTo>
                  <a:lnTo>
                    <a:pt x="290" y="230"/>
                  </a:lnTo>
                  <a:close/>
                  <a:moveTo>
                    <a:pt x="320" y="232"/>
                  </a:moveTo>
                  <a:lnTo>
                    <a:pt x="320" y="232"/>
                  </a:lnTo>
                  <a:lnTo>
                    <a:pt x="316" y="234"/>
                  </a:lnTo>
                  <a:lnTo>
                    <a:pt x="316" y="236"/>
                  </a:lnTo>
                  <a:lnTo>
                    <a:pt x="318" y="238"/>
                  </a:lnTo>
                  <a:lnTo>
                    <a:pt x="326" y="240"/>
                  </a:lnTo>
                  <a:lnTo>
                    <a:pt x="336" y="240"/>
                  </a:lnTo>
                  <a:lnTo>
                    <a:pt x="336" y="242"/>
                  </a:lnTo>
                  <a:lnTo>
                    <a:pt x="340" y="242"/>
                  </a:lnTo>
                  <a:lnTo>
                    <a:pt x="346" y="240"/>
                  </a:lnTo>
                  <a:lnTo>
                    <a:pt x="350" y="238"/>
                  </a:lnTo>
                  <a:lnTo>
                    <a:pt x="354" y="238"/>
                  </a:lnTo>
                  <a:lnTo>
                    <a:pt x="356" y="240"/>
                  </a:lnTo>
                  <a:lnTo>
                    <a:pt x="358" y="236"/>
                  </a:lnTo>
                  <a:lnTo>
                    <a:pt x="356" y="234"/>
                  </a:lnTo>
                  <a:lnTo>
                    <a:pt x="352" y="234"/>
                  </a:lnTo>
                  <a:lnTo>
                    <a:pt x="348" y="234"/>
                  </a:lnTo>
                  <a:lnTo>
                    <a:pt x="344" y="236"/>
                  </a:lnTo>
                  <a:lnTo>
                    <a:pt x="340" y="232"/>
                  </a:lnTo>
                  <a:lnTo>
                    <a:pt x="336" y="232"/>
                  </a:lnTo>
                  <a:lnTo>
                    <a:pt x="332" y="234"/>
                  </a:lnTo>
                  <a:lnTo>
                    <a:pt x="326" y="232"/>
                  </a:lnTo>
                  <a:lnTo>
                    <a:pt x="320" y="232"/>
                  </a:lnTo>
                  <a:lnTo>
                    <a:pt x="320" y="232"/>
                  </a:lnTo>
                  <a:close/>
                  <a:moveTo>
                    <a:pt x="406" y="234"/>
                  </a:moveTo>
                  <a:lnTo>
                    <a:pt x="402" y="236"/>
                  </a:lnTo>
                  <a:lnTo>
                    <a:pt x="396" y="236"/>
                  </a:lnTo>
                  <a:lnTo>
                    <a:pt x="394" y="240"/>
                  </a:lnTo>
                  <a:lnTo>
                    <a:pt x="386" y="240"/>
                  </a:lnTo>
                  <a:lnTo>
                    <a:pt x="384" y="240"/>
                  </a:lnTo>
                  <a:lnTo>
                    <a:pt x="380" y="240"/>
                  </a:lnTo>
                  <a:lnTo>
                    <a:pt x="380" y="242"/>
                  </a:lnTo>
                  <a:lnTo>
                    <a:pt x="380" y="246"/>
                  </a:lnTo>
                  <a:lnTo>
                    <a:pt x="378" y="246"/>
                  </a:lnTo>
                  <a:lnTo>
                    <a:pt x="374" y="248"/>
                  </a:lnTo>
                  <a:lnTo>
                    <a:pt x="374" y="252"/>
                  </a:lnTo>
                  <a:lnTo>
                    <a:pt x="362" y="258"/>
                  </a:lnTo>
                  <a:lnTo>
                    <a:pt x="364" y="264"/>
                  </a:lnTo>
                  <a:lnTo>
                    <a:pt x="358" y="266"/>
                  </a:lnTo>
                  <a:lnTo>
                    <a:pt x="352" y="268"/>
                  </a:lnTo>
                  <a:lnTo>
                    <a:pt x="350" y="270"/>
                  </a:lnTo>
                  <a:lnTo>
                    <a:pt x="350" y="272"/>
                  </a:lnTo>
                  <a:lnTo>
                    <a:pt x="352" y="274"/>
                  </a:lnTo>
                  <a:lnTo>
                    <a:pt x="358" y="274"/>
                  </a:lnTo>
                  <a:lnTo>
                    <a:pt x="362" y="272"/>
                  </a:lnTo>
                  <a:lnTo>
                    <a:pt x="362" y="270"/>
                  </a:lnTo>
                  <a:lnTo>
                    <a:pt x="368" y="264"/>
                  </a:lnTo>
                  <a:lnTo>
                    <a:pt x="374" y="264"/>
                  </a:lnTo>
                  <a:lnTo>
                    <a:pt x="378" y="262"/>
                  </a:lnTo>
                  <a:lnTo>
                    <a:pt x="382" y="258"/>
                  </a:lnTo>
                  <a:lnTo>
                    <a:pt x="384" y="254"/>
                  </a:lnTo>
                  <a:lnTo>
                    <a:pt x="388" y="254"/>
                  </a:lnTo>
                  <a:lnTo>
                    <a:pt x="388" y="252"/>
                  </a:lnTo>
                  <a:lnTo>
                    <a:pt x="388" y="250"/>
                  </a:lnTo>
                  <a:lnTo>
                    <a:pt x="392" y="250"/>
                  </a:lnTo>
                  <a:lnTo>
                    <a:pt x="394" y="248"/>
                  </a:lnTo>
                  <a:lnTo>
                    <a:pt x="396" y="244"/>
                  </a:lnTo>
                  <a:lnTo>
                    <a:pt x="400" y="244"/>
                  </a:lnTo>
                  <a:lnTo>
                    <a:pt x="404" y="242"/>
                  </a:lnTo>
                  <a:lnTo>
                    <a:pt x="406" y="240"/>
                  </a:lnTo>
                  <a:lnTo>
                    <a:pt x="410" y="236"/>
                  </a:lnTo>
                  <a:lnTo>
                    <a:pt x="410" y="234"/>
                  </a:lnTo>
                  <a:lnTo>
                    <a:pt x="406" y="234"/>
                  </a:lnTo>
                  <a:lnTo>
                    <a:pt x="406" y="234"/>
                  </a:lnTo>
                  <a:close/>
                  <a:moveTo>
                    <a:pt x="310" y="252"/>
                  </a:moveTo>
                  <a:lnTo>
                    <a:pt x="308" y="258"/>
                  </a:lnTo>
                  <a:lnTo>
                    <a:pt x="318" y="262"/>
                  </a:lnTo>
                  <a:lnTo>
                    <a:pt x="322" y="264"/>
                  </a:lnTo>
                  <a:lnTo>
                    <a:pt x="328" y="266"/>
                  </a:lnTo>
                  <a:lnTo>
                    <a:pt x="328" y="262"/>
                  </a:lnTo>
                  <a:lnTo>
                    <a:pt x="328" y="260"/>
                  </a:lnTo>
                  <a:lnTo>
                    <a:pt x="326" y="258"/>
                  </a:lnTo>
                  <a:lnTo>
                    <a:pt x="310" y="252"/>
                  </a:lnTo>
                  <a:lnTo>
                    <a:pt x="310" y="252"/>
                  </a:lnTo>
                  <a:close/>
                  <a:moveTo>
                    <a:pt x="190" y="62"/>
                  </a:moveTo>
                  <a:lnTo>
                    <a:pt x="190" y="62"/>
                  </a:lnTo>
                  <a:lnTo>
                    <a:pt x="190" y="60"/>
                  </a:lnTo>
                  <a:lnTo>
                    <a:pt x="186" y="60"/>
                  </a:lnTo>
                  <a:lnTo>
                    <a:pt x="186" y="64"/>
                  </a:lnTo>
                  <a:lnTo>
                    <a:pt x="182" y="66"/>
                  </a:lnTo>
                  <a:lnTo>
                    <a:pt x="180" y="70"/>
                  </a:lnTo>
                  <a:lnTo>
                    <a:pt x="178" y="74"/>
                  </a:lnTo>
                  <a:lnTo>
                    <a:pt x="176" y="76"/>
                  </a:lnTo>
                  <a:lnTo>
                    <a:pt x="176" y="90"/>
                  </a:lnTo>
                  <a:lnTo>
                    <a:pt x="180" y="92"/>
                  </a:lnTo>
                  <a:lnTo>
                    <a:pt x="182" y="96"/>
                  </a:lnTo>
                  <a:lnTo>
                    <a:pt x="180" y="98"/>
                  </a:lnTo>
                  <a:lnTo>
                    <a:pt x="180" y="102"/>
                  </a:lnTo>
                  <a:lnTo>
                    <a:pt x="184" y="104"/>
                  </a:lnTo>
                  <a:lnTo>
                    <a:pt x="182" y="108"/>
                  </a:lnTo>
                  <a:lnTo>
                    <a:pt x="182" y="110"/>
                  </a:lnTo>
                  <a:lnTo>
                    <a:pt x="186" y="110"/>
                  </a:lnTo>
                  <a:lnTo>
                    <a:pt x="184" y="116"/>
                  </a:lnTo>
                  <a:lnTo>
                    <a:pt x="186" y="116"/>
                  </a:lnTo>
                  <a:lnTo>
                    <a:pt x="190" y="114"/>
                  </a:lnTo>
                  <a:lnTo>
                    <a:pt x="192" y="114"/>
                  </a:lnTo>
                  <a:lnTo>
                    <a:pt x="196" y="130"/>
                  </a:lnTo>
                  <a:lnTo>
                    <a:pt x="198" y="134"/>
                  </a:lnTo>
                  <a:lnTo>
                    <a:pt x="200" y="142"/>
                  </a:lnTo>
                  <a:lnTo>
                    <a:pt x="202" y="142"/>
                  </a:lnTo>
                  <a:lnTo>
                    <a:pt x="208" y="144"/>
                  </a:lnTo>
                  <a:lnTo>
                    <a:pt x="210" y="142"/>
                  </a:lnTo>
                  <a:lnTo>
                    <a:pt x="210" y="140"/>
                  </a:lnTo>
                  <a:lnTo>
                    <a:pt x="214" y="140"/>
                  </a:lnTo>
                  <a:lnTo>
                    <a:pt x="214" y="142"/>
                  </a:lnTo>
                  <a:lnTo>
                    <a:pt x="218" y="142"/>
                  </a:lnTo>
                  <a:lnTo>
                    <a:pt x="218" y="148"/>
                  </a:lnTo>
                  <a:lnTo>
                    <a:pt x="220" y="148"/>
                  </a:lnTo>
                  <a:lnTo>
                    <a:pt x="222" y="148"/>
                  </a:lnTo>
                  <a:lnTo>
                    <a:pt x="232" y="148"/>
                  </a:lnTo>
                  <a:lnTo>
                    <a:pt x="234" y="144"/>
                  </a:lnTo>
                  <a:lnTo>
                    <a:pt x="236" y="144"/>
                  </a:lnTo>
                  <a:lnTo>
                    <a:pt x="240" y="148"/>
                  </a:lnTo>
                  <a:lnTo>
                    <a:pt x="242" y="148"/>
                  </a:lnTo>
                  <a:lnTo>
                    <a:pt x="244" y="148"/>
                  </a:lnTo>
                  <a:lnTo>
                    <a:pt x="246" y="146"/>
                  </a:lnTo>
                  <a:lnTo>
                    <a:pt x="248" y="146"/>
                  </a:lnTo>
                  <a:lnTo>
                    <a:pt x="250" y="148"/>
                  </a:lnTo>
                  <a:lnTo>
                    <a:pt x="254" y="150"/>
                  </a:lnTo>
                  <a:lnTo>
                    <a:pt x="256" y="150"/>
                  </a:lnTo>
                  <a:lnTo>
                    <a:pt x="256" y="152"/>
                  </a:lnTo>
                  <a:lnTo>
                    <a:pt x="258" y="152"/>
                  </a:lnTo>
                  <a:lnTo>
                    <a:pt x="260" y="150"/>
                  </a:lnTo>
                  <a:lnTo>
                    <a:pt x="264" y="148"/>
                  </a:lnTo>
                  <a:lnTo>
                    <a:pt x="270" y="146"/>
                  </a:lnTo>
                  <a:lnTo>
                    <a:pt x="276" y="136"/>
                  </a:lnTo>
                  <a:lnTo>
                    <a:pt x="280" y="132"/>
                  </a:lnTo>
                  <a:lnTo>
                    <a:pt x="284" y="130"/>
                  </a:lnTo>
                  <a:lnTo>
                    <a:pt x="280" y="122"/>
                  </a:lnTo>
                  <a:lnTo>
                    <a:pt x="288" y="112"/>
                  </a:lnTo>
                  <a:lnTo>
                    <a:pt x="288" y="108"/>
                  </a:lnTo>
                  <a:lnTo>
                    <a:pt x="286" y="108"/>
                  </a:lnTo>
                  <a:lnTo>
                    <a:pt x="286" y="106"/>
                  </a:lnTo>
                  <a:lnTo>
                    <a:pt x="286" y="104"/>
                  </a:lnTo>
                  <a:lnTo>
                    <a:pt x="288" y="104"/>
                  </a:lnTo>
                  <a:lnTo>
                    <a:pt x="290" y="100"/>
                  </a:lnTo>
                  <a:lnTo>
                    <a:pt x="290" y="96"/>
                  </a:lnTo>
                  <a:lnTo>
                    <a:pt x="290" y="84"/>
                  </a:lnTo>
                  <a:lnTo>
                    <a:pt x="296" y="80"/>
                  </a:lnTo>
                  <a:lnTo>
                    <a:pt x="306" y="78"/>
                  </a:lnTo>
                  <a:lnTo>
                    <a:pt x="304" y="74"/>
                  </a:lnTo>
                  <a:lnTo>
                    <a:pt x="296" y="70"/>
                  </a:lnTo>
                  <a:lnTo>
                    <a:pt x="294" y="68"/>
                  </a:lnTo>
                  <a:lnTo>
                    <a:pt x="292" y="66"/>
                  </a:lnTo>
                  <a:lnTo>
                    <a:pt x="292" y="62"/>
                  </a:lnTo>
                  <a:lnTo>
                    <a:pt x="294" y="60"/>
                  </a:lnTo>
                  <a:lnTo>
                    <a:pt x="294" y="56"/>
                  </a:lnTo>
                  <a:lnTo>
                    <a:pt x="292" y="52"/>
                  </a:lnTo>
                  <a:lnTo>
                    <a:pt x="286" y="44"/>
                  </a:lnTo>
                  <a:lnTo>
                    <a:pt x="286" y="40"/>
                  </a:lnTo>
                  <a:lnTo>
                    <a:pt x="288" y="38"/>
                  </a:lnTo>
                  <a:lnTo>
                    <a:pt x="290" y="38"/>
                  </a:lnTo>
                  <a:lnTo>
                    <a:pt x="290" y="36"/>
                  </a:lnTo>
                  <a:lnTo>
                    <a:pt x="290" y="34"/>
                  </a:lnTo>
                  <a:lnTo>
                    <a:pt x="286" y="32"/>
                  </a:lnTo>
                  <a:lnTo>
                    <a:pt x="286" y="30"/>
                  </a:lnTo>
                  <a:lnTo>
                    <a:pt x="276" y="32"/>
                  </a:lnTo>
                  <a:lnTo>
                    <a:pt x="268" y="30"/>
                  </a:lnTo>
                  <a:lnTo>
                    <a:pt x="266" y="34"/>
                  </a:lnTo>
                  <a:lnTo>
                    <a:pt x="264" y="44"/>
                  </a:lnTo>
                  <a:lnTo>
                    <a:pt x="260" y="48"/>
                  </a:lnTo>
                  <a:lnTo>
                    <a:pt x="258" y="52"/>
                  </a:lnTo>
                  <a:lnTo>
                    <a:pt x="256" y="56"/>
                  </a:lnTo>
                  <a:lnTo>
                    <a:pt x="252" y="58"/>
                  </a:lnTo>
                  <a:lnTo>
                    <a:pt x="252" y="62"/>
                  </a:lnTo>
                  <a:lnTo>
                    <a:pt x="250" y="68"/>
                  </a:lnTo>
                  <a:lnTo>
                    <a:pt x="248" y="70"/>
                  </a:lnTo>
                  <a:lnTo>
                    <a:pt x="242" y="74"/>
                  </a:lnTo>
                  <a:lnTo>
                    <a:pt x="234" y="74"/>
                  </a:lnTo>
                  <a:lnTo>
                    <a:pt x="230" y="72"/>
                  </a:lnTo>
                  <a:lnTo>
                    <a:pt x="222" y="74"/>
                  </a:lnTo>
                  <a:lnTo>
                    <a:pt x="220" y="76"/>
                  </a:lnTo>
                  <a:lnTo>
                    <a:pt x="212" y="78"/>
                  </a:lnTo>
                  <a:lnTo>
                    <a:pt x="206" y="80"/>
                  </a:lnTo>
                  <a:lnTo>
                    <a:pt x="202" y="78"/>
                  </a:lnTo>
                  <a:lnTo>
                    <a:pt x="198" y="76"/>
                  </a:lnTo>
                  <a:lnTo>
                    <a:pt x="192" y="74"/>
                  </a:lnTo>
                  <a:lnTo>
                    <a:pt x="190" y="68"/>
                  </a:lnTo>
                  <a:lnTo>
                    <a:pt x="190" y="62"/>
                  </a:lnTo>
                  <a:lnTo>
                    <a:pt x="190" y="62"/>
                  </a:lnTo>
                  <a:close/>
                  <a:moveTo>
                    <a:pt x="470" y="112"/>
                  </a:moveTo>
                  <a:lnTo>
                    <a:pt x="470" y="112"/>
                  </a:lnTo>
                  <a:lnTo>
                    <a:pt x="462" y="112"/>
                  </a:lnTo>
                  <a:lnTo>
                    <a:pt x="462" y="118"/>
                  </a:lnTo>
                  <a:lnTo>
                    <a:pt x="460" y="118"/>
                  </a:lnTo>
                  <a:lnTo>
                    <a:pt x="460" y="120"/>
                  </a:lnTo>
                  <a:lnTo>
                    <a:pt x="462" y="122"/>
                  </a:lnTo>
                  <a:lnTo>
                    <a:pt x="466" y="122"/>
                  </a:lnTo>
                  <a:lnTo>
                    <a:pt x="470" y="122"/>
                  </a:lnTo>
                  <a:lnTo>
                    <a:pt x="474" y="124"/>
                  </a:lnTo>
                  <a:lnTo>
                    <a:pt x="474" y="126"/>
                  </a:lnTo>
                  <a:lnTo>
                    <a:pt x="474" y="130"/>
                  </a:lnTo>
                  <a:lnTo>
                    <a:pt x="472" y="130"/>
                  </a:lnTo>
                  <a:lnTo>
                    <a:pt x="476" y="130"/>
                  </a:lnTo>
                  <a:lnTo>
                    <a:pt x="480" y="130"/>
                  </a:lnTo>
                  <a:lnTo>
                    <a:pt x="488" y="130"/>
                  </a:lnTo>
                  <a:lnTo>
                    <a:pt x="496" y="132"/>
                  </a:lnTo>
                  <a:lnTo>
                    <a:pt x="496" y="134"/>
                  </a:lnTo>
                  <a:lnTo>
                    <a:pt x="488" y="136"/>
                  </a:lnTo>
                  <a:lnTo>
                    <a:pt x="486" y="138"/>
                  </a:lnTo>
                  <a:lnTo>
                    <a:pt x="478" y="138"/>
                  </a:lnTo>
                  <a:lnTo>
                    <a:pt x="470" y="138"/>
                  </a:lnTo>
                  <a:lnTo>
                    <a:pt x="472" y="142"/>
                  </a:lnTo>
                  <a:lnTo>
                    <a:pt x="478" y="140"/>
                  </a:lnTo>
                  <a:lnTo>
                    <a:pt x="480" y="146"/>
                  </a:lnTo>
                  <a:lnTo>
                    <a:pt x="484" y="148"/>
                  </a:lnTo>
                  <a:lnTo>
                    <a:pt x="484" y="150"/>
                  </a:lnTo>
                  <a:lnTo>
                    <a:pt x="484" y="154"/>
                  </a:lnTo>
                  <a:lnTo>
                    <a:pt x="486" y="156"/>
                  </a:lnTo>
                  <a:lnTo>
                    <a:pt x="488" y="156"/>
                  </a:lnTo>
                  <a:lnTo>
                    <a:pt x="492" y="148"/>
                  </a:lnTo>
                  <a:lnTo>
                    <a:pt x="494" y="148"/>
                  </a:lnTo>
                  <a:lnTo>
                    <a:pt x="494" y="150"/>
                  </a:lnTo>
                  <a:lnTo>
                    <a:pt x="498" y="154"/>
                  </a:lnTo>
                  <a:lnTo>
                    <a:pt x="504" y="156"/>
                  </a:lnTo>
                  <a:lnTo>
                    <a:pt x="504" y="160"/>
                  </a:lnTo>
                  <a:lnTo>
                    <a:pt x="506" y="164"/>
                  </a:lnTo>
                  <a:lnTo>
                    <a:pt x="508" y="166"/>
                  </a:lnTo>
                  <a:lnTo>
                    <a:pt x="512" y="166"/>
                  </a:lnTo>
                  <a:lnTo>
                    <a:pt x="516" y="166"/>
                  </a:lnTo>
                  <a:lnTo>
                    <a:pt x="518" y="168"/>
                  </a:lnTo>
                  <a:lnTo>
                    <a:pt x="520" y="166"/>
                  </a:lnTo>
                  <a:lnTo>
                    <a:pt x="524" y="166"/>
                  </a:lnTo>
                  <a:lnTo>
                    <a:pt x="524" y="168"/>
                  </a:lnTo>
                  <a:lnTo>
                    <a:pt x="530" y="172"/>
                  </a:lnTo>
                  <a:lnTo>
                    <a:pt x="534" y="176"/>
                  </a:lnTo>
                  <a:lnTo>
                    <a:pt x="542" y="176"/>
                  </a:lnTo>
                  <a:lnTo>
                    <a:pt x="546" y="178"/>
                  </a:lnTo>
                  <a:lnTo>
                    <a:pt x="548" y="178"/>
                  </a:lnTo>
                  <a:lnTo>
                    <a:pt x="552" y="180"/>
                  </a:lnTo>
                  <a:lnTo>
                    <a:pt x="556" y="186"/>
                  </a:lnTo>
                  <a:lnTo>
                    <a:pt x="556" y="198"/>
                  </a:lnTo>
                  <a:lnTo>
                    <a:pt x="554" y="198"/>
                  </a:lnTo>
                  <a:lnTo>
                    <a:pt x="554" y="200"/>
                  </a:lnTo>
                  <a:lnTo>
                    <a:pt x="556" y="202"/>
                  </a:lnTo>
                  <a:lnTo>
                    <a:pt x="556" y="206"/>
                  </a:lnTo>
                  <a:lnTo>
                    <a:pt x="556" y="208"/>
                  </a:lnTo>
                  <a:lnTo>
                    <a:pt x="560" y="212"/>
                  </a:lnTo>
                  <a:lnTo>
                    <a:pt x="560" y="218"/>
                  </a:lnTo>
                  <a:lnTo>
                    <a:pt x="560" y="224"/>
                  </a:lnTo>
                  <a:lnTo>
                    <a:pt x="556" y="220"/>
                  </a:lnTo>
                  <a:lnTo>
                    <a:pt x="556" y="222"/>
                  </a:lnTo>
                  <a:lnTo>
                    <a:pt x="552" y="222"/>
                  </a:lnTo>
                  <a:lnTo>
                    <a:pt x="544" y="232"/>
                  </a:lnTo>
                  <a:lnTo>
                    <a:pt x="558" y="230"/>
                  </a:lnTo>
                  <a:lnTo>
                    <a:pt x="558" y="226"/>
                  </a:lnTo>
                  <a:lnTo>
                    <a:pt x="560" y="226"/>
                  </a:lnTo>
                  <a:lnTo>
                    <a:pt x="560" y="228"/>
                  </a:lnTo>
                  <a:lnTo>
                    <a:pt x="564" y="228"/>
                  </a:lnTo>
                  <a:lnTo>
                    <a:pt x="566" y="228"/>
                  </a:lnTo>
                  <a:lnTo>
                    <a:pt x="572" y="228"/>
                  </a:lnTo>
                  <a:lnTo>
                    <a:pt x="576" y="232"/>
                  </a:lnTo>
                  <a:lnTo>
                    <a:pt x="580" y="234"/>
                  </a:lnTo>
                  <a:lnTo>
                    <a:pt x="580" y="238"/>
                  </a:lnTo>
                  <a:lnTo>
                    <a:pt x="582" y="238"/>
                  </a:lnTo>
                  <a:lnTo>
                    <a:pt x="584" y="242"/>
                  </a:lnTo>
                  <a:lnTo>
                    <a:pt x="586" y="242"/>
                  </a:lnTo>
                  <a:lnTo>
                    <a:pt x="586" y="210"/>
                  </a:lnTo>
                  <a:lnTo>
                    <a:pt x="584" y="204"/>
                  </a:lnTo>
                  <a:lnTo>
                    <a:pt x="586" y="198"/>
                  </a:lnTo>
                  <a:lnTo>
                    <a:pt x="586" y="140"/>
                  </a:lnTo>
                  <a:lnTo>
                    <a:pt x="584" y="140"/>
                  </a:lnTo>
                  <a:lnTo>
                    <a:pt x="582" y="136"/>
                  </a:lnTo>
                  <a:lnTo>
                    <a:pt x="580" y="134"/>
                  </a:lnTo>
                  <a:lnTo>
                    <a:pt x="578" y="134"/>
                  </a:lnTo>
                  <a:lnTo>
                    <a:pt x="574" y="136"/>
                  </a:lnTo>
                  <a:lnTo>
                    <a:pt x="566" y="134"/>
                  </a:lnTo>
                  <a:lnTo>
                    <a:pt x="560" y="132"/>
                  </a:lnTo>
                  <a:lnTo>
                    <a:pt x="554" y="126"/>
                  </a:lnTo>
                  <a:lnTo>
                    <a:pt x="548" y="122"/>
                  </a:lnTo>
                  <a:lnTo>
                    <a:pt x="544" y="122"/>
                  </a:lnTo>
                  <a:lnTo>
                    <a:pt x="544" y="124"/>
                  </a:lnTo>
                  <a:lnTo>
                    <a:pt x="540" y="124"/>
                  </a:lnTo>
                  <a:lnTo>
                    <a:pt x="534" y="132"/>
                  </a:lnTo>
                  <a:lnTo>
                    <a:pt x="528" y="134"/>
                  </a:lnTo>
                  <a:lnTo>
                    <a:pt x="524" y="140"/>
                  </a:lnTo>
                  <a:lnTo>
                    <a:pt x="522" y="146"/>
                  </a:lnTo>
                  <a:lnTo>
                    <a:pt x="514" y="150"/>
                  </a:lnTo>
                  <a:lnTo>
                    <a:pt x="512" y="148"/>
                  </a:lnTo>
                  <a:lnTo>
                    <a:pt x="510" y="144"/>
                  </a:lnTo>
                  <a:lnTo>
                    <a:pt x="506" y="144"/>
                  </a:lnTo>
                  <a:lnTo>
                    <a:pt x="506" y="138"/>
                  </a:lnTo>
                  <a:lnTo>
                    <a:pt x="504" y="136"/>
                  </a:lnTo>
                  <a:lnTo>
                    <a:pt x="504" y="138"/>
                  </a:lnTo>
                  <a:lnTo>
                    <a:pt x="502" y="140"/>
                  </a:lnTo>
                  <a:lnTo>
                    <a:pt x="500" y="130"/>
                  </a:lnTo>
                  <a:lnTo>
                    <a:pt x="500" y="126"/>
                  </a:lnTo>
                  <a:lnTo>
                    <a:pt x="500" y="120"/>
                  </a:lnTo>
                  <a:lnTo>
                    <a:pt x="500" y="118"/>
                  </a:lnTo>
                  <a:lnTo>
                    <a:pt x="502" y="116"/>
                  </a:lnTo>
                  <a:lnTo>
                    <a:pt x="500" y="112"/>
                  </a:lnTo>
                  <a:lnTo>
                    <a:pt x="496" y="108"/>
                  </a:lnTo>
                  <a:lnTo>
                    <a:pt x="494" y="108"/>
                  </a:lnTo>
                  <a:lnTo>
                    <a:pt x="494" y="110"/>
                  </a:lnTo>
                  <a:lnTo>
                    <a:pt x="492" y="108"/>
                  </a:lnTo>
                  <a:lnTo>
                    <a:pt x="490" y="108"/>
                  </a:lnTo>
                  <a:lnTo>
                    <a:pt x="488" y="110"/>
                  </a:lnTo>
                  <a:lnTo>
                    <a:pt x="484" y="108"/>
                  </a:lnTo>
                  <a:lnTo>
                    <a:pt x="478" y="106"/>
                  </a:lnTo>
                  <a:lnTo>
                    <a:pt x="474" y="106"/>
                  </a:lnTo>
                  <a:lnTo>
                    <a:pt x="472" y="108"/>
                  </a:lnTo>
                  <a:lnTo>
                    <a:pt x="470" y="112"/>
                  </a:lnTo>
                  <a:lnTo>
                    <a:pt x="470" y="11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13" name="Freeform 328">
              <a:extLst>
                <a:ext uri="{FF2B5EF4-FFF2-40B4-BE49-F238E27FC236}">
                  <a16:creationId xmlns:a16="http://schemas.microsoft.com/office/drawing/2014/main" id="{D6D6FBD9-A702-4648-A27D-BAC0D83FE267}"/>
                </a:ext>
              </a:extLst>
            </p:cNvPr>
            <p:cNvSpPr>
              <a:spLocks/>
            </p:cNvSpPr>
            <p:nvPr/>
          </p:nvSpPr>
          <p:spPr bwMode="auto">
            <a:xfrm>
              <a:off x="7013575" y="4067175"/>
              <a:ext cx="25400" cy="9525"/>
            </a:xfrm>
            <a:custGeom>
              <a:avLst/>
              <a:gdLst/>
              <a:ahLst/>
              <a:cxnLst>
                <a:cxn ang="0">
                  <a:pos x="6" y="0"/>
                </a:cxn>
                <a:cxn ang="0">
                  <a:pos x="4" y="2"/>
                </a:cxn>
                <a:cxn ang="0">
                  <a:pos x="0" y="4"/>
                </a:cxn>
                <a:cxn ang="0">
                  <a:pos x="2" y="6"/>
                </a:cxn>
                <a:cxn ang="0">
                  <a:pos x="14" y="6"/>
                </a:cxn>
                <a:cxn ang="0">
                  <a:pos x="16" y="4"/>
                </a:cxn>
                <a:cxn ang="0">
                  <a:pos x="6" y="0"/>
                </a:cxn>
              </a:cxnLst>
              <a:rect l="0" t="0" r="r" b="b"/>
              <a:pathLst>
                <a:path w="16" h="6">
                  <a:moveTo>
                    <a:pt x="6" y="0"/>
                  </a:moveTo>
                  <a:lnTo>
                    <a:pt x="4" y="2"/>
                  </a:lnTo>
                  <a:lnTo>
                    <a:pt x="0" y="4"/>
                  </a:lnTo>
                  <a:lnTo>
                    <a:pt x="2" y="6"/>
                  </a:lnTo>
                  <a:lnTo>
                    <a:pt x="14" y="6"/>
                  </a:lnTo>
                  <a:lnTo>
                    <a:pt x="16" y="4"/>
                  </a:lnTo>
                  <a:lnTo>
                    <a:pt x="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14" name="Freeform 329">
              <a:extLst>
                <a:ext uri="{FF2B5EF4-FFF2-40B4-BE49-F238E27FC236}">
                  <a16:creationId xmlns:a16="http://schemas.microsoft.com/office/drawing/2014/main" id="{0A5EE64D-8D02-4DE8-9B0D-F5609922D2E5}"/>
                </a:ext>
              </a:extLst>
            </p:cNvPr>
            <p:cNvSpPr>
              <a:spLocks/>
            </p:cNvSpPr>
            <p:nvPr/>
          </p:nvSpPr>
          <p:spPr bwMode="auto">
            <a:xfrm>
              <a:off x="7013575" y="4067175"/>
              <a:ext cx="25400" cy="9525"/>
            </a:xfrm>
            <a:custGeom>
              <a:avLst/>
              <a:gdLst/>
              <a:ahLst/>
              <a:cxnLst>
                <a:cxn ang="0">
                  <a:pos x="6" y="0"/>
                </a:cxn>
                <a:cxn ang="0">
                  <a:pos x="4" y="2"/>
                </a:cxn>
                <a:cxn ang="0">
                  <a:pos x="0" y="4"/>
                </a:cxn>
                <a:cxn ang="0">
                  <a:pos x="2" y="6"/>
                </a:cxn>
                <a:cxn ang="0">
                  <a:pos x="14" y="6"/>
                </a:cxn>
                <a:cxn ang="0">
                  <a:pos x="16" y="4"/>
                </a:cxn>
                <a:cxn ang="0">
                  <a:pos x="6" y="0"/>
                </a:cxn>
              </a:cxnLst>
              <a:rect l="0" t="0" r="r" b="b"/>
              <a:pathLst>
                <a:path w="16" h="6">
                  <a:moveTo>
                    <a:pt x="6" y="0"/>
                  </a:moveTo>
                  <a:lnTo>
                    <a:pt x="4" y="2"/>
                  </a:lnTo>
                  <a:lnTo>
                    <a:pt x="0" y="4"/>
                  </a:lnTo>
                  <a:lnTo>
                    <a:pt x="2" y="6"/>
                  </a:lnTo>
                  <a:lnTo>
                    <a:pt x="14" y="6"/>
                  </a:lnTo>
                  <a:lnTo>
                    <a:pt x="16" y="4"/>
                  </a:lnTo>
                  <a:lnTo>
                    <a:pt x="6"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15" name="Freeform 330">
              <a:extLst>
                <a:ext uri="{FF2B5EF4-FFF2-40B4-BE49-F238E27FC236}">
                  <a16:creationId xmlns:a16="http://schemas.microsoft.com/office/drawing/2014/main" id="{867ECD4C-B131-47F0-BED5-1C2BF974E520}"/>
                </a:ext>
              </a:extLst>
            </p:cNvPr>
            <p:cNvSpPr>
              <a:spLocks/>
            </p:cNvSpPr>
            <p:nvPr/>
          </p:nvSpPr>
          <p:spPr bwMode="auto">
            <a:xfrm>
              <a:off x="6515100" y="4105275"/>
              <a:ext cx="22225" cy="38100"/>
            </a:xfrm>
            <a:custGeom>
              <a:avLst/>
              <a:gdLst/>
              <a:ahLst/>
              <a:cxnLst>
                <a:cxn ang="0">
                  <a:pos x="4" y="0"/>
                </a:cxn>
                <a:cxn ang="0">
                  <a:pos x="4" y="0"/>
                </a:cxn>
                <a:cxn ang="0">
                  <a:pos x="2" y="4"/>
                </a:cxn>
                <a:cxn ang="0">
                  <a:pos x="0" y="8"/>
                </a:cxn>
                <a:cxn ang="0">
                  <a:pos x="6" y="10"/>
                </a:cxn>
                <a:cxn ang="0">
                  <a:pos x="6" y="12"/>
                </a:cxn>
                <a:cxn ang="0">
                  <a:pos x="6" y="16"/>
                </a:cxn>
                <a:cxn ang="0">
                  <a:pos x="8" y="18"/>
                </a:cxn>
                <a:cxn ang="0">
                  <a:pos x="10" y="20"/>
                </a:cxn>
                <a:cxn ang="0">
                  <a:pos x="12" y="24"/>
                </a:cxn>
                <a:cxn ang="0">
                  <a:pos x="14" y="22"/>
                </a:cxn>
                <a:cxn ang="0">
                  <a:pos x="12" y="12"/>
                </a:cxn>
                <a:cxn ang="0">
                  <a:pos x="8" y="6"/>
                </a:cxn>
                <a:cxn ang="0">
                  <a:pos x="8" y="2"/>
                </a:cxn>
                <a:cxn ang="0">
                  <a:pos x="4" y="0"/>
                </a:cxn>
              </a:cxnLst>
              <a:rect l="0" t="0" r="r" b="b"/>
              <a:pathLst>
                <a:path w="14" h="24">
                  <a:moveTo>
                    <a:pt x="4" y="0"/>
                  </a:moveTo>
                  <a:lnTo>
                    <a:pt x="4" y="0"/>
                  </a:lnTo>
                  <a:lnTo>
                    <a:pt x="2" y="4"/>
                  </a:lnTo>
                  <a:lnTo>
                    <a:pt x="0" y="8"/>
                  </a:lnTo>
                  <a:lnTo>
                    <a:pt x="6" y="10"/>
                  </a:lnTo>
                  <a:lnTo>
                    <a:pt x="6" y="12"/>
                  </a:lnTo>
                  <a:lnTo>
                    <a:pt x="6" y="16"/>
                  </a:lnTo>
                  <a:lnTo>
                    <a:pt x="8" y="18"/>
                  </a:lnTo>
                  <a:lnTo>
                    <a:pt x="10" y="20"/>
                  </a:lnTo>
                  <a:lnTo>
                    <a:pt x="12" y="24"/>
                  </a:lnTo>
                  <a:lnTo>
                    <a:pt x="14" y="22"/>
                  </a:lnTo>
                  <a:lnTo>
                    <a:pt x="12" y="12"/>
                  </a:lnTo>
                  <a:lnTo>
                    <a:pt x="8" y="6"/>
                  </a:lnTo>
                  <a:lnTo>
                    <a:pt x="8" y="2"/>
                  </a:lnTo>
                  <a:lnTo>
                    <a:pt x="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16" name="Freeform 331">
              <a:extLst>
                <a:ext uri="{FF2B5EF4-FFF2-40B4-BE49-F238E27FC236}">
                  <a16:creationId xmlns:a16="http://schemas.microsoft.com/office/drawing/2014/main" id="{92A7957B-C3D1-43FD-90AB-B833560AF638}"/>
                </a:ext>
              </a:extLst>
            </p:cNvPr>
            <p:cNvSpPr>
              <a:spLocks/>
            </p:cNvSpPr>
            <p:nvPr/>
          </p:nvSpPr>
          <p:spPr bwMode="auto">
            <a:xfrm>
              <a:off x="6515100" y="4105275"/>
              <a:ext cx="22225" cy="38100"/>
            </a:xfrm>
            <a:custGeom>
              <a:avLst/>
              <a:gdLst/>
              <a:ahLst/>
              <a:cxnLst>
                <a:cxn ang="0">
                  <a:pos x="4" y="0"/>
                </a:cxn>
                <a:cxn ang="0">
                  <a:pos x="4" y="0"/>
                </a:cxn>
                <a:cxn ang="0">
                  <a:pos x="2" y="4"/>
                </a:cxn>
                <a:cxn ang="0">
                  <a:pos x="0" y="8"/>
                </a:cxn>
                <a:cxn ang="0">
                  <a:pos x="6" y="10"/>
                </a:cxn>
                <a:cxn ang="0">
                  <a:pos x="6" y="12"/>
                </a:cxn>
                <a:cxn ang="0">
                  <a:pos x="6" y="16"/>
                </a:cxn>
                <a:cxn ang="0">
                  <a:pos x="8" y="18"/>
                </a:cxn>
                <a:cxn ang="0">
                  <a:pos x="10" y="20"/>
                </a:cxn>
                <a:cxn ang="0">
                  <a:pos x="12" y="24"/>
                </a:cxn>
                <a:cxn ang="0">
                  <a:pos x="14" y="22"/>
                </a:cxn>
                <a:cxn ang="0">
                  <a:pos x="12" y="12"/>
                </a:cxn>
                <a:cxn ang="0">
                  <a:pos x="8" y="6"/>
                </a:cxn>
                <a:cxn ang="0">
                  <a:pos x="8" y="2"/>
                </a:cxn>
                <a:cxn ang="0">
                  <a:pos x="4" y="0"/>
                </a:cxn>
              </a:cxnLst>
              <a:rect l="0" t="0" r="r" b="b"/>
              <a:pathLst>
                <a:path w="14" h="24">
                  <a:moveTo>
                    <a:pt x="4" y="0"/>
                  </a:moveTo>
                  <a:lnTo>
                    <a:pt x="4" y="0"/>
                  </a:lnTo>
                  <a:lnTo>
                    <a:pt x="2" y="4"/>
                  </a:lnTo>
                  <a:lnTo>
                    <a:pt x="0" y="8"/>
                  </a:lnTo>
                  <a:lnTo>
                    <a:pt x="6" y="10"/>
                  </a:lnTo>
                  <a:lnTo>
                    <a:pt x="6" y="12"/>
                  </a:lnTo>
                  <a:lnTo>
                    <a:pt x="6" y="16"/>
                  </a:lnTo>
                  <a:lnTo>
                    <a:pt x="8" y="18"/>
                  </a:lnTo>
                  <a:lnTo>
                    <a:pt x="10" y="20"/>
                  </a:lnTo>
                  <a:lnTo>
                    <a:pt x="12" y="24"/>
                  </a:lnTo>
                  <a:lnTo>
                    <a:pt x="14" y="22"/>
                  </a:lnTo>
                  <a:lnTo>
                    <a:pt x="12" y="12"/>
                  </a:lnTo>
                  <a:lnTo>
                    <a:pt x="8" y="6"/>
                  </a:lnTo>
                  <a:lnTo>
                    <a:pt x="8" y="2"/>
                  </a:lnTo>
                  <a:lnTo>
                    <a:pt x="4"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17" name="Freeform 332">
              <a:extLst>
                <a:ext uri="{FF2B5EF4-FFF2-40B4-BE49-F238E27FC236}">
                  <a16:creationId xmlns:a16="http://schemas.microsoft.com/office/drawing/2014/main" id="{CF5BAC7D-C78C-4F40-B33B-DD426422552A}"/>
                </a:ext>
              </a:extLst>
            </p:cNvPr>
            <p:cNvSpPr>
              <a:spLocks/>
            </p:cNvSpPr>
            <p:nvPr/>
          </p:nvSpPr>
          <p:spPr bwMode="auto">
            <a:xfrm>
              <a:off x="6861175" y="4181475"/>
              <a:ext cx="22225" cy="25400"/>
            </a:xfrm>
            <a:custGeom>
              <a:avLst/>
              <a:gdLst/>
              <a:ahLst/>
              <a:cxnLst>
                <a:cxn ang="0">
                  <a:pos x="10" y="0"/>
                </a:cxn>
                <a:cxn ang="0">
                  <a:pos x="10" y="0"/>
                </a:cxn>
                <a:cxn ang="0">
                  <a:pos x="8" y="2"/>
                </a:cxn>
                <a:cxn ang="0">
                  <a:pos x="8" y="8"/>
                </a:cxn>
                <a:cxn ang="0">
                  <a:pos x="6" y="8"/>
                </a:cxn>
                <a:cxn ang="0">
                  <a:pos x="6" y="8"/>
                </a:cxn>
                <a:cxn ang="0">
                  <a:pos x="4" y="6"/>
                </a:cxn>
                <a:cxn ang="0">
                  <a:pos x="2" y="6"/>
                </a:cxn>
                <a:cxn ang="0">
                  <a:pos x="0" y="8"/>
                </a:cxn>
                <a:cxn ang="0">
                  <a:pos x="0" y="10"/>
                </a:cxn>
                <a:cxn ang="0">
                  <a:pos x="4" y="12"/>
                </a:cxn>
                <a:cxn ang="0">
                  <a:pos x="6" y="16"/>
                </a:cxn>
                <a:cxn ang="0">
                  <a:pos x="10" y="16"/>
                </a:cxn>
                <a:cxn ang="0">
                  <a:pos x="14" y="12"/>
                </a:cxn>
                <a:cxn ang="0">
                  <a:pos x="10" y="8"/>
                </a:cxn>
                <a:cxn ang="0">
                  <a:pos x="10" y="6"/>
                </a:cxn>
                <a:cxn ang="0">
                  <a:pos x="12" y="4"/>
                </a:cxn>
                <a:cxn ang="0">
                  <a:pos x="12" y="2"/>
                </a:cxn>
                <a:cxn ang="0">
                  <a:pos x="10" y="0"/>
                </a:cxn>
              </a:cxnLst>
              <a:rect l="0" t="0" r="r" b="b"/>
              <a:pathLst>
                <a:path w="14" h="16">
                  <a:moveTo>
                    <a:pt x="10" y="0"/>
                  </a:moveTo>
                  <a:lnTo>
                    <a:pt x="10" y="0"/>
                  </a:lnTo>
                  <a:lnTo>
                    <a:pt x="8" y="2"/>
                  </a:lnTo>
                  <a:lnTo>
                    <a:pt x="8" y="8"/>
                  </a:lnTo>
                  <a:lnTo>
                    <a:pt x="6" y="8"/>
                  </a:lnTo>
                  <a:lnTo>
                    <a:pt x="6" y="8"/>
                  </a:lnTo>
                  <a:lnTo>
                    <a:pt x="4" y="6"/>
                  </a:lnTo>
                  <a:lnTo>
                    <a:pt x="2" y="6"/>
                  </a:lnTo>
                  <a:lnTo>
                    <a:pt x="0" y="8"/>
                  </a:lnTo>
                  <a:lnTo>
                    <a:pt x="0" y="10"/>
                  </a:lnTo>
                  <a:lnTo>
                    <a:pt x="4" y="12"/>
                  </a:lnTo>
                  <a:lnTo>
                    <a:pt x="6" y="16"/>
                  </a:lnTo>
                  <a:lnTo>
                    <a:pt x="10" y="16"/>
                  </a:lnTo>
                  <a:lnTo>
                    <a:pt x="14" y="12"/>
                  </a:lnTo>
                  <a:lnTo>
                    <a:pt x="10" y="8"/>
                  </a:lnTo>
                  <a:lnTo>
                    <a:pt x="10" y="6"/>
                  </a:lnTo>
                  <a:lnTo>
                    <a:pt x="12" y="4"/>
                  </a:lnTo>
                  <a:lnTo>
                    <a:pt x="12" y="2"/>
                  </a:lnTo>
                  <a:lnTo>
                    <a:pt x="1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18" name="Freeform 333">
              <a:extLst>
                <a:ext uri="{FF2B5EF4-FFF2-40B4-BE49-F238E27FC236}">
                  <a16:creationId xmlns:a16="http://schemas.microsoft.com/office/drawing/2014/main" id="{C6CE718F-33D2-490F-BC90-B827AE308FC0}"/>
                </a:ext>
              </a:extLst>
            </p:cNvPr>
            <p:cNvSpPr>
              <a:spLocks/>
            </p:cNvSpPr>
            <p:nvPr/>
          </p:nvSpPr>
          <p:spPr bwMode="auto">
            <a:xfrm>
              <a:off x="6861175" y="4181475"/>
              <a:ext cx="22225" cy="25400"/>
            </a:xfrm>
            <a:custGeom>
              <a:avLst/>
              <a:gdLst/>
              <a:ahLst/>
              <a:cxnLst>
                <a:cxn ang="0">
                  <a:pos x="10" y="0"/>
                </a:cxn>
                <a:cxn ang="0">
                  <a:pos x="10" y="0"/>
                </a:cxn>
                <a:cxn ang="0">
                  <a:pos x="8" y="2"/>
                </a:cxn>
                <a:cxn ang="0">
                  <a:pos x="8" y="8"/>
                </a:cxn>
                <a:cxn ang="0">
                  <a:pos x="6" y="8"/>
                </a:cxn>
                <a:cxn ang="0">
                  <a:pos x="6" y="8"/>
                </a:cxn>
                <a:cxn ang="0">
                  <a:pos x="4" y="6"/>
                </a:cxn>
                <a:cxn ang="0">
                  <a:pos x="2" y="6"/>
                </a:cxn>
                <a:cxn ang="0">
                  <a:pos x="0" y="8"/>
                </a:cxn>
                <a:cxn ang="0">
                  <a:pos x="0" y="10"/>
                </a:cxn>
                <a:cxn ang="0">
                  <a:pos x="4" y="12"/>
                </a:cxn>
                <a:cxn ang="0">
                  <a:pos x="6" y="16"/>
                </a:cxn>
                <a:cxn ang="0">
                  <a:pos x="10" y="16"/>
                </a:cxn>
                <a:cxn ang="0">
                  <a:pos x="14" y="12"/>
                </a:cxn>
                <a:cxn ang="0">
                  <a:pos x="10" y="8"/>
                </a:cxn>
                <a:cxn ang="0">
                  <a:pos x="10" y="6"/>
                </a:cxn>
                <a:cxn ang="0">
                  <a:pos x="12" y="4"/>
                </a:cxn>
                <a:cxn ang="0">
                  <a:pos x="12" y="2"/>
                </a:cxn>
                <a:cxn ang="0">
                  <a:pos x="10" y="0"/>
                </a:cxn>
              </a:cxnLst>
              <a:rect l="0" t="0" r="r" b="b"/>
              <a:pathLst>
                <a:path w="14" h="16">
                  <a:moveTo>
                    <a:pt x="10" y="0"/>
                  </a:moveTo>
                  <a:lnTo>
                    <a:pt x="10" y="0"/>
                  </a:lnTo>
                  <a:lnTo>
                    <a:pt x="8" y="2"/>
                  </a:lnTo>
                  <a:lnTo>
                    <a:pt x="8" y="8"/>
                  </a:lnTo>
                  <a:lnTo>
                    <a:pt x="6" y="8"/>
                  </a:lnTo>
                  <a:lnTo>
                    <a:pt x="6" y="8"/>
                  </a:lnTo>
                  <a:lnTo>
                    <a:pt x="4" y="6"/>
                  </a:lnTo>
                  <a:lnTo>
                    <a:pt x="2" y="6"/>
                  </a:lnTo>
                  <a:lnTo>
                    <a:pt x="0" y="8"/>
                  </a:lnTo>
                  <a:lnTo>
                    <a:pt x="0" y="10"/>
                  </a:lnTo>
                  <a:lnTo>
                    <a:pt x="4" y="12"/>
                  </a:lnTo>
                  <a:lnTo>
                    <a:pt x="6" y="16"/>
                  </a:lnTo>
                  <a:lnTo>
                    <a:pt x="10" y="16"/>
                  </a:lnTo>
                  <a:lnTo>
                    <a:pt x="14" y="12"/>
                  </a:lnTo>
                  <a:lnTo>
                    <a:pt x="10" y="8"/>
                  </a:lnTo>
                  <a:lnTo>
                    <a:pt x="10" y="6"/>
                  </a:lnTo>
                  <a:lnTo>
                    <a:pt x="12" y="4"/>
                  </a:lnTo>
                  <a:lnTo>
                    <a:pt x="12" y="2"/>
                  </a:lnTo>
                  <a:lnTo>
                    <a:pt x="1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19" name="Freeform 334">
              <a:extLst>
                <a:ext uri="{FF2B5EF4-FFF2-40B4-BE49-F238E27FC236}">
                  <a16:creationId xmlns:a16="http://schemas.microsoft.com/office/drawing/2014/main" id="{DF5A8317-E01C-4523-AA23-8393C4EAF67B}"/>
                </a:ext>
              </a:extLst>
            </p:cNvPr>
            <p:cNvSpPr>
              <a:spLocks/>
            </p:cNvSpPr>
            <p:nvPr/>
          </p:nvSpPr>
          <p:spPr bwMode="auto">
            <a:xfrm>
              <a:off x="7092950" y="4213225"/>
              <a:ext cx="15875" cy="38100"/>
            </a:xfrm>
            <a:custGeom>
              <a:avLst/>
              <a:gdLst/>
              <a:ahLst/>
              <a:cxnLst>
                <a:cxn ang="0">
                  <a:pos x="2" y="0"/>
                </a:cxn>
                <a:cxn ang="0">
                  <a:pos x="2" y="0"/>
                </a:cxn>
                <a:cxn ang="0">
                  <a:pos x="2" y="2"/>
                </a:cxn>
                <a:cxn ang="0">
                  <a:pos x="4" y="4"/>
                </a:cxn>
                <a:cxn ang="0">
                  <a:pos x="4" y="6"/>
                </a:cxn>
                <a:cxn ang="0">
                  <a:pos x="4" y="14"/>
                </a:cxn>
                <a:cxn ang="0">
                  <a:pos x="0" y="16"/>
                </a:cxn>
                <a:cxn ang="0">
                  <a:pos x="2" y="20"/>
                </a:cxn>
                <a:cxn ang="0">
                  <a:pos x="2" y="22"/>
                </a:cxn>
                <a:cxn ang="0">
                  <a:pos x="4" y="24"/>
                </a:cxn>
                <a:cxn ang="0">
                  <a:pos x="6" y="16"/>
                </a:cxn>
                <a:cxn ang="0">
                  <a:pos x="10" y="14"/>
                </a:cxn>
                <a:cxn ang="0">
                  <a:pos x="10" y="10"/>
                </a:cxn>
                <a:cxn ang="0">
                  <a:pos x="8" y="10"/>
                </a:cxn>
                <a:cxn ang="0">
                  <a:pos x="10" y="8"/>
                </a:cxn>
                <a:cxn ang="0">
                  <a:pos x="10" y="4"/>
                </a:cxn>
                <a:cxn ang="0">
                  <a:pos x="8" y="2"/>
                </a:cxn>
                <a:cxn ang="0">
                  <a:pos x="6" y="0"/>
                </a:cxn>
                <a:cxn ang="0">
                  <a:pos x="2" y="0"/>
                </a:cxn>
              </a:cxnLst>
              <a:rect l="0" t="0" r="r" b="b"/>
              <a:pathLst>
                <a:path w="10" h="24">
                  <a:moveTo>
                    <a:pt x="2" y="0"/>
                  </a:moveTo>
                  <a:lnTo>
                    <a:pt x="2" y="0"/>
                  </a:lnTo>
                  <a:lnTo>
                    <a:pt x="2" y="2"/>
                  </a:lnTo>
                  <a:lnTo>
                    <a:pt x="4" y="4"/>
                  </a:lnTo>
                  <a:lnTo>
                    <a:pt x="4" y="6"/>
                  </a:lnTo>
                  <a:lnTo>
                    <a:pt x="4" y="14"/>
                  </a:lnTo>
                  <a:lnTo>
                    <a:pt x="0" y="16"/>
                  </a:lnTo>
                  <a:lnTo>
                    <a:pt x="2" y="20"/>
                  </a:lnTo>
                  <a:lnTo>
                    <a:pt x="2" y="22"/>
                  </a:lnTo>
                  <a:lnTo>
                    <a:pt x="4" y="24"/>
                  </a:lnTo>
                  <a:lnTo>
                    <a:pt x="6" y="16"/>
                  </a:lnTo>
                  <a:lnTo>
                    <a:pt x="10" y="14"/>
                  </a:lnTo>
                  <a:lnTo>
                    <a:pt x="10" y="10"/>
                  </a:lnTo>
                  <a:lnTo>
                    <a:pt x="8" y="10"/>
                  </a:lnTo>
                  <a:lnTo>
                    <a:pt x="10" y="8"/>
                  </a:lnTo>
                  <a:lnTo>
                    <a:pt x="10" y="4"/>
                  </a:lnTo>
                  <a:lnTo>
                    <a:pt x="8" y="2"/>
                  </a:lnTo>
                  <a:lnTo>
                    <a:pt x="6" y="0"/>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0" name="Freeform 335">
              <a:extLst>
                <a:ext uri="{FF2B5EF4-FFF2-40B4-BE49-F238E27FC236}">
                  <a16:creationId xmlns:a16="http://schemas.microsoft.com/office/drawing/2014/main" id="{49A2E5E5-E19D-4FA8-B1FA-21FD293A7159}"/>
                </a:ext>
              </a:extLst>
            </p:cNvPr>
            <p:cNvSpPr>
              <a:spLocks/>
            </p:cNvSpPr>
            <p:nvPr/>
          </p:nvSpPr>
          <p:spPr bwMode="auto">
            <a:xfrm>
              <a:off x="7092950" y="4213225"/>
              <a:ext cx="15875" cy="38100"/>
            </a:xfrm>
            <a:custGeom>
              <a:avLst/>
              <a:gdLst/>
              <a:ahLst/>
              <a:cxnLst>
                <a:cxn ang="0">
                  <a:pos x="2" y="0"/>
                </a:cxn>
                <a:cxn ang="0">
                  <a:pos x="2" y="0"/>
                </a:cxn>
                <a:cxn ang="0">
                  <a:pos x="2" y="2"/>
                </a:cxn>
                <a:cxn ang="0">
                  <a:pos x="4" y="4"/>
                </a:cxn>
                <a:cxn ang="0">
                  <a:pos x="4" y="6"/>
                </a:cxn>
                <a:cxn ang="0">
                  <a:pos x="4" y="14"/>
                </a:cxn>
                <a:cxn ang="0">
                  <a:pos x="0" y="16"/>
                </a:cxn>
                <a:cxn ang="0">
                  <a:pos x="2" y="20"/>
                </a:cxn>
                <a:cxn ang="0">
                  <a:pos x="2" y="22"/>
                </a:cxn>
                <a:cxn ang="0">
                  <a:pos x="4" y="24"/>
                </a:cxn>
                <a:cxn ang="0">
                  <a:pos x="6" y="16"/>
                </a:cxn>
                <a:cxn ang="0">
                  <a:pos x="10" y="14"/>
                </a:cxn>
                <a:cxn ang="0">
                  <a:pos x="10" y="10"/>
                </a:cxn>
                <a:cxn ang="0">
                  <a:pos x="8" y="10"/>
                </a:cxn>
                <a:cxn ang="0">
                  <a:pos x="10" y="8"/>
                </a:cxn>
                <a:cxn ang="0">
                  <a:pos x="10" y="4"/>
                </a:cxn>
                <a:cxn ang="0">
                  <a:pos x="8" y="2"/>
                </a:cxn>
                <a:cxn ang="0">
                  <a:pos x="6" y="0"/>
                </a:cxn>
                <a:cxn ang="0">
                  <a:pos x="2" y="0"/>
                </a:cxn>
              </a:cxnLst>
              <a:rect l="0" t="0" r="r" b="b"/>
              <a:pathLst>
                <a:path w="10" h="24">
                  <a:moveTo>
                    <a:pt x="2" y="0"/>
                  </a:moveTo>
                  <a:lnTo>
                    <a:pt x="2" y="0"/>
                  </a:lnTo>
                  <a:lnTo>
                    <a:pt x="2" y="2"/>
                  </a:lnTo>
                  <a:lnTo>
                    <a:pt x="4" y="4"/>
                  </a:lnTo>
                  <a:lnTo>
                    <a:pt x="4" y="6"/>
                  </a:lnTo>
                  <a:lnTo>
                    <a:pt x="4" y="14"/>
                  </a:lnTo>
                  <a:lnTo>
                    <a:pt x="0" y="16"/>
                  </a:lnTo>
                  <a:lnTo>
                    <a:pt x="2" y="20"/>
                  </a:lnTo>
                  <a:lnTo>
                    <a:pt x="2" y="22"/>
                  </a:lnTo>
                  <a:lnTo>
                    <a:pt x="4" y="24"/>
                  </a:lnTo>
                  <a:lnTo>
                    <a:pt x="6" y="16"/>
                  </a:lnTo>
                  <a:lnTo>
                    <a:pt x="10" y="14"/>
                  </a:lnTo>
                  <a:lnTo>
                    <a:pt x="10" y="10"/>
                  </a:lnTo>
                  <a:lnTo>
                    <a:pt x="8" y="10"/>
                  </a:lnTo>
                  <a:lnTo>
                    <a:pt x="10" y="8"/>
                  </a:lnTo>
                  <a:lnTo>
                    <a:pt x="10" y="4"/>
                  </a:lnTo>
                  <a:lnTo>
                    <a:pt x="8" y="2"/>
                  </a:lnTo>
                  <a:lnTo>
                    <a:pt x="6" y="0"/>
                  </a:lnTo>
                  <a:lnTo>
                    <a:pt x="2"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1" name="Freeform 336">
              <a:extLst>
                <a:ext uri="{FF2B5EF4-FFF2-40B4-BE49-F238E27FC236}">
                  <a16:creationId xmlns:a16="http://schemas.microsoft.com/office/drawing/2014/main" id="{FDD46C43-CC39-457F-AAB4-F26489DB4C0B}"/>
                </a:ext>
              </a:extLst>
            </p:cNvPr>
            <p:cNvSpPr>
              <a:spLocks/>
            </p:cNvSpPr>
            <p:nvPr/>
          </p:nvSpPr>
          <p:spPr bwMode="auto">
            <a:xfrm>
              <a:off x="6705600" y="4267200"/>
              <a:ext cx="12700" cy="19050"/>
            </a:xfrm>
            <a:custGeom>
              <a:avLst/>
              <a:gdLst/>
              <a:ahLst/>
              <a:cxnLst>
                <a:cxn ang="0">
                  <a:pos x="0" y="0"/>
                </a:cxn>
                <a:cxn ang="0">
                  <a:pos x="0" y="0"/>
                </a:cxn>
                <a:cxn ang="0">
                  <a:pos x="0" y="6"/>
                </a:cxn>
                <a:cxn ang="0">
                  <a:pos x="2" y="6"/>
                </a:cxn>
                <a:cxn ang="0">
                  <a:pos x="4" y="10"/>
                </a:cxn>
                <a:cxn ang="0">
                  <a:pos x="4" y="12"/>
                </a:cxn>
                <a:cxn ang="0">
                  <a:pos x="4" y="10"/>
                </a:cxn>
                <a:cxn ang="0">
                  <a:pos x="8" y="6"/>
                </a:cxn>
                <a:cxn ang="0">
                  <a:pos x="8" y="4"/>
                </a:cxn>
                <a:cxn ang="0">
                  <a:pos x="8" y="2"/>
                </a:cxn>
                <a:cxn ang="0">
                  <a:pos x="4" y="2"/>
                </a:cxn>
                <a:cxn ang="0">
                  <a:pos x="0" y="0"/>
                </a:cxn>
              </a:cxnLst>
              <a:rect l="0" t="0" r="r" b="b"/>
              <a:pathLst>
                <a:path w="8" h="12">
                  <a:moveTo>
                    <a:pt x="0" y="0"/>
                  </a:moveTo>
                  <a:lnTo>
                    <a:pt x="0" y="0"/>
                  </a:lnTo>
                  <a:lnTo>
                    <a:pt x="0" y="6"/>
                  </a:lnTo>
                  <a:lnTo>
                    <a:pt x="2" y="6"/>
                  </a:lnTo>
                  <a:lnTo>
                    <a:pt x="4" y="10"/>
                  </a:lnTo>
                  <a:lnTo>
                    <a:pt x="4" y="12"/>
                  </a:lnTo>
                  <a:lnTo>
                    <a:pt x="4" y="10"/>
                  </a:lnTo>
                  <a:lnTo>
                    <a:pt x="8" y="6"/>
                  </a:lnTo>
                  <a:lnTo>
                    <a:pt x="8" y="4"/>
                  </a:lnTo>
                  <a:lnTo>
                    <a:pt x="8" y="2"/>
                  </a:lnTo>
                  <a:lnTo>
                    <a:pt x="4"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2" name="Freeform 337">
              <a:extLst>
                <a:ext uri="{FF2B5EF4-FFF2-40B4-BE49-F238E27FC236}">
                  <a16:creationId xmlns:a16="http://schemas.microsoft.com/office/drawing/2014/main" id="{0B53FD5A-910E-4866-B1EB-ACB54E00E272}"/>
                </a:ext>
              </a:extLst>
            </p:cNvPr>
            <p:cNvSpPr>
              <a:spLocks/>
            </p:cNvSpPr>
            <p:nvPr/>
          </p:nvSpPr>
          <p:spPr bwMode="auto">
            <a:xfrm>
              <a:off x="6705600" y="4267200"/>
              <a:ext cx="12700" cy="19050"/>
            </a:xfrm>
            <a:custGeom>
              <a:avLst/>
              <a:gdLst/>
              <a:ahLst/>
              <a:cxnLst>
                <a:cxn ang="0">
                  <a:pos x="0" y="0"/>
                </a:cxn>
                <a:cxn ang="0">
                  <a:pos x="0" y="0"/>
                </a:cxn>
                <a:cxn ang="0">
                  <a:pos x="0" y="6"/>
                </a:cxn>
                <a:cxn ang="0">
                  <a:pos x="2" y="6"/>
                </a:cxn>
                <a:cxn ang="0">
                  <a:pos x="4" y="10"/>
                </a:cxn>
                <a:cxn ang="0">
                  <a:pos x="4" y="12"/>
                </a:cxn>
                <a:cxn ang="0">
                  <a:pos x="4" y="10"/>
                </a:cxn>
                <a:cxn ang="0">
                  <a:pos x="8" y="6"/>
                </a:cxn>
                <a:cxn ang="0">
                  <a:pos x="8" y="4"/>
                </a:cxn>
                <a:cxn ang="0">
                  <a:pos x="8" y="2"/>
                </a:cxn>
                <a:cxn ang="0">
                  <a:pos x="4" y="2"/>
                </a:cxn>
                <a:cxn ang="0">
                  <a:pos x="0" y="0"/>
                </a:cxn>
              </a:cxnLst>
              <a:rect l="0" t="0" r="r" b="b"/>
              <a:pathLst>
                <a:path w="8" h="12">
                  <a:moveTo>
                    <a:pt x="0" y="0"/>
                  </a:moveTo>
                  <a:lnTo>
                    <a:pt x="0" y="0"/>
                  </a:lnTo>
                  <a:lnTo>
                    <a:pt x="0" y="6"/>
                  </a:lnTo>
                  <a:lnTo>
                    <a:pt x="2" y="6"/>
                  </a:lnTo>
                  <a:lnTo>
                    <a:pt x="4" y="10"/>
                  </a:lnTo>
                  <a:lnTo>
                    <a:pt x="4" y="12"/>
                  </a:lnTo>
                  <a:lnTo>
                    <a:pt x="4" y="10"/>
                  </a:lnTo>
                  <a:lnTo>
                    <a:pt x="8" y="6"/>
                  </a:lnTo>
                  <a:lnTo>
                    <a:pt x="8" y="4"/>
                  </a:lnTo>
                  <a:lnTo>
                    <a:pt x="8" y="2"/>
                  </a:lnTo>
                  <a:lnTo>
                    <a:pt x="4" y="2"/>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3" name="Freeform 338">
              <a:extLst>
                <a:ext uri="{FF2B5EF4-FFF2-40B4-BE49-F238E27FC236}">
                  <a16:creationId xmlns:a16="http://schemas.microsoft.com/office/drawing/2014/main" id="{47B410A5-9242-48AD-B1A4-797307E4C0C3}"/>
                </a:ext>
              </a:extLst>
            </p:cNvPr>
            <p:cNvSpPr>
              <a:spLocks/>
            </p:cNvSpPr>
            <p:nvPr/>
          </p:nvSpPr>
          <p:spPr bwMode="auto">
            <a:xfrm>
              <a:off x="6727825" y="4279900"/>
              <a:ext cx="12700" cy="9525"/>
            </a:xfrm>
            <a:custGeom>
              <a:avLst/>
              <a:gdLst/>
              <a:ahLst/>
              <a:cxnLst>
                <a:cxn ang="0">
                  <a:pos x="4" y="0"/>
                </a:cxn>
                <a:cxn ang="0">
                  <a:pos x="4" y="0"/>
                </a:cxn>
                <a:cxn ang="0">
                  <a:pos x="0" y="6"/>
                </a:cxn>
                <a:cxn ang="0">
                  <a:pos x="8" y="6"/>
                </a:cxn>
                <a:cxn ang="0">
                  <a:pos x="8" y="0"/>
                </a:cxn>
                <a:cxn ang="0">
                  <a:pos x="4" y="0"/>
                </a:cxn>
              </a:cxnLst>
              <a:rect l="0" t="0" r="r" b="b"/>
              <a:pathLst>
                <a:path w="8" h="6">
                  <a:moveTo>
                    <a:pt x="4" y="0"/>
                  </a:moveTo>
                  <a:lnTo>
                    <a:pt x="4" y="0"/>
                  </a:lnTo>
                  <a:lnTo>
                    <a:pt x="0" y="6"/>
                  </a:lnTo>
                  <a:lnTo>
                    <a:pt x="8" y="6"/>
                  </a:lnTo>
                  <a:lnTo>
                    <a:pt x="8" y="0"/>
                  </a:lnTo>
                  <a:lnTo>
                    <a:pt x="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4" name="Freeform 339">
              <a:extLst>
                <a:ext uri="{FF2B5EF4-FFF2-40B4-BE49-F238E27FC236}">
                  <a16:creationId xmlns:a16="http://schemas.microsoft.com/office/drawing/2014/main" id="{0B326E8B-CB27-496C-8954-920BE4FDF7D6}"/>
                </a:ext>
              </a:extLst>
            </p:cNvPr>
            <p:cNvSpPr>
              <a:spLocks/>
            </p:cNvSpPr>
            <p:nvPr/>
          </p:nvSpPr>
          <p:spPr bwMode="auto">
            <a:xfrm>
              <a:off x="6727825" y="4279900"/>
              <a:ext cx="12700" cy="9525"/>
            </a:xfrm>
            <a:custGeom>
              <a:avLst/>
              <a:gdLst/>
              <a:ahLst/>
              <a:cxnLst>
                <a:cxn ang="0">
                  <a:pos x="4" y="0"/>
                </a:cxn>
                <a:cxn ang="0">
                  <a:pos x="4" y="0"/>
                </a:cxn>
                <a:cxn ang="0">
                  <a:pos x="0" y="6"/>
                </a:cxn>
                <a:cxn ang="0">
                  <a:pos x="8" y="6"/>
                </a:cxn>
                <a:cxn ang="0">
                  <a:pos x="8" y="0"/>
                </a:cxn>
                <a:cxn ang="0">
                  <a:pos x="4" y="0"/>
                </a:cxn>
              </a:cxnLst>
              <a:rect l="0" t="0" r="r" b="b"/>
              <a:pathLst>
                <a:path w="8" h="6">
                  <a:moveTo>
                    <a:pt x="4" y="0"/>
                  </a:moveTo>
                  <a:lnTo>
                    <a:pt x="4" y="0"/>
                  </a:lnTo>
                  <a:lnTo>
                    <a:pt x="0" y="6"/>
                  </a:lnTo>
                  <a:lnTo>
                    <a:pt x="8" y="6"/>
                  </a:lnTo>
                  <a:lnTo>
                    <a:pt x="8" y="0"/>
                  </a:lnTo>
                  <a:lnTo>
                    <a:pt x="4"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5" name="Freeform 340">
              <a:extLst>
                <a:ext uri="{FF2B5EF4-FFF2-40B4-BE49-F238E27FC236}">
                  <a16:creationId xmlns:a16="http://schemas.microsoft.com/office/drawing/2014/main" id="{979D51A5-2456-4A57-AD75-9D3DD0E4E52A}"/>
                </a:ext>
              </a:extLst>
            </p:cNvPr>
            <p:cNvSpPr>
              <a:spLocks/>
            </p:cNvSpPr>
            <p:nvPr/>
          </p:nvSpPr>
          <p:spPr bwMode="auto">
            <a:xfrm>
              <a:off x="4686300" y="2749550"/>
              <a:ext cx="146050" cy="98425"/>
            </a:xfrm>
            <a:custGeom>
              <a:avLst/>
              <a:gdLst/>
              <a:ahLst/>
              <a:cxnLst>
                <a:cxn ang="0">
                  <a:pos x="40" y="62"/>
                </a:cxn>
                <a:cxn ang="0">
                  <a:pos x="34" y="62"/>
                </a:cxn>
                <a:cxn ang="0">
                  <a:pos x="26" y="58"/>
                </a:cxn>
                <a:cxn ang="0">
                  <a:pos x="14" y="50"/>
                </a:cxn>
                <a:cxn ang="0">
                  <a:pos x="8" y="40"/>
                </a:cxn>
                <a:cxn ang="0">
                  <a:pos x="2" y="34"/>
                </a:cxn>
                <a:cxn ang="0">
                  <a:pos x="0" y="26"/>
                </a:cxn>
                <a:cxn ang="0">
                  <a:pos x="0" y="22"/>
                </a:cxn>
                <a:cxn ang="0">
                  <a:pos x="4" y="20"/>
                </a:cxn>
                <a:cxn ang="0">
                  <a:pos x="6" y="16"/>
                </a:cxn>
                <a:cxn ang="0">
                  <a:pos x="6" y="8"/>
                </a:cxn>
                <a:cxn ang="0">
                  <a:pos x="10" y="6"/>
                </a:cxn>
                <a:cxn ang="0">
                  <a:pos x="20" y="10"/>
                </a:cxn>
                <a:cxn ang="0">
                  <a:pos x="32" y="12"/>
                </a:cxn>
                <a:cxn ang="0">
                  <a:pos x="38" y="8"/>
                </a:cxn>
                <a:cxn ang="0">
                  <a:pos x="50" y="4"/>
                </a:cxn>
                <a:cxn ang="0">
                  <a:pos x="52" y="6"/>
                </a:cxn>
                <a:cxn ang="0">
                  <a:pos x="56" y="8"/>
                </a:cxn>
                <a:cxn ang="0">
                  <a:pos x="60" y="6"/>
                </a:cxn>
                <a:cxn ang="0">
                  <a:pos x="70" y="2"/>
                </a:cxn>
                <a:cxn ang="0">
                  <a:pos x="82" y="0"/>
                </a:cxn>
                <a:cxn ang="0">
                  <a:pos x="86" y="2"/>
                </a:cxn>
                <a:cxn ang="0">
                  <a:pos x="92" y="4"/>
                </a:cxn>
                <a:cxn ang="0">
                  <a:pos x="88" y="20"/>
                </a:cxn>
                <a:cxn ang="0">
                  <a:pos x="80" y="28"/>
                </a:cxn>
                <a:cxn ang="0">
                  <a:pos x="78" y="42"/>
                </a:cxn>
                <a:cxn ang="0">
                  <a:pos x="72" y="52"/>
                </a:cxn>
                <a:cxn ang="0">
                  <a:pos x="66" y="56"/>
                </a:cxn>
                <a:cxn ang="0">
                  <a:pos x="56" y="56"/>
                </a:cxn>
                <a:cxn ang="0">
                  <a:pos x="48" y="58"/>
                </a:cxn>
                <a:cxn ang="0">
                  <a:pos x="42" y="62"/>
                </a:cxn>
                <a:cxn ang="0">
                  <a:pos x="40" y="62"/>
                </a:cxn>
              </a:cxnLst>
              <a:rect l="0" t="0" r="r" b="b"/>
              <a:pathLst>
                <a:path w="92" h="62">
                  <a:moveTo>
                    <a:pt x="40" y="62"/>
                  </a:moveTo>
                  <a:lnTo>
                    <a:pt x="40" y="62"/>
                  </a:lnTo>
                  <a:lnTo>
                    <a:pt x="36" y="62"/>
                  </a:lnTo>
                  <a:lnTo>
                    <a:pt x="34" y="62"/>
                  </a:lnTo>
                  <a:lnTo>
                    <a:pt x="30" y="60"/>
                  </a:lnTo>
                  <a:lnTo>
                    <a:pt x="26" y="58"/>
                  </a:lnTo>
                  <a:lnTo>
                    <a:pt x="20" y="56"/>
                  </a:lnTo>
                  <a:lnTo>
                    <a:pt x="14" y="50"/>
                  </a:lnTo>
                  <a:lnTo>
                    <a:pt x="10" y="44"/>
                  </a:lnTo>
                  <a:lnTo>
                    <a:pt x="8" y="40"/>
                  </a:lnTo>
                  <a:lnTo>
                    <a:pt x="6" y="38"/>
                  </a:lnTo>
                  <a:lnTo>
                    <a:pt x="2" y="34"/>
                  </a:lnTo>
                  <a:lnTo>
                    <a:pt x="2" y="30"/>
                  </a:lnTo>
                  <a:lnTo>
                    <a:pt x="0" y="26"/>
                  </a:lnTo>
                  <a:lnTo>
                    <a:pt x="0" y="24"/>
                  </a:lnTo>
                  <a:lnTo>
                    <a:pt x="0" y="22"/>
                  </a:lnTo>
                  <a:lnTo>
                    <a:pt x="2" y="20"/>
                  </a:lnTo>
                  <a:lnTo>
                    <a:pt x="4" y="20"/>
                  </a:lnTo>
                  <a:lnTo>
                    <a:pt x="6" y="20"/>
                  </a:lnTo>
                  <a:lnTo>
                    <a:pt x="6" y="16"/>
                  </a:lnTo>
                  <a:lnTo>
                    <a:pt x="8" y="12"/>
                  </a:lnTo>
                  <a:lnTo>
                    <a:pt x="6" y="8"/>
                  </a:lnTo>
                  <a:lnTo>
                    <a:pt x="8" y="6"/>
                  </a:lnTo>
                  <a:lnTo>
                    <a:pt x="10" y="6"/>
                  </a:lnTo>
                  <a:lnTo>
                    <a:pt x="14" y="8"/>
                  </a:lnTo>
                  <a:lnTo>
                    <a:pt x="20" y="10"/>
                  </a:lnTo>
                  <a:lnTo>
                    <a:pt x="24" y="10"/>
                  </a:lnTo>
                  <a:lnTo>
                    <a:pt x="32" y="12"/>
                  </a:lnTo>
                  <a:lnTo>
                    <a:pt x="38" y="12"/>
                  </a:lnTo>
                  <a:lnTo>
                    <a:pt x="38" y="8"/>
                  </a:lnTo>
                  <a:lnTo>
                    <a:pt x="44" y="6"/>
                  </a:lnTo>
                  <a:lnTo>
                    <a:pt x="50" y="4"/>
                  </a:lnTo>
                  <a:lnTo>
                    <a:pt x="52" y="4"/>
                  </a:lnTo>
                  <a:lnTo>
                    <a:pt x="52" y="6"/>
                  </a:lnTo>
                  <a:lnTo>
                    <a:pt x="54" y="6"/>
                  </a:lnTo>
                  <a:lnTo>
                    <a:pt x="56" y="8"/>
                  </a:lnTo>
                  <a:lnTo>
                    <a:pt x="58" y="6"/>
                  </a:lnTo>
                  <a:lnTo>
                    <a:pt x="60" y="6"/>
                  </a:lnTo>
                  <a:lnTo>
                    <a:pt x="64" y="2"/>
                  </a:lnTo>
                  <a:lnTo>
                    <a:pt x="70" y="2"/>
                  </a:lnTo>
                  <a:lnTo>
                    <a:pt x="76" y="2"/>
                  </a:lnTo>
                  <a:lnTo>
                    <a:pt x="82" y="0"/>
                  </a:lnTo>
                  <a:lnTo>
                    <a:pt x="84" y="0"/>
                  </a:lnTo>
                  <a:lnTo>
                    <a:pt x="86" y="2"/>
                  </a:lnTo>
                  <a:lnTo>
                    <a:pt x="90" y="4"/>
                  </a:lnTo>
                  <a:lnTo>
                    <a:pt x="92" y="4"/>
                  </a:lnTo>
                  <a:lnTo>
                    <a:pt x="90" y="16"/>
                  </a:lnTo>
                  <a:lnTo>
                    <a:pt x="88" y="20"/>
                  </a:lnTo>
                  <a:lnTo>
                    <a:pt x="82" y="24"/>
                  </a:lnTo>
                  <a:lnTo>
                    <a:pt x="80" y="28"/>
                  </a:lnTo>
                  <a:lnTo>
                    <a:pt x="78" y="34"/>
                  </a:lnTo>
                  <a:lnTo>
                    <a:pt x="78" y="42"/>
                  </a:lnTo>
                  <a:lnTo>
                    <a:pt x="76" y="48"/>
                  </a:lnTo>
                  <a:lnTo>
                    <a:pt x="72" y="52"/>
                  </a:lnTo>
                  <a:lnTo>
                    <a:pt x="70" y="54"/>
                  </a:lnTo>
                  <a:lnTo>
                    <a:pt x="66" y="56"/>
                  </a:lnTo>
                  <a:lnTo>
                    <a:pt x="64" y="56"/>
                  </a:lnTo>
                  <a:lnTo>
                    <a:pt x="56" y="56"/>
                  </a:lnTo>
                  <a:lnTo>
                    <a:pt x="50" y="56"/>
                  </a:lnTo>
                  <a:lnTo>
                    <a:pt x="48" y="58"/>
                  </a:lnTo>
                  <a:lnTo>
                    <a:pt x="44" y="62"/>
                  </a:lnTo>
                  <a:lnTo>
                    <a:pt x="42" y="62"/>
                  </a:lnTo>
                  <a:lnTo>
                    <a:pt x="40" y="62"/>
                  </a:lnTo>
                  <a:lnTo>
                    <a:pt x="40" y="6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6" name="Freeform 341">
              <a:extLst>
                <a:ext uri="{FF2B5EF4-FFF2-40B4-BE49-F238E27FC236}">
                  <a16:creationId xmlns:a16="http://schemas.microsoft.com/office/drawing/2014/main" id="{2E7ABB08-F27C-46EA-BCA2-E6B39DA210F5}"/>
                </a:ext>
              </a:extLst>
            </p:cNvPr>
            <p:cNvSpPr>
              <a:spLocks/>
            </p:cNvSpPr>
            <p:nvPr/>
          </p:nvSpPr>
          <p:spPr bwMode="auto">
            <a:xfrm>
              <a:off x="6699250" y="3482975"/>
              <a:ext cx="9525" cy="6350"/>
            </a:xfrm>
            <a:custGeom>
              <a:avLst/>
              <a:gdLst/>
              <a:ahLst/>
              <a:cxnLst>
                <a:cxn ang="0">
                  <a:pos x="6" y="2"/>
                </a:cxn>
                <a:cxn ang="0">
                  <a:pos x="6" y="2"/>
                </a:cxn>
                <a:cxn ang="0">
                  <a:pos x="2" y="4"/>
                </a:cxn>
                <a:cxn ang="0">
                  <a:pos x="0" y="0"/>
                </a:cxn>
                <a:cxn ang="0">
                  <a:pos x="4" y="0"/>
                </a:cxn>
                <a:cxn ang="0">
                  <a:pos x="6" y="0"/>
                </a:cxn>
                <a:cxn ang="0">
                  <a:pos x="6" y="2"/>
                </a:cxn>
                <a:cxn ang="0">
                  <a:pos x="6" y="2"/>
                </a:cxn>
              </a:cxnLst>
              <a:rect l="0" t="0" r="r" b="b"/>
              <a:pathLst>
                <a:path w="6" h="4">
                  <a:moveTo>
                    <a:pt x="6" y="2"/>
                  </a:moveTo>
                  <a:lnTo>
                    <a:pt x="6" y="2"/>
                  </a:lnTo>
                  <a:lnTo>
                    <a:pt x="2" y="4"/>
                  </a:lnTo>
                  <a:lnTo>
                    <a:pt x="0" y="0"/>
                  </a:lnTo>
                  <a:lnTo>
                    <a:pt x="4" y="0"/>
                  </a:lnTo>
                  <a:lnTo>
                    <a:pt x="6" y="0"/>
                  </a:lnTo>
                  <a:lnTo>
                    <a:pt x="6" y="2"/>
                  </a:lnTo>
                  <a:lnTo>
                    <a:pt x="6" y="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7" name="Freeform 342">
              <a:extLst>
                <a:ext uri="{FF2B5EF4-FFF2-40B4-BE49-F238E27FC236}">
                  <a16:creationId xmlns:a16="http://schemas.microsoft.com/office/drawing/2014/main" id="{988EE0A2-4342-4196-A2BF-9973D641D421}"/>
                </a:ext>
              </a:extLst>
            </p:cNvPr>
            <p:cNvSpPr>
              <a:spLocks/>
            </p:cNvSpPr>
            <p:nvPr/>
          </p:nvSpPr>
          <p:spPr bwMode="auto">
            <a:xfrm>
              <a:off x="6699250" y="3482975"/>
              <a:ext cx="9525" cy="6350"/>
            </a:xfrm>
            <a:custGeom>
              <a:avLst/>
              <a:gdLst/>
              <a:ahLst/>
              <a:cxnLst>
                <a:cxn ang="0">
                  <a:pos x="6" y="2"/>
                </a:cxn>
                <a:cxn ang="0">
                  <a:pos x="6" y="2"/>
                </a:cxn>
                <a:cxn ang="0">
                  <a:pos x="2" y="4"/>
                </a:cxn>
                <a:cxn ang="0">
                  <a:pos x="0" y="0"/>
                </a:cxn>
                <a:cxn ang="0">
                  <a:pos x="4" y="0"/>
                </a:cxn>
                <a:cxn ang="0">
                  <a:pos x="6" y="0"/>
                </a:cxn>
                <a:cxn ang="0">
                  <a:pos x="6" y="2"/>
                </a:cxn>
                <a:cxn ang="0">
                  <a:pos x="6" y="2"/>
                </a:cxn>
              </a:cxnLst>
              <a:rect l="0" t="0" r="r" b="b"/>
              <a:pathLst>
                <a:path w="6" h="4">
                  <a:moveTo>
                    <a:pt x="6" y="2"/>
                  </a:moveTo>
                  <a:lnTo>
                    <a:pt x="6" y="2"/>
                  </a:lnTo>
                  <a:lnTo>
                    <a:pt x="2" y="4"/>
                  </a:lnTo>
                  <a:lnTo>
                    <a:pt x="0" y="0"/>
                  </a:lnTo>
                  <a:lnTo>
                    <a:pt x="4" y="0"/>
                  </a:lnTo>
                  <a:lnTo>
                    <a:pt x="6" y="0"/>
                  </a:lnTo>
                  <a:lnTo>
                    <a:pt x="6" y="2"/>
                  </a:lnTo>
                  <a:lnTo>
                    <a:pt x="6" y="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8" name="Freeform 343">
              <a:extLst>
                <a:ext uri="{FF2B5EF4-FFF2-40B4-BE49-F238E27FC236}">
                  <a16:creationId xmlns:a16="http://schemas.microsoft.com/office/drawing/2014/main" id="{78C2E141-FA83-493A-863C-B253BBD3E12B}"/>
                </a:ext>
              </a:extLst>
            </p:cNvPr>
            <p:cNvSpPr>
              <a:spLocks/>
            </p:cNvSpPr>
            <p:nvPr/>
          </p:nvSpPr>
          <p:spPr bwMode="auto">
            <a:xfrm>
              <a:off x="2508250" y="3644900"/>
              <a:ext cx="127000" cy="79375"/>
            </a:xfrm>
            <a:custGeom>
              <a:avLst/>
              <a:gdLst/>
              <a:ahLst/>
              <a:cxnLst>
                <a:cxn ang="0">
                  <a:pos x="80" y="20"/>
                </a:cxn>
                <a:cxn ang="0">
                  <a:pos x="80" y="20"/>
                </a:cxn>
                <a:cxn ang="0">
                  <a:pos x="80" y="18"/>
                </a:cxn>
                <a:cxn ang="0">
                  <a:pos x="80" y="16"/>
                </a:cxn>
                <a:cxn ang="0">
                  <a:pos x="74" y="16"/>
                </a:cxn>
                <a:cxn ang="0">
                  <a:pos x="70" y="14"/>
                </a:cxn>
                <a:cxn ang="0">
                  <a:pos x="70" y="10"/>
                </a:cxn>
                <a:cxn ang="0">
                  <a:pos x="68" y="6"/>
                </a:cxn>
                <a:cxn ang="0">
                  <a:pos x="64" y="6"/>
                </a:cxn>
                <a:cxn ang="0">
                  <a:pos x="64" y="4"/>
                </a:cxn>
                <a:cxn ang="0">
                  <a:pos x="56" y="2"/>
                </a:cxn>
                <a:cxn ang="0">
                  <a:pos x="50" y="2"/>
                </a:cxn>
                <a:cxn ang="0">
                  <a:pos x="48" y="0"/>
                </a:cxn>
                <a:cxn ang="0">
                  <a:pos x="46" y="0"/>
                </a:cxn>
                <a:cxn ang="0">
                  <a:pos x="46" y="4"/>
                </a:cxn>
                <a:cxn ang="0">
                  <a:pos x="40" y="4"/>
                </a:cxn>
                <a:cxn ang="0">
                  <a:pos x="34" y="4"/>
                </a:cxn>
                <a:cxn ang="0">
                  <a:pos x="34" y="6"/>
                </a:cxn>
                <a:cxn ang="0">
                  <a:pos x="24" y="6"/>
                </a:cxn>
                <a:cxn ang="0">
                  <a:pos x="14" y="6"/>
                </a:cxn>
                <a:cxn ang="0">
                  <a:pos x="12" y="8"/>
                </a:cxn>
                <a:cxn ang="0">
                  <a:pos x="12" y="10"/>
                </a:cxn>
                <a:cxn ang="0">
                  <a:pos x="10" y="10"/>
                </a:cxn>
                <a:cxn ang="0">
                  <a:pos x="4" y="12"/>
                </a:cxn>
                <a:cxn ang="0">
                  <a:pos x="4" y="16"/>
                </a:cxn>
                <a:cxn ang="0">
                  <a:pos x="2" y="22"/>
                </a:cxn>
                <a:cxn ang="0">
                  <a:pos x="0" y="24"/>
                </a:cxn>
                <a:cxn ang="0">
                  <a:pos x="6" y="26"/>
                </a:cxn>
                <a:cxn ang="0">
                  <a:pos x="14" y="28"/>
                </a:cxn>
                <a:cxn ang="0">
                  <a:pos x="16" y="30"/>
                </a:cxn>
                <a:cxn ang="0">
                  <a:pos x="20" y="32"/>
                </a:cxn>
                <a:cxn ang="0">
                  <a:pos x="26" y="34"/>
                </a:cxn>
                <a:cxn ang="0">
                  <a:pos x="26" y="44"/>
                </a:cxn>
                <a:cxn ang="0">
                  <a:pos x="30" y="44"/>
                </a:cxn>
                <a:cxn ang="0">
                  <a:pos x="28" y="50"/>
                </a:cxn>
                <a:cxn ang="0">
                  <a:pos x="30" y="50"/>
                </a:cxn>
                <a:cxn ang="0">
                  <a:pos x="32" y="48"/>
                </a:cxn>
                <a:cxn ang="0">
                  <a:pos x="34" y="48"/>
                </a:cxn>
                <a:cxn ang="0">
                  <a:pos x="34" y="40"/>
                </a:cxn>
                <a:cxn ang="0">
                  <a:pos x="34" y="34"/>
                </a:cxn>
                <a:cxn ang="0">
                  <a:pos x="44" y="30"/>
                </a:cxn>
                <a:cxn ang="0">
                  <a:pos x="48" y="30"/>
                </a:cxn>
                <a:cxn ang="0">
                  <a:pos x="50" y="32"/>
                </a:cxn>
                <a:cxn ang="0">
                  <a:pos x="52" y="34"/>
                </a:cxn>
                <a:cxn ang="0">
                  <a:pos x="52" y="32"/>
                </a:cxn>
                <a:cxn ang="0">
                  <a:pos x="56" y="32"/>
                </a:cxn>
                <a:cxn ang="0">
                  <a:pos x="62" y="30"/>
                </a:cxn>
                <a:cxn ang="0">
                  <a:pos x="66" y="30"/>
                </a:cxn>
                <a:cxn ang="0">
                  <a:pos x="66" y="28"/>
                </a:cxn>
                <a:cxn ang="0">
                  <a:pos x="68" y="24"/>
                </a:cxn>
                <a:cxn ang="0">
                  <a:pos x="72" y="22"/>
                </a:cxn>
                <a:cxn ang="0">
                  <a:pos x="80" y="20"/>
                </a:cxn>
                <a:cxn ang="0">
                  <a:pos x="80" y="20"/>
                </a:cxn>
              </a:cxnLst>
              <a:rect l="0" t="0" r="r" b="b"/>
              <a:pathLst>
                <a:path w="80" h="50">
                  <a:moveTo>
                    <a:pt x="80" y="20"/>
                  </a:moveTo>
                  <a:lnTo>
                    <a:pt x="80" y="20"/>
                  </a:lnTo>
                  <a:lnTo>
                    <a:pt x="80" y="18"/>
                  </a:lnTo>
                  <a:lnTo>
                    <a:pt x="80" y="16"/>
                  </a:lnTo>
                  <a:lnTo>
                    <a:pt x="74" y="16"/>
                  </a:lnTo>
                  <a:lnTo>
                    <a:pt x="70" y="14"/>
                  </a:lnTo>
                  <a:lnTo>
                    <a:pt x="70" y="10"/>
                  </a:lnTo>
                  <a:lnTo>
                    <a:pt x="68" y="6"/>
                  </a:lnTo>
                  <a:lnTo>
                    <a:pt x="64" y="6"/>
                  </a:lnTo>
                  <a:lnTo>
                    <a:pt x="64" y="4"/>
                  </a:lnTo>
                  <a:lnTo>
                    <a:pt x="56" y="2"/>
                  </a:lnTo>
                  <a:lnTo>
                    <a:pt x="50" y="2"/>
                  </a:lnTo>
                  <a:lnTo>
                    <a:pt x="48" y="0"/>
                  </a:lnTo>
                  <a:lnTo>
                    <a:pt x="46" y="0"/>
                  </a:lnTo>
                  <a:lnTo>
                    <a:pt x="46" y="4"/>
                  </a:lnTo>
                  <a:lnTo>
                    <a:pt x="40" y="4"/>
                  </a:lnTo>
                  <a:lnTo>
                    <a:pt x="34" y="4"/>
                  </a:lnTo>
                  <a:lnTo>
                    <a:pt x="34" y="6"/>
                  </a:lnTo>
                  <a:lnTo>
                    <a:pt x="24" y="6"/>
                  </a:lnTo>
                  <a:lnTo>
                    <a:pt x="14" y="6"/>
                  </a:lnTo>
                  <a:lnTo>
                    <a:pt x="12" y="8"/>
                  </a:lnTo>
                  <a:lnTo>
                    <a:pt x="12" y="10"/>
                  </a:lnTo>
                  <a:lnTo>
                    <a:pt x="10" y="10"/>
                  </a:lnTo>
                  <a:lnTo>
                    <a:pt x="4" y="12"/>
                  </a:lnTo>
                  <a:lnTo>
                    <a:pt x="4" y="16"/>
                  </a:lnTo>
                  <a:lnTo>
                    <a:pt x="2" y="22"/>
                  </a:lnTo>
                  <a:lnTo>
                    <a:pt x="0" y="24"/>
                  </a:lnTo>
                  <a:lnTo>
                    <a:pt x="6" y="26"/>
                  </a:lnTo>
                  <a:lnTo>
                    <a:pt x="14" y="28"/>
                  </a:lnTo>
                  <a:lnTo>
                    <a:pt x="16" y="30"/>
                  </a:lnTo>
                  <a:lnTo>
                    <a:pt x="20" y="32"/>
                  </a:lnTo>
                  <a:lnTo>
                    <a:pt x="26" y="34"/>
                  </a:lnTo>
                  <a:lnTo>
                    <a:pt x="26" y="44"/>
                  </a:lnTo>
                  <a:lnTo>
                    <a:pt x="30" y="44"/>
                  </a:lnTo>
                  <a:lnTo>
                    <a:pt x="28" y="50"/>
                  </a:lnTo>
                  <a:lnTo>
                    <a:pt x="30" y="50"/>
                  </a:lnTo>
                  <a:lnTo>
                    <a:pt x="32" y="48"/>
                  </a:lnTo>
                  <a:lnTo>
                    <a:pt x="34" y="48"/>
                  </a:lnTo>
                  <a:lnTo>
                    <a:pt x="34" y="40"/>
                  </a:lnTo>
                  <a:lnTo>
                    <a:pt x="34" y="34"/>
                  </a:lnTo>
                  <a:lnTo>
                    <a:pt x="44" y="30"/>
                  </a:lnTo>
                  <a:lnTo>
                    <a:pt x="48" y="30"/>
                  </a:lnTo>
                  <a:lnTo>
                    <a:pt x="50" y="32"/>
                  </a:lnTo>
                  <a:lnTo>
                    <a:pt x="52" y="34"/>
                  </a:lnTo>
                  <a:lnTo>
                    <a:pt x="52" y="32"/>
                  </a:lnTo>
                  <a:lnTo>
                    <a:pt x="56" y="32"/>
                  </a:lnTo>
                  <a:lnTo>
                    <a:pt x="62" y="30"/>
                  </a:lnTo>
                  <a:lnTo>
                    <a:pt x="66" y="30"/>
                  </a:lnTo>
                  <a:lnTo>
                    <a:pt x="66" y="28"/>
                  </a:lnTo>
                  <a:lnTo>
                    <a:pt x="68" y="24"/>
                  </a:lnTo>
                  <a:lnTo>
                    <a:pt x="72" y="22"/>
                  </a:lnTo>
                  <a:lnTo>
                    <a:pt x="80" y="20"/>
                  </a:lnTo>
                  <a:lnTo>
                    <a:pt x="80" y="2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29" name="Freeform 344">
              <a:extLst>
                <a:ext uri="{FF2B5EF4-FFF2-40B4-BE49-F238E27FC236}">
                  <a16:creationId xmlns:a16="http://schemas.microsoft.com/office/drawing/2014/main" id="{9F957A90-6D2B-4E3D-8C6F-0F14D254799A}"/>
                </a:ext>
              </a:extLst>
            </p:cNvPr>
            <p:cNvSpPr>
              <a:spLocks/>
            </p:cNvSpPr>
            <p:nvPr/>
          </p:nvSpPr>
          <p:spPr bwMode="auto">
            <a:xfrm>
              <a:off x="2819400" y="3543300"/>
              <a:ext cx="57150" cy="41275"/>
            </a:xfrm>
            <a:custGeom>
              <a:avLst/>
              <a:gdLst/>
              <a:ahLst/>
              <a:cxnLst>
                <a:cxn ang="0">
                  <a:pos x="36" y="26"/>
                </a:cxn>
                <a:cxn ang="0">
                  <a:pos x="36" y="26"/>
                </a:cxn>
                <a:cxn ang="0">
                  <a:pos x="36" y="22"/>
                </a:cxn>
                <a:cxn ang="0">
                  <a:pos x="36" y="18"/>
                </a:cxn>
                <a:cxn ang="0">
                  <a:pos x="36" y="16"/>
                </a:cxn>
                <a:cxn ang="0">
                  <a:pos x="36" y="12"/>
                </a:cxn>
                <a:cxn ang="0">
                  <a:pos x="36" y="2"/>
                </a:cxn>
                <a:cxn ang="0">
                  <a:pos x="32" y="2"/>
                </a:cxn>
                <a:cxn ang="0">
                  <a:pos x="30" y="2"/>
                </a:cxn>
                <a:cxn ang="0">
                  <a:pos x="26" y="0"/>
                </a:cxn>
                <a:cxn ang="0">
                  <a:pos x="20" y="0"/>
                </a:cxn>
                <a:cxn ang="0">
                  <a:pos x="26" y="4"/>
                </a:cxn>
                <a:cxn ang="0">
                  <a:pos x="26" y="6"/>
                </a:cxn>
                <a:cxn ang="0">
                  <a:pos x="26" y="12"/>
                </a:cxn>
                <a:cxn ang="0">
                  <a:pos x="30" y="16"/>
                </a:cxn>
                <a:cxn ang="0">
                  <a:pos x="30" y="20"/>
                </a:cxn>
                <a:cxn ang="0">
                  <a:pos x="28" y="22"/>
                </a:cxn>
                <a:cxn ang="0">
                  <a:pos x="26" y="22"/>
                </a:cxn>
                <a:cxn ang="0">
                  <a:pos x="16" y="18"/>
                </a:cxn>
                <a:cxn ang="0">
                  <a:pos x="12" y="20"/>
                </a:cxn>
                <a:cxn ang="0">
                  <a:pos x="10" y="20"/>
                </a:cxn>
                <a:cxn ang="0">
                  <a:pos x="8" y="18"/>
                </a:cxn>
                <a:cxn ang="0">
                  <a:pos x="4" y="16"/>
                </a:cxn>
                <a:cxn ang="0">
                  <a:pos x="0" y="18"/>
                </a:cxn>
                <a:cxn ang="0">
                  <a:pos x="0" y="22"/>
                </a:cxn>
                <a:cxn ang="0">
                  <a:pos x="6" y="26"/>
                </a:cxn>
                <a:cxn ang="0">
                  <a:pos x="10" y="26"/>
                </a:cxn>
                <a:cxn ang="0">
                  <a:pos x="14" y="24"/>
                </a:cxn>
                <a:cxn ang="0">
                  <a:pos x="36" y="26"/>
                </a:cxn>
                <a:cxn ang="0">
                  <a:pos x="36" y="26"/>
                </a:cxn>
              </a:cxnLst>
              <a:rect l="0" t="0" r="r" b="b"/>
              <a:pathLst>
                <a:path w="36" h="26">
                  <a:moveTo>
                    <a:pt x="36" y="26"/>
                  </a:moveTo>
                  <a:lnTo>
                    <a:pt x="36" y="26"/>
                  </a:lnTo>
                  <a:lnTo>
                    <a:pt x="36" y="22"/>
                  </a:lnTo>
                  <a:lnTo>
                    <a:pt x="36" y="18"/>
                  </a:lnTo>
                  <a:lnTo>
                    <a:pt x="36" y="16"/>
                  </a:lnTo>
                  <a:lnTo>
                    <a:pt x="36" y="12"/>
                  </a:lnTo>
                  <a:lnTo>
                    <a:pt x="36" y="2"/>
                  </a:lnTo>
                  <a:lnTo>
                    <a:pt x="32" y="2"/>
                  </a:lnTo>
                  <a:lnTo>
                    <a:pt x="30" y="2"/>
                  </a:lnTo>
                  <a:lnTo>
                    <a:pt x="26" y="0"/>
                  </a:lnTo>
                  <a:lnTo>
                    <a:pt x="20" y="0"/>
                  </a:lnTo>
                  <a:lnTo>
                    <a:pt x="26" y="4"/>
                  </a:lnTo>
                  <a:lnTo>
                    <a:pt x="26" y="6"/>
                  </a:lnTo>
                  <a:lnTo>
                    <a:pt x="26" y="12"/>
                  </a:lnTo>
                  <a:lnTo>
                    <a:pt x="30" y="16"/>
                  </a:lnTo>
                  <a:lnTo>
                    <a:pt x="30" y="20"/>
                  </a:lnTo>
                  <a:lnTo>
                    <a:pt x="28" y="22"/>
                  </a:lnTo>
                  <a:lnTo>
                    <a:pt x="26" y="22"/>
                  </a:lnTo>
                  <a:lnTo>
                    <a:pt x="16" y="18"/>
                  </a:lnTo>
                  <a:lnTo>
                    <a:pt x="12" y="20"/>
                  </a:lnTo>
                  <a:lnTo>
                    <a:pt x="10" y="20"/>
                  </a:lnTo>
                  <a:lnTo>
                    <a:pt x="8" y="18"/>
                  </a:lnTo>
                  <a:lnTo>
                    <a:pt x="4" y="16"/>
                  </a:lnTo>
                  <a:lnTo>
                    <a:pt x="0" y="18"/>
                  </a:lnTo>
                  <a:lnTo>
                    <a:pt x="0" y="22"/>
                  </a:lnTo>
                  <a:lnTo>
                    <a:pt x="6" y="26"/>
                  </a:lnTo>
                  <a:lnTo>
                    <a:pt x="10" y="26"/>
                  </a:lnTo>
                  <a:lnTo>
                    <a:pt x="14" y="24"/>
                  </a:lnTo>
                  <a:lnTo>
                    <a:pt x="36" y="26"/>
                  </a:lnTo>
                  <a:lnTo>
                    <a:pt x="36" y="2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30" name="Freeform 345">
              <a:extLst>
                <a:ext uri="{FF2B5EF4-FFF2-40B4-BE49-F238E27FC236}">
                  <a16:creationId xmlns:a16="http://schemas.microsoft.com/office/drawing/2014/main" id="{CE9DA4DB-79B1-4713-BA62-42C7713C8B17}"/>
                </a:ext>
              </a:extLst>
            </p:cNvPr>
            <p:cNvSpPr>
              <a:spLocks/>
            </p:cNvSpPr>
            <p:nvPr/>
          </p:nvSpPr>
          <p:spPr bwMode="auto">
            <a:xfrm>
              <a:off x="3076575" y="3838575"/>
              <a:ext cx="98425" cy="200025"/>
            </a:xfrm>
            <a:custGeom>
              <a:avLst/>
              <a:gdLst/>
              <a:ahLst/>
              <a:cxnLst>
                <a:cxn ang="0">
                  <a:pos x="20" y="8"/>
                </a:cxn>
                <a:cxn ang="0">
                  <a:pos x="12" y="14"/>
                </a:cxn>
                <a:cxn ang="0">
                  <a:pos x="6" y="14"/>
                </a:cxn>
                <a:cxn ang="0">
                  <a:pos x="8" y="20"/>
                </a:cxn>
                <a:cxn ang="0">
                  <a:pos x="12" y="26"/>
                </a:cxn>
                <a:cxn ang="0">
                  <a:pos x="16" y="28"/>
                </a:cxn>
                <a:cxn ang="0">
                  <a:pos x="14" y="32"/>
                </a:cxn>
                <a:cxn ang="0">
                  <a:pos x="4" y="34"/>
                </a:cxn>
                <a:cxn ang="0">
                  <a:pos x="4" y="40"/>
                </a:cxn>
                <a:cxn ang="0">
                  <a:pos x="10" y="58"/>
                </a:cxn>
                <a:cxn ang="0">
                  <a:pos x="20" y="60"/>
                </a:cxn>
                <a:cxn ang="0">
                  <a:pos x="24" y="62"/>
                </a:cxn>
                <a:cxn ang="0">
                  <a:pos x="20" y="68"/>
                </a:cxn>
                <a:cxn ang="0">
                  <a:pos x="28" y="72"/>
                </a:cxn>
                <a:cxn ang="0">
                  <a:pos x="26" y="76"/>
                </a:cxn>
                <a:cxn ang="0">
                  <a:pos x="28" y="80"/>
                </a:cxn>
                <a:cxn ang="0">
                  <a:pos x="20" y="90"/>
                </a:cxn>
                <a:cxn ang="0">
                  <a:pos x="18" y="108"/>
                </a:cxn>
                <a:cxn ang="0">
                  <a:pos x="20" y="114"/>
                </a:cxn>
                <a:cxn ang="0">
                  <a:pos x="26" y="120"/>
                </a:cxn>
                <a:cxn ang="0">
                  <a:pos x="28" y="122"/>
                </a:cxn>
                <a:cxn ang="0">
                  <a:pos x="34" y="126"/>
                </a:cxn>
                <a:cxn ang="0">
                  <a:pos x="38" y="122"/>
                </a:cxn>
                <a:cxn ang="0">
                  <a:pos x="42" y="122"/>
                </a:cxn>
                <a:cxn ang="0">
                  <a:pos x="42" y="118"/>
                </a:cxn>
                <a:cxn ang="0">
                  <a:pos x="46" y="116"/>
                </a:cxn>
                <a:cxn ang="0">
                  <a:pos x="48" y="114"/>
                </a:cxn>
                <a:cxn ang="0">
                  <a:pos x="54" y="116"/>
                </a:cxn>
                <a:cxn ang="0">
                  <a:pos x="50" y="98"/>
                </a:cxn>
                <a:cxn ang="0">
                  <a:pos x="52" y="92"/>
                </a:cxn>
                <a:cxn ang="0">
                  <a:pos x="48" y="86"/>
                </a:cxn>
                <a:cxn ang="0">
                  <a:pos x="46" y="70"/>
                </a:cxn>
                <a:cxn ang="0">
                  <a:pos x="46" y="66"/>
                </a:cxn>
                <a:cxn ang="0">
                  <a:pos x="54" y="60"/>
                </a:cxn>
                <a:cxn ang="0">
                  <a:pos x="62" y="42"/>
                </a:cxn>
                <a:cxn ang="0">
                  <a:pos x="58" y="32"/>
                </a:cxn>
                <a:cxn ang="0">
                  <a:pos x="50" y="28"/>
                </a:cxn>
                <a:cxn ang="0">
                  <a:pos x="46" y="28"/>
                </a:cxn>
                <a:cxn ang="0">
                  <a:pos x="46" y="26"/>
                </a:cxn>
                <a:cxn ang="0">
                  <a:pos x="42" y="30"/>
                </a:cxn>
                <a:cxn ang="0">
                  <a:pos x="38" y="36"/>
                </a:cxn>
                <a:cxn ang="0">
                  <a:pos x="36" y="34"/>
                </a:cxn>
                <a:cxn ang="0">
                  <a:pos x="36" y="30"/>
                </a:cxn>
                <a:cxn ang="0">
                  <a:pos x="42" y="22"/>
                </a:cxn>
                <a:cxn ang="0">
                  <a:pos x="34" y="8"/>
                </a:cxn>
                <a:cxn ang="0">
                  <a:pos x="22" y="2"/>
                </a:cxn>
                <a:cxn ang="0">
                  <a:pos x="22" y="0"/>
                </a:cxn>
              </a:cxnLst>
              <a:rect l="0" t="0" r="r" b="b"/>
              <a:pathLst>
                <a:path w="62" h="126">
                  <a:moveTo>
                    <a:pt x="22" y="0"/>
                  </a:moveTo>
                  <a:lnTo>
                    <a:pt x="20" y="8"/>
                  </a:lnTo>
                  <a:lnTo>
                    <a:pt x="18" y="10"/>
                  </a:lnTo>
                  <a:lnTo>
                    <a:pt x="12" y="14"/>
                  </a:lnTo>
                  <a:lnTo>
                    <a:pt x="8" y="14"/>
                  </a:lnTo>
                  <a:lnTo>
                    <a:pt x="6" y="14"/>
                  </a:lnTo>
                  <a:lnTo>
                    <a:pt x="6" y="16"/>
                  </a:lnTo>
                  <a:lnTo>
                    <a:pt x="8" y="20"/>
                  </a:lnTo>
                  <a:lnTo>
                    <a:pt x="10" y="22"/>
                  </a:lnTo>
                  <a:lnTo>
                    <a:pt x="12" y="26"/>
                  </a:lnTo>
                  <a:lnTo>
                    <a:pt x="14" y="26"/>
                  </a:lnTo>
                  <a:lnTo>
                    <a:pt x="16" y="28"/>
                  </a:lnTo>
                  <a:lnTo>
                    <a:pt x="16" y="30"/>
                  </a:lnTo>
                  <a:lnTo>
                    <a:pt x="14" y="32"/>
                  </a:lnTo>
                  <a:lnTo>
                    <a:pt x="12" y="32"/>
                  </a:lnTo>
                  <a:lnTo>
                    <a:pt x="4" y="34"/>
                  </a:lnTo>
                  <a:lnTo>
                    <a:pt x="4" y="36"/>
                  </a:lnTo>
                  <a:lnTo>
                    <a:pt x="4" y="40"/>
                  </a:lnTo>
                  <a:lnTo>
                    <a:pt x="0" y="42"/>
                  </a:lnTo>
                  <a:lnTo>
                    <a:pt x="10" y="58"/>
                  </a:lnTo>
                  <a:lnTo>
                    <a:pt x="14" y="60"/>
                  </a:lnTo>
                  <a:lnTo>
                    <a:pt x="20" y="60"/>
                  </a:lnTo>
                  <a:lnTo>
                    <a:pt x="22" y="60"/>
                  </a:lnTo>
                  <a:lnTo>
                    <a:pt x="24" y="62"/>
                  </a:lnTo>
                  <a:lnTo>
                    <a:pt x="24" y="64"/>
                  </a:lnTo>
                  <a:lnTo>
                    <a:pt x="20" y="68"/>
                  </a:lnTo>
                  <a:lnTo>
                    <a:pt x="26" y="72"/>
                  </a:lnTo>
                  <a:lnTo>
                    <a:pt x="28" y="72"/>
                  </a:lnTo>
                  <a:lnTo>
                    <a:pt x="26" y="74"/>
                  </a:lnTo>
                  <a:lnTo>
                    <a:pt x="26" y="76"/>
                  </a:lnTo>
                  <a:lnTo>
                    <a:pt x="26" y="78"/>
                  </a:lnTo>
                  <a:lnTo>
                    <a:pt x="28" y="80"/>
                  </a:lnTo>
                  <a:lnTo>
                    <a:pt x="26" y="84"/>
                  </a:lnTo>
                  <a:lnTo>
                    <a:pt x="20" y="90"/>
                  </a:lnTo>
                  <a:lnTo>
                    <a:pt x="20" y="98"/>
                  </a:lnTo>
                  <a:lnTo>
                    <a:pt x="18" y="108"/>
                  </a:lnTo>
                  <a:lnTo>
                    <a:pt x="18" y="110"/>
                  </a:lnTo>
                  <a:lnTo>
                    <a:pt x="20" y="114"/>
                  </a:lnTo>
                  <a:lnTo>
                    <a:pt x="22" y="116"/>
                  </a:lnTo>
                  <a:lnTo>
                    <a:pt x="26" y="120"/>
                  </a:lnTo>
                  <a:lnTo>
                    <a:pt x="28" y="120"/>
                  </a:lnTo>
                  <a:lnTo>
                    <a:pt x="28" y="122"/>
                  </a:lnTo>
                  <a:lnTo>
                    <a:pt x="30" y="126"/>
                  </a:lnTo>
                  <a:lnTo>
                    <a:pt x="34" y="126"/>
                  </a:lnTo>
                  <a:lnTo>
                    <a:pt x="36" y="124"/>
                  </a:lnTo>
                  <a:lnTo>
                    <a:pt x="38" y="122"/>
                  </a:lnTo>
                  <a:lnTo>
                    <a:pt x="40" y="122"/>
                  </a:lnTo>
                  <a:lnTo>
                    <a:pt x="42" y="122"/>
                  </a:lnTo>
                  <a:lnTo>
                    <a:pt x="42" y="120"/>
                  </a:lnTo>
                  <a:lnTo>
                    <a:pt x="42" y="118"/>
                  </a:lnTo>
                  <a:lnTo>
                    <a:pt x="44" y="118"/>
                  </a:lnTo>
                  <a:lnTo>
                    <a:pt x="46" y="116"/>
                  </a:lnTo>
                  <a:lnTo>
                    <a:pt x="46" y="114"/>
                  </a:lnTo>
                  <a:lnTo>
                    <a:pt x="48" y="114"/>
                  </a:lnTo>
                  <a:lnTo>
                    <a:pt x="52" y="116"/>
                  </a:lnTo>
                  <a:lnTo>
                    <a:pt x="54" y="116"/>
                  </a:lnTo>
                  <a:lnTo>
                    <a:pt x="52" y="108"/>
                  </a:lnTo>
                  <a:lnTo>
                    <a:pt x="50" y="98"/>
                  </a:lnTo>
                  <a:lnTo>
                    <a:pt x="52" y="94"/>
                  </a:lnTo>
                  <a:lnTo>
                    <a:pt x="52" y="92"/>
                  </a:lnTo>
                  <a:lnTo>
                    <a:pt x="50" y="90"/>
                  </a:lnTo>
                  <a:lnTo>
                    <a:pt x="48" y="86"/>
                  </a:lnTo>
                  <a:lnTo>
                    <a:pt x="48" y="76"/>
                  </a:lnTo>
                  <a:lnTo>
                    <a:pt x="46" y="70"/>
                  </a:lnTo>
                  <a:lnTo>
                    <a:pt x="46" y="68"/>
                  </a:lnTo>
                  <a:lnTo>
                    <a:pt x="46" y="66"/>
                  </a:lnTo>
                  <a:lnTo>
                    <a:pt x="50" y="64"/>
                  </a:lnTo>
                  <a:lnTo>
                    <a:pt x="54" y="60"/>
                  </a:lnTo>
                  <a:lnTo>
                    <a:pt x="54" y="52"/>
                  </a:lnTo>
                  <a:lnTo>
                    <a:pt x="62" y="42"/>
                  </a:lnTo>
                  <a:lnTo>
                    <a:pt x="60" y="36"/>
                  </a:lnTo>
                  <a:lnTo>
                    <a:pt x="58" y="32"/>
                  </a:lnTo>
                  <a:lnTo>
                    <a:pt x="52" y="30"/>
                  </a:lnTo>
                  <a:lnTo>
                    <a:pt x="50" y="28"/>
                  </a:lnTo>
                  <a:lnTo>
                    <a:pt x="48" y="26"/>
                  </a:lnTo>
                  <a:lnTo>
                    <a:pt x="46" y="28"/>
                  </a:lnTo>
                  <a:lnTo>
                    <a:pt x="46" y="28"/>
                  </a:lnTo>
                  <a:lnTo>
                    <a:pt x="46" y="26"/>
                  </a:lnTo>
                  <a:lnTo>
                    <a:pt x="44" y="26"/>
                  </a:lnTo>
                  <a:lnTo>
                    <a:pt x="42" y="30"/>
                  </a:lnTo>
                  <a:lnTo>
                    <a:pt x="42" y="38"/>
                  </a:lnTo>
                  <a:lnTo>
                    <a:pt x="38" y="36"/>
                  </a:lnTo>
                  <a:lnTo>
                    <a:pt x="36" y="36"/>
                  </a:lnTo>
                  <a:lnTo>
                    <a:pt x="36" y="34"/>
                  </a:lnTo>
                  <a:lnTo>
                    <a:pt x="36" y="32"/>
                  </a:lnTo>
                  <a:lnTo>
                    <a:pt x="36" y="30"/>
                  </a:lnTo>
                  <a:lnTo>
                    <a:pt x="40" y="28"/>
                  </a:lnTo>
                  <a:lnTo>
                    <a:pt x="42" y="22"/>
                  </a:lnTo>
                  <a:lnTo>
                    <a:pt x="42" y="16"/>
                  </a:lnTo>
                  <a:lnTo>
                    <a:pt x="34" y="8"/>
                  </a:lnTo>
                  <a:lnTo>
                    <a:pt x="26" y="0"/>
                  </a:lnTo>
                  <a:lnTo>
                    <a:pt x="22" y="2"/>
                  </a:lnTo>
                  <a:lnTo>
                    <a:pt x="22" y="0"/>
                  </a:lnTo>
                  <a:lnTo>
                    <a:pt x="2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31" name="Freeform 346">
              <a:extLst>
                <a:ext uri="{FF2B5EF4-FFF2-40B4-BE49-F238E27FC236}">
                  <a16:creationId xmlns:a16="http://schemas.microsoft.com/office/drawing/2014/main" id="{DE476BE3-66F8-4297-ABE6-A687D50FD380}"/>
                </a:ext>
              </a:extLst>
            </p:cNvPr>
            <p:cNvSpPr>
              <a:spLocks/>
            </p:cNvSpPr>
            <p:nvPr/>
          </p:nvSpPr>
          <p:spPr bwMode="auto">
            <a:xfrm>
              <a:off x="2444750" y="3594100"/>
              <a:ext cx="85725" cy="107950"/>
            </a:xfrm>
            <a:custGeom>
              <a:avLst/>
              <a:gdLst/>
              <a:ahLst/>
              <a:cxnLst>
                <a:cxn ang="0">
                  <a:pos x="28" y="68"/>
                </a:cxn>
                <a:cxn ang="0">
                  <a:pos x="28" y="68"/>
                </a:cxn>
                <a:cxn ang="0">
                  <a:pos x="28" y="66"/>
                </a:cxn>
                <a:cxn ang="0">
                  <a:pos x="30" y="66"/>
                </a:cxn>
                <a:cxn ang="0">
                  <a:pos x="34" y="66"/>
                </a:cxn>
                <a:cxn ang="0">
                  <a:pos x="34" y="64"/>
                </a:cxn>
                <a:cxn ang="0">
                  <a:pos x="34" y="60"/>
                </a:cxn>
                <a:cxn ang="0">
                  <a:pos x="38" y="58"/>
                </a:cxn>
                <a:cxn ang="0">
                  <a:pos x="40" y="56"/>
                </a:cxn>
                <a:cxn ang="0">
                  <a:pos x="42" y="54"/>
                </a:cxn>
                <a:cxn ang="0">
                  <a:pos x="44" y="48"/>
                </a:cxn>
                <a:cxn ang="0">
                  <a:pos x="44" y="44"/>
                </a:cxn>
                <a:cxn ang="0">
                  <a:pos x="50" y="42"/>
                </a:cxn>
                <a:cxn ang="0">
                  <a:pos x="52" y="42"/>
                </a:cxn>
                <a:cxn ang="0">
                  <a:pos x="52" y="40"/>
                </a:cxn>
                <a:cxn ang="0">
                  <a:pos x="54" y="38"/>
                </a:cxn>
                <a:cxn ang="0">
                  <a:pos x="46" y="38"/>
                </a:cxn>
                <a:cxn ang="0">
                  <a:pos x="46" y="36"/>
                </a:cxn>
                <a:cxn ang="0">
                  <a:pos x="42" y="36"/>
                </a:cxn>
                <a:cxn ang="0">
                  <a:pos x="42" y="0"/>
                </a:cxn>
                <a:cxn ang="0">
                  <a:pos x="22" y="0"/>
                </a:cxn>
                <a:cxn ang="0">
                  <a:pos x="20" y="8"/>
                </a:cxn>
                <a:cxn ang="0">
                  <a:pos x="16" y="8"/>
                </a:cxn>
                <a:cxn ang="0">
                  <a:pos x="16" y="12"/>
                </a:cxn>
                <a:cxn ang="0">
                  <a:pos x="18" y="16"/>
                </a:cxn>
                <a:cxn ang="0">
                  <a:pos x="22" y="20"/>
                </a:cxn>
                <a:cxn ang="0">
                  <a:pos x="24" y="24"/>
                </a:cxn>
                <a:cxn ang="0">
                  <a:pos x="26" y="26"/>
                </a:cxn>
                <a:cxn ang="0">
                  <a:pos x="26" y="30"/>
                </a:cxn>
                <a:cxn ang="0">
                  <a:pos x="10" y="28"/>
                </a:cxn>
                <a:cxn ang="0">
                  <a:pos x="4" y="32"/>
                </a:cxn>
                <a:cxn ang="0">
                  <a:pos x="2" y="36"/>
                </a:cxn>
                <a:cxn ang="0">
                  <a:pos x="2" y="40"/>
                </a:cxn>
                <a:cxn ang="0">
                  <a:pos x="2" y="42"/>
                </a:cxn>
                <a:cxn ang="0">
                  <a:pos x="2" y="44"/>
                </a:cxn>
                <a:cxn ang="0">
                  <a:pos x="0" y="48"/>
                </a:cxn>
                <a:cxn ang="0">
                  <a:pos x="2" y="48"/>
                </a:cxn>
                <a:cxn ang="0">
                  <a:pos x="6" y="50"/>
                </a:cxn>
                <a:cxn ang="0">
                  <a:pos x="8" y="54"/>
                </a:cxn>
                <a:cxn ang="0">
                  <a:pos x="12" y="58"/>
                </a:cxn>
                <a:cxn ang="0">
                  <a:pos x="18" y="60"/>
                </a:cxn>
                <a:cxn ang="0">
                  <a:pos x="18" y="62"/>
                </a:cxn>
                <a:cxn ang="0">
                  <a:pos x="20" y="66"/>
                </a:cxn>
                <a:cxn ang="0">
                  <a:pos x="24" y="66"/>
                </a:cxn>
                <a:cxn ang="0">
                  <a:pos x="26" y="66"/>
                </a:cxn>
                <a:cxn ang="0">
                  <a:pos x="26" y="68"/>
                </a:cxn>
                <a:cxn ang="0">
                  <a:pos x="28" y="68"/>
                </a:cxn>
                <a:cxn ang="0">
                  <a:pos x="28" y="68"/>
                </a:cxn>
              </a:cxnLst>
              <a:rect l="0" t="0" r="r" b="b"/>
              <a:pathLst>
                <a:path w="54" h="68">
                  <a:moveTo>
                    <a:pt x="28" y="68"/>
                  </a:moveTo>
                  <a:lnTo>
                    <a:pt x="28" y="68"/>
                  </a:lnTo>
                  <a:lnTo>
                    <a:pt x="28" y="66"/>
                  </a:lnTo>
                  <a:lnTo>
                    <a:pt x="30" y="66"/>
                  </a:lnTo>
                  <a:lnTo>
                    <a:pt x="34" y="66"/>
                  </a:lnTo>
                  <a:lnTo>
                    <a:pt x="34" y="64"/>
                  </a:lnTo>
                  <a:lnTo>
                    <a:pt x="34" y="60"/>
                  </a:lnTo>
                  <a:lnTo>
                    <a:pt x="38" y="58"/>
                  </a:lnTo>
                  <a:lnTo>
                    <a:pt x="40" y="56"/>
                  </a:lnTo>
                  <a:lnTo>
                    <a:pt x="42" y="54"/>
                  </a:lnTo>
                  <a:lnTo>
                    <a:pt x="44" y="48"/>
                  </a:lnTo>
                  <a:lnTo>
                    <a:pt x="44" y="44"/>
                  </a:lnTo>
                  <a:lnTo>
                    <a:pt x="50" y="42"/>
                  </a:lnTo>
                  <a:lnTo>
                    <a:pt x="52" y="42"/>
                  </a:lnTo>
                  <a:lnTo>
                    <a:pt x="52" y="40"/>
                  </a:lnTo>
                  <a:lnTo>
                    <a:pt x="54" y="38"/>
                  </a:lnTo>
                  <a:lnTo>
                    <a:pt x="46" y="38"/>
                  </a:lnTo>
                  <a:lnTo>
                    <a:pt x="46" y="36"/>
                  </a:lnTo>
                  <a:lnTo>
                    <a:pt x="42" y="36"/>
                  </a:lnTo>
                  <a:lnTo>
                    <a:pt x="42" y="0"/>
                  </a:lnTo>
                  <a:lnTo>
                    <a:pt x="22" y="0"/>
                  </a:lnTo>
                  <a:lnTo>
                    <a:pt x="20" y="8"/>
                  </a:lnTo>
                  <a:lnTo>
                    <a:pt x="16" y="8"/>
                  </a:lnTo>
                  <a:lnTo>
                    <a:pt x="16" y="12"/>
                  </a:lnTo>
                  <a:lnTo>
                    <a:pt x="18" y="16"/>
                  </a:lnTo>
                  <a:lnTo>
                    <a:pt x="22" y="20"/>
                  </a:lnTo>
                  <a:lnTo>
                    <a:pt x="24" y="24"/>
                  </a:lnTo>
                  <a:lnTo>
                    <a:pt x="26" y="26"/>
                  </a:lnTo>
                  <a:lnTo>
                    <a:pt x="26" y="30"/>
                  </a:lnTo>
                  <a:lnTo>
                    <a:pt x="10" y="28"/>
                  </a:lnTo>
                  <a:lnTo>
                    <a:pt x="4" y="32"/>
                  </a:lnTo>
                  <a:lnTo>
                    <a:pt x="2" y="36"/>
                  </a:lnTo>
                  <a:lnTo>
                    <a:pt x="2" y="40"/>
                  </a:lnTo>
                  <a:lnTo>
                    <a:pt x="2" y="42"/>
                  </a:lnTo>
                  <a:lnTo>
                    <a:pt x="2" y="44"/>
                  </a:lnTo>
                  <a:lnTo>
                    <a:pt x="0" y="48"/>
                  </a:lnTo>
                  <a:lnTo>
                    <a:pt x="2" y="48"/>
                  </a:lnTo>
                  <a:lnTo>
                    <a:pt x="6" y="50"/>
                  </a:lnTo>
                  <a:lnTo>
                    <a:pt x="8" y="54"/>
                  </a:lnTo>
                  <a:lnTo>
                    <a:pt x="12" y="58"/>
                  </a:lnTo>
                  <a:lnTo>
                    <a:pt x="18" y="60"/>
                  </a:lnTo>
                  <a:lnTo>
                    <a:pt x="18" y="62"/>
                  </a:lnTo>
                  <a:lnTo>
                    <a:pt x="20" y="66"/>
                  </a:lnTo>
                  <a:lnTo>
                    <a:pt x="24" y="66"/>
                  </a:lnTo>
                  <a:lnTo>
                    <a:pt x="26" y="66"/>
                  </a:lnTo>
                  <a:lnTo>
                    <a:pt x="26" y="68"/>
                  </a:lnTo>
                  <a:lnTo>
                    <a:pt x="28" y="68"/>
                  </a:lnTo>
                  <a:lnTo>
                    <a:pt x="28" y="6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32" name="Freeform 347">
              <a:extLst>
                <a:ext uri="{FF2B5EF4-FFF2-40B4-BE49-F238E27FC236}">
                  <a16:creationId xmlns:a16="http://schemas.microsoft.com/office/drawing/2014/main" id="{46EA6840-F780-4346-8E65-9412D4A05642}"/>
                </a:ext>
              </a:extLst>
            </p:cNvPr>
            <p:cNvSpPr>
              <a:spLocks noEditPoints="1"/>
            </p:cNvSpPr>
            <p:nvPr/>
          </p:nvSpPr>
          <p:spPr bwMode="auto">
            <a:xfrm>
              <a:off x="4765675" y="2955925"/>
              <a:ext cx="149225" cy="196850"/>
            </a:xfrm>
            <a:custGeom>
              <a:avLst/>
              <a:gdLst/>
              <a:ahLst/>
              <a:cxnLst>
                <a:cxn ang="0">
                  <a:pos x="4" y="42"/>
                </a:cxn>
                <a:cxn ang="0">
                  <a:pos x="10" y="50"/>
                </a:cxn>
                <a:cxn ang="0">
                  <a:pos x="12" y="58"/>
                </a:cxn>
                <a:cxn ang="0">
                  <a:pos x="26" y="64"/>
                </a:cxn>
                <a:cxn ang="0">
                  <a:pos x="32" y="70"/>
                </a:cxn>
                <a:cxn ang="0">
                  <a:pos x="22" y="64"/>
                </a:cxn>
                <a:cxn ang="0">
                  <a:pos x="18" y="76"/>
                </a:cxn>
                <a:cxn ang="0">
                  <a:pos x="22" y="84"/>
                </a:cxn>
                <a:cxn ang="0">
                  <a:pos x="32" y="84"/>
                </a:cxn>
                <a:cxn ang="0">
                  <a:pos x="34" y="80"/>
                </a:cxn>
                <a:cxn ang="0">
                  <a:pos x="44" y="80"/>
                </a:cxn>
                <a:cxn ang="0">
                  <a:pos x="40" y="72"/>
                </a:cxn>
                <a:cxn ang="0">
                  <a:pos x="52" y="66"/>
                </a:cxn>
                <a:cxn ang="0">
                  <a:pos x="42" y="56"/>
                </a:cxn>
                <a:cxn ang="0">
                  <a:pos x="44" y="58"/>
                </a:cxn>
                <a:cxn ang="0">
                  <a:pos x="56" y="64"/>
                </a:cxn>
                <a:cxn ang="0">
                  <a:pos x="60" y="68"/>
                </a:cxn>
                <a:cxn ang="0">
                  <a:pos x="48" y="56"/>
                </a:cxn>
                <a:cxn ang="0">
                  <a:pos x="38" y="52"/>
                </a:cxn>
                <a:cxn ang="0">
                  <a:pos x="36" y="42"/>
                </a:cxn>
                <a:cxn ang="0">
                  <a:pos x="42" y="42"/>
                </a:cxn>
                <a:cxn ang="0">
                  <a:pos x="36" y="30"/>
                </a:cxn>
                <a:cxn ang="0">
                  <a:pos x="34" y="24"/>
                </a:cxn>
                <a:cxn ang="0">
                  <a:pos x="44" y="30"/>
                </a:cxn>
                <a:cxn ang="0">
                  <a:pos x="46" y="26"/>
                </a:cxn>
                <a:cxn ang="0">
                  <a:pos x="52" y="24"/>
                </a:cxn>
                <a:cxn ang="0">
                  <a:pos x="54" y="22"/>
                </a:cxn>
                <a:cxn ang="0">
                  <a:pos x="50" y="14"/>
                </a:cxn>
                <a:cxn ang="0">
                  <a:pos x="78" y="14"/>
                </a:cxn>
                <a:cxn ang="0">
                  <a:pos x="82" y="16"/>
                </a:cxn>
                <a:cxn ang="0">
                  <a:pos x="86" y="8"/>
                </a:cxn>
                <a:cxn ang="0">
                  <a:pos x="92" y="10"/>
                </a:cxn>
                <a:cxn ang="0">
                  <a:pos x="92" y="4"/>
                </a:cxn>
                <a:cxn ang="0">
                  <a:pos x="82" y="2"/>
                </a:cxn>
                <a:cxn ang="0">
                  <a:pos x="82" y="6"/>
                </a:cxn>
                <a:cxn ang="0">
                  <a:pos x="72" y="4"/>
                </a:cxn>
                <a:cxn ang="0">
                  <a:pos x="62" y="0"/>
                </a:cxn>
                <a:cxn ang="0">
                  <a:pos x="56" y="8"/>
                </a:cxn>
                <a:cxn ang="0">
                  <a:pos x="44" y="6"/>
                </a:cxn>
                <a:cxn ang="0">
                  <a:pos x="40" y="12"/>
                </a:cxn>
                <a:cxn ang="0">
                  <a:pos x="32" y="14"/>
                </a:cxn>
                <a:cxn ang="0">
                  <a:pos x="28" y="18"/>
                </a:cxn>
                <a:cxn ang="0">
                  <a:pos x="12" y="20"/>
                </a:cxn>
                <a:cxn ang="0">
                  <a:pos x="8" y="32"/>
                </a:cxn>
                <a:cxn ang="0">
                  <a:pos x="2" y="34"/>
                </a:cxn>
                <a:cxn ang="0">
                  <a:pos x="48" y="112"/>
                </a:cxn>
                <a:cxn ang="0">
                  <a:pos x="54" y="120"/>
                </a:cxn>
                <a:cxn ang="0">
                  <a:pos x="64" y="124"/>
                </a:cxn>
                <a:cxn ang="0">
                  <a:pos x="74" y="122"/>
                </a:cxn>
                <a:cxn ang="0">
                  <a:pos x="82" y="120"/>
                </a:cxn>
                <a:cxn ang="0">
                  <a:pos x="76" y="114"/>
                </a:cxn>
                <a:cxn ang="0">
                  <a:pos x="64" y="116"/>
                </a:cxn>
                <a:cxn ang="0">
                  <a:pos x="48" y="112"/>
                </a:cxn>
                <a:cxn ang="0">
                  <a:pos x="40" y="54"/>
                </a:cxn>
                <a:cxn ang="0">
                  <a:pos x="38" y="52"/>
                </a:cxn>
                <a:cxn ang="0">
                  <a:pos x="78" y="46"/>
                </a:cxn>
                <a:cxn ang="0">
                  <a:pos x="84" y="50"/>
                </a:cxn>
                <a:cxn ang="0">
                  <a:pos x="80" y="44"/>
                </a:cxn>
                <a:cxn ang="0">
                  <a:pos x="0" y="34"/>
                </a:cxn>
                <a:cxn ang="0">
                  <a:pos x="0" y="34"/>
                </a:cxn>
              </a:cxnLst>
              <a:rect l="0" t="0" r="r" b="b"/>
              <a:pathLst>
                <a:path w="94" h="124">
                  <a:moveTo>
                    <a:pt x="2" y="34"/>
                  </a:moveTo>
                  <a:lnTo>
                    <a:pt x="2" y="34"/>
                  </a:lnTo>
                  <a:lnTo>
                    <a:pt x="4" y="42"/>
                  </a:lnTo>
                  <a:lnTo>
                    <a:pt x="8" y="44"/>
                  </a:lnTo>
                  <a:lnTo>
                    <a:pt x="8" y="46"/>
                  </a:lnTo>
                  <a:lnTo>
                    <a:pt x="10" y="50"/>
                  </a:lnTo>
                  <a:lnTo>
                    <a:pt x="16" y="50"/>
                  </a:lnTo>
                  <a:lnTo>
                    <a:pt x="12" y="52"/>
                  </a:lnTo>
                  <a:lnTo>
                    <a:pt x="12" y="58"/>
                  </a:lnTo>
                  <a:lnTo>
                    <a:pt x="14" y="62"/>
                  </a:lnTo>
                  <a:lnTo>
                    <a:pt x="20" y="62"/>
                  </a:lnTo>
                  <a:lnTo>
                    <a:pt x="26" y="64"/>
                  </a:lnTo>
                  <a:lnTo>
                    <a:pt x="36" y="68"/>
                  </a:lnTo>
                  <a:lnTo>
                    <a:pt x="36" y="70"/>
                  </a:lnTo>
                  <a:lnTo>
                    <a:pt x="32" y="70"/>
                  </a:lnTo>
                  <a:lnTo>
                    <a:pt x="30" y="68"/>
                  </a:lnTo>
                  <a:lnTo>
                    <a:pt x="28" y="66"/>
                  </a:lnTo>
                  <a:lnTo>
                    <a:pt x="22" y="64"/>
                  </a:lnTo>
                  <a:lnTo>
                    <a:pt x="20" y="66"/>
                  </a:lnTo>
                  <a:lnTo>
                    <a:pt x="14" y="70"/>
                  </a:lnTo>
                  <a:lnTo>
                    <a:pt x="18" y="76"/>
                  </a:lnTo>
                  <a:lnTo>
                    <a:pt x="18" y="82"/>
                  </a:lnTo>
                  <a:lnTo>
                    <a:pt x="20" y="84"/>
                  </a:lnTo>
                  <a:lnTo>
                    <a:pt x="22" y="84"/>
                  </a:lnTo>
                  <a:lnTo>
                    <a:pt x="22" y="82"/>
                  </a:lnTo>
                  <a:lnTo>
                    <a:pt x="26" y="84"/>
                  </a:lnTo>
                  <a:lnTo>
                    <a:pt x="32" y="84"/>
                  </a:lnTo>
                  <a:lnTo>
                    <a:pt x="36" y="84"/>
                  </a:lnTo>
                  <a:lnTo>
                    <a:pt x="36" y="82"/>
                  </a:lnTo>
                  <a:lnTo>
                    <a:pt x="34" y="80"/>
                  </a:lnTo>
                  <a:lnTo>
                    <a:pt x="34" y="80"/>
                  </a:lnTo>
                  <a:lnTo>
                    <a:pt x="40" y="80"/>
                  </a:lnTo>
                  <a:lnTo>
                    <a:pt x="44" y="80"/>
                  </a:lnTo>
                  <a:lnTo>
                    <a:pt x="46" y="78"/>
                  </a:lnTo>
                  <a:lnTo>
                    <a:pt x="40" y="74"/>
                  </a:lnTo>
                  <a:lnTo>
                    <a:pt x="40" y="72"/>
                  </a:lnTo>
                  <a:lnTo>
                    <a:pt x="46" y="72"/>
                  </a:lnTo>
                  <a:lnTo>
                    <a:pt x="52" y="76"/>
                  </a:lnTo>
                  <a:lnTo>
                    <a:pt x="52" y="66"/>
                  </a:lnTo>
                  <a:lnTo>
                    <a:pt x="46" y="64"/>
                  </a:lnTo>
                  <a:lnTo>
                    <a:pt x="42" y="60"/>
                  </a:lnTo>
                  <a:lnTo>
                    <a:pt x="42" y="56"/>
                  </a:lnTo>
                  <a:lnTo>
                    <a:pt x="40" y="56"/>
                  </a:lnTo>
                  <a:lnTo>
                    <a:pt x="42" y="54"/>
                  </a:lnTo>
                  <a:lnTo>
                    <a:pt x="44" y="58"/>
                  </a:lnTo>
                  <a:lnTo>
                    <a:pt x="48" y="62"/>
                  </a:lnTo>
                  <a:lnTo>
                    <a:pt x="50" y="64"/>
                  </a:lnTo>
                  <a:lnTo>
                    <a:pt x="56" y="64"/>
                  </a:lnTo>
                  <a:lnTo>
                    <a:pt x="58" y="66"/>
                  </a:lnTo>
                  <a:lnTo>
                    <a:pt x="60" y="70"/>
                  </a:lnTo>
                  <a:lnTo>
                    <a:pt x="60" y="68"/>
                  </a:lnTo>
                  <a:lnTo>
                    <a:pt x="60" y="66"/>
                  </a:lnTo>
                  <a:lnTo>
                    <a:pt x="56" y="58"/>
                  </a:lnTo>
                  <a:lnTo>
                    <a:pt x="48" y="56"/>
                  </a:lnTo>
                  <a:lnTo>
                    <a:pt x="48" y="52"/>
                  </a:lnTo>
                  <a:lnTo>
                    <a:pt x="44" y="50"/>
                  </a:lnTo>
                  <a:lnTo>
                    <a:pt x="38" y="52"/>
                  </a:lnTo>
                  <a:lnTo>
                    <a:pt x="40" y="50"/>
                  </a:lnTo>
                  <a:lnTo>
                    <a:pt x="38" y="46"/>
                  </a:lnTo>
                  <a:lnTo>
                    <a:pt x="36" y="42"/>
                  </a:lnTo>
                  <a:lnTo>
                    <a:pt x="40" y="46"/>
                  </a:lnTo>
                  <a:lnTo>
                    <a:pt x="44" y="46"/>
                  </a:lnTo>
                  <a:lnTo>
                    <a:pt x="42" y="42"/>
                  </a:lnTo>
                  <a:lnTo>
                    <a:pt x="38" y="38"/>
                  </a:lnTo>
                  <a:lnTo>
                    <a:pt x="38" y="34"/>
                  </a:lnTo>
                  <a:lnTo>
                    <a:pt x="36" y="30"/>
                  </a:lnTo>
                  <a:lnTo>
                    <a:pt x="34" y="30"/>
                  </a:lnTo>
                  <a:lnTo>
                    <a:pt x="32" y="28"/>
                  </a:lnTo>
                  <a:lnTo>
                    <a:pt x="34" y="24"/>
                  </a:lnTo>
                  <a:lnTo>
                    <a:pt x="38" y="20"/>
                  </a:lnTo>
                  <a:lnTo>
                    <a:pt x="40" y="24"/>
                  </a:lnTo>
                  <a:lnTo>
                    <a:pt x="44" y="30"/>
                  </a:lnTo>
                  <a:lnTo>
                    <a:pt x="48" y="30"/>
                  </a:lnTo>
                  <a:lnTo>
                    <a:pt x="44" y="26"/>
                  </a:lnTo>
                  <a:lnTo>
                    <a:pt x="46" y="26"/>
                  </a:lnTo>
                  <a:lnTo>
                    <a:pt x="46" y="24"/>
                  </a:lnTo>
                  <a:lnTo>
                    <a:pt x="52" y="26"/>
                  </a:lnTo>
                  <a:lnTo>
                    <a:pt x="52" y="24"/>
                  </a:lnTo>
                  <a:lnTo>
                    <a:pt x="52" y="24"/>
                  </a:lnTo>
                  <a:lnTo>
                    <a:pt x="56" y="24"/>
                  </a:lnTo>
                  <a:lnTo>
                    <a:pt x="54" y="22"/>
                  </a:lnTo>
                  <a:lnTo>
                    <a:pt x="50" y="18"/>
                  </a:lnTo>
                  <a:lnTo>
                    <a:pt x="50" y="16"/>
                  </a:lnTo>
                  <a:lnTo>
                    <a:pt x="50" y="14"/>
                  </a:lnTo>
                  <a:lnTo>
                    <a:pt x="58" y="14"/>
                  </a:lnTo>
                  <a:lnTo>
                    <a:pt x="64" y="16"/>
                  </a:lnTo>
                  <a:lnTo>
                    <a:pt x="78" y="14"/>
                  </a:lnTo>
                  <a:lnTo>
                    <a:pt x="78" y="16"/>
                  </a:lnTo>
                  <a:lnTo>
                    <a:pt x="80" y="18"/>
                  </a:lnTo>
                  <a:lnTo>
                    <a:pt x="82" y="16"/>
                  </a:lnTo>
                  <a:lnTo>
                    <a:pt x="84" y="14"/>
                  </a:lnTo>
                  <a:lnTo>
                    <a:pt x="84" y="10"/>
                  </a:lnTo>
                  <a:lnTo>
                    <a:pt x="86" y="8"/>
                  </a:lnTo>
                  <a:lnTo>
                    <a:pt x="86" y="10"/>
                  </a:lnTo>
                  <a:lnTo>
                    <a:pt x="90" y="10"/>
                  </a:lnTo>
                  <a:lnTo>
                    <a:pt x="92" y="10"/>
                  </a:lnTo>
                  <a:lnTo>
                    <a:pt x="94" y="8"/>
                  </a:lnTo>
                  <a:lnTo>
                    <a:pt x="94" y="6"/>
                  </a:lnTo>
                  <a:lnTo>
                    <a:pt x="92" y="4"/>
                  </a:lnTo>
                  <a:lnTo>
                    <a:pt x="88" y="0"/>
                  </a:lnTo>
                  <a:lnTo>
                    <a:pt x="84" y="0"/>
                  </a:lnTo>
                  <a:lnTo>
                    <a:pt x="82" y="2"/>
                  </a:lnTo>
                  <a:lnTo>
                    <a:pt x="82" y="4"/>
                  </a:lnTo>
                  <a:lnTo>
                    <a:pt x="84" y="6"/>
                  </a:lnTo>
                  <a:lnTo>
                    <a:pt x="82" y="6"/>
                  </a:lnTo>
                  <a:lnTo>
                    <a:pt x="78" y="6"/>
                  </a:lnTo>
                  <a:lnTo>
                    <a:pt x="72" y="6"/>
                  </a:lnTo>
                  <a:lnTo>
                    <a:pt x="72" y="4"/>
                  </a:lnTo>
                  <a:lnTo>
                    <a:pt x="70" y="2"/>
                  </a:lnTo>
                  <a:lnTo>
                    <a:pt x="68" y="2"/>
                  </a:lnTo>
                  <a:lnTo>
                    <a:pt x="62" y="0"/>
                  </a:lnTo>
                  <a:lnTo>
                    <a:pt x="60" y="2"/>
                  </a:lnTo>
                  <a:lnTo>
                    <a:pt x="58" y="4"/>
                  </a:lnTo>
                  <a:lnTo>
                    <a:pt x="56" y="8"/>
                  </a:lnTo>
                  <a:lnTo>
                    <a:pt x="54" y="8"/>
                  </a:lnTo>
                  <a:lnTo>
                    <a:pt x="48" y="6"/>
                  </a:lnTo>
                  <a:lnTo>
                    <a:pt x="44" y="6"/>
                  </a:lnTo>
                  <a:lnTo>
                    <a:pt x="42" y="10"/>
                  </a:lnTo>
                  <a:lnTo>
                    <a:pt x="42" y="12"/>
                  </a:lnTo>
                  <a:lnTo>
                    <a:pt x="40" y="12"/>
                  </a:lnTo>
                  <a:lnTo>
                    <a:pt x="36" y="12"/>
                  </a:lnTo>
                  <a:lnTo>
                    <a:pt x="34" y="14"/>
                  </a:lnTo>
                  <a:lnTo>
                    <a:pt x="32" y="14"/>
                  </a:lnTo>
                  <a:lnTo>
                    <a:pt x="32" y="16"/>
                  </a:lnTo>
                  <a:lnTo>
                    <a:pt x="30" y="16"/>
                  </a:lnTo>
                  <a:lnTo>
                    <a:pt x="28" y="18"/>
                  </a:lnTo>
                  <a:lnTo>
                    <a:pt x="26" y="20"/>
                  </a:lnTo>
                  <a:lnTo>
                    <a:pt x="24" y="20"/>
                  </a:lnTo>
                  <a:lnTo>
                    <a:pt x="12" y="20"/>
                  </a:lnTo>
                  <a:lnTo>
                    <a:pt x="12" y="24"/>
                  </a:lnTo>
                  <a:lnTo>
                    <a:pt x="10" y="30"/>
                  </a:lnTo>
                  <a:lnTo>
                    <a:pt x="8" y="32"/>
                  </a:lnTo>
                  <a:lnTo>
                    <a:pt x="8" y="34"/>
                  </a:lnTo>
                  <a:lnTo>
                    <a:pt x="6" y="34"/>
                  </a:lnTo>
                  <a:lnTo>
                    <a:pt x="2" y="34"/>
                  </a:lnTo>
                  <a:lnTo>
                    <a:pt x="2" y="34"/>
                  </a:lnTo>
                  <a:close/>
                  <a:moveTo>
                    <a:pt x="48" y="112"/>
                  </a:moveTo>
                  <a:lnTo>
                    <a:pt x="48" y="112"/>
                  </a:lnTo>
                  <a:lnTo>
                    <a:pt x="44" y="114"/>
                  </a:lnTo>
                  <a:lnTo>
                    <a:pt x="44" y="116"/>
                  </a:lnTo>
                  <a:lnTo>
                    <a:pt x="54" y="120"/>
                  </a:lnTo>
                  <a:lnTo>
                    <a:pt x="58" y="120"/>
                  </a:lnTo>
                  <a:lnTo>
                    <a:pt x="62" y="122"/>
                  </a:lnTo>
                  <a:lnTo>
                    <a:pt x="64" y="124"/>
                  </a:lnTo>
                  <a:lnTo>
                    <a:pt x="68" y="124"/>
                  </a:lnTo>
                  <a:lnTo>
                    <a:pt x="70" y="122"/>
                  </a:lnTo>
                  <a:lnTo>
                    <a:pt x="74" y="122"/>
                  </a:lnTo>
                  <a:lnTo>
                    <a:pt x="76" y="122"/>
                  </a:lnTo>
                  <a:lnTo>
                    <a:pt x="80" y="122"/>
                  </a:lnTo>
                  <a:lnTo>
                    <a:pt x="82" y="120"/>
                  </a:lnTo>
                  <a:lnTo>
                    <a:pt x="80" y="118"/>
                  </a:lnTo>
                  <a:lnTo>
                    <a:pt x="76" y="118"/>
                  </a:lnTo>
                  <a:lnTo>
                    <a:pt x="76" y="114"/>
                  </a:lnTo>
                  <a:lnTo>
                    <a:pt x="74" y="114"/>
                  </a:lnTo>
                  <a:lnTo>
                    <a:pt x="74" y="116"/>
                  </a:lnTo>
                  <a:lnTo>
                    <a:pt x="64" y="116"/>
                  </a:lnTo>
                  <a:lnTo>
                    <a:pt x="56" y="114"/>
                  </a:lnTo>
                  <a:lnTo>
                    <a:pt x="48" y="112"/>
                  </a:lnTo>
                  <a:lnTo>
                    <a:pt x="48" y="112"/>
                  </a:lnTo>
                  <a:close/>
                  <a:moveTo>
                    <a:pt x="38" y="52"/>
                  </a:moveTo>
                  <a:lnTo>
                    <a:pt x="38" y="52"/>
                  </a:lnTo>
                  <a:lnTo>
                    <a:pt x="40" y="54"/>
                  </a:lnTo>
                  <a:lnTo>
                    <a:pt x="36" y="52"/>
                  </a:lnTo>
                  <a:lnTo>
                    <a:pt x="38" y="52"/>
                  </a:lnTo>
                  <a:lnTo>
                    <a:pt x="38" y="52"/>
                  </a:lnTo>
                  <a:close/>
                  <a:moveTo>
                    <a:pt x="80" y="44"/>
                  </a:moveTo>
                  <a:lnTo>
                    <a:pt x="80" y="44"/>
                  </a:lnTo>
                  <a:lnTo>
                    <a:pt x="78" y="46"/>
                  </a:lnTo>
                  <a:lnTo>
                    <a:pt x="80" y="46"/>
                  </a:lnTo>
                  <a:lnTo>
                    <a:pt x="80" y="50"/>
                  </a:lnTo>
                  <a:lnTo>
                    <a:pt x="84" y="50"/>
                  </a:lnTo>
                  <a:lnTo>
                    <a:pt x="84" y="48"/>
                  </a:lnTo>
                  <a:lnTo>
                    <a:pt x="84" y="44"/>
                  </a:lnTo>
                  <a:lnTo>
                    <a:pt x="80" y="44"/>
                  </a:lnTo>
                  <a:lnTo>
                    <a:pt x="80" y="44"/>
                  </a:lnTo>
                  <a:close/>
                  <a:moveTo>
                    <a:pt x="0" y="34"/>
                  </a:moveTo>
                  <a:lnTo>
                    <a:pt x="0" y="34"/>
                  </a:lnTo>
                  <a:lnTo>
                    <a:pt x="0" y="38"/>
                  </a:lnTo>
                  <a:lnTo>
                    <a:pt x="2" y="38"/>
                  </a:lnTo>
                  <a:lnTo>
                    <a:pt x="0" y="34"/>
                  </a:lnTo>
                  <a:lnTo>
                    <a:pt x="0" y="3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33" name="Freeform 348">
              <a:extLst>
                <a:ext uri="{FF2B5EF4-FFF2-40B4-BE49-F238E27FC236}">
                  <a16:creationId xmlns:a16="http://schemas.microsoft.com/office/drawing/2014/main" id="{E3DD2397-1CAE-4491-82BB-27A8A9715523}"/>
                </a:ext>
              </a:extLst>
            </p:cNvPr>
            <p:cNvSpPr>
              <a:spLocks/>
            </p:cNvSpPr>
            <p:nvPr/>
          </p:nvSpPr>
          <p:spPr bwMode="auto">
            <a:xfrm>
              <a:off x="4822825" y="3038475"/>
              <a:ext cx="6350" cy="3175"/>
            </a:xfrm>
            <a:custGeom>
              <a:avLst/>
              <a:gdLst/>
              <a:ahLst/>
              <a:cxnLst>
                <a:cxn ang="0">
                  <a:pos x="2" y="0"/>
                </a:cxn>
                <a:cxn ang="0">
                  <a:pos x="2" y="0"/>
                </a:cxn>
                <a:cxn ang="0">
                  <a:pos x="4" y="2"/>
                </a:cxn>
                <a:cxn ang="0">
                  <a:pos x="0" y="0"/>
                </a:cxn>
                <a:cxn ang="0">
                  <a:pos x="2" y="0"/>
                </a:cxn>
              </a:cxnLst>
              <a:rect l="0" t="0" r="r" b="b"/>
              <a:pathLst>
                <a:path w="4" h="2">
                  <a:moveTo>
                    <a:pt x="2" y="0"/>
                  </a:moveTo>
                  <a:lnTo>
                    <a:pt x="2" y="0"/>
                  </a:lnTo>
                  <a:lnTo>
                    <a:pt x="4" y="2"/>
                  </a:lnTo>
                  <a:lnTo>
                    <a:pt x="0" y="0"/>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34" name="Freeform 349">
              <a:extLst>
                <a:ext uri="{FF2B5EF4-FFF2-40B4-BE49-F238E27FC236}">
                  <a16:creationId xmlns:a16="http://schemas.microsoft.com/office/drawing/2014/main" id="{B33A8104-C17A-486B-B067-A7AC03535A9E}"/>
                </a:ext>
              </a:extLst>
            </p:cNvPr>
            <p:cNvSpPr>
              <a:spLocks/>
            </p:cNvSpPr>
            <p:nvPr/>
          </p:nvSpPr>
          <p:spPr bwMode="auto">
            <a:xfrm>
              <a:off x="4822825" y="3038475"/>
              <a:ext cx="6350" cy="3175"/>
            </a:xfrm>
            <a:custGeom>
              <a:avLst/>
              <a:gdLst/>
              <a:ahLst/>
              <a:cxnLst>
                <a:cxn ang="0">
                  <a:pos x="2" y="0"/>
                </a:cxn>
                <a:cxn ang="0">
                  <a:pos x="2" y="0"/>
                </a:cxn>
                <a:cxn ang="0">
                  <a:pos x="4" y="2"/>
                </a:cxn>
                <a:cxn ang="0">
                  <a:pos x="0" y="0"/>
                </a:cxn>
                <a:cxn ang="0">
                  <a:pos x="2" y="0"/>
                </a:cxn>
              </a:cxnLst>
              <a:rect l="0" t="0" r="r" b="b"/>
              <a:pathLst>
                <a:path w="4" h="2">
                  <a:moveTo>
                    <a:pt x="2" y="0"/>
                  </a:moveTo>
                  <a:lnTo>
                    <a:pt x="2" y="0"/>
                  </a:lnTo>
                  <a:lnTo>
                    <a:pt x="4" y="2"/>
                  </a:lnTo>
                  <a:lnTo>
                    <a:pt x="0" y="0"/>
                  </a:lnTo>
                  <a:lnTo>
                    <a:pt x="2"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35" name="Freeform 350">
              <a:extLst>
                <a:ext uri="{FF2B5EF4-FFF2-40B4-BE49-F238E27FC236}">
                  <a16:creationId xmlns:a16="http://schemas.microsoft.com/office/drawing/2014/main" id="{ABE4DD41-0FB7-4CC8-B7C7-B2F0E239FC09}"/>
                </a:ext>
              </a:extLst>
            </p:cNvPr>
            <p:cNvSpPr>
              <a:spLocks/>
            </p:cNvSpPr>
            <p:nvPr/>
          </p:nvSpPr>
          <p:spPr bwMode="auto">
            <a:xfrm>
              <a:off x="4889500" y="3025775"/>
              <a:ext cx="9525" cy="9525"/>
            </a:xfrm>
            <a:custGeom>
              <a:avLst/>
              <a:gdLst/>
              <a:ahLst/>
              <a:cxnLst>
                <a:cxn ang="0">
                  <a:pos x="2" y="0"/>
                </a:cxn>
                <a:cxn ang="0">
                  <a:pos x="2" y="0"/>
                </a:cxn>
                <a:cxn ang="0">
                  <a:pos x="0" y="2"/>
                </a:cxn>
                <a:cxn ang="0">
                  <a:pos x="2" y="2"/>
                </a:cxn>
                <a:cxn ang="0">
                  <a:pos x="2" y="6"/>
                </a:cxn>
                <a:cxn ang="0">
                  <a:pos x="6" y="6"/>
                </a:cxn>
                <a:cxn ang="0">
                  <a:pos x="6" y="4"/>
                </a:cxn>
                <a:cxn ang="0">
                  <a:pos x="6" y="0"/>
                </a:cxn>
                <a:cxn ang="0">
                  <a:pos x="2" y="0"/>
                </a:cxn>
              </a:cxnLst>
              <a:rect l="0" t="0" r="r" b="b"/>
              <a:pathLst>
                <a:path w="6" h="6">
                  <a:moveTo>
                    <a:pt x="2" y="0"/>
                  </a:moveTo>
                  <a:lnTo>
                    <a:pt x="2" y="0"/>
                  </a:lnTo>
                  <a:lnTo>
                    <a:pt x="0" y="2"/>
                  </a:lnTo>
                  <a:lnTo>
                    <a:pt x="2" y="2"/>
                  </a:lnTo>
                  <a:lnTo>
                    <a:pt x="2" y="6"/>
                  </a:lnTo>
                  <a:lnTo>
                    <a:pt x="6" y="6"/>
                  </a:lnTo>
                  <a:lnTo>
                    <a:pt x="6" y="4"/>
                  </a:lnTo>
                  <a:lnTo>
                    <a:pt x="6" y="0"/>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36" name="Freeform 351">
              <a:extLst>
                <a:ext uri="{FF2B5EF4-FFF2-40B4-BE49-F238E27FC236}">
                  <a16:creationId xmlns:a16="http://schemas.microsoft.com/office/drawing/2014/main" id="{EB74ADBF-A931-452F-84E0-D5E25A631EF7}"/>
                </a:ext>
              </a:extLst>
            </p:cNvPr>
            <p:cNvSpPr>
              <a:spLocks/>
            </p:cNvSpPr>
            <p:nvPr/>
          </p:nvSpPr>
          <p:spPr bwMode="auto">
            <a:xfrm>
              <a:off x="4889500" y="3025775"/>
              <a:ext cx="9525" cy="9525"/>
            </a:xfrm>
            <a:custGeom>
              <a:avLst/>
              <a:gdLst/>
              <a:ahLst/>
              <a:cxnLst>
                <a:cxn ang="0">
                  <a:pos x="2" y="0"/>
                </a:cxn>
                <a:cxn ang="0">
                  <a:pos x="2" y="0"/>
                </a:cxn>
                <a:cxn ang="0">
                  <a:pos x="0" y="2"/>
                </a:cxn>
                <a:cxn ang="0">
                  <a:pos x="2" y="2"/>
                </a:cxn>
                <a:cxn ang="0">
                  <a:pos x="2" y="6"/>
                </a:cxn>
                <a:cxn ang="0">
                  <a:pos x="6" y="6"/>
                </a:cxn>
                <a:cxn ang="0">
                  <a:pos x="6" y="4"/>
                </a:cxn>
                <a:cxn ang="0">
                  <a:pos x="6" y="0"/>
                </a:cxn>
                <a:cxn ang="0">
                  <a:pos x="2" y="0"/>
                </a:cxn>
              </a:cxnLst>
              <a:rect l="0" t="0" r="r" b="b"/>
              <a:pathLst>
                <a:path w="6" h="6">
                  <a:moveTo>
                    <a:pt x="2" y="0"/>
                  </a:moveTo>
                  <a:lnTo>
                    <a:pt x="2" y="0"/>
                  </a:lnTo>
                  <a:lnTo>
                    <a:pt x="0" y="2"/>
                  </a:lnTo>
                  <a:lnTo>
                    <a:pt x="2" y="2"/>
                  </a:lnTo>
                  <a:lnTo>
                    <a:pt x="2" y="6"/>
                  </a:lnTo>
                  <a:lnTo>
                    <a:pt x="6" y="6"/>
                  </a:lnTo>
                  <a:lnTo>
                    <a:pt x="6" y="4"/>
                  </a:lnTo>
                  <a:lnTo>
                    <a:pt x="6" y="0"/>
                  </a:lnTo>
                  <a:lnTo>
                    <a:pt x="2"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37" name="Freeform 352">
              <a:extLst>
                <a:ext uri="{FF2B5EF4-FFF2-40B4-BE49-F238E27FC236}">
                  <a16:creationId xmlns:a16="http://schemas.microsoft.com/office/drawing/2014/main" id="{BD68EFB7-DD9F-4F79-9C1C-062D4717B4D8}"/>
                </a:ext>
              </a:extLst>
            </p:cNvPr>
            <p:cNvSpPr>
              <a:spLocks/>
            </p:cNvSpPr>
            <p:nvPr/>
          </p:nvSpPr>
          <p:spPr bwMode="auto">
            <a:xfrm>
              <a:off x="4765675" y="3009900"/>
              <a:ext cx="3175" cy="6350"/>
            </a:xfrm>
            <a:custGeom>
              <a:avLst/>
              <a:gdLst/>
              <a:ahLst/>
              <a:cxnLst>
                <a:cxn ang="0">
                  <a:pos x="0" y="0"/>
                </a:cxn>
                <a:cxn ang="0">
                  <a:pos x="0" y="0"/>
                </a:cxn>
                <a:cxn ang="0">
                  <a:pos x="0" y="4"/>
                </a:cxn>
                <a:cxn ang="0">
                  <a:pos x="2" y="4"/>
                </a:cxn>
                <a:cxn ang="0">
                  <a:pos x="0" y="0"/>
                </a:cxn>
              </a:cxnLst>
              <a:rect l="0" t="0" r="r" b="b"/>
              <a:pathLst>
                <a:path w="2" h="4">
                  <a:moveTo>
                    <a:pt x="0" y="0"/>
                  </a:moveTo>
                  <a:lnTo>
                    <a:pt x="0" y="0"/>
                  </a:lnTo>
                  <a:lnTo>
                    <a:pt x="0" y="4"/>
                  </a:lnTo>
                  <a:lnTo>
                    <a:pt x="2" y="4"/>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38" name="Freeform 353">
              <a:extLst>
                <a:ext uri="{FF2B5EF4-FFF2-40B4-BE49-F238E27FC236}">
                  <a16:creationId xmlns:a16="http://schemas.microsoft.com/office/drawing/2014/main" id="{AF72BE2D-F2FB-4AD5-AEEE-B42A061DA497}"/>
                </a:ext>
              </a:extLst>
            </p:cNvPr>
            <p:cNvSpPr>
              <a:spLocks/>
            </p:cNvSpPr>
            <p:nvPr/>
          </p:nvSpPr>
          <p:spPr bwMode="auto">
            <a:xfrm>
              <a:off x="4765675" y="3009900"/>
              <a:ext cx="3175" cy="6350"/>
            </a:xfrm>
            <a:custGeom>
              <a:avLst/>
              <a:gdLst/>
              <a:ahLst/>
              <a:cxnLst>
                <a:cxn ang="0">
                  <a:pos x="0" y="0"/>
                </a:cxn>
                <a:cxn ang="0">
                  <a:pos x="0" y="0"/>
                </a:cxn>
                <a:cxn ang="0">
                  <a:pos x="0" y="4"/>
                </a:cxn>
                <a:cxn ang="0">
                  <a:pos x="2" y="4"/>
                </a:cxn>
                <a:cxn ang="0">
                  <a:pos x="0" y="0"/>
                </a:cxn>
              </a:cxnLst>
              <a:rect l="0" t="0" r="r" b="b"/>
              <a:pathLst>
                <a:path w="2" h="4">
                  <a:moveTo>
                    <a:pt x="0" y="0"/>
                  </a:moveTo>
                  <a:lnTo>
                    <a:pt x="0" y="0"/>
                  </a:lnTo>
                  <a:lnTo>
                    <a:pt x="0" y="4"/>
                  </a:lnTo>
                  <a:lnTo>
                    <a:pt x="2" y="4"/>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39" name="Freeform 354">
              <a:extLst>
                <a:ext uri="{FF2B5EF4-FFF2-40B4-BE49-F238E27FC236}">
                  <a16:creationId xmlns:a16="http://schemas.microsoft.com/office/drawing/2014/main" id="{AE6A9754-0719-4627-840A-A8F2A751B56B}"/>
                </a:ext>
              </a:extLst>
            </p:cNvPr>
            <p:cNvSpPr>
              <a:spLocks/>
            </p:cNvSpPr>
            <p:nvPr/>
          </p:nvSpPr>
          <p:spPr bwMode="auto">
            <a:xfrm>
              <a:off x="3222625" y="3895725"/>
              <a:ext cx="63500" cy="120650"/>
            </a:xfrm>
            <a:custGeom>
              <a:avLst/>
              <a:gdLst/>
              <a:ahLst/>
              <a:cxnLst>
                <a:cxn ang="0">
                  <a:pos x="6" y="2"/>
                </a:cxn>
                <a:cxn ang="0">
                  <a:pos x="6" y="2"/>
                </a:cxn>
                <a:cxn ang="0">
                  <a:pos x="6" y="4"/>
                </a:cxn>
                <a:cxn ang="0">
                  <a:pos x="6" y="10"/>
                </a:cxn>
                <a:cxn ang="0">
                  <a:pos x="0" y="20"/>
                </a:cxn>
                <a:cxn ang="0">
                  <a:pos x="0" y="38"/>
                </a:cxn>
                <a:cxn ang="0">
                  <a:pos x="2" y="42"/>
                </a:cxn>
                <a:cxn ang="0">
                  <a:pos x="4" y="46"/>
                </a:cxn>
                <a:cxn ang="0">
                  <a:pos x="8" y="50"/>
                </a:cxn>
                <a:cxn ang="0">
                  <a:pos x="8" y="54"/>
                </a:cxn>
                <a:cxn ang="0">
                  <a:pos x="4" y="58"/>
                </a:cxn>
                <a:cxn ang="0">
                  <a:pos x="0" y="68"/>
                </a:cxn>
                <a:cxn ang="0">
                  <a:pos x="0" y="72"/>
                </a:cxn>
                <a:cxn ang="0">
                  <a:pos x="4" y="76"/>
                </a:cxn>
                <a:cxn ang="0">
                  <a:pos x="6" y="76"/>
                </a:cxn>
                <a:cxn ang="0">
                  <a:pos x="8" y="76"/>
                </a:cxn>
                <a:cxn ang="0">
                  <a:pos x="12" y="74"/>
                </a:cxn>
                <a:cxn ang="0">
                  <a:pos x="18" y="72"/>
                </a:cxn>
                <a:cxn ang="0">
                  <a:pos x="24" y="76"/>
                </a:cxn>
                <a:cxn ang="0">
                  <a:pos x="26" y="72"/>
                </a:cxn>
                <a:cxn ang="0">
                  <a:pos x="30" y="64"/>
                </a:cxn>
                <a:cxn ang="0">
                  <a:pos x="32" y="52"/>
                </a:cxn>
                <a:cxn ang="0">
                  <a:pos x="36" y="44"/>
                </a:cxn>
                <a:cxn ang="0">
                  <a:pos x="40" y="32"/>
                </a:cxn>
                <a:cxn ang="0">
                  <a:pos x="40" y="28"/>
                </a:cxn>
                <a:cxn ang="0">
                  <a:pos x="38" y="26"/>
                </a:cxn>
                <a:cxn ang="0">
                  <a:pos x="36" y="26"/>
                </a:cxn>
                <a:cxn ang="0">
                  <a:pos x="32" y="20"/>
                </a:cxn>
                <a:cxn ang="0">
                  <a:pos x="30" y="20"/>
                </a:cxn>
                <a:cxn ang="0">
                  <a:pos x="28" y="16"/>
                </a:cxn>
                <a:cxn ang="0">
                  <a:pos x="26" y="10"/>
                </a:cxn>
                <a:cxn ang="0">
                  <a:pos x="16" y="4"/>
                </a:cxn>
                <a:cxn ang="0">
                  <a:pos x="12" y="6"/>
                </a:cxn>
                <a:cxn ang="0">
                  <a:pos x="8" y="6"/>
                </a:cxn>
                <a:cxn ang="0">
                  <a:pos x="8" y="4"/>
                </a:cxn>
                <a:cxn ang="0">
                  <a:pos x="6" y="0"/>
                </a:cxn>
                <a:cxn ang="0">
                  <a:pos x="6" y="2"/>
                </a:cxn>
                <a:cxn ang="0">
                  <a:pos x="6" y="2"/>
                </a:cxn>
              </a:cxnLst>
              <a:rect l="0" t="0" r="r" b="b"/>
              <a:pathLst>
                <a:path w="40" h="76">
                  <a:moveTo>
                    <a:pt x="6" y="2"/>
                  </a:moveTo>
                  <a:lnTo>
                    <a:pt x="6" y="2"/>
                  </a:lnTo>
                  <a:lnTo>
                    <a:pt x="6" y="4"/>
                  </a:lnTo>
                  <a:lnTo>
                    <a:pt x="6" y="10"/>
                  </a:lnTo>
                  <a:lnTo>
                    <a:pt x="0" y="20"/>
                  </a:lnTo>
                  <a:lnTo>
                    <a:pt x="0" y="38"/>
                  </a:lnTo>
                  <a:lnTo>
                    <a:pt x="2" y="42"/>
                  </a:lnTo>
                  <a:lnTo>
                    <a:pt x="4" y="46"/>
                  </a:lnTo>
                  <a:lnTo>
                    <a:pt x="8" y="50"/>
                  </a:lnTo>
                  <a:lnTo>
                    <a:pt x="8" y="54"/>
                  </a:lnTo>
                  <a:lnTo>
                    <a:pt x="4" y="58"/>
                  </a:lnTo>
                  <a:lnTo>
                    <a:pt x="0" y="68"/>
                  </a:lnTo>
                  <a:lnTo>
                    <a:pt x="0" y="72"/>
                  </a:lnTo>
                  <a:lnTo>
                    <a:pt x="4" y="76"/>
                  </a:lnTo>
                  <a:lnTo>
                    <a:pt x="6" y="76"/>
                  </a:lnTo>
                  <a:lnTo>
                    <a:pt x="8" y="76"/>
                  </a:lnTo>
                  <a:lnTo>
                    <a:pt x="12" y="74"/>
                  </a:lnTo>
                  <a:lnTo>
                    <a:pt x="18" y="72"/>
                  </a:lnTo>
                  <a:lnTo>
                    <a:pt x="24" y="76"/>
                  </a:lnTo>
                  <a:lnTo>
                    <a:pt x="26" y="72"/>
                  </a:lnTo>
                  <a:lnTo>
                    <a:pt x="30" y="64"/>
                  </a:lnTo>
                  <a:lnTo>
                    <a:pt x="32" y="52"/>
                  </a:lnTo>
                  <a:lnTo>
                    <a:pt x="36" y="44"/>
                  </a:lnTo>
                  <a:lnTo>
                    <a:pt x="40" y="32"/>
                  </a:lnTo>
                  <a:lnTo>
                    <a:pt x="40" y="28"/>
                  </a:lnTo>
                  <a:lnTo>
                    <a:pt x="38" y="26"/>
                  </a:lnTo>
                  <a:lnTo>
                    <a:pt x="36" y="26"/>
                  </a:lnTo>
                  <a:lnTo>
                    <a:pt x="32" y="20"/>
                  </a:lnTo>
                  <a:lnTo>
                    <a:pt x="30" y="20"/>
                  </a:lnTo>
                  <a:lnTo>
                    <a:pt x="28" y="16"/>
                  </a:lnTo>
                  <a:lnTo>
                    <a:pt x="26" y="10"/>
                  </a:lnTo>
                  <a:lnTo>
                    <a:pt x="16" y="4"/>
                  </a:lnTo>
                  <a:lnTo>
                    <a:pt x="12" y="6"/>
                  </a:lnTo>
                  <a:lnTo>
                    <a:pt x="8" y="6"/>
                  </a:lnTo>
                  <a:lnTo>
                    <a:pt x="8" y="4"/>
                  </a:lnTo>
                  <a:lnTo>
                    <a:pt x="6" y="0"/>
                  </a:lnTo>
                  <a:lnTo>
                    <a:pt x="6" y="2"/>
                  </a:lnTo>
                  <a:lnTo>
                    <a:pt x="6" y="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0" name="Freeform 355">
              <a:extLst>
                <a:ext uri="{FF2B5EF4-FFF2-40B4-BE49-F238E27FC236}">
                  <a16:creationId xmlns:a16="http://schemas.microsoft.com/office/drawing/2014/main" id="{4E23DBE5-7131-47CE-97ED-38F7BAF5FB28}"/>
                </a:ext>
              </a:extLst>
            </p:cNvPr>
            <p:cNvSpPr>
              <a:spLocks/>
            </p:cNvSpPr>
            <p:nvPr/>
          </p:nvSpPr>
          <p:spPr bwMode="auto">
            <a:xfrm>
              <a:off x="4521200" y="2914650"/>
              <a:ext cx="25400" cy="50800"/>
            </a:xfrm>
            <a:custGeom>
              <a:avLst/>
              <a:gdLst/>
              <a:ahLst/>
              <a:cxnLst>
                <a:cxn ang="0">
                  <a:pos x="12" y="0"/>
                </a:cxn>
                <a:cxn ang="0">
                  <a:pos x="12" y="0"/>
                </a:cxn>
                <a:cxn ang="0">
                  <a:pos x="10" y="4"/>
                </a:cxn>
                <a:cxn ang="0">
                  <a:pos x="8" y="8"/>
                </a:cxn>
                <a:cxn ang="0">
                  <a:pos x="4" y="8"/>
                </a:cxn>
                <a:cxn ang="0">
                  <a:pos x="0" y="10"/>
                </a:cxn>
                <a:cxn ang="0">
                  <a:pos x="0" y="16"/>
                </a:cxn>
                <a:cxn ang="0">
                  <a:pos x="2" y="22"/>
                </a:cxn>
                <a:cxn ang="0">
                  <a:pos x="0" y="22"/>
                </a:cxn>
                <a:cxn ang="0">
                  <a:pos x="0" y="24"/>
                </a:cxn>
                <a:cxn ang="0">
                  <a:pos x="2" y="26"/>
                </a:cxn>
                <a:cxn ang="0">
                  <a:pos x="6" y="28"/>
                </a:cxn>
                <a:cxn ang="0">
                  <a:pos x="12" y="32"/>
                </a:cxn>
                <a:cxn ang="0">
                  <a:pos x="16" y="16"/>
                </a:cxn>
                <a:cxn ang="0">
                  <a:pos x="16" y="10"/>
                </a:cxn>
                <a:cxn ang="0">
                  <a:pos x="14" y="2"/>
                </a:cxn>
                <a:cxn ang="0">
                  <a:pos x="12" y="0"/>
                </a:cxn>
              </a:cxnLst>
              <a:rect l="0" t="0" r="r" b="b"/>
              <a:pathLst>
                <a:path w="16" h="32">
                  <a:moveTo>
                    <a:pt x="12" y="0"/>
                  </a:moveTo>
                  <a:lnTo>
                    <a:pt x="12" y="0"/>
                  </a:lnTo>
                  <a:lnTo>
                    <a:pt x="10" y="4"/>
                  </a:lnTo>
                  <a:lnTo>
                    <a:pt x="8" y="8"/>
                  </a:lnTo>
                  <a:lnTo>
                    <a:pt x="4" y="8"/>
                  </a:lnTo>
                  <a:lnTo>
                    <a:pt x="0" y="10"/>
                  </a:lnTo>
                  <a:lnTo>
                    <a:pt x="0" y="16"/>
                  </a:lnTo>
                  <a:lnTo>
                    <a:pt x="2" y="22"/>
                  </a:lnTo>
                  <a:lnTo>
                    <a:pt x="0" y="22"/>
                  </a:lnTo>
                  <a:lnTo>
                    <a:pt x="0" y="24"/>
                  </a:lnTo>
                  <a:lnTo>
                    <a:pt x="2" y="26"/>
                  </a:lnTo>
                  <a:lnTo>
                    <a:pt x="6" y="28"/>
                  </a:lnTo>
                  <a:lnTo>
                    <a:pt x="12" y="32"/>
                  </a:lnTo>
                  <a:lnTo>
                    <a:pt x="16" y="16"/>
                  </a:lnTo>
                  <a:lnTo>
                    <a:pt x="16" y="10"/>
                  </a:lnTo>
                  <a:lnTo>
                    <a:pt x="14" y="2"/>
                  </a:lnTo>
                  <a:lnTo>
                    <a:pt x="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1" name="Freeform 356">
              <a:extLst>
                <a:ext uri="{FF2B5EF4-FFF2-40B4-BE49-F238E27FC236}">
                  <a16:creationId xmlns:a16="http://schemas.microsoft.com/office/drawing/2014/main" id="{B20020D7-9951-4A43-8453-F47187742092}"/>
                </a:ext>
              </a:extLst>
            </p:cNvPr>
            <p:cNvSpPr>
              <a:spLocks/>
            </p:cNvSpPr>
            <p:nvPr/>
          </p:nvSpPr>
          <p:spPr bwMode="auto">
            <a:xfrm>
              <a:off x="4521200" y="2914650"/>
              <a:ext cx="25400" cy="50800"/>
            </a:xfrm>
            <a:custGeom>
              <a:avLst/>
              <a:gdLst/>
              <a:ahLst/>
              <a:cxnLst>
                <a:cxn ang="0">
                  <a:pos x="12" y="0"/>
                </a:cxn>
                <a:cxn ang="0">
                  <a:pos x="12" y="0"/>
                </a:cxn>
                <a:cxn ang="0">
                  <a:pos x="10" y="4"/>
                </a:cxn>
                <a:cxn ang="0">
                  <a:pos x="8" y="8"/>
                </a:cxn>
                <a:cxn ang="0">
                  <a:pos x="4" y="8"/>
                </a:cxn>
                <a:cxn ang="0">
                  <a:pos x="0" y="10"/>
                </a:cxn>
                <a:cxn ang="0">
                  <a:pos x="0" y="16"/>
                </a:cxn>
                <a:cxn ang="0">
                  <a:pos x="2" y="22"/>
                </a:cxn>
                <a:cxn ang="0">
                  <a:pos x="0" y="22"/>
                </a:cxn>
                <a:cxn ang="0">
                  <a:pos x="0" y="24"/>
                </a:cxn>
                <a:cxn ang="0">
                  <a:pos x="2" y="26"/>
                </a:cxn>
                <a:cxn ang="0">
                  <a:pos x="6" y="28"/>
                </a:cxn>
                <a:cxn ang="0">
                  <a:pos x="12" y="32"/>
                </a:cxn>
                <a:cxn ang="0">
                  <a:pos x="16" y="16"/>
                </a:cxn>
                <a:cxn ang="0">
                  <a:pos x="16" y="10"/>
                </a:cxn>
                <a:cxn ang="0">
                  <a:pos x="14" y="2"/>
                </a:cxn>
                <a:cxn ang="0">
                  <a:pos x="12" y="0"/>
                </a:cxn>
              </a:cxnLst>
              <a:rect l="0" t="0" r="r" b="b"/>
              <a:pathLst>
                <a:path w="16" h="32">
                  <a:moveTo>
                    <a:pt x="12" y="0"/>
                  </a:moveTo>
                  <a:lnTo>
                    <a:pt x="12" y="0"/>
                  </a:lnTo>
                  <a:lnTo>
                    <a:pt x="10" y="4"/>
                  </a:lnTo>
                  <a:lnTo>
                    <a:pt x="8" y="8"/>
                  </a:lnTo>
                  <a:lnTo>
                    <a:pt x="4" y="8"/>
                  </a:lnTo>
                  <a:lnTo>
                    <a:pt x="0" y="10"/>
                  </a:lnTo>
                  <a:lnTo>
                    <a:pt x="0" y="16"/>
                  </a:lnTo>
                  <a:lnTo>
                    <a:pt x="2" y="22"/>
                  </a:lnTo>
                  <a:lnTo>
                    <a:pt x="0" y="22"/>
                  </a:lnTo>
                  <a:lnTo>
                    <a:pt x="0" y="24"/>
                  </a:lnTo>
                  <a:lnTo>
                    <a:pt x="2" y="26"/>
                  </a:lnTo>
                  <a:lnTo>
                    <a:pt x="6" y="28"/>
                  </a:lnTo>
                  <a:lnTo>
                    <a:pt x="12" y="32"/>
                  </a:lnTo>
                  <a:lnTo>
                    <a:pt x="16" y="16"/>
                  </a:lnTo>
                  <a:lnTo>
                    <a:pt x="16" y="10"/>
                  </a:lnTo>
                  <a:lnTo>
                    <a:pt x="14" y="2"/>
                  </a:lnTo>
                  <a:lnTo>
                    <a:pt x="12"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2" name="Freeform 357">
              <a:extLst>
                <a:ext uri="{FF2B5EF4-FFF2-40B4-BE49-F238E27FC236}">
                  <a16:creationId xmlns:a16="http://schemas.microsoft.com/office/drawing/2014/main" id="{01354C37-82B6-476C-982D-0CFC0EB61506}"/>
                </a:ext>
              </a:extLst>
            </p:cNvPr>
            <p:cNvSpPr>
              <a:spLocks/>
            </p:cNvSpPr>
            <p:nvPr/>
          </p:nvSpPr>
          <p:spPr bwMode="auto">
            <a:xfrm>
              <a:off x="7794625" y="4632325"/>
              <a:ext cx="3175" cy="3175"/>
            </a:xfrm>
            <a:custGeom>
              <a:avLst/>
              <a:gdLst/>
              <a:ahLst/>
              <a:cxnLst>
                <a:cxn ang="0">
                  <a:pos x="0" y="0"/>
                </a:cxn>
                <a:cxn ang="0">
                  <a:pos x="2" y="2"/>
                </a:cxn>
                <a:cxn ang="0">
                  <a:pos x="0" y="0"/>
                </a:cxn>
              </a:cxnLst>
              <a:rect l="0" t="0" r="r" b="b"/>
              <a:pathLst>
                <a:path w="2" h="2">
                  <a:moveTo>
                    <a:pt x="0" y="0"/>
                  </a:moveTo>
                  <a:lnTo>
                    <a:pt x="2"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3" name="Line 358">
              <a:extLst>
                <a:ext uri="{FF2B5EF4-FFF2-40B4-BE49-F238E27FC236}">
                  <a16:creationId xmlns:a16="http://schemas.microsoft.com/office/drawing/2014/main" id="{9DB17936-5B1D-4335-B925-9E5ABFF5F89C}"/>
                </a:ext>
              </a:extLst>
            </p:cNvPr>
            <p:cNvSpPr>
              <a:spLocks noChangeShapeType="1"/>
            </p:cNvSpPr>
            <p:nvPr/>
          </p:nvSpPr>
          <p:spPr bwMode="auto">
            <a:xfrm>
              <a:off x="7794625" y="4632325"/>
              <a:ext cx="3175" cy="3175"/>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4" name="Freeform 359">
              <a:extLst>
                <a:ext uri="{FF2B5EF4-FFF2-40B4-BE49-F238E27FC236}">
                  <a16:creationId xmlns:a16="http://schemas.microsoft.com/office/drawing/2014/main" id="{202B3DAD-6FD5-41EA-A010-21FC3E29EC79}"/>
                </a:ext>
              </a:extLst>
            </p:cNvPr>
            <p:cNvSpPr>
              <a:spLocks/>
            </p:cNvSpPr>
            <p:nvPr/>
          </p:nvSpPr>
          <p:spPr bwMode="auto">
            <a:xfrm>
              <a:off x="7794625" y="4632325"/>
              <a:ext cx="3175" cy="3175"/>
            </a:xfrm>
            <a:custGeom>
              <a:avLst/>
              <a:gdLst/>
              <a:ahLst/>
              <a:cxnLst>
                <a:cxn ang="0">
                  <a:pos x="0" y="0"/>
                </a:cxn>
                <a:cxn ang="0">
                  <a:pos x="2" y="2"/>
                </a:cxn>
                <a:cxn ang="0">
                  <a:pos x="0" y="0"/>
                </a:cxn>
              </a:cxnLst>
              <a:rect l="0" t="0" r="r" b="b"/>
              <a:pathLst>
                <a:path w="2" h="2">
                  <a:moveTo>
                    <a:pt x="0" y="0"/>
                  </a:moveTo>
                  <a:lnTo>
                    <a:pt x="2" y="2"/>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5" name="Line 360">
              <a:extLst>
                <a:ext uri="{FF2B5EF4-FFF2-40B4-BE49-F238E27FC236}">
                  <a16:creationId xmlns:a16="http://schemas.microsoft.com/office/drawing/2014/main" id="{F77D363B-9E62-4FCE-B1B5-C115363ADDDD}"/>
                </a:ext>
              </a:extLst>
            </p:cNvPr>
            <p:cNvSpPr>
              <a:spLocks noChangeShapeType="1"/>
            </p:cNvSpPr>
            <p:nvPr/>
          </p:nvSpPr>
          <p:spPr bwMode="auto">
            <a:xfrm>
              <a:off x="7794625" y="4632325"/>
              <a:ext cx="3175" cy="3175"/>
            </a:xfrm>
            <a:prstGeom prst="line">
              <a:avLst/>
            </a:pr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6" name="Freeform 361">
              <a:extLst>
                <a:ext uri="{FF2B5EF4-FFF2-40B4-BE49-F238E27FC236}">
                  <a16:creationId xmlns:a16="http://schemas.microsoft.com/office/drawing/2014/main" id="{4D845F07-9273-4E97-A5CF-588BAA73760B}"/>
                </a:ext>
              </a:extLst>
            </p:cNvPr>
            <p:cNvSpPr>
              <a:spLocks noEditPoints="1"/>
            </p:cNvSpPr>
            <p:nvPr/>
          </p:nvSpPr>
          <p:spPr bwMode="auto">
            <a:xfrm>
              <a:off x="3082925" y="5457825"/>
              <a:ext cx="76200" cy="34925"/>
            </a:xfrm>
            <a:custGeom>
              <a:avLst/>
              <a:gdLst/>
              <a:ahLst/>
              <a:cxnLst>
                <a:cxn ang="0">
                  <a:pos x="48" y="8"/>
                </a:cxn>
                <a:cxn ang="0">
                  <a:pos x="46" y="10"/>
                </a:cxn>
                <a:cxn ang="0">
                  <a:pos x="42" y="10"/>
                </a:cxn>
                <a:cxn ang="0">
                  <a:pos x="40" y="8"/>
                </a:cxn>
                <a:cxn ang="0">
                  <a:pos x="40" y="10"/>
                </a:cxn>
                <a:cxn ang="0">
                  <a:pos x="34" y="14"/>
                </a:cxn>
                <a:cxn ang="0">
                  <a:pos x="30" y="12"/>
                </a:cxn>
                <a:cxn ang="0">
                  <a:pos x="32" y="18"/>
                </a:cxn>
                <a:cxn ang="0">
                  <a:pos x="28" y="18"/>
                </a:cxn>
                <a:cxn ang="0">
                  <a:pos x="24" y="18"/>
                </a:cxn>
                <a:cxn ang="0">
                  <a:pos x="22" y="18"/>
                </a:cxn>
                <a:cxn ang="0">
                  <a:pos x="22" y="20"/>
                </a:cxn>
                <a:cxn ang="0">
                  <a:pos x="22" y="22"/>
                </a:cxn>
                <a:cxn ang="0">
                  <a:pos x="18" y="20"/>
                </a:cxn>
                <a:cxn ang="0">
                  <a:pos x="16" y="18"/>
                </a:cxn>
                <a:cxn ang="0">
                  <a:pos x="18" y="18"/>
                </a:cxn>
                <a:cxn ang="0">
                  <a:pos x="18" y="16"/>
                </a:cxn>
                <a:cxn ang="0">
                  <a:pos x="20" y="12"/>
                </a:cxn>
                <a:cxn ang="0">
                  <a:pos x="24" y="8"/>
                </a:cxn>
                <a:cxn ang="0">
                  <a:pos x="26" y="8"/>
                </a:cxn>
                <a:cxn ang="0">
                  <a:pos x="26" y="6"/>
                </a:cxn>
                <a:cxn ang="0">
                  <a:pos x="26" y="4"/>
                </a:cxn>
                <a:cxn ang="0">
                  <a:pos x="32" y="0"/>
                </a:cxn>
                <a:cxn ang="0">
                  <a:pos x="36" y="0"/>
                </a:cxn>
                <a:cxn ang="0">
                  <a:pos x="36" y="2"/>
                </a:cxn>
                <a:cxn ang="0">
                  <a:pos x="34" y="4"/>
                </a:cxn>
                <a:cxn ang="0">
                  <a:pos x="36" y="6"/>
                </a:cxn>
                <a:cxn ang="0">
                  <a:pos x="40" y="4"/>
                </a:cxn>
                <a:cxn ang="0">
                  <a:pos x="40" y="2"/>
                </a:cxn>
                <a:cxn ang="0">
                  <a:pos x="42" y="2"/>
                </a:cxn>
                <a:cxn ang="0">
                  <a:pos x="42" y="6"/>
                </a:cxn>
                <a:cxn ang="0">
                  <a:pos x="48" y="8"/>
                </a:cxn>
                <a:cxn ang="0">
                  <a:pos x="48" y="8"/>
                </a:cxn>
                <a:cxn ang="0">
                  <a:pos x="20" y="6"/>
                </a:cxn>
                <a:cxn ang="0">
                  <a:pos x="24" y="2"/>
                </a:cxn>
                <a:cxn ang="0">
                  <a:pos x="14" y="2"/>
                </a:cxn>
                <a:cxn ang="0">
                  <a:pos x="6" y="0"/>
                </a:cxn>
                <a:cxn ang="0">
                  <a:pos x="6" y="4"/>
                </a:cxn>
                <a:cxn ang="0">
                  <a:pos x="6" y="6"/>
                </a:cxn>
                <a:cxn ang="0">
                  <a:pos x="4" y="6"/>
                </a:cxn>
                <a:cxn ang="0">
                  <a:pos x="8" y="6"/>
                </a:cxn>
                <a:cxn ang="0">
                  <a:pos x="8" y="10"/>
                </a:cxn>
                <a:cxn ang="0">
                  <a:pos x="2" y="14"/>
                </a:cxn>
                <a:cxn ang="0">
                  <a:pos x="0" y="16"/>
                </a:cxn>
                <a:cxn ang="0">
                  <a:pos x="2" y="20"/>
                </a:cxn>
                <a:cxn ang="0">
                  <a:pos x="6" y="18"/>
                </a:cxn>
                <a:cxn ang="0">
                  <a:pos x="6" y="16"/>
                </a:cxn>
                <a:cxn ang="0">
                  <a:pos x="6" y="14"/>
                </a:cxn>
                <a:cxn ang="0">
                  <a:pos x="10" y="14"/>
                </a:cxn>
                <a:cxn ang="0">
                  <a:pos x="14" y="14"/>
                </a:cxn>
                <a:cxn ang="0">
                  <a:pos x="18" y="6"/>
                </a:cxn>
                <a:cxn ang="0">
                  <a:pos x="20" y="6"/>
                </a:cxn>
                <a:cxn ang="0">
                  <a:pos x="20" y="6"/>
                </a:cxn>
              </a:cxnLst>
              <a:rect l="0" t="0" r="r" b="b"/>
              <a:pathLst>
                <a:path w="48" h="22">
                  <a:moveTo>
                    <a:pt x="48" y="8"/>
                  </a:moveTo>
                  <a:lnTo>
                    <a:pt x="46" y="10"/>
                  </a:lnTo>
                  <a:lnTo>
                    <a:pt x="42" y="10"/>
                  </a:lnTo>
                  <a:lnTo>
                    <a:pt x="40" y="8"/>
                  </a:lnTo>
                  <a:lnTo>
                    <a:pt x="40" y="10"/>
                  </a:lnTo>
                  <a:lnTo>
                    <a:pt x="34" y="14"/>
                  </a:lnTo>
                  <a:lnTo>
                    <a:pt x="30" y="12"/>
                  </a:lnTo>
                  <a:lnTo>
                    <a:pt x="32" y="18"/>
                  </a:lnTo>
                  <a:lnTo>
                    <a:pt x="28" y="18"/>
                  </a:lnTo>
                  <a:lnTo>
                    <a:pt x="24" y="18"/>
                  </a:lnTo>
                  <a:lnTo>
                    <a:pt x="22" y="18"/>
                  </a:lnTo>
                  <a:lnTo>
                    <a:pt x="22" y="20"/>
                  </a:lnTo>
                  <a:lnTo>
                    <a:pt x="22" y="22"/>
                  </a:lnTo>
                  <a:lnTo>
                    <a:pt x="18" y="20"/>
                  </a:lnTo>
                  <a:lnTo>
                    <a:pt x="16" y="18"/>
                  </a:lnTo>
                  <a:lnTo>
                    <a:pt x="18" y="18"/>
                  </a:lnTo>
                  <a:lnTo>
                    <a:pt x="18" y="16"/>
                  </a:lnTo>
                  <a:lnTo>
                    <a:pt x="20" y="12"/>
                  </a:lnTo>
                  <a:lnTo>
                    <a:pt x="24" y="8"/>
                  </a:lnTo>
                  <a:lnTo>
                    <a:pt x="26" y="8"/>
                  </a:lnTo>
                  <a:lnTo>
                    <a:pt x="26" y="6"/>
                  </a:lnTo>
                  <a:lnTo>
                    <a:pt x="26" y="4"/>
                  </a:lnTo>
                  <a:lnTo>
                    <a:pt x="32" y="0"/>
                  </a:lnTo>
                  <a:lnTo>
                    <a:pt x="36" y="0"/>
                  </a:lnTo>
                  <a:lnTo>
                    <a:pt x="36" y="2"/>
                  </a:lnTo>
                  <a:lnTo>
                    <a:pt x="34" y="4"/>
                  </a:lnTo>
                  <a:lnTo>
                    <a:pt x="36" y="6"/>
                  </a:lnTo>
                  <a:lnTo>
                    <a:pt x="40" y="4"/>
                  </a:lnTo>
                  <a:lnTo>
                    <a:pt x="40" y="2"/>
                  </a:lnTo>
                  <a:lnTo>
                    <a:pt x="42" y="2"/>
                  </a:lnTo>
                  <a:lnTo>
                    <a:pt x="42" y="6"/>
                  </a:lnTo>
                  <a:lnTo>
                    <a:pt x="48" y="8"/>
                  </a:lnTo>
                  <a:lnTo>
                    <a:pt x="48" y="8"/>
                  </a:lnTo>
                  <a:close/>
                  <a:moveTo>
                    <a:pt x="20" y="6"/>
                  </a:moveTo>
                  <a:lnTo>
                    <a:pt x="24" y="2"/>
                  </a:lnTo>
                  <a:lnTo>
                    <a:pt x="14" y="2"/>
                  </a:lnTo>
                  <a:lnTo>
                    <a:pt x="6" y="0"/>
                  </a:lnTo>
                  <a:lnTo>
                    <a:pt x="6" y="4"/>
                  </a:lnTo>
                  <a:lnTo>
                    <a:pt x="6" y="6"/>
                  </a:lnTo>
                  <a:lnTo>
                    <a:pt x="4" y="6"/>
                  </a:lnTo>
                  <a:lnTo>
                    <a:pt x="8" y="6"/>
                  </a:lnTo>
                  <a:lnTo>
                    <a:pt x="8" y="10"/>
                  </a:lnTo>
                  <a:lnTo>
                    <a:pt x="2" y="14"/>
                  </a:lnTo>
                  <a:lnTo>
                    <a:pt x="0" y="16"/>
                  </a:lnTo>
                  <a:lnTo>
                    <a:pt x="2" y="20"/>
                  </a:lnTo>
                  <a:lnTo>
                    <a:pt x="6" y="18"/>
                  </a:lnTo>
                  <a:lnTo>
                    <a:pt x="6" y="16"/>
                  </a:lnTo>
                  <a:lnTo>
                    <a:pt x="6" y="14"/>
                  </a:lnTo>
                  <a:lnTo>
                    <a:pt x="10" y="14"/>
                  </a:lnTo>
                  <a:lnTo>
                    <a:pt x="14" y="14"/>
                  </a:lnTo>
                  <a:lnTo>
                    <a:pt x="18" y="6"/>
                  </a:lnTo>
                  <a:lnTo>
                    <a:pt x="20" y="6"/>
                  </a:lnTo>
                  <a:lnTo>
                    <a:pt x="20" y="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7" name="Freeform 362">
              <a:extLst>
                <a:ext uri="{FF2B5EF4-FFF2-40B4-BE49-F238E27FC236}">
                  <a16:creationId xmlns:a16="http://schemas.microsoft.com/office/drawing/2014/main" id="{60C8E1D1-4BB6-41B5-B4EC-64A1D2D11693}"/>
                </a:ext>
              </a:extLst>
            </p:cNvPr>
            <p:cNvSpPr>
              <a:spLocks/>
            </p:cNvSpPr>
            <p:nvPr/>
          </p:nvSpPr>
          <p:spPr bwMode="auto">
            <a:xfrm>
              <a:off x="5111750" y="3765550"/>
              <a:ext cx="12700" cy="15875"/>
            </a:xfrm>
            <a:custGeom>
              <a:avLst/>
              <a:gdLst/>
              <a:ahLst/>
              <a:cxnLst>
                <a:cxn ang="0">
                  <a:pos x="6" y="0"/>
                </a:cxn>
                <a:cxn ang="0">
                  <a:pos x="6" y="0"/>
                </a:cxn>
                <a:cxn ang="0">
                  <a:pos x="8" y="2"/>
                </a:cxn>
                <a:cxn ang="0">
                  <a:pos x="8" y="6"/>
                </a:cxn>
                <a:cxn ang="0">
                  <a:pos x="4" y="10"/>
                </a:cxn>
                <a:cxn ang="0">
                  <a:pos x="0" y="6"/>
                </a:cxn>
                <a:cxn ang="0">
                  <a:pos x="0" y="2"/>
                </a:cxn>
                <a:cxn ang="0">
                  <a:pos x="0" y="0"/>
                </a:cxn>
                <a:cxn ang="0">
                  <a:pos x="6" y="0"/>
                </a:cxn>
                <a:cxn ang="0">
                  <a:pos x="6" y="0"/>
                </a:cxn>
              </a:cxnLst>
              <a:rect l="0" t="0" r="r" b="b"/>
              <a:pathLst>
                <a:path w="8" h="10">
                  <a:moveTo>
                    <a:pt x="6" y="0"/>
                  </a:moveTo>
                  <a:lnTo>
                    <a:pt x="6" y="0"/>
                  </a:lnTo>
                  <a:lnTo>
                    <a:pt x="8" y="2"/>
                  </a:lnTo>
                  <a:lnTo>
                    <a:pt x="8" y="6"/>
                  </a:lnTo>
                  <a:lnTo>
                    <a:pt x="4" y="10"/>
                  </a:lnTo>
                  <a:lnTo>
                    <a:pt x="0" y="6"/>
                  </a:lnTo>
                  <a:lnTo>
                    <a:pt x="0" y="2"/>
                  </a:lnTo>
                  <a:lnTo>
                    <a:pt x="0" y="0"/>
                  </a:lnTo>
                  <a:lnTo>
                    <a:pt x="6" y="0"/>
                  </a:lnTo>
                  <a:lnTo>
                    <a:pt x="6"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8" name="Freeform 363">
              <a:extLst>
                <a:ext uri="{FF2B5EF4-FFF2-40B4-BE49-F238E27FC236}">
                  <a16:creationId xmlns:a16="http://schemas.microsoft.com/office/drawing/2014/main" id="{CE3CB6ED-78D2-47D8-B825-DB9D862664EA}"/>
                </a:ext>
              </a:extLst>
            </p:cNvPr>
            <p:cNvSpPr>
              <a:spLocks/>
            </p:cNvSpPr>
            <p:nvPr/>
          </p:nvSpPr>
          <p:spPr bwMode="auto">
            <a:xfrm>
              <a:off x="5111750" y="3765550"/>
              <a:ext cx="12700" cy="15875"/>
            </a:xfrm>
            <a:custGeom>
              <a:avLst/>
              <a:gdLst/>
              <a:ahLst/>
              <a:cxnLst>
                <a:cxn ang="0">
                  <a:pos x="6" y="0"/>
                </a:cxn>
                <a:cxn ang="0">
                  <a:pos x="6" y="0"/>
                </a:cxn>
                <a:cxn ang="0">
                  <a:pos x="8" y="2"/>
                </a:cxn>
                <a:cxn ang="0">
                  <a:pos x="8" y="6"/>
                </a:cxn>
                <a:cxn ang="0">
                  <a:pos x="4" y="10"/>
                </a:cxn>
                <a:cxn ang="0">
                  <a:pos x="0" y="6"/>
                </a:cxn>
                <a:cxn ang="0">
                  <a:pos x="0" y="2"/>
                </a:cxn>
                <a:cxn ang="0">
                  <a:pos x="0" y="0"/>
                </a:cxn>
                <a:cxn ang="0">
                  <a:pos x="6" y="0"/>
                </a:cxn>
                <a:cxn ang="0">
                  <a:pos x="6" y="0"/>
                </a:cxn>
              </a:cxnLst>
              <a:rect l="0" t="0" r="r" b="b"/>
              <a:pathLst>
                <a:path w="8" h="10">
                  <a:moveTo>
                    <a:pt x="6" y="0"/>
                  </a:moveTo>
                  <a:lnTo>
                    <a:pt x="6" y="0"/>
                  </a:lnTo>
                  <a:lnTo>
                    <a:pt x="8" y="2"/>
                  </a:lnTo>
                  <a:lnTo>
                    <a:pt x="8" y="6"/>
                  </a:lnTo>
                  <a:lnTo>
                    <a:pt x="4" y="10"/>
                  </a:lnTo>
                  <a:lnTo>
                    <a:pt x="0" y="6"/>
                  </a:lnTo>
                  <a:lnTo>
                    <a:pt x="0" y="2"/>
                  </a:lnTo>
                  <a:lnTo>
                    <a:pt x="0" y="0"/>
                  </a:lnTo>
                  <a:lnTo>
                    <a:pt x="6" y="0"/>
                  </a:lnTo>
                  <a:lnTo>
                    <a:pt x="6"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49" name="Freeform 364">
              <a:extLst>
                <a:ext uri="{FF2B5EF4-FFF2-40B4-BE49-F238E27FC236}">
                  <a16:creationId xmlns:a16="http://schemas.microsoft.com/office/drawing/2014/main" id="{B69C83A7-2E25-4EDA-86F0-28AD8E42ADB2}"/>
                </a:ext>
              </a:extLst>
            </p:cNvPr>
            <p:cNvSpPr>
              <a:spLocks/>
            </p:cNvSpPr>
            <p:nvPr/>
          </p:nvSpPr>
          <p:spPr bwMode="auto">
            <a:xfrm>
              <a:off x="2489200" y="3683000"/>
              <a:ext cx="60325" cy="38100"/>
            </a:xfrm>
            <a:custGeom>
              <a:avLst/>
              <a:gdLst/>
              <a:ahLst/>
              <a:cxnLst>
                <a:cxn ang="0">
                  <a:pos x="0" y="12"/>
                </a:cxn>
                <a:cxn ang="0">
                  <a:pos x="0" y="12"/>
                </a:cxn>
                <a:cxn ang="0">
                  <a:pos x="4" y="14"/>
                </a:cxn>
                <a:cxn ang="0">
                  <a:pos x="8" y="16"/>
                </a:cxn>
                <a:cxn ang="0">
                  <a:pos x="8" y="18"/>
                </a:cxn>
                <a:cxn ang="0">
                  <a:pos x="8" y="20"/>
                </a:cxn>
                <a:cxn ang="0">
                  <a:pos x="14" y="20"/>
                </a:cxn>
                <a:cxn ang="0">
                  <a:pos x="18" y="20"/>
                </a:cxn>
                <a:cxn ang="0">
                  <a:pos x="26" y="20"/>
                </a:cxn>
                <a:cxn ang="0">
                  <a:pos x="34" y="24"/>
                </a:cxn>
                <a:cxn ang="0">
                  <a:pos x="36" y="20"/>
                </a:cxn>
                <a:cxn ang="0">
                  <a:pos x="38" y="20"/>
                </a:cxn>
                <a:cxn ang="0">
                  <a:pos x="38" y="10"/>
                </a:cxn>
                <a:cxn ang="0">
                  <a:pos x="32" y="8"/>
                </a:cxn>
                <a:cxn ang="0">
                  <a:pos x="28" y="6"/>
                </a:cxn>
                <a:cxn ang="0">
                  <a:pos x="26" y="4"/>
                </a:cxn>
                <a:cxn ang="0">
                  <a:pos x="18" y="2"/>
                </a:cxn>
                <a:cxn ang="0">
                  <a:pos x="12" y="0"/>
                </a:cxn>
                <a:cxn ang="0">
                  <a:pos x="10" y="2"/>
                </a:cxn>
                <a:cxn ang="0">
                  <a:pos x="6" y="4"/>
                </a:cxn>
                <a:cxn ang="0">
                  <a:pos x="6" y="8"/>
                </a:cxn>
                <a:cxn ang="0">
                  <a:pos x="6" y="10"/>
                </a:cxn>
                <a:cxn ang="0">
                  <a:pos x="2" y="10"/>
                </a:cxn>
                <a:cxn ang="0">
                  <a:pos x="0" y="10"/>
                </a:cxn>
                <a:cxn ang="0">
                  <a:pos x="0" y="12"/>
                </a:cxn>
                <a:cxn ang="0">
                  <a:pos x="0" y="12"/>
                </a:cxn>
              </a:cxnLst>
              <a:rect l="0" t="0" r="r" b="b"/>
              <a:pathLst>
                <a:path w="38" h="24">
                  <a:moveTo>
                    <a:pt x="0" y="12"/>
                  </a:moveTo>
                  <a:lnTo>
                    <a:pt x="0" y="12"/>
                  </a:lnTo>
                  <a:lnTo>
                    <a:pt x="4" y="14"/>
                  </a:lnTo>
                  <a:lnTo>
                    <a:pt x="8" y="16"/>
                  </a:lnTo>
                  <a:lnTo>
                    <a:pt x="8" y="18"/>
                  </a:lnTo>
                  <a:lnTo>
                    <a:pt x="8" y="20"/>
                  </a:lnTo>
                  <a:lnTo>
                    <a:pt x="14" y="20"/>
                  </a:lnTo>
                  <a:lnTo>
                    <a:pt x="18" y="20"/>
                  </a:lnTo>
                  <a:lnTo>
                    <a:pt x="26" y="20"/>
                  </a:lnTo>
                  <a:lnTo>
                    <a:pt x="34" y="24"/>
                  </a:lnTo>
                  <a:lnTo>
                    <a:pt x="36" y="20"/>
                  </a:lnTo>
                  <a:lnTo>
                    <a:pt x="38" y="20"/>
                  </a:lnTo>
                  <a:lnTo>
                    <a:pt x="38" y="10"/>
                  </a:lnTo>
                  <a:lnTo>
                    <a:pt x="32" y="8"/>
                  </a:lnTo>
                  <a:lnTo>
                    <a:pt x="28" y="6"/>
                  </a:lnTo>
                  <a:lnTo>
                    <a:pt x="26" y="4"/>
                  </a:lnTo>
                  <a:lnTo>
                    <a:pt x="18" y="2"/>
                  </a:lnTo>
                  <a:lnTo>
                    <a:pt x="12" y="0"/>
                  </a:lnTo>
                  <a:lnTo>
                    <a:pt x="10" y="2"/>
                  </a:lnTo>
                  <a:lnTo>
                    <a:pt x="6" y="4"/>
                  </a:lnTo>
                  <a:lnTo>
                    <a:pt x="6" y="8"/>
                  </a:lnTo>
                  <a:lnTo>
                    <a:pt x="6" y="10"/>
                  </a:lnTo>
                  <a:lnTo>
                    <a:pt x="2" y="10"/>
                  </a:lnTo>
                  <a:lnTo>
                    <a:pt x="0" y="10"/>
                  </a:lnTo>
                  <a:lnTo>
                    <a:pt x="0" y="12"/>
                  </a:lnTo>
                  <a:lnTo>
                    <a:pt x="0" y="1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50" name="Freeform 365">
              <a:extLst>
                <a:ext uri="{FF2B5EF4-FFF2-40B4-BE49-F238E27FC236}">
                  <a16:creationId xmlns:a16="http://schemas.microsoft.com/office/drawing/2014/main" id="{9742E46C-E361-476F-B3C0-05FD668CD112}"/>
                </a:ext>
              </a:extLst>
            </p:cNvPr>
            <p:cNvSpPr>
              <a:spLocks/>
            </p:cNvSpPr>
            <p:nvPr/>
          </p:nvSpPr>
          <p:spPr bwMode="auto">
            <a:xfrm>
              <a:off x="2679700" y="4022725"/>
              <a:ext cx="111125" cy="168275"/>
            </a:xfrm>
            <a:custGeom>
              <a:avLst/>
              <a:gdLst/>
              <a:ahLst/>
              <a:cxnLst>
                <a:cxn ang="0">
                  <a:pos x="24" y="0"/>
                </a:cxn>
                <a:cxn ang="0">
                  <a:pos x="12" y="10"/>
                </a:cxn>
                <a:cxn ang="0">
                  <a:pos x="14" y="20"/>
                </a:cxn>
                <a:cxn ang="0">
                  <a:pos x="8" y="28"/>
                </a:cxn>
                <a:cxn ang="0">
                  <a:pos x="10" y="40"/>
                </a:cxn>
                <a:cxn ang="0">
                  <a:pos x="6" y="42"/>
                </a:cxn>
                <a:cxn ang="0">
                  <a:pos x="4" y="44"/>
                </a:cxn>
                <a:cxn ang="0">
                  <a:pos x="4" y="50"/>
                </a:cxn>
                <a:cxn ang="0">
                  <a:pos x="4" y="52"/>
                </a:cxn>
                <a:cxn ang="0">
                  <a:pos x="2" y="54"/>
                </a:cxn>
                <a:cxn ang="0">
                  <a:pos x="4" y="60"/>
                </a:cxn>
                <a:cxn ang="0">
                  <a:pos x="4" y="64"/>
                </a:cxn>
                <a:cxn ang="0">
                  <a:pos x="6" y="70"/>
                </a:cxn>
                <a:cxn ang="0">
                  <a:pos x="12" y="70"/>
                </a:cxn>
                <a:cxn ang="0">
                  <a:pos x="14" y="68"/>
                </a:cxn>
                <a:cxn ang="0">
                  <a:pos x="16" y="72"/>
                </a:cxn>
                <a:cxn ang="0">
                  <a:pos x="10" y="74"/>
                </a:cxn>
                <a:cxn ang="0">
                  <a:pos x="12" y="76"/>
                </a:cxn>
                <a:cxn ang="0">
                  <a:pos x="4" y="86"/>
                </a:cxn>
                <a:cxn ang="0">
                  <a:pos x="8" y="92"/>
                </a:cxn>
                <a:cxn ang="0">
                  <a:pos x="4" y="98"/>
                </a:cxn>
                <a:cxn ang="0">
                  <a:pos x="12" y="100"/>
                </a:cxn>
                <a:cxn ang="0">
                  <a:pos x="14" y="100"/>
                </a:cxn>
                <a:cxn ang="0">
                  <a:pos x="18" y="106"/>
                </a:cxn>
                <a:cxn ang="0">
                  <a:pos x="24" y="106"/>
                </a:cxn>
                <a:cxn ang="0">
                  <a:pos x="28" y="102"/>
                </a:cxn>
                <a:cxn ang="0">
                  <a:pos x="36" y="86"/>
                </a:cxn>
                <a:cxn ang="0">
                  <a:pos x="48" y="74"/>
                </a:cxn>
                <a:cxn ang="0">
                  <a:pos x="66" y="62"/>
                </a:cxn>
                <a:cxn ang="0">
                  <a:pos x="68" y="52"/>
                </a:cxn>
                <a:cxn ang="0">
                  <a:pos x="70" y="50"/>
                </a:cxn>
                <a:cxn ang="0">
                  <a:pos x="70" y="34"/>
                </a:cxn>
                <a:cxn ang="0">
                  <a:pos x="70" y="28"/>
                </a:cxn>
                <a:cxn ang="0">
                  <a:pos x="60" y="22"/>
                </a:cxn>
                <a:cxn ang="0">
                  <a:pos x="58" y="22"/>
                </a:cxn>
                <a:cxn ang="0">
                  <a:pos x="44" y="20"/>
                </a:cxn>
                <a:cxn ang="0">
                  <a:pos x="40" y="16"/>
                </a:cxn>
                <a:cxn ang="0">
                  <a:pos x="38" y="10"/>
                </a:cxn>
                <a:cxn ang="0">
                  <a:pos x="26" y="2"/>
                </a:cxn>
                <a:cxn ang="0">
                  <a:pos x="24" y="0"/>
                </a:cxn>
              </a:cxnLst>
              <a:rect l="0" t="0" r="r" b="b"/>
              <a:pathLst>
                <a:path w="70" h="106">
                  <a:moveTo>
                    <a:pt x="24" y="0"/>
                  </a:moveTo>
                  <a:lnTo>
                    <a:pt x="24" y="0"/>
                  </a:lnTo>
                  <a:lnTo>
                    <a:pt x="12" y="8"/>
                  </a:lnTo>
                  <a:lnTo>
                    <a:pt x="12" y="10"/>
                  </a:lnTo>
                  <a:lnTo>
                    <a:pt x="12" y="12"/>
                  </a:lnTo>
                  <a:lnTo>
                    <a:pt x="14" y="20"/>
                  </a:lnTo>
                  <a:lnTo>
                    <a:pt x="10" y="24"/>
                  </a:lnTo>
                  <a:lnTo>
                    <a:pt x="8" y="28"/>
                  </a:lnTo>
                  <a:lnTo>
                    <a:pt x="8" y="34"/>
                  </a:lnTo>
                  <a:lnTo>
                    <a:pt x="10" y="40"/>
                  </a:lnTo>
                  <a:lnTo>
                    <a:pt x="6" y="40"/>
                  </a:lnTo>
                  <a:lnTo>
                    <a:pt x="6" y="42"/>
                  </a:lnTo>
                  <a:lnTo>
                    <a:pt x="4" y="44"/>
                  </a:lnTo>
                  <a:lnTo>
                    <a:pt x="4" y="44"/>
                  </a:lnTo>
                  <a:lnTo>
                    <a:pt x="4" y="48"/>
                  </a:lnTo>
                  <a:lnTo>
                    <a:pt x="4" y="50"/>
                  </a:lnTo>
                  <a:lnTo>
                    <a:pt x="4" y="52"/>
                  </a:lnTo>
                  <a:lnTo>
                    <a:pt x="4" y="52"/>
                  </a:lnTo>
                  <a:lnTo>
                    <a:pt x="4" y="52"/>
                  </a:lnTo>
                  <a:lnTo>
                    <a:pt x="2" y="54"/>
                  </a:lnTo>
                  <a:lnTo>
                    <a:pt x="4" y="60"/>
                  </a:lnTo>
                  <a:lnTo>
                    <a:pt x="4" y="60"/>
                  </a:lnTo>
                  <a:lnTo>
                    <a:pt x="4" y="64"/>
                  </a:lnTo>
                  <a:lnTo>
                    <a:pt x="4" y="64"/>
                  </a:lnTo>
                  <a:lnTo>
                    <a:pt x="0" y="68"/>
                  </a:lnTo>
                  <a:lnTo>
                    <a:pt x="6" y="70"/>
                  </a:lnTo>
                  <a:lnTo>
                    <a:pt x="8" y="72"/>
                  </a:lnTo>
                  <a:lnTo>
                    <a:pt x="12" y="70"/>
                  </a:lnTo>
                  <a:lnTo>
                    <a:pt x="14" y="70"/>
                  </a:lnTo>
                  <a:lnTo>
                    <a:pt x="14" y="68"/>
                  </a:lnTo>
                  <a:lnTo>
                    <a:pt x="16" y="68"/>
                  </a:lnTo>
                  <a:lnTo>
                    <a:pt x="16" y="72"/>
                  </a:lnTo>
                  <a:lnTo>
                    <a:pt x="12" y="72"/>
                  </a:lnTo>
                  <a:lnTo>
                    <a:pt x="10" y="74"/>
                  </a:lnTo>
                  <a:lnTo>
                    <a:pt x="10" y="76"/>
                  </a:lnTo>
                  <a:lnTo>
                    <a:pt x="12" y="76"/>
                  </a:lnTo>
                  <a:lnTo>
                    <a:pt x="12" y="78"/>
                  </a:lnTo>
                  <a:lnTo>
                    <a:pt x="4" y="86"/>
                  </a:lnTo>
                  <a:lnTo>
                    <a:pt x="6" y="90"/>
                  </a:lnTo>
                  <a:lnTo>
                    <a:pt x="8" y="92"/>
                  </a:lnTo>
                  <a:lnTo>
                    <a:pt x="4" y="96"/>
                  </a:lnTo>
                  <a:lnTo>
                    <a:pt x="4" y="98"/>
                  </a:lnTo>
                  <a:lnTo>
                    <a:pt x="8" y="102"/>
                  </a:lnTo>
                  <a:lnTo>
                    <a:pt x="12" y="100"/>
                  </a:lnTo>
                  <a:lnTo>
                    <a:pt x="12" y="98"/>
                  </a:lnTo>
                  <a:lnTo>
                    <a:pt x="14" y="100"/>
                  </a:lnTo>
                  <a:lnTo>
                    <a:pt x="16" y="106"/>
                  </a:lnTo>
                  <a:lnTo>
                    <a:pt x="18" y="106"/>
                  </a:lnTo>
                  <a:lnTo>
                    <a:pt x="20" y="106"/>
                  </a:lnTo>
                  <a:lnTo>
                    <a:pt x="24" y="106"/>
                  </a:lnTo>
                  <a:lnTo>
                    <a:pt x="26" y="104"/>
                  </a:lnTo>
                  <a:lnTo>
                    <a:pt x="28" y="102"/>
                  </a:lnTo>
                  <a:lnTo>
                    <a:pt x="32" y="92"/>
                  </a:lnTo>
                  <a:lnTo>
                    <a:pt x="36" y="86"/>
                  </a:lnTo>
                  <a:lnTo>
                    <a:pt x="42" y="78"/>
                  </a:lnTo>
                  <a:lnTo>
                    <a:pt x="48" y="74"/>
                  </a:lnTo>
                  <a:lnTo>
                    <a:pt x="60" y="68"/>
                  </a:lnTo>
                  <a:lnTo>
                    <a:pt x="66" y="62"/>
                  </a:lnTo>
                  <a:lnTo>
                    <a:pt x="68" y="56"/>
                  </a:lnTo>
                  <a:lnTo>
                    <a:pt x="68" y="52"/>
                  </a:lnTo>
                  <a:lnTo>
                    <a:pt x="70" y="52"/>
                  </a:lnTo>
                  <a:lnTo>
                    <a:pt x="70" y="50"/>
                  </a:lnTo>
                  <a:lnTo>
                    <a:pt x="70" y="44"/>
                  </a:lnTo>
                  <a:lnTo>
                    <a:pt x="70" y="34"/>
                  </a:lnTo>
                  <a:lnTo>
                    <a:pt x="66" y="32"/>
                  </a:lnTo>
                  <a:lnTo>
                    <a:pt x="70" y="28"/>
                  </a:lnTo>
                  <a:lnTo>
                    <a:pt x="66" y="26"/>
                  </a:lnTo>
                  <a:lnTo>
                    <a:pt x="60" y="22"/>
                  </a:lnTo>
                  <a:lnTo>
                    <a:pt x="60" y="20"/>
                  </a:lnTo>
                  <a:lnTo>
                    <a:pt x="58" y="22"/>
                  </a:lnTo>
                  <a:lnTo>
                    <a:pt x="58" y="24"/>
                  </a:lnTo>
                  <a:lnTo>
                    <a:pt x="44" y="20"/>
                  </a:lnTo>
                  <a:lnTo>
                    <a:pt x="42" y="20"/>
                  </a:lnTo>
                  <a:lnTo>
                    <a:pt x="40" y="16"/>
                  </a:lnTo>
                  <a:lnTo>
                    <a:pt x="40" y="12"/>
                  </a:lnTo>
                  <a:lnTo>
                    <a:pt x="38" y="10"/>
                  </a:lnTo>
                  <a:lnTo>
                    <a:pt x="30" y="6"/>
                  </a:lnTo>
                  <a:lnTo>
                    <a:pt x="26" y="2"/>
                  </a:lnTo>
                  <a:lnTo>
                    <a:pt x="26" y="0"/>
                  </a:lnTo>
                  <a:lnTo>
                    <a:pt x="24" y="0"/>
                  </a:lnTo>
                  <a:lnTo>
                    <a:pt x="24"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51" name="Freeform 366">
              <a:extLst>
                <a:ext uri="{FF2B5EF4-FFF2-40B4-BE49-F238E27FC236}">
                  <a16:creationId xmlns:a16="http://schemas.microsoft.com/office/drawing/2014/main" id="{CFFB5749-885F-4C2E-93AA-ABF7D43A3C2D}"/>
                </a:ext>
              </a:extLst>
            </p:cNvPr>
            <p:cNvSpPr>
              <a:spLocks/>
            </p:cNvSpPr>
            <p:nvPr/>
          </p:nvSpPr>
          <p:spPr bwMode="auto">
            <a:xfrm>
              <a:off x="2876550" y="3543300"/>
              <a:ext cx="73025" cy="50800"/>
            </a:xfrm>
            <a:custGeom>
              <a:avLst/>
              <a:gdLst/>
              <a:ahLst/>
              <a:cxnLst>
                <a:cxn ang="0">
                  <a:pos x="2" y="26"/>
                </a:cxn>
                <a:cxn ang="0">
                  <a:pos x="2" y="26"/>
                </a:cxn>
                <a:cxn ang="0">
                  <a:pos x="4" y="32"/>
                </a:cxn>
                <a:cxn ang="0">
                  <a:pos x="6" y="32"/>
                </a:cxn>
                <a:cxn ang="0">
                  <a:pos x="10" y="26"/>
                </a:cxn>
                <a:cxn ang="0">
                  <a:pos x="8" y="20"/>
                </a:cxn>
                <a:cxn ang="0">
                  <a:pos x="16" y="22"/>
                </a:cxn>
                <a:cxn ang="0">
                  <a:pos x="18" y="26"/>
                </a:cxn>
                <a:cxn ang="0">
                  <a:pos x="22" y="26"/>
                </a:cxn>
                <a:cxn ang="0">
                  <a:pos x="26" y="24"/>
                </a:cxn>
                <a:cxn ang="0">
                  <a:pos x="26" y="20"/>
                </a:cxn>
                <a:cxn ang="0">
                  <a:pos x="32" y="20"/>
                </a:cxn>
                <a:cxn ang="0">
                  <a:pos x="40" y="22"/>
                </a:cxn>
                <a:cxn ang="0">
                  <a:pos x="44" y="22"/>
                </a:cxn>
                <a:cxn ang="0">
                  <a:pos x="46" y="20"/>
                </a:cxn>
                <a:cxn ang="0">
                  <a:pos x="46" y="18"/>
                </a:cxn>
                <a:cxn ang="0">
                  <a:pos x="44" y="14"/>
                </a:cxn>
                <a:cxn ang="0">
                  <a:pos x="40" y="12"/>
                </a:cxn>
                <a:cxn ang="0">
                  <a:pos x="36" y="10"/>
                </a:cxn>
                <a:cxn ang="0">
                  <a:pos x="34" y="10"/>
                </a:cxn>
                <a:cxn ang="0">
                  <a:pos x="26" y="8"/>
                </a:cxn>
                <a:cxn ang="0">
                  <a:pos x="24" y="6"/>
                </a:cxn>
                <a:cxn ang="0">
                  <a:pos x="20" y="2"/>
                </a:cxn>
                <a:cxn ang="0">
                  <a:pos x="16" y="2"/>
                </a:cxn>
                <a:cxn ang="0">
                  <a:pos x="14" y="0"/>
                </a:cxn>
                <a:cxn ang="0">
                  <a:pos x="4" y="0"/>
                </a:cxn>
                <a:cxn ang="0">
                  <a:pos x="2" y="2"/>
                </a:cxn>
                <a:cxn ang="0">
                  <a:pos x="0" y="2"/>
                </a:cxn>
                <a:cxn ang="0">
                  <a:pos x="2" y="12"/>
                </a:cxn>
                <a:cxn ang="0">
                  <a:pos x="0" y="16"/>
                </a:cxn>
                <a:cxn ang="0">
                  <a:pos x="0" y="18"/>
                </a:cxn>
                <a:cxn ang="0">
                  <a:pos x="2" y="22"/>
                </a:cxn>
                <a:cxn ang="0">
                  <a:pos x="2" y="26"/>
                </a:cxn>
                <a:cxn ang="0">
                  <a:pos x="2" y="26"/>
                </a:cxn>
              </a:cxnLst>
              <a:rect l="0" t="0" r="r" b="b"/>
              <a:pathLst>
                <a:path w="46" h="32">
                  <a:moveTo>
                    <a:pt x="2" y="26"/>
                  </a:moveTo>
                  <a:lnTo>
                    <a:pt x="2" y="26"/>
                  </a:lnTo>
                  <a:lnTo>
                    <a:pt x="4" y="32"/>
                  </a:lnTo>
                  <a:lnTo>
                    <a:pt x="6" y="32"/>
                  </a:lnTo>
                  <a:lnTo>
                    <a:pt x="10" y="26"/>
                  </a:lnTo>
                  <a:lnTo>
                    <a:pt x="8" y="20"/>
                  </a:lnTo>
                  <a:lnTo>
                    <a:pt x="16" y="22"/>
                  </a:lnTo>
                  <a:lnTo>
                    <a:pt x="18" y="26"/>
                  </a:lnTo>
                  <a:lnTo>
                    <a:pt x="22" y="26"/>
                  </a:lnTo>
                  <a:lnTo>
                    <a:pt x="26" y="24"/>
                  </a:lnTo>
                  <a:lnTo>
                    <a:pt x="26" y="20"/>
                  </a:lnTo>
                  <a:lnTo>
                    <a:pt x="32" y="20"/>
                  </a:lnTo>
                  <a:lnTo>
                    <a:pt x="40" y="22"/>
                  </a:lnTo>
                  <a:lnTo>
                    <a:pt x="44" y="22"/>
                  </a:lnTo>
                  <a:lnTo>
                    <a:pt x="46" y="20"/>
                  </a:lnTo>
                  <a:lnTo>
                    <a:pt x="46" y="18"/>
                  </a:lnTo>
                  <a:lnTo>
                    <a:pt x="44" y="14"/>
                  </a:lnTo>
                  <a:lnTo>
                    <a:pt x="40" y="12"/>
                  </a:lnTo>
                  <a:lnTo>
                    <a:pt x="36" y="10"/>
                  </a:lnTo>
                  <a:lnTo>
                    <a:pt x="34" y="10"/>
                  </a:lnTo>
                  <a:lnTo>
                    <a:pt x="26" y="8"/>
                  </a:lnTo>
                  <a:lnTo>
                    <a:pt x="24" y="6"/>
                  </a:lnTo>
                  <a:lnTo>
                    <a:pt x="20" y="2"/>
                  </a:lnTo>
                  <a:lnTo>
                    <a:pt x="16" y="2"/>
                  </a:lnTo>
                  <a:lnTo>
                    <a:pt x="14" y="0"/>
                  </a:lnTo>
                  <a:lnTo>
                    <a:pt x="4" y="0"/>
                  </a:lnTo>
                  <a:lnTo>
                    <a:pt x="2" y="2"/>
                  </a:lnTo>
                  <a:lnTo>
                    <a:pt x="0" y="2"/>
                  </a:lnTo>
                  <a:lnTo>
                    <a:pt x="2" y="12"/>
                  </a:lnTo>
                  <a:lnTo>
                    <a:pt x="0" y="16"/>
                  </a:lnTo>
                  <a:lnTo>
                    <a:pt x="0" y="18"/>
                  </a:lnTo>
                  <a:lnTo>
                    <a:pt x="2" y="22"/>
                  </a:lnTo>
                  <a:lnTo>
                    <a:pt x="2" y="26"/>
                  </a:lnTo>
                  <a:lnTo>
                    <a:pt x="2" y="2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52" name="Freeform 367">
              <a:extLst>
                <a:ext uri="{FF2B5EF4-FFF2-40B4-BE49-F238E27FC236}">
                  <a16:creationId xmlns:a16="http://schemas.microsoft.com/office/drawing/2014/main" id="{FF938263-8E03-4A02-AE19-1FFEB591410C}"/>
                </a:ext>
              </a:extLst>
            </p:cNvPr>
            <p:cNvSpPr>
              <a:spLocks/>
            </p:cNvSpPr>
            <p:nvPr/>
          </p:nvSpPr>
          <p:spPr bwMode="auto">
            <a:xfrm>
              <a:off x="5203825" y="3730625"/>
              <a:ext cx="41275" cy="53975"/>
            </a:xfrm>
            <a:custGeom>
              <a:avLst/>
              <a:gdLst/>
              <a:ahLst/>
              <a:cxnLst>
                <a:cxn ang="0">
                  <a:pos x="24" y="26"/>
                </a:cxn>
                <a:cxn ang="0">
                  <a:pos x="24" y="26"/>
                </a:cxn>
                <a:cxn ang="0">
                  <a:pos x="22" y="22"/>
                </a:cxn>
                <a:cxn ang="0">
                  <a:pos x="20" y="22"/>
                </a:cxn>
                <a:cxn ang="0">
                  <a:pos x="20" y="20"/>
                </a:cxn>
                <a:cxn ang="0">
                  <a:pos x="26" y="14"/>
                </a:cxn>
                <a:cxn ang="0">
                  <a:pos x="26" y="8"/>
                </a:cxn>
                <a:cxn ang="0">
                  <a:pos x="26" y="4"/>
                </a:cxn>
                <a:cxn ang="0">
                  <a:pos x="22" y="0"/>
                </a:cxn>
                <a:cxn ang="0">
                  <a:pos x="16" y="6"/>
                </a:cxn>
                <a:cxn ang="0">
                  <a:pos x="12" y="2"/>
                </a:cxn>
                <a:cxn ang="0">
                  <a:pos x="10" y="4"/>
                </a:cxn>
                <a:cxn ang="0">
                  <a:pos x="6" y="10"/>
                </a:cxn>
                <a:cxn ang="0">
                  <a:pos x="4" y="14"/>
                </a:cxn>
                <a:cxn ang="0">
                  <a:pos x="4" y="18"/>
                </a:cxn>
                <a:cxn ang="0">
                  <a:pos x="2" y="22"/>
                </a:cxn>
                <a:cxn ang="0">
                  <a:pos x="2" y="24"/>
                </a:cxn>
                <a:cxn ang="0">
                  <a:pos x="0" y="28"/>
                </a:cxn>
                <a:cxn ang="0">
                  <a:pos x="0" y="30"/>
                </a:cxn>
                <a:cxn ang="0">
                  <a:pos x="4" y="34"/>
                </a:cxn>
                <a:cxn ang="0">
                  <a:pos x="8" y="34"/>
                </a:cxn>
                <a:cxn ang="0">
                  <a:pos x="12" y="32"/>
                </a:cxn>
                <a:cxn ang="0">
                  <a:pos x="18" y="34"/>
                </a:cxn>
                <a:cxn ang="0">
                  <a:pos x="24" y="26"/>
                </a:cxn>
                <a:cxn ang="0">
                  <a:pos x="24" y="26"/>
                </a:cxn>
              </a:cxnLst>
              <a:rect l="0" t="0" r="r" b="b"/>
              <a:pathLst>
                <a:path w="26" h="34">
                  <a:moveTo>
                    <a:pt x="24" y="26"/>
                  </a:moveTo>
                  <a:lnTo>
                    <a:pt x="24" y="26"/>
                  </a:lnTo>
                  <a:lnTo>
                    <a:pt x="22" y="22"/>
                  </a:lnTo>
                  <a:lnTo>
                    <a:pt x="20" y="22"/>
                  </a:lnTo>
                  <a:lnTo>
                    <a:pt x="20" y="20"/>
                  </a:lnTo>
                  <a:lnTo>
                    <a:pt x="26" y="14"/>
                  </a:lnTo>
                  <a:lnTo>
                    <a:pt x="26" y="8"/>
                  </a:lnTo>
                  <a:lnTo>
                    <a:pt x="26" y="4"/>
                  </a:lnTo>
                  <a:lnTo>
                    <a:pt x="22" y="0"/>
                  </a:lnTo>
                  <a:lnTo>
                    <a:pt x="16" y="6"/>
                  </a:lnTo>
                  <a:lnTo>
                    <a:pt x="12" y="2"/>
                  </a:lnTo>
                  <a:lnTo>
                    <a:pt x="10" y="4"/>
                  </a:lnTo>
                  <a:lnTo>
                    <a:pt x="6" y="10"/>
                  </a:lnTo>
                  <a:lnTo>
                    <a:pt x="4" y="14"/>
                  </a:lnTo>
                  <a:lnTo>
                    <a:pt x="4" y="18"/>
                  </a:lnTo>
                  <a:lnTo>
                    <a:pt x="2" y="22"/>
                  </a:lnTo>
                  <a:lnTo>
                    <a:pt x="2" y="24"/>
                  </a:lnTo>
                  <a:lnTo>
                    <a:pt x="0" y="28"/>
                  </a:lnTo>
                  <a:lnTo>
                    <a:pt x="0" y="30"/>
                  </a:lnTo>
                  <a:lnTo>
                    <a:pt x="4" y="34"/>
                  </a:lnTo>
                  <a:lnTo>
                    <a:pt x="8" y="34"/>
                  </a:lnTo>
                  <a:lnTo>
                    <a:pt x="12" y="32"/>
                  </a:lnTo>
                  <a:lnTo>
                    <a:pt x="18" y="34"/>
                  </a:lnTo>
                  <a:lnTo>
                    <a:pt x="24" y="26"/>
                  </a:lnTo>
                  <a:lnTo>
                    <a:pt x="24" y="2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53" name="Freeform 368">
              <a:extLst>
                <a:ext uri="{FF2B5EF4-FFF2-40B4-BE49-F238E27FC236}">
                  <a16:creationId xmlns:a16="http://schemas.microsoft.com/office/drawing/2014/main" id="{F1C2D639-C8F0-4D12-932B-B8D7AE6B88DC}"/>
                </a:ext>
              </a:extLst>
            </p:cNvPr>
            <p:cNvSpPr>
              <a:spLocks/>
            </p:cNvSpPr>
            <p:nvPr/>
          </p:nvSpPr>
          <p:spPr bwMode="auto">
            <a:xfrm>
              <a:off x="5203825" y="3730625"/>
              <a:ext cx="41275" cy="53975"/>
            </a:xfrm>
            <a:custGeom>
              <a:avLst/>
              <a:gdLst/>
              <a:ahLst/>
              <a:cxnLst>
                <a:cxn ang="0">
                  <a:pos x="24" y="26"/>
                </a:cxn>
                <a:cxn ang="0">
                  <a:pos x="24" y="26"/>
                </a:cxn>
                <a:cxn ang="0">
                  <a:pos x="22" y="22"/>
                </a:cxn>
                <a:cxn ang="0">
                  <a:pos x="20" y="22"/>
                </a:cxn>
                <a:cxn ang="0">
                  <a:pos x="20" y="20"/>
                </a:cxn>
                <a:cxn ang="0">
                  <a:pos x="26" y="14"/>
                </a:cxn>
                <a:cxn ang="0">
                  <a:pos x="26" y="8"/>
                </a:cxn>
                <a:cxn ang="0">
                  <a:pos x="26" y="4"/>
                </a:cxn>
                <a:cxn ang="0">
                  <a:pos x="22" y="0"/>
                </a:cxn>
                <a:cxn ang="0">
                  <a:pos x="16" y="6"/>
                </a:cxn>
                <a:cxn ang="0">
                  <a:pos x="12" y="2"/>
                </a:cxn>
                <a:cxn ang="0">
                  <a:pos x="10" y="4"/>
                </a:cxn>
                <a:cxn ang="0">
                  <a:pos x="6" y="10"/>
                </a:cxn>
                <a:cxn ang="0">
                  <a:pos x="4" y="14"/>
                </a:cxn>
                <a:cxn ang="0">
                  <a:pos x="4" y="18"/>
                </a:cxn>
                <a:cxn ang="0">
                  <a:pos x="2" y="22"/>
                </a:cxn>
                <a:cxn ang="0">
                  <a:pos x="2" y="24"/>
                </a:cxn>
                <a:cxn ang="0">
                  <a:pos x="0" y="28"/>
                </a:cxn>
                <a:cxn ang="0">
                  <a:pos x="0" y="30"/>
                </a:cxn>
                <a:cxn ang="0">
                  <a:pos x="4" y="34"/>
                </a:cxn>
                <a:cxn ang="0">
                  <a:pos x="8" y="34"/>
                </a:cxn>
                <a:cxn ang="0">
                  <a:pos x="12" y="32"/>
                </a:cxn>
                <a:cxn ang="0">
                  <a:pos x="18" y="34"/>
                </a:cxn>
                <a:cxn ang="0">
                  <a:pos x="24" y="26"/>
                </a:cxn>
                <a:cxn ang="0">
                  <a:pos x="24" y="26"/>
                </a:cxn>
              </a:cxnLst>
              <a:rect l="0" t="0" r="r" b="b"/>
              <a:pathLst>
                <a:path w="26" h="34">
                  <a:moveTo>
                    <a:pt x="24" y="26"/>
                  </a:moveTo>
                  <a:lnTo>
                    <a:pt x="24" y="26"/>
                  </a:lnTo>
                  <a:lnTo>
                    <a:pt x="22" y="22"/>
                  </a:lnTo>
                  <a:lnTo>
                    <a:pt x="20" y="22"/>
                  </a:lnTo>
                  <a:lnTo>
                    <a:pt x="20" y="20"/>
                  </a:lnTo>
                  <a:lnTo>
                    <a:pt x="26" y="14"/>
                  </a:lnTo>
                  <a:lnTo>
                    <a:pt x="26" y="8"/>
                  </a:lnTo>
                  <a:lnTo>
                    <a:pt x="26" y="4"/>
                  </a:lnTo>
                  <a:lnTo>
                    <a:pt x="22" y="0"/>
                  </a:lnTo>
                  <a:lnTo>
                    <a:pt x="16" y="6"/>
                  </a:lnTo>
                  <a:lnTo>
                    <a:pt x="12" y="2"/>
                  </a:lnTo>
                  <a:lnTo>
                    <a:pt x="10" y="4"/>
                  </a:lnTo>
                  <a:lnTo>
                    <a:pt x="6" y="10"/>
                  </a:lnTo>
                  <a:lnTo>
                    <a:pt x="4" y="14"/>
                  </a:lnTo>
                  <a:lnTo>
                    <a:pt x="4" y="18"/>
                  </a:lnTo>
                  <a:lnTo>
                    <a:pt x="2" y="22"/>
                  </a:lnTo>
                  <a:lnTo>
                    <a:pt x="2" y="24"/>
                  </a:lnTo>
                  <a:lnTo>
                    <a:pt x="0" y="28"/>
                  </a:lnTo>
                  <a:lnTo>
                    <a:pt x="0" y="30"/>
                  </a:lnTo>
                  <a:lnTo>
                    <a:pt x="4" y="34"/>
                  </a:lnTo>
                  <a:lnTo>
                    <a:pt x="8" y="34"/>
                  </a:lnTo>
                  <a:lnTo>
                    <a:pt x="12" y="32"/>
                  </a:lnTo>
                  <a:lnTo>
                    <a:pt x="18" y="34"/>
                  </a:lnTo>
                  <a:lnTo>
                    <a:pt x="24" y="26"/>
                  </a:lnTo>
                  <a:lnTo>
                    <a:pt x="24" y="2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54" name="Freeform 369">
              <a:extLst>
                <a:ext uri="{FF2B5EF4-FFF2-40B4-BE49-F238E27FC236}">
                  <a16:creationId xmlns:a16="http://schemas.microsoft.com/office/drawing/2014/main" id="{71465FDC-9795-4D18-9F37-2E36837A3B7A}"/>
                </a:ext>
              </a:extLst>
            </p:cNvPr>
            <p:cNvSpPr>
              <a:spLocks noEditPoints="1"/>
            </p:cNvSpPr>
            <p:nvPr/>
          </p:nvSpPr>
          <p:spPr bwMode="auto">
            <a:xfrm>
              <a:off x="5016500" y="3127375"/>
              <a:ext cx="47625" cy="31750"/>
            </a:xfrm>
            <a:custGeom>
              <a:avLst/>
              <a:gdLst/>
              <a:ahLst/>
              <a:cxnLst>
                <a:cxn ang="0">
                  <a:pos x="24" y="12"/>
                </a:cxn>
                <a:cxn ang="0">
                  <a:pos x="24" y="12"/>
                </a:cxn>
                <a:cxn ang="0">
                  <a:pos x="22" y="6"/>
                </a:cxn>
                <a:cxn ang="0">
                  <a:pos x="26" y="6"/>
                </a:cxn>
                <a:cxn ang="0">
                  <a:pos x="28" y="2"/>
                </a:cxn>
                <a:cxn ang="0">
                  <a:pos x="30" y="0"/>
                </a:cxn>
                <a:cxn ang="0">
                  <a:pos x="24" y="4"/>
                </a:cxn>
                <a:cxn ang="0">
                  <a:pos x="20" y="6"/>
                </a:cxn>
                <a:cxn ang="0">
                  <a:pos x="16" y="6"/>
                </a:cxn>
                <a:cxn ang="0">
                  <a:pos x="10" y="6"/>
                </a:cxn>
                <a:cxn ang="0">
                  <a:pos x="12" y="10"/>
                </a:cxn>
                <a:cxn ang="0">
                  <a:pos x="8" y="10"/>
                </a:cxn>
                <a:cxn ang="0">
                  <a:pos x="10" y="12"/>
                </a:cxn>
                <a:cxn ang="0">
                  <a:pos x="14" y="12"/>
                </a:cxn>
                <a:cxn ang="0">
                  <a:pos x="18" y="10"/>
                </a:cxn>
                <a:cxn ang="0">
                  <a:pos x="20" y="10"/>
                </a:cxn>
                <a:cxn ang="0">
                  <a:pos x="24" y="12"/>
                </a:cxn>
                <a:cxn ang="0">
                  <a:pos x="24" y="12"/>
                </a:cxn>
                <a:cxn ang="0">
                  <a:pos x="24" y="12"/>
                </a:cxn>
                <a:cxn ang="0">
                  <a:pos x="24" y="12"/>
                </a:cxn>
                <a:cxn ang="0">
                  <a:pos x="22" y="12"/>
                </a:cxn>
                <a:cxn ang="0">
                  <a:pos x="20" y="14"/>
                </a:cxn>
                <a:cxn ang="0">
                  <a:pos x="18" y="16"/>
                </a:cxn>
                <a:cxn ang="0">
                  <a:pos x="12" y="20"/>
                </a:cxn>
                <a:cxn ang="0">
                  <a:pos x="8" y="20"/>
                </a:cxn>
                <a:cxn ang="0">
                  <a:pos x="2" y="16"/>
                </a:cxn>
                <a:cxn ang="0">
                  <a:pos x="0" y="12"/>
                </a:cxn>
                <a:cxn ang="0">
                  <a:pos x="8" y="10"/>
                </a:cxn>
                <a:cxn ang="0">
                  <a:pos x="10" y="12"/>
                </a:cxn>
                <a:cxn ang="0">
                  <a:pos x="14" y="12"/>
                </a:cxn>
                <a:cxn ang="0">
                  <a:pos x="18" y="10"/>
                </a:cxn>
                <a:cxn ang="0">
                  <a:pos x="20" y="10"/>
                </a:cxn>
                <a:cxn ang="0">
                  <a:pos x="24" y="12"/>
                </a:cxn>
                <a:cxn ang="0">
                  <a:pos x="24" y="12"/>
                </a:cxn>
              </a:cxnLst>
              <a:rect l="0" t="0" r="r" b="b"/>
              <a:pathLst>
                <a:path w="30" h="20">
                  <a:moveTo>
                    <a:pt x="24" y="12"/>
                  </a:moveTo>
                  <a:lnTo>
                    <a:pt x="24" y="12"/>
                  </a:lnTo>
                  <a:lnTo>
                    <a:pt x="22" y="6"/>
                  </a:lnTo>
                  <a:lnTo>
                    <a:pt x="26" y="6"/>
                  </a:lnTo>
                  <a:lnTo>
                    <a:pt x="28" y="2"/>
                  </a:lnTo>
                  <a:lnTo>
                    <a:pt x="30" y="0"/>
                  </a:lnTo>
                  <a:lnTo>
                    <a:pt x="24" y="4"/>
                  </a:lnTo>
                  <a:lnTo>
                    <a:pt x="20" y="6"/>
                  </a:lnTo>
                  <a:lnTo>
                    <a:pt x="16" y="6"/>
                  </a:lnTo>
                  <a:lnTo>
                    <a:pt x="10" y="6"/>
                  </a:lnTo>
                  <a:lnTo>
                    <a:pt x="12" y="10"/>
                  </a:lnTo>
                  <a:lnTo>
                    <a:pt x="8" y="10"/>
                  </a:lnTo>
                  <a:lnTo>
                    <a:pt x="10" y="12"/>
                  </a:lnTo>
                  <a:lnTo>
                    <a:pt x="14" y="12"/>
                  </a:lnTo>
                  <a:lnTo>
                    <a:pt x="18" y="10"/>
                  </a:lnTo>
                  <a:lnTo>
                    <a:pt x="20" y="10"/>
                  </a:lnTo>
                  <a:lnTo>
                    <a:pt x="24" y="12"/>
                  </a:lnTo>
                  <a:lnTo>
                    <a:pt x="24" y="12"/>
                  </a:lnTo>
                  <a:close/>
                  <a:moveTo>
                    <a:pt x="24" y="12"/>
                  </a:moveTo>
                  <a:lnTo>
                    <a:pt x="24" y="12"/>
                  </a:lnTo>
                  <a:lnTo>
                    <a:pt x="22" y="12"/>
                  </a:lnTo>
                  <a:lnTo>
                    <a:pt x="20" y="14"/>
                  </a:lnTo>
                  <a:lnTo>
                    <a:pt x="18" y="16"/>
                  </a:lnTo>
                  <a:lnTo>
                    <a:pt x="12" y="20"/>
                  </a:lnTo>
                  <a:lnTo>
                    <a:pt x="8" y="20"/>
                  </a:lnTo>
                  <a:lnTo>
                    <a:pt x="2" y="16"/>
                  </a:lnTo>
                  <a:lnTo>
                    <a:pt x="0" y="12"/>
                  </a:lnTo>
                  <a:lnTo>
                    <a:pt x="8" y="10"/>
                  </a:lnTo>
                  <a:lnTo>
                    <a:pt x="10" y="12"/>
                  </a:lnTo>
                  <a:lnTo>
                    <a:pt x="14" y="12"/>
                  </a:lnTo>
                  <a:lnTo>
                    <a:pt x="18" y="10"/>
                  </a:lnTo>
                  <a:lnTo>
                    <a:pt x="20" y="10"/>
                  </a:lnTo>
                  <a:lnTo>
                    <a:pt x="24" y="12"/>
                  </a:lnTo>
                  <a:lnTo>
                    <a:pt x="24" y="1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55" name="Freeform 370">
              <a:extLst>
                <a:ext uri="{FF2B5EF4-FFF2-40B4-BE49-F238E27FC236}">
                  <a16:creationId xmlns:a16="http://schemas.microsoft.com/office/drawing/2014/main" id="{14567EB6-6E14-492F-B454-E2A52AA7E1DF}"/>
                </a:ext>
              </a:extLst>
            </p:cNvPr>
            <p:cNvSpPr>
              <a:spLocks/>
            </p:cNvSpPr>
            <p:nvPr/>
          </p:nvSpPr>
          <p:spPr bwMode="auto">
            <a:xfrm>
              <a:off x="5029200" y="3127375"/>
              <a:ext cx="34925" cy="19050"/>
            </a:xfrm>
            <a:custGeom>
              <a:avLst/>
              <a:gdLst/>
              <a:ahLst/>
              <a:cxnLst>
                <a:cxn ang="0">
                  <a:pos x="16" y="12"/>
                </a:cxn>
                <a:cxn ang="0">
                  <a:pos x="16" y="12"/>
                </a:cxn>
                <a:cxn ang="0">
                  <a:pos x="14" y="6"/>
                </a:cxn>
                <a:cxn ang="0">
                  <a:pos x="18" y="6"/>
                </a:cxn>
                <a:cxn ang="0">
                  <a:pos x="20" y="2"/>
                </a:cxn>
                <a:cxn ang="0">
                  <a:pos x="22" y="0"/>
                </a:cxn>
                <a:cxn ang="0">
                  <a:pos x="16" y="4"/>
                </a:cxn>
                <a:cxn ang="0">
                  <a:pos x="12" y="6"/>
                </a:cxn>
                <a:cxn ang="0">
                  <a:pos x="8" y="6"/>
                </a:cxn>
                <a:cxn ang="0">
                  <a:pos x="2" y="6"/>
                </a:cxn>
                <a:cxn ang="0">
                  <a:pos x="4" y="10"/>
                </a:cxn>
                <a:cxn ang="0">
                  <a:pos x="0" y="10"/>
                </a:cxn>
                <a:cxn ang="0">
                  <a:pos x="2" y="12"/>
                </a:cxn>
                <a:cxn ang="0">
                  <a:pos x="6" y="12"/>
                </a:cxn>
                <a:cxn ang="0">
                  <a:pos x="10" y="10"/>
                </a:cxn>
                <a:cxn ang="0">
                  <a:pos x="12" y="10"/>
                </a:cxn>
                <a:cxn ang="0">
                  <a:pos x="16" y="12"/>
                </a:cxn>
                <a:cxn ang="0">
                  <a:pos x="16" y="12"/>
                </a:cxn>
              </a:cxnLst>
              <a:rect l="0" t="0" r="r" b="b"/>
              <a:pathLst>
                <a:path w="22" h="12">
                  <a:moveTo>
                    <a:pt x="16" y="12"/>
                  </a:moveTo>
                  <a:lnTo>
                    <a:pt x="16" y="12"/>
                  </a:lnTo>
                  <a:lnTo>
                    <a:pt x="14" y="6"/>
                  </a:lnTo>
                  <a:lnTo>
                    <a:pt x="18" y="6"/>
                  </a:lnTo>
                  <a:lnTo>
                    <a:pt x="20" y="2"/>
                  </a:lnTo>
                  <a:lnTo>
                    <a:pt x="22" y="0"/>
                  </a:lnTo>
                  <a:lnTo>
                    <a:pt x="16" y="4"/>
                  </a:lnTo>
                  <a:lnTo>
                    <a:pt x="12" y="6"/>
                  </a:lnTo>
                  <a:lnTo>
                    <a:pt x="8" y="6"/>
                  </a:lnTo>
                  <a:lnTo>
                    <a:pt x="2" y="6"/>
                  </a:lnTo>
                  <a:lnTo>
                    <a:pt x="4" y="10"/>
                  </a:lnTo>
                  <a:lnTo>
                    <a:pt x="0" y="10"/>
                  </a:lnTo>
                  <a:lnTo>
                    <a:pt x="2" y="12"/>
                  </a:lnTo>
                  <a:lnTo>
                    <a:pt x="6" y="12"/>
                  </a:lnTo>
                  <a:lnTo>
                    <a:pt x="10" y="10"/>
                  </a:lnTo>
                  <a:lnTo>
                    <a:pt x="12" y="10"/>
                  </a:lnTo>
                  <a:lnTo>
                    <a:pt x="16" y="12"/>
                  </a:lnTo>
                  <a:lnTo>
                    <a:pt x="16" y="1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56" name="Freeform 371">
              <a:extLst>
                <a:ext uri="{FF2B5EF4-FFF2-40B4-BE49-F238E27FC236}">
                  <a16:creationId xmlns:a16="http://schemas.microsoft.com/office/drawing/2014/main" id="{DCC33CBD-F623-4D3D-9B21-03F9602D7AED}"/>
                </a:ext>
              </a:extLst>
            </p:cNvPr>
            <p:cNvSpPr>
              <a:spLocks/>
            </p:cNvSpPr>
            <p:nvPr/>
          </p:nvSpPr>
          <p:spPr bwMode="auto">
            <a:xfrm>
              <a:off x="5016500" y="3143250"/>
              <a:ext cx="38100" cy="15875"/>
            </a:xfrm>
            <a:custGeom>
              <a:avLst/>
              <a:gdLst/>
              <a:ahLst/>
              <a:cxnLst>
                <a:cxn ang="0">
                  <a:pos x="24" y="2"/>
                </a:cxn>
                <a:cxn ang="0">
                  <a:pos x="24" y="2"/>
                </a:cxn>
                <a:cxn ang="0">
                  <a:pos x="22" y="2"/>
                </a:cxn>
                <a:cxn ang="0">
                  <a:pos x="20" y="4"/>
                </a:cxn>
                <a:cxn ang="0">
                  <a:pos x="18" y="6"/>
                </a:cxn>
                <a:cxn ang="0">
                  <a:pos x="12" y="10"/>
                </a:cxn>
                <a:cxn ang="0">
                  <a:pos x="8" y="10"/>
                </a:cxn>
                <a:cxn ang="0">
                  <a:pos x="2" y="6"/>
                </a:cxn>
                <a:cxn ang="0">
                  <a:pos x="0" y="2"/>
                </a:cxn>
                <a:cxn ang="0">
                  <a:pos x="8" y="0"/>
                </a:cxn>
                <a:cxn ang="0">
                  <a:pos x="10" y="2"/>
                </a:cxn>
                <a:cxn ang="0">
                  <a:pos x="14" y="2"/>
                </a:cxn>
                <a:cxn ang="0">
                  <a:pos x="18" y="0"/>
                </a:cxn>
                <a:cxn ang="0">
                  <a:pos x="20" y="0"/>
                </a:cxn>
                <a:cxn ang="0">
                  <a:pos x="24" y="2"/>
                </a:cxn>
              </a:cxnLst>
              <a:rect l="0" t="0" r="r" b="b"/>
              <a:pathLst>
                <a:path w="24" h="10">
                  <a:moveTo>
                    <a:pt x="24" y="2"/>
                  </a:moveTo>
                  <a:lnTo>
                    <a:pt x="24" y="2"/>
                  </a:lnTo>
                  <a:lnTo>
                    <a:pt x="22" y="2"/>
                  </a:lnTo>
                  <a:lnTo>
                    <a:pt x="20" y="4"/>
                  </a:lnTo>
                  <a:lnTo>
                    <a:pt x="18" y="6"/>
                  </a:lnTo>
                  <a:lnTo>
                    <a:pt x="12" y="10"/>
                  </a:lnTo>
                  <a:lnTo>
                    <a:pt x="8" y="10"/>
                  </a:lnTo>
                  <a:lnTo>
                    <a:pt x="2" y="6"/>
                  </a:lnTo>
                  <a:lnTo>
                    <a:pt x="0" y="2"/>
                  </a:lnTo>
                  <a:lnTo>
                    <a:pt x="8" y="0"/>
                  </a:lnTo>
                  <a:lnTo>
                    <a:pt x="10" y="2"/>
                  </a:lnTo>
                  <a:lnTo>
                    <a:pt x="14" y="2"/>
                  </a:lnTo>
                  <a:lnTo>
                    <a:pt x="18" y="0"/>
                  </a:lnTo>
                  <a:lnTo>
                    <a:pt x="20" y="0"/>
                  </a:lnTo>
                  <a:lnTo>
                    <a:pt x="2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57" name="Freeform 372">
              <a:extLst>
                <a:ext uri="{FF2B5EF4-FFF2-40B4-BE49-F238E27FC236}">
                  <a16:creationId xmlns:a16="http://schemas.microsoft.com/office/drawing/2014/main" id="{E6999020-D0A5-4890-8AEC-3972799FBF1F}"/>
                </a:ext>
              </a:extLst>
            </p:cNvPr>
            <p:cNvSpPr>
              <a:spLocks/>
            </p:cNvSpPr>
            <p:nvPr/>
          </p:nvSpPr>
          <p:spPr bwMode="auto">
            <a:xfrm>
              <a:off x="5016500" y="3143250"/>
              <a:ext cx="38100" cy="15875"/>
            </a:xfrm>
            <a:custGeom>
              <a:avLst/>
              <a:gdLst/>
              <a:ahLst/>
              <a:cxnLst>
                <a:cxn ang="0">
                  <a:pos x="24" y="2"/>
                </a:cxn>
                <a:cxn ang="0">
                  <a:pos x="24" y="2"/>
                </a:cxn>
                <a:cxn ang="0">
                  <a:pos x="22" y="2"/>
                </a:cxn>
                <a:cxn ang="0">
                  <a:pos x="20" y="4"/>
                </a:cxn>
                <a:cxn ang="0">
                  <a:pos x="18" y="6"/>
                </a:cxn>
                <a:cxn ang="0">
                  <a:pos x="12" y="10"/>
                </a:cxn>
                <a:cxn ang="0">
                  <a:pos x="8" y="10"/>
                </a:cxn>
                <a:cxn ang="0">
                  <a:pos x="2" y="6"/>
                </a:cxn>
                <a:cxn ang="0">
                  <a:pos x="0" y="2"/>
                </a:cxn>
                <a:cxn ang="0">
                  <a:pos x="8" y="0"/>
                </a:cxn>
                <a:cxn ang="0">
                  <a:pos x="10" y="2"/>
                </a:cxn>
                <a:cxn ang="0">
                  <a:pos x="14" y="2"/>
                </a:cxn>
                <a:cxn ang="0">
                  <a:pos x="18" y="0"/>
                </a:cxn>
                <a:cxn ang="0">
                  <a:pos x="20" y="0"/>
                </a:cxn>
                <a:cxn ang="0">
                  <a:pos x="24" y="2"/>
                </a:cxn>
              </a:cxnLst>
              <a:rect l="0" t="0" r="r" b="b"/>
              <a:pathLst>
                <a:path w="24" h="10">
                  <a:moveTo>
                    <a:pt x="24" y="2"/>
                  </a:moveTo>
                  <a:lnTo>
                    <a:pt x="24" y="2"/>
                  </a:lnTo>
                  <a:lnTo>
                    <a:pt x="22" y="2"/>
                  </a:lnTo>
                  <a:lnTo>
                    <a:pt x="20" y="4"/>
                  </a:lnTo>
                  <a:lnTo>
                    <a:pt x="18" y="6"/>
                  </a:lnTo>
                  <a:lnTo>
                    <a:pt x="12" y="10"/>
                  </a:lnTo>
                  <a:lnTo>
                    <a:pt x="8" y="10"/>
                  </a:lnTo>
                  <a:lnTo>
                    <a:pt x="2" y="6"/>
                  </a:lnTo>
                  <a:lnTo>
                    <a:pt x="0" y="2"/>
                  </a:lnTo>
                  <a:lnTo>
                    <a:pt x="8" y="0"/>
                  </a:lnTo>
                  <a:lnTo>
                    <a:pt x="10" y="2"/>
                  </a:lnTo>
                  <a:lnTo>
                    <a:pt x="14" y="2"/>
                  </a:lnTo>
                  <a:lnTo>
                    <a:pt x="18" y="0"/>
                  </a:lnTo>
                  <a:lnTo>
                    <a:pt x="20" y="0"/>
                  </a:lnTo>
                  <a:lnTo>
                    <a:pt x="24" y="2"/>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58" name="Freeform 373">
              <a:extLst>
                <a:ext uri="{FF2B5EF4-FFF2-40B4-BE49-F238E27FC236}">
                  <a16:creationId xmlns:a16="http://schemas.microsoft.com/office/drawing/2014/main" id="{6918746C-C5AB-403E-981B-E11E393DFAB5}"/>
                </a:ext>
              </a:extLst>
            </p:cNvPr>
            <p:cNvSpPr>
              <a:spLocks noEditPoints="1"/>
            </p:cNvSpPr>
            <p:nvPr/>
          </p:nvSpPr>
          <p:spPr bwMode="auto">
            <a:xfrm>
              <a:off x="2613025" y="3454400"/>
              <a:ext cx="209550" cy="88900"/>
            </a:xfrm>
            <a:custGeom>
              <a:avLst/>
              <a:gdLst/>
              <a:ahLst/>
              <a:cxnLst>
                <a:cxn ang="0">
                  <a:pos x="22" y="16"/>
                </a:cxn>
                <a:cxn ang="0">
                  <a:pos x="24" y="20"/>
                </a:cxn>
                <a:cxn ang="0">
                  <a:pos x="24" y="24"/>
                </a:cxn>
                <a:cxn ang="0">
                  <a:pos x="18" y="28"/>
                </a:cxn>
                <a:cxn ang="0">
                  <a:pos x="22" y="28"/>
                </a:cxn>
                <a:cxn ang="0">
                  <a:pos x="28" y="18"/>
                </a:cxn>
                <a:cxn ang="0">
                  <a:pos x="22" y="16"/>
                </a:cxn>
                <a:cxn ang="0">
                  <a:pos x="22" y="0"/>
                </a:cxn>
                <a:cxn ang="0">
                  <a:pos x="4" y="12"/>
                </a:cxn>
                <a:cxn ang="0">
                  <a:pos x="0" y="18"/>
                </a:cxn>
                <a:cxn ang="0">
                  <a:pos x="12" y="18"/>
                </a:cxn>
                <a:cxn ang="0">
                  <a:pos x="16" y="14"/>
                </a:cxn>
                <a:cxn ang="0">
                  <a:pos x="22" y="6"/>
                </a:cxn>
                <a:cxn ang="0">
                  <a:pos x="30" y="4"/>
                </a:cxn>
                <a:cxn ang="0">
                  <a:pos x="36" y="10"/>
                </a:cxn>
                <a:cxn ang="0">
                  <a:pos x="46" y="12"/>
                </a:cxn>
                <a:cxn ang="0">
                  <a:pos x="54" y="16"/>
                </a:cxn>
                <a:cxn ang="0">
                  <a:pos x="56" y="22"/>
                </a:cxn>
                <a:cxn ang="0">
                  <a:pos x="62" y="24"/>
                </a:cxn>
                <a:cxn ang="0">
                  <a:pos x="72" y="28"/>
                </a:cxn>
                <a:cxn ang="0">
                  <a:pos x="78" y="32"/>
                </a:cxn>
                <a:cxn ang="0">
                  <a:pos x="84" y="40"/>
                </a:cxn>
                <a:cxn ang="0">
                  <a:pos x="94" y="48"/>
                </a:cxn>
                <a:cxn ang="0">
                  <a:pos x="90" y="52"/>
                </a:cxn>
                <a:cxn ang="0">
                  <a:pos x="106" y="52"/>
                </a:cxn>
                <a:cxn ang="0">
                  <a:pos x="124" y="52"/>
                </a:cxn>
                <a:cxn ang="0">
                  <a:pos x="132" y="50"/>
                </a:cxn>
                <a:cxn ang="0">
                  <a:pos x="132" y="46"/>
                </a:cxn>
                <a:cxn ang="0">
                  <a:pos x="120" y="44"/>
                </a:cxn>
                <a:cxn ang="0">
                  <a:pos x="114" y="42"/>
                </a:cxn>
                <a:cxn ang="0">
                  <a:pos x="104" y="34"/>
                </a:cxn>
                <a:cxn ang="0">
                  <a:pos x="98" y="28"/>
                </a:cxn>
                <a:cxn ang="0">
                  <a:pos x="94" y="28"/>
                </a:cxn>
                <a:cxn ang="0">
                  <a:pos x="92" y="22"/>
                </a:cxn>
                <a:cxn ang="0">
                  <a:pos x="88" y="22"/>
                </a:cxn>
                <a:cxn ang="0">
                  <a:pos x="84" y="18"/>
                </a:cxn>
                <a:cxn ang="0">
                  <a:pos x="76" y="16"/>
                </a:cxn>
                <a:cxn ang="0">
                  <a:pos x="68" y="12"/>
                </a:cxn>
                <a:cxn ang="0">
                  <a:pos x="64" y="4"/>
                </a:cxn>
                <a:cxn ang="0">
                  <a:pos x="40" y="2"/>
                </a:cxn>
                <a:cxn ang="0">
                  <a:pos x="38" y="4"/>
                </a:cxn>
                <a:cxn ang="0">
                  <a:pos x="36" y="0"/>
                </a:cxn>
                <a:cxn ang="0">
                  <a:pos x="22" y="0"/>
                </a:cxn>
              </a:cxnLst>
              <a:rect l="0" t="0" r="r" b="b"/>
              <a:pathLst>
                <a:path w="132" h="56">
                  <a:moveTo>
                    <a:pt x="22" y="16"/>
                  </a:moveTo>
                  <a:lnTo>
                    <a:pt x="22" y="16"/>
                  </a:lnTo>
                  <a:lnTo>
                    <a:pt x="22" y="22"/>
                  </a:lnTo>
                  <a:lnTo>
                    <a:pt x="24" y="20"/>
                  </a:lnTo>
                  <a:lnTo>
                    <a:pt x="24" y="22"/>
                  </a:lnTo>
                  <a:lnTo>
                    <a:pt x="24" y="24"/>
                  </a:lnTo>
                  <a:lnTo>
                    <a:pt x="20" y="28"/>
                  </a:lnTo>
                  <a:lnTo>
                    <a:pt x="18" y="28"/>
                  </a:lnTo>
                  <a:lnTo>
                    <a:pt x="20" y="28"/>
                  </a:lnTo>
                  <a:lnTo>
                    <a:pt x="22" y="28"/>
                  </a:lnTo>
                  <a:lnTo>
                    <a:pt x="28" y="24"/>
                  </a:lnTo>
                  <a:lnTo>
                    <a:pt x="28" y="18"/>
                  </a:lnTo>
                  <a:lnTo>
                    <a:pt x="22" y="16"/>
                  </a:lnTo>
                  <a:lnTo>
                    <a:pt x="22" y="16"/>
                  </a:lnTo>
                  <a:close/>
                  <a:moveTo>
                    <a:pt x="22" y="0"/>
                  </a:moveTo>
                  <a:lnTo>
                    <a:pt x="22" y="0"/>
                  </a:lnTo>
                  <a:lnTo>
                    <a:pt x="12" y="4"/>
                  </a:lnTo>
                  <a:lnTo>
                    <a:pt x="4" y="12"/>
                  </a:lnTo>
                  <a:lnTo>
                    <a:pt x="4" y="16"/>
                  </a:lnTo>
                  <a:lnTo>
                    <a:pt x="0" y="18"/>
                  </a:lnTo>
                  <a:lnTo>
                    <a:pt x="6" y="20"/>
                  </a:lnTo>
                  <a:lnTo>
                    <a:pt x="12" y="18"/>
                  </a:lnTo>
                  <a:lnTo>
                    <a:pt x="12" y="14"/>
                  </a:lnTo>
                  <a:lnTo>
                    <a:pt x="16" y="14"/>
                  </a:lnTo>
                  <a:lnTo>
                    <a:pt x="18" y="10"/>
                  </a:lnTo>
                  <a:lnTo>
                    <a:pt x="22" y="6"/>
                  </a:lnTo>
                  <a:lnTo>
                    <a:pt x="26" y="6"/>
                  </a:lnTo>
                  <a:lnTo>
                    <a:pt x="30" y="4"/>
                  </a:lnTo>
                  <a:lnTo>
                    <a:pt x="36" y="6"/>
                  </a:lnTo>
                  <a:lnTo>
                    <a:pt x="36" y="10"/>
                  </a:lnTo>
                  <a:lnTo>
                    <a:pt x="40" y="12"/>
                  </a:lnTo>
                  <a:lnTo>
                    <a:pt x="46" y="12"/>
                  </a:lnTo>
                  <a:lnTo>
                    <a:pt x="50" y="16"/>
                  </a:lnTo>
                  <a:lnTo>
                    <a:pt x="54" y="16"/>
                  </a:lnTo>
                  <a:lnTo>
                    <a:pt x="54" y="18"/>
                  </a:lnTo>
                  <a:lnTo>
                    <a:pt x="56" y="22"/>
                  </a:lnTo>
                  <a:lnTo>
                    <a:pt x="58" y="22"/>
                  </a:lnTo>
                  <a:lnTo>
                    <a:pt x="62" y="24"/>
                  </a:lnTo>
                  <a:lnTo>
                    <a:pt x="64" y="28"/>
                  </a:lnTo>
                  <a:lnTo>
                    <a:pt x="72" y="28"/>
                  </a:lnTo>
                  <a:lnTo>
                    <a:pt x="78" y="26"/>
                  </a:lnTo>
                  <a:lnTo>
                    <a:pt x="78" y="32"/>
                  </a:lnTo>
                  <a:lnTo>
                    <a:pt x="80" y="36"/>
                  </a:lnTo>
                  <a:lnTo>
                    <a:pt x="84" y="40"/>
                  </a:lnTo>
                  <a:lnTo>
                    <a:pt x="94" y="44"/>
                  </a:lnTo>
                  <a:lnTo>
                    <a:pt x="94" y="48"/>
                  </a:lnTo>
                  <a:lnTo>
                    <a:pt x="92" y="50"/>
                  </a:lnTo>
                  <a:lnTo>
                    <a:pt x="90" y="52"/>
                  </a:lnTo>
                  <a:lnTo>
                    <a:pt x="90" y="56"/>
                  </a:lnTo>
                  <a:lnTo>
                    <a:pt x="106" y="52"/>
                  </a:lnTo>
                  <a:lnTo>
                    <a:pt x="122" y="50"/>
                  </a:lnTo>
                  <a:lnTo>
                    <a:pt x="124" y="52"/>
                  </a:lnTo>
                  <a:lnTo>
                    <a:pt x="126" y="52"/>
                  </a:lnTo>
                  <a:lnTo>
                    <a:pt x="132" y="50"/>
                  </a:lnTo>
                  <a:lnTo>
                    <a:pt x="132" y="48"/>
                  </a:lnTo>
                  <a:lnTo>
                    <a:pt x="132" y="46"/>
                  </a:lnTo>
                  <a:lnTo>
                    <a:pt x="126" y="42"/>
                  </a:lnTo>
                  <a:lnTo>
                    <a:pt x="120" y="44"/>
                  </a:lnTo>
                  <a:lnTo>
                    <a:pt x="116" y="44"/>
                  </a:lnTo>
                  <a:lnTo>
                    <a:pt x="114" y="42"/>
                  </a:lnTo>
                  <a:lnTo>
                    <a:pt x="116" y="34"/>
                  </a:lnTo>
                  <a:lnTo>
                    <a:pt x="104" y="34"/>
                  </a:lnTo>
                  <a:lnTo>
                    <a:pt x="102" y="32"/>
                  </a:lnTo>
                  <a:lnTo>
                    <a:pt x="98" y="28"/>
                  </a:lnTo>
                  <a:lnTo>
                    <a:pt x="96" y="28"/>
                  </a:lnTo>
                  <a:lnTo>
                    <a:pt x="94" y="28"/>
                  </a:lnTo>
                  <a:lnTo>
                    <a:pt x="94" y="24"/>
                  </a:lnTo>
                  <a:lnTo>
                    <a:pt x="92" y="22"/>
                  </a:lnTo>
                  <a:lnTo>
                    <a:pt x="90" y="20"/>
                  </a:lnTo>
                  <a:lnTo>
                    <a:pt x="88" y="22"/>
                  </a:lnTo>
                  <a:lnTo>
                    <a:pt x="88" y="18"/>
                  </a:lnTo>
                  <a:lnTo>
                    <a:pt x="84" y="18"/>
                  </a:lnTo>
                  <a:lnTo>
                    <a:pt x="82" y="16"/>
                  </a:lnTo>
                  <a:lnTo>
                    <a:pt x="76" y="16"/>
                  </a:lnTo>
                  <a:lnTo>
                    <a:pt x="70" y="14"/>
                  </a:lnTo>
                  <a:lnTo>
                    <a:pt x="68" y="12"/>
                  </a:lnTo>
                  <a:lnTo>
                    <a:pt x="66" y="10"/>
                  </a:lnTo>
                  <a:lnTo>
                    <a:pt x="64" y="4"/>
                  </a:lnTo>
                  <a:lnTo>
                    <a:pt x="52" y="4"/>
                  </a:lnTo>
                  <a:lnTo>
                    <a:pt x="40" y="2"/>
                  </a:lnTo>
                  <a:lnTo>
                    <a:pt x="40" y="4"/>
                  </a:lnTo>
                  <a:lnTo>
                    <a:pt x="38" y="4"/>
                  </a:lnTo>
                  <a:lnTo>
                    <a:pt x="36" y="4"/>
                  </a:lnTo>
                  <a:lnTo>
                    <a:pt x="36" y="0"/>
                  </a:lnTo>
                  <a:lnTo>
                    <a:pt x="30" y="0"/>
                  </a:lnTo>
                  <a:lnTo>
                    <a:pt x="22" y="0"/>
                  </a:lnTo>
                  <a:lnTo>
                    <a:pt x="2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59" name="Freeform 374">
              <a:extLst>
                <a:ext uri="{FF2B5EF4-FFF2-40B4-BE49-F238E27FC236}">
                  <a16:creationId xmlns:a16="http://schemas.microsoft.com/office/drawing/2014/main" id="{DA1EE6A5-150D-42E4-A7C7-BE40E34CA16B}"/>
                </a:ext>
              </a:extLst>
            </p:cNvPr>
            <p:cNvSpPr>
              <a:spLocks/>
            </p:cNvSpPr>
            <p:nvPr/>
          </p:nvSpPr>
          <p:spPr bwMode="auto">
            <a:xfrm>
              <a:off x="2641600" y="3479800"/>
              <a:ext cx="15875" cy="19050"/>
            </a:xfrm>
            <a:custGeom>
              <a:avLst/>
              <a:gdLst/>
              <a:ahLst/>
              <a:cxnLst>
                <a:cxn ang="0">
                  <a:pos x="4" y="0"/>
                </a:cxn>
                <a:cxn ang="0">
                  <a:pos x="4" y="0"/>
                </a:cxn>
                <a:cxn ang="0">
                  <a:pos x="4" y="6"/>
                </a:cxn>
                <a:cxn ang="0">
                  <a:pos x="6" y="4"/>
                </a:cxn>
                <a:cxn ang="0">
                  <a:pos x="6" y="6"/>
                </a:cxn>
                <a:cxn ang="0">
                  <a:pos x="6" y="8"/>
                </a:cxn>
                <a:cxn ang="0">
                  <a:pos x="2" y="12"/>
                </a:cxn>
                <a:cxn ang="0">
                  <a:pos x="0" y="12"/>
                </a:cxn>
                <a:cxn ang="0">
                  <a:pos x="2" y="12"/>
                </a:cxn>
                <a:cxn ang="0">
                  <a:pos x="4" y="12"/>
                </a:cxn>
                <a:cxn ang="0">
                  <a:pos x="10" y="8"/>
                </a:cxn>
                <a:cxn ang="0">
                  <a:pos x="10" y="2"/>
                </a:cxn>
                <a:cxn ang="0">
                  <a:pos x="4" y="0"/>
                </a:cxn>
                <a:cxn ang="0">
                  <a:pos x="4" y="0"/>
                </a:cxn>
              </a:cxnLst>
              <a:rect l="0" t="0" r="r" b="b"/>
              <a:pathLst>
                <a:path w="10" h="12">
                  <a:moveTo>
                    <a:pt x="4" y="0"/>
                  </a:moveTo>
                  <a:lnTo>
                    <a:pt x="4" y="0"/>
                  </a:lnTo>
                  <a:lnTo>
                    <a:pt x="4" y="6"/>
                  </a:lnTo>
                  <a:lnTo>
                    <a:pt x="6" y="4"/>
                  </a:lnTo>
                  <a:lnTo>
                    <a:pt x="6" y="6"/>
                  </a:lnTo>
                  <a:lnTo>
                    <a:pt x="6" y="8"/>
                  </a:lnTo>
                  <a:lnTo>
                    <a:pt x="2" y="12"/>
                  </a:lnTo>
                  <a:lnTo>
                    <a:pt x="0" y="12"/>
                  </a:lnTo>
                  <a:lnTo>
                    <a:pt x="2" y="12"/>
                  </a:lnTo>
                  <a:lnTo>
                    <a:pt x="4" y="12"/>
                  </a:lnTo>
                  <a:lnTo>
                    <a:pt x="10" y="8"/>
                  </a:lnTo>
                  <a:lnTo>
                    <a:pt x="10" y="2"/>
                  </a:lnTo>
                  <a:lnTo>
                    <a:pt x="4" y="0"/>
                  </a:lnTo>
                  <a:lnTo>
                    <a:pt x="4"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60" name="Freeform 375">
              <a:extLst>
                <a:ext uri="{FF2B5EF4-FFF2-40B4-BE49-F238E27FC236}">
                  <a16:creationId xmlns:a16="http://schemas.microsoft.com/office/drawing/2014/main" id="{9AB76455-86D6-47AD-8269-056658569D69}"/>
                </a:ext>
              </a:extLst>
            </p:cNvPr>
            <p:cNvSpPr>
              <a:spLocks/>
            </p:cNvSpPr>
            <p:nvPr/>
          </p:nvSpPr>
          <p:spPr bwMode="auto">
            <a:xfrm>
              <a:off x="4625975" y="2803525"/>
              <a:ext cx="123825" cy="133350"/>
            </a:xfrm>
            <a:custGeom>
              <a:avLst/>
              <a:gdLst/>
              <a:ahLst/>
              <a:cxnLst>
                <a:cxn ang="0">
                  <a:pos x="68" y="84"/>
                </a:cxn>
                <a:cxn ang="0">
                  <a:pos x="60" y="76"/>
                </a:cxn>
                <a:cxn ang="0">
                  <a:pos x="54" y="72"/>
                </a:cxn>
                <a:cxn ang="0">
                  <a:pos x="44" y="62"/>
                </a:cxn>
                <a:cxn ang="0">
                  <a:pos x="36" y="52"/>
                </a:cxn>
                <a:cxn ang="0">
                  <a:pos x="38" y="50"/>
                </a:cxn>
                <a:cxn ang="0">
                  <a:pos x="30" y="38"/>
                </a:cxn>
                <a:cxn ang="0">
                  <a:pos x="30" y="32"/>
                </a:cxn>
                <a:cxn ang="0">
                  <a:pos x="34" y="32"/>
                </a:cxn>
                <a:cxn ang="0">
                  <a:pos x="38" y="36"/>
                </a:cxn>
                <a:cxn ang="0">
                  <a:pos x="40" y="34"/>
                </a:cxn>
                <a:cxn ang="0">
                  <a:pos x="46" y="38"/>
                </a:cxn>
                <a:cxn ang="0">
                  <a:pos x="50" y="36"/>
                </a:cxn>
                <a:cxn ang="0">
                  <a:pos x="58" y="36"/>
                </a:cxn>
                <a:cxn ang="0">
                  <a:pos x="66" y="40"/>
                </a:cxn>
                <a:cxn ang="0">
                  <a:pos x="72" y="42"/>
                </a:cxn>
                <a:cxn ang="0">
                  <a:pos x="78" y="40"/>
                </a:cxn>
                <a:cxn ang="0">
                  <a:pos x="76" y="34"/>
                </a:cxn>
                <a:cxn ang="0">
                  <a:pos x="76" y="30"/>
                </a:cxn>
                <a:cxn ang="0">
                  <a:pos x="76" y="28"/>
                </a:cxn>
                <a:cxn ang="0">
                  <a:pos x="72" y="28"/>
                </a:cxn>
                <a:cxn ang="0">
                  <a:pos x="64" y="24"/>
                </a:cxn>
                <a:cxn ang="0">
                  <a:pos x="52" y="14"/>
                </a:cxn>
                <a:cxn ang="0">
                  <a:pos x="46" y="4"/>
                </a:cxn>
                <a:cxn ang="0">
                  <a:pos x="40" y="0"/>
                </a:cxn>
                <a:cxn ang="0">
                  <a:pos x="36" y="2"/>
                </a:cxn>
                <a:cxn ang="0">
                  <a:pos x="30" y="6"/>
                </a:cxn>
                <a:cxn ang="0">
                  <a:pos x="26" y="8"/>
                </a:cxn>
                <a:cxn ang="0">
                  <a:pos x="22" y="20"/>
                </a:cxn>
                <a:cxn ang="0">
                  <a:pos x="20" y="20"/>
                </a:cxn>
                <a:cxn ang="0">
                  <a:pos x="18" y="16"/>
                </a:cxn>
                <a:cxn ang="0">
                  <a:pos x="18" y="22"/>
                </a:cxn>
                <a:cxn ang="0">
                  <a:pos x="12" y="28"/>
                </a:cxn>
                <a:cxn ang="0">
                  <a:pos x="0" y="32"/>
                </a:cxn>
                <a:cxn ang="0">
                  <a:pos x="2" y="44"/>
                </a:cxn>
                <a:cxn ang="0">
                  <a:pos x="6" y="40"/>
                </a:cxn>
                <a:cxn ang="0">
                  <a:pos x="10" y="38"/>
                </a:cxn>
                <a:cxn ang="0">
                  <a:pos x="16" y="32"/>
                </a:cxn>
                <a:cxn ang="0">
                  <a:pos x="16" y="44"/>
                </a:cxn>
                <a:cxn ang="0">
                  <a:pos x="24" y="52"/>
                </a:cxn>
                <a:cxn ang="0">
                  <a:pos x="20" y="54"/>
                </a:cxn>
                <a:cxn ang="0">
                  <a:pos x="26" y="62"/>
                </a:cxn>
                <a:cxn ang="0">
                  <a:pos x="32" y="64"/>
                </a:cxn>
                <a:cxn ang="0">
                  <a:pos x="36" y="66"/>
                </a:cxn>
                <a:cxn ang="0">
                  <a:pos x="52" y="76"/>
                </a:cxn>
                <a:cxn ang="0">
                  <a:pos x="58" y="76"/>
                </a:cxn>
                <a:cxn ang="0">
                  <a:pos x="64" y="84"/>
                </a:cxn>
                <a:cxn ang="0">
                  <a:pos x="68" y="84"/>
                </a:cxn>
              </a:cxnLst>
              <a:rect l="0" t="0" r="r" b="b"/>
              <a:pathLst>
                <a:path w="78" h="84">
                  <a:moveTo>
                    <a:pt x="68" y="84"/>
                  </a:moveTo>
                  <a:lnTo>
                    <a:pt x="68" y="84"/>
                  </a:lnTo>
                  <a:lnTo>
                    <a:pt x="64" y="80"/>
                  </a:lnTo>
                  <a:lnTo>
                    <a:pt x="60" y="76"/>
                  </a:lnTo>
                  <a:lnTo>
                    <a:pt x="58" y="74"/>
                  </a:lnTo>
                  <a:lnTo>
                    <a:pt x="54" y="72"/>
                  </a:lnTo>
                  <a:lnTo>
                    <a:pt x="50" y="68"/>
                  </a:lnTo>
                  <a:lnTo>
                    <a:pt x="44" y="62"/>
                  </a:lnTo>
                  <a:lnTo>
                    <a:pt x="38" y="54"/>
                  </a:lnTo>
                  <a:lnTo>
                    <a:pt x="36" y="52"/>
                  </a:lnTo>
                  <a:lnTo>
                    <a:pt x="38" y="52"/>
                  </a:lnTo>
                  <a:lnTo>
                    <a:pt x="38" y="50"/>
                  </a:lnTo>
                  <a:lnTo>
                    <a:pt x="34" y="42"/>
                  </a:lnTo>
                  <a:lnTo>
                    <a:pt x="30" y="38"/>
                  </a:lnTo>
                  <a:lnTo>
                    <a:pt x="30" y="34"/>
                  </a:lnTo>
                  <a:lnTo>
                    <a:pt x="30" y="32"/>
                  </a:lnTo>
                  <a:lnTo>
                    <a:pt x="32" y="32"/>
                  </a:lnTo>
                  <a:lnTo>
                    <a:pt x="34" y="32"/>
                  </a:lnTo>
                  <a:lnTo>
                    <a:pt x="36" y="36"/>
                  </a:lnTo>
                  <a:lnTo>
                    <a:pt x="38" y="36"/>
                  </a:lnTo>
                  <a:lnTo>
                    <a:pt x="40" y="36"/>
                  </a:lnTo>
                  <a:lnTo>
                    <a:pt x="40" y="34"/>
                  </a:lnTo>
                  <a:lnTo>
                    <a:pt x="42" y="36"/>
                  </a:lnTo>
                  <a:lnTo>
                    <a:pt x="46" y="38"/>
                  </a:lnTo>
                  <a:lnTo>
                    <a:pt x="48" y="38"/>
                  </a:lnTo>
                  <a:lnTo>
                    <a:pt x="50" y="36"/>
                  </a:lnTo>
                  <a:lnTo>
                    <a:pt x="54" y="36"/>
                  </a:lnTo>
                  <a:lnTo>
                    <a:pt x="58" y="36"/>
                  </a:lnTo>
                  <a:lnTo>
                    <a:pt x="64" y="38"/>
                  </a:lnTo>
                  <a:lnTo>
                    <a:pt x="66" y="40"/>
                  </a:lnTo>
                  <a:lnTo>
                    <a:pt x="68" y="42"/>
                  </a:lnTo>
                  <a:lnTo>
                    <a:pt x="72" y="42"/>
                  </a:lnTo>
                  <a:lnTo>
                    <a:pt x="76" y="42"/>
                  </a:lnTo>
                  <a:lnTo>
                    <a:pt x="78" y="40"/>
                  </a:lnTo>
                  <a:lnTo>
                    <a:pt x="78" y="38"/>
                  </a:lnTo>
                  <a:lnTo>
                    <a:pt x="76" y="34"/>
                  </a:lnTo>
                  <a:lnTo>
                    <a:pt x="76" y="32"/>
                  </a:lnTo>
                  <a:lnTo>
                    <a:pt x="76" y="30"/>
                  </a:lnTo>
                  <a:lnTo>
                    <a:pt x="78" y="28"/>
                  </a:lnTo>
                  <a:lnTo>
                    <a:pt x="76" y="28"/>
                  </a:lnTo>
                  <a:lnTo>
                    <a:pt x="74" y="28"/>
                  </a:lnTo>
                  <a:lnTo>
                    <a:pt x="72" y="28"/>
                  </a:lnTo>
                  <a:lnTo>
                    <a:pt x="68" y="26"/>
                  </a:lnTo>
                  <a:lnTo>
                    <a:pt x="64" y="24"/>
                  </a:lnTo>
                  <a:lnTo>
                    <a:pt x="58" y="20"/>
                  </a:lnTo>
                  <a:lnTo>
                    <a:pt x="52" y="14"/>
                  </a:lnTo>
                  <a:lnTo>
                    <a:pt x="48" y="8"/>
                  </a:lnTo>
                  <a:lnTo>
                    <a:pt x="46" y="4"/>
                  </a:lnTo>
                  <a:lnTo>
                    <a:pt x="44" y="2"/>
                  </a:lnTo>
                  <a:lnTo>
                    <a:pt x="40" y="0"/>
                  </a:lnTo>
                  <a:lnTo>
                    <a:pt x="38" y="2"/>
                  </a:lnTo>
                  <a:lnTo>
                    <a:pt x="36" y="2"/>
                  </a:lnTo>
                  <a:lnTo>
                    <a:pt x="34" y="6"/>
                  </a:lnTo>
                  <a:lnTo>
                    <a:pt x="30" y="6"/>
                  </a:lnTo>
                  <a:lnTo>
                    <a:pt x="28" y="6"/>
                  </a:lnTo>
                  <a:lnTo>
                    <a:pt x="26" y="8"/>
                  </a:lnTo>
                  <a:lnTo>
                    <a:pt x="24" y="16"/>
                  </a:lnTo>
                  <a:lnTo>
                    <a:pt x="22" y="20"/>
                  </a:lnTo>
                  <a:lnTo>
                    <a:pt x="20" y="20"/>
                  </a:lnTo>
                  <a:lnTo>
                    <a:pt x="20" y="20"/>
                  </a:lnTo>
                  <a:lnTo>
                    <a:pt x="18" y="18"/>
                  </a:lnTo>
                  <a:lnTo>
                    <a:pt x="18" y="16"/>
                  </a:lnTo>
                  <a:lnTo>
                    <a:pt x="16" y="18"/>
                  </a:lnTo>
                  <a:lnTo>
                    <a:pt x="18" y="22"/>
                  </a:lnTo>
                  <a:lnTo>
                    <a:pt x="16" y="26"/>
                  </a:lnTo>
                  <a:lnTo>
                    <a:pt x="12" y="28"/>
                  </a:lnTo>
                  <a:lnTo>
                    <a:pt x="8" y="30"/>
                  </a:lnTo>
                  <a:lnTo>
                    <a:pt x="0" y="32"/>
                  </a:lnTo>
                  <a:lnTo>
                    <a:pt x="2" y="38"/>
                  </a:lnTo>
                  <a:lnTo>
                    <a:pt x="2" y="44"/>
                  </a:lnTo>
                  <a:lnTo>
                    <a:pt x="6" y="42"/>
                  </a:lnTo>
                  <a:lnTo>
                    <a:pt x="6" y="40"/>
                  </a:lnTo>
                  <a:lnTo>
                    <a:pt x="8" y="38"/>
                  </a:lnTo>
                  <a:lnTo>
                    <a:pt x="10" y="38"/>
                  </a:lnTo>
                  <a:lnTo>
                    <a:pt x="14" y="28"/>
                  </a:lnTo>
                  <a:lnTo>
                    <a:pt x="16" y="32"/>
                  </a:lnTo>
                  <a:lnTo>
                    <a:pt x="18" y="36"/>
                  </a:lnTo>
                  <a:lnTo>
                    <a:pt x="16" y="44"/>
                  </a:lnTo>
                  <a:lnTo>
                    <a:pt x="22" y="50"/>
                  </a:lnTo>
                  <a:lnTo>
                    <a:pt x="24" y="52"/>
                  </a:lnTo>
                  <a:lnTo>
                    <a:pt x="22" y="54"/>
                  </a:lnTo>
                  <a:lnTo>
                    <a:pt x="20" y="54"/>
                  </a:lnTo>
                  <a:lnTo>
                    <a:pt x="20" y="58"/>
                  </a:lnTo>
                  <a:lnTo>
                    <a:pt x="26" y="62"/>
                  </a:lnTo>
                  <a:lnTo>
                    <a:pt x="30" y="62"/>
                  </a:lnTo>
                  <a:lnTo>
                    <a:pt x="32" y="64"/>
                  </a:lnTo>
                  <a:lnTo>
                    <a:pt x="32" y="66"/>
                  </a:lnTo>
                  <a:lnTo>
                    <a:pt x="36" y="66"/>
                  </a:lnTo>
                  <a:lnTo>
                    <a:pt x="40" y="64"/>
                  </a:lnTo>
                  <a:lnTo>
                    <a:pt x="52" y="76"/>
                  </a:lnTo>
                  <a:lnTo>
                    <a:pt x="56" y="76"/>
                  </a:lnTo>
                  <a:lnTo>
                    <a:pt x="58" y="76"/>
                  </a:lnTo>
                  <a:lnTo>
                    <a:pt x="60" y="80"/>
                  </a:lnTo>
                  <a:lnTo>
                    <a:pt x="64" y="84"/>
                  </a:lnTo>
                  <a:lnTo>
                    <a:pt x="68" y="84"/>
                  </a:lnTo>
                  <a:lnTo>
                    <a:pt x="68" y="8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61" name="Freeform 376">
              <a:extLst>
                <a:ext uri="{FF2B5EF4-FFF2-40B4-BE49-F238E27FC236}">
                  <a16:creationId xmlns:a16="http://schemas.microsoft.com/office/drawing/2014/main" id="{57F3F680-FC77-4162-91B8-90E84332ED01}"/>
                </a:ext>
              </a:extLst>
            </p:cNvPr>
            <p:cNvSpPr>
              <a:spLocks/>
            </p:cNvSpPr>
            <p:nvPr/>
          </p:nvSpPr>
          <p:spPr bwMode="auto">
            <a:xfrm>
              <a:off x="4575175" y="3959225"/>
              <a:ext cx="155575" cy="212725"/>
            </a:xfrm>
            <a:custGeom>
              <a:avLst/>
              <a:gdLst/>
              <a:ahLst/>
              <a:cxnLst>
                <a:cxn ang="0">
                  <a:pos x="12" y="132"/>
                </a:cxn>
                <a:cxn ang="0">
                  <a:pos x="18" y="130"/>
                </a:cxn>
                <a:cxn ang="0">
                  <a:pos x="24" y="128"/>
                </a:cxn>
                <a:cxn ang="0">
                  <a:pos x="30" y="130"/>
                </a:cxn>
                <a:cxn ang="0">
                  <a:pos x="38" y="130"/>
                </a:cxn>
                <a:cxn ang="0">
                  <a:pos x="40" y="122"/>
                </a:cxn>
                <a:cxn ang="0">
                  <a:pos x="48" y="122"/>
                </a:cxn>
                <a:cxn ang="0">
                  <a:pos x="54" y="134"/>
                </a:cxn>
                <a:cxn ang="0">
                  <a:pos x="68" y="122"/>
                </a:cxn>
                <a:cxn ang="0">
                  <a:pos x="74" y="106"/>
                </a:cxn>
                <a:cxn ang="0">
                  <a:pos x="76" y="92"/>
                </a:cxn>
                <a:cxn ang="0">
                  <a:pos x="82" y="78"/>
                </a:cxn>
                <a:cxn ang="0">
                  <a:pos x="84" y="66"/>
                </a:cxn>
                <a:cxn ang="0">
                  <a:pos x="90" y="46"/>
                </a:cxn>
                <a:cxn ang="0">
                  <a:pos x="90" y="28"/>
                </a:cxn>
                <a:cxn ang="0">
                  <a:pos x="96" y="16"/>
                </a:cxn>
                <a:cxn ang="0">
                  <a:pos x="88" y="4"/>
                </a:cxn>
                <a:cxn ang="0">
                  <a:pos x="78" y="4"/>
                </a:cxn>
                <a:cxn ang="0">
                  <a:pos x="74" y="12"/>
                </a:cxn>
                <a:cxn ang="0">
                  <a:pos x="68" y="20"/>
                </a:cxn>
                <a:cxn ang="0">
                  <a:pos x="56" y="24"/>
                </a:cxn>
                <a:cxn ang="0">
                  <a:pos x="48" y="20"/>
                </a:cxn>
                <a:cxn ang="0">
                  <a:pos x="32" y="28"/>
                </a:cxn>
                <a:cxn ang="0">
                  <a:pos x="34" y="34"/>
                </a:cxn>
                <a:cxn ang="0">
                  <a:pos x="48" y="34"/>
                </a:cxn>
                <a:cxn ang="0">
                  <a:pos x="42" y="44"/>
                </a:cxn>
                <a:cxn ang="0">
                  <a:pos x="38" y="56"/>
                </a:cxn>
                <a:cxn ang="0">
                  <a:pos x="40" y="60"/>
                </a:cxn>
                <a:cxn ang="0">
                  <a:pos x="42" y="72"/>
                </a:cxn>
                <a:cxn ang="0">
                  <a:pos x="44" y="80"/>
                </a:cxn>
                <a:cxn ang="0">
                  <a:pos x="46" y="86"/>
                </a:cxn>
                <a:cxn ang="0">
                  <a:pos x="44" y="100"/>
                </a:cxn>
                <a:cxn ang="0">
                  <a:pos x="38" y="92"/>
                </a:cxn>
                <a:cxn ang="0">
                  <a:pos x="26" y="94"/>
                </a:cxn>
                <a:cxn ang="0">
                  <a:pos x="20" y="90"/>
                </a:cxn>
                <a:cxn ang="0">
                  <a:pos x="14" y="94"/>
                </a:cxn>
                <a:cxn ang="0">
                  <a:pos x="14" y="100"/>
                </a:cxn>
                <a:cxn ang="0">
                  <a:pos x="12" y="106"/>
                </a:cxn>
                <a:cxn ang="0">
                  <a:pos x="14" y="118"/>
                </a:cxn>
                <a:cxn ang="0">
                  <a:pos x="4" y="114"/>
                </a:cxn>
                <a:cxn ang="0">
                  <a:pos x="0" y="124"/>
                </a:cxn>
                <a:cxn ang="0">
                  <a:pos x="6" y="130"/>
                </a:cxn>
                <a:cxn ang="0">
                  <a:pos x="12" y="134"/>
                </a:cxn>
              </a:cxnLst>
              <a:rect l="0" t="0" r="r" b="b"/>
              <a:pathLst>
                <a:path w="98" h="134">
                  <a:moveTo>
                    <a:pt x="12" y="134"/>
                  </a:moveTo>
                  <a:lnTo>
                    <a:pt x="12" y="134"/>
                  </a:lnTo>
                  <a:lnTo>
                    <a:pt x="12" y="132"/>
                  </a:lnTo>
                  <a:lnTo>
                    <a:pt x="16" y="132"/>
                  </a:lnTo>
                  <a:lnTo>
                    <a:pt x="20" y="132"/>
                  </a:lnTo>
                  <a:lnTo>
                    <a:pt x="18" y="130"/>
                  </a:lnTo>
                  <a:lnTo>
                    <a:pt x="20" y="128"/>
                  </a:lnTo>
                  <a:lnTo>
                    <a:pt x="22" y="128"/>
                  </a:lnTo>
                  <a:lnTo>
                    <a:pt x="24" y="128"/>
                  </a:lnTo>
                  <a:lnTo>
                    <a:pt x="26" y="130"/>
                  </a:lnTo>
                  <a:lnTo>
                    <a:pt x="28" y="130"/>
                  </a:lnTo>
                  <a:lnTo>
                    <a:pt x="30" y="130"/>
                  </a:lnTo>
                  <a:lnTo>
                    <a:pt x="32" y="128"/>
                  </a:lnTo>
                  <a:lnTo>
                    <a:pt x="34" y="128"/>
                  </a:lnTo>
                  <a:lnTo>
                    <a:pt x="38" y="130"/>
                  </a:lnTo>
                  <a:lnTo>
                    <a:pt x="40" y="128"/>
                  </a:lnTo>
                  <a:lnTo>
                    <a:pt x="40" y="126"/>
                  </a:lnTo>
                  <a:lnTo>
                    <a:pt x="40" y="122"/>
                  </a:lnTo>
                  <a:lnTo>
                    <a:pt x="44" y="124"/>
                  </a:lnTo>
                  <a:lnTo>
                    <a:pt x="48" y="124"/>
                  </a:lnTo>
                  <a:lnTo>
                    <a:pt x="48" y="122"/>
                  </a:lnTo>
                  <a:lnTo>
                    <a:pt x="48" y="132"/>
                  </a:lnTo>
                  <a:lnTo>
                    <a:pt x="50" y="134"/>
                  </a:lnTo>
                  <a:lnTo>
                    <a:pt x="54" y="134"/>
                  </a:lnTo>
                  <a:lnTo>
                    <a:pt x="62" y="132"/>
                  </a:lnTo>
                  <a:lnTo>
                    <a:pt x="68" y="126"/>
                  </a:lnTo>
                  <a:lnTo>
                    <a:pt x="68" y="122"/>
                  </a:lnTo>
                  <a:lnTo>
                    <a:pt x="72" y="116"/>
                  </a:lnTo>
                  <a:lnTo>
                    <a:pt x="72" y="110"/>
                  </a:lnTo>
                  <a:lnTo>
                    <a:pt x="74" y="106"/>
                  </a:lnTo>
                  <a:lnTo>
                    <a:pt x="74" y="102"/>
                  </a:lnTo>
                  <a:lnTo>
                    <a:pt x="74" y="96"/>
                  </a:lnTo>
                  <a:lnTo>
                    <a:pt x="76" y="92"/>
                  </a:lnTo>
                  <a:lnTo>
                    <a:pt x="78" y="86"/>
                  </a:lnTo>
                  <a:lnTo>
                    <a:pt x="78" y="80"/>
                  </a:lnTo>
                  <a:lnTo>
                    <a:pt x="82" y="78"/>
                  </a:lnTo>
                  <a:lnTo>
                    <a:pt x="82" y="78"/>
                  </a:lnTo>
                  <a:lnTo>
                    <a:pt x="84" y="72"/>
                  </a:lnTo>
                  <a:lnTo>
                    <a:pt x="84" y="66"/>
                  </a:lnTo>
                  <a:lnTo>
                    <a:pt x="88" y="60"/>
                  </a:lnTo>
                  <a:lnTo>
                    <a:pt x="90" y="54"/>
                  </a:lnTo>
                  <a:lnTo>
                    <a:pt x="90" y="46"/>
                  </a:lnTo>
                  <a:lnTo>
                    <a:pt x="90" y="40"/>
                  </a:lnTo>
                  <a:lnTo>
                    <a:pt x="90" y="34"/>
                  </a:lnTo>
                  <a:lnTo>
                    <a:pt x="90" y="28"/>
                  </a:lnTo>
                  <a:lnTo>
                    <a:pt x="92" y="24"/>
                  </a:lnTo>
                  <a:lnTo>
                    <a:pt x="92" y="20"/>
                  </a:lnTo>
                  <a:lnTo>
                    <a:pt x="96" y="16"/>
                  </a:lnTo>
                  <a:lnTo>
                    <a:pt x="98" y="10"/>
                  </a:lnTo>
                  <a:lnTo>
                    <a:pt x="98" y="0"/>
                  </a:lnTo>
                  <a:lnTo>
                    <a:pt x="88" y="4"/>
                  </a:lnTo>
                  <a:lnTo>
                    <a:pt x="86" y="4"/>
                  </a:lnTo>
                  <a:lnTo>
                    <a:pt x="82" y="2"/>
                  </a:lnTo>
                  <a:lnTo>
                    <a:pt x="78" y="4"/>
                  </a:lnTo>
                  <a:lnTo>
                    <a:pt x="78" y="8"/>
                  </a:lnTo>
                  <a:lnTo>
                    <a:pt x="76" y="10"/>
                  </a:lnTo>
                  <a:lnTo>
                    <a:pt x="74" y="12"/>
                  </a:lnTo>
                  <a:lnTo>
                    <a:pt x="72" y="12"/>
                  </a:lnTo>
                  <a:lnTo>
                    <a:pt x="70" y="14"/>
                  </a:lnTo>
                  <a:lnTo>
                    <a:pt x="68" y="20"/>
                  </a:lnTo>
                  <a:lnTo>
                    <a:pt x="70" y="26"/>
                  </a:lnTo>
                  <a:lnTo>
                    <a:pt x="64" y="24"/>
                  </a:lnTo>
                  <a:lnTo>
                    <a:pt x="56" y="24"/>
                  </a:lnTo>
                  <a:lnTo>
                    <a:pt x="52" y="24"/>
                  </a:lnTo>
                  <a:lnTo>
                    <a:pt x="50" y="22"/>
                  </a:lnTo>
                  <a:lnTo>
                    <a:pt x="48" y="20"/>
                  </a:lnTo>
                  <a:lnTo>
                    <a:pt x="42" y="20"/>
                  </a:lnTo>
                  <a:lnTo>
                    <a:pt x="32" y="20"/>
                  </a:lnTo>
                  <a:lnTo>
                    <a:pt x="32" y="28"/>
                  </a:lnTo>
                  <a:lnTo>
                    <a:pt x="32" y="32"/>
                  </a:lnTo>
                  <a:lnTo>
                    <a:pt x="32" y="34"/>
                  </a:lnTo>
                  <a:lnTo>
                    <a:pt x="34" y="34"/>
                  </a:lnTo>
                  <a:lnTo>
                    <a:pt x="38" y="32"/>
                  </a:lnTo>
                  <a:lnTo>
                    <a:pt x="42" y="32"/>
                  </a:lnTo>
                  <a:lnTo>
                    <a:pt x="48" y="34"/>
                  </a:lnTo>
                  <a:lnTo>
                    <a:pt x="48" y="44"/>
                  </a:lnTo>
                  <a:lnTo>
                    <a:pt x="46" y="44"/>
                  </a:lnTo>
                  <a:lnTo>
                    <a:pt x="42" y="44"/>
                  </a:lnTo>
                  <a:lnTo>
                    <a:pt x="38" y="46"/>
                  </a:lnTo>
                  <a:lnTo>
                    <a:pt x="36" y="50"/>
                  </a:lnTo>
                  <a:lnTo>
                    <a:pt x="38" y="56"/>
                  </a:lnTo>
                  <a:lnTo>
                    <a:pt x="36" y="56"/>
                  </a:lnTo>
                  <a:lnTo>
                    <a:pt x="36" y="58"/>
                  </a:lnTo>
                  <a:lnTo>
                    <a:pt x="40" y="60"/>
                  </a:lnTo>
                  <a:lnTo>
                    <a:pt x="42" y="64"/>
                  </a:lnTo>
                  <a:lnTo>
                    <a:pt x="42" y="68"/>
                  </a:lnTo>
                  <a:lnTo>
                    <a:pt x="42" y="72"/>
                  </a:lnTo>
                  <a:lnTo>
                    <a:pt x="42" y="76"/>
                  </a:lnTo>
                  <a:lnTo>
                    <a:pt x="44" y="78"/>
                  </a:lnTo>
                  <a:lnTo>
                    <a:pt x="44" y="80"/>
                  </a:lnTo>
                  <a:lnTo>
                    <a:pt x="42" y="82"/>
                  </a:lnTo>
                  <a:lnTo>
                    <a:pt x="42" y="84"/>
                  </a:lnTo>
                  <a:lnTo>
                    <a:pt x="46" y="86"/>
                  </a:lnTo>
                  <a:lnTo>
                    <a:pt x="46" y="92"/>
                  </a:lnTo>
                  <a:lnTo>
                    <a:pt x="44" y="98"/>
                  </a:lnTo>
                  <a:lnTo>
                    <a:pt x="44" y="100"/>
                  </a:lnTo>
                  <a:lnTo>
                    <a:pt x="42" y="98"/>
                  </a:lnTo>
                  <a:lnTo>
                    <a:pt x="38" y="94"/>
                  </a:lnTo>
                  <a:lnTo>
                    <a:pt x="38" y="92"/>
                  </a:lnTo>
                  <a:lnTo>
                    <a:pt x="36" y="92"/>
                  </a:lnTo>
                  <a:lnTo>
                    <a:pt x="30" y="92"/>
                  </a:lnTo>
                  <a:lnTo>
                    <a:pt x="26" y="94"/>
                  </a:lnTo>
                  <a:lnTo>
                    <a:pt x="26" y="92"/>
                  </a:lnTo>
                  <a:lnTo>
                    <a:pt x="22" y="90"/>
                  </a:lnTo>
                  <a:lnTo>
                    <a:pt x="20" y="90"/>
                  </a:lnTo>
                  <a:lnTo>
                    <a:pt x="22" y="94"/>
                  </a:lnTo>
                  <a:lnTo>
                    <a:pt x="20" y="94"/>
                  </a:lnTo>
                  <a:lnTo>
                    <a:pt x="14" y="94"/>
                  </a:lnTo>
                  <a:lnTo>
                    <a:pt x="12" y="94"/>
                  </a:lnTo>
                  <a:lnTo>
                    <a:pt x="12" y="98"/>
                  </a:lnTo>
                  <a:lnTo>
                    <a:pt x="14" y="100"/>
                  </a:lnTo>
                  <a:lnTo>
                    <a:pt x="12" y="102"/>
                  </a:lnTo>
                  <a:lnTo>
                    <a:pt x="12" y="104"/>
                  </a:lnTo>
                  <a:lnTo>
                    <a:pt x="12" y="106"/>
                  </a:lnTo>
                  <a:lnTo>
                    <a:pt x="14" y="112"/>
                  </a:lnTo>
                  <a:lnTo>
                    <a:pt x="16" y="116"/>
                  </a:lnTo>
                  <a:lnTo>
                    <a:pt x="14" y="118"/>
                  </a:lnTo>
                  <a:lnTo>
                    <a:pt x="12" y="118"/>
                  </a:lnTo>
                  <a:lnTo>
                    <a:pt x="8" y="116"/>
                  </a:lnTo>
                  <a:lnTo>
                    <a:pt x="4" y="114"/>
                  </a:lnTo>
                  <a:lnTo>
                    <a:pt x="2" y="116"/>
                  </a:lnTo>
                  <a:lnTo>
                    <a:pt x="0" y="120"/>
                  </a:lnTo>
                  <a:lnTo>
                    <a:pt x="0" y="124"/>
                  </a:lnTo>
                  <a:lnTo>
                    <a:pt x="2" y="126"/>
                  </a:lnTo>
                  <a:lnTo>
                    <a:pt x="6" y="128"/>
                  </a:lnTo>
                  <a:lnTo>
                    <a:pt x="6" y="130"/>
                  </a:lnTo>
                  <a:lnTo>
                    <a:pt x="8" y="130"/>
                  </a:lnTo>
                  <a:lnTo>
                    <a:pt x="8" y="134"/>
                  </a:lnTo>
                  <a:lnTo>
                    <a:pt x="12" y="134"/>
                  </a:lnTo>
                  <a:lnTo>
                    <a:pt x="12" y="13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62" name="Freeform 377">
              <a:extLst>
                <a:ext uri="{FF2B5EF4-FFF2-40B4-BE49-F238E27FC236}">
                  <a16:creationId xmlns:a16="http://schemas.microsoft.com/office/drawing/2014/main" id="{23202E4D-2F5C-4BD2-B516-03ABF7A9C41C}"/>
                </a:ext>
              </a:extLst>
            </p:cNvPr>
            <p:cNvSpPr>
              <a:spLocks/>
            </p:cNvSpPr>
            <p:nvPr/>
          </p:nvSpPr>
          <p:spPr bwMode="auto">
            <a:xfrm>
              <a:off x="2717800" y="3743325"/>
              <a:ext cx="263525" cy="425450"/>
            </a:xfrm>
            <a:custGeom>
              <a:avLst/>
              <a:gdLst/>
              <a:ahLst/>
              <a:cxnLst>
                <a:cxn ang="0">
                  <a:pos x="102" y="10"/>
                </a:cxn>
                <a:cxn ang="0">
                  <a:pos x="100" y="4"/>
                </a:cxn>
                <a:cxn ang="0">
                  <a:pos x="96" y="2"/>
                </a:cxn>
                <a:cxn ang="0">
                  <a:pos x="88" y="12"/>
                </a:cxn>
                <a:cxn ang="0">
                  <a:pos x="80" y="16"/>
                </a:cxn>
                <a:cxn ang="0">
                  <a:pos x="66" y="22"/>
                </a:cxn>
                <a:cxn ang="0">
                  <a:pos x="60" y="26"/>
                </a:cxn>
                <a:cxn ang="0">
                  <a:pos x="58" y="28"/>
                </a:cxn>
                <a:cxn ang="0">
                  <a:pos x="52" y="30"/>
                </a:cxn>
                <a:cxn ang="0">
                  <a:pos x="50" y="42"/>
                </a:cxn>
                <a:cxn ang="0">
                  <a:pos x="46" y="50"/>
                </a:cxn>
                <a:cxn ang="0">
                  <a:pos x="34" y="74"/>
                </a:cxn>
                <a:cxn ang="0">
                  <a:pos x="28" y="70"/>
                </a:cxn>
                <a:cxn ang="0">
                  <a:pos x="22" y="68"/>
                </a:cxn>
                <a:cxn ang="0">
                  <a:pos x="24" y="80"/>
                </a:cxn>
                <a:cxn ang="0">
                  <a:pos x="22" y="86"/>
                </a:cxn>
                <a:cxn ang="0">
                  <a:pos x="24" y="108"/>
                </a:cxn>
                <a:cxn ang="0">
                  <a:pos x="20" y="120"/>
                </a:cxn>
                <a:cxn ang="0">
                  <a:pos x="16" y="134"/>
                </a:cxn>
                <a:cxn ang="0">
                  <a:pos x="22" y="140"/>
                </a:cxn>
                <a:cxn ang="0">
                  <a:pos x="20" y="144"/>
                </a:cxn>
                <a:cxn ang="0">
                  <a:pos x="16" y="154"/>
                </a:cxn>
                <a:cxn ang="0">
                  <a:pos x="6" y="158"/>
                </a:cxn>
                <a:cxn ang="0">
                  <a:pos x="4" y="164"/>
                </a:cxn>
                <a:cxn ang="0">
                  <a:pos x="4" y="168"/>
                </a:cxn>
                <a:cxn ang="0">
                  <a:pos x="2" y="176"/>
                </a:cxn>
                <a:cxn ang="0">
                  <a:pos x="14" y="186"/>
                </a:cxn>
                <a:cxn ang="0">
                  <a:pos x="16" y="196"/>
                </a:cxn>
                <a:cxn ang="0">
                  <a:pos x="32" y="198"/>
                </a:cxn>
                <a:cxn ang="0">
                  <a:pos x="38" y="200"/>
                </a:cxn>
                <a:cxn ang="0">
                  <a:pos x="52" y="204"/>
                </a:cxn>
                <a:cxn ang="0">
                  <a:pos x="56" y="210"/>
                </a:cxn>
                <a:cxn ang="0">
                  <a:pos x="62" y="218"/>
                </a:cxn>
                <a:cxn ang="0">
                  <a:pos x="76" y="222"/>
                </a:cxn>
                <a:cxn ang="0">
                  <a:pos x="78" y="232"/>
                </a:cxn>
                <a:cxn ang="0">
                  <a:pos x="88" y="230"/>
                </a:cxn>
                <a:cxn ang="0">
                  <a:pos x="98" y="232"/>
                </a:cxn>
                <a:cxn ang="0">
                  <a:pos x="110" y="238"/>
                </a:cxn>
                <a:cxn ang="0">
                  <a:pos x="106" y="266"/>
                </a:cxn>
                <a:cxn ang="0">
                  <a:pos x="126" y="224"/>
                </a:cxn>
                <a:cxn ang="0">
                  <a:pos x="122" y="206"/>
                </a:cxn>
                <a:cxn ang="0">
                  <a:pos x="126" y="198"/>
                </a:cxn>
                <a:cxn ang="0">
                  <a:pos x="122" y="188"/>
                </a:cxn>
                <a:cxn ang="0">
                  <a:pos x="144" y="190"/>
                </a:cxn>
                <a:cxn ang="0">
                  <a:pos x="152" y="188"/>
                </a:cxn>
                <a:cxn ang="0">
                  <a:pos x="160" y="188"/>
                </a:cxn>
                <a:cxn ang="0">
                  <a:pos x="162" y="176"/>
                </a:cxn>
                <a:cxn ang="0">
                  <a:pos x="158" y="172"/>
                </a:cxn>
                <a:cxn ang="0">
                  <a:pos x="160" y="164"/>
                </a:cxn>
                <a:cxn ang="0">
                  <a:pos x="160" y="148"/>
                </a:cxn>
                <a:cxn ang="0">
                  <a:pos x="146" y="134"/>
                </a:cxn>
                <a:cxn ang="0">
                  <a:pos x="140" y="124"/>
                </a:cxn>
                <a:cxn ang="0">
                  <a:pos x="142" y="116"/>
                </a:cxn>
                <a:cxn ang="0">
                  <a:pos x="124" y="108"/>
                </a:cxn>
                <a:cxn ang="0">
                  <a:pos x="108" y="96"/>
                </a:cxn>
                <a:cxn ang="0">
                  <a:pos x="90" y="94"/>
                </a:cxn>
                <a:cxn ang="0">
                  <a:pos x="84" y="80"/>
                </a:cxn>
                <a:cxn ang="0">
                  <a:pos x="84" y="74"/>
                </a:cxn>
                <a:cxn ang="0">
                  <a:pos x="74" y="62"/>
                </a:cxn>
                <a:cxn ang="0">
                  <a:pos x="72" y="56"/>
                </a:cxn>
                <a:cxn ang="0">
                  <a:pos x="74" y="44"/>
                </a:cxn>
                <a:cxn ang="0">
                  <a:pos x="80" y="36"/>
                </a:cxn>
                <a:cxn ang="0">
                  <a:pos x="98" y="10"/>
                </a:cxn>
              </a:cxnLst>
              <a:rect l="0" t="0" r="r" b="b"/>
              <a:pathLst>
                <a:path w="166" h="268">
                  <a:moveTo>
                    <a:pt x="98" y="10"/>
                  </a:moveTo>
                  <a:lnTo>
                    <a:pt x="98" y="10"/>
                  </a:lnTo>
                  <a:lnTo>
                    <a:pt x="102" y="10"/>
                  </a:lnTo>
                  <a:lnTo>
                    <a:pt x="104" y="8"/>
                  </a:lnTo>
                  <a:lnTo>
                    <a:pt x="104" y="6"/>
                  </a:lnTo>
                  <a:lnTo>
                    <a:pt x="100" y="4"/>
                  </a:lnTo>
                  <a:lnTo>
                    <a:pt x="98" y="0"/>
                  </a:lnTo>
                  <a:lnTo>
                    <a:pt x="98" y="2"/>
                  </a:lnTo>
                  <a:lnTo>
                    <a:pt x="96" y="2"/>
                  </a:lnTo>
                  <a:lnTo>
                    <a:pt x="92" y="4"/>
                  </a:lnTo>
                  <a:lnTo>
                    <a:pt x="92" y="8"/>
                  </a:lnTo>
                  <a:lnTo>
                    <a:pt x="88" y="12"/>
                  </a:lnTo>
                  <a:lnTo>
                    <a:pt x="84" y="14"/>
                  </a:lnTo>
                  <a:lnTo>
                    <a:pt x="82" y="14"/>
                  </a:lnTo>
                  <a:lnTo>
                    <a:pt x="80" y="16"/>
                  </a:lnTo>
                  <a:lnTo>
                    <a:pt x="76" y="20"/>
                  </a:lnTo>
                  <a:lnTo>
                    <a:pt x="70" y="22"/>
                  </a:lnTo>
                  <a:lnTo>
                    <a:pt x="66" y="22"/>
                  </a:lnTo>
                  <a:lnTo>
                    <a:pt x="62" y="22"/>
                  </a:lnTo>
                  <a:lnTo>
                    <a:pt x="62" y="24"/>
                  </a:lnTo>
                  <a:lnTo>
                    <a:pt x="60" y="26"/>
                  </a:lnTo>
                  <a:lnTo>
                    <a:pt x="60" y="30"/>
                  </a:lnTo>
                  <a:lnTo>
                    <a:pt x="60" y="28"/>
                  </a:lnTo>
                  <a:lnTo>
                    <a:pt x="58" y="28"/>
                  </a:lnTo>
                  <a:lnTo>
                    <a:pt x="54" y="26"/>
                  </a:lnTo>
                  <a:lnTo>
                    <a:pt x="52" y="28"/>
                  </a:lnTo>
                  <a:lnTo>
                    <a:pt x="52" y="30"/>
                  </a:lnTo>
                  <a:lnTo>
                    <a:pt x="50" y="32"/>
                  </a:lnTo>
                  <a:lnTo>
                    <a:pt x="48" y="38"/>
                  </a:lnTo>
                  <a:lnTo>
                    <a:pt x="50" y="42"/>
                  </a:lnTo>
                  <a:lnTo>
                    <a:pt x="46" y="42"/>
                  </a:lnTo>
                  <a:lnTo>
                    <a:pt x="44" y="44"/>
                  </a:lnTo>
                  <a:lnTo>
                    <a:pt x="46" y="50"/>
                  </a:lnTo>
                  <a:lnTo>
                    <a:pt x="40" y="50"/>
                  </a:lnTo>
                  <a:lnTo>
                    <a:pt x="36" y="62"/>
                  </a:lnTo>
                  <a:lnTo>
                    <a:pt x="34" y="74"/>
                  </a:lnTo>
                  <a:lnTo>
                    <a:pt x="30" y="74"/>
                  </a:lnTo>
                  <a:lnTo>
                    <a:pt x="30" y="72"/>
                  </a:lnTo>
                  <a:lnTo>
                    <a:pt x="28" y="70"/>
                  </a:lnTo>
                  <a:lnTo>
                    <a:pt x="26" y="64"/>
                  </a:lnTo>
                  <a:lnTo>
                    <a:pt x="24" y="64"/>
                  </a:lnTo>
                  <a:lnTo>
                    <a:pt x="22" y="68"/>
                  </a:lnTo>
                  <a:lnTo>
                    <a:pt x="24" y="70"/>
                  </a:lnTo>
                  <a:lnTo>
                    <a:pt x="26" y="74"/>
                  </a:lnTo>
                  <a:lnTo>
                    <a:pt x="24" y="80"/>
                  </a:lnTo>
                  <a:lnTo>
                    <a:pt x="22" y="82"/>
                  </a:lnTo>
                  <a:lnTo>
                    <a:pt x="20" y="86"/>
                  </a:lnTo>
                  <a:lnTo>
                    <a:pt x="22" y="86"/>
                  </a:lnTo>
                  <a:lnTo>
                    <a:pt x="22" y="96"/>
                  </a:lnTo>
                  <a:lnTo>
                    <a:pt x="22" y="102"/>
                  </a:lnTo>
                  <a:lnTo>
                    <a:pt x="24" y="108"/>
                  </a:lnTo>
                  <a:lnTo>
                    <a:pt x="18" y="110"/>
                  </a:lnTo>
                  <a:lnTo>
                    <a:pt x="22" y="112"/>
                  </a:lnTo>
                  <a:lnTo>
                    <a:pt x="20" y="120"/>
                  </a:lnTo>
                  <a:lnTo>
                    <a:pt x="20" y="126"/>
                  </a:lnTo>
                  <a:lnTo>
                    <a:pt x="16" y="132"/>
                  </a:lnTo>
                  <a:lnTo>
                    <a:pt x="16" y="134"/>
                  </a:lnTo>
                  <a:lnTo>
                    <a:pt x="16" y="136"/>
                  </a:lnTo>
                  <a:lnTo>
                    <a:pt x="20" y="140"/>
                  </a:lnTo>
                  <a:lnTo>
                    <a:pt x="22" y="140"/>
                  </a:lnTo>
                  <a:lnTo>
                    <a:pt x="24" y="140"/>
                  </a:lnTo>
                  <a:lnTo>
                    <a:pt x="24" y="142"/>
                  </a:lnTo>
                  <a:lnTo>
                    <a:pt x="20" y="144"/>
                  </a:lnTo>
                  <a:lnTo>
                    <a:pt x="18" y="146"/>
                  </a:lnTo>
                  <a:lnTo>
                    <a:pt x="16" y="150"/>
                  </a:lnTo>
                  <a:lnTo>
                    <a:pt x="16" y="154"/>
                  </a:lnTo>
                  <a:lnTo>
                    <a:pt x="14" y="154"/>
                  </a:lnTo>
                  <a:lnTo>
                    <a:pt x="8" y="154"/>
                  </a:lnTo>
                  <a:lnTo>
                    <a:pt x="6" y="158"/>
                  </a:lnTo>
                  <a:lnTo>
                    <a:pt x="4" y="158"/>
                  </a:lnTo>
                  <a:lnTo>
                    <a:pt x="4" y="162"/>
                  </a:lnTo>
                  <a:lnTo>
                    <a:pt x="4" y="164"/>
                  </a:lnTo>
                  <a:lnTo>
                    <a:pt x="6" y="166"/>
                  </a:lnTo>
                  <a:lnTo>
                    <a:pt x="6" y="170"/>
                  </a:lnTo>
                  <a:lnTo>
                    <a:pt x="4" y="168"/>
                  </a:lnTo>
                  <a:lnTo>
                    <a:pt x="0" y="170"/>
                  </a:lnTo>
                  <a:lnTo>
                    <a:pt x="0" y="176"/>
                  </a:lnTo>
                  <a:lnTo>
                    <a:pt x="2" y="176"/>
                  </a:lnTo>
                  <a:lnTo>
                    <a:pt x="2" y="178"/>
                  </a:lnTo>
                  <a:lnTo>
                    <a:pt x="6" y="182"/>
                  </a:lnTo>
                  <a:lnTo>
                    <a:pt x="14" y="186"/>
                  </a:lnTo>
                  <a:lnTo>
                    <a:pt x="16" y="188"/>
                  </a:lnTo>
                  <a:lnTo>
                    <a:pt x="16" y="192"/>
                  </a:lnTo>
                  <a:lnTo>
                    <a:pt x="16" y="196"/>
                  </a:lnTo>
                  <a:lnTo>
                    <a:pt x="18" y="196"/>
                  </a:lnTo>
                  <a:lnTo>
                    <a:pt x="32" y="200"/>
                  </a:lnTo>
                  <a:lnTo>
                    <a:pt x="32" y="198"/>
                  </a:lnTo>
                  <a:lnTo>
                    <a:pt x="34" y="196"/>
                  </a:lnTo>
                  <a:lnTo>
                    <a:pt x="34" y="198"/>
                  </a:lnTo>
                  <a:lnTo>
                    <a:pt x="38" y="200"/>
                  </a:lnTo>
                  <a:lnTo>
                    <a:pt x="40" y="202"/>
                  </a:lnTo>
                  <a:lnTo>
                    <a:pt x="46" y="204"/>
                  </a:lnTo>
                  <a:lnTo>
                    <a:pt x="52" y="204"/>
                  </a:lnTo>
                  <a:lnTo>
                    <a:pt x="52" y="208"/>
                  </a:lnTo>
                  <a:lnTo>
                    <a:pt x="54" y="210"/>
                  </a:lnTo>
                  <a:lnTo>
                    <a:pt x="56" y="210"/>
                  </a:lnTo>
                  <a:lnTo>
                    <a:pt x="60" y="212"/>
                  </a:lnTo>
                  <a:lnTo>
                    <a:pt x="62" y="216"/>
                  </a:lnTo>
                  <a:lnTo>
                    <a:pt x="62" y="218"/>
                  </a:lnTo>
                  <a:lnTo>
                    <a:pt x="64" y="220"/>
                  </a:lnTo>
                  <a:lnTo>
                    <a:pt x="68" y="222"/>
                  </a:lnTo>
                  <a:lnTo>
                    <a:pt x="76" y="222"/>
                  </a:lnTo>
                  <a:lnTo>
                    <a:pt x="76" y="228"/>
                  </a:lnTo>
                  <a:lnTo>
                    <a:pt x="76" y="230"/>
                  </a:lnTo>
                  <a:lnTo>
                    <a:pt x="78" y="232"/>
                  </a:lnTo>
                  <a:lnTo>
                    <a:pt x="80" y="232"/>
                  </a:lnTo>
                  <a:lnTo>
                    <a:pt x="88" y="234"/>
                  </a:lnTo>
                  <a:lnTo>
                    <a:pt x="88" y="230"/>
                  </a:lnTo>
                  <a:lnTo>
                    <a:pt x="92" y="230"/>
                  </a:lnTo>
                  <a:lnTo>
                    <a:pt x="96" y="230"/>
                  </a:lnTo>
                  <a:lnTo>
                    <a:pt x="98" y="232"/>
                  </a:lnTo>
                  <a:lnTo>
                    <a:pt x="100" y="234"/>
                  </a:lnTo>
                  <a:lnTo>
                    <a:pt x="106" y="236"/>
                  </a:lnTo>
                  <a:lnTo>
                    <a:pt x="110" y="238"/>
                  </a:lnTo>
                  <a:lnTo>
                    <a:pt x="112" y="240"/>
                  </a:lnTo>
                  <a:lnTo>
                    <a:pt x="100" y="266"/>
                  </a:lnTo>
                  <a:lnTo>
                    <a:pt x="106" y="266"/>
                  </a:lnTo>
                  <a:lnTo>
                    <a:pt x="110" y="268"/>
                  </a:lnTo>
                  <a:lnTo>
                    <a:pt x="124" y="230"/>
                  </a:lnTo>
                  <a:lnTo>
                    <a:pt x="126" y="224"/>
                  </a:lnTo>
                  <a:lnTo>
                    <a:pt x="128" y="220"/>
                  </a:lnTo>
                  <a:lnTo>
                    <a:pt x="128" y="218"/>
                  </a:lnTo>
                  <a:lnTo>
                    <a:pt x="122" y="206"/>
                  </a:lnTo>
                  <a:lnTo>
                    <a:pt x="118" y="204"/>
                  </a:lnTo>
                  <a:lnTo>
                    <a:pt x="118" y="198"/>
                  </a:lnTo>
                  <a:lnTo>
                    <a:pt x="126" y="198"/>
                  </a:lnTo>
                  <a:lnTo>
                    <a:pt x="128" y="196"/>
                  </a:lnTo>
                  <a:lnTo>
                    <a:pt x="120" y="194"/>
                  </a:lnTo>
                  <a:lnTo>
                    <a:pt x="122" y="188"/>
                  </a:lnTo>
                  <a:lnTo>
                    <a:pt x="124" y="190"/>
                  </a:lnTo>
                  <a:lnTo>
                    <a:pt x="130" y="190"/>
                  </a:lnTo>
                  <a:lnTo>
                    <a:pt x="144" y="190"/>
                  </a:lnTo>
                  <a:lnTo>
                    <a:pt x="144" y="186"/>
                  </a:lnTo>
                  <a:lnTo>
                    <a:pt x="148" y="188"/>
                  </a:lnTo>
                  <a:lnTo>
                    <a:pt x="152" y="188"/>
                  </a:lnTo>
                  <a:lnTo>
                    <a:pt x="154" y="180"/>
                  </a:lnTo>
                  <a:lnTo>
                    <a:pt x="160" y="182"/>
                  </a:lnTo>
                  <a:lnTo>
                    <a:pt x="160" y="188"/>
                  </a:lnTo>
                  <a:lnTo>
                    <a:pt x="164" y="188"/>
                  </a:lnTo>
                  <a:lnTo>
                    <a:pt x="166" y="180"/>
                  </a:lnTo>
                  <a:lnTo>
                    <a:pt x="162" y="176"/>
                  </a:lnTo>
                  <a:lnTo>
                    <a:pt x="162" y="170"/>
                  </a:lnTo>
                  <a:lnTo>
                    <a:pt x="160" y="172"/>
                  </a:lnTo>
                  <a:lnTo>
                    <a:pt x="158" y="172"/>
                  </a:lnTo>
                  <a:lnTo>
                    <a:pt x="156" y="170"/>
                  </a:lnTo>
                  <a:lnTo>
                    <a:pt x="158" y="166"/>
                  </a:lnTo>
                  <a:lnTo>
                    <a:pt x="160" y="164"/>
                  </a:lnTo>
                  <a:lnTo>
                    <a:pt x="164" y="158"/>
                  </a:lnTo>
                  <a:lnTo>
                    <a:pt x="166" y="150"/>
                  </a:lnTo>
                  <a:lnTo>
                    <a:pt x="160" y="148"/>
                  </a:lnTo>
                  <a:lnTo>
                    <a:pt x="154" y="142"/>
                  </a:lnTo>
                  <a:lnTo>
                    <a:pt x="150" y="138"/>
                  </a:lnTo>
                  <a:lnTo>
                    <a:pt x="146" y="134"/>
                  </a:lnTo>
                  <a:lnTo>
                    <a:pt x="142" y="130"/>
                  </a:lnTo>
                  <a:lnTo>
                    <a:pt x="140" y="128"/>
                  </a:lnTo>
                  <a:lnTo>
                    <a:pt x="140" y="124"/>
                  </a:lnTo>
                  <a:lnTo>
                    <a:pt x="138" y="120"/>
                  </a:lnTo>
                  <a:lnTo>
                    <a:pt x="140" y="118"/>
                  </a:lnTo>
                  <a:lnTo>
                    <a:pt x="142" y="116"/>
                  </a:lnTo>
                  <a:lnTo>
                    <a:pt x="142" y="108"/>
                  </a:lnTo>
                  <a:lnTo>
                    <a:pt x="134" y="106"/>
                  </a:lnTo>
                  <a:lnTo>
                    <a:pt x="124" y="108"/>
                  </a:lnTo>
                  <a:lnTo>
                    <a:pt x="118" y="96"/>
                  </a:lnTo>
                  <a:lnTo>
                    <a:pt x="114" y="96"/>
                  </a:lnTo>
                  <a:lnTo>
                    <a:pt x="108" y="96"/>
                  </a:lnTo>
                  <a:lnTo>
                    <a:pt x="102" y="96"/>
                  </a:lnTo>
                  <a:lnTo>
                    <a:pt x="98" y="96"/>
                  </a:lnTo>
                  <a:lnTo>
                    <a:pt x="90" y="94"/>
                  </a:lnTo>
                  <a:lnTo>
                    <a:pt x="90" y="92"/>
                  </a:lnTo>
                  <a:lnTo>
                    <a:pt x="88" y="86"/>
                  </a:lnTo>
                  <a:lnTo>
                    <a:pt x="84" y="80"/>
                  </a:lnTo>
                  <a:lnTo>
                    <a:pt x="82" y="76"/>
                  </a:lnTo>
                  <a:lnTo>
                    <a:pt x="82" y="74"/>
                  </a:lnTo>
                  <a:lnTo>
                    <a:pt x="84" y="74"/>
                  </a:lnTo>
                  <a:lnTo>
                    <a:pt x="86" y="72"/>
                  </a:lnTo>
                  <a:lnTo>
                    <a:pt x="80" y="60"/>
                  </a:lnTo>
                  <a:lnTo>
                    <a:pt x="74" y="62"/>
                  </a:lnTo>
                  <a:lnTo>
                    <a:pt x="72" y="62"/>
                  </a:lnTo>
                  <a:lnTo>
                    <a:pt x="72" y="60"/>
                  </a:lnTo>
                  <a:lnTo>
                    <a:pt x="72" y="56"/>
                  </a:lnTo>
                  <a:lnTo>
                    <a:pt x="74" y="52"/>
                  </a:lnTo>
                  <a:lnTo>
                    <a:pt x="74" y="50"/>
                  </a:lnTo>
                  <a:lnTo>
                    <a:pt x="74" y="44"/>
                  </a:lnTo>
                  <a:lnTo>
                    <a:pt x="76" y="38"/>
                  </a:lnTo>
                  <a:lnTo>
                    <a:pt x="74" y="38"/>
                  </a:lnTo>
                  <a:lnTo>
                    <a:pt x="80" y="36"/>
                  </a:lnTo>
                  <a:lnTo>
                    <a:pt x="86" y="22"/>
                  </a:lnTo>
                  <a:lnTo>
                    <a:pt x="92" y="12"/>
                  </a:lnTo>
                  <a:lnTo>
                    <a:pt x="98" y="10"/>
                  </a:lnTo>
                  <a:lnTo>
                    <a:pt x="98" y="1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63" name="Freeform 378">
              <a:extLst>
                <a:ext uri="{FF2B5EF4-FFF2-40B4-BE49-F238E27FC236}">
                  <a16:creationId xmlns:a16="http://schemas.microsoft.com/office/drawing/2014/main" id="{0609337F-B664-497B-AD1D-AC9266A5141F}"/>
                </a:ext>
              </a:extLst>
            </p:cNvPr>
            <p:cNvSpPr>
              <a:spLocks/>
            </p:cNvSpPr>
            <p:nvPr/>
          </p:nvSpPr>
          <p:spPr bwMode="auto">
            <a:xfrm>
              <a:off x="6816725" y="3244850"/>
              <a:ext cx="6350" cy="12700"/>
            </a:xfrm>
            <a:custGeom>
              <a:avLst/>
              <a:gdLst/>
              <a:ahLst/>
              <a:cxnLst>
                <a:cxn ang="0">
                  <a:pos x="2" y="0"/>
                </a:cxn>
                <a:cxn ang="0">
                  <a:pos x="4" y="0"/>
                </a:cxn>
                <a:cxn ang="0">
                  <a:pos x="4" y="4"/>
                </a:cxn>
                <a:cxn ang="0">
                  <a:pos x="4" y="8"/>
                </a:cxn>
                <a:cxn ang="0">
                  <a:pos x="2" y="8"/>
                </a:cxn>
                <a:cxn ang="0">
                  <a:pos x="0" y="8"/>
                </a:cxn>
                <a:cxn ang="0">
                  <a:pos x="0" y="6"/>
                </a:cxn>
                <a:cxn ang="0">
                  <a:pos x="0" y="6"/>
                </a:cxn>
                <a:cxn ang="0">
                  <a:pos x="0" y="2"/>
                </a:cxn>
                <a:cxn ang="0">
                  <a:pos x="2" y="0"/>
                </a:cxn>
                <a:cxn ang="0">
                  <a:pos x="2" y="0"/>
                </a:cxn>
              </a:cxnLst>
              <a:rect l="0" t="0" r="r" b="b"/>
              <a:pathLst>
                <a:path w="4" h="8">
                  <a:moveTo>
                    <a:pt x="2" y="0"/>
                  </a:moveTo>
                  <a:lnTo>
                    <a:pt x="4" y="0"/>
                  </a:lnTo>
                  <a:lnTo>
                    <a:pt x="4" y="4"/>
                  </a:lnTo>
                  <a:lnTo>
                    <a:pt x="4" y="8"/>
                  </a:lnTo>
                  <a:lnTo>
                    <a:pt x="2" y="8"/>
                  </a:lnTo>
                  <a:lnTo>
                    <a:pt x="0" y="8"/>
                  </a:lnTo>
                  <a:lnTo>
                    <a:pt x="0" y="6"/>
                  </a:lnTo>
                  <a:lnTo>
                    <a:pt x="0" y="6"/>
                  </a:lnTo>
                  <a:lnTo>
                    <a:pt x="0" y="2"/>
                  </a:lnTo>
                  <a:lnTo>
                    <a:pt x="2" y="0"/>
                  </a:lnTo>
                  <a:lnTo>
                    <a:pt x="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64" name="Freeform 379">
              <a:extLst>
                <a:ext uri="{FF2B5EF4-FFF2-40B4-BE49-F238E27FC236}">
                  <a16:creationId xmlns:a16="http://schemas.microsoft.com/office/drawing/2014/main" id="{041E7695-26FD-4CB4-B8AF-A92FD9C37162}"/>
                </a:ext>
              </a:extLst>
            </p:cNvPr>
            <p:cNvSpPr>
              <a:spLocks/>
            </p:cNvSpPr>
            <p:nvPr/>
          </p:nvSpPr>
          <p:spPr bwMode="auto">
            <a:xfrm>
              <a:off x="6816725" y="3244850"/>
              <a:ext cx="6350" cy="12700"/>
            </a:xfrm>
            <a:custGeom>
              <a:avLst/>
              <a:gdLst/>
              <a:ahLst/>
              <a:cxnLst>
                <a:cxn ang="0">
                  <a:pos x="2" y="0"/>
                </a:cxn>
                <a:cxn ang="0">
                  <a:pos x="4" y="0"/>
                </a:cxn>
                <a:cxn ang="0">
                  <a:pos x="4" y="4"/>
                </a:cxn>
                <a:cxn ang="0">
                  <a:pos x="4" y="8"/>
                </a:cxn>
                <a:cxn ang="0">
                  <a:pos x="2" y="8"/>
                </a:cxn>
                <a:cxn ang="0">
                  <a:pos x="0" y="8"/>
                </a:cxn>
                <a:cxn ang="0">
                  <a:pos x="0" y="6"/>
                </a:cxn>
                <a:cxn ang="0">
                  <a:pos x="0" y="6"/>
                </a:cxn>
                <a:cxn ang="0">
                  <a:pos x="0" y="2"/>
                </a:cxn>
                <a:cxn ang="0">
                  <a:pos x="2" y="0"/>
                </a:cxn>
                <a:cxn ang="0">
                  <a:pos x="2" y="0"/>
                </a:cxn>
              </a:cxnLst>
              <a:rect l="0" t="0" r="r" b="b"/>
              <a:pathLst>
                <a:path w="4" h="8">
                  <a:moveTo>
                    <a:pt x="2" y="0"/>
                  </a:moveTo>
                  <a:lnTo>
                    <a:pt x="4" y="0"/>
                  </a:lnTo>
                  <a:lnTo>
                    <a:pt x="4" y="4"/>
                  </a:lnTo>
                  <a:lnTo>
                    <a:pt x="4" y="8"/>
                  </a:lnTo>
                  <a:lnTo>
                    <a:pt x="2" y="8"/>
                  </a:lnTo>
                  <a:lnTo>
                    <a:pt x="0" y="8"/>
                  </a:lnTo>
                  <a:lnTo>
                    <a:pt x="0" y="6"/>
                  </a:lnTo>
                  <a:lnTo>
                    <a:pt x="0" y="6"/>
                  </a:lnTo>
                  <a:lnTo>
                    <a:pt x="0" y="2"/>
                  </a:lnTo>
                  <a:lnTo>
                    <a:pt x="2" y="0"/>
                  </a:lnTo>
                  <a:lnTo>
                    <a:pt x="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65" name="Freeform 380">
              <a:extLst>
                <a:ext uri="{FF2B5EF4-FFF2-40B4-BE49-F238E27FC236}">
                  <a16:creationId xmlns:a16="http://schemas.microsoft.com/office/drawing/2014/main" id="{815AC09E-67B9-44B1-A756-BF9A16269025}"/>
                </a:ext>
              </a:extLst>
            </p:cNvPr>
            <p:cNvSpPr>
              <a:spLocks/>
            </p:cNvSpPr>
            <p:nvPr/>
          </p:nvSpPr>
          <p:spPr bwMode="auto">
            <a:xfrm>
              <a:off x="6578600" y="3556000"/>
              <a:ext cx="53975" cy="50800"/>
            </a:xfrm>
            <a:custGeom>
              <a:avLst/>
              <a:gdLst/>
              <a:ahLst/>
              <a:cxnLst>
                <a:cxn ang="0">
                  <a:pos x="30" y="0"/>
                </a:cxn>
                <a:cxn ang="0">
                  <a:pos x="30" y="0"/>
                </a:cxn>
                <a:cxn ang="0">
                  <a:pos x="22" y="2"/>
                </a:cxn>
                <a:cxn ang="0">
                  <a:pos x="16" y="2"/>
                </a:cxn>
                <a:cxn ang="0">
                  <a:pos x="12" y="2"/>
                </a:cxn>
                <a:cxn ang="0">
                  <a:pos x="10" y="4"/>
                </a:cxn>
                <a:cxn ang="0">
                  <a:pos x="10" y="6"/>
                </a:cxn>
                <a:cxn ang="0">
                  <a:pos x="10" y="8"/>
                </a:cxn>
                <a:cxn ang="0">
                  <a:pos x="8" y="8"/>
                </a:cxn>
                <a:cxn ang="0">
                  <a:pos x="6" y="8"/>
                </a:cxn>
                <a:cxn ang="0">
                  <a:pos x="0" y="12"/>
                </a:cxn>
                <a:cxn ang="0">
                  <a:pos x="0" y="20"/>
                </a:cxn>
                <a:cxn ang="0">
                  <a:pos x="2" y="26"/>
                </a:cxn>
                <a:cxn ang="0">
                  <a:pos x="4" y="26"/>
                </a:cxn>
                <a:cxn ang="0">
                  <a:pos x="8" y="28"/>
                </a:cxn>
                <a:cxn ang="0">
                  <a:pos x="12" y="32"/>
                </a:cxn>
                <a:cxn ang="0">
                  <a:pos x="22" y="28"/>
                </a:cxn>
                <a:cxn ang="0">
                  <a:pos x="22" y="24"/>
                </a:cxn>
                <a:cxn ang="0">
                  <a:pos x="26" y="24"/>
                </a:cxn>
                <a:cxn ang="0">
                  <a:pos x="28" y="22"/>
                </a:cxn>
                <a:cxn ang="0">
                  <a:pos x="28" y="20"/>
                </a:cxn>
                <a:cxn ang="0">
                  <a:pos x="28" y="16"/>
                </a:cxn>
                <a:cxn ang="0">
                  <a:pos x="30" y="14"/>
                </a:cxn>
                <a:cxn ang="0">
                  <a:pos x="32" y="8"/>
                </a:cxn>
                <a:cxn ang="0">
                  <a:pos x="34" y="6"/>
                </a:cxn>
                <a:cxn ang="0">
                  <a:pos x="34" y="4"/>
                </a:cxn>
                <a:cxn ang="0">
                  <a:pos x="34" y="2"/>
                </a:cxn>
                <a:cxn ang="0">
                  <a:pos x="30" y="0"/>
                </a:cxn>
                <a:cxn ang="0">
                  <a:pos x="30" y="0"/>
                </a:cxn>
              </a:cxnLst>
              <a:rect l="0" t="0" r="r" b="b"/>
              <a:pathLst>
                <a:path w="34" h="32">
                  <a:moveTo>
                    <a:pt x="30" y="0"/>
                  </a:moveTo>
                  <a:lnTo>
                    <a:pt x="30" y="0"/>
                  </a:lnTo>
                  <a:lnTo>
                    <a:pt x="22" y="2"/>
                  </a:lnTo>
                  <a:lnTo>
                    <a:pt x="16" y="2"/>
                  </a:lnTo>
                  <a:lnTo>
                    <a:pt x="12" y="2"/>
                  </a:lnTo>
                  <a:lnTo>
                    <a:pt x="10" y="4"/>
                  </a:lnTo>
                  <a:lnTo>
                    <a:pt x="10" y="6"/>
                  </a:lnTo>
                  <a:lnTo>
                    <a:pt x="10" y="8"/>
                  </a:lnTo>
                  <a:lnTo>
                    <a:pt x="8" y="8"/>
                  </a:lnTo>
                  <a:lnTo>
                    <a:pt x="6" y="8"/>
                  </a:lnTo>
                  <a:lnTo>
                    <a:pt x="0" y="12"/>
                  </a:lnTo>
                  <a:lnTo>
                    <a:pt x="0" y="20"/>
                  </a:lnTo>
                  <a:lnTo>
                    <a:pt x="2" y="26"/>
                  </a:lnTo>
                  <a:lnTo>
                    <a:pt x="4" y="26"/>
                  </a:lnTo>
                  <a:lnTo>
                    <a:pt x="8" y="28"/>
                  </a:lnTo>
                  <a:lnTo>
                    <a:pt x="12" y="32"/>
                  </a:lnTo>
                  <a:lnTo>
                    <a:pt x="22" y="28"/>
                  </a:lnTo>
                  <a:lnTo>
                    <a:pt x="22" y="24"/>
                  </a:lnTo>
                  <a:lnTo>
                    <a:pt x="26" y="24"/>
                  </a:lnTo>
                  <a:lnTo>
                    <a:pt x="28" y="22"/>
                  </a:lnTo>
                  <a:lnTo>
                    <a:pt x="28" y="20"/>
                  </a:lnTo>
                  <a:lnTo>
                    <a:pt x="28" y="16"/>
                  </a:lnTo>
                  <a:lnTo>
                    <a:pt x="30" y="14"/>
                  </a:lnTo>
                  <a:lnTo>
                    <a:pt x="32" y="8"/>
                  </a:lnTo>
                  <a:lnTo>
                    <a:pt x="34" y="6"/>
                  </a:lnTo>
                  <a:lnTo>
                    <a:pt x="34" y="4"/>
                  </a:lnTo>
                  <a:lnTo>
                    <a:pt x="34" y="2"/>
                  </a:lnTo>
                  <a:lnTo>
                    <a:pt x="30" y="0"/>
                  </a:lnTo>
                  <a:lnTo>
                    <a:pt x="3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66" name="Freeform 381">
              <a:extLst>
                <a:ext uri="{FF2B5EF4-FFF2-40B4-BE49-F238E27FC236}">
                  <a16:creationId xmlns:a16="http://schemas.microsoft.com/office/drawing/2014/main" id="{42F9AFB3-925E-4CDC-B37A-6137B4373F5B}"/>
                </a:ext>
              </a:extLst>
            </p:cNvPr>
            <p:cNvSpPr>
              <a:spLocks/>
            </p:cNvSpPr>
            <p:nvPr/>
          </p:nvSpPr>
          <p:spPr bwMode="auto">
            <a:xfrm>
              <a:off x="6578600" y="3552825"/>
              <a:ext cx="53975" cy="53975"/>
            </a:xfrm>
            <a:custGeom>
              <a:avLst/>
              <a:gdLst/>
              <a:ahLst/>
              <a:cxnLst>
                <a:cxn ang="0">
                  <a:pos x="30" y="0"/>
                </a:cxn>
                <a:cxn ang="0">
                  <a:pos x="30" y="0"/>
                </a:cxn>
                <a:cxn ang="0">
                  <a:pos x="22" y="2"/>
                </a:cxn>
                <a:cxn ang="0">
                  <a:pos x="16" y="4"/>
                </a:cxn>
                <a:cxn ang="0">
                  <a:pos x="12" y="4"/>
                </a:cxn>
                <a:cxn ang="0">
                  <a:pos x="8" y="6"/>
                </a:cxn>
                <a:cxn ang="0">
                  <a:pos x="8" y="8"/>
                </a:cxn>
                <a:cxn ang="0">
                  <a:pos x="8" y="10"/>
                </a:cxn>
                <a:cxn ang="0">
                  <a:pos x="6" y="10"/>
                </a:cxn>
                <a:cxn ang="0">
                  <a:pos x="6" y="10"/>
                </a:cxn>
                <a:cxn ang="0">
                  <a:pos x="0" y="14"/>
                </a:cxn>
                <a:cxn ang="0">
                  <a:pos x="0" y="22"/>
                </a:cxn>
                <a:cxn ang="0">
                  <a:pos x="2" y="28"/>
                </a:cxn>
                <a:cxn ang="0">
                  <a:pos x="4" y="28"/>
                </a:cxn>
                <a:cxn ang="0">
                  <a:pos x="6" y="30"/>
                </a:cxn>
                <a:cxn ang="0">
                  <a:pos x="12" y="34"/>
                </a:cxn>
                <a:cxn ang="0">
                  <a:pos x="22" y="30"/>
                </a:cxn>
                <a:cxn ang="0">
                  <a:pos x="22" y="26"/>
                </a:cxn>
                <a:cxn ang="0">
                  <a:pos x="26" y="26"/>
                </a:cxn>
                <a:cxn ang="0">
                  <a:pos x="28" y="24"/>
                </a:cxn>
                <a:cxn ang="0">
                  <a:pos x="28" y="22"/>
                </a:cxn>
                <a:cxn ang="0">
                  <a:pos x="28" y="18"/>
                </a:cxn>
                <a:cxn ang="0">
                  <a:pos x="30" y="16"/>
                </a:cxn>
                <a:cxn ang="0">
                  <a:pos x="32" y="10"/>
                </a:cxn>
                <a:cxn ang="0">
                  <a:pos x="34" y="8"/>
                </a:cxn>
                <a:cxn ang="0">
                  <a:pos x="34" y="6"/>
                </a:cxn>
                <a:cxn ang="0">
                  <a:pos x="34" y="2"/>
                </a:cxn>
                <a:cxn ang="0">
                  <a:pos x="30" y="0"/>
                </a:cxn>
                <a:cxn ang="0">
                  <a:pos x="30" y="0"/>
                </a:cxn>
              </a:cxnLst>
              <a:rect l="0" t="0" r="r" b="b"/>
              <a:pathLst>
                <a:path w="34" h="34">
                  <a:moveTo>
                    <a:pt x="30" y="0"/>
                  </a:moveTo>
                  <a:lnTo>
                    <a:pt x="30" y="0"/>
                  </a:lnTo>
                  <a:lnTo>
                    <a:pt x="22" y="2"/>
                  </a:lnTo>
                  <a:lnTo>
                    <a:pt x="16" y="4"/>
                  </a:lnTo>
                  <a:lnTo>
                    <a:pt x="12" y="4"/>
                  </a:lnTo>
                  <a:lnTo>
                    <a:pt x="8" y="6"/>
                  </a:lnTo>
                  <a:lnTo>
                    <a:pt x="8" y="8"/>
                  </a:lnTo>
                  <a:lnTo>
                    <a:pt x="8" y="10"/>
                  </a:lnTo>
                  <a:lnTo>
                    <a:pt x="6" y="10"/>
                  </a:lnTo>
                  <a:lnTo>
                    <a:pt x="6" y="10"/>
                  </a:lnTo>
                  <a:lnTo>
                    <a:pt x="0" y="14"/>
                  </a:lnTo>
                  <a:lnTo>
                    <a:pt x="0" y="22"/>
                  </a:lnTo>
                  <a:lnTo>
                    <a:pt x="2" y="28"/>
                  </a:lnTo>
                  <a:lnTo>
                    <a:pt x="4" y="28"/>
                  </a:lnTo>
                  <a:lnTo>
                    <a:pt x="6" y="30"/>
                  </a:lnTo>
                  <a:lnTo>
                    <a:pt x="12" y="34"/>
                  </a:lnTo>
                  <a:lnTo>
                    <a:pt x="22" y="30"/>
                  </a:lnTo>
                  <a:lnTo>
                    <a:pt x="22" y="26"/>
                  </a:lnTo>
                  <a:lnTo>
                    <a:pt x="26" y="26"/>
                  </a:lnTo>
                  <a:lnTo>
                    <a:pt x="28" y="24"/>
                  </a:lnTo>
                  <a:lnTo>
                    <a:pt x="28" y="22"/>
                  </a:lnTo>
                  <a:lnTo>
                    <a:pt x="28" y="18"/>
                  </a:lnTo>
                  <a:lnTo>
                    <a:pt x="30" y="16"/>
                  </a:lnTo>
                  <a:lnTo>
                    <a:pt x="32" y="10"/>
                  </a:lnTo>
                  <a:lnTo>
                    <a:pt x="34" y="8"/>
                  </a:lnTo>
                  <a:lnTo>
                    <a:pt x="34" y="6"/>
                  </a:lnTo>
                  <a:lnTo>
                    <a:pt x="34" y="2"/>
                  </a:lnTo>
                  <a:lnTo>
                    <a:pt x="30" y="0"/>
                  </a:lnTo>
                  <a:lnTo>
                    <a:pt x="3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67" name="Freeform 382">
              <a:extLst>
                <a:ext uri="{FF2B5EF4-FFF2-40B4-BE49-F238E27FC236}">
                  <a16:creationId xmlns:a16="http://schemas.microsoft.com/office/drawing/2014/main" id="{E3F104C9-AD1E-4D4F-8B3D-110F5C1B6F4B}"/>
                </a:ext>
              </a:extLst>
            </p:cNvPr>
            <p:cNvSpPr>
              <a:spLocks noEditPoints="1"/>
            </p:cNvSpPr>
            <p:nvPr/>
          </p:nvSpPr>
          <p:spPr bwMode="auto">
            <a:xfrm>
              <a:off x="2794000" y="4511675"/>
              <a:ext cx="174625" cy="1076325"/>
            </a:xfrm>
            <a:custGeom>
              <a:avLst/>
              <a:gdLst/>
              <a:ahLst/>
              <a:cxnLst>
                <a:cxn ang="0">
                  <a:pos x="90" y="664"/>
                </a:cxn>
                <a:cxn ang="0">
                  <a:pos x="64" y="664"/>
                </a:cxn>
                <a:cxn ang="0">
                  <a:pos x="46" y="664"/>
                </a:cxn>
                <a:cxn ang="0">
                  <a:pos x="50" y="654"/>
                </a:cxn>
                <a:cxn ang="0">
                  <a:pos x="54" y="644"/>
                </a:cxn>
                <a:cxn ang="0">
                  <a:pos x="72" y="656"/>
                </a:cxn>
                <a:cxn ang="0">
                  <a:pos x="60" y="638"/>
                </a:cxn>
                <a:cxn ang="0">
                  <a:pos x="80" y="624"/>
                </a:cxn>
                <a:cxn ang="0">
                  <a:pos x="104" y="666"/>
                </a:cxn>
                <a:cxn ang="0">
                  <a:pos x="96" y="112"/>
                </a:cxn>
                <a:cxn ang="0">
                  <a:pos x="92" y="144"/>
                </a:cxn>
                <a:cxn ang="0">
                  <a:pos x="80" y="180"/>
                </a:cxn>
                <a:cxn ang="0">
                  <a:pos x="72" y="242"/>
                </a:cxn>
                <a:cxn ang="0">
                  <a:pos x="64" y="296"/>
                </a:cxn>
                <a:cxn ang="0">
                  <a:pos x="56" y="320"/>
                </a:cxn>
                <a:cxn ang="0">
                  <a:pos x="54" y="352"/>
                </a:cxn>
                <a:cxn ang="0">
                  <a:pos x="44" y="392"/>
                </a:cxn>
                <a:cxn ang="0">
                  <a:pos x="46" y="430"/>
                </a:cxn>
                <a:cxn ang="0">
                  <a:pos x="50" y="462"/>
                </a:cxn>
                <a:cxn ang="0">
                  <a:pos x="48" y="480"/>
                </a:cxn>
                <a:cxn ang="0">
                  <a:pos x="46" y="518"/>
                </a:cxn>
                <a:cxn ang="0">
                  <a:pos x="30" y="548"/>
                </a:cxn>
                <a:cxn ang="0">
                  <a:pos x="30" y="582"/>
                </a:cxn>
                <a:cxn ang="0">
                  <a:pos x="36" y="592"/>
                </a:cxn>
                <a:cxn ang="0">
                  <a:pos x="76" y="616"/>
                </a:cxn>
                <a:cxn ang="0">
                  <a:pos x="48" y="642"/>
                </a:cxn>
                <a:cxn ang="0">
                  <a:pos x="36" y="640"/>
                </a:cxn>
                <a:cxn ang="0">
                  <a:pos x="32" y="648"/>
                </a:cxn>
                <a:cxn ang="0">
                  <a:pos x="24" y="642"/>
                </a:cxn>
                <a:cxn ang="0">
                  <a:pos x="26" y="630"/>
                </a:cxn>
                <a:cxn ang="0">
                  <a:pos x="36" y="610"/>
                </a:cxn>
                <a:cxn ang="0">
                  <a:pos x="24" y="612"/>
                </a:cxn>
                <a:cxn ang="0">
                  <a:pos x="16" y="626"/>
                </a:cxn>
                <a:cxn ang="0">
                  <a:pos x="6" y="618"/>
                </a:cxn>
                <a:cxn ang="0">
                  <a:pos x="14" y="606"/>
                </a:cxn>
                <a:cxn ang="0">
                  <a:pos x="18" y="592"/>
                </a:cxn>
                <a:cxn ang="0">
                  <a:pos x="20" y="582"/>
                </a:cxn>
                <a:cxn ang="0">
                  <a:pos x="20" y="562"/>
                </a:cxn>
                <a:cxn ang="0">
                  <a:pos x="16" y="536"/>
                </a:cxn>
                <a:cxn ang="0">
                  <a:pos x="18" y="512"/>
                </a:cxn>
                <a:cxn ang="0">
                  <a:pos x="6" y="508"/>
                </a:cxn>
                <a:cxn ang="0">
                  <a:pos x="6" y="498"/>
                </a:cxn>
                <a:cxn ang="0">
                  <a:pos x="18" y="502"/>
                </a:cxn>
                <a:cxn ang="0">
                  <a:pos x="26" y="488"/>
                </a:cxn>
                <a:cxn ang="0">
                  <a:pos x="34" y="464"/>
                </a:cxn>
                <a:cxn ang="0">
                  <a:pos x="32" y="442"/>
                </a:cxn>
                <a:cxn ang="0">
                  <a:pos x="38" y="414"/>
                </a:cxn>
                <a:cxn ang="0">
                  <a:pos x="30" y="382"/>
                </a:cxn>
                <a:cxn ang="0">
                  <a:pos x="30" y="354"/>
                </a:cxn>
                <a:cxn ang="0">
                  <a:pos x="32" y="330"/>
                </a:cxn>
                <a:cxn ang="0">
                  <a:pos x="42" y="302"/>
                </a:cxn>
                <a:cxn ang="0">
                  <a:pos x="50" y="260"/>
                </a:cxn>
                <a:cxn ang="0">
                  <a:pos x="56" y="202"/>
                </a:cxn>
                <a:cxn ang="0">
                  <a:pos x="58" y="166"/>
                </a:cxn>
                <a:cxn ang="0">
                  <a:pos x="66" y="134"/>
                </a:cxn>
                <a:cxn ang="0">
                  <a:pos x="68" y="98"/>
                </a:cxn>
                <a:cxn ang="0">
                  <a:pos x="70" y="62"/>
                </a:cxn>
                <a:cxn ang="0">
                  <a:pos x="70" y="10"/>
                </a:cxn>
                <a:cxn ang="0">
                  <a:pos x="82" y="14"/>
                </a:cxn>
                <a:cxn ang="0">
                  <a:pos x="96" y="60"/>
                </a:cxn>
                <a:cxn ang="0">
                  <a:pos x="108" y="98"/>
                </a:cxn>
              </a:cxnLst>
              <a:rect l="0" t="0" r="r" b="b"/>
              <a:pathLst>
                <a:path w="110" h="678">
                  <a:moveTo>
                    <a:pt x="104" y="666"/>
                  </a:moveTo>
                  <a:lnTo>
                    <a:pt x="104" y="666"/>
                  </a:lnTo>
                  <a:lnTo>
                    <a:pt x="102" y="672"/>
                  </a:lnTo>
                  <a:lnTo>
                    <a:pt x="98" y="678"/>
                  </a:lnTo>
                  <a:lnTo>
                    <a:pt x="98" y="672"/>
                  </a:lnTo>
                  <a:lnTo>
                    <a:pt x="92" y="670"/>
                  </a:lnTo>
                  <a:lnTo>
                    <a:pt x="92" y="668"/>
                  </a:lnTo>
                  <a:lnTo>
                    <a:pt x="90" y="664"/>
                  </a:lnTo>
                  <a:lnTo>
                    <a:pt x="78" y="668"/>
                  </a:lnTo>
                  <a:lnTo>
                    <a:pt x="76" y="670"/>
                  </a:lnTo>
                  <a:lnTo>
                    <a:pt x="72" y="670"/>
                  </a:lnTo>
                  <a:lnTo>
                    <a:pt x="66" y="670"/>
                  </a:lnTo>
                  <a:lnTo>
                    <a:pt x="66" y="668"/>
                  </a:lnTo>
                  <a:lnTo>
                    <a:pt x="68" y="668"/>
                  </a:lnTo>
                  <a:lnTo>
                    <a:pt x="68" y="666"/>
                  </a:lnTo>
                  <a:lnTo>
                    <a:pt x="64" y="664"/>
                  </a:lnTo>
                  <a:lnTo>
                    <a:pt x="60" y="666"/>
                  </a:lnTo>
                  <a:lnTo>
                    <a:pt x="56" y="666"/>
                  </a:lnTo>
                  <a:lnTo>
                    <a:pt x="56" y="662"/>
                  </a:lnTo>
                  <a:lnTo>
                    <a:pt x="50" y="662"/>
                  </a:lnTo>
                  <a:lnTo>
                    <a:pt x="50" y="660"/>
                  </a:lnTo>
                  <a:lnTo>
                    <a:pt x="46" y="660"/>
                  </a:lnTo>
                  <a:lnTo>
                    <a:pt x="46" y="662"/>
                  </a:lnTo>
                  <a:lnTo>
                    <a:pt x="46" y="664"/>
                  </a:lnTo>
                  <a:lnTo>
                    <a:pt x="42" y="662"/>
                  </a:lnTo>
                  <a:lnTo>
                    <a:pt x="42" y="660"/>
                  </a:lnTo>
                  <a:lnTo>
                    <a:pt x="44" y="660"/>
                  </a:lnTo>
                  <a:lnTo>
                    <a:pt x="44" y="658"/>
                  </a:lnTo>
                  <a:lnTo>
                    <a:pt x="54" y="656"/>
                  </a:lnTo>
                  <a:lnTo>
                    <a:pt x="54" y="654"/>
                  </a:lnTo>
                  <a:lnTo>
                    <a:pt x="54" y="652"/>
                  </a:lnTo>
                  <a:lnTo>
                    <a:pt x="50" y="654"/>
                  </a:lnTo>
                  <a:lnTo>
                    <a:pt x="48" y="654"/>
                  </a:lnTo>
                  <a:lnTo>
                    <a:pt x="46" y="652"/>
                  </a:lnTo>
                  <a:lnTo>
                    <a:pt x="44" y="646"/>
                  </a:lnTo>
                  <a:lnTo>
                    <a:pt x="50" y="646"/>
                  </a:lnTo>
                  <a:lnTo>
                    <a:pt x="50" y="650"/>
                  </a:lnTo>
                  <a:lnTo>
                    <a:pt x="52" y="648"/>
                  </a:lnTo>
                  <a:lnTo>
                    <a:pt x="52" y="650"/>
                  </a:lnTo>
                  <a:lnTo>
                    <a:pt x="54" y="644"/>
                  </a:lnTo>
                  <a:lnTo>
                    <a:pt x="58" y="644"/>
                  </a:lnTo>
                  <a:lnTo>
                    <a:pt x="58" y="652"/>
                  </a:lnTo>
                  <a:lnTo>
                    <a:pt x="62" y="654"/>
                  </a:lnTo>
                  <a:lnTo>
                    <a:pt x="60" y="658"/>
                  </a:lnTo>
                  <a:lnTo>
                    <a:pt x="64" y="658"/>
                  </a:lnTo>
                  <a:lnTo>
                    <a:pt x="64" y="654"/>
                  </a:lnTo>
                  <a:lnTo>
                    <a:pt x="70" y="654"/>
                  </a:lnTo>
                  <a:lnTo>
                    <a:pt x="72" y="656"/>
                  </a:lnTo>
                  <a:lnTo>
                    <a:pt x="76" y="656"/>
                  </a:lnTo>
                  <a:lnTo>
                    <a:pt x="70" y="650"/>
                  </a:lnTo>
                  <a:lnTo>
                    <a:pt x="64" y="650"/>
                  </a:lnTo>
                  <a:lnTo>
                    <a:pt x="62" y="646"/>
                  </a:lnTo>
                  <a:lnTo>
                    <a:pt x="62" y="642"/>
                  </a:lnTo>
                  <a:lnTo>
                    <a:pt x="72" y="638"/>
                  </a:lnTo>
                  <a:lnTo>
                    <a:pt x="62" y="638"/>
                  </a:lnTo>
                  <a:lnTo>
                    <a:pt x="60" y="638"/>
                  </a:lnTo>
                  <a:lnTo>
                    <a:pt x="60" y="636"/>
                  </a:lnTo>
                  <a:lnTo>
                    <a:pt x="60" y="632"/>
                  </a:lnTo>
                  <a:lnTo>
                    <a:pt x="60" y="624"/>
                  </a:lnTo>
                  <a:lnTo>
                    <a:pt x="62" y="624"/>
                  </a:lnTo>
                  <a:lnTo>
                    <a:pt x="66" y="624"/>
                  </a:lnTo>
                  <a:lnTo>
                    <a:pt x="70" y="626"/>
                  </a:lnTo>
                  <a:lnTo>
                    <a:pt x="76" y="620"/>
                  </a:lnTo>
                  <a:lnTo>
                    <a:pt x="80" y="624"/>
                  </a:lnTo>
                  <a:lnTo>
                    <a:pt x="84" y="622"/>
                  </a:lnTo>
                  <a:lnTo>
                    <a:pt x="88" y="666"/>
                  </a:lnTo>
                  <a:lnTo>
                    <a:pt x="92" y="664"/>
                  </a:lnTo>
                  <a:lnTo>
                    <a:pt x="98" y="664"/>
                  </a:lnTo>
                  <a:lnTo>
                    <a:pt x="94" y="664"/>
                  </a:lnTo>
                  <a:lnTo>
                    <a:pt x="96" y="664"/>
                  </a:lnTo>
                  <a:lnTo>
                    <a:pt x="104" y="666"/>
                  </a:lnTo>
                  <a:lnTo>
                    <a:pt x="104" y="666"/>
                  </a:lnTo>
                  <a:close/>
                  <a:moveTo>
                    <a:pt x="108" y="98"/>
                  </a:moveTo>
                  <a:lnTo>
                    <a:pt x="108" y="98"/>
                  </a:lnTo>
                  <a:lnTo>
                    <a:pt x="108" y="102"/>
                  </a:lnTo>
                  <a:lnTo>
                    <a:pt x="104" y="102"/>
                  </a:lnTo>
                  <a:lnTo>
                    <a:pt x="104" y="104"/>
                  </a:lnTo>
                  <a:lnTo>
                    <a:pt x="102" y="106"/>
                  </a:lnTo>
                  <a:lnTo>
                    <a:pt x="100" y="110"/>
                  </a:lnTo>
                  <a:lnTo>
                    <a:pt x="96" y="112"/>
                  </a:lnTo>
                  <a:lnTo>
                    <a:pt x="94" y="112"/>
                  </a:lnTo>
                  <a:lnTo>
                    <a:pt x="92" y="114"/>
                  </a:lnTo>
                  <a:lnTo>
                    <a:pt x="92" y="130"/>
                  </a:lnTo>
                  <a:lnTo>
                    <a:pt x="96" y="136"/>
                  </a:lnTo>
                  <a:lnTo>
                    <a:pt x="96" y="138"/>
                  </a:lnTo>
                  <a:lnTo>
                    <a:pt x="94" y="140"/>
                  </a:lnTo>
                  <a:lnTo>
                    <a:pt x="92" y="142"/>
                  </a:lnTo>
                  <a:lnTo>
                    <a:pt x="92" y="144"/>
                  </a:lnTo>
                  <a:lnTo>
                    <a:pt x="94" y="148"/>
                  </a:lnTo>
                  <a:lnTo>
                    <a:pt x="94" y="154"/>
                  </a:lnTo>
                  <a:lnTo>
                    <a:pt x="92" y="160"/>
                  </a:lnTo>
                  <a:lnTo>
                    <a:pt x="88" y="166"/>
                  </a:lnTo>
                  <a:lnTo>
                    <a:pt x="86" y="172"/>
                  </a:lnTo>
                  <a:lnTo>
                    <a:pt x="84" y="176"/>
                  </a:lnTo>
                  <a:lnTo>
                    <a:pt x="82" y="178"/>
                  </a:lnTo>
                  <a:lnTo>
                    <a:pt x="80" y="180"/>
                  </a:lnTo>
                  <a:lnTo>
                    <a:pt x="78" y="186"/>
                  </a:lnTo>
                  <a:lnTo>
                    <a:pt x="76" y="202"/>
                  </a:lnTo>
                  <a:lnTo>
                    <a:pt x="76" y="210"/>
                  </a:lnTo>
                  <a:lnTo>
                    <a:pt x="76" y="216"/>
                  </a:lnTo>
                  <a:lnTo>
                    <a:pt x="74" y="220"/>
                  </a:lnTo>
                  <a:lnTo>
                    <a:pt x="72" y="228"/>
                  </a:lnTo>
                  <a:lnTo>
                    <a:pt x="72" y="236"/>
                  </a:lnTo>
                  <a:lnTo>
                    <a:pt x="72" y="242"/>
                  </a:lnTo>
                  <a:lnTo>
                    <a:pt x="72" y="248"/>
                  </a:lnTo>
                  <a:lnTo>
                    <a:pt x="72" y="252"/>
                  </a:lnTo>
                  <a:lnTo>
                    <a:pt x="68" y="258"/>
                  </a:lnTo>
                  <a:lnTo>
                    <a:pt x="70" y="264"/>
                  </a:lnTo>
                  <a:lnTo>
                    <a:pt x="70" y="270"/>
                  </a:lnTo>
                  <a:lnTo>
                    <a:pt x="70" y="276"/>
                  </a:lnTo>
                  <a:lnTo>
                    <a:pt x="68" y="286"/>
                  </a:lnTo>
                  <a:lnTo>
                    <a:pt x="64" y="296"/>
                  </a:lnTo>
                  <a:lnTo>
                    <a:pt x="62" y="302"/>
                  </a:lnTo>
                  <a:lnTo>
                    <a:pt x="64" y="304"/>
                  </a:lnTo>
                  <a:lnTo>
                    <a:pt x="64" y="310"/>
                  </a:lnTo>
                  <a:lnTo>
                    <a:pt x="64" y="314"/>
                  </a:lnTo>
                  <a:lnTo>
                    <a:pt x="62" y="316"/>
                  </a:lnTo>
                  <a:lnTo>
                    <a:pt x="60" y="316"/>
                  </a:lnTo>
                  <a:lnTo>
                    <a:pt x="58" y="316"/>
                  </a:lnTo>
                  <a:lnTo>
                    <a:pt x="56" y="320"/>
                  </a:lnTo>
                  <a:lnTo>
                    <a:pt x="54" y="322"/>
                  </a:lnTo>
                  <a:lnTo>
                    <a:pt x="52" y="326"/>
                  </a:lnTo>
                  <a:lnTo>
                    <a:pt x="52" y="332"/>
                  </a:lnTo>
                  <a:lnTo>
                    <a:pt x="52" y="340"/>
                  </a:lnTo>
                  <a:lnTo>
                    <a:pt x="52" y="342"/>
                  </a:lnTo>
                  <a:lnTo>
                    <a:pt x="54" y="344"/>
                  </a:lnTo>
                  <a:lnTo>
                    <a:pt x="56" y="350"/>
                  </a:lnTo>
                  <a:lnTo>
                    <a:pt x="54" y="352"/>
                  </a:lnTo>
                  <a:lnTo>
                    <a:pt x="52" y="354"/>
                  </a:lnTo>
                  <a:lnTo>
                    <a:pt x="50" y="362"/>
                  </a:lnTo>
                  <a:lnTo>
                    <a:pt x="48" y="372"/>
                  </a:lnTo>
                  <a:lnTo>
                    <a:pt x="48" y="378"/>
                  </a:lnTo>
                  <a:lnTo>
                    <a:pt x="44" y="382"/>
                  </a:lnTo>
                  <a:lnTo>
                    <a:pt x="42" y="386"/>
                  </a:lnTo>
                  <a:lnTo>
                    <a:pt x="44" y="388"/>
                  </a:lnTo>
                  <a:lnTo>
                    <a:pt x="44" y="392"/>
                  </a:lnTo>
                  <a:lnTo>
                    <a:pt x="46" y="396"/>
                  </a:lnTo>
                  <a:lnTo>
                    <a:pt x="44" y="402"/>
                  </a:lnTo>
                  <a:lnTo>
                    <a:pt x="44" y="406"/>
                  </a:lnTo>
                  <a:lnTo>
                    <a:pt x="46" y="408"/>
                  </a:lnTo>
                  <a:lnTo>
                    <a:pt x="50" y="408"/>
                  </a:lnTo>
                  <a:lnTo>
                    <a:pt x="50" y="412"/>
                  </a:lnTo>
                  <a:lnTo>
                    <a:pt x="50" y="422"/>
                  </a:lnTo>
                  <a:lnTo>
                    <a:pt x="46" y="430"/>
                  </a:lnTo>
                  <a:lnTo>
                    <a:pt x="46" y="434"/>
                  </a:lnTo>
                  <a:lnTo>
                    <a:pt x="46" y="436"/>
                  </a:lnTo>
                  <a:lnTo>
                    <a:pt x="48" y="442"/>
                  </a:lnTo>
                  <a:lnTo>
                    <a:pt x="50" y="444"/>
                  </a:lnTo>
                  <a:lnTo>
                    <a:pt x="50" y="446"/>
                  </a:lnTo>
                  <a:lnTo>
                    <a:pt x="50" y="450"/>
                  </a:lnTo>
                  <a:lnTo>
                    <a:pt x="50" y="456"/>
                  </a:lnTo>
                  <a:lnTo>
                    <a:pt x="50" y="462"/>
                  </a:lnTo>
                  <a:lnTo>
                    <a:pt x="50" y="464"/>
                  </a:lnTo>
                  <a:lnTo>
                    <a:pt x="50" y="466"/>
                  </a:lnTo>
                  <a:lnTo>
                    <a:pt x="50" y="470"/>
                  </a:lnTo>
                  <a:lnTo>
                    <a:pt x="50" y="472"/>
                  </a:lnTo>
                  <a:lnTo>
                    <a:pt x="50" y="476"/>
                  </a:lnTo>
                  <a:lnTo>
                    <a:pt x="50" y="478"/>
                  </a:lnTo>
                  <a:lnTo>
                    <a:pt x="48" y="478"/>
                  </a:lnTo>
                  <a:lnTo>
                    <a:pt x="48" y="480"/>
                  </a:lnTo>
                  <a:lnTo>
                    <a:pt x="46" y="484"/>
                  </a:lnTo>
                  <a:lnTo>
                    <a:pt x="46" y="486"/>
                  </a:lnTo>
                  <a:lnTo>
                    <a:pt x="48" y="492"/>
                  </a:lnTo>
                  <a:lnTo>
                    <a:pt x="48" y="496"/>
                  </a:lnTo>
                  <a:lnTo>
                    <a:pt x="48" y="502"/>
                  </a:lnTo>
                  <a:lnTo>
                    <a:pt x="46" y="508"/>
                  </a:lnTo>
                  <a:lnTo>
                    <a:pt x="46" y="514"/>
                  </a:lnTo>
                  <a:lnTo>
                    <a:pt x="46" y="518"/>
                  </a:lnTo>
                  <a:lnTo>
                    <a:pt x="46" y="520"/>
                  </a:lnTo>
                  <a:lnTo>
                    <a:pt x="42" y="524"/>
                  </a:lnTo>
                  <a:lnTo>
                    <a:pt x="40" y="528"/>
                  </a:lnTo>
                  <a:lnTo>
                    <a:pt x="40" y="532"/>
                  </a:lnTo>
                  <a:lnTo>
                    <a:pt x="42" y="538"/>
                  </a:lnTo>
                  <a:lnTo>
                    <a:pt x="38" y="542"/>
                  </a:lnTo>
                  <a:lnTo>
                    <a:pt x="32" y="546"/>
                  </a:lnTo>
                  <a:lnTo>
                    <a:pt x="30" y="548"/>
                  </a:lnTo>
                  <a:lnTo>
                    <a:pt x="30" y="550"/>
                  </a:lnTo>
                  <a:lnTo>
                    <a:pt x="32" y="558"/>
                  </a:lnTo>
                  <a:lnTo>
                    <a:pt x="30" y="562"/>
                  </a:lnTo>
                  <a:lnTo>
                    <a:pt x="28" y="568"/>
                  </a:lnTo>
                  <a:lnTo>
                    <a:pt x="28" y="574"/>
                  </a:lnTo>
                  <a:lnTo>
                    <a:pt x="28" y="580"/>
                  </a:lnTo>
                  <a:lnTo>
                    <a:pt x="28" y="582"/>
                  </a:lnTo>
                  <a:lnTo>
                    <a:pt x="30" y="582"/>
                  </a:lnTo>
                  <a:lnTo>
                    <a:pt x="32" y="582"/>
                  </a:lnTo>
                  <a:lnTo>
                    <a:pt x="34" y="580"/>
                  </a:lnTo>
                  <a:lnTo>
                    <a:pt x="36" y="580"/>
                  </a:lnTo>
                  <a:lnTo>
                    <a:pt x="38" y="580"/>
                  </a:lnTo>
                  <a:lnTo>
                    <a:pt x="40" y="584"/>
                  </a:lnTo>
                  <a:lnTo>
                    <a:pt x="38" y="588"/>
                  </a:lnTo>
                  <a:lnTo>
                    <a:pt x="36" y="590"/>
                  </a:lnTo>
                  <a:lnTo>
                    <a:pt x="36" y="592"/>
                  </a:lnTo>
                  <a:lnTo>
                    <a:pt x="38" y="598"/>
                  </a:lnTo>
                  <a:lnTo>
                    <a:pt x="46" y="606"/>
                  </a:lnTo>
                  <a:lnTo>
                    <a:pt x="50" y="612"/>
                  </a:lnTo>
                  <a:lnTo>
                    <a:pt x="66" y="610"/>
                  </a:lnTo>
                  <a:lnTo>
                    <a:pt x="90" y="612"/>
                  </a:lnTo>
                  <a:lnTo>
                    <a:pt x="90" y="614"/>
                  </a:lnTo>
                  <a:lnTo>
                    <a:pt x="80" y="614"/>
                  </a:lnTo>
                  <a:lnTo>
                    <a:pt x="76" y="616"/>
                  </a:lnTo>
                  <a:lnTo>
                    <a:pt x="74" y="622"/>
                  </a:lnTo>
                  <a:lnTo>
                    <a:pt x="56" y="622"/>
                  </a:lnTo>
                  <a:lnTo>
                    <a:pt x="58" y="626"/>
                  </a:lnTo>
                  <a:lnTo>
                    <a:pt x="54" y="632"/>
                  </a:lnTo>
                  <a:lnTo>
                    <a:pt x="56" y="638"/>
                  </a:lnTo>
                  <a:lnTo>
                    <a:pt x="54" y="642"/>
                  </a:lnTo>
                  <a:lnTo>
                    <a:pt x="52" y="644"/>
                  </a:lnTo>
                  <a:lnTo>
                    <a:pt x="48" y="642"/>
                  </a:lnTo>
                  <a:lnTo>
                    <a:pt x="44" y="640"/>
                  </a:lnTo>
                  <a:lnTo>
                    <a:pt x="44" y="640"/>
                  </a:lnTo>
                  <a:lnTo>
                    <a:pt x="44" y="634"/>
                  </a:lnTo>
                  <a:lnTo>
                    <a:pt x="40" y="636"/>
                  </a:lnTo>
                  <a:lnTo>
                    <a:pt x="40" y="640"/>
                  </a:lnTo>
                  <a:lnTo>
                    <a:pt x="34" y="636"/>
                  </a:lnTo>
                  <a:lnTo>
                    <a:pt x="32" y="636"/>
                  </a:lnTo>
                  <a:lnTo>
                    <a:pt x="36" y="640"/>
                  </a:lnTo>
                  <a:lnTo>
                    <a:pt x="42" y="642"/>
                  </a:lnTo>
                  <a:lnTo>
                    <a:pt x="40" y="646"/>
                  </a:lnTo>
                  <a:lnTo>
                    <a:pt x="42" y="650"/>
                  </a:lnTo>
                  <a:lnTo>
                    <a:pt x="38" y="652"/>
                  </a:lnTo>
                  <a:lnTo>
                    <a:pt x="38" y="650"/>
                  </a:lnTo>
                  <a:lnTo>
                    <a:pt x="36" y="650"/>
                  </a:lnTo>
                  <a:lnTo>
                    <a:pt x="34" y="650"/>
                  </a:lnTo>
                  <a:lnTo>
                    <a:pt x="32" y="648"/>
                  </a:lnTo>
                  <a:lnTo>
                    <a:pt x="32" y="646"/>
                  </a:lnTo>
                  <a:lnTo>
                    <a:pt x="32" y="644"/>
                  </a:lnTo>
                  <a:lnTo>
                    <a:pt x="30" y="644"/>
                  </a:lnTo>
                  <a:lnTo>
                    <a:pt x="28" y="646"/>
                  </a:lnTo>
                  <a:lnTo>
                    <a:pt x="28" y="644"/>
                  </a:lnTo>
                  <a:lnTo>
                    <a:pt x="26" y="644"/>
                  </a:lnTo>
                  <a:lnTo>
                    <a:pt x="26" y="642"/>
                  </a:lnTo>
                  <a:lnTo>
                    <a:pt x="24" y="642"/>
                  </a:lnTo>
                  <a:lnTo>
                    <a:pt x="24" y="640"/>
                  </a:lnTo>
                  <a:lnTo>
                    <a:pt x="26" y="632"/>
                  </a:lnTo>
                  <a:lnTo>
                    <a:pt x="30" y="632"/>
                  </a:lnTo>
                  <a:lnTo>
                    <a:pt x="30" y="634"/>
                  </a:lnTo>
                  <a:lnTo>
                    <a:pt x="32" y="634"/>
                  </a:lnTo>
                  <a:lnTo>
                    <a:pt x="32" y="632"/>
                  </a:lnTo>
                  <a:lnTo>
                    <a:pt x="30" y="630"/>
                  </a:lnTo>
                  <a:lnTo>
                    <a:pt x="26" y="630"/>
                  </a:lnTo>
                  <a:lnTo>
                    <a:pt x="24" y="622"/>
                  </a:lnTo>
                  <a:lnTo>
                    <a:pt x="22" y="614"/>
                  </a:lnTo>
                  <a:lnTo>
                    <a:pt x="26" y="614"/>
                  </a:lnTo>
                  <a:lnTo>
                    <a:pt x="30" y="614"/>
                  </a:lnTo>
                  <a:lnTo>
                    <a:pt x="30" y="616"/>
                  </a:lnTo>
                  <a:lnTo>
                    <a:pt x="32" y="616"/>
                  </a:lnTo>
                  <a:lnTo>
                    <a:pt x="34" y="610"/>
                  </a:lnTo>
                  <a:lnTo>
                    <a:pt x="36" y="610"/>
                  </a:lnTo>
                  <a:lnTo>
                    <a:pt x="40" y="606"/>
                  </a:lnTo>
                  <a:lnTo>
                    <a:pt x="40" y="604"/>
                  </a:lnTo>
                  <a:lnTo>
                    <a:pt x="38" y="606"/>
                  </a:lnTo>
                  <a:lnTo>
                    <a:pt x="36" y="606"/>
                  </a:lnTo>
                  <a:lnTo>
                    <a:pt x="34" y="602"/>
                  </a:lnTo>
                  <a:lnTo>
                    <a:pt x="30" y="608"/>
                  </a:lnTo>
                  <a:lnTo>
                    <a:pt x="26" y="612"/>
                  </a:lnTo>
                  <a:lnTo>
                    <a:pt x="24" y="612"/>
                  </a:lnTo>
                  <a:lnTo>
                    <a:pt x="24" y="606"/>
                  </a:lnTo>
                  <a:lnTo>
                    <a:pt x="18" y="610"/>
                  </a:lnTo>
                  <a:lnTo>
                    <a:pt x="16" y="610"/>
                  </a:lnTo>
                  <a:lnTo>
                    <a:pt x="20" y="616"/>
                  </a:lnTo>
                  <a:lnTo>
                    <a:pt x="20" y="626"/>
                  </a:lnTo>
                  <a:lnTo>
                    <a:pt x="12" y="624"/>
                  </a:lnTo>
                  <a:lnTo>
                    <a:pt x="14" y="626"/>
                  </a:lnTo>
                  <a:lnTo>
                    <a:pt x="16" y="626"/>
                  </a:lnTo>
                  <a:lnTo>
                    <a:pt x="24" y="632"/>
                  </a:lnTo>
                  <a:lnTo>
                    <a:pt x="24" y="634"/>
                  </a:lnTo>
                  <a:lnTo>
                    <a:pt x="22" y="634"/>
                  </a:lnTo>
                  <a:lnTo>
                    <a:pt x="18" y="634"/>
                  </a:lnTo>
                  <a:lnTo>
                    <a:pt x="16" y="634"/>
                  </a:lnTo>
                  <a:lnTo>
                    <a:pt x="8" y="626"/>
                  </a:lnTo>
                  <a:lnTo>
                    <a:pt x="10" y="622"/>
                  </a:lnTo>
                  <a:lnTo>
                    <a:pt x="6" y="618"/>
                  </a:lnTo>
                  <a:lnTo>
                    <a:pt x="4" y="616"/>
                  </a:lnTo>
                  <a:lnTo>
                    <a:pt x="2" y="610"/>
                  </a:lnTo>
                  <a:lnTo>
                    <a:pt x="2" y="608"/>
                  </a:lnTo>
                  <a:lnTo>
                    <a:pt x="4" y="606"/>
                  </a:lnTo>
                  <a:lnTo>
                    <a:pt x="8" y="604"/>
                  </a:lnTo>
                  <a:lnTo>
                    <a:pt x="12" y="608"/>
                  </a:lnTo>
                  <a:lnTo>
                    <a:pt x="14" y="608"/>
                  </a:lnTo>
                  <a:lnTo>
                    <a:pt x="14" y="606"/>
                  </a:lnTo>
                  <a:lnTo>
                    <a:pt x="16" y="606"/>
                  </a:lnTo>
                  <a:lnTo>
                    <a:pt x="20" y="606"/>
                  </a:lnTo>
                  <a:lnTo>
                    <a:pt x="20" y="602"/>
                  </a:lnTo>
                  <a:lnTo>
                    <a:pt x="24" y="602"/>
                  </a:lnTo>
                  <a:lnTo>
                    <a:pt x="22" y="598"/>
                  </a:lnTo>
                  <a:lnTo>
                    <a:pt x="20" y="596"/>
                  </a:lnTo>
                  <a:lnTo>
                    <a:pt x="18" y="594"/>
                  </a:lnTo>
                  <a:lnTo>
                    <a:pt x="18" y="592"/>
                  </a:lnTo>
                  <a:lnTo>
                    <a:pt x="18" y="590"/>
                  </a:lnTo>
                  <a:lnTo>
                    <a:pt x="24" y="586"/>
                  </a:lnTo>
                  <a:lnTo>
                    <a:pt x="22" y="586"/>
                  </a:lnTo>
                  <a:lnTo>
                    <a:pt x="18" y="584"/>
                  </a:lnTo>
                  <a:lnTo>
                    <a:pt x="18" y="582"/>
                  </a:lnTo>
                  <a:lnTo>
                    <a:pt x="20" y="582"/>
                  </a:lnTo>
                  <a:lnTo>
                    <a:pt x="22" y="582"/>
                  </a:lnTo>
                  <a:lnTo>
                    <a:pt x="20" y="582"/>
                  </a:lnTo>
                  <a:lnTo>
                    <a:pt x="16" y="580"/>
                  </a:lnTo>
                  <a:lnTo>
                    <a:pt x="12" y="580"/>
                  </a:lnTo>
                  <a:lnTo>
                    <a:pt x="12" y="574"/>
                  </a:lnTo>
                  <a:lnTo>
                    <a:pt x="16" y="570"/>
                  </a:lnTo>
                  <a:lnTo>
                    <a:pt x="16" y="566"/>
                  </a:lnTo>
                  <a:lnTo>
                    <a:pt x="18" y="564"/>
                  </a:lnTo>
                  <a:lnTo>
                    <a:pt x="20" y="564"/>
                  </a:lnTo>
                  <a:lnTo>
                    <a:pt x="20" y="562"/>
                  </a:lnTo>
                  <a:lnTo>
                    <a:pt x="22" y="556"/>
                  </a:lnTo>
                  <a:lnTo>
                    <a:pt x="18" y="558"/>
                  </a:lnTo>
                  <a:lnTo>
                    <a:pt x="18" y="560"/>
                  </a:lnTo>
                  <a:lnTo>
                    <a:pt x="16" y="560"/>
                  </a:lnTo>
                  <a:lnTo>
                    <a:pt x="16" y="548"/>
                  </a:lnTo>
                  <a:lnTo>
                    <a:pt x="18" y="548"/>
                  </a:lnTo>
                  <a:lnTo>
                    <a:pt x="16" y="544"/>
                  </a:lnTo>
                  <a:lnTo>
                    <a:pt x="16" y="536"/>
                  </a:lnTo>
                  <a:lnTo>
                    <a:pt x="16" y="528"/>
                  </a:lnTo>
                  <a:lnTo>
                    <a:pt x="20" y="530"/>
                  </a:lnTo>
                  <a:lnTo>
                    <a:pt x="20" y="528"/>
                  </a:lnTo>
                  <a:lnTo>
                    <a:pt x="22" y="526"/>
                  </a:lnTo>
                  <a:lnTo>
                    <a:pt x="18" y="526"/>
                  </a:lnTo>
                  <a:lnTo>
                    <a:pt x="20" y="524"/>
                  </a:lnTo>
                  <a:lnTo>
                    <a:pt x="20" y="520"/>
                  </a:lnTo>
                  <a:lnTo>
                    <a:pt x="18" y="512"/>
                  </a:lnTo>
                  <a:lnTo>
                    <a:pt x="12" y="512"/>
                  </a:lnTo>
                  <a:lnTo>
                    <a:pt x="12" y="516"/>
                  </a:lnTo>
                  <a:lnTo>
                    <a:pt x="6" y="514"/>
                  </a:lnTo>
                  <a:lnTo>
                    <a:pt x="6" y="512"/>
                  </a:lnTo>
                  <a:lnTo>
                    <a:pt x="6" y="510"/>
                  </a:lnTo>
                  <a:lnTo>
                    <a:pt x="8" y="510"/>
                  </a:lnTo>
                  <a:lnTo>
                    <a:pt x="8" y="508"/>
                  </a:lnTo>
                  <a:lnTo>
                    <a:pt x="6" y="508"/>
                  </a:lnTo>
                  <a:lnTo>
                    <a:pt x="6" y="510"/>
                  </a:lnTo>
                  <a:lnTo>
                    <a:pt x="2" y="510"/>
                  </a:lnTo>
                  <a:lnTo>
                    <a:pt x="2" y="514"/>
                  </a:lnTo>
                  <a:lnTo>
                    <a:pt x="0" y="514"/>
                  </a:lnTo>
                  <a:lnTo>
                    <a:pt x="0" y="508"/>
                  </a:lnTo>
                  <a:lnTo>
                    <a:pt x="6" y="504"/>
                  </a:lnTo>
                  <a:lnTo>
                    <a:pt x="2" y="500"/>
                  </a:lnTo>
                  <a:lnTo>
                    <a:pt x="6" y="498"/>
                  </a:lnTo>
                  <a:lnTo>
                    <a:pt x="8" y="496"/>
                  </a:lnTo>
                  <a:lnTo>
                    <a:pt x="12" y="496"/>
                  </a:lnTo>
                  <a:lnTo>
                    <a:pt x="12" y="502"/>
                  </a:lnTo>
                  <a:lnTo>
                    <a:pt x="16" y="498"/>
                  </a:lnTo>
                  <a:lnTo>
                    <a:pt x="16" y="502"/>
                  </a:lnTo>
                  <a:lnTo>
                    <a:pt x="14" y="502"/>
                  </a:lnTo>
                  <a:lnTo>
                    <a:pt x="16" y="502"/>
                  </a:lnTo>
                  <a:lnTo>
                    <a:pt x="18" y="502"/>
                  </a:lnTo>
                  <a:lnTo>
                    <a:pt x="18" y="500"/>
                  </a:lnTo>
                  <a:lnTo>
                    <a:pt x="22" y="500"/>
                  </a:lnTo>
                  <a:lnTo>
                    <a:pt x="22" y="502"/>
                  </a:lnTo>
                  <a:lnTo>
                    <a:pt x="22" y="504"/>
                  </a:lnTo>
                  <a:lnTo>
                    <a:pt x="24" y="502"/>
                  </a:lnTo>
                  <a:lnTo>
                    <a:pt x="26" y="502"/>
                  </a:lnTo>
                  <a:lnTo>
                    <a:pt x="26" y="496"/>
                  </a:lnTo>
                  <a:lnTo>
                    <a:pt x="26" y="488"/>
                  </a:lnTo>
                  <a:lnTo>
                    <a:pt x="30" y="486"/>
                  </a:lnTo>
                  <a:lnTo>
                    <a:pt x="28" y="484"/>
                  </a:lnTo>
                  <a:lnTo>
                    <a:pt x="26" y="484"/>
                  </a:lnTo>
                  <a:lnTo>
                    <a:pt x="28" y="476"/>
                  </a:lnTo>
                  <a:lnTo>
                    <a:pt x="26" y="470"/>
                  </a:lnTo>
                  <a:lnTo>
                    <a:pt x="30" y="468"/>
                  </a:lnTo>
                  <a:lnTo>
                    <a:pt x="26" y="464"/>
                  </a:lnTo>
                  <a:lnTo>
                    <a:pt x="34" y="464"/>
                  </a:lnTo>
                  <a:lnTo>
                    <a:pt x="32" y="462"/>
                  </a:lnTo>
                  <a:lnTo>
                    <a:pt x="30" y="462"/>
                  </a:lnTo>
                  <a:lnTo>
                    <a:pt x="30" y="458"/>
                  </a:lnTo>
                  <a:lnTo>
                    <a:pt x="38" y="454"/>
                  </a:lnTo>
                  <a:lnTo>
                    <a:pt x="34" y="450"/>
                  </a:lnTo>
                  <a:lnTo>
                    <a:pt x="34" y="446"/>
                  </a:lnTo>
                  <a:lnTo>
                    <a:pt x="32" y="446"/>
                  </a:lnTo>
                  <a:lnTo>
                    <a:pt x="32" y="442"/>
                  </a:lnTo>
                  <a:lnTo>
                    <a:pt x="34" y="440"/>
                  </a:lnTo>
                  <a:lnTo>
                    <a:pt x="36" y="438"/>
                  </a:lnTo>
                  <a:lnTo>
                    <a:pt x="36" y="440"/>
                  </a:lnTo>
                  <a:lnTo>
                    <a:pt x="38" y="438"/>
                  </a:lnTo>
                  <a:lnTo>
                    <a:pt x="36" y="418"/>
                  </a:lnTo>
                  <a:lnTo>
                    <a:pt x="40" y="416"/>
                  </a:lnTo>
                  <a:lnTo>
                    <a:pt x="40" y="414"/>
                  </a:lnTo>
                  <a:lnTo>
                    <a:pt x="38" y="414"/>
                  </a:lnTo>
                  <a:lnTo>
                    <a:pt x="36" y="410"/>
                  </a:lnTo>
                  <a:lnTo>
                    <a:pt x="32" y="414"/>
                  </a:lnTo>
                  <a:lnTo>
                    <a:pt x="32" y="416"/>
                  </a:lnTo>
                  <a:lnTo>
                    <a:pt x="26" y="416"/>
                  </a:lnTo>
                  <a:lnTo>
                    <a:pt x="26" y="410"/>
                  </a:lnTo>
                  <a:lnTo>
                    <a:pt x="24" y="404"/>
                  </a:lnTo>
                  <a:lnTo>
                    <a:pt x="26" y="394"/>
                  </a:lnTo>
                  <a:lnTo>
                    <a:pt x="30" y="382"/>
                  </a:lnTo>
                  <a:lnTo>
                    <a:pt x="32" y="382"/>
                  </a:lnTo>
                  <a:lnTo>
                    <a:pt x="32" y="370"/>
                  </a:lnTo>
                  <a:lnTo>
                    <a:pt x="30" y="362"/>
                  </a:lnTo>
                  <a:lnTo>
                    <a:pt x="30" y="360"/>
                  </a:lnTo>
                  <a:lnTo>
                    <a:pt x="32" y="360"/>
                  </a:lnTo>
                  <a:lnTo>
                    <a:pt x="30" y="358"/>
                  </a:lnTo>
                  <a:lnTo>
                    <a:pt x="30" y="356"/>
                  </a:lnTo>
                  <a:lnTo>
                    <a:pt x="30" y="354"/>
                  </a:lnTo>
                  <a:lnTo>
                    <a:pt x="32" y="350"/>
                  </a:lnTo>
                  <a:lnTo>
                    <a:pt x="28" y="348"/>
                  </a:lnTo>
                  <a:lnTo>
                    <a:pt x="28" y="344"/>
                  </a:lnTo>
                  <a:lnTo>
                    <a:pt x="30" y="342"/>
                  </a:lnTo>
                  <a:lnTo>
                    <a:pt x="26" y="338"/>
                  </a:lnTo>
                  <a:lnTo>
                    <a:pt x="30" y="336"/>
                  </a:lnTo>
                  <a:lnTo>
                    <a:pt x="34" y="336"/>
                  </a:lnTo>
                  <a:lnTo>
                    <a:pt x="32" y="330"/>
                  </a:lnTo>
                  <a:lnTo>
                    <a:pt x="34" y="328"/>
                  </a:lnTo>
                  <a:lnTo>
                    <a:pt x="36" y="326"/>
                  </a:lnTo>
                  <a:lnTo>
                    <a:pt x="38" y="324"/>
                  </a:lnTo>
                  <a:lnTo>
                    <a:pt x="38" y="318"/>
                  </a:lnTo>
                  <a:lnTo>
                    <a:pt x="42" y="314"/>
                  </a:lnTo>
                  <a:lnTo>
                    <a:pt x="42" y="308"/>
                  </a:lnTo>
                  <a:lnTo>
                    <a:pt x="42" y="302"/>
                  </a:lnTo>
                  <a:lnTo>
                    <a:pt x="42" y="302"/>
                  </a:lnTo>
                  <a:lnTo>
                    <a:pt x="40" y="298"/>
                  </a:lnTo>
                  <a:lnTo>
                    <a:pt x="44" y="292"/>
                  </a:lnTo>
                  <a:lnTo>
                    <a:pt x="48" y="286"/>
                  </a:lnTo>
                  <a:lnTo>
                    <a:pt x="48" y="276"/>
                  </a:lnTo>
                  <a:lnTo>
                    <a:pt x="50" y="270"/>
                  </a:lnTo>
                  <a:lnTo>
                    <a:pt x="50" y="268"/>
                  </a:lnTo>
                  <a:lnTo>
                    <a:pt x="50" y="266"/>
                  </a:lnTo>
                  <a:lnTo>
                    <a:pt x="50" y="260"/>
                  </a:lnTo>
                  <a:lnTo>
                    <a:pt x="54" y="256"/>
                  </a:lnTo>
                  <a:lnTo>
                    <a:pt x="56" y="236"/>
                  </a:lnTo>
                  <a:lnTo>
                    <a:pt x="54" y="230"/>
                  </a:lnTo>
                  <a:lnTo>
                    <a:pt x="52" y="226"/>
                  </a:lnTo>
                  <a:lnTo>
                    <a:pt x="52" y="220"/>
                  </a:lnTo>
                  <a:lnTo>
                    <a:pt x="54" y="216"/>
                  </a:lnTo>
                  <a:lnTo>
                    <a:pt x="56" y="216"/>
                  </a:lnTo>
                  <a:lnTo>
                    <a:pt x="56" y="202"/>
                  </a:lnTo>
                  <a:lnTo>
                    <a:pt x="54" y="196"/>
                  </a:lnTo>
                  <a:lnTo>
                    <a:pt x="52" y="192"/>
                  </a:lnTo>
                  <a:lnTo>
                    <a:pt x="52" y="190"/>
                  </a:lnTo>
                  <a:lnTo>
                    <a:pt x="56" y="182"/>
                  </a:lnTo>
                  <a:lnTo>
                    <a:pt x="56" y="176"/>
                  </a:lnTo>
                  <a:lnTo>
                    <a:pt x="56" y="172"/>
                  </a:lnTo>
                  <a:lnTo>
                    <a:pt x="58" y="172"/>
                  </a:lnTo>
                  <a:lnTo>
                    <a:pt x="58" y="166"/>
                  </a:lnTo>
                  <a:lnTo>
                    <a:pt x="58" y="162"/>
                  </a:lnTo>
                  <a:lnTo>
                    <a:pt x="62" y="160"/>
                  </a:lnTo>
                  <a:lnTo>
                    <a:pt x="62" y="156"/>
                  </a:lnTo>
                  <a:lnTo>
                    <a:pt x="62" y="152"/>
                  </a:lnTo>
                  <a:lnTo>
                    <a:pt x="62" y="144"/>
                  </a:lnTo>
                  <a:lnTo>
                    <a:pt x="64" y="144"/>
                  </a:lnTo>
                  <a:lnTo>
                    <a:pt x="62" y="142"/>
                  </a:lnTo>
                  <a:lnTo>
                    <a:pt x="66" y="134"/>
                  </a:lnTo>
                  <a:lnTo>
                    <a:pt x="64" y="130"/>
                  </a:lnTo>
                  <a:lnTo>
                    <a:pt x="64" y="128"/>
                  </a:lnTo>
                  <a:lnTo>
                    <a:pt x="62" y="120"/>
                  </a:lnTo>
                  <a:lnTo>
                    <a:pt x="64" y="114"/>
                  </a:lnTo>
                  <a:lnTo>
                    <a:pt x="66" y="104"/>
                  </a:lnTo>
                  <a:lnTo>
                    <a:pt x="66" y="102"/>
                  </a:lnTo>
                  <a:lnTo>
                    <a:pt x="68" y="102"/>
                  </a:lnTo>
                  <a:lnTo>
                    <a:pt x="68" y="98"/>
                  </a:lnTo>
                  <a:lnTo>
                    <a:pt x="64" y="96"/>
                  </a:lnTo>
                  <a:lnTo>
                    <a:pt x="64" y="94"/>
                  </a:lnTo>
                  <a:lnTo>
                    <a:pt x="64" y="90"/>
                  </a:lnTo>
                  <a:lnTo>
                    <a:pt x="68" y="90"/>
                  </a:lnTo>
                  <a:lnTo>
                    <a:pt x="68" y="80"/>
                  </a:lnTo>
                  <a:lnTo>
                    <a:pt x="68" y="68"/>
                  </a:lnTo>
                  <a:lnTo>
                    <a:pt x="70" y="68"/>
                  </a:lnTo>
                  <a:lnTo>
                    <a:pt x="70" y="62"/>
                  </a:lnTo>
                  <a:lnTo>
                    <a:pt x="72" y="62"/>
                  </a:lnTo>
                  <a:lnTo>
                    <a:pt x="72" y="58"/>
                  </a:lnTo>
                  <a:lnTo>
                    <a:pt x="70" y="56"/>
                  </a:lnTo>
                  <a:lnTo>
                    <a:pt x="72" y="48"/>
                  </a:lnTo>
                  <a:lnTo>
                    <a:pt x="72" y="42"/>
                  </a:lnTo>
                  <a:lnTo>
                    <a:pt x="72" y="28"/>
                  </a:lnTo>
                  <a:lnTo>
                    <a:pt x="70" y="18"/>
                  </a:lnTo>
                  <a:lnTo>
                    <a:pt x="70" y="10"/>
                  </a:lnTo>
                  <a:lnTo>
                    <a:pt x="68" y="8"/>
                  </a:lnTo>
                  <a:lnTo>
                    <a:pt x="70" y="8"/>
                  </a:lnTo>
                  <a:lnTo>
                    <a:pt x="72" y="4"/>
                  </a:lnTo>
                  <a:lnTo>
                    <a:pt x="74" y="0"/>
                  </a:lnTo>
                  <a:lnTo>
                    <a:pt x="76" y="0"/>
                  </a:lnTo>
                  <a:lnTo>
                    <a:pt x="78" y="6"/>
                  </a:lnTo>
                  <a:lnTo>
                    <a:pt x="80" y="12"/>
                  </a:lnTo>
                  <a:lnTo>
                    <a:pt x="82" y="14"/>
                  </a:lnTo>
                  <a:lnTo>
                    <a:pt x="86" y="20"/>
                  </a:lnTo>
                  <a:lnTo>
                    <a:pt x="88" y="22"/>
                  </a:lnTo>
                  <a:lnTo>
                    <a:pt x="92" y="34"/>
                  </a:lnTo>
                  <a:lnTo>
                    <a:pt x="92" y="40"/>
                  </a:lnTo>
                  <a:lnTo>
                    <a:pt x="96" y="46"/>
                  </a:lnTo>
                  <a:lnTo>
                    <a:pt x="96" y="50"/>
                  </a:lnTo>
                  <a:lnTo>
                    <a:pt x="96" y="54"/>
                  </a:lnTo>
                  <a:lnTo>
                    <a:pt x="96" y="60"/>
                  </a:lnTo>
                  <a:lnTo>
                    <a:pt x="98" y="72"/>
                  </a:lnTo>
                  <a:lnTo>
                    <a:pt x="104" y="76"/>
                  </a:lnTo>
                  <a:lnTo>
                    <a:pt x="104" y="80"/>
                  </a:lnTo>
                  <a:lnTo>
                    <a:pt x="104" y="82"/>
                  </a:lnTo>
                  <a:lnTo>
                    <a:pt x="106" y="84"/>
                  </a:lnTo>
                  <a:lnTo>
                    <a:pt x="110" y="88"/>
                  </a:lnTo>
                  <a:lnTo>
                    <a:pt x="110" y="90"/>
                  </a:lnTo>
                  <a:lnTo>
                    <a:pt x="108" y="98"/>
                  </a:lnTo>
                  <a:lnTo>
                    <a:pt x="108" y="9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68" name="Freeform 383">
              <a:extLst>
                <a:ext uri="{FF2B5EF4-FFF2-40B4-BE49-F238E27FC236}">
                  <a16:creationId xmlns:a16="http://schemas.microsoft.com/office/drawing/2014/main" id="{F0A7E5CA-CC6B-4BB5-AF57-A50D9AD2FB68}"/>
                </a:ext>
              </a:extLst>
            </p:cNvPr>
            <p:cNvSpPr>
              <a:spLocks noEditPoints="1"/>
            </p:cNvSpPr>
            <p:nvPr/>
          </p:nvSpPr>
          <p:spPr bwMode="auto">
            <a:xfrm>
              <a:off x="4632325" y="3448050"/>
              <a:ext cx="215900" cy="419100"/>
            </a:xfrm>
            <a:custGeom>
              <a:avLst/>
              <a:gdLst/>
              <a:ahLst/>
              <a:cxnLst>
                <a:cxn ang="0">
                  <a:pos x="8" y="168"/>
                </a:cxn>
                <a:cxn ang="0">
                  <a:pos x="16" y="178"/>
                </a:cxn>
                <a:cxn ang="0">
                  <a:pos x="16" y="182"/>
                </a:cxn>
                <a:cxn ang="0">
                  <a:pos x="20" y="190"/>
                </a:cxn>
                <a:cxn ang="0">
                  <a:pos x="18" y="196"/>
                </a:cxn>
                <a:cxn ang="0">
                  <a:pos x="18" y="206"/>
                </a:cxn>
                <a:cxn ang="0">
                  <a:pos x="20" y="214"/>
                </a:cxn>
                <a:cxn ang="0">
                  <a:pos x="22" y="222"/>
                </a:cxn>
                <a:cxn ang="0">
                  <a:pos x="16" y="224"/>
                </a:cxn>
                <a:cxn ang="0">
                  <a:pos x="8" y="224"/>
                </a:cxn>
                <a:cxn ang="0">
                  <a:pos x="6" y="230"/>
                </a:cxn>
                <a:cxn ang="0">
                  <a:pos x="14" y="244"/>
                </a:cxn>
                <a:cxn ang="0">
                  <a:pos x="18" y="256"/>
                </a:cxn>
                <a:cxn ang="0">
                  <a:pos x="20" y="264"/>
                </a:cxn>
                <a:cxn ang="0">
                  <a:pos x="30" y="258"/>
                </a:cxn>
                <a:cxn ang="0">
                  <a:pos x="36" y="260"/>
                </a:cxn>
                <a:cxn ang="0">
                  <a:pos x="58" y="256"/>
                </a:cxn>
                <a:cxn ang="0">
                  <a:pos x="66" y="246"/>
                </a:cxn>
                <a:cxn ang="0">
                  <a:pos x="68" y="242"/>
                </a:cxn>
                <a:cxn ang="0">
                  <a:pos x="68" y="236"/>
                </a:cxn>
                <a:cxn ang="0">
                  <a:pos x="74" y="232"/>
                </a:cxn>
                <a:cxn ang="0">
                  <a:pos x="82" y="230"/>
                </a:cxn>
                <a:cxn ang="0">
                  <a:pos x="90" y="226"/>
                </a:cxn>
                <a:cxn ang="0">
                  <a:pos x="94" y="224"/>
                </a:cxn>
                <a:cxn ang="0">
                  <a:pos x="104" y="218"/>
                </a:cxn>
                <a:cxn ang="0">
                  <a:pos x="108" y="212"/>
                </a:cxn>
                <a:cxn ang="0">
                  <a:pos x="112" y="208"/>
                </a:cxn>
                <a:cxn ang="0">
                  <a:pos x="114" y="206"/>
                </a:cxn>
                <a:cxn ang="0">
                  <a:pos x="110" y="198"/>
                </a:cxn>
                <a:cxn ang="0">
                  <a:pos x="112" y="190"/>
                </a:cxn>
                <a:cxn ang="0">
                  <a:pos x="110" y="184"/>
                </a:cxn>
                <a:cxn ang="0">
                  <a:pos x="114" y="180"/>
                </a:cxn>
                <a:cxn ang="0">
                  <a:pos x="110" y="176"/>
                </a:cxn>
                <a:cxn ang="0">
                  <a:pos x="104" y="176"/>
                </a:cxn>
                <a:cxn ang="0">
                  <a:pos x="102" y="174"/>
                </a:cxn>
                <a:cxn ang="0">
                  <a:pos x="102" y="170"/>
                </a:cxn>
                <a:cxn ang="0">
                  <a:pos x="106" y="164"/>
                </a:cxn>
                <a:cxn ang="0">
                  <a:pos x="110" y="160"/>
                </a:cxn>
                <a:cxn ang="0">
                  <a:pos x="114" y="150"/>
                </a:cxn>
                <a:cxn ang="0">
                  <a:pos x="116" y="144"/>
                </a:cxn>
                <a:cxn ang="0">
                  <a:pos x="118" y="136"/>
                </a:cxn>
                <a:cxn ang="0">
                  <a:pos x="118" y="132"/>
                </a:cxn>
                <a:cxn ang="0">
                  <a:pos x="120" y="126"/>
                </a:cxn>
                <a:cxn ang="0">
                  <a:pos x="126" y="126"/>
                </a:cxn>
                <a:cxn ang="0">
                  <a:pos x="136" y="126"/>
                </a:cxn>
                <a:cxn ang="0">
                  <a:pos x="24" y="0"/>
                </a:cxn>
                <a:cxn ang="0">
                  <a:pos x="18" y="42"/>
                </a:cxn>
                <a:cxn ang="0">
                  <a:pos x="24" y="52"/>
                </a:cxn>
                <a:cxn ang="0">
                  <a:pos x="20" y="62"/>
                </a:cxn>
                <a:cxn ang="0">
                  <a:pos x="18" y="98"/>
                </a:cxn>
                <a:cxn ang="0">
                  <a:pos x="0" y="140"/>
                </a:cxn>
                <a:cxn ang="0">
                  <a:pos x="8" y="168"/>
                </a:cxn>
                <a:cxn ang="0">
                  <a:pos x="2" y="154"/>
                </a:cxn>
                <a:cxn ang="0">
                  <a:pos x="6" y="154"/>
                </a:cxn>
                <a:cxn ang="0">
                  <a:pos x="12" y="162"/>
                </a:cxn>
                <a:cxn ang="0">
                  <a:pos x="22" y="168"/>
                </a:cxn>
                <a:cxn ang="0">
                  <a:pos x="18" y="166"/>
                </a:cxn>
                <a:cxn ang="0">
                  <a:pos x="10" y="168"/>
                </a:cxn>
                <a:cxn ang="0">
                  <a:pos x="2" y="154"/>
                </a:cxn>
              </a:cxnLst>
              <a:rect l="0" t="0" r="r" b="b"/>
              <a:pathLst>
                <a:path w="136" h="264">
                  <a:moveTo>
                    <a:pt x="8" y="168"/>
                  </a:moveTo>
                  <a:lnTo>
                    <a:pt x="8" y="168"/>
                  </a:lnTo>
                  <a:lnTo>
                    <a:pt x="16" y="174"/>
                  </a:lnTo>
                  <a:lnTo>
                    <a:pt x="16" y="178"/>
                  </a:lnTo>
                  <a:lnTo>
                    <a:pt x="16" y="180"/>
                  </a:lnTo>
                  <a:lnTo>
                    <a:pt x="16" y="182"/>
                  </a:lnTo>
                  <a:lnTo>
                    <a:pt x="20" y="186"/>
                  </a:lnTo>
                  <a:lnTo>
                    <a:pt x="20" y="190"/>
                  </a:lnTo>
                  <a:lnTo>
                    <a:pt x="20" y="194"/>
                  </a:lnTo>
                  <a:lnTo>
                    <a:pt x="18" y="196"/>
                  </a:lnTo>
                  <a:lnTo>
                    <a:pt x="16" y="200"/>
                  </a:lnTo>
                  <a:lnTo>
                    <a:pt x="18" y="206"/>
                  </a:lnTo>
                  <a:lnTo>
                    <a:pt x="20" y="210"/>
                  </a:lnTo>
                  <a:lnTo>
                    <a:pt x="20" y="214"/>
                  </a:lnTo>
                  <a:lnTo>
                    <a:pt x="22" y="218"/>
                  </a:lnTo>
                  <a:lnTo>
                    <a:pt x="22" y="222"/>
                  </a:lnTo>
                  <a:lnTo>
                    <a:pt x="22" y="224"/>
                  </a:lnTo>
                  <a:lnTo>
                    <a:pt x="16" y="224"/>
                  </a:lnTo>
                  <a:lnTo>
                    <a:pt x="12" y="224"/>
                  </a:lnTo>
                  <a:lnTo>
                    <a:pt x="8" y="224"/>
                  </a:lnTo>
                  <a:lnTo>
                    <a:pt x="6" y="228"/>
                  </a:lnTo>
                  <a:lnTo>
                    <a:pt x="6" y="230"/>
                  </a:lnTo>
                  <a:lnTo>
                    <a:pt x="6" y="232"/>
                  </a:lnTo>
                  <a:lnTo>
                    <a:pt x="14" y="244"/>
                  </a:lnTo>
                  <a:lnTo>
                    <a:pt x="16" y="250"/>
                  </a:lnTo>
                  <a:lnTo>
                    <a:pt x="18" y="256"/>
                  </a:lnTo>
                  <a:lnTo>
                    <a:pt x="14" y="264"/>
                  </a:lnTo>
                  <a:lnTo>
                    <a:pt x="20" y="264"/>
                  </a:lnTo>
                  <a:lnTo>
                    <a:pt x="26" y="264"/>
                  </a:lnTo>
                  <a:lnTo>
                    <a:pt x="30" y="258"/>
                  </a:lnTo>
                  <a:lnTo>
                    <a:pt x="32" y="260"/>
                  </a:lnTo>
                  <a:lnTo>
                    <a:pt x="36" y="260"/>
                  </a:lnTo>
                  <a:lnTo>
                    <a:pt x="52" y="258"/>
                  </a:lnTo>
                  <a:lnTo>
                    <a:pt x="58" y="256"/>
                  </a:lnTo>
                  <a:lnTo>
                    <a:pt x="62" y="250"/>
                  </a:lnTo>
                  <a:lnTo>
                    <a:pt x="66" y="246"/>
                  </a:lnTo>
                  <a:lnTo>
                    <a:pt x="70" y="244"/>
                  </a:lnTo>
                  <a:lnTo>
                    <a:pt x="68" y="242"/>
                  </a:lnTo>
                  <a:lnTo>
                    <a:pt x="66" y="240"/>
                  </a:lnTo>
                  <a:lnTo>
                    <a:pt x="68" y="236"/>
                  </a:lnTo>
                  <a:lnTo>
                    <a:pt x="70" y="234"/>
                  </a:lnTo>
                  <a:lnTo>
                    <a:pt x="74" y="232"/>
                  </a:lnTo>
                  <a:lnTo>
                    <a:pt x="80" y="232"/>
                  </a:lnTo>
                  <a:lnTo>
                    <a:pt x="82" y="230"/>
                  </a:lnTo>
                  <a:lnTo>
                    <a:pt x="86" y="228"/>
                  </a:lnTo>
                  <a:lnTo>
                    <a:pt x="90" y="226"/>
                  </a:lnTo>
                  <a:lnTo>
                    <a:pt x="92" y="226"/>
                  </a:lnTo>
                  <a:lnTo>
                    <a:pt x="94" y="224"/>
                  </a:lnTo>
                  <a:lnTo>
                    <a:pt x="96" y="222"/>
                  </a:lnTo>
                  <a:lnTo>
                    <a:pt x="104" y="218"/>
                  </a:lnTo>
                  <a:lnTo>
                    <a:pt x="106" y="216"/>
                  </a:lnTo>
                  <a:lnTo>
                    <a:pt x="108" y="212"/>
                  </a:lnTo>
                  <a:lnTo>
                    <a:pt x="110" y="210"/>
                  </a:lnTo>
                  <a:lnTo>
                    <a:pt x="112" y="208"/>
                  </a:lnTo>
                  <a:lnTo>
                    <a:pt x="114" y="208"/>
                  </a:lnTo>
                  <a:lnTo>
                    <a:pt x="114" y="206"/>
                  </a:lnTo>
                  <a:lnTo>
                    <a:pt x="114" y="202"/>
                  </a:lnTo>
                  <a:lnTo>
                    <a:pt x="110" y="198"/>
                  </a:lnTo>
                  <a:lnTo>
                    <a:pt x="112" y="196"/>
                  </a:lnTo>
                  <a:lnTo>
                    <a:pt x="112" y="190"/>
                  </a:lnTo>
                  <a:lnTo>
                    <a:pt x="110" y="186"/>
                  </a:lnTo>
                  <a:lnTo>
                    <a:pt x="110" y="184"/>
                  </a:lnTo>
                  <a:lnTo>
                    <a:pt x="112" y="182"/>
                  </a:lnTo>
                  <a:lnTo>
                    <a:pt x="114" y="180"/>
                  </a:lnTo>
                  <a:lnTo>
                    <a:pt x="114" y="178"/>
                  </a:lnTo>
                  <a:lnTo>
                    <a:pt x="110" y="176"/>
                  </a:lnTo>
                  <a:lnTo>
                    <a:pt x="108" y="174"/>
                  </a:lnTo>
                  <a:lnTo>
                    <a:pt x="104" y="176"/>
                  </a:lnTo>
                  <a:lnTo>
                    <a:pt x="102" y="176"/>
                  </a:lnTo>
                  <a:lnTo>
                    <a:pt x="102" y="174"/>
                  </a:lnTo>
                  <a:lnTo>
                    <a:pt x="102" y="170"/>
                  </a:lnTo>
                  <a:lnTo>
                    <a:pt x="102" y="170"/>
                  </a:lnTo>
                  <a:lnTo>
                    <a:pt x="106" y="168"/>
                  </a:lnTo>
                  <a:lnTo>
                    <a:pt x="106" y="164"/>
                  </a:lnTo>
                  <a:lnTo>
                    <a:pt x="108" y="162"/>
                  </a:lnTo>
                  <a:lnTo>
                    <a:pt x="110" y="160"/>
                  </a:lnTo>
                  <a:lnTo>
                    <a:pt x="112" y="154"/>
                  </a:lnTo>
                  <a:lnTo>
                    <a:pt x="114" y="150"/>
                  </a:lnTo>
                  <a:lnTo>
                    <a:pt x="114" y="146"/>
                  </a:lnTo>
                  <a:lnTo>
                    <a:pt x="116" y="144"/>
                  </a:lnTo>
                  <a:lnTo>
                    <a:pt x="118" y="140"/>
                  </a:lnTo>
                  <a:lnTo>
                    <a:pt x="118" y="136"/>
                  </a:lnTo>
                  <a:lnTo>
                    <a:pt x="118" y="134"/>
                  </a:lnTo>
                  <a:lnTo>
                    <a:pt x="118" y="132"/>
                  </a:lnTo>
                  <a:lnTo>
                    <a:pt x="120" y="128"/>
                  </a:lnTo>
                  <a:lnTo>
                    <a:pt x="120" y="126"/>
                  </a:lnTo>
                  <a:lnTo>
                    <a:pt x="124" y="126"/>
                  </a:lnTo>
                  <a:lnTo>
                    <a:pt x="126" y="126"/>
                  </a:lnTo>
                  <a:lnTo>
                    <a:pt x="132" y="128"/>
                  </a:lnTo>
                  <a:lnTo>
                    <a:pt x="136" y="126"/>
                  </a:lnTo>
                  <a:lnTo>
                    <a:pt x="136" y="66"/>
                  </a:lnTo>
                  <a:lnTo>
                    <a:pt x="24" y="0"/>
                  </a:lnTo>
                  <a:lnTo>
                    <a:pt x="12" y="10"/>
                  </a:lnTo>
                  <a:lnTo>
                    <a:pt x="18" y="42"/>
                  </a:lnTo>
                  <a:lnTo>
                    <a:pt x="22" y="48"/>
                  </a:lnTo>
                  <a:lnTo>
                    <a:pt x="24" y="52"/>
                  </a:lnTo>
                  <a:lnTo>
                    <a:pt x="24" y="56"/>
                  </a:lnTo>
                  <a:lnTo>
                    <a:pt x="20" y="62"/>
                  </a:lnTo>
                  <a:lnTo>
                    <a:pt x="20" y="68"/>
                  </a:lnTo>
                  <a:lnTo>
                    <a:pt x="18" y="98"/>
                  </a:lnTo>
                  <a:lnTo>
                    <a:pt x="20" y="122"/>
                  </a:lnTo>
                  <a:lnTo>
                    <a:pt x="0" y="140"/>
                  </a:lnTo>
                  <a:lnTo>
                    <a:pt x="0" y="154"/>
                  </a:lnTo>
                  <a:lnTo>
                    <a:pt x="8" y="168"/>
                  </a:lnTo>
                  <a:lnTo>
                    <a:pt x="8" y="168"/>
                  </a:lnTo>
                  <a:close/>
                  <a:moveTo>
                    <a:pt x="2" y="154"/>
                  </a:moveTo>
                  <a:lnTo>
                    <a:pt x="2" y="154"/>
                  </a:lnTo>
                  <a:lnTo>
                    <a:pt x="6" y="154"/>
                  </a:lnTo>
                  <a:lnTo>
                    <a:pt x="6" y="158"/>
                  </a:lnTo>
                  <a:lnTo>
                    <a:pt x="12" y="162"/>
                  </a:lnTo>
                  <a:lnTo>
                    <a:pt x="22" y="162"/>
                  </a:lnTo>
                  <a:lnTo>
                    <a:pt x="22" y="168"/>
                  </a:lnTo>
                  <a:lnTo>
                    <a:pt x="20" y="168"/>
                  </a:lnTo>
                  <a:lnTo>
                    <a:pt x="18" y="166"/>
                  </a:lnTo>
                  <a:lnTo>
                    <a:pt x="12" y="166"/>
                  </a:lnTo>
                  <a:lnTo>
                    <a:pt x="10" y="168"/>
                  </a:lnTo>
                  <a:lnTo>
                    <a:pt x="2" y="154"/>
                  </a:lnTo>
                  <a:lnTo>
                    <a:pt x="2" y="15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69" name="Freeform 384">
              <a:extLst>
                <a:ext uri="{FF2B5EF4-FFF2-40B4-BE49-F238E27FC236}">
                  <a16:creationId xmlns:a16="http://schemas.microsoft.com/office/drawing/2014/main" id="{3F1BBC29-0322-4826-926E-96E6B6202256}"/>
                </a:ext>
              </a:extLst>
            </p:cNvPr>
            <p:cNvSpPr>
              <a:spLocks/>
            </p:cNvSpPr>
            <p:nvPr/>
          </p:nvSpPr>
          <p:spPr bwMode="auto">
            <a:xfrm>
              <a:off x="4635500" y="3692525"/>
              <a:ext cx="31750" cy="22225"/>
            </a:xfrm>
            <a:custGeom>
              <a:avLst/>
              <a:gdLst/>
              <a:ahLst/>
              <a:cxnLst>
                <a:cxn ang="0">
                  <a:pos x="0" y="0"/>
                </a:cxn>
                <a:cxn ang="0">
                  <a:pos x="0" y="0"/>
                </a:cxn>
                <a:cxn ang="0">
                  <a:pos x="4" y="0"/>
                </a:cxn>
                <a:cxn ang="0">
                  <a:pos x="4" y="4"/>
                </a:cxn>
                <a:cxn ang="0">
                  <a:pos x="10" y="8"/>
                </a:cxn>
                <a:cxn ang="0">
                  <a:pos x="20" y="8"/>
                </a:cxn>
                <a:cxn ang="0">
                  <a:pos x="20" y="14"/>
                </a:cxn>
                <a:cxn ang="0">
                  <a:pos x="18" y="14"/>
                </a:cxn>
                <a:cxn ang="0">
                  <a:pos x="16" y="12"/>
                </a:cxn>
                <a:cxn ang="0">
                  <a:pos x="10" y="12"/>
                </a:cxn>
                <a:cxn ang="0">
                  <a:pos x="8" y="14"/>
                </a:cxn>
                <a:cxn ang="0">
                  <a:pos x="0" y="0"/>
                </a:cxn>
              </a:cxnLst>
              <a:rect l="0" t="0" r="r" b="b"/>
              <a:pathLst>
                <a:path w="20" h="14">
                  <a:moveTo>
                    <a:pt x="0" y="0"/>
                  </a:moveTo>
                  <a:lnTo>
                    <a:pt x="0" y="0"/>
                  </a:lnTo>
                  <a:lnTo>
                    <a:pt x="4" y="0"/>
                  </a:lnTo>
                  <a:lnTo>
                    <a:pt x="4" y="4"/>
                  </a:lnTo>
                  <a:lnTo>
                    <a:pt x="10" y="8"/>
                  </a:lnTo>
                  <a:lnTo>
                    <a:pt x="20" y="8"/>
                  </a:lnTo>
                  <a:lnTo>
                    <a:pt x="20" y="14"/>
                  </a:lnTo>
                  <a:lnTo>
                    <a:pt x="18" y="14"/>
                  </a:lnTo>
                  <a:lnTo>
                    <a:pt x="16" y="12"/>
                  </a:lnTo>
                  <a:lnTo>
                    <a:pt x="10" y="12"/>
                  </a:lnTo>
                  <a:lnTo>
                    <a:pt x="8" y="14"/>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70" name="Freeform 385">
              <a:extLst>
                <a:ext uri="{FF2B5EF4-FFF2-40B4-BE49-F238E27FC236}">
                  <a16:creationId xmlns:a16="http://schemas.microsoft.com/office/drawing/2014/main" id="{001DBC79-86FD-42F0-A006-9C6167E593BD}"/>
                </a:ext>
              </a:extLst>
            </p:cNvPr>
            <p:cNvSpPr>
              <a:spLocks/>
            </p:cNvSpPr>
            <p:nvPr/>
          </p:nvSpPr>
          <p:spPr bwMode="auto">
            <a:xfrm>
              <a:off x="4635500" y="3692525"/>
              <a:ext cx="31750" cy="22225"/>
            </a:xfrm>
            <a:custGeom>
              <a:avLst/>
              <a:gdLst/>
              <a:ahLst/>
              <a:cxnLst>
                <a:cxn ang="0">
                  <a:pos x="0" y="0"/>
                </a:cxn>
                <a:cxn ang="0">
                  <a:pos x="0" y="0"/>
                </a:cxn>
                <a:cxn ang="0">
                  <a:pos x="4" y="0"/>
                </a:cxn>
                <a:cxn ang="0">
                  <a:pos x="4" y="4"/>
                </a:cxn>
                <a:cxn ang="0">
                  <a:pos x="10" y="8"/>
                </a:cxn>
                <a:cxn ang="0">
                  <a:pos x="20" y="8"/>
                </a:cxn>
                <a:cxn ang="0">
                  <a:pos x="20" y="14"/>
                </a:cxn>
                <a:cxn ang="0">
                  <a:pos x="18" y="14"/>
                </a:cxn>
                <a:cxn ang="0">
                  <a:pos x="16" y="12"/>
                </a:cxn>
                <a:cxn ang="0">
                  <a:pos x="10" y="12"/>
                </a:cxn>
                <a:cxn ang="0">
                  <a:pos x="8" y="14"/>
                </a:cxn>
                <a:cxn ang="0">
                  <a:pos x="0" y="0"/>
                </a:cxn>
              </a:cxnLst>
              <a:rect l="0" t="0" r="r" b="b"/>
              <a:pathLst>
                <a:path w="20" h="14">
                  <a:moveTo>
                    <a:pt x="0" y="0"/>
                  </a:moveTo>
                  <a:lnTo>
                    <a:pt x="0" y="0"/>
                  </a:lnTo>
                  <a:lnTo>
                    <a:pt x="4" y="0"/>
                  </a:lnTo>
                  <a:lnTo>
                    <a:pt x="4" y="4"/>
                  </a:lnTo>
                  <a:lnTo>
                    <a:pt x="10" y="8"/>
                  </a:lnTo>
                  <a:lnTo>
                    <a:pt x="20" y="8"/>
                  </a:lnTo>
                  <a:lnTo>
                    <a:pt x="20" y="14"/>
                  </a:lnTo>
                  <a:lnTo>
                    <a:pt x="18" y="14"/>
                  </a:lnTo>
                  <a:lnTo>
                    <a:pt x="16" y="12"/>
                  </a:lnTo>
                  <a:lnTo>
                    <a:pt x="10" y="12"/>
                  </a:lnTo>
                  <a:lnTo>
                    <a:pt x="8" y="14"/>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71" name="Freeform 386">
              <a:extLst>
                <a:ext uri="{FF2B5EF4-FFF2-40B4-BE49-F238E27FC236}">
                  <a16:creationId xmlns:a16="http://schemas.microsoft.com/office/drawing/2014/main" id="{53FB373C-781D-4F7F-A92B-BE0F388FF925}"/>
                </a:ext>
              </a:extLst>
            </p:cNvPr>
            <p:cNvSpPr>
              <a:spLocks/>
            </p:cNvSpPr>
            <p:nvPr/>
          </p:nvSpPr>
          <p:spPr bwMode="auto">
            <a:xfrm>
              <a:off x="4635500" y="3778250"/>
              <a:ext cx="273050" cy="200025"/>
            </a:xfrm>
            <a:custGeom>
              <a:avLst/>
              <a:gdLst/>
              <a:ahLst/>
              <a:cxnLst>
                <a:cxn ang="0">
                  <a:pos x="62" y="102"/>
                </a:cxn>
                <a:cxn ang="0">
                  <a:pos x="68" y="98"/>
                </a:cxn>
                <a:cxn ang="0">
                  <a:pos x="70" y="90"/>
                </a:cxn>
                <a:cxn ang="0">
                  <a:pos x="76" y="86"/>
                </a:cxn>
                <a:cxn ang="0">
                  <a:pos x="86" y="92"/>
                </a:cxn>
                <a:cxn ang="0">
                  <a:pos x="96" y="96"/>
                </a:cxn>
                <a:cxn ang="0">
                  <a:pos x="110" y="98"/>
                </a:cxn>
                <a:cxn ang="0">
                  <a:pos x="118" y="96"/>
                </a:cxn>
                <a:cxn ang="0">
                  <a:pos x="122" y="92"/>
                </a:cxn>
                <a:cxn ang="0">
                  <a:pos x="126" y="94"/>
                </a:cxn>
                <a:cxn ang="0">
                  <a:pos x="130" y="94"/>
                </a:cxn>
                <a:cxn ang="0">
                  <a:pos x="136" y="92"/>
                </a:cxn>
                <a:cxn ang="0">
                  <a:pos x="138" y="88"/>
                </a:cxn>
                <a:cxn ang="0">
                  <a:pos x="142" y="92"/>
                </a:cxn>
                <a:cxn ang="0">
                  <a:pos x="146" y="86"/>
                </a:cxn>
                <a:cxn ang="0">
                  <a:pos x="160" y="84"/>
                </a:cxn>
                <a:cxn ang="0">
                  <a:pos x="172" y="86"/>
                </a:cxn>
                <a:cxn ang="0">
                  <a:pos x="170" y="80"/>
                </a:cxn>
                <a:cxn ang="0">
                  <a:pos x="168" y="78"/>
                </a:cxn>
                <a:cxn ang="0">
                  <a:pos x="164" y="68"/>
                </a:cxn>
                <a:cxn ang="0">
                  <a:pos x="156" y="64"/>
                </a:cxn>
                <a:cxn ang="0">
                  <a:pos x="154" y="56"/>
                </a:cxn>
                <a:cxn ang="0">
                  <a:pos x="148" y="54"/>
                </a:cxn>
                <a:cxn ang="0">
                  <a:pos x="142" y="50"/>
                </a:cxn>
                <a:cxn ang="0">
                  <a:pos x="134" y="48"/>
                </a:cxn>
                <a:cxn ang="0">
                  <a:pos x="132" y="46"/>
                </a:cxn>
                <a:cxn ang="0">
                  <a:pos x="126" y="36"/>
                </a:cxn>
                <a:cxn ang="0">
                  <a:pos x="126" y="30"/>
                </a:cxn>
                <a:cxn ang="0">
                  <a:pos x="122" y="20"/>
                </a:cxn>
                <a:cxn ang="0">
                  <a:pos x="120" y="16"/>
                </a:cxn>
                <a:cxn ang="0">
                  <a:pos x="120" y="8"/>
                </a:cxn>
                <a:cxn ang="0">
                  <a:pos x="110" y="0"/>
                </a:cxn>
                <a:cxn ang="0">
                  <a:pos x="106" y="4"/>
                </a:cxn>
                <a:cxn ang="0">
                  <a:pos x="102" y="10"/>
                </a:cxn>
                <a:cxn ang="0">
                  <a:pos x="92" y="18"/>
                </a:cxn>
                <a:cxn ang="0">
                  <a:pos x="88" y="20"/>
                </a:cxn>
                <a:cxn ang="0">
                  <a:pos x="80" y="22"/>
                </a:cxn>
                <a:cxn ang="0">
                  <a:pos x="72" y="24"/>
                </a:cxn>
                <a:cxn ang="0">
                  <a:pos x="68" y="28"/>
                </a:cxn>
                <a:cxn ang="0">
                  <a:pos x="68" y="34"/>
                </a:cxn>
                <a:cxn ang="0">
                  <a:pos x="66" y="38"/>
                </a:cxn>
                <a:cxn ang="0">
                  <a:pos x="56" y="48"/>
                </a:cxn>
                <a:cxn ang="0">
                  <a:pos x="34" y="52"/>
                </a:cxn>
                <a:cxn ang="0">
                  <a:pos x="28" y="50"/>
                </a:cxn>
                <a:cxn ang="0">
                  <a:pos x="18" y="56"/>
                </a:cxn>
                <a:cxn ang="0">
                  <a:pos x="10" y="64"/>
                </a:cxn>
                <a:cxn ang="0">
                  <a:pos x="4" y="74"/>
                </a:cxn>
                <a:cxn ang="0">
                  <a:pos x="2" y="78"/>
                </a:cxn>
                <a:cxn ang="0">
                  <a:pos x="6" y="84"/>
                </a:cxn>
                <a:cxn ang="0">
                  <a:pos x="14" y="102"/>
                </a:cxn>
                <a:cxn ang="0">
                  <a:pos x="22" y="112"/>
                </a:cxn>
                <a:cxn ang="0">
                  <a:pos x="30" y="122"/>
                </a:cxn>
                <a:cxn ang="0">
                  <a:pos x="36" y="126"/>
                </a:cxn>
                <a:cxn ang="0">
                  <a:pos x="40" y="122"/>
                </a:cxn>
                <a:cxn ang="0">
                  <a:pos x="44" y="116"/>
                </a:cxn>
                <a:cxn ang="0">
                  <a:pos x="50" y="118"/>
                </a:cxn>
                <a:cxn ang="0">
                  <a:pos x="60" y="114"/>
                </a:cxn>
              </a:cxnLst>
              <a:rect l="0" t="0" r="r" b="b"/>
              <a:pathLst>
                <a:path w="172" h="126">
                  <a:moveTo>
                    <a:pt x="60" y="114"/>
                  </a:moveTo>
                  <a:lnTo>
                    <a:pt x="62" y="102"/>
                  </a:lnTo>
                  <a:lnTo>
                    <a:pt x="64" y="100"/>
                  </a:lnTo>
                  <a:lnTo>
                    <a:pt x="68" y="98"/>
                  </a:lnTo>
                  <a:lnTo>
                    <a:pt x="68" y="94"/>
                  </a:lnTo>
                  <a:lnTo>
                    <a:pt x="70" y="90"/>
                  </a:lnTo>
                  <a:lnTo>
                    <a:pt x="72" y="86"/>
                  </a:lnTo>
                  <a:lnTo>
                    <a:pt x="76" y="86"/>
                  </a:lnTo>
                  <a:lnTo>
                    <a:pt x="82" y="88"/>
                  </a:lnTo>
                  <a:lnTo>
                    <a:pt x="86" y="92"/>
                  </a:lnTo>
                  <a:lnTo>
                    <a:pt x="90" y="94"/>
                  </a:lnTo>
                  <a:lnTo>
                    <a:pt x="96" y="96"/>
                  </a:lnTo>
                  <a:lnTo>
                    <a:pt x="102" y="96"/>
                  </a:lnTo>
                  <a:lnTo>
                    <a:pt x="110" y="98"/>
                  </a:lnTo>
                  <a:lnTo>
                    <a:pt x="118" y="100"/>
                  </a:lnTo>
                  <a:lnTo>
                    <a:pt x="118" y="96"/>
                  </a:lnTo>
                  <a:lnTo>
                    <a:pt x="120" y="92"/>
                  </a:lnTo>
                  <a:lnTo>
                    <a:pt x="122" y="92"/>
                  </a:lnTo>
                  <a:lnTo>
                    <a:pt x="124" y="92"/>
                  </a:lnTo>
                  <a:lnTo>
                    <a:pt x="126" y="94"/>
                  </a:lnTo>
                  <a:lnTo>
                    <a:pt x="128" y="96"/>
                  </a:lnTo>
                  <a:lnTo>
                    <a:pt x="130" y="94"/>
                  </a:lnTo>
                  <a:lnTo>
                    <a:pt x="136" y="94"/>
                  </a:lnTo>
                  <a:lnTo>
                    <a:pt x="136" y="92"/>
                  </a:lnTo>
                  <a:lnTo>
                    <a:pt x="136" y="90"/>
                  </a:lnTo>
                  <a:lnTo>
                    <a:pt x="138" y="88"/>
                  </a:lnTo>
                  <a:lnTo>
                    <a:pt x="140" y="90"/>
                  </a:lnTo>
                  <a:lnTo>
                    <a:pt x="142" y="92"/>
                  </a:lnTo>
                  <a:lnTo>
                    <a:pt x="144" y="90"/>
                  </a:lnTo>
                  <a:lnTo>
                    <a:pt x="146" y="86"/>
                  </a:lnTo>
                  <a:lnTo>
                    <a:pt x="150" y="84"/>
                  </a:lnTo>
                  <a:lnTo>
                    <a:pt x="160" y="84"/>
                  </a:lnTo>
                  <a:lnTo>
                    <a:pt x="164" y="86"/>
                  </a:lnTo>
                  <a:lnTo>
                    <a:pt x="172" y="86"/>
                  </a:lnTo>
                  <a:lnTo>
                    <a:pt x="172" y="84"/>
                  </a:lnTo>
                  <a:lnTo>
                    <a:pt x="170" y="80"/>
                  </a:lnTo>
                  <a:lnTo>
                    <a:pt x="168" y="80"/>
                  </a:lnTo>
                  <a:lnTo>
                    <a:pt x="168" y="78"/>
                  </a:lnTo>
                  <a:lnTo>
                    <a:pt x="168" y="74"/>
                  </a:lnTo>
                  <a:lnTo>
                    <a:pt x="164" y="68"/>
                  </a:lnTo>
                  <a:lnTo>
                    <a:pt x="160" y="66"/>
                  </a:lnTo>
                  <a:lnTo>
                    <a:pt x="156" y="64"/>
                  </a:lnTo>
                  <a:lnTo>
                    <a:pt x="154" y="62"/>
                  </a:lnTo>
                  <a:lnTo>
                    <a:pt x="154" y="56"/>
                  </a:lnTo>
                  <a:lnTo>
                    <a:pt x="150" y="54"/>
                  </a:lnTo>
                  <a:lnTo>
                    <a:pt x="148" y="54"/>
                  </a:lnTo>
                  <a:lnTo>
                    <a:pt x="144" y="52"/>
                  </a:lnTo>
                  <a:lnTo>
                    <a:pt x="142" y="50"/>
                  </a:lnTo>
                  <a:lnTo>
                    <a:pt x="138" y="48"/>
                  </a:lnTo>
                  <a:lnTo>
                    <a:pt x="134" y="48"/>
                  </a:lnTo>
                  <a:lnTo>
                    <a:pt x="134" y="46"/>
                  </a:lnTo>
                  <a:lnTo>
                    <a:pt x="132" y="46"/>
                  </a:lnTo>
                  <a:lnTo>
                    <a:pt x="132" y="42"/>
                  </a:lnTo>
                  <a:lnTo>
                    <a:pt x="126" y="36"/>
                  </a:lnTo>
                  <a:lnTo>
                    <a:pt x="126" y="34"/>
                  </a:lnTo>
                  <a:lnTo>
                    <a:pt x="126" y="30"/>
                  </a:lnTo>
                  <a:lnTo>
                    <a:pt x="126" y="24"/>
                  </a:lnTo>
                  <a:lnTo>
                    <a:pt x="122" y="20"/>
                  </a:lnTo>
                  <a:lnTo>
                    <a:pt x="120" y="20"/>
                  </a:lnTo>
                  <a:lnTo>
                    <a:pt x="120" y="16"/>
                  </a:lnTo>
                  <a:lnTo>
                    <a:pt x="120" y="10"/>
                  </a:lnTo>
                  <a:lnTo>
                    <a:pt x="120" y="8"/>
                  </a:lnTo>
                  <a:lnTo>
                    <a:pt x="112" y="0"/>
                  </a:lnTo>
                  <a:lnTo>
                    <a:pt x="110" y="0"/>
                  </a:lnTo>
                  <a:lnTo>
                    <a:pt x="108" y="2"/>
                  </a:lnTo>
                  <a:lnTo>
                    <a:pt x="106" y="4"/>
                  </a:lnTo>
                  <a:lnTo>
                    <a:pt x="104" y="8"/>
                  </a:lnTo>
                  <a:lnTo>
                    <a:pt x="102" y="10"/>
                  </a:lnTo>
                  <a:lnTo>
                    <a:pt x="94" y="14"/>
                  </a:lnTo>
                  <a:lnTo>
                    <a:pt x="92" y="18"/>
                  </a:lnTo>
                  <a:lnTo>
                    <a:pt x="90" y="20"/>
                  </a:lnTo>
                  <a:lnTo>
                    <a:pt x="88" y="20"/>
                  </a:lnTo>
                  <a:lnTo>
                    <a:pt x="84" y="20"/>
                  </a:lnTo>
                  <a:lnTo>
                    <a:pt x="80" y="22"/>
                  </a:lnTo>
                  <a:lnTo>
                    <a:pt x="78" y="24"/>
                  </a:lnTo>
                  <a:lnTo>
                    <a:pt x="72" y="24"/>
                  </a:lnTo>
                  <a:lnTo>
                    <a:pt x="70" y="26"/>
                  </a:lnTo>
                  <a:lnTo>
                    <a:pt x="68" y="28"/>
                  </a:lnTo>
                  <a:lnTo>
                    <a:pt x="66" y="32"/>
                  </a:lnTo>
                  <a:lnTo>
                    <a:pt x="68" y="34"/>
                  </a:lnTo>
                  <a:lnTo>
                    <a:pt x="70" y="36"/>
                  </a:lnTo>
                  <a:lnTo>
                    <a:pt x="66" y="38"/>
                  </a:lnTo>
                  <a:lnTo>
                    <a:pt x="60" y="42"/>
                  </a:lnTo>
                  <a:lnTo>
                    <a:pt x="56" y="48"/>
                  </a:lnTo>
                  <a:lnTo>
                    <a:pt x="50" y="50"/>
                  </a:lnTo>
                  <a:lnTo>
                    <a:pt x="34" y="52"/>
                  </a:lnTo>
                  <a:lnTo>
                    <a:pt x="30" y="52"/>
                  </a:lnTo>
                  <a:lnTo>
                    <a:pt x="28" y="50"/>
                  </a:lnTo>
                  <a:lnTo>
                    <a:pt x="24" y="56"/>
                  </a:lnTo>
                  <a:lnTo>
                    <a:pt x="18" y="56"/>
                  </a:lnTo>
                  <a:lnTo>
                    <a:pt x="12" y="56"/>
                  </a:lnTo>
                  <a:lnTo>
                    <a:pt x="10" y="64"/>
                  </a:lnTo>
                  <a:lnTo>
                    <a:pt x="8" y="70"/>
                  </a:lnTo>
                  <a:lnTo>
                    <a:pt x="4" y="74"/>
                  </a:lnTo>
                  <a:lnTo>
                    <a:pt x="0" y="76"/>
                  </a:lnTo>
                  <a:lnTo>
                    <a:pt x="2" y="78"/>
                  </a:lnTo>
                  <a:lnTo>
                    <a:pt x="4" y="80"/>
                  </a:lnTo>
                  <a:lnTo>
                    <a:pt x="6" y="84"/>
                  </a:lnTo>
                  <a:lnTo>
                    <a:pt x="10" y="98"/>
                  </a:lnTo>
                  <a:lnTo>
                    <a:pt x="14" y="102"/>
                  </a:lnTo>
                  <a:lnTo>
                    <a:pt x="16" y="108"/>
                  </a:lnTo>
                  <a:lnTo>
                    <a:pt x="22" y="112"/>
                  </a:lnTo>
                  <a:lnTo>
                    <a:pt x="24" y="116"/>
                  </a:lnTo>
                  <a:lnTo>
                    <a:pt x="30" y="122"/>
                  </a:lnTo>
                  <a:lnTo>
                    <a:pt x="34" y="126"/>
                  </a:lnTo>
                  <a:lnTo>
                    <a:pt x="36" y="126"/>
                  </a:lnTo>
                  <a:lnTo>
                    <a:pt x="38" y="124"/>
                  </a:lnTo>
                  <a:lnTo>
                    <a:pt x="40" y="122"/>
                  </a:lnTo>
                  <a:lnTo>
                    <a:pt x="40" y="118"/>
                  </a:lnTo>
                  <a:lnTo>
                    <a:pt x="44" y="116"/>
                  </a:lnTo>
                  <a:lnTo>
                    <a:pt x="48" y="118"/>
                  </a:lnTo>
                  <a:lnTo>
                    <a:pt x="50" y="118"/>
                  </a:lnTo>
                  <a:lnTo>
                    <a:pt x="60" y="114"/>
                  </a:lnTo>
                  <a:lnTo>
                    <a:pt x="60" y="11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72" name="Freeform 387">
              <a:extLst>
                <a:ext uri="{FF2B5EF4-FFF2-40B4-BE49-F238E27FC236}">
                  <a16:creationId xmlns:a16="http://schemas.microsoft.com/office/drawing/2014/main" id="{BAE12518-ADA0-4B41-A989-9447A38B6A2D}"/>
                </a:ext>
              </a:extLst>
            </p:cNvPr>
            <p:cNvSpPr>
              <a:spLocks/>
            </p:cNvSpPr>
            <p:nvPr/>
          </p:nvSpPr>
          <p:spPr bwMode="auto">
            <a:xfrm>
              <a:off x="2698750" y="2022475"/>
              <a:ext cx="6350" cy="3175"/>
            </a:xfrm>
            <a:custGeom>
              <a:avLst/>
              <a:gdLst/>
              <a:ahLst/>
              <a:cxnLst>
                <a:cxn ang="0">
                  <a:pos x="0" y="0"/>
                </a:cxn>
                <a:cxn ang="0">
                  <a:pos x="4" y="2"/>
                </a:cxn>
                <a:cxn ang="0">
                  <a:pos x="4" y="0"/>
                </a:cxn>
                <a:cxn ang="0">
                  <a:pos x="0" y="0"/>
                </a:cxn>
                <a:cxn ang="0">
                  <a:pos x="0" y="0"/>
                </a:cxn>
              </a:cxnLst>
              <a:rect l="0" t="0" r="r" b="b"/>
              <a:pathLst>
                <a:path w="4" h="2">
                  <a:moveTo>
                    <a:pt x="0" y="0"/>
                  </a:moveTo>
                  <a:lnTo>
                    <a:pt x="4" y="2"/>
                  </a:lnTo>
                  <a:lnTo>
                    <a:pt x="4" y="0"/>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73" name="Freeform 388">
              <a:extLst>
                <a:ext uri="{FF2B5EF4-FFF2-40B4-BE49-F238E27FC236}">
                  <a16:creationId xmlns:a16="http://schemas.microsoft.com/office/drawing/2014/main" id="{50D8AA39-D668-47D9-BCC7-EC32D254EFF0}"/>
                </a:ext>
              </a:extLst>
            </p:cNvPr>
            <p:cNvSpPr>
              <a:spLocks/>
            </p:cNvSpPr>
            <p:nvPr/>
          </p:nvSpPr>
          <p:spPr bwMode="auto">
            <a:xfrm>
              <a:off x="2698750" y="2022475"/>
              <a:ext cx="6350" cy="3175"/>
            </a:xfrm>
            <a:custGeom>
              <a:avLst/>
              <a:gdLst/>
              <a:ahLst/>
              <a:cxnLst>
                <a:cxn ang="0">
                  <a:pos x="0" y="0"/>
                </a:cxn>
                <a:cxn ang="0">
                  <a:pos x="4" y="2"/>
                </a:cxn>
                <a:cxn ang="0">
                  <a:pos x="4" y="0"/>
                </a:cxn>
                <a:cxn ang="0">
                  <a:pos x="0" y="0"/>
                </a:cxn>
                <a:cxn ang="0">
                  <a:pos x="0" y="0"/>
                </a:cxn>
              </a:cxnLst>
              <a:rect l="0" t="0" r="r" b="b"/>
              <a:pathLst>
                <a:path w="4" h="2">
                  <a:moveTo>
                    <a:pt x="0" y="0"/>
                  </a:moveTo>
                  <a:lnTo>
                    <a:pt x="4" y="2"/>
                  </a:lnTo>
                  <a:lnTo>
                    <a:pt x="4" y="0"/>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74" name="Freeform 389">
              <a:extLst>
                <a:ext uri="{FF2B5EF4-FFF2-40B4-BE49-F238E27FC236}">
                  <a16:creationId xmlns:a16="http://schemas.microsoft.com/office/drawing/2014/main" id="{56962E8A-6A8D-474F-AA93-E8A63D412F49}"/>
                </a:ext>
              </a:extLst>
            </p:cNvPr>
            <p:cNvSpPr>
              <a:spLocks/>
            </p:cNvSpPr>
            <p:nvPr/>
          </p:nvSpPr>
          <p:spPr bwMode="auto">
            <a:xfrm>
              <a:off x="2733675" y="1920875"/>
              <a:ext cx="3175" cy="3175"/>
            </a:xfrm>
            <a:custGeom>
              <a:avLst/>
              <a:gdLst/>
              <a:ahLst/>
              <a:cxnLst>
                <a:cxn ang="0">
                  <a:pos x="2" y="0"/>
                </a:cxn>
                <a:cxn ang="0">
                  <a:pos x="2" y="0"/>
                </a:cxn>
                <a:cxn ang="0">
                  <a:pos x="2" y="2"/>
                </a:cxn>
                <a:cxn ang="0">
                  <a:pos x="0" y="2"/>
                </a:cxn>
                <a:cxn ang="0">
                  <a:pos x="0" y="0"/>
                </a:cxn>
                <a:cxn ang="0">
                  <a:pos x="2" y="0"/>
                </a:cxn>
                <a:cxn ang="0">
                  <a:pos x="2" y="0"/>
                </a:cxn>
              </a:cxnLst>
              <a:rect l="0" t="0" r="r" b="b"/>
              <a:pathLst>
                <a:path w="2" h="2">
                  <a:moveTo>
                    <a:pt x="2" y="0"/>
                  </a:moveTo>
                  <a:lnTo>
                    <a:pt x="2" y="0"/>
                  </a:lnTo>
                  <a:lnTo>
                    <a:pt x="2" y="2"/>
                  </a:lnTo>
                  <a:lnTo>
                    <a:pt x="0" y="2"/>
                  </a:lnTo>
                  <a:lnTo>
                    <a:pt x="0" y="0"/>
                  </a:lnTo>
                  <a:lnTo>
                    <a:pt x="2" y="0"/>
                  </a:lnTo>
                  <a:lnTo>
                    <a:pt x="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75" name="Freeform 390">
              <a:extLst>
                <a:ext uri="{FF2B5EF4-FFF2-40B4-BE49-F238E27FC236}">
                  <a16:creationId xmlns:a16="http://schemas.microsoft.com/office/drawing/2014/main" id="{635D0CA6-8A0D-4F6A-B4BF-3D3A453EC13C}"/>
                </a:ext>
              </a:extLst>
            </p:cNvPr>
            <p:cNvSpPr>
              <a:spLocks/>
            </p:cNvSpPr>
            <p:nvPr/>
          </p:nvSpPr>
          <p:spPr bwMode="auto">
            <a:xfrm>
              <a:off x="2733675" y="1920875"/>
              <a:ext cx="3175" cy="3175"/>
            </a:xfrm>
            <a:custGeom>
              <a:avLst/>
              <a:gdLst/>
              <a:ahLst/>
              <a:cxnLst>
                <a:cxn ang="0">
                  <a:pos x="2" y="0"/>
                </a:cxn>
                <a:cxn ang="0">
                  <a:pos x="2" y="0"/>
                </a:cxn>
                <a:cxn ang="0">
                  <a:pos x="2" y="2"/>
                </a:cxn>
                <a:cxn ang="0">
                  <a:pos x="0" y="2"/>
                </a:cxn>
                <a:cxn ang="0">
                  <a:pos x="0" y="0"/>
                </a:cxn>
                <a:cxn ang="0">
                  <a:pos x="2" y="0"/>
                </a:cxn>
                <a:cxn ang="0">
                  <a:pos x="2" y="0"/>
                </a:cxn>
              </a:cxnLst>
              <a:rect l="0" t="0" r="r" b="b"/>
              <a:pathLst>
                <a:path w="2" h="2">
                  <a:moveTo>
                    <a:pt x="2" y="0"/>
                  </a:moveTo>
                  <a:lnTo>
                    <a:pt x="2" y="0"/>
                  </a:lnTo>
                  <a:lnTo>
                    <a:pt x="2" y="2"/>
                  </a:lnTo>
                  <a:lnTo>
                    <a:pt x="0" y="2"/>
                  </a:lnTo>
                  <a:lnTo>
                    <a:pt x="0" y="0"/>
                  </a:lnTo>
                  <a:lnTo>
                    <a:pt x="2" y="0"/>
                  </a:lnTo>
                  <a:lnTo>
                    <a:pt x="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76" name="Freeform 391">
              <a:extLst>
                <a:ext uri="{FF2B5EF4-FFF2-40B4-BE49-F238E27FC236}">
                  <a16:creationId xmlns:a16="http://schemas.microsoft.com/office/drawing/2014/main" id="{3380A2CD-2569-42D8-880A-9F6AE4978CA5}"/>
                </a:ext>
              </a:extLst>
            </p:cNvPr>
            <p:cNvSpPr>
              <a:spLocks/>
            </p:cNvSpPr>
            <p:nvPr/>
          </p:nvSpPr>
          <p:spPr bwMode="auto">
            <a:xfrm>
              <a:off x="2736850" y="1927225"/>
              <a:ext cx="1588" cy="3175"/>
            </a:xfrm>
            <a:custGeom>
              <a:avLst/>
              <a:gdLst/>
              <a:ahLst/>
              <a:cxnLst>
                <a:cxn ang="0">
                  <a:pos x="0" y="2"/>
                </a:cxn>
                <a:cxn ang="0">
                  <a:pos x="0" y="2"/>
                </a:cxn>
                <a:cxn ang="0">
                  <a:pos x="0" y="0"/>
                </a:cxn>
                <a:cxn ang="0">
                  <a:pos x="0" y="2"/>
                </a:cxn>
                <a:cxn ang="0">
                  <a:pos x="0" y="2"/>
                </a:cxn>
              </a:cxnLst>
              <a:rect l="0" t="0" r="r" b="b"/>
              <a:pathLst>
                <a:path h="2">
                  <a:moveTo>
                    <a:pt x="0" y="2"/>
                  </a:moveTo>
                  <a:lnTo>
                    <a:pt x="0" y="2"/>
                  </a:lnTo>
                  <a:lnTo>
                    <a:pt x="0" y="0"/>
                  </a:lnTo>
                  <a:lnTo>
                    <a:pt x="0" y="2"/>
                  </a:lnTo>
                  <a:lnTo>
                    <a:pt x="0" y="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77" name="Freeform 392">
              <a:extLst>
                <a:ext uri="{FF2B5EF4-FFF2-40B4-BE49-F238E27FC236}">
                  <a16:creationId xmlns:a16="http://schemas.microsoft.com/office/drawing/2014/main" id="{F8189BDC-06D4-466C-A762-362CDA3FDCA1}"/>
                </a:ext>
              </a:extLst>
            </p:cNvPr>
            <p:cNvSpPr>
              <a:spLocks/>
            </p:cNvSpPr>
            <p:nvPr/>
          </p:nvSpPr>
          <p:spPr bwMode="auto">
            <a:xfrm>
              <a:off x="2917825" y="2006600"/>
              <a:ext cx="19050" cy="6350"/>
            </a:xfrm>
            <a:custGeom>
              <a:avLst/>
              <a:gdLst/>
              <a:ahLst/>
              <a:cxnLst>
                <a:cxn ang="0">
                  <a:pos x="2" y="0"/>
                </a:cxn>
                <a:cxn ang="0">
                  <a:pos x="2" y="0"/>
                </a:cxn>
                <a:cxn ang="0">
                  <a:pos x="10" y="2"/>
                </a:cxn>
                <a:cxn ang="0">
                  <a:pos x="12" y="4"/>
                </a:cxn>
                <a:cxn ang="0">
                  <a:pos x="4" y="2"/>
                </a:cxn>
                <a:cxn ang="0">
                  <a:pos x="0" y="2"/>
                </a:cxn>
                <a:cxn ang="0">
                  <a:pos x="2" y="0"/>
                </a:cxn>
                <a:cxn ang="0">
                  <a:pos x="2" y="0"/>
                </a:cxn>
              </a:cxnLst>
              <a:rect l="0" t="0" r="r" b="b"/>
              <a:pathLst>
                <a:path w="12" h="4">
                  <a:moveTo>
                    <a:pt x="2" y="0"/>
                  </a:moveTo>
                  <a:lnTo>
                    <a:pt x="2" y="0"/>
                  </a:lnTo>
                  <a:lnTo>
                    <a:pt x="10" y="2"/>
                  </a:lnTo>
                  <a:lnTo>
                    <a:pt x="12" y="4"/>
                  </a:lnTo>
                  <a:lnTo>
                    <a:pt x="4" y="2"/>
                  </a:lnTo>
                  <a:lnTo>
                    <a:pt x="0" y="2"/>
                  </a:lnTo>
                  <a:lnTo>
                    <a:pt x="2" y="0"/>
                  </a:lnTo>
                  <a:lnTo>
                    <a:pt x="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78" name="Freeform 393">
              <a:extLst>
                <a:ext uri="{FF2B5EF4-FFF2-40B4-BE49-F238E27FC236}">
                  <a16:creationId xmlns:a16="http://schemas.microsoft.com/office/drawing/2014/main" id="{07730FE3-B256-4A3C-810D-962340CAF595}"/>
                </a:ext>
              </a:extLst>
            </p:cNvPr>
            <p:cNvSpPr>
              <a:spLocks/>
            </p:cNvSpPr>
            <p:nvPr/>
          </p:nvSpPr>
          <p:spPr bwMode="auto">
            <a:xfrm>
              <a:off x="2917825" y="2006600"/>
              <a:ext cx="19050" cy="6350"/>
            </a:xfrm>
            <a:custGeom>
              <a:avLst/>
              <a:gdLst/>
              <a:ahLst/>
              <a:cxnLst>
                <a:cxn ang="0">
                  <a:pos x="2" y="0"/>
                </a:cxn>
                <a:cxn ang="0">
                  <a:pos x="2" y="0"/>
                </a:cxn>
                <a:cxn ang="0">
                  <a:pos x="10" y="2"/>
                </a:cxn>
                <a:cxn ang="0">
                  <a:pos x="12" y="4"/>
                </a:cxn>
                <a:cxn ang="0">
                  <a:pos x="4" y="2"/>
                </a:cxn>
                <a:cxn ang="0">
                  <a:pos x="0" y="2"/>
                </a:cxn>
                <a:cxn ang="0">
                  <a:pos x="2" y="0"/>
                </a:cxn>
                <a:cxn ang="0">
                  <a:pos x="2" y="0"/>
                </a:cxn>
              </a:cxnLst>
              <a:rect l="0" t="0" r="r" b="b"/>
              <a:pathLst>
                <a:path w="12" h="4">
                  <a:moveTo>
                    <a:pt x="2" y="0"/>
                  </a:moveTo>
                  <a:lnTo>
                    <a:pt x="2" y="0"/>
                  </a:lnTo>
                  <a:lnTo>
                    <a:pt x="10" y="2"/>
                  </a:lnTo>
                  <a:lnTo>
                    <a:pt x="12" y="4"/>
                  </a:lnTo>
                  <a:lnTo>
                    <a:pt x="4" y="2"/>
                  </a:lnTo>
                  <a:lnTo>
                    <a:pt x="0" y="2"/>
                  </a:lnTo>
                  <a:lnTo>
                    <a:pt x="2" y="0"/>
                  </a:lnTo>
                  <a:lnTo>
                    <a:pt x="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79" name="Freeform 394">
              <a:extLst>
                <a:ext uri="{FF2B5EF4-FFF2-40B4-BE49-F238E27FC236}">
                  <a16:creationId xmlns:a16="http://schemas.microsoft.com/office/drawing/2014/main" id="{4C3C5470-FC50-4E82-AE88-F7FF40F0F6AF}"/>
                </a:ext>
              </a:extLst>
            </p:cNvPr>
            <p:cNvSpPr>
              <a:spLocks/>
            </p:cNvSpPr>
            <p:nvPr/>
          </p:nvSpPr>
          <p:spPr bwMode="auto">
            <a:xfrm>
              <a:off x="2898775" y="1981200"/>
              <a:ext cx="6350" cy="9525"/>
            </a:xfrm>
            <a:custGeom>
              <a:avLst/>
              <a:gdLst/>
              <a:ahLst/>
              <a:cxnLst>
                <a:cxn ang="0">
                  <a:pos x="2" y="0"/>
                </a:cxn>
                <a:cxn ang="0">
                  <a:pos x="2" y="0"/>
                </a:cxn>
                <a:cxn ang="0">
                  <a:pos x="4" y="0"/>
                </a:cxn>
                <a:cxn ang="0">
                  <a:pos x="4" y="2"/>
                </a:cxn>
                <a:cxn ang="0">
                  <a:pos x="4" y="6"/>
                </a:cxn>
                <a:cxn ang="0">
                  <a:pos x="0" y="6"/>
                </a:cxn>
                <a:cxn ang="0">
                  <a:pos x="0" y="2"/>
                </a:cxn>
                <a:cxn ang="0">
                  <a:pos x="0" y="0"/>
                </a:cxn>
                <a:cxn ang="0">
                  <a:pos x="2" y="0"/>
                </a:cxn>
                <a:cxn ang="0">
                  <a:pos x="2" y="0"/>
                </a:cxn>
              </a:cxnLst>
              <a:rect l="0" t="0" r="r" b="b"/>
              <a:pathLst>
                <a:path w="4" h="6">
                  <a:moveTo>
                    <a:pt x="2" y="0"/>
                  </a:moveTo>
                  <a:lnTo>
                    <a:pt x="2" y="0"/>
                  </a:lnTo>
                  <a:lnTo>
                    <a:pt x="4" y="0"/>
                  </a:lnTo>
                  <a:lnTo>
                    <a:pt x="4" y="2"/>
                  </a:lnTo>
                  <a:lnTo>
                    <a:pt x="4" y="6"/>
                  </a:lnTo>
                  <a:lnTo>
                    <a:pt x="0" y="6"/>
                  </a:lnTo>
                  <a:lnTo>
                    <a:pt x="0" y="2"/>
                  </a:lnTo>
                  <a:lnTo>
                    <a:pt x="0" y="0"/>
                  </a:lnTo>
                  <a:lnTo>
                    <a:pt x="2" y="0"/>
                  </a:lnTo>
                  <a:lnTo>
                    <a:pt x="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80" name="Freeform 395">
              <a:extLst>
                <a:ext uri="{FF2B5EF4-FFF2-40B4-BE49-F238E27FC236}">
                  <a16:creationId xmlns:a16="http://schemas.microsoft.com/office/drawing/2014/main" id="{83632594-F534-474B-8CD0-43F59FEF210B}"/>
                </a:ext>
              </a:extLst>
            </p:cNvPr>
            <p:cNvSpPr>
              <a:spLocks/>
            </p:cNvSpPr>
            <p:nvPr/>
          </p:nvSpPr>
          <p:spPr bwMode="auto">
            <a:xfrm>
              <a:off x="2898775" y="1981200"/>
              <a:ext cx="6350" cy="9525"/>
            </a:xfrm>
            <a:custGeom>
              <a:avLst/>
              <a:gdLst/>
              <a:ahLst/>
              <a:cxnLst>
                <a:cxn ang="0">
                  <a:pos x="2" y="0"/>
                </a:cxn>
                <a:cxn ang="0">
                  <a:pos x="2" y="0"/>
                </a:cxn>
                <a:cxn ang="0">
                  <a:pos x="4" y="0"/>
                </a:cxn>
                <a:cxn ang="0">
                  <a:pos x="4" y="2"/>
                </a:cxn>
                <a:cxn ang="0">
                  <a:pos x="4" y="6"/>
                </a:cxn>
                <a:cxn ang="0">
                  <a:pos x="0" y="6"/>
                </a:cxn>
                <a:cxn ang="0">
                  <a:pos x="0" y="2"/>
                </a:cxn>
                <a:cxn ang="0">
                  <a:pos x="0" y="0"/>
                </a:cxn>
                <a:cxn ang="0">
                  <a:pos x="2" y="0"/>
                </a:cxn>
                <a:cxn ang="0">
                  <a:pos x="2" y="0"/>
                </a:cxn>
              </a:cxnLst>
              <a:rect l="0" t="0" r="r" b="b"/>
              <a:pathLst>
                <a:path w="4" h="6">
                  <a:moveTo>
                    <a:pt x="2" y="0"/>
                  </a:moveTo>
                  <a:lnTo>
                    <a:pt x="2" y="0"/>
                  </a:lnTo>
                  <a:lnTo>
                    <a:pt x="4" y="0"/>
                  </a:lnTo>
                  <a:lnTo>
                    <a:pt x="4" y="2"/>
                  </a:lnTo>
                  <a:lnTo>
                    <a:pt x="4" y="6"/>
                  </a:lnTo>
                  <a:lnTo>
                    <a:pt x="0" y="6"/>
                  </a:lnTo>
                  <a:lnTo>
                    <a:pt x="0" y="2"/>
                  </a:lnTo>
                  <a:lnTo>
                    <a:pt x="0" y="0"/>
                  </a:lnTo>
                  <a:lnTo>
                    <a:pt x="2" y="0"/>
                  </a:lnTo>
                  <a:lnTo>
                    <a:pt x="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81" name="Freeform 396">
              <a:extLst>
                <a:ext uri="{FF2B5EF4-FFF2-40B4-BE49-F238E27FC236}">
                  <a16:creationId xmlns:a16="http://schemas.microsoft.com/office/drawing/2014/main" id="{5A8C64B9-53DA-496C-B69A-A813F7CAFA1D}"/>
                </a:ext>
              </a:extLst>
            </p:cNvPr>
            <p:cNvSpPr>
              <a:spLocks/>
            </p:cNvSpPr>
            <p:nvPr/>
          </p:nvSpPr>
          <p:spPr bwMode="auto">
            <a:xfrm>
              <a:off x="3000375" y="2219325"/>
              <a:ext cx="3175" cy="6350"/>
            </a:xfrm>
            <a:custGeom>
              <a:avLst/>
              <a:gdLst/>
              <a:ahLst/>
              <a:cxnLst>
                <a:cxn ang="0">
                  <a:pos x="0" y="0"/>
                </a:cxn>
                <a:cxn ang="0">
                  <a:pos x="0" y="0"/>
                </a:cxn>
                <a:cxn ang="0">
                  <a:pos x="2" y="2"/>
                </a:cxn>
                <a:cxn ang="0">
                  <a:pos x="2" y="4"/>
                </a:cxn>
                <a:cxn ang="0">
                  <a:pos x="2" y="2"/>
                </a:cxn>
                <a:cxn ang="0">
                  <a:pos x="0" y="0"/>
                </a:cxn>
                <a:cxn ang="0">
                  <a:pos x="0" y="0"/>
                </a:cxn>
              </a:cxnLst>
              <a:rect l="0" t="0" r="r" b="b"/>
              <a:pathLst>
                <a:path w="2" h="4">
                  <a:moveTo>
                    <a:pt x="0" y="0"/>
                  </a:moveTo>
                  <a:lnTo>
                    <a:pt x="0" y="0"/>
                  </a:lnTo>
                  <a:lnTo>
                    <a:pt x="2" y="2"/>
                  </a:lnTo>
                  <a:lnTo>
                    <a:pt x="2" y="4"/>
                  </a:lnTo>
                  <a:lnTo>
                    <a:pt x="2" y="2"/>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82" name="Freeform 397">
              <a:extLst>
                <a:ext uri="{FF2B5EF4-FFF2-40B4-BE49-F238E27FC236}">
                  <a16:creationId xmlns:a16="http://schemas.microsoft.com/office/drawing/2014/main" id="{1A32E96F-C783-4B32-BA74-09ECD336C041}"/>
                </a:ext>
              </a:extLst>
            </p:cNvPr>
            <p:cNvSpPr>
              <a:spLocks/>
            </p:cNvSpPr>
            <p:nvPr/>
          </p:nvSpPr>
          <p:spPr bwMode="auto">
            <a:xfrm>
              <a:off x="3000375" y="2219325"/>
              <a:ext cx="3175" cy="6350"/>
            </a:xfrm>
            <a:custGeom>
              <a:avLst/>
              <a:gdLst/>
              <a:ahLst/>
              <a:cxnLst>
                <a:cxn ang="0">
                  <a:pos x="0" y="0"/>
                </a:cxn>
                <a:cxn ang="0">
                  <a:pos x="0" y="0"/>
                </a:cxn>
                <a:cxn ang="0">
                  <a:pos x="2" y="2"/>
                </a:cxn>
                <a:cxn ang="0">
                  <a:pos x="2" y="4"/>
                </a:cxn>
                <a:cxn ang="0">
                  <a:pos x="2" y="2"/>
                </a:cxn>
                <a:cxn ang="0">
                  <a:pos x="0" y="0"/>
                </a:cxn>
                <a:cxn ang="0">
                  <a:pos x="0" y="0"/>
                </a:cxn>
              </a:cxnLst>
              <a:rect l="0" t="0" r="r" b="b"/>
              <a:pathLst>
                <a:path w="2" h="4">
                  <a:moveTo>
                    <a:pt x="0" y="0"/>
                  </a:moveTo>
                  <a:lnTo>
                    <a:pt x="0" y="0"/>
                  </a:lnTo>
                  <a:lnTo>
                    <a:pt x="2" y="2"/>
                  </a:lnTo>
                  <a:lnTo>
                    <a:pt x="2" y="4"/>
                  </a:lnTo>
                  <a:lnTo>
                    <a:pt x="2" y="2"/>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83" name="Freeform 398">
              <a:extLst>
                <a:ext uri="{FF2B5EF4-FFF2-40B4-BE49-F238E27FC236}">
                  <a16:creationId xmlns:a16="http://schemas.microsoft.com/office/drawing/2014/main" id="{62B57C37-F89D-42B1-A378-545C29D5DED4}"/>
                </a:ext>
              </a:extLst>
            </p:cNvPr>
            <p:cNvSpPr>
              <a:spLocks/>
            </p:cNvSpPr>
            <p:nvPr/>
          </p:nvSpPr>
          <p:spPr bwMode="auto">
            <a:xfrm>
              <a:off x="2514600" y="2746375"/>
              <a:ext cx="3175" cy="3175"/>
            </a:xfrm>
            <a:custGeom>
              <a:avLst/>
              <a:gdLst/>
              <a:ahLst/>
              <a:cxnLst>
                <a:cxn ang="0">
                  <a:pos x="0" y="0"/>
                </a:cxn>
                <a:cxn ang="0">
                  <a:pos x="0" y="0"/>
                </a:cxn>
                <a:cxn ang="0">
                  <a:pos x="0" y="2"/>
                </a:cxn>
                <a:cxn ang="0">
                  <a:pos x="2" y="2"/>
                </a:cxn>
                <a:cxn ang="0">
                  <a:pos x="2" y="0"/>
                </a:cxn>
                <a:cxn ang="0">
                  <a:pos x="0" y="0"/>
                </a:cxn>
                <a:cxn ang="0">
                  <a:pos x="0" y="0"/>
                </a:cxn>
              </a:cxnLst>
              <a:rect l="0" t="0" r="r" b="b"/>
              <a:pathLst>
                <a:path w="2" h="2">
                  <a:moveTo>
                    <a:pt x="0" y="0"/>
                  </a:moveTo>
                  <a:lnTo>
                    <a:pt x="0" y="0"/>
                  </a:lnTo>
                  <a:lnTo>
                    <a:pt x="0" y="2"/>
                  </a:lnTo>
                  <a:lnTo>
                    <a:pt x="2" y="2"/>
                  </a:lnTo>
                  <a:lnTo>
                    <a:pt x="2" y="0"/>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84" name="Freeform 399">
              <a:extLst>
                <a:ext uri="{FF2B5EF4-FFF2-40B4-BE49-F238E27FC236}">
                  <a16:creationId xmlns:a16="http://schemas.microsoft.com/office/drawing/2014/main" id="{EAFCAEC3-D424-4EDF-AA51-A93A999BAE5B}"/>
                </a:ext>
              </a:extLst>
            </p:cNvPr>
            <p:cNvSpPr>
              <a:spLocks/>
            </p:cNvSpPr>
            <p:nvPr/>
          </p:nvSpPr>
          <p:spPr bwMode="auto">
            <a:xfrm>
              <a:off x="2514600" y="2746375"/>
              <a:ext cx="3175" cy="3175"/>
            </a:xfrm>
            <a:custGeom>
              <a:avLst/>
              <a:gdLst/>
              <a:ahLst/>
              <a:cxnLst>
                <a:cxn ang="0">
                  <a:pos x="0" y="0"/>
                </a:cxn>
                <a:cxn ang="0">
                  <a:pos x="0" y="0"/>
                </a:cxn>
                <a:cxn ang="0">
                  <a:pos x="0" y="2"/>
                </a:cxn>
                <a:cxn ang="0">
                  <a:pos x="2" y="2"/>
                </a:cxn>
                <a:cxn ang="0">
                  <a:pos x="2" y="0"/>
                </a:cxn>
                <a:cxn ang="0">
                  <a:pos x="0" y="0"/>
                </a:cxn>
                <a:cxn ang="0">
                  <a:pos x="0" y="0"/>
                </a:cxn>
              </a:cxnLst>
              <a:rect l="0" t="0" r="r" b="b"/>
              <a:pathLst>
                <a:path w="2" h="2">
                  <a:moveTo>
                    <a:pt x="0" y="0"/>
                  </a:moveTo>
                  <a:lnTo>
                    <a:pt x="0" y="0"/>
                  </a:lnTo>
                  <a:lnTo>
                    <a:pt x="0" y="2"/>
                  </a:lnTo>
                  <a:lnTo>
                    <a:pt x="2" y="2"/>
                  </a:lnTo>
                  <a:lnTo>
                    <a:pt x="2" y="0"/>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85" name="Freeform 400">
              <a:extLst>
                <a:ext uri="{FF2B5EF4-FFF2-40B4-BE49-F238E27FC236}">
                  <a16:creationId xmlns:a16="http://schemas.microsoft.com/office/drawing/2014/main" id="{310FCC1C-1A1A-4A87-9A0F-CBBB4981EB7F}"/>
                </a:ext>
              </a:extLst>
            </p:cNvPr>
            <p:cNvSpPr>
              <a:spLocks/>
            </p:cNvSpPr>
            <p:nvPr/>
          </p:nvSpPr>
          <p:spPr bwMode="auto">
            <a:xfrm>
              <a:off x="2540000" y="2733675"/>
              <a:ext cx="6350" cy="3175"/>
            </a:xfrm>
            <a:custGeom>
              <a:avLst/>
              <a:gdLst/>
              <a:ahLst/>
              <a:cxnLst>
                <a:cxn ang="0">
                  <a:pos x="2" y="0"/>
                </a:cxn>
                <a:cxn ang="0">
                  <a:pos x="2" y="0"/>
                </a:cxn>
                <a:cxn ang="0">
                  <a:pos x="0" y="2"/>
                </a:cxn>
                <a:cxn ang="0">
                  <a:pos x="4" y="0"/>
                </a:cxn>
                <a:cxn ang="0">
                  <a:pos x="2" y="0"/>
                </a:cxn>
                <a:cxn ang="0">
                  <a:pos x="2" y="0"/>
                </a:cxn>
              </a:cxnLst>
              <a:rect l="0" t="0" r="r" b="b"/>
              <a:pathLst>
                <a:path w="4" h="2">
                  <a:moveTo>
                    <a:pt x="2" y="0"/>
                  </a:moveTo>
                  <a:lnTo>
                    <a:pt x="2" y="0"/>
                  </a:lnTo>
                  <a:lnTo>
                    <a:pt x="0" y="2"/>
                  </a:lnTo>
                  <a:lnTo>
                    <a:pt x="4" y="0"/>
                  </a:lnTo>
                  <a:lnTo>
                    <a:pt x="2" y="0"/>
                  </a:lnTo>
                  <a:lnTo>
                    <a:pt x="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86" name="Freeform 401">
              <a:extLst>
                <a:ext uri="{FF2B5EF4-FFF2-40B4-BE49-F238E27FC236}">
                  <a16:creationId xmlns:a16="http://schemas.microsoft.com/office/drawing/2014/main" id="{740556C4-C861-4779-A262-DACC79DFAD24}"/>
                </a:ext>
              </a:extLst>
            </p:cNvPr>
            <p:cNvSpPr>
              <a:spLocks/>
            </p:cNvSpPr>
            <p:nvPr/>
          </p:nvSpPr>
          <p:spPr bwMode="auto">
            <a:xfrm>
              <a:off x="2540000" y="2733675"/>
              <a:ext cx="6350" cy="3175"/>
            </a:xfrm>
            <a:custGeom>
              <a:avLst/>
              <a:gdLst/>
              <a:ahLst/>
              <a:cxnLst>
                <a:cxn ang="0">
                  <a:pos x="2" y="0"/>
                </a:cxn>
                <a:cxn ang="0">
                  <a:pos x="2" y="0"/>
                </a:cxn>
                <a:cxn ang="0">
                  <a:pos x="0" y="2"/>
                </a:cxn>
                <a:cxn ang="0">
                  <a:pos x="4" y="0"/>
                </a:cxn>
                <a:cxn ang="0">
                  <a:pos x="2" y="0"/>
                </a:cxn>
                <a:cxn ang="0">
                  <a:pos x="2" y="0"/>
                </a:cxn>
              </a:cxnLst>
              <a:rect l="0" t="0" r="r" b="b"/>
              <a:pathLst>
                <a:path w="4" h="2">
                  <a:moveTo>
                    <a:pt x="2" y="0"/>
                  </a:moveTo>
                  <a:lnTo>
                    <a:pt x="2" y="0"/>
                  </a:lnTo>
                  <a:lnTo>
                    <a:pt x="0" y="2"/>
                  </a:lnTo>
                  <a:lnTo>
                    <a:pt x="4" y="0"/>
                  </a:lnTo>
                  <a:lnTo>
                    <a:pt x="2" y="0"/>
                  </a:lnTo>
                  <a:lnTo>
                    <a:pt x="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87" name="Rectangle 402">
              <a:extLst>
                <a:ext uri="{FF2B5EF4-FFF2-40B4-BE49-F238E27FC236}">
                  <a16:creationId xmlns:a16="http://schemas.microsoft.com/office/drawing/2014/main" id="{95B8E447-F80D-4DD2-99BB-3E07F962299C}"/>
                </a:ext>
              </a:extLst>
            </p:cNvPr>
            <p:cNvSpPr>
              <a:spLocks noChangeArrowheads="1"/>
            </p:cNvSpPr>
            <p:nvPr/>
          </p:nvSpPr>
          <p:spPr bwMode="auto">
            <a:xfrm>
              <a:off x="2638425" y="2930525"/>
              <a:ext cx="1588" cy="3175"/>
            </a:xfrm>
            <a:prstGeom prst="rect">
              <a:avLst/>
            </a:prstGeom>
            <a:grpFill/>
            <a:ln w="635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88" name="Rectangle 403">
              <a:extLst>
                <a:ext uri="{FF2B5EF4-FFF2-40B4-BE49-F238E27FC236}">
                  <a16:creationId xmlns:a16="http://schemas.microsoft.com/office/drawing/2014/main" id="{23F6B2A0-8D8D-421E-A818-AE66864D5AD8}"/>
                </a:ext>
              </a:extLst>
            </p:cNvPr>
            <p:cNvSpPr>
              <a:spLocks noChangeArrowheads="1"/>
            </p:cNvSpPr>
            <p:nvPr/>
          </p:nvSpPr>
          <p:spPr bwMode="auto">
            <a:xfrm>
              <a:off x="2355850" y="2089150"/>
              <a:ext cx="1588" cy="1588"/>
            </a:xfrm>
            <a:prstGeom prst="rect">
              <a:avLst/>
            </a:prstGeom>
            <a:grpFill/>
            <a:ln w="635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89" name="Freeform 404">
              <a:extLst>
                <a:ext uri="{FF2B5EF4-FFF2-40B4-BE49-F238E27FC236}">
                  <a16:creationId xmlns:a16="http://schemas.microsoft.com/office/drawing/2014/main" id="{A584A055-E331-4ACB-8FA1-5FDE16491494}"/>
                </a:ext>
              </a:extLst>
            </p:cNvPr>
            <p:cNvSpPr>
              <a:spLocks/>
            </p:cNvSpPr>
            <p:nvPr/>
          </p:nvSpPr>
          <p:spPr bwMode="auto">
            <a:xfrm>
              <a:off x="2889250" y="2787650"/>
              <a:ext cx="12700" cy="9525"/>
            </a:xfrm>
            <a:custGeom>
              <a:avLst/>
              <a:gdLst/>
              <a:ahLst/>
              <a:cxnLst>
                <a:cxn ang="0">
                  <a:pos x="2" y="4"/>
                </a:cxn>
                <a:cxn ang="0">
                  <a:pos x="2" y="4"/>
                </a:cxn>
                <a:cxn ang="0">
                  <a:pos x="0" y="6"/>
                </a:cxn>
                <a:cxn ang="0">
                  <a:pos x="0" y="4"/>
                </a:cxn>
                <a:cxn ang="0">
                  <a:pos x="6" y="0"/>
                </a:cxn>
                <a:cxn ang="0">
                  <a:pos x="8" y="0"/>
                </a:cxn>
                <a:cxn ang="0">
                  <a:pos x="6" y="2"/>
                </a:cxn>
                <a:cxn ang="0">
                  <a:pos x="2" y="4"/>
                </a:cxn>
                <a:cxn ang="0">
                  <a:pos x="2" y="4"/>
                </a:cxn>
              </a:cxnLst>
              <a:rect l="0" t="0" r="r" b="b"/>
              <a:pathLst>
                <a:path w="8" h="6">
                  <a:moveTo>
                    <a:pt x="2" y="4"/>
                  </a:moveTo>
                  <a:lnTo>
                    <a:pt x="2" y="4"/>
                  </a:lnTo>
                  <a:lnTo>
                    <a:pt x="0" y="6"/>
                  </a:lnTo>
                  <a:lnTo>
                    <a:pt x="0" y="4"/>
                  </a:lnTo>
                  <a:lnTo>
                    <a:pt x="6" y="0"/>
                  </a:lnTo>
                  <a:lnTo>
                    <a:pt x="8" y="0"/>
                  </a:lnTo>
                  <a:lnTo>
                    <a:pt x="6" y="2"/>
                  </a:lnTo>
                  <a:lnTo>
                    <a:pt x="2" y="4"/>
                  </a:lnTo>
                  <a:lnTo>
                    <a:pt x="2" y="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90" name="Freeform 405">
              <a:extLst>
                <a:ext uri="{FF2B5EF4-FFF2-40B4-BE49-F238E27FC236}">
                  <a16:creationId xmlns:a16="http://schemas.microsoft.com/office/drawing/2014/main" id="{26E4C288-36C3-43B1-861A-D127A23289E5}"/>
                </a:ext>
              </a:extLst>
            </p:cNvPr>
            <p:cNvSpPr>
              <a:spLocks/>
            </p:cNvSpPr>
            <p:nvPr/>
          </p:nvSpPr>
          <p:spPr bwMode="auto">
            <a:xfrm>
              <a:off x="2889250" y="2787650"/>
              <a:ext cx="12700" cy="9525"/>
            </a:xfrm>
            <a:custGeom>
              <a:avLst/>
              <a:gdLst/>
              <a:ahLst/>
              <a:cxnLst>
                <a:cxn ang="0">
                  <a:pos x="2" y="4"/>
                </a:cxn>
                <a:cxn ang="0">
                  <a:pos x="2" y="4"/>
                </a:cxn>
                <a:cxn ang="0">
                  <a:pos x="0" y="6"/>
                </a:cxn>
                <a:cxn ang="0">
                  <a:pos x="0" y="4"/>
                </a:cxn>
                <a:cxn ang="0">
                  <a:pos x="6" y="0"/>
                </a:cxn>
                <a:cxn ang="0">
                  <a:pos x="8" y="0"/>
                </a:cxn>
                <a:cxn ang="0">
                  <a:pos x="6" y="2"/>
                </a:cxn>
                <a:cxn ang="0">
                  <a:pos x="2" y="4"/>
                </a:cxn>
                <a:cxn ang="0">
                  <a:pos x="2" y="4"/>
                </a:cxn>
              </a:cxnLst>
              <a:rect l="0" t="0" r="r" b="b"/>
              <a:pathLst>
                <a:path w="8" h="6">
                  <a:moveTo>
                    <a:pt x="2" y="4"/>
                  </a:moveTo>
                  <a:lnTo>
                    <a:pt x="2" y="4"/>
                  </a:lnTo>
                  <a:lnTo>
                    <a:pt x="0" y="6"/>
                  </a:lnTo>
                  <a:lnTo>
                    <a:pt x="0" y="4"/>
                  </a:lnTo>
                  <a:lnTo>
                    <a:pt x="6" y="0"/>
                  </a:lnTo>
                  <a:lnTo>
                    <a:pt x="8" y="0"/>
                  </a:lnTo>
                  <a:lnTo>
                    <a:pt x="6" y="2"/>
                  </a:lnTo>
                  <a:lnTo>
                    <a:pt x="2" y="4"/>
                  </a:lnTo>
                  <a:lnTo>
                    <a:pt x="2" y="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91" name="Freeform 407">
              <a:extLst>
                <a:ext uri="{FF2B5EF4-FFF2-40B4-BE49-F238E27FC236}">
                  <a16:creationId xmlns:a16="http://schemas.microsoft.com/office/drawing/2014/main" id="{1442C7BE-13B4-43BC-9433-3E5AD70E6934}"/>
                </a:ext>
              </a:extLst>
            </p:cNvPr>
            <p:cNvSpPr>
              <a:spLocks/>
            </p:cNvSpPr>
            <p:nvPr/>
          </p:nvSpPr>
          <p:spPr bwMode="auto">
            <a:xfrm>
              <a:off x="2952750" y="2822575"/>
              <a:ext cx="3175" cy="3175"/>
            </a:xfrm>
            <a:custGeom>
              <a:avLst/>
              <a:gdLst/>
              <a:ahLst/>
              <a:cxnLst>
                <a:cxn ang="0">
                  <a:pos x="0" y="2"/>
                </a:cxn>
                <a:cxn ang="0">
                  <a:pos x="0" y="2"/>
                </a:cxn>
                <a:cxn ang="0">
                  <a:pos x="0" y="0"/>
                </a:cxn>
                <a:cxn ang="0">
                  <a:pos x="2" y="0"/>
                </a:cxn>
                <a:cxn ang="0">
                  <a:pos x="0" y="2"/>
                </a:cxn>
                <a:cxn ang="0">
                  <a:pos x="0" y="2"/>
                </a:cxn>
              </a:cxnLst>
              <a:rect l="0" t="0" r="r" b="b"/>
              <a:pathLst>
                <a:path w="2" h="2">
                  <a:moveTo>
                    <a:pt x="0" y="2"/>
                  </a:moveTo>
                  <a:lnTo>
                    <a:pt x="0" y="2"/>
                  </a:lnTo>
                  <a:lnTo>
                    <a:pt x="0" y="0"/>
                  </a:lnTo>
                  <a:lnTo>
                    <a:pt x="2" y="0"/>
                  </a:lnTo>
                  <a:lnTo>
                    <a:pt x="0" y="2"/>
                  </a:lnTo>
                  <a:lnTo>
                    <a:pt x="0" y="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92" name="Freeform 408">
              <a:extLst>
                <a:ext uri="{FF2B5EF4-FFF2-40B4-BE49-F238E27FC236}">
                  <a16:creationId xmlns:a16="http://schemas.microsoft.com/office/drawing/2014/main" id="{1A7EE2F9-0DFC-42CF-9EAD-EFE58176F556}"/>
                </a:ext>
              </a:extLst>
            </p:cNvPr>
            <p:cNvSpPr>
              <a:spLocks/>
            </p:cNvSpPr>
            <p:nvPr/>
          </p:nvSpPr>
          <p:spPr bwMode="auto">
            <a:xfrm>
              <a:off x="2952750" y="2822575"/>
              <a:ext cx="3175" cy="3175"/>
            </a:xfrm>
            <a:custGeom>
              <a:avLst/>
              <a:gdLst/>
              <a:ahLst/>
              <a:cxnLst>
                <a:cxn ang="0">
                  <a:pos x="0" y="2"/>
                </a:cxn>
                <a:cxn ang="0">
                  <a:pos x="0" y="2"/>
                </a:cxn>
                <a:cxn ang="0">
                  <a:pos x="0" y="0"/>
                </a:cxn>
                <a:cxn ang="0">
                  <a:pos x="2" y="0"/>
                </a:cxn>
                <a:cxn ang="0">
                  <a:pos x="0" y="2"/>
                </a:cxn>
                <a:cxn ang="0">
                  <a:pos x="0" y="2"/>
                </a:cxn>
              </a:cxnLst>
              <a:rect l="0" t="0" r="r" b="b"/>
              <a:pathLst>
                <a:path w="2" h="2">
                  <a:moveTo>
                    <a:pt x="0" y="2"/>
                  </a:moveTo>
                  <a:lnTo>
                    <a:pt x="0" y="2"/>
                  </a:lnTo>
                  <a:lnTo>
                    <a:pt x="0" y="0"/>
                  </a:lnTo>
                  <a:lnTo>
                    <a:pt x="2" y="0"/>
                  </a:lnTo>
                  <a:lnTo>
                    <a:pt x="0" y="2"/>
                  </a:lnTo>
                  <a:lnTo>
                    <a:pt x="0" y="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93" name="Freeform 409">
              <a:extLst>
                <a:ext uri="{FF2B5EF4-FFF2-40B4-BE49-F238E27FC236}">
                  <a16:creationId xmlns:a16="http://schemas.microsoft.com/office/drawing/2014/main" id="{2B871335-4169-4084-BEB5-E7814B3CD35C}"/>
                </a:ext>
              </a:extLst>
            </p:cNvPr>
            <p:cNvSpPr>
              <a:spLocks/>
            </p:cNvSpPr>
            <p:nvPr/>
          </p:nvSpPr>
          <p:spPr bwMode="auto">
            <a:xfrm>
              <a:off x="2613025" y="2146300"/>
              <a:ext cx="3175" cy="3175"/>
            </a:xfrm>
            <a:custGeom>
              <a:avLst/>
              <a:gdLst/>
              <a:ahLst/>
              <a:cxnLst>
                <a:cxn ang="0">
                  <a:pos x="0" y="0"/>
                </a:cxn>
                <a:cxn ang="0">
                  <a:pos x="0" y="2"/>
                </a:cxn>
                <a:cxn ang="0">
                  <a:pos x="2" y="0"/>
                </a:cxn>
                <a:cxn ang="0">
                  <a:pos x="0" y="0"/>
                </a:cxn>
                <a:cxn ang="0">
                  <a:pos x="0" y="0"/>
                </a:cxn>
              </a:cxnLst>
              <a:rect l="0" t="0" r="r" b="b"/>
              <a:pathLst>
                <a:path w="2" h="2">
                  <a:moveTo>
                    <a:pt x="0" y="0"/>
                  </a:moveTo>
                  <a:lnTo>
                    <a:pt x="0" y="2"/>
                  </a:lnTo>
                  <a:lnTo>
                    <a:pt x="2" y="0"/>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94" name="Freeform 410">
              <a:extLst>
                <a:ext uri="{FF2B5EF4-FFF2-40B4-BE49-F238E27FC236}">
                  <a16:creationId xmlns:a16="http://schemas.microsoft.com/office/drawing/2014/main" id="{0BDBB453-B7ED-4393-8087-87D6AF836503}"/>
                </a:ext>
              </a:extLst>
            </p:cNvPr>
            <p:cNvSpPr>
              <a:spLocks/>
            </p:cNvSpPr>
            <p:nvPr/>
          </p:nvSpPr>
          <p:spPr bwMode="auto">
            <a:xfrm>
              <a:off x="2613025" y="2146300"/>
              <a:ext cx="3175" cy="3175"/>
            </a:xfrm>
            <a:custGeom>
              <a:avLst/>
              <a:gdLst/>
              <a:ahLst/>
              <a:cxnLst>
                <a:cxn ang="0">
                  <a:pos x="0" y="0"/>
                </a:cxn>
                <a:cxn ang="0">
                  <a:pos x="0" y="2"/>
                </a:cxn>
                <a:cxn ang="0">
                  <a:pos x="2" y="0"/>
                </a:cxn>
                <a:cxn ang="0">
                  <a:pos x="0" y="0"/>
                </a:cxn>
                <a:cxn ang="0">
                  <a:pos x="0" y="0"/>
                </a:cxn>
              </a:cxnLst>
              <a:rect l="0" t="0" r="r" b="b"/>
              <a:pathLst>
                <a:path w="2" h="2">
                  <a:moveTo>
                    <a:pt x="0" y="0"/>
                  </a:moveTo>
                  <a:lnTo>
                    <a:pt x="0" y="2"/>
                  </a:lnTo>
                  <a:lnTo>
                    <a:pt x="2" y="0"/>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95" name="Freeform 411">
              <a:extLst>
                <a:ext uri="{FF2B5EF4-FFF2-40B4-BE49-F238E27FC236}">
                  <a16:creationId xmlns:a16="http://schemas.microsoft.com/office/drawing/2014/main" id="{F8AD54D2-6A93-4A46-9AFD-7E8684BA0035}"/>
                </a:ext>
              </a:extLst>
            </p:cNvPr>
            <p:cNvSpPr>
              <a:spLocks/>
            </p:cNvSpPr>
            <p:nvPr/>
          </p:nvSpPr>
          <p:spPr bwMode="auto">
            <a:xfrm>
              <a:off x="2501900" y="1771650"/>
              <a:ext cx="1588" cy="3175"/>
            </a:xfrm>
            <a:custGeom>
              <a:avLst/>
              <a:gdLst/>
              <a:ahLst/>
              <a:cxnLst>
                <a:cxn ang="0">
                  <a:pos x="0" y="0"/>
                </a:cxn>
                <a:cxn ang="0">
                  <a:pos x="0" y="0"/>
                </a:cxn>
                <a:cxn ang="0">
                  <a:pos x="0" y="2"/>
                </a:cxn>
                <a:cxn ang="0">
                  <a:pos x="0" y="0"/>
                </a:cxn>
                <a:cxn ang="0">
                  <a:pos x="0" y="0"/>
                </a:cxn>
              </a:cxnLst>
              <a:rect l="0" t="0" r="r" b="b"/>
              <a:pathLst>
                <a:path h="2">
                  <a:moveTo>
                    <a:pt x="0" y="0"/>
                  </a:moveTo>
                  <a:lnTo>
                    <a:pt x="0" y="0"/>
                  </a:lnTo>
                  <a:lnTo>
                    <a:pt x="0" y="2"/>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96" name="Freeform 412">
              <a:extLst>
                <a:ext uri="{FF2B5EF4-FFF2-40B4-BE49-F238E27FC236}">
                  <a16:creationId xmlns:a16="http://schemas.microsoft.com/office/drawing/2014/main" id="{C36484B1-EF2A-4DD0-AD8F-02A21238FBAA}"/>
                </a:ext>
              </a:extLst>
            </p:cNvPr>
            <p:cNvSpPr>
              <a:spLocks noEditPoints="1"/>
            </p:cNvSpPr>
            <p:nvPr/>
          </p:nvSpPr>
          <p:spPr bwMode="auto">
            <a:xfrm>
              <a:off x="1435100" y="1720850"/>
              <a:ext cx="1857375" cy="1212850"/>
            </a:xfrm>
            <a:custGeom>
              <a:avLst/>
              <a:gdLst/>
              <a:ahLst/>
              <a:cxnLst>
                <a:cxn ang="0">
                  <a:pos x="818" y="108"/>
                </a:cxn>
                <a:cxn ang="0">
                  <a:pos x="508" y="48"/>
                </a:cxn>
                <a:cxn ang="0">
                  <a:pos x="508" y="36"/>
                </a:cxn>
                <a:cxn ang="0">
                  <a:pos x="648" y="72"/>
                </a:cxn>
                <a:cxn ang="0">
                  <a:pos x="680" y="34"/>
                </a:cxn>
                <a:cxn ang="0">
                  <a:pos x="724" y="70"/>
                </a:cxn>
                <a:cxn ang="0">
                  <a:pos x="384" y="48"/>
                </a:cxn>
                <a:cxn ang="0">
                  <a:pos x="452" y="32"/>
                </a:cxn>
                <a:cxn ang="0">
                  <a:pos x="772" y="322"/>
                </a:cxn>
                <a:cxn ang="0">
                  <a:pos x="778" y="322"/>
                </a:cxn>
                <a:cxn ang="0">
                  <a:pos x="1000" y="288"/>
                </a:cxn>
                <a:cxn ang="0">
                  <a:pos x="990" y="306"/>
                </a:cxn>
                <a:cxn ang="0">
                  <a:pos x="976" y="362"/>
                </a:cxn>
                <a:cxn ang="0">
                  <a:pos x="858" y="328"/>
                </a:cxn>
                <a:cxn ang="0">
                  <a:pos x="896" y="236"/>
                </a:cxn>
                <a:cxn ang="0">
                  <a:pos x="832" y="172"/>
                </a:cxn>
                <a:cxn ang="0">
                  <a:pos x="714" y="164"/>
                </a:cxn>
                <a:cxn ang="0">
                  <a:pos x="738" y="148"/>
                </a:cxn>
                <a:cxn ang="0">
                  <a:pos x="784" y="134"/>
                </a:cxn>
                <a:cxn ang="0">
                  <a:pos x="886" y="136"/>
                </a:cxn>
                <a:cxn ang="0">
                  <a:pos x="946" y="170"/>
                </a:cxn>
                <a:cxn ang="0">
                  <a:pos x="982" y="234"/>
                </a:cxn>
                <a:cxn ang="0">
                  <a:pos x="1014" y="728"/>
                </a:cxn>
                <a:cxn ang="0">
                  <a:pos x="982" y="702"/>
                </a:cxn>
                <a:cxn ang="0">
                  <a:pos x="832" y="732"/>
                </a:cxn>
                <a:cxn ang="0">
                  <a:pos x="788" y="692"/>
                </a:cxn>
                <a:cxn ang="0">
                  <a:pos x="630" y="644"/>
                </a:cxn>
                <a:cxn ang="0">
                  <a:pos x="220" y="620"/>
                </a:cxn>
                <a:cxn ang="0">
                  <a:pos x="164" y="546"/>
                </a:cxn>
                <a:cxn ang="0">
                  <a:pos x="86" y="410"/>
                </a:cxn>
                <a:cxn ang="0">
                  <a:pos x="80" y="200"/>
                </a:cxn>
                <a:cxn ang="0">
                  <a:pos x="168" y="174"/>
                </a:cxn>
                <a:cxn ang="0">
                  <a:pos x="340" y="208"/>
                </a:cxn>
                <a:cxn ang="0">
                  <a:pos x="460" y="216"/>
                </a:cxn>
                <a:cxn ang="0">
                  <a:pos x="544" y="238"/>
                </a:cxn>
                <a:cxn ang="0">
                  <a:pos x="618" y="216"/>
                </a:cxn>
                <a:cxn ang="0">
                  <a:pos x="604" y="120"/>
                </a:cxn>
                <a:cxn ang="0">
                  <a:pos x="632" y="150"/>
                </a:cxn>
                <a:cxn ang="0">
                  <a:pos x="700" y="244"/>
                </a:cxn>
                <a:cxn ang="0">
                  <a:pos x="782" y="242"/>
                </a:cxn>
                <a:cxn ang="0">
                  <a:pos x="676" y="290"/>
                </a:cxn>
                <a:cxn ang="0">
                  <a:pos x="618" y="388"/>
                </a:cxn>
                <a:cxn ang="0">
                  <a:pos x="772" y="526"/>
                </a:cxn>
                <a:cxn ang="0">
                  <a:pos x="844" y="472"/>
                </a:cxn>
                <a:cxn ang="0">
                  <a:pos x="890" y="356"/>
                </a:cxn>
                <a:cxn ang="0">
                  <a:pos x="994" y="412"/>
                </a:cxn>
                <a:cxn ang="0">
                  <a:pos x="1038" y="492"/>
                </a:cxn>
                <a:cxn ang="0">
                  <a:pos x="1114" y="554"/>
                </a:cxn>
                <a:cxn ang="0">
                  <a:pos x="974" y="608"/>
                </a:cxn>
                <a:cxn ang="0">
                  <a:pos x="1002" y="644"/>
                </a:cxn>
                <a:cxn ang="0">
                  <a:pos x="1168" y="658"/>
                </a:cxn>
                <a:cxn ang="0">
                  <a:pos x="1102" y="616"/>
                </a:cxn>
                <a:cxn ang="0">
                  <a:pos x="1082" y="652"/>
                </a:cxn>
                <a:cxn ang="0">
                  <a:pos x="1046" y="676"/>
                </a:cxn>
                <a:cxn ang="0">
                  <a:pos x="534" y="186"/>
                </a:cxn>
                <a:cxn ang="0">
                  <a:pos x="408" y="116"/>
                </a:cxn>
                <a:cxn ang="0">
                  <a:pos x="330" y="146"/>
                </a:cxn>
                <a:cxn ang="0">
                  <a:pos x="324" y="190"/>
                </a:cxn>
                <a:cxn ang="0">
                  <a:pos x="522" y="198"/>
                </a:cxn>
                <a:cxn ang="0">
                  <a:pos x="566" y="78"/>
                </a:cxn>
                <a:cxn ang="0">
                  <a:pos x="590" y="130"/>
                </a:cxn>
                <a:cxn ang="0">
                  <a:pos x="122" y="556"/>
                </a:cxn>
                <a:cxn ang="0">
                  <a:pos x="306" y="104"/>
                </a:cxn>
              </a:cxnLst>
              <a:rect l="0" t="0" r="r" b="b"/>
              <a:pathLst>
                <a:path w="1170" h="764">
                  <a:moveTo>
                    <a:pt x="766" y="700"/>
                  </a:moveTo>
                  <a:lnTo>
                    <a:pt x="766" y="700"/>
                  </a:lnTo>
                  <a:lnTo>
                    <a:pt x="760" y="698"/>
                  </a:lnTo>
                  <a:lnTo>
                    <a:pt x="762" y="696"/>
                  </a:lnTo>
                  <a:lnTo>
                    <a:pt x="768" y="698"/>
                  </a:lnTo>
                  <a:lnTo>
                    <a:pt x="772" y="700"/>
                  </a:lnTo>
                  <a:lnTo>
                    <a:pt x="774" y="700"/>
                  </a:lnTo>
                  <a:lnTo>
                    <a:pt x="776" y="700"/>
                  </a:lnTo>
                  <a:lnTo>
                    <a:pt x="774" y="700"/>
                  </a:lnTo>
                  <a:lnTo>
                    <a:pt x="766" y="700"/>
                  </a:lnTo>
                  <a:lnTo>
                    <a:pt x="766" y="700"/>
                  </a:lnTo>
                  <a:close/>
                  <a:moveTo>
                    <a:pt x="814" y="184"/>
                  </a:moveTo>
                  <a:lnTo>
                    <a:pt x="814" y="184"/>
                  </a:lnTo>
                  <a:lnTo>
                    <a:pt x="812" y="186"/>
                  </a:lnTo>
                  <a:lnTo>
                    <a:pt x="808" y="186"/>
                  </a:lnTo>
                  <a:lnTo>
                    <a:pt x="798" y="186"/>
                  </a:lnTo>
                  <a:lnTo>
                    <a:pt x="798" y="188"/>
                  </a:lnTo>
                  <a:lnTo>
                    <a:pt x="800" y="188"/>
                  </a:lnTo>
                  <a:lnTo>
                    <a:pt x="800" y="190"/>
                  </a:lnTo>
                  <a:lnTo>
                    <a:pt x="802" y="192"/>
                  </a:lnTo>
                  <a:lnTo>
                    <a:pt x="804" y="190"/>
                  </a:lnTo>
                  <a:lnTo>
                    <a:pt x="806" y="194"/>
                  </a:lnTo>
                  <a:lnTo>
                    <a:pt x="808" y="194"/>
                  </a:lnTo>
                  <a:lnTo>
                    <a:pt x="816" y="186"/>
                  </a:lnTo>
                  <a:lnTo>
                    <a:pt x="820" y="184"/>
                  </a:lnTo>
                  <a:lnTo>
                    <a:pt x="818" y="184"/>
                  </a:lnTo>
                  <a:lnTo>
                    <a:pt x="814" y="184"/>
                  </a:lnTo>
                  <a:lnTo>
                    <a:pt x="814" y="184"/>
                  </a:lnTo>
                  <a:close/>
                  <a:moveTo>
                    <a:pt x="840" y="96"/>
                  </a:moveTo>
                  <a:lnTo>
                    <a:pt x="838" y="96"/>
                  </a:lnTo>
                  <a:lnTo>
                    <a:pt x="834" y="84"/>
                  </a:lnTo>
                  <a:lnTo>
                    <a:pt x="832" y="80"/>
                  </a:lnTo>
                  <a:lnTo>
                    <a:pt x="830" y="80"/>
                  </a:lnTo>
                  <a:lnTo>
                    <a:pt x="828" y="80"/>
                  </a:lnTo>
                  <a:lnTo>
                    <a:pt x="826" y="78"/>
                  </a:lnTo>
                  <a:lnTo>
                    <a:pt x="820" y="80"/>
                  </a:lnTo>
                  <a:lnTo>
                    <a:pt x="814" y="82"/>
                  </a:lnTo>
                  <a:lnTo>
                    <a:pt x="810" y="82"/>
                  </a:lnTo>
                  <a:lnTo>
                    <a:pt x="808" y="82"/>
                  </a:lnTo>
                  <a:lnTo>
                    <a:pt x="804" y="78"/>
                  </a:lnTo>
                  <a:lnTo>
                    <a:pt x="800" y="80"/>
                  </a:lnTo>
                  <a:lnTo>
                    <a:pt x="796" y="82"/>
                  </a:lnTo>
                  <a:lnTo>
                    <a:pt x="792" y="82"/>
                  </a:lnTo>
                  <a:lnTo>
                    <a:pt x="788" y="86"/>
                  </a:lnTo>
                  <a:lnTo>
                    <a:pt x="786" y="92"/>
                  </a:lnTo>
                  <a:lnTo>
                    <a:pt x="782" y="104"/>
                  </a:lnTo>
                  <a:lnTo>
                    <a:pt x="782" y="102"/>
                  </a:lnTo>
                  <a:lnTo>
                    <a:pt x="782" y="106"/>
                  </a:lnTo>
                  <a:lnTo>
                    <a:pt x="784" y="110"/>
                  </a:lnTo>
                  <a:lnTo>
                    <a:pt x="788" y="114"/>
                  </a:lnTo>
                  <a:lnTo>
                    <a:pt x="792" y="114"/>
                  </a:lnTo>
                  <a:lnTo>
                    <a:pt x="794" y="112"/>
                  </a:lnTo>
                  <a:lnTo>
                    <a:pt x="798" y="110"/>
                  </a:lnTo>
                  <a:lnTo>
                    <a:pt x="804" y="112"/>
                  </a:lnTo>
                  <a:lnTo>
                    <a:pt x="812" y="112"/>
                  </a:lnTo>
                  <a:lnTo>
                    <a:pt x="816" y="112"/>
                  </a:lnTo>
                  <a:lnTo>
                    <a:pt x="818" y="108"/>
                  </a:lnTo>
                  <a:lnTo>
                    <a:pt x="824" y="104"/>
                  </a:lnTo>
                  <a:lnTo>
                    <a:pt x="826" y="104"/>
                  </a:lnTo>
                  <a:lnTo>
                    <a:pt x="830" y="104"/>
                  </a:lnTo>
                  <a:lnTo>
                    <a:pt x="832" y="102"/>
                  </a:lnTo>
                  <a:lnTo>
                    <a:pt x="832" y="102"/>
                  </a:lnTo>
                  <a:lnTo>
                    <a:pt x="836" y="102"/>
                  </a:lnTo>
                  <a:lnTo>
                    <a:pt x="840" y="100"/>
                  </a:lnTo>
                  <a:lnTo>
                    <a:pt x="840" y="96"/>
                  </a:lnTo>
                  <a:lnTo>
                    <a:pt x="840" y="96"/>
                  </a:lnTo>
                  <a:close/>
                  <a:moveTo>
                    <a:pt x="552" y="12"/>
                  </a:moveTo>
                  <a:lnTo>
                    <a:pt x="552" y="12"/>
                  </a:lnTo>
                  <a:lnTo>
                    <a:pt x="554" y="14"/>
                  </a:lnTo>
                  <a:lnTo>
                    <a:pt x="554" y="14"/>
                  </a:lnTo>
                  <a:lnTo>
                    <a:pt x="552" y="14"/>
                  </a:lnTo>
                  <a:lnTo>
                    <a:pt x="546" y="14"/>
                  </a:lnTo>
                  <a:lnTo>
                    <a:pt x="546" y="14"/>
                  </a:lnTo>
                  <a:lnTo>
                    <a:pt x="548" y="12"/>
                  </a:lnTo>
                  <a:lnTo>
                    <a:pt x="542" y="4"/>
                  </a:lnTo>
                  <a:lnTo>
                    <a:pt x="542" y="6"/>
                  </a:lnTo>
                  <a:lnTo>
                    <a:pt x="536" y="6"/>
                  </a:lnTo>
                  <a:lnTo>
                    <a:pt x="536" y="8"/>
                  </a:lnTo>
                  <a:lnTo>
                    <a:pt x="534" y="8"/>
                  </a:lnTo>
                  <a:lnTo>
                    <a:pt x="536" y="12"/>
                  </a:lnTo>
                  <a:lnTo>
                    <a:pt x="544" y="14"/>
                  </a:lnTo>
                  <a:lnTo>
                    <a:pt x="544" y="14"/>
                  </a:lnTo>
                  <a:lnTo>
                    <a:pt x="534" y="14"/>
                  </a:lnTo>
                  <a:lnTo>
                    <a:pt x="534" y="18"/>
                  </a:lnTo>
                  <a:lnTo>
                    <a:pt x="536" y="20"/>
                  </a:lnTo>
                  <a:lnTo>
                    <a:pt x="540" y="22"/>
                  </a:lnTo>
                  <a:lnTo>
                    <a:pt x="540" y="30"/>
                  </a:lnTo>
                  <a:lnTo>
                    <a:pt x="542" y="30"/>
                  </a:lnTo>
                  <a:lnTo>
                    <a:pt x="542" y="32"/>
                  </a:lnTo>
                  <a:lnTo>
                    <a:pt x="540" y="36"/>
                  </a:lnTo>
                  <a:lnTo>
                    <a:pt x="536" y="34"/>
                  </a:lnTo>
                  <a:lnTo>
                    <a:pt x="536" y="32"/>
                  </a:lnTo>
                  <a:lnTo>
                    <a:pt x="536" y="28"/>
                  </a:lnTo>
                  <a:lnTo>
                    <a:pt x="528" y="20"/>
                  </a:lnTo>
                  <a:lnTo>
                    <a:pt x="526" y="14"/>
                  </a:lnTo>
                  <a:lnTo>
                    <a:pt x="522" y="14"/>
                  </a:lnTo>
                  <a:lnTo>
                    <a:pt x="520" y="14"/>
                  </a:lnTo>
                  <a:lnTo>
                    <a:pt x="518" y="14"/>
                  </a:lnTo>
                  <a:lnTo>
                    <a:pt x="518" y="16"/>
                  </a:lnTo>
                  <a:lnTo>
                    <a:pt x="516" y="18"/>
                  </a:lnTo>
                  <a:lnTo>
                    <a:pt x="520" y="18"/>
                  </a:lnTo>
                  <a:lnTo>
                    <a:pt x="520" y="24"/>
                  </a:lnTo>
                  <a:lnTo>
                    <a:pt x="522" y="30"/>
                  </a:lnTo>
                  <a:lnTo>
                    <a:pt x="524" y="30"/>
                  </a:lnTo>
                  <a:lnTo>
                    <a:pt x="526" y="36"/>
                  </a:lnTo>
                  <a:lnTo>
                    <a:pt x="524" y="38"/>
                  </a:lnTo>
                  <a:lnTo>
                    <a:pt x="522" y="38"/>
                  </a:lnTo>
                  <a:lnTo>
                    <a:pt x="522" y="36"/>
                  </a:lnTo>
                  <a:lnTo>
                    <a:pt x="510" y="38"/>
                  </a:lnTo>
                  <a:lnTo>
                    <a:pt x="512" y="38"/>
                  </a:lnTo>
                  <a:lnTo>
                    <a:pt x="514" y="40"/>
                  </a:lnTo>
                  <a:lnTo>
                    <a:pt x="512" y="42"/>
                  </a:lnTo>
                  <a:lnTo>
                    <a:pt x="508" y="42"/>
                  </a:lnTo>
                  <a:lnTo>
                    <a:pt x="508" y="48"/>
                  </a:lnTo>
                  <a:lnTo>
                    <a:pt x="510" y="50"/>
                  </a:lnTo>
                  <a:lnTo>
                    <a:pt x="514" y="50"/>
                  </a:lnTo>
                  <a:lnTo>
                    <a:pt x="520" y="48"/>
                  </a:lnTo>
                  <a:lnTo>
                    <a:pt x="524" y="44"/>
                  </a:lnTo>
                  <a:lnTo>
                    <a:pt x="528" y="44"/>
                  </a:lnTo>
                  <a:lnTo>
                    <a:pt x="536" y="44"/>
                  </a:lnTo>
                  <a:lnTo>
                    <a:pt x="542" y="40"/>
                  </a:lnTo>
                  <a:lnTo>
                    <a:pt x="542" y="44"/>
                  </a:lnTo>
                  <a:lnTo>
                    <a:pt x="540" y="44"/>
                  </a:lnTo>
                  <a:lnTo>
                    <a:pt x="538" y="46"/>
                  </a:lnTo>
                  <a:lnTo>
                    <a:pt x="532" y="50"/>
                  </a:lnTo>
                  <a:lnTo>
                    <a:pt x="532" y="56"/>
                  </a:lnTo>
                  <a:lnTo>
                    <a:pt x="536" y="58"/>
                  </a:lnTo>
                  <a:lnTo>
                    <a:pt x="540" y="58"/>
                  </a:lnTo>
                  <a:lnTo>
                    <a:pt x="546" y="58"/>
                  </a:lnTo>
                  <a:lnTo>
                    <a:pt x="554" y="60"/>
                  </a:lnTo>
                  <a:lnTo>
                    <a:pt x="564" y="58"/>
                  </a:lnTo>
                  <a:lnTo>
                    <a:pt x="576" y="58"/>
                  </a:lnTo>
                  <a:lnTo>
                    <a:pt x="578" y="56"/>
                  </a:lnTo>
                  <a:lnTo>
                    <a:pt x="576" y="52"/>
                  </a:lnTo>
                  <a:lnTo>
                    <a:pt x="578" y="52"/>
                  </a:lnTo>
                  <a:lnTo>
                    <a:pt x="580" y="50"/>
                  </a:lnTo>
                  <a:lnTo>
                    <a:pt x="578" y="48"/>
                  </a:lnTo>
                  <a:lnTo>
                    <a:pt x="576" y="46"/>
                  </a:lnTo>
                  <a:lnTo>
                    <a:pt x="574" y="46"/>
                  </a:lnTo>
                  <a:lnTo>
                    <a:pt x="574" y="40"/>
                  </a:lnTo>
                  <a:lnTo>
                    <a:pt x="576" y="40"/>
                  </a:lnTo>
                  <a:lnTo>
                    <a:pt x="576" y="36"/>
                  </a:lnTo>
                  <a:lnTo>
                    <a:pt x="570" y="36"/>
                  </a:lnTo>
                  <a:lnTo>
                    <a:pt x="572" y="32"/>
                  </a:lnTo>
                  <a:lnTo>
                    <a:pt x="572" y="28"/>
                  </a:lnTo>
                  <a:lnTo>
                    <a:pt x="570" y="24"/>
                  </a:lnTo>
                  <a:lnTo>
                    <a:pt x="568" y="20"/>
                  </a:lnTo>
                  <a:lnTo>
                    <a:pt x="570" y="14"/>
                  </a:lnTo>
                  <a:lnTo>
                    <a:pt x="560" y="12"/>
                  </a:lnTo>
                  <a:lnTo>
                    <a:pt x="562" y="12"/>
                  </a:lnTo>
                  <a:lnTo>
                    <a:pt x="562" y="10"/>
                  </a:lnTo>
                  <a:lnTo>
                    <a:pt x="558" y="8"/>
                  </a:lnTo>
                  <a:lnTo>
                    <a:pt x="554" y="6"/>
                  </a:lnTo>
                  <a:lnTo>
                    <a:pt x="552" y="12"/>
                  </a:lnTo>
                  <a:lnTo>
                    <a:pt x="552" y="12"/>
                  </a:lnTo>
                  <a:close/>
                  <a:moveTo>
                    <a:pt x="488" y="24"/>
                  </a:moveTo>
                  <a:lnTo>
                    <a:pt x="488" y="26"/>
                  </a:lnTo>
                  <a:lnTo>
                    <a:pt x="502" y="24"/>
                  </a:lnTo>
                  <a:lnTo>
                    <a:pt x="500" y="26"/>
                  </a:lnTo>
                  <a:lnTo>
                    <a:pt x="490" y="30"/>
                  </a:lnTo>
                  <a:lnTo>
                    <a:pt x="488" y="32"/>
                  </a:lnTo>
                  <a:lnTo>
                    <a:pt x="500" y="30"/>
                  </a:lnTo>
                  <a:lnTo>
                    <a:pt x="502" y="32"/>
                  </a:lnTo>
                  <a:lnTo>
                    <a:pt x="498" y="34"/>
                  </a:lnTo>
                  <a:lnTo>
                    <a:pt x="496" y="38"/>
                  </a:lnTo>
                  <a:lnTo>
                    <a:pt x="492" y="38"/>
                  </a:lnTo>
                  <a:lnTo>
                    <a:pt x="492" y="42"/>
                  </a:lnTo>
                  <a:lnTo>
                    <a:pt x="498" y="42"/>
                  </a:lnTo>
                  <a:lnTo>
                    <a:pt x="504" y="40"/>
                  </a:lnTo>
                  <a:lnTo>
                    <a:pt x="506" y="38"/>
                  </a:lnTo>
                  <a:lnTo>
                    <a:pt x="508" y="36"/>
                  </a:lnTo>
                  <a:lnTo>
                    <a:pt x="514" y="32"/>
                  </a:lnTo>
                  <a:lnTo>
                    <a:pt x="514" y="30"/>
                  </a:lnTo>
                  <a:lnTo>
                    <a:pt x="512" y="30"/>
                  </a:lnTo>
                  <a:lnTo>
                    <a:pt x="512" y="28"/>
                  </a:lnTo>
                  <a:lnTo>
                    <a:pt x="514" y="26"/>
                  </a:lnTo>
                  <a:lnTo>
                    <a:pt x="514" y="24"/>
                  </a:lnTo>
                  <a:lnTo>
                    <a:pt x="514" y="22"/>
                  </a:lnTo>
                  <a:lnTo>
                    <a:pt x="510" y="20"/>
                  </a:lnTo>
                  <a:lnTo>
                    <a:pt x="504" y="22"/>
                  </a:lnTo>
                  <a:lnTo>
                    <a:pt x="508" y="16"/>
                  </a:lnTo>
                  <a:lnTo>
                    <a:pt x="508" y="14"/>
                  </a:lnTo>
                  <a:lnTo>
                    <a:pt x="504" y="14"/>
                  </a:lnTo>
                  <a:lnTo>
                    <a:pt x="496" y="14"/>
                  </a:lnTo>
                  <a:lnTo>
                    <a:pt x="490" y="16"/>
                  </a:lnTo>
                  <a:lnTo>
                    <a:pt x="486" y="18"/>
                  </a:lnTo>
                  <a:lnTo>
                    <a:pt x="484" y="18"/>
                  </a:lnTo>
                  <a:lnTo>
                    <a:pt x="484" y="20"/>
                  </a:lnTo>
                  <a:lnTo>
                    <a:pt x="484" y="22"/>
                  </a:lnTo>
                  <a:lnTo>
                    <a:pt x="488" y="24"/>
                  </a:lnTo>
                  <a:lnTo>
                    <a:pt x="488" y="24"/>
                  </a:lnTo>
                  <a:close/>
                  <a:moveTo>
                    <a:pt x="596" y="62"/>
                  </a:moveTo>
                  <a:lnTo>
                    <a:pt x="596" y="62"/>
                  </a:lnTo>
                  <a:lnTo>
                    <a:pt x="608" y="66"/>
                  </a:lnTo>
                  <a:lnTo>
                    <a:pt x="608" y="64"/>
                  </a:lnTo>
                  <a:lnTo>
                    <a:pt x="610" y="64"/>
                  </a:lnTo>
                  <a:lnTo>
                    <a:pt x="614" y="68"/>
                  </a:lnTo>
                  <a:lnTo>
                    <a:pt x="620" y="68"/>
                  </a:lnTo>
                  <a:lnTo>
                    <a:pt x="622" y="56"/>
                  </a:lnTo>
                  <a:lnTo>
                    <a:pt x="622" y="50"/>
                  </a:lnTo>
                  <a:lnTo>
                    <a:pt x="622" y="46"/>
                  </a:lnTo>
                  <a:lnTo>
                    <a:pt x="618" y="44"/>
                  </a:lnTo>
                  <a:lnTo>
                    <a:pt x="616" y="42"/>
                  </a:lnTo>
                  <a:lnTo>
                    <a:pt x="614" y="38"/>
                  </a:lnTo>
                  <a:lnTo>
                    <a:pt x="612" y="38"/>
                  </a:lnTo>
                  <a:lnTo>
                    <a:pt x="608" y="36"/>
                  </a:lnTo>
                  <a:lnTo>
                    <a:pt x="600" y="36"/>
                  </a:lnTo>
                  <a:lnTo>
                    <a:pt x="598" y="42"/>
                  </a:lnTo>
                  <a:lnTo>
                    <a:pt x="594" y="46"/>
                  </a:lnTo>
                  <a:lnTo>
                    <a:pt x="592" y="48"/>
                  </a:lnTo>
                  <a:lnTo>
                    <a:pt x="590" y="48"/>
                  </a:lnTo>
                  <a:lnTo>
                    <a:pt x="590" y="52"/>
                  </a:lnTo>
                  <a:lnTo>
                    <a:pt x="588" y="54"/>
                  </a:lnTo>
                  <a:lnTo>
                    <a:pt x="588" y="58"/>
                  </a:lnTo>
                  <a:lnTo>
                    <a:pt x="588" y="60"/>
                  </a:lnTo>
                  <a:lnTo>
                    <a:pt x="590" y="60"/>
                  </a:lnTo>
                  <a:lnTo>
                    <a:pt x="590" y="58"/>
                  </a:lnTo>
                  <a:lnTo>
                    <a:pt x="594" y="60"/>
                  </a:lnTo>
                  <a:lnTo>
                    <a:pt x="596" y="62"/>
                  </a:lnTo>
                  <a:lnTo>
                    <a:pt x="596" y="62"/>
                  </a:lnTo>
                  <a:close/>
                  <a:moveTo>
                    <a:pt x="660" y="72"/>
                  </a:moveTo>
                  <a:lnTo>
                    <a:pt x="660" y="72"/>
                  </a:lnTo>
                  <a:lnTo>
                    <a:pt x="658" y="70"/>
                  </a:lnTo>
                  <a:lnTo>
                    <a:pt x="658" y="68"/>
                  </a:lnTo>
                  <a:lnTo>
                    <a:pt x="654" y="68"/>
                  </a:lnTo>
                  <a:lnTo>
                    <a:pt x="654" y="72"/>
                  </a:lnTo>
                  <a:lnTo>
                    <a:pt x="650" y="72"/>
                  </a:lnTo>
                  <a:lnTo>
                    <a:pt x="648" y="72"/>
                  </a:lnTo>
                  <a:lnTo>
                    <a:pt x="648" y="66"/>
                  </a:lnTo>
                  <a:lnTo>
                    <a:pt x="648" y="64"/>
                  </a:lnTo>
                  <a:lnTo>
                    <a:pt x="646" y="56"/>
                  </a:lnTo>
                  <a:lnTo>
                    <a:pt x="648" y="54"/>
                  </a:lnTo>
                  <a:lnTo>
                    <a:pt x="648" y="50"/>
                  </a:lnTo>
                  <a:lnTo>
                    <a:pt x="646" y="46"/>
                  </a:lnTo>
                  <a:lnTo>
                    <a:pt x="650" y="42"/>
                  </a:lnTo>
                  <a:lnTo>
                    <a:pt x="650" y="38"/>
                  </a:lnTo>
                  <a:lnTo>
                    <a:pt x="648" y="34"/>
                  </a:lnTo>
                  <a:lnTo>
                    <a:pt x="644" y="32"/>
                  </a:lnTo>
                  <a:lnTo>
                    <a:pt x="644" y="30"/>
                  </a:lnTo>
                  <a:lnTo>
                    <a:pt x="642" y="26"/>
                  </a:lnTo>
                  <a:lnTo>
                    <a:pt x="638" y="26"/>
                  </a:lnTo>
                  <a:lnTo>
                    <a:pt x="628" y="24"/>
                  </a:lnTo>
                  <a:lnTo>
                    <a:pt x="628" y="20"/>
                  </a:lnTo>
                  <a:lnTo>
                    <a:pt x="626" y="20"/>
                  </a:lnTo>
                  <a:lnTo>
                    <a:pt x="624" y="22"/>
                  </a:lnTo>
                  <a:lnTo>
                    <a:pt x="622" y="26"/>
                  </a:lnTo>
                  <a:lnTo>
                    <a:pt x="620" y="26"/>
                  </a:lnTo>
                  <a:lnTo>
                    <a:pt x="614" y="22"/>
                  </a:lnTo>
                  <a:lnTo>
                    <a:pt x="608" y="20"/>
                  </a:lnTo>
                  <a:lnTo>
                    <a:pt x="602" y="20"/>
                  </a:lnTo>
                  <a:lnTo>
                    <a:pt x="598" y="18"/>
                  </a:lnTo>
                  <a:lnTo>
                    <a:pt x="596" y="16"/>
                  </a:lnTo>
                  <a:lnTo>
                    <a:pt x="594" y="14"/>
                  </a:lnTo>
                  <a:lnTo>
                    <a:pt x="588" y="10"/>
                  </a:lnTo>
                  <a:lnTo>
                    <a:pt x="588" y="8"/>
                  </a:lnTo>
                  <a:lnTo>
                    <a:pt x="590" y="8"/>
                  </a:lnTo>
                  <a:lnTo>
                    <a:pt x="594" y="2"/>
                  </a:lnTo>
                  <a:lnTo>
                    <a:pt x="600" y="4"/>
                  </a:lnTo>
                  <a:lnTo>
                    <a:pt x="604" y="2"/>
                  </a:lnTo>
                  <a:lnTo>
                    <a:pt x="604" y="4"/>
                  </a:lnTo>
                  <a:lnTo>
                    <a:pt x="614" y="6"/>
                  </a:lnTo>
                  <a:lnTo>
                    <a:pt x="620" y="6"/>
                  </a:lnTo>
                  <a:lnTo>
                    <a:pt x="624" y="6"/>
                  </a:lnTo>
                  <a:lnTo>
                    <a:pt x="630" y="10"/>
                  </a:lnTo>
                  <a:lnTo>
                    <a:pt x="630" y="14"/>
                  </a:lnTo>
                  <a:lnTo>
                    <a:pt x="640" y="14"/>
                  </a:lnTo>
                  <a:lnTo>
                    <a:pt x="652" y="10"/>
                  </a:lnTo>
                  <a:lnTo>
                    <a:pt x="654" y="14"/>
                  </a:lnTo>
                  <a:lnTo>
                    <a:pt x="658" y="14"/>
                  </a:lnTo>
                  <a:lnTo>
                    <a:pt x="662" y="14"/>
                  </a:lnTo>
                  <a:lnTo>
                    <a:pt x="664" y="18"/>
                  </a:lnTo>
                  <a:lnTo>
                    <a:pt x="674" y="20"/>
                  </a:lnTo>
                  <a:lnTo>
                    <a:pt x="674" y="24"/>
                  </a:lnTo>
                  <a:lnTo>
                    <a:pt x="668" y="26"/>
                  </a:lnTo>
                  <a:lnTo>
                    <a:pt x="660" y="26"/>
                  </a:lnTo>
                  <a:lnTo>
                    <a:pt x="660" y="28"/>
                  </a:lnTo>
                  <a:lnTo>
                    <a:pt x="664" y="30"/>
                  </a:lnTo>
                  <a:lnTo>
                    <a:pt x="662" y="34"/>
                  </a:lnTo>
                  <a:lnTo>
                    <a:pt x="664" y="34"/>
                  </a:lnTo>
                  <a:lnTo>
                    <a:pt x="666" y="30"/>
                  </a:lnTo>
                  <a:lnTo>
                    <a:pt x="672" y="30"/>
                  </a:lnTo>
                  <a:lnTo>
                    <a:pt x="678" y="32"/>
                  </a:lnTo>
                  <a:lnTo>
                    <a:pt x="678" y="38"/>
                  </a:lnTo>
                  <a:lnTo>
                    <a:pt x="680" y="36"/>
                  </a:lnTo>
                  <a:lnTo>
                    <a:pt x="680" y="34"/>
                  </a:lnTo>
                  <a:lnTo>
                    <a:pt x="694" y="38"/>
                  </a:lnTo>
                  <a:lnTo>
                    <a:pt x="694" y="40"/>
                  </a:lnTo>
                  <a:lnTo>
                    <a:pt x="696" y="40"/>
                  </a:lnTo>
                  <a:lnTo>
                    <a:pt x="696" y="38"/>
                  </a:lnTo>
                  <a:lnTo>
                    <a:pt x="700" y="40"/>
                  </a:lnTo>
                  <a:lnTo>
                    <a:pt x="704" y="42"/>
                  </a:lnTo>
                  <a:lnTo>
                    <a:pt x="704" y="36"/>
                  </a:lnTo>
                  <a:lnTo>
                    <a:pt x="712" y="40"/>
                  </a:lnTo>
                  <a:lnTo>
                    <a:pt x="720" y="40"/>
                  </a:lnTo>
                  <a:lnTo>
                    <a:pt x="720" y="38"/>
                  </a:lnTo>
                  <a:lnTo>
                    <a:pt x="724" y="36"/>
                  </a:lnTo>
                  <a:lnTo>
                    <a:pt x="732" y="36"/>
                  </a:lnTo>
                  <a:lnTo>
                    <a:pt x="738" y="36"/>
                  </a:lnTo>
                  <a:lnTo>
                    <a:pt x="738" y="32"/>
                  </a:lnTo>
                  <a:lnTo>
                    <a:pt x="744" y="32"/>
                  </a:lnTo>
                  <a:lnTo>
                    <a:pt x="746" y="30"/>
                  </a:lnTo>
                  <a:lnTo>
                    <a:pt x="750" y="30"/>
                  </a:lnTo>
                  <a:lnTo>
                    <a:pt x="752" y="32"/>
                  </a:lnTo>
                  <a:lnTo>
                    <a:pt x="756" y="34"/>
                  </a:lnTo>
                  <a:lnTo>
                    <a:pt x="760" y="32"/>
                  </a:lnTo>
                  <a:lnTo>
                    <a:pt x="762" y="32"/>
                  </a:lnTo>
                  <a:lnTo>
                    <a:pt x="776" y="32"/>
                  </a:lnTo>
                  <a:lnTo>
                    <a:pt x="776" y="36"/>
                  </a:lnTo>
                  <a:lnTo>
                    <a:pt x="780" y="38"/>
                  </a:lnTo>
                  <a:lnTo>
                    <a:pt x="784" y="38"/>
                  </a:lnTo>
                  <a:lnTo>
                    <a:pt x="786" y="36"/>
                  </a:lnTo>
                  <a:lnTo>
                    <a:pt x="790" y="36"/>
                  </a:lnTo>
                  <a:lnTo>
                    <a:pt x="794" y="38"/>
                  </a:lnTo>
                  <a:lnTo>
                    <a:pt x="800" y="42"/>
                  </a:lnTo>
                  <a:lnTo>
                    <a:pt x="804" y="42"/>
                  </a:lnTo>
                  <a:lnTo>
                    <a:pt x="806" y="48"/>
                  </a:lnTo>
                  <a:lnTo>
                    <a:pt x="806" y="50"/>
                  </a:lnTo>
                  <a:lnTo>
                    <a:pt x="804" y="52"/>
                  </a:lnTo>
                  <a:lnTo>
                    <a:pt x="796" y="58"/>
                  </a:lnTo>
                  <a:lnTo>
                    <a:pt x="796" y="56"/>
                  </a:lnTo>
                  <a:lnTo>
                    <a:pt x="796" y="58"/>
                  </a:lnTo>
                  <a:lnTo>
                    <a:pt x="796" y="62"/>
                  </a:lnTo>
                  <a:lnTo>
                    <a:pt x="796" y="64"/>
                  </a:lnTo>
                  <a:lnTo>
                    <a:pt x="796" y="62"/>
                  </a:lnTo>
                  <a:lnTo>
                    <a:pt x="794" y="66"/>
                  </a:lnTo>
                  <a:lnTo>
                    <a:pt x="780" y="68"/>
                  </a:lnTo>
                  <a:lnTo>
                    <a:pt x="770" y="68"/>
                  </a:lnTo>
                  <a:lnTo>
                    <a:pt x="768" y="66"/>
                  </a:lnTo>
                  <a:lnTo>
                    <a:pt x="768" y="68"/>
                  </a:lnTo>
                  <a:lnTo>
                    <a:pt x="766" y="68"/>
                  </a:lnTo>
                  <a:lnTo>
                    <a:pt x="764" y="68"/>
                  </a:lnTo>
                  <a:lnTo>
                    <a:pt x="760" y="66"/>
                  </a:lnTo>
                  <a:lnTo>
                    <a:pt x="758" y="62"/>
                  </a:lnTo>
                  <a:lnTo>
                    <a:pt x="756" y="62"/>
                  </a:lnTo>
                  <a:lnTo>
                    <a:pt x="756" y="68"/>
                  </a:lnTo>
                  <a:lnTo>
                    <a:pt x="754" y="68"/>
                  </a:lnTo>
                  <a:lnTo>
                    <a:pt x="738" y="70"/>
                  </a:lnTo>
                  <a:lnTo>
                    <a:pt x="730" y="68"/>
                  </a:lnTo>
                  <a:lnTo>
                    <a:pt x="726" y="70"/>
                  </a:lnTo>
                  <a:lnTo>
                    <a:pt x="726" y="68"/>
                  </a:lnTo>
                  <a:lnTo>
                    <a:pt x="724" y="66"/>
                  </a:lnTo>
                  <a:lnTo>
                    <a:pt x="724" y="70"/>
                  </a:lnTo>
                  <a:lnTo>
                    <a:pt x="712" y="70"/>
                  </a:lnTo>
                  <a:lnTo>
                    <a:pt x="712" y="68"/>
                  </a:lnTo>
                  <a:lnTo>
                    <a:pt x="712" y="66"/>
                  </a:lnTo>
                  <a:lnTo>
                    <a:pt x="708" y="66"/>
                  </a:lnTo>
                  <a:lnTo>
                    <a:pt x="708" y="70"/>
                  </a:lnTo>
                  <a:lnTo>
                    <a:pt x="702" y="70"/>
                  </a:lnTo>
                  <a:lnTo>
                    <a:pt x="700" y="68"/>
                  </a:lnTo>
                  <a:lnTo>
                    <a:pt x="694" y="72"/>
                  </a:lnTo>
                  <a:lnTo>
                    <a:pt x="690" y="72"/>
                  </a:lnTo>
                  <a:lnTo>
                    <a:pt x="688" y="70"/>
                  </a:lnTo>
                  <a:lnTo>
                    <a:pt x="684" y="60"/>
                  </a:lnTo>
                  <a:lnTo>
                    <a:pt x="678" y="64"/>
                  </a:lnTo>
                  <a:lnTo>
                    <a:pt x="678" y="66"/>
                  </a:lnTo>
                  <a:lnTo>
                    <a:pt x="678" y="68"/>
                  </a:lnTo>
                  <a:lnTo>
                    <a:pt x="660" y="72"/>
                  </a:lnTo>
                  <a:lnTo>
                    <a:pt x="660" y="72"/>
                  </a:lnTo>
                  <a:close/>
                  <a:moveTo>
                    <a:pt x="338" y="34"/>
                  </a:moveTo>
                  <a:lnTo>
                    <a:pt x="338" y="34"/>
                  </a:lnTo>
                  <a:lnTo>
                    <a:pt x="332" y="36"/>
                  </a:lnTo>
                  <a:lnTo>
                    <a:pt x="326" y="36"/>
                  </a:lnTo>
                  <a:lnTo>
                    <a:pt x="324" y="38"/>
                  </a:lnTo>
                  <a:lnTo>
                    <a:pt x="326" y="42"/>
                  </a:lnTo>
                  <a:lnTo>
                    <a:pt x="334" y="40"/>
                  </a:lnTo>
                  <a:lnTo>
                    <a:pt x="336" y="42"/>
                  </a:lnTo>
                  <a:lnTo>
                    <a:pt x="334" y="42"/>
                  </a:lnTo>
                  <a:lnTo>
                    <a:pt x="332" y="44"/>
                  </a:lnTo>
                  <a:lnTo>
                    <a:pt x="324" y="46"/>
                  </a:lnTo>
                  <a:lnTo>
                    <a:pt x="322" y="48"/>
                  </a:lnTo>
                  <a:lnTo>
                    <a:pt x="322" y="50"/>
                  </a:lnTo>
                  <a:lnTo>
                    <a:pt x="326" y="52"/>
                  </a:lnTo>
                  <a:lnTo>
                    <a:pt x="330" y="52"/>
                  </a:lnTo>
                  <a:lnTo>
                    <a:pt x="338" y="50"/>
                  </a:lnTo>
                  <a:lnTo>
                    <a:pt x="340" y="50"/>
                  </a:lnTo>
                  <a:lnTo>
                    <a:pt x="340" y="54"/>
                  </a:lnTo>
                  <a:lnTo>
                    <a:pt x="342" y="54"/>
                  </a:lnTo>
                  <a:lnTo>
                    <a:pt x="342" y="48"/>
                  </a:lnTo>
                  <a:lnTo>
                    <a:pt x="346" y="48"/>
                  </a:lnTo>
                  <a:lnTo>
                    <a:pt x="346" y="52"/>
                  </a:lnTo>
                  <a:lnTo>
                    <a:pt x="346" y="56"/>
                  </a:lnTo>
                  <a:lnTo>
                    <a:pt x="348" y="56"/>
                  </a:lnTo>
                  <a:lnTo>
                    <a:pt x="350" y="52"/>
                  </a:lnTo>
                  <a:lnTo>
                    <a:pt x="352" y="52"/>
                  </a:lnTo>
                  <a:lnTo>
                    <a:pt x="352" y="50"/>
                  </a:lnTo>
                  <a:lnTo>
                    <a:pt x="352" y="46"/>
                  </a:lnTo>
                  <a:lnTo>
                    <a:pt x="352" y="44"/>
                  </a:lnTo>
                  <a:lnTo>
                    <a:pt x="354" y="44"/>
                  </a:lnTo>
                  <a:lnTo>
                    <a:pt x="352" y="42"/>
                  </a:lnTo>
                  <a:lnTo>
                    <a:pt x="352" y="40"/>
                  </a:lnTo>
                  <a:lnTo>
                    <a:pt x="352" y="36"/>
                  </a:lnTo>
                  <a:lnTo>
                    <a:pt x="356" y="36"/>
                  </a:lnTo>
                  <a:lnTo>
                    <a:pt x="356" y="50"/>
                  </a:lnTo>
                  <a:lnTo>
                    <a:pt x="366" y="50"/>
                  </a:lnTo>
                  <a:lnTo>
                    <a:pt x="370" y="50"/>
                  </a:lnTo>
                  <a:lnTo>
                    <a:pt x="376" y="48"/>
                  </a:lnTo>
                  <a:lnTo>
                    <a:pt x="378" y="44"/>
                  </a:lnTo>
                  <a:lnTo>
                    <a:pt x="382" y="44"/>
                  </a:lnTo>
                  <a:lnTo>
                    <a:pt x="384" y="48"/>
                  </a:lnTo>
                  <a:lnTo>
                    <a:pt x="388" y="48"/>
                  </a:lnTo>
                  <a:lnTo>
                    <a:pt x="388" y="46"/>
                  </a:lnTo>
                  <a:lnTo>
                    <a:pt x="394" y="48"/>
                  </a:lnTo>
                  <a:lnTo>
                    <a:pt x="400" y="46"/>
                  </a:lnTo>
                  <a:lnTo>
                    <a:pt x="400" y="42"/>
                  </a:lnTo>
                  <a:lnTo>
                    <a:pt x="402" y="42"/>
                  </a:lnTo>
                  <a:lnTo>
                    <a:pt x="402" y="46"/>
                  </a:lnTo>
                  <a:lnTo>
                    <a:pt x="398" y="50"/>
                  </a:lnTo>
                  <a:lnTo>
                    <a:pt x="394" y="54"/>
                  </a:lnTo>
                  <a:lnTo>
                    <a:pt x="390" y="56"/>
                  </a:lnTo>
                  <a:lnTo>
                    <a:pt x="386" y="56"/>
                  </a:lnTo>
                  <a:lnTo>
                    <a:pt x="376" y="56"/>
                  </a:lnTo>
                  <a:lnTo>
                    <a:pt x="370" y="58"/>
                  </a:lnTo>
                  <a:lnTo>
                    <a:pt x="368" y="62"/>
                  </a:lnTo>
                  <a:lnTo>
                    <a:pt x="364" y="62"/>
                  </a:lnTo>
                  <a:lnTo>
                    <a:pt x="360" y="62"/>
                  </a:lnTo>
                  <a:lnTo>
                    <a:pt x="358" y="66"/>
                  </a:lnTo>
                  <a:lnTo>
                    <a:pt x="358" y="68"/>
                  </a:lnTo>
                  <a:lnTo>
                    <a:pt x="360" y="72"/>
                  </a:lnTo>
                  <a:lnTo>
                    <a:pt x="364" y="72"/>
                  </a:lnTo>
                  <a:lnTo>
                    <a:pt x="374" y="72"/>
                  </a:lnTo>
                  <a:lnTo>
                    <a:pt x="380" y="72"/>
                  </a:lnTo>
                  <a:lnTo>
                    <a:pt x="384" y="68"/>
                  </a:lnTo>
                  <a:lnTo>
                    <a:pt x="388" y="68"/>
                  </a:lnTo>
                  <a:lnTo>
                    <a:pt x="392" y="66"/>
                  </a:lnTo>
                  <a:lnTo>
                    <a:pt x="394" y="62"/>
                  </a:lnTo>
                  <a:lnTo>
                    <a:pt x="398" y="58"/>
                  </a:lnTo>
                  <a:lnTo>
                    <a:pt x="402" y="58"/>
                  </a:lnTo>
                  <a:lnTo>
                    <a:pt x="406" y="60"/>
                  </a:lnTo>
                  <a:lnTo>
                    <a:pt x="408" y="56"/>
                  </a:lnTo>
                  <a:lnTo>
                    <a:pt x="414" y="56"/>
                  </a:lnTo>
                  <a:lnTo>
                    <a:pt x="420" y="54"/>
                  </a:lnTo>
                  <a:lnTo>
                    <a:pt x="422" y="52"/>
                  </a:lnTo>
                  <a:lnTo>
                    <a:pt x="426" y="52"/>
                  </a:lnTo>
                  <a:lnTo>
                    <a:pt x="426" y="54"/>
                  </a:lnTo>
                  <a:lnTo>
                    <a:pt x="426" y="56"/>
                  </a:lnTo>
                  <a:lnTo>
                    <a:pt x="428" y="58"/>
                  </a:lnTo>
                  <a:lnTo>
                    <a:pt x="434" y="58"/>
                  </a:lnTo>
                  <a:lnTo>
                    <a:pt x="438" y="54"/>
                  </a:lnTo>
                  <a:lnTo>
                    <a:pt x="440" y="50"/>
                  </a:lnTo>
                  <a:lnTo>
                    <a:pt x="442" y="52"/>
                  </a:lnTo>
                  <a:lnTo>
                    <a:pt x="444" y="52"/>
                  </a:lnTo>
                  <a:lnTo>
                    <a:pt x="454" y="52"/>
                  </a:lnTo>
                  <a:lnTo>
                    <a:pt x="456" y="52"/>
                  </a:lnTo>
                  <a:lnTo>
                    <a:pt x="460" y="52"/>
                  </a:lnTo>
                  <a:lnTo>
                    <a:pt x="464" y="48"/>
                  </a:lnTo>
                  <a:lnTo>
                    <a:pt x="466" y="48"/>
                  </a:lnTo>
                  <a:lnTo>
                    <a:pt x="464" y="34"/>
                  </a:lnTo>
                  <a:lnTo>
                    <a:pt x="464" y="28"/>
                  </a:lnTo>
                  <a:lnTo>
                    <a:pt x="462" y="24"/>
                  </a:lnTo>
                  <a:lnTo>
                    <a:pt x="456" y="20"/>
                  </a:lnTo>
                  <a:lnTo>
                    <a:pt x="456" y="18"/>
                  </a:lnTo>
                  <a:lnTo>
                    <a:pt x="454" y="20"/>
                  </a:lnTo>
                  <a:lnTo>
                    <a:pt x="454" y="26"/>
                  </a:lnTo>
                  <a:lnTo>
                    <a:pt x="456" y="28"/>
                  </a:lnTo>
                  <a:lnTo>
                    <a:pt x="454" y="30"/>
                  </a:lnTo>
                  <a:lnTo>
                    <a:pt x="452" y="32"/>
                  </a:lnTo>
                  <a:lnTo>
                    <a:pt x="452" y="36"/>
                  </a:lnTo>
                  <a:lnTo>
                    <a:pt x="450" y="38"/>
                  </a:lnTo>
                  <a:lnTo>
                    <a:pt x="448" y="28"/>
                  </a:lnTo>
                  <a:lnTo>
                    <a:pt x="442" y="30"/>
                  </a:lnTo>
                  <a:lnTo>
                    <a:pt x="442" y="34"/>
                  </a:lnTo>
                  <a:lnTo>
                    <a:pt x="440" y="34"/>
                  </a:lnTo>
                  <a:lnTo>
                    <a:pt x="440" y="32"/>
                  </a:lnTo>
                  <a:lnTo>
                    <a:pt x="442" y="30"/>
                  </a:lnTo>
                  <a:lnTo>
                    <a:pt x="442" y="26"/>
                  </a:lnTo>
                  <a:lnTo>
                    <a:pt x="442" y="20"/>
                  </a:lnTo>
                  <a:lnTo>
                    <a:pt x="442" y="18"/>
                  </a:lnTo>
                  <a:lnTo>
                    <a:pt x="438" y="18"/>
                  </a:lnTo>
                  <a:lnTo>
                    <a:pt x="436" y="20"/>
                  </a:lnTo>
                  <a:lnTo>
                    <a:pt x="432" y="22"/>
                  </a:lnTo>
                  <a:lnTo>
                    <a:pt x="426" y="14"/>
                  </a:lnTo>
                  <a:lnTo>
                    <a:pt x="422" y="14"/>
                  </a:lnTo>
                  <a:lnTo>
                    <a:pt x="420" y="14"/>
                  </a:lnTo>
                  <a:lnTo>
                    <a:pt x="420" y="10"/>
                  </a:lnTo>
                  <a:lnTo>
                    <a:pt x="418" y="6"/>
                  </a:lnTo>
                  <a:lnTo>
                    <a:pt x="418" y="2"/>
                  </a:lnTo>
                  <a:lnTo>
                    <a:pt x="414" y="0"/>
                  </a:lnTo>
                  <a:lnTo>
                    <a:pt x="414" y="4"/>
                  </a:lnTo>
                  <a:lnTo>
                    <a:pt x="412" y="4"/>
                  </a:lnTo>
                  <a:lnTo>
                    <a:pt x="408" y="2"/>
                  </a:lnTo>
                  <a:lnTo>
                    <a:pt x="412" y="12"/>
                  </a:lnTo>
                  <a:lnTo>
                    <a:pt x="410" y="12"/>
                  </a:lnTo>
                  <a:lnTo>
                    <a:pt x="408" y="14"/>
                  </a:lnTo>
                  <a:lnTo>
                    <a:pt x="410" y="14"/>
                  </a:lnTo>
                  <a:lnTo>
                    <a:pt x="410" y="16"/>
                  </a:lnTo>
                  <a:lnTo>
                    <a:pt x="408" y="22"/>
                  </a:lnTo>
                  <a:lnTo>
                    <a:pt x="418" y="26"/>
                  </a:lnTo>
                  <a:lnTo>
                    <a:pt x="414" y="34"/>
                  </a:lnTo>
                  <a:lnTo>
                    <a:pt x="420" y="34"/>
                  </a:lnTo>
                  <a:lnTo>
                    <a:pt x="422" y="36"/>
                  </a:lnTo>
                  <a:lnTo>
                    <a:pt x="422" y="40"/>
                  </a:lnTo>
                  <a:lnTo>
                    <a:pt x="404" y="38"/>
                  </a:lnTo>
                  <a:lnTo>
                    <a:pt x="398" y="38"/>
                  </a:lnTo>
                  <a:lnTo>
                    <a:pt x="392" y="38"/>
                  </a:lnTo>
                  <a:lnTo>
                    <a:pt x="392" y="34"/>
                  </a:lnTo>
                  <a:lnTo>
                    <a:pt x="386" y="34"/>
                  </a:lnTo>
                  <a:lnTo>
                    <a:pt x="382" y="30"/>
                  </a:lnTo>
                  <a:lnTo>
                    <a:pt x="378" y="28"/>
                  </a:lnTo>
                  <a:lnTo>
                    <a:pt x="372" y="28"/>
                  </a:lnTo>
                  <a:lnTo>
                    <a:pt x="368" y="26"/>
                  </a:lnTo>
                  <a:lnTo>
                    <a:pt x="366" y="24"/>
                  </a:lnTo>
                  <a:lnTo>
                    <a:pt x="358" y="22"/>
                  </a:lnTo>
                  <a:lnTo>
                    <a:pt x="352" y="24"/>
                  </a:lnTo>
                  <a:lnTo>
                    <a:pt x="348" y="20"/>
                  </a:lnTo>
                  <a:lnTo>
                    <a:pt x="342" y="20"/>
                  </a:lnTo>
                  <a:lnTo>
                    <a:pt x="342" y="24"/>
                  </a:lnTo>
                  <a:lnTo>
                    <a:pt x="332" y="22"/>
                  </a:lnTo>
                  <a:lnTo>
                    <a:pt x="332" y="30"/>
                  </a:lnTo>
                  <a:lnTo>
                    <a:pt x="334" y="32"/>
                  </a:lnTo>
                  <a:lnTo>
                    <a:pt x="338" y="34"/>
                  </a:lnTo>
                  <a:lnTo>
                    <a:pt x="338" y="34"/>
                  </a:lnTo>
                  <a:close/>
                  <a:moveTo>
                    <a:pt x="772" y="322"/>
                  </a:moveTo>
                  <a:lnTo>
                    <a:pt x="772" y="322"/>
                  </a:lnTo>
                  <a:lnTo>
                    <a:pt x="768" y="322"/>
                  </a:lnTo>
                  <a:lnTo>
                    <a:pt x="766" y="326"/>
                  </a:lnTo>
                  <a:lnTo>
                    <a:pt x="764" y="320"/>
                  </a:lnTo>
                  <a:lnTo>
                    <a:pt x="762" y="312"/>
                  </a:lnTo>
                  <a:lnTo>
                    <a:pt x="760" y="312"/>
                  </a:lnTo>
                  <a:lnTo>
                    <a:pt x="760" y="310"/>
                  </a:lnTo>
                  <a:lnTo>
                    <a:pt x="752" y="304"/>
                  </a:lnTo>
                  <a:lnTo>
                    <a:pt x="752" y="302"/>
                  </a:lnTo>
                  <a:lnTo>
                    <a:pt x="750" y="302"/>
                  </a:lnTo>
                  <a:lnTo>
                    <a:pt x="750" y="300"/>
                  </a:lnTo>
                  <a:lnTo>
                    <a:pt x="748" y="300"/>
                  </a:lnTo>
                  <a:lnTo>
                    <a:pt x="744" y="300"/>
                  </a:lnTo>
                  <a:lnTo>
                    <a:pt x="738" y="300"/>
                  </a:lnTo>
                  <a:lnTo>
                    <a:pt x="738" y="298"/>
                  </a:lnTo>
                  <a:lnTo>
                    <a:pt x="736" y="298"/>
                  </a:lnTo>
                  <a:lnTo>
                    <a:pt x="734" y="298"/>
                  </a:lnTo>
                  <a:lnTo>
                    <a:pt x="734" y="300"/>
                  </a:lnTo>
                  <a:lnTo>
                    <a:pt x="732" y="300"/>
                  </a:lnTo>
                  <a:lnTo>
                    <a:pt x="730" y="300"/>
                  </a:lnTo>
                  <a:lnTo>
                    <a:pt x="728" y="296"/>
                  </a:lnTo>
                  <a:lnTo>
                    <a:pt x="732" y="292"/>
                  </a:lnTo>
                  <a:lnTo>
                    <a:pt x="730" y="290"/>
                  </a:lnTo>
                  <a:lnTo>
                    <a:pt x="726" y="290"/>
                  </a:lnTo>
                  <a:lnTo>
                    <a:pt x="724" y="302"/>
                  </a:lnTo>
                  <a:lnTo>
                    <a:pt x="726" y="318"/>
                  </a:lnTo>
                  <a:lnTo>
                    <a:pt x="712" y="328"/>
                  </a:lnTo>
                  <a:lnTo>
                    <a:pt x="712" y="330"/>
                  </a:lnTo>
                  <a:lnTo>
                    <a:pt x="712" y="332"/>
                  </a:lnTo>
                  <a:lnTo>
                    <a:pt x="712" y="334"/>
                  </a:lnTo>
                  <a:lnTo>
                    <a:pt x="716" y="336"/>
                  </a:lnTo>
                  <a:lnTo>
                    <a:pt x="718" y="334"/>
                  </a:lnTo>
                  <a:lnTo>
                    <a:pt x="724" y="332"/>
                  </a:lnTo>
                  <a:lnTo>
                    <a:pt x="726" y="334"/>
                  </a:lnTo>
                  <a:lnTo>
                    <a:pt x="724" y="334"/>
                  </a:lnTo>
                  <a:lnTo>
                    <a:pt x="726" y="342"/>
                  </a:lnTo>
                  <a:lnTo>
                    <a:pt x="732" y="342"/>
                  </a:lnTo>
                  <a:lnTo>
                    <a:pt x="738" y="340"/>
                  </a:lnTo>
                  <a:lnTo>
                    <a:pt x="738" y="338"/>
                  </a:lnTo>
                  <a:lnTo>
                    <a:pt x="740" y="334"/>
                  </a:lnTo>
                  <a:lnTo>
                    <a:pt x="740" y="328"/>
                  </a:lnTo>
                  <a:lnTo>
                    <a:pt x="740" y="322"/>
                  </a:lnTo>
                  <a:lnTo>
                    <a:pt x="746" y="316"/>
                  </a:lnTo>
                  <a:lnTo>
                    <a:pt x="750" y="316"/>
                  </a:lnTo>
                  <a:lnTo>
                    <a:pt x="750" y="314"/>
                  </a:lnTo>
                  <a:lnTo>
                    <a:pt x="754" y="314"/>
                  </a:lnTo>
                  <a:lnTo>
                    <a:pt x="756" y="320"/>
                  </a:lnTo>
                  <a:lnTo>
                    <a:pt x="756" y="324"/>
                  </a:lnTo>
                  <a:lnTo>
                    <a:pt x="752" y="326"/>
                  </a:lnTo>
                  <a:lnTo>
                    <a:pt x="752" y="328"/>
                  </a:lnTo>
                  <a:lnTo>
                    <a:pt x="756" y="328"/>
                  </a:lnTo>
                  <a:lnTo>
                    <a:pt x="758" y="332"/>
                  </a:lnTo>
                  <a:lnTo>
                    <a:pt x="766" y="332"/>
                  </a:lnTo>
                  <a:lnTo>
                    <a:pt x="772" y="336"/>
                  </a:lnTo>
                  <a:lnTo>
                    <a:pt x="776" y="332"/>
                  </a:lnTo>
                  <a:lnTo>
                    <a:pt x="776" y="326"/>
                  </a:lnTo>
                  <a:lnTo>
                    <a:pt x="778" y="326"/>
                  </a:lnTo>
                  <a:lnTo>
                    <a:pt x="778" y="322"/>
                  </a:lnTo>
                  <a:lnTo>
                    <a:pt x="772" y="322"/>
                  </a:lnTo>
                  <a:lnTo>
                    <a:pt x="772" y="322"/>
                  </a:lnTo>
                  <a:close/>
                  <a:moveTo>
                    <a:pt x="1048" y="260"/>
                  </a:moveTo>
                  <a:lnTo>
                    <a:pt x="1048" y="260"/>
                  </a:lnTo>
                  <a:lnTo>
                    <a:pt x="1046" y="260"/>
                  </a:lnTo>
                  <a:lnTo>
                    <a:pt x="1046" y="258"/>
                  </a:lnTo>
                  <a:lnTo>
                    <a:pt x="1042" y="258"/>
                  </a:lnTo>
                  <a:lnTo>
                    <a:pt x="1044" y="260"/>
                  </a:lnTo>
                  <a:lnTo>
                    <a:pt x="1044" y="262"/>
                  </a:lnTo>
                  <a:lnTo>
                    <a:pt x="1044" y="264"/>
                  </a:lnTo>
                  <a:lnTo>
                    <a:pt x="1044" y="266"/>
                  </a:lnTo>
                  <a:lnTo>
                    <a:pt x="1044" y="268"/>
                  </a:lnTo>
                  <a:lnTo>
                    <a:pt x="1044" y="266"/>
                  </a:lnTo>
                  <a:lnTo>
                    <a:pt x="1042" y="266"/>
                  </a:lnTo>
                  <a:lnTo>
                    <a:pt x="1038" y="266"/>
                  </a:lnTo>
                  <a:lnTo>
                    <a:pt x="1038" y="262"/>
                  </a:lnTo>
                  <a:lnTo>
                    <a:pt x="1034" y="262"/>
                  </a:lnTo>
                  <a:lnTo>
                    <a:pt x="1032" y="266"/>
                  </a:lnTo>
                  <a:lnTo>
                    <a:pt x="1034" y="266"/>
                  </a:lnTo>
                  <a:lnTo>
                    <a:pt x="1034" y="270"/>
                  </a:lnTo>
                  <a:lnTo>
                    <a:pt x="1028" y="270"/>
                  </a:lnTo>
                  <a:lnTo>
                    <a:pt x="1028" y="274"/>
                  </a:lnTo>
                  <a:lnTo>
                    <a:pt x="1030" y="276"/>
                  </a:lnTo>
                  <a:lnTo>
                    <a:pt x="1030" y="278"/>
                  </a:lnTo>
                  <a:lnTo>
                    <a:pt x="1026" y="278"/>
                  </a:lnTo>
                  <a:lnTo>
                    <a:pt x="1026" y="280"/>
                  </a:lnTo>
                  <a:lnTo>
                    <a:pt x="1028" y="282"/>
                  </a:lnTo>
                  <a:lnTo>
                    <a:pt x="1030" y="282"/>
                  </a:lnTo>
                  <a:lnTo>
                    <a:pt x="1030" y="284"/>
                  </a:lnTo>
                  <a:lnTo>
                    <a:pt x="1024" y="284"/>
                  </a:lnTo>
                  <a:lnTo>
                    <a:pt x="1024" y="286"/>
                  </a:lnTo>
                  <a:lnTo>
                    <a:pt x="1020" y="286"/>
                  </a:lnTo>
                  <a:lnTo>
                    <a:pt x="1020" y="284"/>
                  </a:lnTo>
                  <a:lnTo>
                    <a:pt x="1018" y="282"/>
                  </a:lnTo>
                  <a:lnTo>
                    <a:pt x="1018" y="284"/>
                  </a:lnTo>
                  <a:lnTo>
                    <a:pt x="1016" y="286"/>
                  </a:lnTo>
                  <a:lnTo>
                    <a:pt x="1020" y="288"/>
                  </a:lnTo>
                  <a:lnTo>
                    <a:pt x="1020" y="292"/>
                  </a:lnTo>
                  <a:lnTo>
                    <a:pt x="1022" y="296"/>
                  </a:lnTo>
                  <a:lnTo>
                    <a:pt x="1022" y="298"/>
                  </a:lnTo>
                  <a:lnTo>
                    <a:pt x="1020" y="300"/>
                  </a:lnTo>
                  <a:lnTo>
                    <a:pt x="1018" y="300"/>
                  </a:lnTo>
                  <a:lnTo>
                    <a:pt x="1016" y="300"/>
                  </a:lnTo>
                  <a:lnTo>
                    <a:pt x="1016" y="300"/>
                  </a:lnTo>
                  <a:lnTo>
                    <a:pt x="1014" y="300"/>
                  </a:lnTo>
                  <a:lnTo>
                    <a:pt x="1012" y="300"/>
                  </a:lnTo>
                  <a:lnTo>
                    <a:pt x="1010" y="298"/>
                  </a:lnTo>
                  <a:lnTo>
                    <a:pt x="1010" y="294"/>
                  </a:lnTo>
                  <a:lnTo>
                    <a:pt x="1006" y="298"/>
                  </a:lnTo>
                  <a:lnTo>
                    <a:pt x="1004" y="296"/>
                  </a:lnTo>
                  <a:lnTo>
                    <a:pt x="1006" y="294"/>
                  </a:lnTo>
                  <a:lnTo>
                    <a:pt x="1008" y="290"/>
                  </a:lnTo>
                  <a:lnTo>
                    <a:pt x="1006" y="290"/>
                  </a:lnTo>
                  <a:lnTo>
                    <a:pt x="998" y="292"/>
                  </a:lnTo>
                  <a:lnTo>
                    <a:pt x="998" y="290"/>
                  </a:lnTo>
                  <a:lnTo>
                    <a:pt x="1000" y="290"/>
                  </a:lnTo>
                  <a:lnTo>
                    <a:pt x="1000" y="288"/>
                  </a:lnTo>
                  <a:lnTo>
                    <a:pt x="1002" y="284"/>
                  </a:lnTo>
                  <a:lnTo>
                    <a:pt x="1000" y="284"/>
                  </a:lnTo>
                  <a:lnTo>
                    <a:pt x="998" y="286"/>
                  </a:lnTo>
                  <a:lnTo>
                    <a:pt x="996" y="286"/>
                  </a:lnTo>
                  <a:lnTo>
                    <a:pt x="996" y="282"/>
                  </a:lnTo>
                  <a:lnTo>
                    <a:pt x="990" y="282"/>
                  </a:lnTo>
                  <a:lnTo>
                    <a:pt x="990" y="280"/>
                  </a:lnTo>
                  <a:lnTo>
                    <a:pt x="994" y="280"/>
                  </a:lnTo>
                  <a:lnTo>
                    <a:pt x="996" y="276"/>
                  </a:lnTo>
                  <a:lnTo>
                    <a:pt x="990" y="278"/>
                  </a:lnTo>
                  <a:lnTo>
                    <a:pt x="984" y="278"/>
                  </a:lnTo>
                  <a:lnTo>
                    <a:pt x="980" y="276"/>
                  </a:lnTo>
                  <a:lnTo>
                    <a:pt x="978" y="276"/>
                  </a:lnTo>
                  <a:lnTo>
                    <a:pt x="976" y="274"/>
                  </a:lnTo>
                  <a:lnTo>
                    <a:pt x="974" y="272"/>
                  </a:lnTo>
                  <a:lnTo>
                    <a:pt x="974" y="268"/>
                  </a:lnTo>
                  <a:lnTo>
                    <a:pt x="970" y="266"/>
                  </a:lnTo>
                  <a:lnTo>
                    <a:pt x="972" y="264"/>
                  </a:lnTo>
                  <a:lnTo>
                    <a:pt x="972" y="262"/>
                  </a:lnTo>
                  <a:lnTo>
                    <a:pt x="970" y="262"/>
                  </a:lnTo>
                  <a:lnTo>
                    <a:pt x="968" y="262"/>
                  </a:lnTo>
                  <a:lnTo>
                    <a:pt x="966" y="260"/>
                  </a:lnTo>
                  <a:lnTo>
                    <a:pt x="964" y="260"/>
                  </a:lnTo>
                  <a:lnTo>
                    <a:pt x="966" y="262"/>
                  </a:lnTo>
                  <a:lnTo>
                    <a:pt x="966" y="268"/>
                  </a:lnTo>
                  <a:lnTo>
                    <a:pt x="966" y="270"/>
                  </a:lnTo>
                  <a:lnTo>
                    <a:pt x="964" y="270"/>
                  </a:lnTo>
                  <a:lnTo>
                    <a:pt x="962" y="264"/>
                  </a:lnTo>
                  <a:lnTo>
                    <a:pt x="958" y="264"/>
                  </a:lnTo>
                  <a:lnTo>
                    <a:pt x="960" y="268"/>
                  </a:lnTo>
                  <a:lnTo>
                    <a:pt x="962" y="274"/>
                  </a:lnTo>
                  <a:lnTo>
                    <a:pt x="964" y="274"/>
                  </a:lnTo>
                  <a:lnTo>
                    <a:pt x="964" y="276"/>
                  </a:lnTo>
                  <a:lnTo>
                    <a:pt x="964" y="278"/>
                  </a:lnTo>
                  <a:lnTo>
                    <a:pt x="960" y="278"/>
                  </a:lnTo>
                  <a:lnTo>
                    <a:pt x="958" y="276"/>
                  </a:lnTo>
                  <a:lnTo>
                    <a:pt x="956" y="276"/>
                  </a:lnTo>
                  <a:lnTo>
                    <a:pt x="954" y="276"/>
                  </a:lnTo>
                  <a:lnTo>
                    <a:pt x="958" y="284"/>
                  </a:lnTo>
                  <a:lnTo>
                    <a:pt x="960" y="286"/>
                  </a:lnTo>
                  <a:lnTo>
                    <a:pt x="966" y="286"/>
                  </a:lnTo>
                  <a:lnTo>
                    <a:pt x="966" y="292"/>
                  </a:lnTo>
                  <a:lnTo>
                    <a:pt x="968" y="296"/>
                  </a:lnTo>
                  <a:lnTo>
                    <a:pt x="972" y="298"/>
                  </a:lnTo>
                  <a:lnTo>
                    <a:pt x="972" y="300"/>
                  </a:lnTo>
                  <a:lnTo>
                    <a:pt x="974" y="300"/>
                  </a:lnTo>
                  <a:lnTo>
                    <a:pt x="976" y="300"/>
                  </a:lnTo>
                  <a:lnTo>
                    <a:pt x="978" y="300"/>
                  </a:lnTo>
                  <a:lnTo>
                    <a:pt x="982" y="304"/>
                  </a:lnTo>
                  <a:lnTo>
                    <a:pt x="982" y="308"/>
                  </a:lnTo>
                  <a:lnTo>
                    <a:pt x="984" y="306"/>
                  </a:lnTo>
                  <a:lnTo>
                    <a:pt x="988" y="306"/>
                  </a:lnTo>
                  <a:lnTo>
                    <a:pt x="988" y="308"/>
                  </a:lnTo>
                  <a:lnTo>
                    <a:pt x="990" y="310"/>
                  </a:lnTo>
                  <a:lnTo>
                    <a:pt x="992" y="310"/>
                  </a:lnTo>
                  <a:lnTo>
                    <a:pt x="990" y="308"/>
                  </a:lnTo>
                  <a:lnTo>
                    <a:pt x="990" y="306"/>
                  </a:lnTo>
                  <a:lnTo>
                    <a:pt x="988" y="306"/>
                  </a:lnTo>
                  <a:lnTo>
                    <a:pt x="990" y="306"/>
                  </a:lnTo>
                  <a:lnTo>
                    <a:pt x="990" y="304"/>
                  </a:lnTo>
                  <a:lnTo>
                    <a:pt x="992" y="306"/>
                  </a:lnTo>
                  <a:lnTo>
                    <a:pt x="994" y="306"/>
                  </a:lnTo>
                  <a:lnTo>
                    <a:pt x="998" y="316"/>
                  </a:lnTo>
                  <a:lnTo>
                    <a:pt x="998" y="318"/>
                  </a:lnTo>
                  <a:lnTo>
                    <a:pt x="996" y="320"/>
                  </a:lnTo>
                  <a:lnTo>
                    <a:pt x="992" y="318"/>
                  </a:lnTo>
                  <a:lnTo>
                    <a:pt x="992" y="320"/>
                  </a:lnTo>
                  <a:lnTo>
                    <a:pt x="994" y="326"/>
                  </a:lnTo>
                  <a:lnTo>
                    <a:pt x="988" y="326"/>
                  </a:lnTo>
                  <a:lnTo>
                    <a:pt x="988" y="330"/>
                  </a:lnTo>
                  <a:lnTo>
                    <a:pt x="992" y="330"/>
                  </a:lnTo>
                  <a:lnTo>
                    <a:pt x="994" y="338"/>
                  </a:lnTo>
                  <a:lnTo>
                    <a:pt x="998" y="336"/>
                  </a:lnTo>
                  <a:lnTo>
                    <a:pt x="998" y="338"/>
                  </a:lnTo>
                  <a:lnTo>
                    <a:pt x="994" y="340"/>
                  </a:lnTo>
                  <a:lnTo>
                    <a:pt x="990" y="334"/>
                  </a:lnTo>
                  <a:lnTo>
                    <a:pt x="986" y="332"/>
                  </a:lnTo>
                  <a:lnTo>
                    <a:pt x="984" y="334"/>
                  </a:lnTo>
                  <a:lnTo>
                    <a:pt x="984" y="330"/>
                  </a:lnTo>
                  <a:lnTo>
                    <a:pt x="982" y="330"/>
                  </a:lnTo>
                  <a:lnTo>
                    <a:pt x="978" y="328"/>
                  </a:lnTo>
                  <a:lnTo>
                    <a:pt x="972" y="330"/>
                  </a:lnTo>
                  <a:lnTo>
                    <a:pt x="970" y="330"/>
                  </a:lnTo>
                  <a:lnTo>
                    <a:pt x="970" y="332"/>
                  </a:lnTo>
                  <a:lnTo>
                    <a:pt x="966" y="328"/>
                  </a:lnTo>
                  <a:lnTo>
                    <a:pt x="962" y="326"/>
                  </a:lnTo>
                  <a:lnTo>
                    <a:pt x="960" y="326"/>
                  </a:lnTo>
                  <a:lnTo>
                    <a:pt x="960" y="330"/>
                  </a:lnTo>
                  <a:lnTo>
                    <a:pt x="956" y="330"/>
                  </a:lnTo>
                  <a:lnTo>
                    <a:pt x="954" y="326"/>
                  </a:lnTo>
                  <a:lnTo>
                    <a:pt x="950" y="324"/>
                  </a:lnTo>
                  <a:lnTo>
                    <a:pt x="944" y="324"/>
                  </a:lnTo>
                  <a:lnTo>
                    <a:pt x="942" y="328"/>
                  </a:lnTo>
                  <a:lnTo>
                    <a:pt x="942" y="326"/>
                  </a:lnTo>
                  <a:lnTo>
                    <a:pt x="942" y="328"/>
                  </a:lnTo>
                  <a:lnTo>
                    <a:pt x="942" y="330"/>
                  </a:lnTo>
                  <a:lnTo>
                    <a:pt x="950" y="336"/>
                  </a:lnTo>
                  <a:lnTo>
                    <a:pt x="958" y="342"/>
                  </a:lnTo>
                  <a:lnTo>
                    <a:pt x="960" y="342"/>
                  </a:lnTo>
                  <a:lnTo>
                    <a:pt x="960" y="344"/>
                  </a:lnTo>
                  <a:lnTo>
                    <a:pt x="962" y="344"/>
                  </a:lnTo>
                  <a:lnTo>
                    <a:pt x="968" y="344"/>
                  </a:lnTo>
                  <a:lnTo>
                    <a:pt x="972" y="348"/>
                  </a:lnTo>
                  <a:lnTo>
                    <a:pt x="974" y="348"/>
                  </a:lnTo>
                  <a:lnTo>
                    <a:pt x="974" y="354"/>
                  </a:lnTo>
                  <a:lnTo>
                    <a:pt x="980" y="354"/>
                  </a:lnTo>
                  <a:lnTo>
                    <a:pt x="986" y="356"/>
                  </a:lnTo>
                  <a:lnTo>
                    <a:pt x="988" y="356"/>
                  </a:lnTo>
                  <a:lnTo>
                    <a:pt x="988" y="358"/>
                  </a:lnTo>
                  <a:lnTo>
                    <a:pt x="986" y="358"/>
                  </a:lnTo>
                  <a:lnTo>
                    <a:pt x="986" y="358"/>
                  </a:lnTo>
                  <a:lnTo>
                    <a:pt x="986" y="362"/>
                  </a:lnTo>
                  <a:lnTo>
                    <a:pt x="984" y="364"/>
                  </a:lnTo>
                  <a:lnTo>
                    <a:pt x="976" y="362"/>
                  </a:lnTo>
                  <a:lnTo>
                    <a:pt x="974" y="362"/>
                  </a:lnTo>
                  <a:lnTo>
                    <a:pt x="966" y="358"/>
                  </a:lnTo>
                  <a:lnTo>
                    <a:pt x="962" y="358"/>
                  </a:lnTo>
                  <a:lnTo>
                    <a:pt x="956" y="360"/>
                  </a:lnTo>
                  <a:lnTo>
                    <a:pt x="954" y="358"/>
                  </a:lnTo>
                  <a:lnTo>
                    <a:pt x="952" y="358"/>
                  </a:lnTo>
                  <a:lnTo>
                    <a:pt x="952" y="360"/>
                  </a:lnTo>
                  <a:lnTo>
                    <a:pt x="940" y="358"/>
                  </a:lnTo>
                  <a:lnTo>
                    <a:pt x="938" y="358"/>
                  </a:lnTo>
                  <a:lnTo>
                    <a:pt x="934" y="356"/>
                  </a:lnTo>
                  <a:lnTo>
                    <a:pt x="932" y="360"/>
                  </a:lnTo>
                  <a:lnTo>
                    <a:pt x="924" y="360"/>
                  </a:lnTo>
                  <a:lnTo>
                    <a:pt x="922" y="358"/>
                  </a:lnTo>
                  <a:lnTo>
                    <a:pt x="922" y="358"/>
                  </a:lnTo>
                  <a:lnTo>
                    <a:pt x="918" y="358"/>
                  </a:lnTo>
                  <a:lnTo>
                    <a:pt x="916" y="360"/>
                  </a:lnTo>
                  <a:lnTo>
                    <a:pt x="910" y="358"/>
                  </a:lnTo>
                  <a:lnTo>
                    <a:pt x="906" y="358"/>
                  </a:lnTo>
                  <a:lnTo>
                    <a:pt x="906" y="356"/>
                  </a:lnTo>
                  <a:lnTo>
                    <a:pt x="916" y="352"/>
                  </a:lnTo>
                  <a:lnTo>
                    <a:pt x="916" y="350"/>
                  </a:lnTo>
                  <a:lnTo>
                    <a:pt x="918" y="350"/>
                  </a:lnTo>
                  <a:lnTo>
                    <a:pt x="916" y="348"/>
                  </a:lnTo>
                  <a:lnTo>
                    <a:pt x="912" y="348"/>
                  </a:lnTo>
                  <a:lnTo>
                    <a:pt x="912" y="346"/>
                  </a:lnTo>
                  <a:lnTo>
                    <a:pt x="910" y="346"/>
                  </a:lnTo>
                  <a:lnTo>
                    <a:pt x="910" y="350"/>
                  </a:lnTo>
                  <a:lnTo>
                    <a:pt x="908" y="350"/>
                  </a:lnTo>
                  <a:lnTo>
                    <a:pt x="904" y="348"/>
                  </a:lnTo>
                  <a:lnTo>
                    <a:pt x="904" y="346"/>
                  </a:lnTo>
                  <a:lnTo>
                    <a:pt x="902" y="348"/>
                  </a:lnTo>
                  <a:lnTo>
                    <a:pt x="900" y="348"/>
                  </a:lnTo>
                  <a:lnTo>
                    <a:pt x="898" y="336"/>
                  </a:lnTo>
                  <a:lnTo>
                    <a:pt x="894" y="336"/>
                  </a:lnTo>
                  <a:lnTo>
                    <a:pt x="892" y="324"/>
                  </a:lnTo>
                  <a:lnTo>
                    <a:pt x="888" y="324"/>
                  </a:lnTo>
                  <a:lnTo>
                    <a:pt x="886" y="328"/>
                  </a:lnTo>
                  <a:lnTo>
                    <a:pt x="886" y="324"/>
                  </a:lnTo>
                  <a:lnTo>
                    <a:pt x="880" y="322"/>
                  </a:lnTo>
                  <a:lnTo>
                    <a:pt x="880" y="318"/>
                  </a:lnTo>
                  <a:lnTo>
                    <a:pt x="878" y="318"/>
                  </a:lnTo>
                  <a:lnTo>
                    <a:pt x="878" y="320"/>
                  </a:lnTo>
                  <a:lnTo>
                    <a:pt x="878" y="322"/>
                  </a:lnTo>
                  <a:lnTo>
                    <a:pt x="874" y="324"/>
                  </a:lnTo>
                  <a:lnTo>
                    <a:pt x="870" y="318"/>
                  </a:lnTo>
                  <a:lnTo>
                    <a:pt x="870" y="314"/>
                  </a:lnTo>
                  <a:lnTo>
                    <a:pt x="868" y="314"/>
                  </a:lnTo>
                  <a:lnTo>
                    <a:pt x="868" y="316"/>
                  </a:lnTo>
                  <a:lnTo>
                    <a:pt x="866" y="318"/>
                  </a:lnTo>
                  <a:lnTo>
                    <a:pt x="866" y="320"/>
                  </a:lnTo>
                  <a:lnTo>
                    <a:pt x="872" y="324"/>
                  </a:lnTo>
                  <a:lnTo>
                    <a:pt x="872" y="328"/>
                  </a:lnTo>
                  <a:lnTo>
                    <a:pt x="870" y="328"/>
                  </a:lnTo>
                  <a:lnTo>
                    <a:pt x="870" y="330"/>
                  </a:lnTo>
                  <a:lnTo>
                    <a:pt x="862" y="328"/>
                  </a:lnTo>
                  <a:lnTo>
                    <a:pt x="860" y="324"/>
                  </a:lnTo>
                  <a:lnTo>
                    <a:pt x="858" y="328"/>
                  </a:lnTo>
                  <a:lnTo>
                    <a:pt x="856" y="328"/>
                  </a:lnTo>
                  <a:lnTo>
                    <a:pt x="856" y="332"/>
                  </a:lnTo>
                  <a:lnTo>
                    <a:pt x="852" y="332"/>
                  </a:lnTo>
                  <a:lnTo>
                    <a:pt x="850" y="332"/>
                  </a:lnTo>
                  <a:lnTo>
                    <a:pt x="848" y="336"/>
                  </a:lnTo>
                  <a:lnTo>
                    <a:pt x="840" y="336"/>
                  </a:lnTo>
                  <a:lnTo>
                    <a:pt x="838" y="334"/>
                  </a:lnTo>
                  <a:lnTo>
                    <a:pt x="836" y="334"/>
                  </a:lnTo>
                  <a:lnTo>
                    <a:pt x="834" y="336"/>
                  </a:lnTo>
                  <a:lnTo>
                    <a:pt x="834" y="334"/>
                  </a:lnTo>
                  <a:lnTo>
                    <a:pt x="832" y="332"/>
                  </a:lnTo>
                  <a:lnTo>
                    <a:pt x="830" y="332"/>
                  </a:lnTo>
                  <a:lnTo>
                    <a:pt x="828" y="326"/>
                  </a:lnTo>
                  <a:lnTo>
                    <a:pt x="830" y="322"/>
                  </a:lnTo>
                  <a:lnTo>
                    <a:pt x="832" y="318"/>
                  </a:lnTo>
                  <a:lnTo>
                    <a:pt x="830" y="318"/>
                  </a:lnTo>
                  <a:lnTo>
                    <a:pt x="830" y="314"/>
                  </a:lnTo>
                  <a:lnTo>
                    <a:pt x="832" y="304"/>
                  </a:lnTo>
                  <a:lnTo>
                    <a:pt x="844" y="304"/>
                  </a:lnTo>
                  <a:lnTo>
                    <a:pt x="848" y="306"/>
                  </a:lnTo>
                  <a:lnTo>
                    <a:pt x="852" y="306"/>
                  </a:lnTo>
                  <a:lnTo>
                    <a:pt x="852" y="304"/>
                  </a:lnTo>
                  <a:lnTo>
                    <a:pt x="858" y="304"/>
                  </a:lnTo>
                  <a:lnTo>
                    <a:pt x="860" y="302"/>
                  </a:lnTo>
                  <a:lnTo>
                    <a:pt x="862" y="302"/>
                  </a:lnTo>
                  <a:lnTo>
                    <a:pt x="864" y="304"/>
                  </a:lnTo>
                  <a:lnTo>
                    <a:pt x="864" y="302"/>
                  </a:lnTo>
                  <a:lnTo>
                    <a:pt x="868" y="300"/>
                  </a:lnTo>
                  <a:lnTo>
                    <a:pt x="870" y="302"/>
                  </a:lnTo>
                  <a:lnTo>
                    <a:pt x="874" y="302"/>
                  </a:lnTo>
                  <a:lnTo>
                    <a:pt x="878" y="300"/>
                  </a:lnTo>
                  <a:lnTo>
                    <a:pt x="888" y="300"/>
                  </a:lnTo>
                  <a:lnTo>
                    <a:pt x="894" y="300"/>
                  </a:lnTo>
                  <a:lnTo>
                    <a:pt x="894" y="294"/>
                  </a:lnTo>
                  <a:lnTo>
                    <a:pt x="890" y="292"/>
                  </a:lnTo>
                  <a:lnTo>
                    <a:pt x="888" y="290"/>
                  </a:lnTo>
                  <a:lnTo>
                    <a:pt x="886" y="284"/>
                  </a:lnTo>
                  <a:lnTo>
                    <a:pt x="882" y="284"/>
                  </a:lnTo>
                  <a:lnTo>
                    <a:pt x="878" y="278"/>
                  </a:lnTo>
                  <a:lnTo>
                    <a:pt x="878" y="274"/>
                  </a:lnTo>
                  <a:lnTo>
                    <a:pt x="886" y="272"/>
                  </a:lnTo>
                  <a:lnTo>
                    <a:pt x="886" y="268"/>
                  </a:lnTo>
                  <a:lnTo>
                    <a:pt x="888" y="266"/>
                  </a:lnTo>
                  <a:lnTo>
                    <a:pt x="894" y="260"/>
                  </a:lnTo>
                  <a:lnTo>
                    <a:pt x="900" y="258"/>
                  </a:lnTo>
                  <a:lnTo>
                    <a:pt x="894" y="254"/>
                  </a:lnTo>
                  <a:lnTo>
                    <a:pt x="894" y="250"/>
                  </a:lnTo>
                  <a:lnTo>
                    <a:pt x="894" y="246"/>
                  </a:lnTo>
                  <a:lnTo>
                    <a:pt x="894" y="244"/>
                  </a:lnTo>
                  <a:lnTo>
                    <a:pt x="896" y="244"/>
                  </a:lnTo>
                  <a:lnTo>
                    <a:pt x="898" y="244"/>
                  </a:lnTo>
                  <a:lnTo>
                    <a:pt x="900" y="244"/>
                  </a:lnTo>
                  <a:lnTo>
                    <a:pt x="902" y="244"/>
                  </a:lnTo>
                  <a:lnTo>
                    <a:pt x="902" y="242"/>
                  </a:lnTo>
                  <a:lnTo>
                    <a:pt x="898" y="240"/>
                  </a:lnTo>
                  <a:lnTo>
                    <a:pt x="898" y="236"/>
                  </a:lnTo>
                  <a:lnTo>
                    <a:pt x="896" y="236"/>
                  </a:lnTo>
                  <a:lnTo>
                    <a:pt x="896" y="230"/>
                  </a:lnTo>
                  <a:lnTo>
                    <a:pt x="896" y="224"/>
                  </a:lnTo>
                  <a:lnTo>
                    <a:pt x="894" y="224"/>
                  </a:lnTo>
                  <a:lnTo>
                    <a:pt x="894" y="224"/>
                  </a:lnTo>
                  <a:lnTo>
                    <a:pt x="892" y="220"/>
                  </a:lnTo>
                  <a:lnTo>
                    <a:pt x="894" y="220"/>
                  </a:lnTo>
                  <a:lnTo>
                    <a:pt x="892" y="218"/>
                  </a:lnTo>
                  <a:lnTo>
                    <a:pt x="886" y="218"/>
                  </a:lnTo>
                  <a:lnTo>
                    <a:pt x="886" y="216"/>
                  </a:lnTo>
                  <a:lnTo>
                    <a:pt x="886" y="214"/>
                  </a:lnTo>
                  <a:lnTo>
                    <a:pt x="886" y="212"/>
                  </a:lnTo>
                  <a:lnTo>
                    <a:pt x="884" y="212"/>
                  </a:lnTo>
                  <a:lnTo>
                    <a:pt x="884" y="210"/>
                  </a:lnTo>
                  <a:lnTo>
                    <a:pt x="888" y="208"/>
                  </a:lnTo>
                  <a:lnTo>
                    <a:pt x="888" y="204"/>
                  </a:lnTo>
                  <a:lnTo>
                    <a:pt x="888" y="202"/>
                  </a:lnTo>
                  <a:lnTo>
                    <a:pt x="886" y="202"/>
                  </a:lnTo>
                  <a:lnTo>
                    <a:pt x="886" y="204"/>
                  </a:lnTo>
                  <a:lnTo>
                    <a:pt x="884" y="206"/>
                  </a:lnTo>
                  <a:lnTo>
                    <a:pt x="882" y="206"/>
                  </a:lnTo>
                  <a:lnTo>
                    <a:pt x="880" y="204"/>
                  </a:lnTo>
                  <a:lnTo>
                    <a:pt x="874" y="210"/>
                  </a:lnTo>
                  <a:lnTo>
                    <a:pt x="868" y="216"/>
                  </a:lnTo>
                  <a:lnTo>
                    <a:pt x="866" y="216"/>
                  </a:lnTo>
                  <a:lnTo>
                    <a:pt x="866" y="212"/>
                  </a:lnTo>
                  <a:lnTo>
                    <a:pt x="866" y="210"/>
                  </a:lnTo>
                  <a:lnTo>
                    <a:pt x="862" y="210"/>
                  </a:lnTo>
                  <a:lnTo>
                    <a:pt x="860" y="206"/>
                  </a:lnTo>
                  <a:lnTo>
                    <a:pt x="862" y="204"/>
                  </a:lnTo>
                  <a:lnTo>
                    <a:pt x="864" y="200"/>
                  </a:lnTo>
                  <a:lnTo>
                    <a:pt x="864" y="198"/>
                  </a:lnTo>
                  <a:lnTo>
                    <a:pt x="868" y="198"/>
                  </a:lnTo>
                  <a:lnTo>
                    <a:pt x="868" y="200"/>
                  </a:lnTo>
                  <a:lnTo>
                    <a:pt x="870" y="198"/>
                  </a:lnTo>
                  <a:lnTo>
                    <a:pt x="868" y="196"/>
                  </a:lnTo>
                  <a:lnTo>
                    <a:pt x="862" y="194"/>
                  </a:lnTo>
                  <a:lnTo>
                    <a:pt x="860" y="192"/>
                  </a:lnTo>
                  <a:lnTo>
                    <a:pt x="860" y="186"/>
                  </a:lnTo>
                  <a:lnTo>
                    <a:pt x="860" y="186"/>
                  </a:lnTo>
                  <a:lnTo>
                    <a:pt x="866" y="186"/>
                  </a:lnTo>
                  <a:lnTo>
                    <a:pt x="864" y="182"/>
                  </a:lnTo>
                  <a:lnTo>
                    <a:pt x="858" y="182"/>
                  </a:lnTo>
                  <a:lnTo>
                    <a:pt x="856" y="186"/>
                  </a:lnTo>
                  <a:lnTo>
                    <a:pt x="852" y="186"/>
                  </a:lnTo>
                  <a:lnTo>
                    <a:pt x="854" y="182"/>
                  </a:lnTo>
                  <a:lnTo>
                    <a:pt x="850" y="182"/>
                  </a:lnTo>
                  <a:lnTo>
                    <a:pt x="850" y="180"/>
                  </a:lnTo>
                  <a:lnTo>
                    <a:pt x="848" y="178"/>
                  </a:lnTo>
                  <a:lnTo>
                    <a:pt x="846" y="178"/>
                  </a:lnTo>
                  <a:lnTo>
                    <a:pt x="844" y="176"/>
                  </a:lnTo>
                  <a:lnTo>
                    <a:pt x="844" y="178"/>
                  </a:lnTo>
                  <a:lnTo>
                    <a:pt x="840" y="178"/>
                  </a:lnTo>
                  <a:lnTo>
                    <a:pt x="840" y="184"/>
                  </a:lnTo>
                  <a:lnTo>
                    <a:pt x="838" y="184"/>
                  </a:lnTo>
                  <a:lnTo>
                    <a:pt x="834" y="168"/>
                  </a:lnTo>
                  <a:lnTo>
                    <a:pt x="832" y="168"/>
                  </a:lnTo>
                  <a:lnTo>
                    <a:pt x="832" y="172"/>
                  </a:lnTo>
                  <a:lnTo>
                    <a:pt x="828" y="170"/>
                  </a:lnTo>
                  <a:lnTo>
                    <a:pt x="824" y="162"/>
                  </a:lnTo>
                  <a:lnTo>
                    <a:pt x="816" y="166"/>
                  </a:lnTo>
                  <a:lnTo>
                    <a:pt x="816" y="170"/>
                  </a:lnTo>
                  <a:lnTo>
                    <a:pt x="820" y="170"/>
                  </a:lnTo>
                  <a:lnTo>
                    <a:pt x="822" y="166"/>
                  </a:lnTo>
                  <a:lnTo>
                    <a:pt x="824" y="166"/>
                  </a:lnTo>
                  <a:lnTo>
                    <a:pt x="826" y="174"/>
                  </a:lnTo>
                  <a:lnTo>
                    <a:pt x="824" y="176"/>
                  </a:lnTo>
                  <a:lnTo>
                    <a:pt x="820" y="176"/>
                  </a:lnTo>
                  <a:lnTo>
                    <a:pt x="814" y="178"/>
                  </a:lnTo>
                  <a:lnTo>
                    <a:pt x="812" y="176"/>
                  </a:lnTo>
                  <a:lnTo>
                    <a:pt x="808" y="174"/>
                  </a:lnTo>
                  <a:lnTo>
                    <a:pt x="806" y="172"/>
                  </a:lnTo>
                  <a:lnTo>
                    <a:pt x="804" y="170"/>
                  </a:lnTo>
                  <a:lnTo>
                    <a:pt x="802" y="170"/>
                  </a:lnTo>
                  <a:lnTo>
                    <a:pt x="798" y="168"/>
                  </a:lnTo>
                  <a:lnTo>
                    <a:pt x="798" y="170"/>
                  </a:lnTo>
                  <a:lnTo>
                    <a:pt x="790" y="170"/>
                  </a:lnTo>
                  <a:lnTo>
                    <a:pt x="788" y="172"/>
                  </a:lnTo>
                  <a:lnTo>
                    <a:pt x="788" y="174"/>
                  </a:lnTo>
                  <a:lnTo>
                    <a:pt x="792" y="176"/>
                  </a:lnTo>
                  <a:lnTo>
                    <a:pt x="792" y="178"/>
                  </a:lnTo>
                  <a:lnTo>
                    <a:pt x="796" y="180"/>
                  </a:lnTo>
                  <a:lnTo>
                    <a:pt x="796" y="184"/>
                  </a:lnTo>
                  <a:lnTo>
                    <a:pt x="796" y="186"/>
                  </a:lnTo>
                  <a:lnTo>
                    <a:pt x="792" y="186"/>
                  </a:lnTo>
                  <a:lnTo>
                    <a:pt x="790" y="182"/>
                  </a:lnTo>
                  <a:lnTo>
                    <a:pt x="786" y="178"/>
                  </a:lnTo>
                  <a:lnTo>
                    <a:pt x="782" y="178"/>
                  </a:lnTo>
                  <a:lnTo>
                    <a:pt x="778" y="174"/>
                  </a:lnTo>
                  <a:lnTo>
                    <a:pt x="774" y="168"/>
                  </a:lnTo>
                  <a:lnTo>
                    <a:pt x="772" y="168"/>
                  </a:lnTo>
                  <a:lnTo>
                    <a:pt x="772" y="170"/>
                  </a:lnTo>
                  <a:lnTo>
                    <a:pt x="776" y="176"/>
                  </a:lnTo>
                  <a:lnTo>
                    <a:pt x="778" y="178"/>
                  </a:lnTo>
                  <a:lnTo>
                    <a:pt x="782" y="182"/>
                  </a:lnTo>
                  <a:lnTo>
                    <a:pt x="782" y="184"/>
                  </a:lnTo>
                  <a:lnTo>
                    <a:pt x="776" y="184"/>
                  </a:lnTo>
                  <a:lnTo>
                    <a:pt x="770" y="182"/>
                  </a:lnTo>
                  <a:lnTo>
                    <a:pt x="768" y="178"/>
                  </a:lnTo>
                  <a:lnTo>
                    <a:pt x="762" y="180"/>
                  </a:lnTo>
                  <a:lnTo>
                    <a:pt x="758" y="180"/>
                  </a:lnTo>
                  <a:lnTo>
                    <a:pt x="752" y="180"/>
                  </a:lnTo>
                  <a:lnTo>
                    <a:pt x="750" y="178"/>
                  </a:lnTo>
                  <a:lnTo>
                    <a:pt x="746" y="178"/>
                  </a:lnTo>
                  <a:lnTo>
                    <a:pt x="740" y="178"/>
                  </a:lnTo>
                  <a:lnTo>
                    <a:pt x="736" y="174"/>
                  </a:lnTo>
                  <a:lnTo>
                    <a:pt x="734" y="174"/>
                  </a:lnTo>
                  <a:lnTo>
                    <a:pt x="734" y="176"/>
                  </a:lnTo>
                  <a:lnTo>
                    <a:pt x="736" y="178"/>
                  </a:lnTo>
                  <a:lnTo>
                    <a:pt x="726" y="178"/>
                  </a:lnTo>
                  <a:lnTo>
                    <a:pt x="726" y="176"/>
                  </a:lnTo>
                  <a:lnTo>
                    <a:pt x="726" y="174"/>
                  </a:lnTo>
                  <a:lnTo>
                    <a:pt x="718" y="168"/>
                  </a:lnTo>
                  <a:lnTo>
                    <a:pt x="718" y="166"/>
                  </a:lnTo>
                  <a:lnTo>
                    <a:pt x="714" y="164"/>
                  </a:lnTo>
                  <a:lnTo>
                    <a:pt x="712" y="166"/>
                  </a:lnTo>
                  <a:lnTo>
                    <a:pt x="710" y="170"/>
                  </a:lnTo>
                  <a:lnTo>
                    <a:pt x="704" y="168"/>
                  </a:lnTo>
                  <a:lnTo>
                    <a:pt x="704" y="166"/>
                  </a:lnTo>
                  <a:lnTo>
                    <a:pt x="706" y="166"/>
                  </a:lnTo>
                  <a:lnTo>
                    <a:pt x="700" y="162"/>
                  </a:lnTo>
                  <a:lnTo>
                    <a:pt x="698" y="162"/>
                  </a:lnTo>
                  <a:lnTo>
                    <a:pt x="694" y="156"/>
                  </a:lnTo>
                  <a:lnTo>
                    <a:pt x="694" y="152"/>
                  </a:lnTo>
                  <a:lnTo>
                    <a:pt x="702" y="152"/>
                  </a:lnTo>
                  <a:lnTo>
                    <a:pt x="702" y="148"/>
                  </a:lnTo>
                  <a:lnTo>
                    <a:pt x="692" y="150"/>
                  </a:lnTo>
                  <a:lnTo>
                    <a:pt x="682" y="148"/>
                  </a:lnTo>
                  <a:lnTo>
                    <a:pt x="680" y="144"/>
                  </a:lnTo>
                  <a:lnTo>
                    <a:pt x="678" y="142"/>
                  </a:lnTo>
                  <a:lnTo>
                    <a:pt x="680" y="142"/>
                  </a:lnTo>
                  <a:lnTo>
                    <a:pt x="680" y="140"/>
                  </a:lnTo>
                  <a:lnTo>
                    <a:pt x="670" y="134"/>
                  </a:lnTo>
                  <a:lnTo>
                    <a:pt x="670" y="130"/>
                  </a:lnTo>
                  <a:lnTo>
                    <a:pt x="676" y="126"/>
                  </a:lnTo>
                  <a:lnTo>
                    <a:pt x="674" y="122"/>
                  </a:lnTo>
                  <a:lnTo>
                    <a:pt x="674" y="120"/>
                  </a:lnTo>
                  <a:lnTo>
                    <a:pt x="680" y="114"/>
                  </a:lnTo>
                  <a:lnTo>
                    <a:pt x="686" y="106"/>
                  </a:lnTo>
                  <a:lnTo>
                    <a:pt x="686" y="102"/>
                  </a:lnTo>
                  <a:lnTo>
                    <a:pt x="692" y="98"/>
                  </a:lnTo>
                  <a:lnTo>
                    <a:pt x="692" y="92"/>
                  </a:lnTo>
                  <a:lnTo>
                    <a:pt x="698" y="86"/>
                  </a:lnTo>
                  <a:lnTo>
                    <a:pt x="698" y="84"/>
                  </a:lnTo>
                  <a:lnTo>
                    <a:pt x="702" y="86"/>
                  </a:lnTo>
                  <a:lnTo>
                    <a:pt x="706" y="86"/>
                  </a:lnTo>
                  <a:lnTo>
                    <a:pt x="712" y="82"/>
                  </a:lnTo>
                  <a:lnTo>
                    <a:pt x="716" y="84"/>
                  </a:lnTo>
                  <a:lnTo>
                    <a:pt x="720" y="84"/>
                  </a:lnTo>
                  <a:lnTo>
                    <a:pt x="724" y="82"/>
                  </a:lnTo>
                  <a:lnTo>
                    <a:pt x="734" y="82"/>
                  </a:lnTo>
                  <a:lnTo>
                    <a:pt x="744" y="82"/>
                  </a:lnTo>
                  <a:lnTo>
                    <a:pt x="754" y="84"/>
                  </a:lnTo>
                  <a:lnTo>
                    <a:pt x="754" y="86"/>
                  </a:lnTo>
                  <a:lnTo>
                    <a:pt x="752" y="86"/>
                  </a:lnTo>
                  <a:lnTo>
                    <a:pt x="752" y="88"/>
                  </a:lnTo>
                  <a:lnTo>
                    <a:pt x="742" y="90"/>
                  </a:lnTo>
                  <a:lnTo>
                    <a:pt x="732" y="92"/>
                  </a:lnTo>
                  <a:lnTo>
                    <a:pt x="724" y="96"/>
                  </a:lnTo>
                  <a:lnTo>
                    <a:pt x="722" y="100"/>
                  </a:lnTo>
                  <a:lnTo>
                    <a:pt x="720" y="104"/>
                  </a:lnTo>
                  <a:lnTo>
                    <a:pt x="718" y="120"/>
                  </a:lnTo>
                  <a:lnTo>
                    <a:pt x="720" y="128"/>
                  </a:lnTo>
                  <a:lnTo>
                    <a:pt x="722" y="132"/>
                  </a:lnTo>
                  <a:lnTo>
                    <a:pt x="724" y="134"/>
                  </a:lnTo>
                  <a:lnTo>
                    <a:pt x="728" y="136"/>
                  </a:lnTo>
                  <a:lnTo>
                    <a:pt x="730" y="142"/>
                  </a:lnTo>
                  <a:lnTo>
                    <a:pt x="726" y="142"/>
                  </a:lnTo>
                  <a:lnTo>
                    <a:pt x="722" y="144"/>
                  </a:lnTo>
                  <a:lnTo>
                    <a:pt x="718" y="148"/>
                  </a:lnTo>
                  <a:lnTo>
                    <a:pt x="728" y="146"/>
                  </a:lnTo>
                  <a:lnTo>
                    <a:pt x="738" y="148"/>
                  </a:lnTo>
                  <a:lnTo>
                    <a:pt x="736" y="138"/>
                  </a:lnTo>
                  <a:lnTo>
                    <a:pt x="740" y="134"/>
                  </a:lnTo>
                  <a:lnTo>
                    <a:pt x="738" y="132"/>
                  </a:lnTo>
                  <a:lnTo>
                    <a:pt x="736" y="130"/>
                  </a:lnTo>
                  <a:lnTo>
                    <a:pt x="730" y="130"/>
                  </a:lnTo>
                  <a:lnTo>
                    <a:pt x="730" y="124"/>
                  </a:lnTo>
                  <a:lnTo>
                    <a:pt x="738" y="124"/>
                  </a:lnTo>
                  <a:lnTo>
                    <a:pt x="744" y="128"/>
                  </a:lnTo>
                  <a:lnTo>
                    <a:pt x="744" y="122"/>
                  </a:lnTo>
                  <a:lnTo>
                    <a:pt x="744" y="118"/>
                  </a:lnTo>
                  <a:lnTo>
                    <a:pt x="742" y="118"/>
                  </a:lnTo>
                  <a:lnTo>
                    <a:pt x="740" y="118"/>
                  </a:lnTo>
                  <a:lnTo>
                    <a:pt x="734" y="118"/>
                  </a:lnTo>
                  <a:lnTo>
                    <a:pt x="732" y="116"/>
                  </a:lnTo>
                  <a:lnTo>
                    <a:pt x="732" y="106"/>
                  </a:lnTo>
                  <a:lnTo>
                    <a:pt x="732" y="104"/>
                  </a:lnTo>
                  <a:lnTo>
                    <a:pt x="736" y="102"/>
                  </a:lnTo>
                  <a:lnTo>
                    <a:pt x="738" y="104"/>
                  </a:lnTo>
                  <a:lnTo>
                    <a:pt x="742" y="104"/>
                  </a:lnTo>
                  <a:lnTo>
                    <a:pt x="742" y="102"/>
                  </a:lnTo>
                  <a:lnTo>
                    <a:pt x="740" y="102"/>
                  </a:lnTo>
                  <a:lnTo>
                    <a:pt x="742" y="98"/>
                  </a:lnTo>
                  <a:lnTo>
                    <a:pt x="742" y="96"/>
                  </a:lnTo>
                  <a:lnTo>
                    <a:pt x="740" y="96"/>
                  </a:lnTo>
                  <a:lnTo>
                    <a:pt x="746" y="94"/>
                  </a:lnTo>
                  <a:lnTo>
                    <a:pt x="748" y="94"/>
                  </a:lnTo>
                  <a:lnTo>
                    <a:pt x="748" y="92"/>
                  </a:lnTo>
                  <a:lnTo>
                    <a:pt x="758" y="90"/>
                  </a:lnTo>
                  <a:lnTo>
                    <a:pt x="758" y="88"/>
                  </a:lnTo>
                  <a:lnTo>
                    <a:pt x="758" y="86"/>
                  </a:lnTo>
                  <a:lnTo>
                    <a:pt x="764" y="86"/>
                  </a:lnTo>
                  <a:lnTo>
                    <a:pt x="768" y="82"/>
                  </a:lnTo>
                  <a:lnTo>
                    <a:pt x="772" y="82"/>
                  </a:lnTo>
                  <a:lnTo>
                    <a:pt x="778" y="84"/>
                  </a:lnTo>
                  <a:lnTo>
                    <a:pt x="782" y="86"/>
                  </a:lnTo>
                  <a:lnTo>
                    <a:pt x="784" y="88"/>
                  </a:lnTo>
                  <a:lnTo>
                    <a:pt x="780" y="96"/>
                  </a:lnTo>
                  <a:lnTo>
                    <a:pt x="780" y="98"/>
                  </a:lnTo>
                  <a:lnTo>
                    <a:pt x="782" y="98"/>
                  </a:lnTo>
                  <a:lnTo>
                    <a:pt x="782" y="100"/>
                  </a:lnTo>
                  <a:lnTo>
                    <a:pt x="778" y="102"/>
                  </a:lnTo>
                  <a:lnTo>
                    <a:pt x="778" y="106"/>
                  </a:lnTo>
                  <a:lnTo>
                    <a:pt x="778" y="110"/>
                  </a:lnTo>
                  <a:lnTo>
                    <a:pt x="780" y="110"/>
                  </a:lnTo>
                  <a:lnTo>
                    <a:pt x="782" y="112"/>
                  </a:lnTo>
                  <a:lnTo>
                    <a:pt x="782" y="114"/>
                  </a:lnTo>
                  <a:lnTo>
                    <a:pt x="784" y="114"/>
                  </a:lnTo>
                  <a:lnTo>
                    <a:pt x="782" y="120"/>
                  </a:lnTo>
                  <a:lnTo>
                    <a:pt x="782" y="122"/>
                  </a:lnTo>
                  <a:lnTo>
                    <a:pt x="786" y="122"/>
                  </a:lnTo>
                  <a:lnTo>
                    <a:pt x="786" y="124"/>
                  </a:lnTo>
                  <a:lnTo>
                    <a:pt x="786" y="126"/>
                  </a:lnTo>
                  <a:lnTo>
                    <a:pt x="784" y="128"/>
                  </a:lnTo>
                  <a:lnTo>
                    <a:pt x="784" y="130"/>
                  </a:lnTo>
                  <a:lnTo>
                    <a:pt x="778" y="130"/>
                  </a:lnTo>
                  <a:lnTo>
                    <a:pt x="778" y="132"/>
                  </a:lnTo>
                  <a:lnTo>
                    <a:pt x="784" y="134"/>
                  </a:lnTo>
                  <a:lnTo>
                    <a:pt x="790" y="134"/>
                  </a:lnTo>
                  <a:lnTo>
                    <a:pt x="792" y="130"/>
                  </a:lnTo>
                  <a:lnTo>
                    <a:pt x="788" y="128"/>
                  </a:lnTo>
                  <a:lnTo>
                    <a:pt x="792" y="124"/>
                  </a:lnTo>
                  <a:lnTo>
                    <a:pt x="796" y="120"/>
                  </a:lnTo>
                  <a:lnTo>
                    <a:pt x="798" y="118"/>
                  </a:lnTo>
                  <a:lnTo>
                    <a:pt x="800" y="120"/>
                  </a:lnTo>
                  <a:lnTo>
                    <a:pt x="802" y="120"/>
                  </a:lnTo>
                  <a:lnTo>
                    <a:pt x="802" y="122"/>
                  </a:lnTo>
                  <a:lnTo>
                    <a:pt x="800" y="122"/>
                  </a:lnTo>
                  <a:lnTo>
                    <a:pt x="802" y="126"/>
                  </a:lnTo>
                  <a:lnTo>
                    <a:pt x="810" y="122"/>
                  </a:lnTo>
                  <a:lnTo>
                    <a:pt x="812" y="124"/>
                  </a:lnTo>
                  <a:lnTo>
                    <a:pt x="810" y="130"/>
                  </a:lnTo>
                  <a:lnTo>
                    <a:pt x="810" y="132"/>
                  </a:lnTo>
                  <a:lnTo>
                    <a:pt x="810" y="134"/>
                  </a:lnTo>
                  <a:lnTo>
                    <a:pt x="812" y="134"/>
                  </a:lnTo>
                  <a:lnTo>
                    <a:pt x="814" y="134"/>
                  </a:lnTo>
                  <a:lnTo>
                    <a:pt x="814" y="132"/>
                  </a:lnTo>
                  <a:lnTo>
                    <a:pt x="812" y="132"/>
                  </a:lnTo>
                  <a:lnTo>
                    <a:pt x="812" y="130"/>
                  </a:lnTo>
                  <a:lnTo>
                    <a:pt x="812" y="130"/>
                  </a:lnTo>
                  <a:lnTo>
                    <a:pt x="812" y="130"/>
                  </a:lnTo>
                  <a:lnTo>
                    <a:pt x="814" y="128"/>
                  </a:lnTo>
                  <a:lnTo>
                    <a:pt x="818" y="128"/>
                  </a:lnTo>
                  <a:lnTo>
                    <a:pt x="818" y="126"/>
                  </a:lnTo>
                  <a:lnTo>
                    <a:pt x="816" y="124"/>
                  </a:lnTo>
                  <a:lnTo>
                    <a:pt x="816" y="120"/>
                  </a:lnTo>
                  <a:lnTo>
                    <a:pt x="822" y="120"/>
                  </a:lnTo>
                  <a:lnTo>
                    <a:pt x="824" y="122"/>
                  </a:lnTo>
                  <a:lnTo>
                    <a:pt x="828" y="124"/>
                  </a:lnTo>
                  <a:lnTo>
                    <a:pt x="832" y="124"/>
                  </a:lnTo>
                  <a:lnTo>
                    <a:pt x="832" y="124"/>
                  </a:lnTo>
                  <a:lnTo>
                    <a:pt x="832" y="126"/>
                  </a:lnTo>
                  <a:lnTo>
                    <a:pt x="834" y="124"/>
                  </a:lnTo>
                  <a:lnTo>
                    <a:pt x="832" y="122"/>
                  </a:lnTo>
                  <a:lnTo>
                    <a:pt x="824" y="118"/>
                  </a:lnTo>
                  <a:lnTo>
                    <a:pt x="820" y="116"/>
                  </a:lnTo>
                  <a:lnTo>
                    <a:pt x="818" y="112"/>
                  </a:lnTo>
                  <a:lnTo>
                    <a:pt x="820" y="110"/>
                  </a:lnTo>
                  <a:lnTo>
                    <a:pt x="826" y="108"/>
                  </a:lnTo>
                  <a:lnTo>
                    <a:pt x="832" y="108"/>
                  </a:lnTo>
                  <a:lnTo>
                    <a:pt x="836" y="108"/>
                  </a:lnTo>
                  <a:lnTo>
                    <a:pt x="838" y="112"/>
                  </a:lnTo>
                  <a:lnTo>
                    <a:pt x="848" y="114"/>
                  </a:lnTo>
                  <a:lnTo>
                    <a:pt x="852" y="116"/>
                  </a:lnTo>
                  <a:lnTo>
                    <a:pt x="856" y="118"/>
                  </a:lnTo>
                  <a:lnTo>
                    <a:pt x="860" y="116"/>
                  </a:lnTo>
                  <a:lnTo>
                    <a:pt x="864" y="114"/>
                  </a:lnTo>
                  <a:lnTo>
                    <a:pt x="868" y="116"/>
                  </a:lnTo>
                  <a:lnTo>
                    <a:pt x="876" y="114"/>
                  </a:lnTo>
                  <a:lnTo>
                    <a:pt x="880" y="120"/>
                  </a:lnTo>
                  <a:lnTo>
                    <a:pt x="880" y="126"/>
                  </a:lnTo>
                  <a:lnTo>
                    <a:pt x="876" y="126"/>
                  </a:lnTo>
                  <a:lnTo>
                    <a:pt x="882" y="126"/>
                  </a:lnTo>
                  <a:lnTo>
                    <a:pt x="884" y="128"/>
                  </a:lnTo>
                  <a:lnTo>
                    <a:pt x="886" y="136"/>
                  </a:lnTo>
                  <a:lnTo>
                    <a:pt x="878" y="138"/>
                  </a:lnTo>
                  <a:lnTo>
                    <a:pt x="878" y="140"/>
                  </a:lnTo>
                  <a:lnTo>
                    <a:pt x="878" y="142"/>
                  </a:lnTo>
                  <a:lnTo>
                    <a:pt x="882" y="142"/>
                  </a:lnTo>
                  <a:lnTo>
                    <a:pt x="882" y="144"/>
                  </a:lnTo>
                  <a:lnTo>
                    <a:pt x="880" y="146"/>
                  </a:lnTo>
                  <a:lnTo>
                    <a:pt x="882" y="148"/>
                  </a:lnTo>
                  <a:lnTo>
                    <a:pt x="886" y="148"/>
                  </a:lnTo>
                  <a:lnTo>
                    <a:pt x="888" y="142"/>
                  </a:lnTo>
                  <a:lnTo>
                    <a:pt x="890" y="138"/>
                  </a:lnTo>
                  <a:lnTo>
                    <a:pt x="892" y="140"/>
                  </a:lnTo>
                  <a:lnTo>
                    <a:pt x="894" y="150"/>
                  </a:lnTo>
                  <a:lnTo>
                    <a:pt x="894" y="146"/>
                  </a:lnTo>
                  <a:lnTo>
                    <a:pt x="896" y="148"/>
                  </a:lnTo>
                  <a:lnTo>
                    <a:pt x="898" y="148"/>
                  </a:lnTo>
                  <a:lnTo>
                    <a:pt x="898" y="150"/>
                  </a:lnTo>
                  <a:lnTo>
                    <a:pt x="900" y="150"/>
                  </a:lnTo>
                  <a:lnTo>
                    <a:pt x="900" y="144"/>
                  </a:lnTo>
                  <a:lnTo>
                    <a:pt x="900" y="140"/>
                  </a:lnTo>
                  <a:lnTo>
                    <a:pt x="904" y="140"/>
                  </a:lnTo>
                  <a:lnTo>
                    <a:pt x="906" y="140"/>
                  </a:lnTo>
                  <a:lnTo>
                    <a:pt x="908" y="144"/>
                  </a:lnTo>
                  <a:lnTo>
                    <a:pt x="910" y="146"/>
                  </a:lnTo>
                  <a:lnTo>
                    <a:pt x="916" y="148"/>
                  </a:lnTo>
                  <a:lnTo>
                    <a:pt x="918" y="148"/>
                  </a:lnTo>
                  <a:lnTo>
                    <a:pt x="918" y="150"/>
                  </a:lnTo>
                  <a:lnTo>
                    <a:pt x="912" y="152"/>
                  </a:lnTo>
                  <a:lnTo>
                    <a:pt x="910" y="156"/>
                  </a:lnTo>
                  <a:lnTo>
                    <a:pt x="916" y="156"/>
                  </a:lnTo>
                  <a:lnTo>
                    <a:pt x="918" y="154"/>
                  </a:lnTo>
                  <a:lnTo>
                    <a:pt x="920" y="154"/>
                  </a:lnTo>
                  <a:lnTo>
                    <a:pt x="918" y="150"/>
                  </a:lnTo>
                  <a:lnTo>
                    <a:pt x="920" y="150"/>
                  </a:lnTo>
                  <a:lnTo>
                    <a:pt x="922" y="150"/>
                  </a:lnTo>
                  <a:lnTo>
                    <a:pt x="920" y="152"/>
                  </a:lnTo>
                  <a:lnTo>
                    <a:pt x="924" y="152"/>
                  </a:lnTo>
                  <a:lnTo>
                    <a:pt x="926" y="150"/>
                  </a:lnTo>
                  <a:lnTo>
                    <a:pt x="928" y="156"/>
                  </a:lnTo>
                  <a:lnTo>
                    <a:pt x="924" y="158"/>
                  </a:lnTo>
                  <a:lnTo>
                    <a:pt x="922" y="158"/>
                  </a:lnTo>
                  <a:lnTo>
                    <a:pt x="922" y="164"/>
                  </a:lnTo>
                  <a:lnTo>
                    <a:pt x="924" y="164"/>
                  </a:lnTo>
                  <a:lnTo>
                    <a:pt x="924" y="162"/>
                  </a:lnTo>
                  <a:lnTo>
                    <a:pt x="924" y="158"/>
                  </a:lnTo>
                  <a:lnTo>
                    <a:pt x="928" y="158"/>
                  </a:lnTo>
                  <a:lnTo>
                    <a:pt x="934" y="158"/>
                  </a:lnTo>
                  <a:lnTo>
                    <a:pt x="932" y="162"/>
                  </a:lnTo>
                  <a:lnTo>
                    <a:pt x="930" y="162"/>
                  </a:lnTo>
                  <a:lnTo>
                    <a:pt x="932" y="162"/>
                  </a:lnTo>
                  <a:lnTo>
                    <a:pt x="936" y="158"/>
                  </a:lnTo>
                  <a:lnTo>
                    <a:pt x="942" y="158"/>
                  </a:lnTo>
                  <a:lnTo>
                    <a:pt x="944" y="164"/>
                  </a:lnTo>
                  <a:lnTo>
                    <a:pt x="948" y="164"/>
                  </a:lnTo>
                  <a:lnTo>
                    <a:pt x="952" y="164"/>
                  </a:lnTo>
                  <a:lnTo>
                    <a:pt x="952" y="168"/>
                  </a:lnTo>
                  <a:lnTo>
                    <a:pt x="946" y="166"/>
                  </a:lnTo>
                  <a:lnTo>
                    <a:pt x="946" y="170"/>
                  </a:lnTo>
                  <a:lnTo>
                    <a:pt x="942" y="170"/>
                  </a:lnTo>
                  <a:lnTo>
                    <a:pt x="940" y="172"/>
                  </a:lnTo>
                  <a:lnTo>
                    <a:pt x="946" y="172"/>
                  </a:lnTo>
                  <a:lnTo>
                    <a:pt x="948" y="174"/>
                  </a:lnTo>
                  <a:lnTo>
                    <a:pt x="948" y="176"/>
                  </a:lnTo>
                  <a:lnTo>
                    <a:pt x="950" y="176"/>
                  </a:lnTo>
                  <a:lnTo>
                    <a:pt x="954" y="170"/>
                  </a:lnTo>
                  <a:lnTo>
                    <a:pt x="954" y="168"/>
                  </a:lnTo>
                  <a:lnTo>
                    <a:pt x="956" y="168"/>
                  </a:lnTo>
                  <a:lnTo>
                    <a:pt x="958" y="172"/>
                  </a:lnTo>
                  <a:lnTo>
                    <a:pt x="962" y="174"/>
                  </a:lnTo>
                  <a:lnTo>
                    <a:pt x="962" y="178"/>
                  </a:lnTo>
                  <a:lnTo>
                    <a:pt x="962" y="182"/>
                  </a:lnTo>
                  <a:lnTo>
                    <a:pt x="956" y="182"/>
                  </a:lnTo>
                  <a:lnTo>
                    <a:pt x="954" y="186"/>
                  </a:lnTo>
                  <a:lnTo>
                    <a:pt x="952" y="186"/>
                  </a:lnTo>
                  <a:lnTo>
                    <a:pt x="948" y="186"/>
                  </a:lnTo>
                  <a:lnTo>
                    <a:pt x="954" y="188"/>
                  </a:lnTo>
                  <a:lnTo>
                    <a:pt x="954" y="190"/>
                  </a:lnTo>
                  <a:lnTo>
                    <a:pt x="958" y="190"/>
                  </a:lnTo>
                  <a:lnTo>
                    <a:pt x="966" y="194"/>
                  </a:lnTo>
                  <a:lnTo>
                    <a:pt x="968" y="196"/>
                  </a:lnTo>
                  <a:lnTo>
                    <a:pt x="966" y="198"/>
                  </a:lnTo>
                  <a:lnTo>
                    <a:pt x="956" y="198"/>
                  </a:lnTo>
                  <a:lnTo>
                    <a:pt x="954" y="196"/>
                  </a:lnTo>
                  <a:lnTo>
                    <a:pt x="954" y="196"/>
                  </a:lnTo>
                  <a:lnTo>
                    <a:pt x="954" y="196"/>
                  </a:lnTo>
                  <a:lnTo>
                    <a:pt x="954" y="200"/>
                  </a:lnTo>
                  <a:lnTo>
                    <a:pt x="960" y="204"/>
                  </a:lnTo>
                  <a:lnTo>
                    <a:pt x="960" y="206"/>
                  </a:lnTo>
                  <a:lnTo>
                    <a:pt x="956" y="206"/>
                  </a:lnTo>
                  <a:lnTo>
                    <a:pt x="956" y="210"/>
                  </a:lnTo>
                  <a:lnTo>
                    <a:pt x="948" y="210"/>
                  </a:lnTo>
                  <a:lnTo>
                    <a:pt x="948" y="212"/>
                  </a:lnTo>
                  <a:lnTo>
                    <a:pt x="950" y="212"/>
                  </a:lnTo>
                  <a:lnTo>
                    <a:pt x="954" y="214"/>
                  </a:lnTo>
                  <a:lnTo>
                    <a:pt x="952" y="216"/>
                  </a:lnTo>
                  <a:lnTo>
                    <a:pt x="954" y="216"/>
                  </a:lnTo>
                  <a:lnTo>
                    <a:pt x="958" y="218"/>
                  </a:lnTo>
                  <a:lnTo>
                    <a:pt x="962" y="218"/>
                  </a:lnTo>
                  <a:lnTo>
                    <a:pt x="962" y="224"/>
                  </a:lnTo>
                  <a:lnTo>
                    <a:pt x="964" y="222"/>
                  </a:lnTo>
                  <a:lnTo>
                    <a:pt x="964" y="220"/>
                  </a:lnTo>
                  <a:lnTo>
                    <a:pt x="970" y="222"/>
                  </a:lnTo>
                  <a:lnTo>
                    <a:pt x="966" y="228"/>
                  </a:lnTo>
                  <a:lnTo>
                    <a:pt x="972" y="226"/>
                  </a:lnTo>
                  <a:lnTo>
                    <a:pt x="972" y="230"/>
                  </a:lnTo>
                  <a:lnTo>
                    <a:pt x="974" y="230"/>
                  </a:lnTo>
                  <a:lnTo>
                    <a:pt x="974" y="232"/>
                  </a:lnTo>
                  <a:lnTo>
                    <a:pt x="976" y="232"/>
                  </a:lnTo>
                  <a:lnTo>
                    <a:pt x="976" y="230"/>
                  </a:lnTo>
                  <a:lnTo>
                    <a:pt x="978" y="230"/>
                  </a:lnTo>
                  <a:lnTo>
                    <a:pt x="978" y="232"/>
                  </a:lnTo>
                  <a:lnTo>
                    <a:pt x="976" y="240"/>
                  </a:lnTo>
                  <a:lnTo>
                    <a:pt x="978" y="240"/>
                  </a:lnTo>
                  <a:lnTo>
                    <a:pt x="980" y="234"/>
                  </a:lnTo>
                  <a:lnTo>
                    <a:pt x="982" y="234"/>
                  </a:lnTo>
                  <a:lnTo>
                    <a:pt x="984" y="238"/>
                  </a:lnTo>
                  <a:lnTo>
                    <a:pt x="986" y="236"/>
                  </a:lnTo>
                  <a:lnTo>
                    <a:pt x="986" y="234"/>
                  </a:lnTo>
                  <a:lnTo>
                    <a:pt x="988" y="232"/>
                  </a:lnTo>
                  <a:lnTo>
                    <a:pt x="990" y="232"/>
                  </a:lnTo>
                  <a:lnTo>
                    <a:pt x="990" y="238"/>
                  </a:lnTo>
                  <a:lnTo>
                    <a:pt x="992" y="236"/>
                  </a:lnTo>
                  <a:lnTo>
                    <a:pt x="992" y="232"/>
                  </a:lnTo>
                  <a:lnTo>
                    <a:pt x="996" y="228"/>
                  </a:lnTo>
                  <a:lnTo>
                    <a:pt x="998" y="228"/>
                  </a:lnTo>
                  <a:lnTo>
                    <a:pt x="998" y="230"/>
                  </a:lnTo>
                  <a:lnTo>
                    <a:pt x="996" y="240"/>
                  </a:lnTo>
                  <a:lnTo>
                    <a:pt x="1000" y="240"/>
                  </a:lnTo>
                  <a:lnTo>
                    <a:pt x="1000" y="234"/>
                  </a:lnTo>
                  <a:lnTo>
                    <a:pt x="1004" y="236"/>
                  </a:lnTo>
                  <a:lnTo>
                    <a:pt x="1008" y="238"/>
                  </a:lnTo>
                  <a:lnTo>
                    <a:pt x="1008" y="242"/>
                  </a:lnTo>
                  <a:lnTo>
                    <a:pt x="1010" y="244"/>
                  </a:lnTo>
                  <a:lnTo>
                    <a:pt x="1004" y="244"/>
                  </a:lnTo>
                  <a:lnTo>
                    <a:pt x="1006" y="246"/>
                  </a:lnTo>
                  <a:lnTo>
                    <a:pt x="1010" y="246"/>
                  </a:lnTo>
                  <a:lnTo>
                    <a:pt x="1010" y="248"/>
                  </a:lnTo>
                  <a:lnTo>
                    <a:pt x="1016" y="248"/>
                  </a:lnTo>
                  <a:lnTo>
                    <a:pt x="1020" y="250"/>
                  </a:lnTo>
                  <a:lnTo>
                    <a:pt x="1020" y="244"/>
                  </a:lnTo>
                  <a:lnTo>
                    <a:pt x="1020" y="244"/>
                  </a:lnTo>
                  <a:lnTo>
                    <a:pt x="1024" y="244"/>
                  </a:lnTo>
                  <a:lnTo>
                    <a:pt x="1026" y="244"/>
                  </a:lnTo>
                  <a:lnTo>
                    <a:pt x="1022" y="248"/>
                  </a:lnTo>
                  <a:lnTo>
                    <a:pt x="1022" y="256"/>
                  </a:lnTo>
                  <a:lnTo>
                    <a:pt x="1026" y="256"/>
                  </a:lnTo>
                  <a:lnTo>
                    <a:pt x="1026" y="250"/>
                  </a:lnTo>
                  <a:lnTo>
                    <a:pt x="1028" y="248"/>
                  </a:lnTo>
                  <a:lnTo>
                    <a:pt x="1030" y="248"/>
                  </a:lnTo>
                  <a:lnTo>
                    <a:pt x="1030" y="250"/>
                  </a:lnTo>
                  <a:lnTo>
                    <a:pt x="1034" y="248"/>
                  </a:lnTo>
                  <a:lnTo>
                    <a:pt x="1036" y="250"/>
                  </a:lnTo>
                  <a:lnTo>
                    <a:pt x="1036" y="246"/>
                  </a:lnTo>
                  <a:lnTo>
                    <a:pt x="1036" y="244"/>
                  </a:lnTo>
                  <a:lnTo>
                    <a:pt x="1038" y="244"/>
                  </a:lnTo>
                  <a:lnTo>
                    <a:pt x="1044" y="246"/>
                  </a:lnTo>
                  <a:lnTo>
                    <a:pt x="1046" y="252"/>
                  </a:lnTo>
                  <a:lnTo>
                    <a:pt x="1048" y="254"/>
                  </a:lnTo>
                  <a:lnTo>
                    <a:pt x="1048" y="256"/>
                  </a:lnTo>
                  <a:lnTo>
                    <a:pt x="1048" y="258"/>
                  </a:lnTo>
                  <a:lnTo>
                    <a:pt x="1048" y="260"/>
                  </a:lnTo>
                  <a:lnTo>
                    <a:pt x="1048" y="260"/>
                  </a:lnTo>
                  <a:close/>
                  <a:moveTo>
                    <a:pt x="1040" y="704"/>
                  </a:moveTo>
                  <a:lnTo>
                    <a:pt x="1040" y="704"/>
                  </a:lnTo>
                  <a:lnTo>
                    <a:pt x="1038" y="704"/>
                  </a:lnTo>
                  <a:lnTo>
                    <a:pt x="1034" y="712"/>
                  </a:lnTo>
                  <a:lnTo>
                    <a:pt x="1030" y="716"/>
                  </a:lnTo>
                  <a:lnTo>
                    <a:pt x="1022" y="718"/>
                  </a:lnTo>
                  <a:lnTo>
                    <a:pt x="1016" y="720"/>
                  </a:lnTo>
                  <a:lnTo>
                    <a:pt x="1014" y="722"/>
                  </a:lnTo>
                  <a:lnTo>
                    <a:pt x="1014" y="724"/>
                  </a:lnTo>
                  <a:lnTo>
                    <a:pt x="1014" y="728"/>
                  </a:lnTo>
                  <a:lnTo>
                    <a:pt x="1008" y="722"/>
                  </a:lnTo>
                  <a:lnTo>
                    <a:pt x="1008" y="724"/>
                  </a:lnTo>
                  <a:lnTo>
                    <a:pt x="1008" y="726"/>
                  </a:lnTo>
                  <a:lnTo>
                    <a:pt x="1006" y="726"/>
                  </a:lnTo>
                  <a:lnTo>
                    <a:pt x="1004" y="724"/>
                  </a:lnTo>
                  <a:lnTo>
                    <a:pt x="1004" y="728"/>
                  </a:lnTo>
                  <a:lnTo>
                    <a:pt x="1004" y="734"/>
                  </a:lnTo>
                  <a:lnTo>
                    <a:pt x="1004" y="736"/>
                  </a:lnTo>
                  <a:lnTo>
                    <a:pt x="1002" y="736"/>
                  </a:lnTo>
                  <a:lnTo>
                    <a:pt x="1004" y="734"/>
                  </a:lnTo>
                  <a:lnTo>
                    <a:pt x="1002" y="734"/>
                  </a:lnTo>
                  <a:lnTo>
                    <a:pt x="1000" y="734"/>
                  </a:lnTo>
                  <a:lnTo>
                    <a:pt x="998" y="738"/>
                  </a:lnTo>
                  <a:lnTo>
                    <a:pt x="994" y="742"/>
                  </a:lnTo>
                  <a:lnTo>
                    <a:pt x="992" y="740"/>
                  </a:lnTo>
                  <a:lnTo>
                    <a:pt x="994" y="738"/>
                  </a:lnTo>
                  <a:lnTo>
                    <a:pt x="992" y="738"/>
                  </a:lnTo>
                  <a:lnTo>
                    <a:pt x="990" y="742"/>
                  </a:lnTo>
                  <a:lnTo>
                    <a:pt x="988" y="740"/>
                  </a:lnTo>
                  <a:lnTo>
                    <a:pt x="986" y="738"/>
                  </a:lnTo>
                  <a:lnTo>
                    <a:pt x="982" y="736"/>
                  </a:lnTo>
                  <a:lnTo>
                    <a:pt x="978" y="736"/>
                  </a:lnTo>
                  <a:lnTo>
                    <a:pt x="976" y="728"/>
                  </a:lnTo>
                  <a:lnTo>
                    <a:pt x="980" y="724"/>
                  </a:lnTo>
                  <a:lnTo>
                    <a:pt x="982" y="720"/>
                  </a:lnTo>
                  <a:lnTo>
                    <a:pt x="986" y="718"/>
                  </a:lnTo>
                  <a:lnTo>
                    <a:pt x="988" y="718"/>
                  </a:lnTo>
                  <a:lnTo>
                    <a:pt x="988" y="716"/>
                  </a:lnTo>
                  <a:lnTo>
                    <a:pt x="990" y="712"/>
                  </a:lnTo>
                  <a:lnTo>
                    <a:pt x="994" y="710"/>
                  </a:lnTo>
                  <a:lnTo>
                    <a:pt x="1000" y="708"/>
                  </a:lnTo>
                  <a:lnTo>
                    <a:pt x="1002" y="708"/>
                  </a:lnTo>
                  <a:lnTo>
                    <a:pt x="1002" y="710"/>
                  </a:lnTo>
                  <a:lnTo>
                    <a:pt x="1006" y="712"/>
                  </a:lnTo>
                  <a:lnTo>
                    <a:pt x="1012" y="704"/>
                  </a:lnTo>
                  <a:lnTo>
                    <a:pt x="1016" y="704"/>
                  </a:lnTo>
                  <a:lnTo>
                    <a:pt x="1006" y="702"/>
                  </a:lnTo>
                  <a:lnTo>
                    <a:pt x="1002" y="702"/>
                  </a:lnTo>
                  <a:lnTo>
                    <a:pt x="996" y="704"/>
                  </a:lnTo>
                  <a:lnTo>
                    <a:pt x="996" y="706"/>
                  </a:lnTo>
                  <a:lnTo>
                    <a:pt x="996" y="702"/>
                  </a:lnTo>
                  <a:lnTo>
                    <a:pt x="998" y="700"/>
                  </a:lnTo>
                  <a:lnTo>
                    <a:pt x="998" y="698"/>
                  </a:lnTo>
                  <a:lnTo>
                    <a:pt x="1000" y="696"/>
                  </a:lnTo>
                  <a:lnTo>
                    <a:pt x="1000" y="694"/>
                  </a:lnTo>
                  <a:lnTo>
                    <a:pt x="998" y="694"/>
                  </a:lnTo>
                  <a:lnTo>
                    <a:pt x="996" y="694"/>
                  </a:lnTo>
                  <a:lnTo>
                    <a:pt x="994" y="692"/>
                  </a:lnTo>
                  <a:lnTo>
                    <a:pt x="994" y="698"/>
                  </a:lnTo>
                  <a:lnTo>
                    <a:pt x="994" y="700"/>
                  </a:lnTo>
                  <a:lnTo>
                    <a:pt x="992" y="700"/>
                  </a:lnTo>
                  <a:lnTo>
                    <a:pt x="990" y="702"/>
                  </a:lnTo>
                  <a:lnTo>
                    <a:pt x="988" y="704"/>
                  </a:lnTo>
                  <a:lnTo>
                    <a:pt x="986" y="708"/>
                  </a:lnTo>
                  <a:lnTo>
                    <a:pt x="982" y="708"/>
                  </a:lnTo>
                  <a:lnTo>
                    <a:pt x="982" y="704"/>
                  </a:lnTo>
                  <a:lnTo>
                    <a:pt x="982" y="702"/>
                  </a:lnTo>
                  <a:lnTo>
                    <a:pt x="982" y="700"/>
                  </a:lnTo>
                  <a:lnTo>
                    <a:pt x="980" y="700"/>
                  </a:lnTo>
                  <a:lnTo>
                    <a:pt x="980" y="704"/>
                  </a:lnTo>
                  <a:lnTo>
                    <a:pt x="976" y="704"/>
                  </a:lnTo>
                  <a:lnTo>
                    <a:pt x="976" y="706"/>
                  </a:lnTo>
                  <a:lnTo>
                    <a:pt x="980" y="708"/>
                  </a:lnTo>
                  <a:lnTo>
                    <a:pt x="980" y="710"/>
                  </a:lnTo>
                  <a:lnTo>
                    <a:pt x="976" y="710"/>
                  </a:lnTo>
                  <a:lnTo>
                    <a:pt x="976" y="712"/>
                  </a:lnTo>
                  <a:lnTo>
                    <a:pt x="974" y="712"/>
                  </a:lnTo>
                  <a:lnTo>
                    <a:pt x="970" y="710"/>
                  </a:lnTo>
                  <a:lnTo>
                    <a:pt x="968" y="708"/>
                  </a:lnTo>
                  <a:lnTo>
                    <a:pt x="964" y="708"/>
                  </a:lnTo>
                  <a:lnTo>
                    <a:pt x="962" y="708"/>
                  </a:lnTo>
                  <a:lnTo>
                    <a:pt x="962" y="706"/>
                  </a:lnTo>
                  <a:lnTo>
                    <a:pt x="960" y="704"/>
                  </a:lnTo>
                  <a:lnTo>
                    <a:pt x="962" y="700"/>
                  </a:lnTo>
                  <a:lnTo>
                    <a:pt x="960" y="700"/>
                  </a:lnTo>
                  <a:lnTo>
                    <a:pt x="958" y="700"/>
                  </a:lnTo>
                  <a:lnTo>
                    <a:pt x="956" y="700"/>
                  </a:lnTo>
                  <a:lnTo>
                    <a:pt x="956" y="694"/>
                  </a:lnTo>
                  <a:lnTo>
                    <a:pt x="956" y="680"/>
                  </a:lnTo>
                  <a:lnTo>
                    <a:pt x="956" y="676"/>
                  </a:lnTo>
                  <a:lnTo>
                    <a:pt x="954" y="674"/>
                  </a:lnTo>
                  <a:lnTo>
                    <a:pt x="950" y="670"/>
                  </a:lnTo>
                  <a:lnTo>
                    <a:pt x="946" y="670"/>
                  </a:lnTo>
                  <a:lnTo>
                    <a:pt x="944" y="674"/>
                  </a:lnTo>
                  <a:lnTo>
                    <a:pt x="942" y="676"/>
                  </a:lnTo>
                  <a:lnTo>
                    <a:pt x="942" y="674"/>
                  </a:lnTo>
                  <a:lnTo>
                    <a:pt x="940" y="670"/>
                  </a:lnTo>
                  <a:lnTo>
                    <a:pt x="938" y="670"/>
                  </a:lnTo>
                  <a:lnTo>
                    <a:pt x="936" y="672"/>
                  </a:lnTo>
                  <a:lnTo>
                    <a:pt x="934" y="680"/>
                  </a:lnTo>
                  <a:lnTo>
                    <a:pt x="930" y="684"/>
                  </a:lnTo>
                  <a:lnTo>
                    <a:pt x="930" y="690"/>
                  </a:lnTo>
                  <a:lnTo>
                    <a:pt x="928" y="692"/>
                  </a:lnTo>
                  <a:lnTo>
                    <a:pt x="924" y="696"/>
                  </a:lnTo>
                  <a:lnTo>
                    <a:pt x="918" y="700"/>
                  </a:lnTo>
                  <a:lnTo>
                    <a:pt x="914" y="702"/>
                  </a:lnTo>
                  <a:lnTo>
                    <a:pt x="914" y="704"/>
                  </a:lnTo>
                  <a:lnTo>
                    <a:pt x="896" y="708"/>
                  </a:lnTo>
                  <a:lnTo>
                    <a:pt x="876" y="710"/>
                  </a:lnTo>
                  <a:lnTo>
                    <a:pt x="874" y="708"/>
                  </a:lnTo>
                  <a:lnTo>
                    <a:pt x="876" y="706"/>
                  </a:lnTo>
                  <a:lnTo>
                    <a:pt x="872" y="708"/>
                  </a:lnTo>
                  <a:lnTo>
                    <a:pt x="862" y="714"/>
                  </a:lnTo>
                  <a:lnTo>
                    <a:pt x="852" y="720"/>
                  </a:lnTo>
                  <a:lnTo>
                    <a:pt x="850" y="722"/>
                  </a:lnTo>
                  <a:lnTo>
                    <a:pt x="850" y="724"/>
                  </a:lnTo>
                  <a:lnTo>
                    <a:pt x="844" y="728"/>
                  </a:lnTo>
                  <a:lnTo>
                    <a:pt x="838" y="726"/>
                  </a:lnTo>
                  <a:lnTo>
                    <a:pt x="834" y="726"/>
                  </a:lnTo>
                  <a:lnTo>
                    <a:pt x="828" y="726"/>
                  </a:lnTo>
                  <a:lnTo>
                    <a:pt x="828" y="728"/>
                  </a:lnTo>
                  <a:lnTo>
                    <a:pt x="830" y="728"/>
                  </a:lnTo>
                  <a:lnTo>
                    <a:pt x="832" y="730"/>
                  </a:lnTo>
                  <a:lnTo>
                    <a:pt x="832" y="732"/>
                  </a:lnTo>
                  <a:lnTo>
                    <a:pt x="836" y="732"/>
                  </a:lnTo>
                  <a:lnTo>
                    <a:pt x="838" y="732"/>
                  </a:lnTo>
                  <a:lnTo>
                    <a:pt x="836" y="734"/>
                  </a:lnTo>
                  <a:lnTo>
                    <a:pt x="834" y="736"/>
                  </a:lnTo>
                  <a:lnTo>
                    <a:pt x="832" y="736"/>
                  </a:lnTo>
                  <a:lnTo>
                    <a:pt x="830" y="734"/>
                  </a:lnTo>
                  <a:lnTo>
                    <a:pt x="822" y="732"/>
                  </a:lnTo>
                  <a:lnTo>
                    <a:pt x="814" y="734"/>
                  </a:lnTo>
                  <a:lnTo>
                    <a:pt x="808" y="738"/>
                  </a:lnTo>
                  <a:lnTo>
                    <a:pt x="802" y="740"/>
                  </a:lnTo>
                  <a:lnTo>
                    <a:pt x="802" y="742"/>
                  </a:lnTo>
                  <a:lnTo>
                    <a:pt x="806" y="742"/>
                  </a:lnTo>
                  <a:lnTo>
                    <a:pt x="808" y="744"/>
                  </a:lnTo>
                  <a:lnTo>
                    <a:pt x="808" y="746"/>
                  </a:lnTo>
                  <a:lnTo>
                    <a:pt x="806" y="748"/>
                  </a:lnTo>
                  <a:lnTo>
                    <a:pt x="800" y="748"/>
                  </a:lnTo>
                  <a:lnTo>
                    <a:pt x="796" y="748"/>
                  </a:lnTo>
                  <a:lnTo>
                    <a:pt x="794" y="750"/>
                  </a:lnTo>
                  <a:lnTo>
                    <a:pt x="792" y="754"/>
                  </a:lnTo>
                  <a:lnTo>
                    <a:pt x="786" y="754"/>
                  </a:lnTo>
                  <a:lnTo>
                    <a:pt x="782" y="754"/>
                  </a:lnTo>
                  <a:lnTo>
                    <a:pt x="778" y="758"/>
                  </a:lnTo>
                  <a:lnTo>
                    <a:pt x="774" y="758"/>
                  </a:lnTo>
                  <a:lnTo>
                    <a:pt x="772" y="762"/>
                  </a:lnTo>
                  <a:lnTo>
                    <a:pt x="768" y="764"/>
                  </a:lnTo>
                  <a:lnTo>
                    <a:pt x="762" y="764"/>
                  </a:lnTo>
                  <a:lnTo>
                    <a:pt x="762" y="760"/>
                  </a:lnTo>
                  <a:lnTo>
                    <a:pt x="764" y="758"/>
                  </a:lnTo>
                  <a:lnTo>
                    <a:pt x="766" y="756"/>
                  </a:lnTo>
                  <a:lnTo>
                    <a:pt x="768" y="746"/>
                  </a:lnTo>
                  <a:lnTo>
                    <a:pt x="772" y="744"/>
                  </a:lnTo>
                  <a:lnTo>
                    <a:pt x="774" y="740"/>
                  </a:lnTo>
                  <a:lnTo>
                    <a:pt x="774" y="732"/>
                  </a:lnTo>
                  <a:lnTo>
                    <a:pt x="774" y="728"/>
                  </a:lnTo>
                  <a:lnTo>
                    <a:pt x="774" y="724"/>
                  </a:lnTo>
                  <a:lnTo>
                    <a:pt x="782" y="714"/>
                  </a:lnTo>
                  <a:lnTo>
                    <a:pt x="786" y="716"/>
                  </a:lnTo>
                  <a:lnTo>
                    <a:pt x="786" y="720"/>
                  </a:lnTo>
                  <a:lnTo>
                    <a:pt x="790" y="720"/>
                  </a:lnTo>
                  <a:lnTo>
                    <a:pt x="794" y="720"/>
                  </a:lnTo>
                  <a:lnTo>
                    <a:pt x="794" y="722"/>
                  </a:lnTo>
                  <a:lnTo>
                    <a:pt x="796" y="724"/>
                  </a:lnTo>
                  <a:lnTo>
                    <a:pt x="800" y="724"/>
                  </a:lnTo>
                  <a:lnTo>
                    <a:pt x="800" y="722"/>
                  </a:lnTo>
                  <a:lnTo>
                    <a:pt x="800" y="720"/>
                  </a:lnTo>
                  <a:lnTo>
                    <a:pt x="800" y="718"/>
                  </a:lnTo>
                  <a:lnTo>
                    <a:pt x="798" y="718"/>
                  </a:lnTo>
                  <a:lnTo>
                    <a:pt x="804" y="718"/>
                  </a:lnTo>
                  <a:lnTo>
                    <a:pt x="806" y="714"/>
                  </a:lnTo>
                  <a:lnTo>
                    <a:pt x="804" y="712"/>
                  </a:lnTo>
                  <a:lnTo>
                    <a:pt x="800" y="708"/>
                  </a:lnTo>
                  <a:lnTo>
                    <a:pt x="800" y="700"/>
                  </a:lnTo>
                  <a:lnTo>
                    <a:pt x="794" y="700"/>
                  </a:lnTo>
                  <a:lnTo>
                    <a:pt x="794" y="698"/>
                  </a:lnTo>
                  <a:lnTo>
                    <a:pt x="792" y="696"/>
                  </a:lnTo>
                  <a:lnTo>
                    <a:pt x="788" y="694"/>
                  </a:lnTo>
                  <a:lnTo>
                    <a:pt x="788" y="692"/>
                  </a:lnTo>
                  <a:lnTo>
                    <a:pt x="786" y="692"/>
                  </a:lnTo>
                  <a:lnTo>
                    <a:pt x="782" y="694"/>
                  </a:lnTo>
                  <a:lnTo>
                    <a:pt x="780" y="694"/>
                  </a:lnTo>
                  <a:lnTo>
                    <a:pt x="776" y="694"/>
                  </a:lnTo>
                  <a:lnTo>
                    <a:pt x="774" y="692"/>
                  </a:lnTo>
                  <a:lnTo>
                    <a:pt x="772" y="692"/>
                  </a:lnTo>
                  <a:lnTo>
                    <a:pt x="768" y="692"/>
                  </a:lnTo>
                  <a:lnTo>
                    <a:pt x="766" y="690"/>
                  </a:lnTo>
                  <a:lnTo>
                    <a:pt x="756" y="688"/>
                  </a:lnTo>
                  <a:lnTo>
                    <a:pt x="754" y="690"/>
                  </a:lnTo>
                  <a:lnTo>
                    <a:pt x="750" y="686"/>
                  </a:lnTo>
                  <a:lnTo>
                    <a:pt x="746" y="682"/>
                  </a:lnTo>
                  <a:lnTo>
                    <a:pt x="740" y="682"/>
                  </a:lnTo>
                  <a:lnTo>
                    <a:pt x="738" y="668"/>
                  </a:lnTo>
                  <a:lnTo>
                    <a:pt x="740" y="666"/>
                  </a:lnTo>
                  <a:lnTo>
                    <a:pt x="734" y="662"/>
                  </a:lnTo>
                  <a:lnTo>
                    <a:pt x="734" y="656"/>
                  </a:lnTo>
                  <a:lnTo>
                    <a:pt x="732" y="654"/>
                  </a:lnTo>
                  <a:lnTo>
                    <a:pt x="730" y="654"/>
                  </a:lnTo>
                  <a:lnTo>
                    <a:pt x="726" y="654"/>
                  </a:lnTo>
                  <a:lnTo>
                    <a:pt x="720" y="652"/>
                  </a:lnTo>
                  <a:lnTo>
                    <a:pt x="716" y="646"/>
                  </a:lnTo>
                  <a:lnTo>
                    <a:pt x="712" y="636"/>
                  </a:lnTo>
                  <a:lnTo>
                    <a:pt x="712" y="636"/>
                  </a:lnTo>
                  <a:lnTo>
                    <a:pt x="710" y="638"/>
                  </a:lnTo>
                  <a:lnTo>
                    <a:pt x="708" y="636"/>
                  </a:lnTo>
                  <a:lnTo>
                    <a:pt x="706" y="634"/>
                  </a:lnTo>
                  <a:lnTo>
                    <a:pt x="704" y="636"/>
                  </a:lnTo>
                  <a:lnTo>
                    <a:pt x="702" y="636"/>
                  </a:lnTo>
                  <a:lnTo>
                    <a:pt x="698" y="636"/>
                  </a:lnTo>
                  <a:lnTo>
                    <a:pt x="696" y="634"/>
                  </a:lnTo>
                  <a:lnTo>
                    <a:pt x="694" y="636"/>
                  </a:lnTo>
                  <a:lnTo>
                    <a:pt x="694" y="640"/>
                  </a:lnTo>
                  <a:lnTo>
                    <a:pt x="694" y="642"/>
                  </a:lnTo>
                  <a:lnTo>
                    <a:pt x="692" y="642"/>
                  </a:lnTo>
                  <a:lnTo>
                    <a:pt x="692" y="640"/>
                  </a:lnTo>
                  <a:lnTo>
                    <a:pt x="692" y="638"/>
                  </a:lnTo>
                  <a:lnTo>
                    <a:pt x="690" y="638"/>
                  </a:lnTo>
                  <a:lnTo>
                    <a:pt x="690" y="640"/>
                  </a:lnTo>
                  <a:lnTo>
                    <a:pt x="690" y="642"/>
                  </a:lnTo>
                  <a:lnTo>
                    <a:pt x="688" y="642"/>
                  </a:lnTo>
                  <a:lnTo>
                    <a:pt x="686" y="644"/>
                  </a:lnTo>
                  <a:lnTo>
                    <a:pt x="680" y="644"/>
                  </a:lnTo>
                  <a:lnTo>
                    <a:pt x="678" y="650"/>
                  </a:lnTo>
                  <a:lnTo>
                    <a:pt x="674" y="652"/>
                  </a:lnTo>
                  <a:lnTo>
                    <a:pt x="672" y="652"/>
                  </a:lnTo>
                  <a:lnTo>
                    <a:pt x="668" y="650"/>
                  </a:lnTo>
                  <a:lnTo>
                    <a:pt x="666" y="648"/>
                  </a:lnTo>
                  <a:lnTo>
                    <a:pt x="664" y="648"/>
                  </a:lnTo>
                  <a:lnTo>
                    <a:pt x="660" y="648"/>
                  </a:lnTo>
                  <a:lnTo>
                    <a:pt x="652" y="648"/>
                  </a:lnTo>
                  <a:lnTo>
                    <a:pt x="650" y="648"/>
                  </a:lnTo>
                  <a:lnTo>
                    <a:pt x="646" y="648"/>
                  </a:lnTo>
                  <a:lnTo>
                    <a:pt x="642" y="644"/>
                  </a:lnTo>
                  <a:lnTo>
                    <a:pt x="636" y="644"/>
                  </a:lnTo>
                  <a:lnTo>
                    <a:pt x="632" y="644"/>
                  </a:lnTo>
                  <a:lnTo>
                    <a:pt x="630" y="644"/>
                  </a:lnTo>
                  <a:lnTo>
                    <a:pt x="630" y="644"/>
                  </a:lnTo>
                  <a:lnTo>
                    <a:pt x="628" y="646"/>
                  </a:lnTo>
                  <a:lnTo>
                    <a:pt x="626" y="646"/>
                  </a:lnTo>
                  <a:lnTo>
                    <a:pt x="620" y="644"/>
                  </a:lnTo>
                  <a:lnTo>
                    <a:pt x="616" y="644"/>
                  </a:lnTo>
                  <a:lnTo>
                    <a:pt x="614" y="644"/>
                  </a:lnTo>
                  <a:lnTo>
                    <a:pt x="612" y="638"/>
                  </a:lnTo>
                  <a:lnTo>
                    <a:pt x="610" y="632"/>
                  </a:lnTo>
                  <a:lnTo>
                    <a:pt x="608" y="630"/>
                  </a:lnTo>
                  <a:lnTo>
                    <a:pt x="606" y="632"/>
                  </a:lnTo>
                  <a:lnTo>
                    <a:pt x="606" y="634"/>
                  </a:lnTo>
                  <a:lnTo>
                    <a:pt x="604" y="638"/>
                  </a:lnTo>
                  <a:lnTo>
                    <a:pt x="248" y="632"/>
                  </a:lnTo>
                  <a:lnTo>
                    <a:pt x="246" y="630"/>
                  </a:lnTo>
                  <a:lnTo>
                    <a:pt x="244" y="628"/>
                  </a:lnTo>
                  <a:lnTo>
                    <a:pt x="244" y="624"/>
                  </a:lnTo>
                  <a:lnTo>
                    <a:pt x="240" y="624"/>
                  </a:lnTo>
                  <a:lnTo>
                    <a:pt x="240" y="622"/>
                  </a:lnTo>
                  <a:lnTo>
                    <a:pt x="236" y="620"/>
                  </a:lnTo>
                  <a:lnTo>
                    <a:pt x="236" y="618"/>
                  </a:lnTo>
                  <a:lnTo>
                    <a:pt x="236" y="616"/>
                  </a:lnTo>
                  <a:lnTo>
                    <a:pt x="238" y="616"/>
                  </a:lnTo>
                  <a:lnTo>
                    <a:pt x="236" y="614"/>
                  </a:lnTo>
                  <a:lnTo>
                    <a:pt x="234" y="614"/>
                  </a:lnTo>
                  <a:lnTo>
                    <a:pt x="232" y="616"/>
                  </a:lnTo>
                  <a:lnTo>
                    <a:pt x="230" y="618"/>
                  </a:lnTo>
                  <a:lnTo>
                    <a:pt x="228" y="618"/>
                  </a:lnTo>
                  <a:lnTo>
                    <a:pt x="228" y="616"/>
                  </a:lnTo>
                  <a:lnTo>
                    <a:pt x="228" y="614"/>
                  </a:lnTo>
                  <a:lnTo>
                    <a:pt x="228" y="610"/>
                  </a:lnTo>
                  <a:lnTo>
                    <a:pt x="228" y="608"/>
                  </a:lnTo>
                  <a:lnTo>
                    <a:pt x="224" y="608"/>
                  </a:lnTo>
                  <a:lnTo>
                    <a:pt x="218" y="606"/>
                  </a:lnTo>
                  <a:lnTo>
                    <a:pt x="218" y="604"/>
                  </a:lnTo>
                  <a:lnTo>
                    <a:pt x="214" y="602"/>
                  </a:lnTo>
                  <a:lnTo>
                    <a:pt x="214" y="598"/>
                  </a:lnTo>
                  <a:lnTo>
                    <a:pt x="210" y="600"/>
                  </a:lnTo>
                  <a:lnTo>
                    <a:pt x="204" y="602"/>
                  </a:lnTo>
                  <a:lnTo>
                    <a:pt x="196" y="602"/>
                  </a:lnTo>
                  <a:lnTo>
                    <a:pt x="194" y="602"/>
                  </a:lnTo>
                  <a:lnTo>
                    <a:pt x="194" y="600"/>
                  </a:lnTo>
                  <a:lnTo>
                    <a:pt x="196" y="596"/>
                  </a:lnTo>
                  <a:lnTo>
                    <a:pt x="194" y="596"/>
                  </a:lnTo>
                  <a:lnTo>
                    <a:pt x="192" y="594"/>
                  </a:lnTo>
                  <a:lnTo>
                    <a:pt x="184" y="596"/>
                  </a:lnTo>
                  <a:lnTo>
                    <a:pt x="178" y="598"/>
                  </a:lnTo>
                  <a:lnTo>
                    <a:pt x="192" y="604"/>
                  </a:lnTo>
                  <a:lnTo>
                    <a:pt x="198" y="604"/>
                  </a:lnTo>
                  <a:lnTo>
                    <a:pt x="204" y="604"/>
                  </a:lnTo>
                  <a:lnTo>
                    <a:pt x="208" y="606"/>
                  </a:lnTo>
                  <a:lnTo>
                    <a:pt x="210" y="606"/>
                  </a:lnTo>
                  <a:lnTo>
                    <a:pt x="212" y="606"/>
                  </a:lnTo>
                  <a:lnTo>
                    <a:pt x="210" y="608"/>
                  </a:lnTo>
                  <a:lnTo>
                    <a:pt x="212" y="612"/>
                  </a:lnTo>
                  <a:lnTo>
                    <a:pt x="216" y="612"/>
                  </a:lnTo>
                  <a:lnTo>
                    <a:pt x="216" y="618"/>
                  </a:lnTo>
                  <a:lnTo>
                    <a:pt x="220" y="620"/>
                  </a:lnTo>
                  <a:lnTo>
                    <a:pt x="224" y="622"/>
                  </a:lnTo>
                  <a:lnTo>
                    <a:pt x="230" y="624"/>
                  </a:lnTo>
                  <a:lnTo>
                    <a:pt x="236" y="630"/>
                  </a:lnTo>
                  <a:lnTo>
                    <a:pt x="236" y="632"/>
                  </a:lnTo>
                  <a:lnTo>
                    <a:pt x="240" y="636"/>
                  </a:lnTo>
                  <a:lnTo>
                    <a:pt x="244" y="638"/>
                  </a:lnTo>
                  <a:lnTo>
                    <a:pt x="244" y="644"/>
                  </a:lnTo>
                  <a:lnTo>
                    <a:pt x="236" y="642"/>
                  </a:lnTo>
                  <a:lnTo>
                    <a:pt x="224" y="642"/>
                  </a:lnTo>
                  <a:lnTo>
                    <a:pt x="224" y="640"/>
                  </a:lnTo>
                  <a:lnTo>
                    <a:pt x="222" y="640"/>
                  </a:lnTo>
                  <a:lnTo>
                    <a:pt x="218" y="638"/>
                  </a:lnTo>
                  <a:lnTo>
                    <a:pt x="216" y="636"/>
                  </a:lnTo>
                  <a:lnTo>
                    <a:pt x="216" y="630"/>
                  </a:lnTo>
                  <a:lnTo>
                    <a:pt x="206" y="628"/>
                  </a:lnTo>
                  <a:lnTo>
                    <a:pt x="208" y="624"/>
                  </a:lnTo>
                  <a:lnTo>
                    <a:pt x="204" y="624"/>
                  </a:lnTo>
                  <a:lnTo>
                    <a:pt x="204" y="622"/>
                  </a:lnTo>
                  <a:lnTo>
                    <a:pt x="194" y="622"/>
                  </a:lnTo>
                  <a:lnTo>
                    <a:pt x="196" y="614"/>
                  </a:lnTo>
                  <a:lnTo>
                    <a:pt x="182" y="614"/>
                  </a:lnTo>
                  <a:lnTo>
                    <a:pt x="182" y="610"/>
                  </a:lnTo>
                  <a:lnTo>
                    <a:pt x="178" y="614"/>
                  </a:lnTo>
                  <a:lnTo>
                    <a:pt x="176" y="614"/>
                  </a:lnTo>
                  <a:lnTo>
                    <a:pt x="174" y="612"/>
                  </a:lnTo>
                  <a:lnTo>
                    <a:pt x="174" y="604"/>
                  </a:lnTo>
                  <a:lnTo>
                    <a:pt x="170" y="602"/>
                  </a:lnTo>
                  <a:lnTo>
                    <a:pt x="172" y="596"/>
                  </a:lnTo>
                  <a:lnTo>
                    <a:pt x="178" y="598"/>
                  </a:lnTo>
                  <a:lnTo>
                    <a:pt x="178" y="592"/>
                  </a:lnTo>
                  <a:lnTo>
                    <a:pt x="178" y="590"/>
                  </a:lnTo>
                  <a:lnTo>
                    <a:pt x="178" y="588"/>
                  </a:lnTo>
                  <a:lnTo>
                    <a:pt x="182" y="588"/>
                  </a:lnTo>
                  <a:lnTo>
                    <a:pt x="182" y="586"/>
                  </a:lnTo>
                  <a:lnTo>
                    <a:pt x="180" y="586"/>
                  </a:lnTo>
                  <a:lnTo>
                    <a:pt x="184" y="586"/>
                  </a:lnTo>
                  <a:lnTo>
                    <a:pt x="180" y="584"/>
                  </a:lnTo>
                  <a:lnTo>
                    <a:pt x="180" y="578"/>
                  </a:lnTo>
                  <a:lnTo>
                    <a:pt x="182" y="578"/>
                  </a:lnTo>
                  <a:lnTo>
                    <a:pt x="182" y="576"/>
                  </a:lnTo>
                  <a:lnTo>
                    <a:pt x="178" y="576"/>
                  </a:lnTo>
                  <a:lnTo>
                    <a:pt x="180" y="572"/>
                  </a:lnTo>
                  <a:lnTo>
                    <a:pt x="176" y="572"/>
                  </a:lnTo>
                  <a:lnTo>
                    <a:pt x="174" y="570"/>
                  </a:lnTo>
                  <a:lnTo>
                    <a:pt x="172" y="566"/>
                  </a:lnTo>
                  <a:lnTo>
                    <a:pt x="172" y="562"/>
                  </a:lnTo>
                  <a:lnTo>
                    <a:pt x="170" y="564"/>
                  </a:lnTo>
                  <a:lnTo>
                    <a:pt x="166" y="564"/>
                  </a:lnTo>
                  <a:lnTo>
                    <a:pt x="166" y="566"/>
                  </a:lnTo>
                  <a:lnTo>
                    <a:pt x="164" y="568"/>
                  </a:lnTo>
                  <a:lnTo>
                    <a:pt x="164" y="562"/>
                  </a:lnTo>
                  <a:lnTo>
                    <a:pt x="162" y="560"/>
                  </a:lnTo>
                  <a:lnTo>
                    <a:pt x="162" y="556"/>
                  </a:lnTo>
                  <a:lnTo>
                    <a:pt x="164" y="556"/>
                  </a:lnTo>
                  <a:lnTo>
                    <a:pt x="164" y="548"/>
                  </a:lnTo>
                  <a:lnTo>
                    <a:pt x="166" y="546"/>
                  </a:lnTo>
                  <a:lnTo>
                    <a:pt x="164" y="546"/>
                  </a:lnTo>
                  <a:lnTo>
                    <a:pt x="162" y="546"/>
                  </a:lnTo>
                  <a:lnTo>
                    <a:pt x="160" y="550"/>
                  </a:lnTo>
                  <a:lnTo>
                    <a:pt x="162" y="550"/>
                  </a:lnTo>
                  <a:lnTo>
                    <a:pt x="162" y="552"/>
                  </a:lnTo>
                  <a:lnTo>
                    <a:pt x="160" y="552"/>
                  </a:lnTo>
                  <a:lnTo>
                    <a:pt x="158" y="554"/>
                  </a:lnTo>
                  <a:lnTo>
                    <a:pt x="154" y="548"/>
                  </a:lnTo>
                  <a:lnTo>
                    <a:pt x="150" y="542"/>
                  </a:lnTo>
                  <a:lnTo>
                    <a:pt x="150" y="540"/>
                  </a:lnTo>
                  <a:lnTo>
                    <a:pt x="154" y="540"/>
                  </a:lnTo>
                  <a:lnTo>
                    <a:pt x="154" y="538"/>
                  </a:lnTo>
                  <a:lnTo>
                    <a:pt x="150" y="536"/>
                  </a:lnTo>
                  <a:lnTo>
                    <a:pt x="150" y="534"/>
                  </a:lnTo>
                  <a:lnTo>
                    <a:pt x="150" y="532"/>
                  </a:lnTo>
                  <a:lnTo>
                    <a:pt x="148" y="530"/>
                  </a:lnTo>
                  <a:lnTo>
                    <a:pt x="146" y="528"/>
                  </a:lnTo>
                  <a:lnTo>
                    <a:pt x="150" y="522"/>
                  </a:lnTo>
                  <a:lnTo>
                    <a:pt x="152" y="520"/>
                  </a:lnTo>
                  <a:lnTo>
                    <a:pt x="154" y="516"/>
                  </a:lnTo>
                  <a:lnTo>
                    <a:pt x="158" y="516"/>
                  </a:lnTo>
                  <a:lnTo>
                    <a:pt x="158" y="512"/>
                  </a:lnTo>
                  <a:lnTo>
                    <a:pt x="156" y="512"/>
                  </a:lnTo>
                  <a:lnTo>
                    <a:pt x="154" y="512"/>
                  </a:lnTo>
                  <a:lnTo>
                    <a:pt x="158" y="508"/>
                  </a:lnTo>
                  <a:lnTo>
                    <a:pt x="158" y="504"/>
                  </a:lnTo>
                  <a:lnTo>
                    <a:pt x="158" y="502"/>
                  </a:lnTo>
                  <a:lnTo>
                    <a:pt x="158" y="500"/>
                  </a:lnTo>
                  <a:lnTo>
                    <a:pt x="158" y="498"/>
                  </a:lnTo>
                  <a:lnTo>
                    <a:pt x="160" y="496"/>
                  </a:lnTo>
                  <a:lnTo>
                    <a:pt x="160" y="494"/>
                  </a:lnTo>
                  <a:lnTo>
                    <a:pt x="158" y="494"/>
                  </a:lnTo>
                  <a:lnTo>
                    <a:pt x="158" y="492"/>
                  </a:lnTo>
                  <a:lnTo>
                    <a:pt x="156" y="488"/>
                  </a:lnTo>
                  <a:lnTo>
                    <a:pt x="156" y="486"/>
                  </a:lnTo>
                  <a:lnTo>
                    <a:pt x="152" y="486"/>
                  </a:lnTo>
                  <a:lnTo>
                    <a:pt x="150" y="482"/>
                  </a:lnTo>
                  <a:lnTo>
                    <a:pt x="148" y="476"/>
                  </a:lnTo>
                  <a:lnTo>
                    <a:pt x="146" y="472"/>
                  </a:lnTo>
                  <a:lnTo>
                    <a:pt x="146" y="470"/>
                  </a:lnTo>
                  <a:lnTo>
                    <a:pt x="144" y="472"/>
                  </a:lnTo>
                  <a:lnTo>
                    <a:pt x="142" y="472"/>
                  </a:lnTo>
                  <a:lnTo>
                    <a:pt x="138" y="472"/>
                  </a:lnTo>
                  <a:lnTo>
                    <a:pt x="134" y="470"/>
                  </a:lnTo>
                  <a:lnTo>
                    <a:pt x="132" y="466"/>
                  </a:lnTo>
                  <a:lnTo>
                    <a:pt x="130" y="464"/>
                  </a:lnTo>
                  <a:lnTo>
                    <a:pt x="128" y="462"/>
                  </a:lnTo>
                  <a:lnTo>
                    <a:pt x="124" y="458"/>
                  </a:lnTo>
                  <a:lnTo>
                    <a:pt x="122" y="456"/>
                  </a:lnTo>
                  <a:lnTo>
                    <a:pt x="120" y="448"/>
                  </a:lnTo>
                  <a:lnTo>
                    <a:pt x="104" y="430"/>
                  </a:lnTo>
                  <a:lnTo>
                    <a:pt x="100" y="422"/>
                  </a:lnTo>
                  <a:lnTo>
                    <a:pt x="98" y="420"/>
                  </a:lnTo>
                  <a:lnTo>
                    <a:pt x="94" y="418"/>
                  </a:lnTo>
                  <a:lnTo>
                    <a:pt x="90" y="418"/>
                  </a:lnTo>
                  <a:lnTo>
                    <a:pt x="88" y="416"/>
                  </a:lnTo>
                  <a:lnTo>
                    <a:pt x="88" y="412"/>
                  </a:lnTo>
                  <a:lnTo>
                    <a:pt x="86" y="410"/>
                  </a:lnTo>
                  <a:lnTo>
                    <a:pt x="84" y="410"/>
                  </a:lnTo>
                  <a:lnTo>
                    <a:pt x="82" y="408"/>
                  </a:lnTo>
                  <a:lnTo>
                    <a:pt x="78" y="406"/>
                  </a:lnTo>
                  <a:lnTo>
                    <a:pt x="76" y="404"/>
                  </a:lnTo>
                  <a:lnTo>
                    <a:pt x="74" y="404"/>
                  </a:lnTo>
                  <a:lnTo>
                    <a:pt x="68" y="406"/>
                  </a:lnTo>
                  <a:lnTo>
                    <a:pt x="66" y="406"/>
                  </a:lnTo>
                  <a:lnTo>
                    <a:pt x="66" y="408"/>
                  </a:lnTo>
                  <a:lnTo>
                    <a:pt x="68" y="410"/>
                  </a:lnTo>
                  <a:lnTo>
                    <a:pt x="68" y="414"/>
                  </a:lnTo>
                  <a:lnTo>
                    <a:pt x="66" y="414"/>
                  </a:lnTo>
                  <a:lnTo>
                    <a:pt x="62" y="414"/>
                  </a:lnTo>
                  <a:lnTo>
                    <a:pt x="56" y="418"/>
                  </a:lnTo>
                  <a:lnTo>
                    <a:pt x="52" y="422"/>
                  </a:lnTo>
                  <a:lnTo>
                    <a:pt x="50" y="420"/>
                  </a:lnTo>
                  <a:lnTo>
                    <a:pt x="50" y="418"/>
                  </a:lnTo>
                  <a:lnTo>
                    <a:pt x="50" y="414"/>
                  </a:lnTo>
                  <a:lnTo>
                    <a:pt x="46" y="412"/>
                  </a:lnTo>
                  <a:lnTo>
                    <a:pt x="42" y="410"/>
                  </a:lnTo>
                  <a:lnTo>
                    <a:pt x="40" y="406"/>
                  </a:lnTo>
                  <a:lnTo>
                    <a:pt x="36" y="402"/>
                  </a:lnTo>
                  <a:lnTo>
                    <a:pt x="32" y="394"/>
                  </a:lnTo>
                  <a:lnTo>
                    <a:pt x="32" y="386"/>
                  </a:lnTo>
                  <a:lnTo>
                    <a:pt x="32" y="384"/>
                  </a:lnTo>
                  <a:lnTo>
                    <a:pt x="30" y="384"/>
                  </a:lnTo>
                  <a:lnTo>
                    <a:pt x="26" y="388"/>
                  </a:lnTo>
                  <a:lnTo>
                    <a:pt x="24" y="390"/>
                  </a:lnTo>
                  <a:lnTo>
                    <a:pt x="22" y="388"/>
                  </a:lnTo>
                  <a:lnTo>
                    <a:pt x="18" y="386"/>
                  </a:lnTo>
                  <a:lnTo>
                    <a:pt x="14" y="386"/>
                  </a:lnTo>
                  <a:lnTo>
                    <a:pt x="10" y="386"/>
                  </a:lnTo>
                  <a:lnTo>
                    <a:pt x="6" y="388"/>
                  </a:lnTo>
                  <a:lnTo>
                    <a:pt x="0" y="180"/>
                  </a:lnTo>
                  <a:lnTo>
                    <a:pt x="10" y="182"/>
                  </a:lnTo>
                  <a:lnTo>
                    <a:pt x="12" y="184"/>
                  </a:lnTo>
                  <a:lnTo>
                    <a:pt x="20" y="184"/>
                  </a:lnTo>
                  <a:lnTo>
                    <a:pt x="28" y="182"/>
                  </a:lnTo>
                  <a:lnTo>
                    <a:pt x="32" y="186"/>
                  </a:lnTo>
                  <a:lnTo>
                    <a:pt x="36" y="188"/>
                  </a:lnTo>
                  <a:lnTo>
                    <a:pt x="40" y="188"/>
                  </a:lnTo>
                  <a:lnTo>
                    <a:pt x="42" y="192"/>
                  </a:lnTo>
                  <a:lnTo>
                    <a:pt x="48" y="192"/>
                  </a:lnTo>
                  <a:lnTo>
                    <a:pt x="50" y="194"/>
                  </a:lnTo>
                  <a:lnTo>
                    <a:pt x="54" y="198"/>
                  </a:lnTo>
                  <a:lnTo>
                    <a:pt x="58" y="198"/>
                  </a:lnTo>
                  <a:lnTo>
                    <a:pt x="72" y="204"/>
                  </a:lnTo>
                  <a:lnTo>
                    <a:pt x="76" y="208"/>
                  </a:lnTo>
                  <a:lnTo>
                    <a:pt x="78" y="214"/>
                  </a:lnTo>
                  <a:lnTo>
                    <a:pt x="80" y="214"/>
                  </a:lnTo>
                  <a:lnTo>
                    <a:pt x="80" y="208"/>
                  </a:lnTo>
                  <a:lnTo>
                    <a:pt x="80" y="206"/>
                  </a:lnTo>
                  <a:lnTo>
                    <a:pt x="76" y="204"/>
                  </a:lnTo>
                  <a:lnTo>
                    <a:pt x="72" y="202"/>
                  </a:lnTo>
                  <a:lnTo>
                    <a:pt x="72" y="196"/>
                  </a:lnTo>
                  <a:lnTo>
                    <a:pt x="80" y="196"/>
                  </a:lnTo>
                  <a:lnTo>
                    <a:pt x="80" y="198"/>
                  </a:lnTo>
                  <a:lnTo>
                    <a:pt x="80" y="200"/>
                  </a:lnTo>
                  <a:lnTo>
                    <a:pt x="84" y="200"/>
                  </a:lnTo>
                  <a:lnTo>
                    <a:pt x="84" y="194"/>
                  </a:lnTo>
                  <a:lnTo>
                    <a:pt x="86" y="194"/>
                  </a:lnTo>
                  <a:lnTo>
                    <a:pt x="90" y="194"/>
                  </a:lnTo>
                  <a:lnTo>
                    <a:pt x="90" y="192"/>
                  </a:lnTo>
                  <a:lnTo>
                    <a:pt x="92" y="190"/>
                  </a:lnTo>
                  <a:lnTo>
                    <a:pt x="92" y="184"/>
                  </a:lnTo>
                  <a:lnTo>
                    <a:pt x="92" y="186"/>
                  </a:lnTo>
                  <a:lnTo>
                    <a:pt x="94" y="186"/>
                  </a:lnTo>
                  <a:lnTo>
                    <a:pt x="100" y="188"/>
                  </a:lnTo>
                  <a:lnTo>
                    <a:pt x="100" y="192"/>
                  </a:lnTo>
                  <a:lnTo>
                    <a:pt x="108" y="190"/>
                  </a:lnTo>
                  <a:lnTo>
                    <a:pt x="108" y="186"/>
                  </a:lnTo>
                  <a:lnTo>
                    <a:pt x="110" y="184"/>
                  </a:lnTo>
                  <a:lnTo>
                    <a:pt x="112" y="184"/>
                  </a:lnTo>
                  <a:lnTo>
                    <a:pt x="114" y="184"/>
                  </a:lnTo>
                  <a:lnTo>
                    <a:pt x="116" y="182"/>
                  </a:lnTo>
                  <a:lnTo>
                    <a:pt x="122" y="182"/>
                  </a:lnTo>
                  <a:lnTo>
                    <a:pt x="124" y="180"/>
                  </a:lnTo>
                  <a:lnTo>
                    <a:pt x="128" y="180"/>
                  </a:lnTo>
                  <a:lnTo>
                    <a:pt x="134" y="182"/>
                  </a:lnTo>
                  <a:lnTo>
                    <a:pt x="138" y="170"/>
                  </a:lnTo>
                  <a:lnTo>
                    <a:pt x="154" y="170"/>
                  </a:lnTo>
                  <a:lnTo>
                    <a:pt x="154" y="176"/>
                  </a:lnTo>
                  <a:lnTo>
                    <a:pt x="148" y="178"/>
                  </a:lnTo>
                  <a:lnTo>
                    <a:pt x="144" y="186"/>
                  </a:lnTo>
                  <a:lnTo>
                    <a:pt x="140" y="186"/>
                  </a:lnTo>
                  <a:lnTo>
                    <a:pt x="138" y="186"/>
                  </a:lnTo>
                  <a:lnTo>
                    <a:pt x="120" y="188"/>
                  </a:lnTo>
                  <a:lnTo>
                    <a:pt x="120" y="196"/>
                  </a:lnTo>
                  <a:lnTo>
                    <a:pt x="116" y="196"/>
                  </a:lnTo>
                  <a:lnTo>
                    <a:pt x="112" y="198"/>
                  </a:lnTo>
                  <a:lnTo>
                    <a:pt x="114" y="204"/>
                  </a:lnTo>
                  <a:lnTo>
                    <a:pt x="110" y="208"/>
                  </a:lnTo>
                  <a:lnTo>
                    <a:pt x="108" y="214"/>
                  </a:lnTo>
                  <a:lnTo>
                    <a:pt x="116" y="212"/>
                  </a:lnTo>
                  <a:lnTo>
                    <a:pt x="116" y="210"/>
                  </a:lnTo>
                  <a:lnTo>
                    <a:pt x="116" y="206"/>
                  </a:lnTo>
                  <a:lnTo>
                    <a:pt x="120" y="204"/>
                  </a:lnTo>
                  <a:lnTo>
                    <a:pt x="120" y="200"/>
                  </a:lnTo>
                  <a:lnTo>
                    <a:pt x="122" y="200"/>
                  </a:lnTo>
                  <a:lnTo>
                    <a:pt x="124" y="200"/>
                  </a:lnTo>
                  <a:lnTo>
                    <a:pt x="124" y="198"/>
                  </a:lnTo>
                  <a:lnTo>
                    <a:pt x="128" y="198"/>
                  </a:lnTo>
                  <a:lnTo>
                    <a:pt x="128" y="196"/>
                  </a:lnTo>
                  <a:lnTo>
                    <a:pt x="128" y="194"/>
                  </a:lnTo>
                  <a:lnTo>
                    <a:pt x="130" y="192"/>
                  </a:lnTo>
                  <a:lnTo>
                    <a:pt x="132" y="192"/>
                  </a:lnTo>
                  <a:lnTo>
                    <a:pt x="134" y="196"/>
                  </a:lnTo>
                  <a:lnTo>
                    <a:pt x="144" y="192"/>
                  </a:lnTo>
                  <a:lnTo>
                    <a:pt x="144" y="190"/>
                  </a:lnTo>
                  <a:lnTo>
                    <a:pt x="144" y="188"/>
                  </a:lnTo>
                  <a:lnTo>
                    <a:pt x="146" y="186"/>
                  </a:lnTo>
                  <a:lnTo>
                    <a:pt x="150" y="184"/>
                  </a:lnTo>
                  <a:lnTo>
                    <a:pt x="154" y="182"/>
                  </a:lnTo>
                  <a:lnTo>
                    <a:pt x="162" y="180"/>
                  </a:lnTo>
                  <a:lnTo>
                    <a:pt x="168" y="174"/>
                  </a:lnTo>
                  <a:lnTo>
                    <a:pt x="170" y="166"/>
                  </a:lnTo>
                  <a:lnTo>
                    <a:pt x="170" y="164"/>
                  </a:lnTo>
                  <a:lnTo>
                    <a:pt x="168" y="164"/>
                  </a:lnTo>
                  <a:lnTo>
                    <a:pt x="168" y="160"/>
                  </a:lnTo>
                  <a:lnTo>
                    <a:pt x="168" y="156"/>
                  </a:lnTo>
                  <a:lnTo>
                    <a:pt x="172" y="152"/>
                  </a:lnTo>
                  <a:lnTo>
                    <a:pt x="176" y="156"/>
                  </a:lnTo>
                  <a:lnTo>
                    <a:pt x="180" y="160"/>
                  </a:lnTo>
                  <a:lnTo>
                    <a:pt x="184" y="166"/>
                  </a:lnTo>
                  <a:lnTo>
                    <a:pt x="194" y="174"/>
                  </a:lnTo>
                  <a:lnTo>
                    <a:pt x="198" y="174"/>
                  </a:lnTo>
                  <a:lnTo>
                    <a:pt x="200" y="176"/>
                  </a:lnTo>
                  <a:lnTo>
                    <a:pt x="202" y="178"/>
                  </a:lnTo>
                  <a:lnTo>
                    <a:pt x="202" y="182"/>
                  </a:lnTo>
                  <a:lnTo>
                    <a:pt x="204" y="180"/>
                  </a:lnTo>
                  <a:lnTo>
                    <a:pt x="206" y="184"/>
                  </a:lnTo>
                  <a:lnTo>
                    <a:pt x="216" y="190"/>
                  </a:lnTo>
                  <a:lnTo>
                    <a:pt x="224" y="198"/>
                  </a:lnTo>
                  <a:lnTo>
                    <a:pt x="226" y="198"/>
                  </a:lnTo>
                  <a:lnTo>
                    <a:pt x="224" y="196"/>
                  </a:lnTo>
                  <a:lnTo>
                    <a:pt x="224" y="194"/>
                  </a:lnTo>
                  <a:lnTo>
                    <a:pt x="228" y="192"/>
                  </a:lnTo>
                  <a:lnTo>
                    <a:pt x="226" y="186"/>
                  </a:lnTo>
                  <a:lnTo>
                    <a:pt x="226" y="186"/>
                  </a:lnTo>
                  <a:lnTo>
                    <a:pt x="228" y="186"/>
                  </a:lnTo>
                  <a:lnTo>
                    <a:pt x="226" y="184"/>
                  </a:lnTo>
                  <a:lnTo>
                    <a:pt x="226" y="182"/>
                  </a:lnTo>
                  <a:lnTo>
                    <a:pt x="230" y="178"/>
                  </a:lnTo>
                  <a:lnTo>
                    <a:pt x="234" y="178"/>
                  </a:lnTo>
                  <a:lnTo>
                    <a:pt x="232" y="180"/>
                  </a:lnTo>
                  <a:lnTo>
                    <a:pt x="230" y="182"/>
                  </a:lnTo>
                  <a:lnTo>
                    <a:pt x="236" y="196"/>
                  </a:lnTo>
                  <a:lnTo>
                    <a:pt x="246" y="190"/>
                  </a:lnTo>
                  <a:lnTo>
                    <a:pt x="246" y="186"/>
                  </a:lnTo>
                  <a:lnTo>
                    <a:pt x="252" y="186"/>
                  </a:lnTo>
                  <a:lnTo>
                    <a:pt x="260" y="186"/>
                  </a:lnTo>
                  <a:lnTo>
                    <a:pt x="266" y="188"/>
                  </a:lnTo>
                  <a:lnTo>
                    <a:pt x="272" y="190"/>
                  </a:lnTo>
                  <a:lnTo>
                    <a:pt x="276" y="190"/>
                  </a:lnTo>
                  <a:lnTo>
                    <a:pt x="278" y="194"/>
                  </a:lnTo>
                  <a:lnTo>
                    <a:pt x="288" y="200"/>
                  </a:lnTo>
                  <a:lnTo>
                    <a:pt x="300" y="202"/>
                  </a:lnTo>
                  <a:lnTo>
                    <a:pt x="300" y="206"/>
                  </a:lnTo>
                  <a:lnTo>
                    <a:pt x="306" y="206"/>
                  </a:lnTo>
                  <a:lnTo>
                    <a:pt x="312" y="206"/>
                  </a:lnTo>
                  <a:lnTo>
                    <a:pt x="318" y="212"/>
                  </a:lnTo>
                  <a:lnTo>
                    <a:pt x="322" y="212"/>
                  </a:lnTo>
                  <a:lnTo>
                    <a:pt x="326" y="212"/>
                  </a:lnTo>
                  <a:lnTo>
                    <a:pt x="328" y="214"/>
                  </a:lnTo>
                  <a:lnTo>
                    <a:pt x="334" y="216"/>
                  </a:lnTo>
                  <a:lnTo>
                    <a:pt x="336" y="216"/>
                  </a:lnTo>
                  <a:lnTo>
                    <a:pt x="336" y="214"/>
                  </a:lnTo>
                  <a:lnTo>
                    <a:pt x="334" y="212"/>
                  </a:lnTo>
                  <a:lnTo>
                    <a:pt x="332" y="212"/>
                  </a:lnTo>
                  <a:lnTo>
                    <a:pt x="332" y="210"/>
                  </a:lnTo>
                  <a:lnTo>
                    <a:pt x="338" y="210"/>
                  </a:lnTo>
                  <a:lnTo>
                    <a:pt x="340" y="208"/>
                  </a:lnTo>
                  <a:lnTo>
                    <a:pt x="342" y="208"/>
                  </a:lnTo>
                  <a:lnTo>
                    <a:pt x="344" y="212"/>
                  </a:lnTo>
                  <a:lnTo>
                    <a:pt x="346" y="212"/>
                  </a:lnTo>
                  <a:lnTo>
                    <a:pt x="346" y="212"/>
                  </a:lnTo>
                  <a:lnTo>
                    <a:pt x="354" y="216"/>
                  </a:lnTo>
                  <a:lnTo>
                    <a:pt x="354" y="220"/>
                  </a:lnTo>
                  <a:lnTo>
                    <a:pt x="356" y="222"/>
                  </a:lnTo>
                  <a:lnTo>
                    <a:pt x="358" y="224"/>
                  </a:lnTo>
                  <a:lnTo>
                    <a:pt x="356" y="226"/>
                  </a:lnTo>
                  <a:lnTo>
                    <a:pt x="346" y="226"/>
                  </a:lnTo>
                  <a:lnTo>
                    <a:pt x="346" y="230"/>
                  </a:lnTo>
                  <a:lnTo>
                    <a:pt x="346" y="232"/>
                  </a:lnTo>
                  <a:lnTo>
                    <a:pt x="344" y="240"/>
                  </a:lnTo>
                  <a:lnTo>
                    <a:pt x="356" y="242"/>
                  </a:lnTo>
                  <a:lnTo>
                    <a:pt x="372" y="240"/>
                  </a:lnTo>
                  <a:lnTo>
                    <a:pt x="374" y="238"/>
                  </a:lnTo>
                  <a:lnTo>
                    <a:pt x="376" y="240"/>
                  </a:lnTo>
                  <a:lnTo>
                    <a:pt x="378" y="240"/>
                  </a:lnTo>
                  <a:lnTo>
                    <a:pt x="384" y="236"/>
                  </a:lnTo>
                  <a:lnTo>
                    <a:pt x="392" y="236"/>
                  </a:lnTo>
                  <a:lnTo>
                    <a:pt x="396" y="232"/>
                  </a:lnTo>
                  <a:lnTo>
                    <a:pt x="402" y="230"/>
                  </a:lnTo>
                  <a:lnTo>
                    <a:pt x="404" y="236"/>
                  </a:lnTo>
                  <a:lnTo>
                    <a:pt x="408" y="238"/>
                  </a:lnTo>
                  <a:lnTo>
                    <a:pt x="412" y="238"/>
                  </a:lnTo>
                  <a:lnTo>
                    <a:pt x="414" y="244"/>
                  </a:lnTo>
                  <a:lnTo>
                    <a:pt x="414" y="244"/>
                  </a:lnTo>
                  <a:lnTo>
                    <a:pt x="412" y="244"/>
                  </a:lnTo>
                  <a:lnTo>
                    <a:pt x="414" y="250"/>
                  </a:lnTo>
                  <a:lnTo>
                    <a:pt x="416" y="250"/>
                  </a:lnTo>
                  <a:lnTo>
                    <a:pt x="420" y="242"/>
                  </a:lnTo>
                  <a:lnTo>
                    <a:pt x="422" y="254"/>
                  </a:lnTo>
                  <a:lnTo>
                    <a:pt x="424" y="260"/>
                  </a:lnTo>
                  <a:lnTo>
                    <a:pt x="428" y="264"/>
                  </a:lnTo>
                  <a:lnTo>
                    <a:pt x="430" y="258"/>
                  </a:lnTo>
                  <a:lnTo>
                    <a:pt x="434" y="258"/>
                  </a:lnTo>
                  <a:lnTo>
                    <a:pt x="434" y="256"/>
                  </a:lnTo>
                  <a:lnTo>
                    <a:pt x="432" y="254"/>
                  </a:lnTo>
                  <a:lnTo>
                    <a:pt x="428" y="252"/>
                  </a:lnTo>
                  <a:lnTo>
                    <a:pt x="430" y="250"/>
                  </a:lnTo>
                  <a:lnTo>
                    <a:pt x="430" y="246"/>
                  </a:lnTo>
                  <a:lnTo>
                    <a:pt x="426" y="240"/>
                  </a:lnTo>
                  <a:lnTo>
                    <a:pt x="430" y="238"/>
                  </a:lnTo>
                  <a:lnTo>
                    <a:pt x="430" y="234"/>
                  </a:lnTo>
                  <a:lnTo>
                    <a:pt x="434" y="234"/>
                  </a:lnTo>
                  <a:lnTo>
                    <a:pt x="436" y="232"/>
                  </a:lnTo>
                  <a:lnTo>
                    <a:pt x="438" y="230"/>
                  </a:lnTo>
                  <a:lnTo>
                    <a:pt x="440" y="230"/>
                  </a:lnTo>
                  <a:lnTo>
                    <a:pt x="444" y="230"/>
                  </a:lnTo>
                  <a:lnTo>
                    <a:pt x="444" y="228"/>
                  </a:lnTo>
                  <a:lnTo>
                    <a:pt x="448" y="224"/>
                  </a:lnTo>
                  <a:lnTo>
                    <a:pt x="454" y="224"/>
                  </a:lnTo>
                  <a:lnTo>
                    <a:pt x="454" y="222"/>
                  </a:lnTo>
                  <a:lnTo>
                    <a:pt x="456" y="220"/>
                  </a:lnTo>
                  <a:lnTo>
                    <a:pt x="460" y="220"/>
                  </a:lnTo>
                  <a:lnTo>
                    <a:pt x="462" y="218"/>
                  </a:lnTo>
                  <a:lnTo>
                    <a:pt x="460" y="216"/>
                  </a:lnTo>
                  <a:lnTo>
                    <a:pt x="456" y="214"/>
                  </a:lnTo>
                  <a:lnTo>
                    <a:pt x="454" y="214"/>
                  </a:lnTo>
                  <a:lnTo>
                    <a:pt x="452" y="214"/>
                  </a:lnTo>
                  <a:lnTo>
                    <a:pt x="452" y="216"/>
                  </a:lnTo>
                  <a:lnTo>
                    <a:pt x="454" y="216"/>
                  </a:lnTo>
                  <a:lnTo>
                    <a:pt x="454" y="220"/>
                  </a:lnTo>
                  <a:lnTo>
                    <a:pt x="444" y="220"/>
                  </a:lnTo>
                  <a:lnTo>
                    <a:pt x="438" y="226"/>
                  </a:lnTo>
                  <a:lnTo>
                    <a:pt x="432" y="224"/>
                  </a:lnTo>
                  <a:lnTo>
                    <a:pt x="430" y="224"/>
                  </a:lnTo>
                  <a:lnTo>
                    <a:pt x="430" y="226"/>
                  </a:lnTo>
                  <a:lnTo>
                    <a:pt x="432" y="226"/>
                  </a:lnTo>
                  <a:lnTo>
                    <a:pt x="430" y="230"/>
                  </a:lnTo>
                  <a:lnTo>
                    <a:pt x="428" y="228"/>
                  </a:lnTo>
                  <a:lnTo>
                    <a:pt x="426" y="228"/>
                  </a:lnTo>
                  <a:lnTo>
                    <a:pt x="424" y="230"/>
                  </a:lnTo>
                  <a:lnTo>
                    <a:pt x="422" y="228"/>
                  </a:lnTo>
                  <a:lnTo>
                    <a:pt x="422" y="224"/>
                  </a:lnTo>
                  <a:lnTo>
                    <a:pt x="426" y="224"/>
                  </a:lnTo>
                  <a:lnTo>
                    <a:pt x="428" y="216"/>
                  </a:lnTo>
                  <a:lnTo>
                    <a:pt x="428" y="210"/>
                  </a:lnTo>
                  <a:lnTo>
                    <a:pt x="440" y="212"/>
                  </a:lnTo>
                  <a:lnTo>
                    <a:pt x="444" y="208"/>
                  </a:lnTo>
                  <a:lnTo>
                    <a:pt x="448" y="210"/>
                  </a:lnTo>
                  <a:lnTo>
                    <a:pt x="456" y="208"/>
                  </a:lnTo>
                  <a:lnTo>
                    <a:pt x="460" y="208"/>
                  </a:lnTo>
                  <a:lnTo>
                    <a:pt x="464" y="210"/>
                  </a:lnTo>
                  <a:lnTo>
                    <a:pt x="466" y="214"/>
                  </a:lnTo>
                  <a:lnTo>
                    <a:pt x="466" y="218"/>
                  </a:lnTo>
                  <a:lnTo>
                    <a:pt x="468" y="226"/>
                  </a:lnTo>
                  <a:lnTo>
                    <a:pt x="470" y="228"/>
                  </a:lnTo>
                  <a:lnTo>
                    <a:pt x="474" y="228"/>
                  </a:lnTo>
                  <a:lnTo>
                    <a:pt x="478" y="224"/>
                  </a:lnTo>
                  <a:lnTo>
                    <a:pt x="482" y="228"/>
                  </a:lnTo>
                  <a:lnTo>
                    <a:pt x="478" y="232"/>
                  </a:lnTo>
                  <a:lnTo>
                    <a:pt x="484" y="232"/>
                  </a:lnTo>
                  <a:lnTo>
                    <a:pt x="490" y="232"/>
                  </a:lnTo>
                  <a:lnTo>
                    <a:pt x="490" y="230"/>
                  </a:lnTo>
                  <a:lnTo>
                    <a:pt x="492" y="228"/>
                  </a:lnTo>
                  <a:lnTo>
                    <a:pt x="492" y="230"/>
                  </a:lnTo>
                  <a:lnTo>
                    <a:pt x="494" y="230"/>
                  </a:lnTo>
                  <a:lnTo>
                    <a:pt x="496" y="230"/>
                  </a:lnTo>
                  <a:lnTo>
                    <a:pt x="496" y="232"/>
                  </a:lnTo>
                  <a:lnTo>
                    <a:pt x="496" y="234"/>
                  </a:lnTo>
                  <a:lnTo>
                    <a:pt x="500" y="234"/>
                  </a:lnTo>
                  <a:lnTo>
                    <a:pt x="500" y="236"/>
                  </a:lnTo>
                  <a:lnTo>
                    <a:pt x="504" y="236"/>
                  </a:lnTo>
                  <a:lnTo>
                    <a:pt x="508" y="236"/>
                  </a:lnTo>
                  <a:lnTo>
                    <a:pt x="508" y="240"/>
                  </a:lnTo>
                  <a:lnTo>
                    <a:pt x="512" y="240"/>
                  </a:lnTo>
                  <a:lnTo>
                    <a:pt x="512" y="238"/>
                  </a:lnTo>
                  <a:lnTo>
                    <a:pt x="514" y="238"/>
                  </a:lnTo>
                  <a:lnTo>
                    <a:pt x="516" y="242"/>
                  </a:lnTo>
                  <a:lnTo>
                    <a:pt x="518" y="242"/>
                  </a:lnTo>
                  <a:lnTo>
                    <a:pt x="526" y="238"/>
                  </a:lnTo>
                  <a:lnTo>
                    <a:pt x="528" y="236"/>
                  </a:lnTo>
                  <a:lnTo>
                    <a:pt x="544" y="238"/>
                  </a:lnTo>
                  <a:lnTo>
                    <a:pt x="548" y="240"/>
                  </a:lnTo>
                  <a:lnTo>
                    <a:pt x="552" y="240"/>
                  </a:lnTo>
                  <a:lnTo>
                    <a:pt x="554" y="238"/>
                  </a:lnTo>
                  <a:lnTo>
                    <a:pt x="556" y="236"/>
                  </a:lnTo>
                  <a:lnTo>
                    <a:pt x="558" y="236"/>
                  </a:lnTo>
                  <a:lnTo>
                    <a:pt x="560" y="238"/>
                  </a:lnTo>
                  <a:lnTo>
                    <a:pt x="560" y="236"/>
                  </a:lnTo>
                  <a:lnTo>
                    <a:pt x="558" y="234"/>
                  </a:lnTo>
                  <a:lnTo>
                    <a:pt x="558" y="230"/>
                  </a:lnTo>
                  <a:lnTo>
                    <a:pt x="558" y="222"/>
                  </a:lnTo>
                  <a:lnTo>
                    <a:pt x="560" y="224"/>
                  </a:lnTo>
                  <a:lnTo>
                    <a:pt x="560" y="220"/>
                  </a:lnTo>
                  <a:lnTo>
                    <a:pt x="560" y="218"/>
                  </a:lnTo>
                  <a:lnTo>
                    <a:pt x="564" y="220"/>
                  </a:lnTo>
                  <a:lnTo>
                    <a:pt x="568" y="224"/>
                  </a:lnTo>
                  <a:lnTo>
                    <a:pt x="570" y="224"/>
                  </a:lnTo>
                  <a:lnTo>
                    <a:pt x="570" y="226"/>
                  </a:lnTo>
                  <a:lnTo>
                    <a:pt x="574" y="228"/>
                  </a:lnTo>
                  <a:lnTo>
                    <a:pt x="578" y="230"/>
                  </a:lnTo>
                  <a:lnTo>
                    <a:pt x="578" y="228"/>
                  </a:lnTo>
                  <a:lnTo>
                    <a:pt x="580" y="224"/>
                  </a:lnTo>
                  <a:lnTo>
                    <a:pt x="582" y="230"/>
                  </a:lnTo>
                  <a:lnTo>
                    <a:pt x="580" y="230"/>
                  </a:lnTo>
                  <a:lnTo>
                    <a:pt x="582" y="232"/>
                  </a:lnTo>
                  <a:lnTo>
                    <a:pt x="582" y="230"/>
                  </a:lnTo>
                  <a:lnTo>
                    <a:pt x="584" y="230"/>
                  </a:lnTo>
                  <a:lnTo>
                    <a:pt x="582" y="238"/>
                  </a:lnTo>
                  <a:lnTo>
                    <a:pt x="580" y="244"/>
                  </a:lnTo>
                  <a:lnTo>
                    <a:pt x="582" y="248"/>
                  </a:lnTo>
                  <a:lnTo>
                    <a:pt x="586" y="250"/>
                  </a:lnTo>
                  <a:lnTo>
                    <a:pt x="588" y="250"/>
                  </a:lnTo>
                  <a:lnTo>
                    <a:pt x="588" y="252"/>
                  </a:lnTo>
                  <a:lnTo>
                    <a:pt x="592" y="256"/>
                  </a:lnTo>
                  <a:lnTo>
                    <a:pt x="598" y="258"/>
                  </a:lnTo>
                  <a:lnTo>
                    <a:pt x="598" y="256"/>
                  </a:lnTo>
                  <a:lnTo>
                    <a:pt x="600" y="256"/>
                  </a:lnTo>
                  <a:lnTo>
                    <a:pt x="600" y="254"/>
                  </a:lnTo>
                  <a:lnTo>
                    <a:pt x="594" y="252"/>
                  </a:lnTo>
                  <a:lnTo>
                    <a:pt x="596" y="246"/>
                  </a:lnTo>
                  <a:lnTo>
                    <a:pt x="594" y="246"/>
                  </a:lnTo>
                  <a:lnTo>
                    <a:pt x="590" y="244"/>
                  </a:lnTo>
                  <a:lnTo>
                    <a:pt x="590" y="244"/>
                  </a:lnTo>
                  <a:lnTo>
                    <a:pt x="594" y="242"/>
                  </a:lnTo>
                  <a:lnTo>
                    <a:pt x="594" y="238"/>
                  </a:lnTo>
                  <a:lnTo>
                    <a:pt x="598" y="236"/>
                  </a:lnTo>
                  <a:lnTo>
                    <a:pt x="596" y="236"/>
                  </a:lnTo>
                  <a:lnTo>
                    <a:pt x="596" y="234"/>
                  </a:lnTo>
                  <a:lnTo>
                    <a:pt x="602" y="234"/>
                  </a:lnTo>
                  <a:lnTo>
                    <a:pt x="604" y="232"/>
                  </a:lnTo>
                  <a:lnTo>
                    <a:pt x="606" y="228"/>
                  </a:lnTo>
                  <a:lnTo>
                    <a:pt x="608" y="226"/>
                  </a:lnTo>
                  <a:lnTo>
                    <a:pt x="610" y="224"/>
                  </a:lnTo>
                  <a:lnTo>
                    <a:pt x="614" y="224"/>
                  </a:lnTo>
                  <a:lnTo>
                    <a:pt x="624" y="218"/>
                  </a:lnTo>
                  <a:lnTo>
                    <a:pt x="624" y="216"/>
                  </a:lnTo>
                  <a:lnTo>
                    <a:pt x="624" y="212"/>
                  </a:lnTo>
                  <a:lnTo>
                    <a:pt x="618" y="216"/>
                  </a:lnTo>
                  <a:lnTo>
                    <a:pt x="614" y="216"/>
                  </a:lnTo>
                  <a:lnTo>
                    <a:pt x="612" y="214"/>
                  </a:lnTo>
                  <a:lnTo>
                    <a:pt x="612" y="210"/>
                  </a:lnTo>
                  <a:lnTo>
                    <a:pt x="614" y="208"/>
                  </a:lnTo>
                  <a:lnTo>
                    <a:pt x="612" y="204"/>
                  </a:lnTo>
                  <a:lnTo>
                    <a:pt x="612" y="202"/>
                  </a:lnTo>
                  <a:lnTo>
                    <a:pt x="616" y="198"/>
                  </a:lnTo>
                  <a:lnTo>
                    <a:pt x="628" y="200"/>
                  </a:lnTo>
                  <a:lnTo>
                    <a:pt x="626" y="196"/>
                  </a:lnTo>
                  <a:lnTo>
                    <a:pt x="626" y="192"/>
                  </a:lnTo>
                  <a:lnTo>
                    <a:pt x="630" y="188"/>
                  </a:lnTo>
                  <a:lnTo>
                    <a:pt x="636" y="188"/>
                  </a:lnTo>
                  <a:lnTo>
                    <a:pt x="636" y="186"/>
                  </a:lnTo>
                  <a:lnTo>
                    <a:pt x="634" y="186"/>
                  </a:lnTo>
                  <a:lnTo>
                    <a:pt x="632" y="186"/>
                  </a:lnTo>
                  <a:lnTo>
                    <a:pt x="626" y="188"/>
                  </a:lnTo>
                  <a:lnTo>
                    <a:pt x="622" y="192"/>
                  </a:lnTo>
                  <a:lnTo>
                    <a:pt x="614" y="194"/>
                  </a:lnTo>
                  <a:lnTo>
                    <a:pt x="610" y="186"/>
                  </a:lnTo>
                  <a:lnTo>
                    <a:pt x="606" y="184"/>
                  </a:lnTo>
                  <a:lnTo>
                    <a:pt x="600" y="182"/>
                  </a:lnTo>
                  <a:lnTo>
                    <a:pt x="598" y="182"/>
                  </a:lnTo>
                  <a:lnTo>
                    <a:pt x="598" y="186"/>
                  </a:lnTo>
                  <a:lnTo>
                    <a:pt x="600" y="186"/>
                  </a:lnTo>
                  <a:lnTo>
                    <a:pt x="598" y="188"/>
                  </a:lnTo>
                  <a:lnTo>
                    <a:pt x="596" y="190"/>
                  </a:lnTo>
                  <a:lnTo>
                    <a:pt x="596" y="188"/>
                  </a:lnTo>
                  <a:lnTo>
                    <a:pt x="594" y="186"/>
                  </a:lnTo>
                  <a:lnTo>
                    <a:pt x="594" y="188"/>
                  </a:lnTo>
                  <a:lnTo>
                    <a:pt x="592" y="188"/>
                  </a:lnTo>
                  <a:lnTo>
                    <a:pt x="592" y="184"/>
                  </a:lnTo>
                  <a:lnTo>
                    <a:pt x="594" y="182"/>
                  </a:lnTo>
                  <a:lnTo>
                    <a:pt x="594" y="180"/>
                  </a:lnTo>
                  <a:lnTo>
                    <a:pt x="590" y="180"/>
                  </a:lnTo>
                  <a:lnTo>
                    <a:pt x="588" y="176"/>
                  </a:lnTo>
                  <a:lnTo>
                    <a:pt x="588" y="172"/>
                  </a:lnTo>
                  <a:lnTo>
                    <a:pt x="586" y="172"/>
                  </a:lnTo>
                  <a:lnTo>
                    <a:pt x="586" y="168"/>
                  </a:lnTo>
                  <a:lnTo>
                    <a:pt x="592" y="168"/>
                  </a:lnTo>
                  <a:lnTo>
                    <a:pt x="590" y="164"/>
                  </a:lnTo>
                  <a:lnTo>
                    <a:pt x="588" y="158"/>
                  </a:lnTo>
                  <a:lnTo>
                    <a:pt x="590" y="156"/>
                  </a:lnTo>
                  <a:lnTo>
                    <a:pt x="590" y="154"/>
                  </a:lnTo>
                  <a:lnTo>
                    <a:pt x="588" y="154"/>
                  </a:lnTo>
                  <a:lnTo>
                    <a:pt x="590" y="150"/>
                  </a:lnTo>
                  <a:lnTo>
                    <a:pt x="592" y="148"/>
                  </a:lnTo>
                  <a:lnTo>
                    <a:pt x="592" y="144"/>
                  </a:lnTo>
                  <a:lnTo>
                    <a:pt x="596" y="144"/>
                  </a:lnTo>
                  <a:lnTo>
                    <a:pt x="600" y="148"/>
                  </a:lnTo>
                  <a:lnTo>
                    <a:pt x="602" y="148"/>
                  </a:lnTo>
                  <a:lnTo>
                    <a:pt x="596" y="140"/>
                  </a:lnTo>
                  <a:lnTo>
                    <a:pt x="598" y="136"/>
                  </a:lnTo>
                  <a:lnTo>
                    <a:pt x="604" y="134"/>
                  </a:lnTo>
                  <a:lnTo>
                    <a:pt x="604" y="132"/>
                  </a:lnTo>
                  <a:lnTo>
                    <a:pt x="604" y="130"/>
                  </a:lnTo>
                  <a:lnTo>
                    <a:pt x="604" y="128"/>
                  </a:lnTo>
                  <a:lnTo>
                    <a:pt x="604" y="120"/>
                  </a:lnTo>
                  <a:lnTo>
                    <a:pt x="600" y="116"/>
                  </a:lnTo>
                  <a:lnTo>
                    <a:pt x="600" y="114"/>
                  </a:lnTo>
                  <a:lnTo>
                    <a:pt x="602" y="114"/>
                  </a:lnTo>
                  <a:lnTo>
                    <a:pt x="602" y="108"/>
                  </a:lnTo>
                  <a:lnTo>
                    <a:pt x="600" y="108"/>
                  </a:lnTo>
                  <a:lnTo>
                    <a:pt x="600" y="100"/>
                  </a:lnTo>
                  <a:lnTo>
                    <a:pt x="596" y="96"/>
                  </a:lnTo>
                  <a:lnTo>
                    <a:pt x="598" y="92"/>
                  </a:lnTo>
                  <a:lnTo>
                    <a:pt x="596" y="92"/>
                  </a:lnTo>
                  <a:lnTo>
                    <a:pt x="596" y="86"/>
                  </a:lnTo>
                  <a:lnTo>
                    <a:pt x="600" y="86"/>
                  </a:lnTo>
                  <a:lnTo>
                    <a:pt x="598" y="78"/>
                  </a:lnTo>
                  <a:lnTo>
                    <a:pt x="612" y="78"/>
                  </a:lnTo>
                  <a:lnTo>
                    <a:pt x="612" y="80"/>
                  </a:lnTo>
                  <a:lnTo>
                    <a:pt x="614" y="80"/>
                  </a:lnTo>
                  <a:lnTo>
                    <a:pt x="620" y="72"/>
                  </a:lnTo>
                  <a:lnTo>
                    <a:pt x="632" y="74"/>
                  </a:lnTo>
                  <a:lnTo>
                    <a:pt x="642" y="78"/>
                  </a:lnTo>
                  <a:lnTo>
                    <a:pt x="644" y="82"/>
                  </a:lnTo>
                  <a:lnTo>
                    <a:pt x="646" y="80"/>
                  </a:lnTo>
                  <a:lnTo>
                    <a:pt x="646" y="78"/>
                  </a:lnTo>
                  <a:lnTo>
                    <a:pt x="656" y="80"/>
                  </a:lnTo>
                  <a:lnTo>
                    <a:pt x="666" y="82"/>
                  </a:lnTo>
                  <a:lnTo>
                    <a:pt x="666" y="86"/>
                  </a:lnTo>
                  <a:lnTo>
                    <a:pt x="664" y="92"/>
                  </a:lnTo>
                  <a:lnTo>
                    <a:pt x="662" y="92"/>
                  </a:lnTo>
                  <a:lnTo>
                    <a:pt x="662" y="98"/>
                  </a:lnTo>
                  <a:lnTo>
                    <a:pt x="660" y="98"/>
                  </a:lnTo>
                  <a:lnTo>
                    <a:pt x="658" y="100"/>
                  </a:lnTo>
                  <a:lnTo>
                    <a:pt x="654" y="104"/>
                  </a:lnTo>
                  <a:lnTo>
                    <a:pt x="652" y="108"/>
                  </a:lnTo>
                  <a:lnTo>
                    <a:pt x="642" y="110"/>
                  </a:lnTo>
                  <a:lnTo>
                    <a:pt x="632" y="112"/>
                  </a:lnTo>
                  <a:lnTo>
                    <a:pt x="624" y="112"/>
                  </a:lnTo>
                  <a:lnTo>
                    <a:pt x="618" y="112"/>
                  </a:lnTo>
                  <a:lnTo>
                    <a:pt x="616" y="114"/>
                  </a:lnTo>
                  <a:lnTo>
                    <a:pt x="614" y="114"/>
                  </a:lnTo>
                  <a:lnTo>
                    <a:pt x="614" y="116"/>
                  </a:lnTo>
                  <a:lnTo>
                    <a:pt x="614" y="118"/>
                  </a:lnTo>
                  <a:lnTo>
                    <a:pt x="620" y="122"/>
                  </a:lnTo>
                  <a:lnTo>
                    <a:pt x="620" y="124"/>
                  </a:lnTo>
                  <a:lnTo>
                    <a:pt x="620" y="126"/>
                  </a:lnTo>
                  <a:lnTo>
                    <a:pt x="614" y="128"/>
                  </a:lnTo>
                  <a:lnTo>
                    <a:pt x="612" y="130"/>
                  </a:lnTo>
                  <a:lnTo>
                    <a:pt x="614" y="130"/>
                  </a:lnTo>
                  <a:lnTo>
                    <a:pt x="614" y="132"/>
                  </a:lnTo>
                  <a:lnTo>
                    <a:pt x="610" y="132"/>
                  </a:lnTo>
                  <a:lnTo>
                    <a:pt x="610" y="136"/>
                  </a:lnTo>
                  <a:lnTo>
                    <a:pt x="612" y="136"/>
                  </a:lnTo>
                  <a:lnTo>
                    <a:pt x="614" y="136"/>
                  </a:lnTo>
                  <a:lnTo>
                    <a:pt x="614" y="138"/>
                  </a:lnTo>
                  <a:lnTo>
                    <a:pt x="614" y="140"/>
                  </a:lnTo>
                  <a:lnTo>
                    <a:pt x="616" y="138"/>
                  </a:lnTo>
                  <a:lnTo>
                    <a:pt x="624" y="144"/>
                  </a:lnTo>
                  <a:lnTo>
                    <a:pt x="624" y="146"/>
                  </a:lnTo>
                  <a:lnTo>
                    <a:pt x="628" y="146"/>
                  </a:lnTo>
                  <a:lnTo>
                    <a:pt x="632" y="150"/>
                  </a:lnTo>
                  <a:lnTo>
                    <a:pt x="632" y="152"/>
                  </a:lnTo>
                  <a:lnTo>
                    <a:pt x="636" y="152"/>
                  </a:lnTo>
                  <a:lnTo>
                    <a:pt x="638" y="152"/>
                  </a:lnTo>
                  <a:lnTo>
                    <a:pt x="642" y="156"/>
                  </a:lnTo>
                  <a:lnTo>
                    <a:pt x="644" y="160"/>
                  </a:lnTo>
                  <a:lnTo>
                    <a:pt x="648" y="160"/>
                  </a:lnTo>
                  <a:lnTo>
                    <a:pt x="650" y="160"/>
                  </a:lnTo>
                  <a:lnTo>
                    <a:pt x="652" y="166"/>
                  </a:lnTo>
                  <a:lnTo>
                    <a:pt x="656" y="164"/>
                  </a:lnTo>
                  <a:lnTo>
                    <a:pt x="656" y="172"/>
                  </a:lnTo>
                  <a:lnTo>
                    <a:pt x="650" y="172"/>
                  </a:lnTo>
                  <a:lnTo>
                    <a:pt x="648" y="170"/>
                  </a:lnTo>
                  <a:lnTo>
                    <a:pt x="646" y="168"/>
                  </a:lnTo>
                  <a:lnTo>
                    <a:pt x="644" y="178"/>
                  </a:lnTo>
                  <a:lnTo>
                    <a:pt x="648" y="176"/>
                  </a:lnTo>
                  <a:lnTo>
                    <a:pt x="650" y="174"/>
                  </a:lnTo>
                  <a:lnTo>
                    <a:pt x="650" y="174"/>
                  </a:lnTo>
                  <a:lnTo>
                    <a:pt x="650" y="180"/>
                  </a:lnTo>
                  <a:lnTo>
                    <a:pt x="646" y="184"/>
                  </a:lnTo>
                  <a:lnTo>
                    <a:pt x="642" y="184"/>
                  </a:lnTo>
                  <a:lnTo>
                    <a:pt x="640" y="186"/>
                  </a:lnTo>
                  <a:lnTo>
                    <a:pt x="642" y="190"/>
                  </a:lnTo>
                  <a:lnTo>
                    <a:pt x="646" y="190"/>
                  </a:lnTo>
                  <a:lnTo>
                    <a:pt x="648" y="194"/>
                  </a:lnTo>
                  <a:lnTo>
                    <a:pt x="654" y="196"/>
                  </a:lnTo>
                  <a:lnTo>
                    <a:pt x="660" y="196"/>
                  </a:lnTo>
                  <a:lnTo>
                    <a:pt x="662" y="202"/>
                  </a:lnTo>
                  <a:lnTo>
                    <a:pt x="664" y="206"/>
                  </a:lnTo>
                  <a:lnTo>
                    <a:pt x="666" y="210"/>
                  </a:lnTo>
                  <a:lnTo>
                    <a:pt x="664" y="210"/>
                  </a:lnTo>
                  <a:lnTo>
                    <a:pt x="666" y="214"/>
                  </a:lnTo>
                  <a:lnTo>
                    <a:pt x="670" y="222"/>
                  </a:lnTo>
                  <a:lnTo>
                    <a:pt x="668" y="226"/>
                  </a:lnTo>
                  <a:lnTo>
                    <a:pt x="668" y="228"/>
                  </a:lnTo>
                  <a:lnTo>
                    <a:pt x="674" y="228"/>
                  </a:lnTo>
                  <a:lnTo>
                    <a:pt x="674" y="222"/>
                  </a:lnTo>
                  <a:lnTo>
                    <a:pt x="678" y="220"/>
                  </a:lnTo>
                  <a:lnTo>
                    <a:pt x="678" y="218"/>
                  </a:lnTo>
                  <a:lnTo>
                    <a:pt x="680" y="218"/>
                  </a:lnTo>
                  <a:lnTo>
                    <a:pt x="682" y="214"/>
                  </a:lnTo>
                  <a:lnTo>
                    <a:pt x="680" y="212"/>
                  </a:lnTo>
                  <a:lnTo>
                    <a:pt x="680" y="210"/>
                  </a:lnTo>
                  <a:lnTo>
                    <a:pt x="682" y="200"/>
                  </a:lnTo>
                  <a:lnTo>
                    <a:pt x="688" y="198"/>
                  </a:lnTo>
                  <a:lnTo>
                    <a:pt x="694" y="196"/>
                  </a:lnTo>
                  <a:lnTo>
                    <a:pt x="700" y="206"/>
                  </a:lnTo>
                  <a:lnTo>
                    <a:pt x="700" y="210"/>
                  </a:lnTo>
                  <a:lnTo>
                    <a:pt x="698" y="212"/>
                  </a:lnTo>
                  <a:lnTo>
                    <a:pt x="696" y="216"/>
                  </a:lnTo>
                  <a:lnTo>
                    <a:pt x="696" y="222"/>
                  </a:lnTo>
                  <a:lnTo>
                    <a:pt x="696" y="226"/>
                  </a:lnTo>
                  <a:lnTo>
                    <a:pt x="694" y="226"/>
                  </a:lnTo>
                  <a:lnTo>
                    <a:pt x="692" y="228"/>
                  </a:lnTo>
                  <a:lnTo>
                    <a:pt x="690" y="230"/>
                  </a:lnTo>
                  <a:lnTo>
                    <a:pt x="692" y="236"/>
                  </a:lnTo>
                  <a:lnTo>
                    <a:pt x="696" y="242"/>
                  </a:lnTo>
                  <a:lnTo>
                    <a:pt x="700" y="244"/>
                  </a:lnTo>
                  <a:lnTo>
                    <a:pt x="706" y="252"/>
                  </a:lnTo>
                  <a:lnTo>
                    <a:pt x="710" y="252"/>
                  </a:lnTo>
                  <a:lnTo>
                    <a:pt x="712" y="254"/>
                  </a:lnTo>
                  <a:lnTo>
                    <a:pt x="712" y="254"/>
                  </a:lnTo>
                  <a:lnTo>
                    <a:pt x="712" y="250"/>
                  </a:lnTo>
                  <a:lnTo>
                    <a:pt x="722" y="246"/>
                  </a:lnTo>
                  <a:lnTo>
                    <a:pt x="720" y="244"/>
                  </a:lnTo>
                  <a:lnTo>
                    <a:pt x="720" y="242"/>
                  </a:lnTo>
                  <a:lnTo>
                    <a:pt x="722" y="240"/>
                  </a:lnTo>
                  <a:lnTo>
                    <a:pt x="726" y="234"/>
                  </a:lnTo>
                  <a:lnTo>
                    <a:pt x="726" y="230"/>
                  </a:lnTo>
                  <a:lnTo>
                    <a:pt x="730" y="230"/>
                  </a:lnTo>
                  <a:lnTo>
                    <a:pt x="730" y="228"/>
                  </a:lnTo>
                  <a:lnTo>
                    <a:pt x="728" y="226"/>
                  </a:lnTo>
                  <a:lnTo>
                    <a:pt x="730" y="224"/>
                  </a:lnTo>
                  <a:lnTo>
                    <a:pt x="732" y="214"/>
                  </a:lnTo>
                  <a:lnTo>
                    <a:pt x="740" y="214"/>
                  </a:lnTo>
                  <a:lnTo>
                    <a:pt x="740" y="212"/>
                  </a:lnTo>
                  <a:lnTo>
                    <a:pt x="740" y="210"/>
                  </a:lnTo>
                  <a:lnTo>
                    <a:pt x="742" y="210"/>
                  </a:lnTo>
                  <a:lnTo>
                    <a:pt x="740" y="208"/>
                  </a:lnTo>
                  <a:lnTo>
                    <a:pt x="740" y="206"/>
                  </a:lnTo>
                  <a:lnTo>
                    <a:pt x="742" y="204"/>
                  </a:lnTo>
                  <a:lnTo>
                    <a:pt x="740" y="200"/>
                  </a:lnTo>
                  <a:lnTo>
                    <a:pt x="736" y="200"/>
                  </a:lnTo>
                  <a:lnTo>
                    <a:pt x="736" y="192"/>
                  </a:lnTo>
                  <a:lnTo>
                    <a:pt x="736" y="186"/>
                  </a:lnTo>
                  <a:lnTo>
                    <a:pt x="732" y="184"/>
                  </a:lnTo>
                  <a:lnTo>
                    <a:pt x="742" y="184"/>
                  </a:lnTo>
                  <a:lnTo>
                    <a:pt x="752" y="186"/>
                  </a:lnTo>
                  <a:lnTo>
                    <a:pt x="756" y="188"/>
                  </a:lnTo>
                  <a:lnTo>
                    <a:pt x="756" y="186"/>
                  </a:lnTo>
                  <a:lnTo>
                    <a:pt x="758" y="186"/>
                  </a:lnTo>
                  <a:lnTo>
                    <a:pt x="768" y="186"/>
                  </a:lnTo>
                  <a:lnTo>
                    <a:pt x="768" y="186"/>
                  </a:lnTo>
                  <a:lnTo>
                    <a:pt x="766" y="188"/>
                  </a:lnTo>
                  <a:lnTo>
                    <a:pt x="772" y="192"/>
                  </a:lnTo>
                  <a:lnTo>
                    <a:pt x="770" y="192"/>
                  </a:lnTo>
                  <a:lnTo>
                    <a:pt x="770" y="194"/>
                  </a:lnTo>
                  <a:lnTo>
                    <a:pt x="772" y="200"/>
                  </a:lnTo>
                  <a:lnTo>
                    <a:pt x="776" y="198"/>
                  </a:lnTo>
                  <a:lnTo>
                    <a:pt x="782" y="198"/>
                  </a:lnTo>
                  <a:lnTo>
                    <a:pt x="784" y="198"/>
                  </a:lnTo>
                  <a:lnTo>
                    <a:pt x="784" y="200"/>
                  </a:lnTo>
                  <a:lnTo>
                    <a:pt x="782" y="204"/>
                  </a:lnTo>
                  <a:lnTo>
                    <a:pt x="776" y="212"/>
                  </a:lnTo>
                  <a:lnTo>
                    <a:pt x="776" y="214"/>
                  </a:lnTo>
                  <a:lnTo>
                    <a:pt x="782" y="214"/>
                  </a:lnTo>
                  <a:lnTo>
                    <a:pt x="780" y="220"/>
                  </a:lnTo>
                  <a:lnTo>
                    <a:pt x="778" y="220"/>
                  </a:lnTo>
                  <a:lnTo>
                    <a:pt x="774" y="222"/>
                  </a:lnTo>
                  <a:lnTo>
                    <a:pt x="774" y="224"/>
                  </a:lnTo>
                  <a:lnTo>
                    <a:pt x="774" y="226"/>
                  </a:lnTo>
                  <a:lnTo>
                    <a:pt x="774" y="228"/>
                  </a:lnTo>
                  <a:lnTo>
                    <a:pt x="774" y="230"/>
                  </a:lnTo>
                  <a:lnTo>
                    <a:pt x="780" y="240"/>
                  </a:lnTo>
                  <a:lnTo>
                    <a:pt x="782" y="242"/>
                  </a:lnTo>
                  <a:lnTo>
                    <a:pt x="784" y="242"/>
                  </a:lnTo>
                  <a:lnTo>
                    <a:pt x="786" y="242"/>
                  </a:lnTo>
                  <a:lnTo>
                    <a:pt x="788" y="244"/>
                  </a:lnTo>
                  <a:lnTo>
                    <a:pt x="790" y="244"/>
                  </a:lnTo>
                  <a:lnTo>
                    <a:pt x="790" y="248"/>
                  </a:lnTo>
                  <a:lnTo>
                    <a:pt x="788" y="254"/>
                  </a:lnTo>
                  <a:lnTo>
                    <a:pt x="784" y="258"/>
                  </a:lnTo>
                  <a:lnTo>
                    <a:pt x="780" y="258"/>
                  </a:lnTo>
                  <a:lnTo>
                    <a:pt x="776" y="258"/>
                  </a:lnTo>
                  <a:lnTo>
                    <a:pt x="770" y="264"/>
                  </a:lnTo>
                  <a:lnTo>
                    <a:pt x="766" y="264"/>
                  </a:lnTo>
                  <a:lnTo>
                    <a:pt x="764" y="266"/>
                  </a:lnTo>
                  <a:lnTo>
                    <a:pt x="760" y="272"/>
                  </a:lnTo>
                  <a:lnTo>
                    <a:pt x="756" y="276"/>
                  </a:lnTo>
                  <a:lnTo>
                    <a:pt x="754" y="276"/>
                  </a:lnTo>
                  <a:lnTo>
                    <a:pt x="752" y="272"/>
                  </a:lnTo>
                  <a:lnTo>
                    <a:pt x="750" y="272"/>
                  </a:lnTo>
                  <a:lnTo>
                    <a:pt x="746" y="270"/>
                  </a:lnTo>
                  <a:lnTo>
                    <a:pt x="746" y="268"/>
                  </a:lnTo>
                  <a:lnTo>
                    <a:pt x="744" y="264"/>
                  </a:lnTo>
                  <a:lnTo>
                    <a:pt x="742" y="266"/>
                  </a:lnTo>
                  <a:lnTo>
                    <a:pt x="740" y="262"/>
                  </a:lnTo>
                  <a:lnTo>
                    <a:pt x="738" y="262"/>
                  </a:lnTo>
                  <a:lnTo>
                    <a:pt x="738" y="264"/>
                  </a:lnTo>
                  <a:lnTo>
                    <a:pt x="734" y="266"/>
                  </a:lnTo>
                  <a:lnTo>
                    <a:pt x="736" y="266"/>
                  </a:lnTo>
                  <a:lnTo>
                    <a:pt x="738" y="266"/>
                  </a:lnTo>
                  <a:lnTo>
                    <a:pt x="740" y="268"/>
                  </a:lnTo>
                  <a:lnTo>
                    <a:pt x="740" y="270"/>
                  </a:lnTo>
                  <a:lnTo>
                    <a:pt x="742" y="272"/>
                  </a:lnTo>
                  <a:lnTo>
                    <a:pt x="744" y="272"/>
                  </a:lnTo>
                  <a:lnTo>
                    <a:pt x="746" y="274"/>
                  </a:lnTo>
                  <a:lnTo>
                    <a:pt x="746" y="276"/>
                  </a:lnTo>
                  <a:lnTo>
                    <a:pt x="748" y="276"/>
                  </a:lnTo>
                  <a:lnTo>
                    <a:pt x="750" y="278"/>
                  </a:lnTo>
                  <a:lnTo>
                    <a:pt x="742" y="280"/>
                  </a:lnTo>
                  <a:lnTo>
                    <a:pt x="742" y="282"/>
                  </a:lnTo>
                  <a:lnTo>
                    <a:pt x="736" y="280"/>
                  </a:lnTo>
                  <a:lnTo>
                    <a:pt x="726" y="272"/>
                  </a:lnTo>
                  <a:lnTo>
                    <a:pt x="714" y="274"/>
                  </a:lnTo>
                  <a:lnTo>
                    <a:pt x="720" y="280"/>
                  </a:lnTo>
                  <a:lnTo>
                    <a:pt x="720" y="284"/>
                  </a:lnTo>
                  <a:lnTo>
                    <a:pt x="718" y="286"/>
                  </a:lnTo>
                  <a:lnTo>
                    <a:pt x="714" y="292"/>
                  </a:lnTo>
                  <a:lnTo>
                    <a:pt x="714" y="294"/>
                  </a:lnTo>
                  <a:lnTo>
                    <a:pt x="714" y="296"/>
                  </a:lnTo>
                  <a:lnTo>
                    <a:pt x="712" y="298"/>
                  </a:lnTo>
                  <a:lnTo>
                    <a:pt x="702" y="288"/>
                  </a:lnTo>
                  <a:lnTo>
                    <a:pt x="700" y="288"/>
                  </a:lnTo>
                  <a:lnTo>
                    <a:pt x="698" y="290"/>
                  </a:lnTo>
                  <a:lnTo>
                    <a:pt x="692" y="286"/>
                  </a:lnTo>
                  <a:lnTo>
                    <a:pt x="690" y="286"/>
                  </a:lnTo>
                  <a:lnTo>
                    <a:pt x="688" y="288"/>
                  </a:lnTo>
                  <a:lnTo>
                    <a:pt x="684" y="288"/>
                  </a:lnTo>
                  <a:lnTo>
                    <a:pt x="682" y="286"/>
                  </a:lnTo>
                  <a:lnTo>
                    <a:pt x="678" y="284"/>
                  </a:lnTo>
                  <a:lnTo>
                    <a:pt x="676" y="290"/>
                  </a:lnTo>
                  <a:lnTo>
                    <a:pt x="678" y="290"/>
                  </a:lnTo>
                  <a:lnTo>
                    <a:pt x="678" y="292"/>
                  </a:lnTo>
                  <a:lnTo>
                    <a:pt x="672" y="294"/>
                  </a:lnTo>
                  <a:lnTo>
                    <a:pt x="666" y="294"/>
                  </a:lnTo>
                  <a:lnTo>
                    <a:pt x="664" y="296"/>
                  </a:lnTo>
                  <a:lnTo>
                    <a:pt x="678" y="296"/>
                  </a:lnTo>
                  <a:lnTo>
                    <a:pt x="694" y="296"/>
                  </a:lnTo>
                  <a:lnTo>
                    <a:pt x="702" y="298"/>
                  </a:lnTo>
                  <a:lnTo>
                    <a:pt x="710" y="300"/>
                  </a:lnTo>
                  <a:lnTo>
                    <a:pt x="708" y="300"/>
                  </a:lnTo>
                  <a:lnTo>
                    <a:pt x="706" y="304"/>
                  </a:lnTo>
                  <a:lnTo>
                    <a:pt x="706" y="312"/>
                  </a:lnTo>
                  <a:lnTo>
                    <a:pt x="700" y="316"/>
                  </a:lnTo>
                  <a:lnTo>
                    <a:pt x="696" y="318"/>
                  </a:lnTo>
                  <a:lnTo>
                    <a:pt x="694" y="318"/>
                  </a:lnTo>
                  <a:lnTo>
                    <a:pt x="692" y="322"/>
                  </a:lnTo>
                  <a:lnTo>
                    <a:pt x="692" y="320"/>
                  </a:lnTo>
                  <a:lnTo>
                    <a:pt x="690" y="320"/>
                  </a:lnTo>
                  <a:lnTo>
                    <a:pt x="690" y="318"/>
                  </a:lnTo>
                  <a:lnTo>
                    <a:pt x="678" y="314"/>
                  </a:lnTo>
                  <a:lnTo>
                    <a:pt x="676" y="316"/>
                  </a:lnTo>
                  <a:lnTo>
                    <a:pt x="676" y="318"/>
                  </a:lnTo>
                  <a:lnTo>
                    <a:pt x="670" y="318"/>
                  </a:lnTo>
                  <a:lnTo>
                    <a:pt x="668" y="324"/>
                  </a:lnTo>
                  <a:lnTo>
                    <a:pt x="668" y="326"/>
                  </a:lnTo>
                  <a:lnTo>
                    <a:pt x="670" y="328"/>
                  </a:lnTo>
                  <a:lnTo>
                    <a:pt x="670" y="330"/>
                  </a:lnTo>
                  <a:lnTo>
                    <a:pt x="670" y="332"/>
                  </a:lnTo>
                  <a:lnTo>
                    <a:pt x="668" y="332"/>
                  </a:lnTo>
                  <a:lnTo>
                    <a:pt x="666" y="334"/>
                  </a:lnTo>
                  <a:lnTo>
                    <a:pt x="660" y="334"/>
                  </a:lnTo>
                  <a:lnTo>
                    <a:pt x="660" y="340"/>
                  </a:lnTo>
                  <a:lnTo>
                    <a:pt x="664" y="340"/>
                  </a:lnTo>
                  <a:lnTo>
                    <a:pt x="664" y="346"/>
                  </a:lnTo>
                  <a:lnTo>
                    <a:pt x="664" y="348"/>
                  </a:lnTo>
                  <a:lnTo>
                    <a:pt x="662" y="350"/>
                  </a:lnTo>
                  <a:lnTo>
                    <a:pt x="654" y="352"/>
                  </a:lnTo>
                  <a:lnTo>
                    <a:pt x="646" y="350"/>
                  </a:lnTo>
                  <a:lnTo>
                    <a:pt x="646" y="354"/>
                  </a:lnTo>
                  <a:lnTo>
                    <a:pt x="650" y="354"/>
                  </a:lnTo>
                  <a:lnTo>
                    <a:pt x="648" y="358"/>
                  </a:lnTo>
                  <a:lnTo>
                    <a:pt x="642" y="358"/>
                  </a:lnTo>
                  <a:lnTo>
                    <a:pt x="644" y="358"/>
                  </a:lnTo>
                  <a:lnTo>
                    <a:pt x="646" y="358"/>
                  </a:lnTo>
                  <a:lnTo>
                    <a:pt x="646" y="360"/>
                  </a:lnTo>
                  <a:lnTo>
                    <a:pt x="640" y="360"/>
                  </a:lnTo>
                  <a:lnTo>
                    <a:pt x="642" y="358"/>
                  </a:lnTo>
                  <a:lnTo>
                    <a:pt x="640" y="358"/>
                  </a:lnTo>
                  <a:lnTo>
                    <a:pt x="638" y="358"/>
                  </a:lnTo>
                  <a:lnTo>
                    <a:pt x="638" y="362"/>
                  </a:lnTo>
                  <a:lnTo>
                    <a:pt x="634" y="362"/>
                  </a:lnTo>
                  <a:lnTo>
                    <a:pt x="634" y="372"/>
                  </a:lnTo>
                  <a:lnTo>
                    <a:pt x="626" y="372"/>
                  </a:lnTo>
                  <a:lnTo>
                    <a:pt x="626" y="376"/>
                  </a:lnTo>
                  <a:lnTo>
                    <a:pt x="622" y="380"/>
                  </a:lnTo>
                  <a:lnTo>
                    <a:pt x="616" y="384"/>
                  </a:lnTo>
                  <a:lnTo>
                    <a:pt x="618" y="388"/>
                  </a:lnTo>
                  <a:lnTo>
                    <a:pt x="620" y="392"/>
                  </a:lnTo>
                  <a:lnTo>
                    <a:pt x="610" y="392"/>
                  </a:lnTo>
                  <a:lnTo>
                    <a:pt x="608" y="394"/>
                  </a:lnTo>
                  <a:lnTo>
                    <a:pt x="612" y="396"/>
                  </a:lnTo>
                  <a:lnTo>
                    <a:pt x="612" y="400"/>
                  </a:lnTo>
                  <a:lnTo>
                    <a:pt x="606" y="406"/>
                  </a:lnTo>
                  <a:lnTo>
                    <a:pt x="606" y="410"/>
                  </a:lnTo>
                  <a:lnTo>
                    <a:pt x="606" y="414"/>
                  </a:lnTo>
                  <a:lnTo>
                    <a:pt x="602" y="414"/>
                  </a:lnTo>
                  <a:lnTo>
                    <a:pt x="606" y="420"/>
                  </a:lnTo>
                  <a:lnTo>
                    <a:pt x="608" y="424"/>
                  </a:lnTo>
                  <a:lnTo>
                    <a:pt x="608" y="430"/>
                  </a:lnTo>
                  <a:lnTo>
                    <a:pt x="610" y="432"/>
                  </a:lnTo>
                  <a:lnTo>
                    <a:pt x="616" y="432"/>
                  </a:lnTo>
                  <a:lnTo>
                    <a:pt x="628" y="432"/>
                  </a:lnTo>
                  <a:lnTo>
                    <a:pt x="634" y="440"/>
                  </a:lnTo>
                  <a:lnTo>
                    <a:pt x="634" y="444"/>
                  </a:lnTo>
                  <a:lnTo>
                    <a:pt x="636" y="446"/>
                  </a:lnTo>
                  <a:lnTo>
                    <a:pt x="636" y="452"/>
                  </a:lnTo>
                  <a:lnTo>
                    <a:pt x="640" y="458"/>
                  </a:lnTo>
                  <a:lnTo>
                    <a:pt x="642" y="464"/>
                  </a:lnTo>
                  <a:lnTo>
                    <a:pt x="642" y="470"/>
                  </a:lnTo>
                  <a:lnTo>
                    <a:pt x="650" y="466"/>
                  </a:lnTo>
                  <a:lnTo>
                    <a:pt x="656" y="464"/>
                  </a:lnTo>
                  <a:lnTo>
                    <a:pt x="660" y="464"/>
                  </a:lnTo>
                  <a:lnTo>
                    <a:pt x="668" y="470"/>
                  </a:lnTo>
                  <a:lnTo>
                    <a:pt x="672" y="470"/>
                  </a:lnTo>
                  <a:lnTo>
                    <a:pt x="676" y="472"/>
                  </a:lnTo>
                  <a:lnTo>
                    <a:pt x="680" y="474"/>
                  </a:lnTo>
                  <a:lnTo>
                    <a:pt x="686" y="474"/>
                  </a:lnTo>
                  <a:lnTo>
                    <a:pt x="688" y="476"/>
                  </a:lnTo>
                  <a:lnTo>
                    <a:pt x="690" y="478"/>
                  </a:lnTo>
                  <a:lnTo>
                    <a:pt x="694" y="480"/>
                  </a:lnTo>
                  <a:lnTo>
                    <a:pt x="698" y="480"/>
                  </a:lnTo>
                  <a:lnTo>
                    <a:pt x="698" y="482"/>
                  </a:lnTo>
                  <a:lnTo>
                    <a:pt x="700" y="486"/>
                  </a:lnTo>
                  <a:lnTo>
                    <a:pt x="702" y="488"/>
                  </a:lnTo>
                  <a:lnTo>
                    <a:pt x="702" y="494"/>
                  </a:lnTo>
                  <a:lnTo>
                    <a:pt x="706" y="494"/>
                  </a:lnTo>
                  <a:lnTo>
                    <a:pt x="710" y="494"/>
                  </a:lnTo>
                  <a:lnTo>
                    <a:pt x="712" y="498"/>
                  </a:lnTo>
                  <a:lnTo>
                    <a:pt x="714" y="500"/>
                  </a:lnTo>
                  <a:lnTo>
                    <a:pt x="718" y="500"/>
                  </a:lnTo>
                  <a:lnTo>
                    <a:pt x="724" y="500"/>
                  </a:lnTo>
                  <a:lnTo>
                    <a:pt x="726" y="504"/>
                  </a:lnTo>
                  <a:lnTo>
                    <a:pt x="728" y="506"/>
                  </a:lnTo>
                  <a:lnTo>
                    <a:pt x="732" y="506"/>
                  </a:lnTo>
                  <a:lnTo>
                    <a:pt x="732" y="508"/>
                  </a:lnTo>
                  <a:lnTo>
                    <a:pt x="738" y="510"/>
                  </a:lnTo>
                  <a:lnTo>
                    <a:pt x="742" y="512"/>
                  </a:lnTo>
                  <a:lnTo>
                    <a:pt x="746" y="510"/>
                  </a:lnTo>
                  <a:lnTo>
                    <a:pt x="754" y="510"/>
                  </a:lnTo>
                  <a:lnTo>
                    <a:pt x="758" y="512"/>
                  </a:lnTo>
                  <a:lnTo>
                    <a:pt x="760" y="512"/>
                  </a:lnTo>
                  <a:lnTo>
                    <a:pt x="764" y="512"/>
                  </a:lnTo>
                  <a:lnTo>
                    <a:pt x="772" y="516"/>
                  </a:lnTo>
                  <a:lnTo>
                    <a:pt x="772" y="526"/>
                  </a:lnTo>
                  <a:lnTo>
                    <a:pt x="772" y="528"/>
                  </a:lnTo>
                  <a:lnTo>
                    <a:pt x="770" y="532"/>
                  </a:lnTo>
                  <a:lnTo>
                    <a:pt x="772" y="536"/>
                  </a:lnTo>
                  <a:lnTo>
                    <a:pt x="772" y="548"/>
                  </a:lnTo>
                  <a:lnTo>
                    <a:pt x="772" y="560"/>
                  </a:lnTo>
                  <a:lnTo>
                    <a:pt x="774" y="560"/>
                  </a:lnTo>
                  <a:lnTo>
                    <a:pt x="778" y="564"/>
                  </a:lnTo>
                  <a:lnTo>
                    <a:pt x="780" y="570"/>
                  </a:lnTo>
                  <a:lnTo>
                    <a:pt x="778" y="572"/>
                  </a:lnTo>
                  <a:lnTo>
                    <a:pt x="778" y="574"/>
                  </a:lnTo>
                  <a:lnTo>
                    <a:pt x="788" y="580"/>
                  </a:lnTo>
                  <a:lnTo>
                    <a:pt x="790" y="584"/>
                  </a:lnTo>
                  <a:lnTo>
                    <a:pt x="792" y="586"/>
                  </a:lnTo>
                  <a:lnTo>
                    <a:pt x="792" y="588"/>
                  </a:lnTo>
                  <a:lnTo>
                    <a:pt x="804" y="588"/>
                  </a:lnTo>
                  <a:lnTo>
                    <a:pt x="804" y="586"/>
                  </a:lnTo>
                  <a:lnTo>
                    <a:pt x="806" y="586"/>
                  </a:lnTo>
                  <a:lnTo>
                    <a:pt x="808" y="584"/>
                  </a:lnTo>
                  <a:lnTo>
                    <a:pt x="810" y="584"/>
                  </a:lnTo>
                  <a:lnTo>
                    <a:pt x="814" y="584"/>
                  </a:lnTo>
                  <a:lnTo>
                    <a:pt x="814" y="582"/>
                  </a:lnTo>
                  <a:lnTo>
                    <a:pt x="812" y="578"/>
                  </a:lnTo>
                  <a:lnTo>
                    <a:pt x="818" y="568"/>
                  </a:lnTo>
                  <a:lnTo>
                    <a:pt x="820" y="568"/>
                  </a:lnTo>
                  <a:lnTo>
                    <a:pt x="818" y="568"/>
                  </a:lnTo>
                  <a:lnTo>
                    <a:pt x="816" y="568"/>
                  </a:lnTo>
                  <a:lnTo>
                    <a:pt x="816" y="566"/>
                  </a:lnTo>
                  <a:lnTo>
                    <a:pt x="816" y="564"/>
                  </a:lnTo>
                  <a:lnTo>
                    <a:pt x="816" y="562"/>
                  </a:lnTo>
                  <a:lnTo>
                    <a:pt x="816" y="560"/>
                  </a:lnTo>
                  <a:lnTo>
                    <a:pt x="814" y="560"/>
                  </a:lnTo>
                  <a:lnTo>
                    <a:pt x="814" y="548"/>
                  </a:lnTo>
                  <a:lnTo>
                    <a:pt x="814" y="544"/>
                  </a:lnTo>
                  <a:lnTo>
                    <a:pt x="814" y="538"/>
                  </a:lnTo>
                  <a:lnTo>
                    <a:pt x="808" y="534"/>
                  </a:lnTo>
                  <a:lnTo>
                    <a:pt x="808" y="528"/>
                  </a:lnTo>
                  <a:lnTo>
                    <a:pt x="808" y="524"/>
                  </a:lnTo>
                  <a:lnTo>
                    <a:pt x="808" y="522"/>
                  </a:lnTo>
                  <a:lnTo>
                    <a:pt x="812" y="520"/>
                  </a:lnTo>
                  <a:lnTo>
                    <a:pt x="816" y="520"/>
                  </a:lnTo>
                  <a:lnTo>
                    <a:pt x="820" y="516"/>
                  </a:lnTo>
                  <a:lnTo>
                    <a:pt x="822" y="516"/>
                  </a:lnTo>
                  <a:lnTo>
                    <a:pt x="824" y="514"/>
                  </a:lnTo>
                  <a:lnTo>
                    <a:pt x="826" y="512"/>
                  </a:lnTo>
                  <a:lnTo>
                    <a:pt x="828" y="510"/>
                  </a:lnTo>
                  <a:lnTo>
                    <a:pt x="832" y="506"/>
                  </a:lnTo>
                  <a:lnTo>
                    <a:pt x="832" y="502"/>
                  </a:lnTo>
                  <a:lnTo>
                    <a:pt x="836" y="498"/>
                  </a:lnTo>
                  <a:lnTo>
                    <a:pt x="838" y="496"/>
                  </a:lnTo>
                  <a:lnTo>
                    <a:pt x="840" y="492"/>
                  </a:lnTo>
                  <a:lnTo>
                    <a:pt x="846" y="490"/>
                  </a:lnTo>
                  <a:lnTo>
                    <a:pt x="844" y="482"/>
                  </a:lnTo>
                  <a:lnTo>
                    <a:pt x="844" y="484"/>
                  </a:lnTo>
                  <a:lnTo>
                    <a:pt x="842" y="488"/>
                  </a:lnTo>
                  <a:lnTo>
                    <a:pt x="840" y="488"/>
                  </a:lnTo>
                  <a:lnTo>
                    <a:pt x="842" y="478"/>
                  </a:lnTo>
                  <a:lnTo>
                    <a:pt x="844" y="472"/>
                  </a:lnTo>
                  <a:lnTo>
                    <a:pt x="842" y="470"/>
                  </a:lnTo>
                  <a:lnTo>
                    <a:pt x="838" y="468"/>
                  </a:lnTo>
                  <a:lnTo>
                    <a:pt x="836" y="462"/>
                  </a:lnTo>
                  <a:lnTo>
                    <a:pt x="836" y="456"/>
                  </a:lnTo>
                  <a:lnTo>
                    <a:pt x="832" y="454"/>
                  </a:lnTo>
                  <a:lnTo>
                    <a:pt x="832" y="448"/>
                  </a:lnTo>
                  <a:lnTo>
                    <a:pt x="832" y="446"/>
                  </a:lnTo>
                  <a:lnTo>
                    <a:pt x="830" y="442"/>
                  </a:lnTo>
                  <a:lnTo>
                    <a:pt x="828" y="442"/>
                  </a:lnTo>
                  <a:lnTo>
                    <a:pt x="826" y="440"/>
                  </a:lnTo>
                  <a:lnTo>
                    <a:pt x="824" y="438"/>
                  </a:lnTo>
                  <a:lnTo>
                    <a:pt x="822" y="436"/>
                  </a:lnTo>
                  <a:lnTo>
                    <a:pt x="820" y="434"/>
                  </a:lnTo>
                  <a:lnTo>
                    <a:pt x="816" y="434"/>
                  </a:lnTo>
                  <a:lnTo>
                    <a:pt x="816" y="432"/>
                  </a:lnTo>
                  <a:lnTo>
                    <a:pt x="814" y="432"/>
                  </a:lnTo>
                  <a:lnTo>
                    <a:pt x="816" y="426"/>
                  </a:lnTo>
                  <a:lnTo>
                    <a:pt x="820" y="422"/>
                  </a:lnTo>
                  <a:lnTo>
                    <a:pt x="822" y="420"/>
                  </a:lnTo>
                  <a:lnTo>
                    <a:pt x="828" y="420"/>
                  </a:lnTo>
                  <a:lnTo>
                    <a:pt x="828" y="414"/>
                  </a:lnTo>
                  <a:lnTo>
                    <a:pt x="828" y="414"/>
                  </a:lnTo>
                  <a:lnTo>
                    <a:pt x="828" y="412"/>
                  </a:lnTo>
                  <a:lnTo>
                    <a:pt x="832" y="414"/>
                  </a:lnTo>
                  <a:lnTo>
                    <a:pt x="832" y="412"/>
                  </a:lnTo>
                  <a:lnTo>
                    <a:pt x="832" y="410"/>
                  </a:lnTo>
                  <a:lnTo>
                    <a:pt x="832" y="410"/>
                  </a:lnTo>
                  <a:lnTo>
                    <a:pt x="832" y="406"/>
                  </a:lnTo>
                  <a:lnTo>
                    <a:pt x="830" y="404"/>
                  </a:lnTo>
                  <a:lnTo>
                    <a:pt x="832" y="402"/>
                  </a:lnTo>
                  <a:lnTo>
                    <a:pt x="830" y="396"/>
                  </a:lnTo>
                  <a:lnTo>
                    <a:pt x="828" y="392"/>
                  </a:lnTo>
                  <a:lnTo>
                    <a:pt x="832" y="388"/>
                  </a:lnTo>
                  <a:lnTo>
                    <a:pt x="828" y="388"/>
                  </a:lnTo>
                  <a:lnTo>
                    <a:pt x="826" y="384"/>
                  </a:lnTo>
                  <a:lnTo>
                    <a:pt x="832" y="374"/>
                  </a:lnTo>
                  <a:lnTo>
                    <a:pt x="832" y="370"/>
                  </a:lnTo>
                  <a:lnTo>
                    <a:pt x="832" y="370"/>
                  </a:lnTo>
                  <a:lnTo>
                    <a:pt x="832" y="366"/>
                  </a:lnTo>
                  <a:lnTo>
                    <a:pt x="830" y="366"/>
                  </a:lnTo>
                  <a:lnTo>
                    <a:pt x="828" y="362"/>
                  </a:lnTo>
                  <a:lnTo>
                    <a:pt x="828" y="360"/>
                  </a:lnTo>
                  <a:lnTo>
                    <a:pt x="828" y="358"/>
                  </a:lnTo>
                  <a:lnTo>
                    <a:pt x="832" y="358"/>
                  </a:lnTo>
                  <a:lnTo>
                    <a:pt x="834" y="358"/>
                  </a:lnTo>
                  <a:lnTo>
                    <a:pt x="838" y="358"/>
                  </a:lnTo>
                  <a:lnTo>
                    <a:pt x="842" y="358"/>
                  </a:lnTo>
                  <a:lnTo>
                    <a:pt x="846" y="358"/>
                  </a:lnTo>
                  <a:lnTo>
                    <a:pt x="850" y="360"/>
                  </a:lnTo>
                  <a:lnTo>
                    <a:pt x="856" y="358"/>
                  </a:lnTo>
                  <a:lnTo>
                    <a:pt x="862" y="358"/>
                  </a:lnTo>
                  <a:lnTo>
                    <a:pt x="866" y="360"/>
                  </a:lnTo>
                  <a:lnTo>
                    <a:pt x="872" y="360"/>
                  </a:lnTo>
                  <a:lnTo>
                    <a:pt x="878" y="358"/>
                  </a:lnTo>
                  <a:lnTo>
                    <a:pt x="886" y="352"/>
                  </a:lnTo>
                  <a:lnTo>
                    <a:pt x="886" y="356"/>
                  </a:lnTo>
                  <a:lnTo>
                    <a:pt x="890" y="356"/>
                  </a:lnTo>
                  <a:lnTo>
                    <a:pt x="894" y="358"/>
                  </a:lnTo>
                  <a:lnTo>
                    <a:pt x="896" y="360"/>
                  </a:lnTo>
                  <a:lnTo>
                    <a:pt x="898" y="360"/>
                  </a:lnTo>
                  <a:lnTo>
                    <a:pt x="898" y="364"/>
                  </a:lnTo>
                  <a:lnTo>
                    <a:pt x="902" y="366"/>
                  </a:lnTo>
                  <a:lnTo>
                    <a:pt x="904" y="366"/>
                  </a:lnTo>
                  <a:lnTo>
                    <a:pt x="906" y="372"/>
                  </a:lnTo>
                  <a:lnTo>
                    <a:pt x="908" y="372"/>
                  </a:lnTo>
                  <a:lnTo>
                    <a:pt x="910" y="378"/>
                  </a:lnTo>
                  <a:lnTo>
                    <a:pt x="930" y="378"/>
                  </a:lnTo>
                  <a:lnTo>
                    <a:pt x="930" y="380"/>
                  </a:lnTo>
                  <a:lnTo>
                    <a:pt x="926" y="384"/>
                  </a:lnTo>
                  <a:lnTo>
                    <a:pt x="934" y="386"/>
                  </a:lnTo>
                  <a:lnTo>
                    <a:pt x="936" y="388"/>
                  </a:lnTo>
                  <a:lnTo>
                    <a:pt x="938" y="384"/>
                  </a:lnTo>
                  <a:lnTo>
                    <a:pt x="942" y="384"/>
                  </a:lnTo>
                  <a:lnTo>
                    <a:pt x="936" y="392"/>
                  </a:lnTo>
                  <a:lnTo>
                    <a:pt x="936" y="396"/>
                  </a:lnTo>
                  <a:lnTo>
                    <a:pt x="936" y="398"/>
                  </a:lnTo>
                  <a:lnTo>
                    <a:pt x="938" y="398"/>
                  </a:lnTo>
                  <a:lnTo>
                    <a:pt x="938" y="400"/>
                  </a:lnTo>
                  <a:lnTo>
                    <a:pt x="932" y="402"/>
                  </a:lnTo>
                  <a:lnTo>
                    <a:pt x="932" y="404"/>
                  </a:lnTo>
                  <a:lnTo>
                    <a:pt x="932" y="408"/>
                  </a:lnTo>
                  <a:lnTo>
                    <a:pt x="936" y="410"/>
                  </a:lnTo>
                  <a:lnTo>
                    <a:pt x="936" y="414"/>
                  </a:lnTo>
                  <a:lnTo>
                    <a:pt x="936" y="416"/>
                  </a:lnTo>
                  <a:lnTo>
                    <a:pt x="934" y="418"/>
                  </a:lnTo>
                  <a:lnTo>
                    <a:pt x="934" y="420"/>
                  </a:lnTo>
                  <a:lnTo>
                    <a:pt x="934" y="422"/>
                  </a:lnTo>
                  <a:lnTo>
                    <a:pt x="940" y="426"/>
                  </a:lnTo>
                  <a:lnTo>
                    <a:pt x="942" y="426"/>
                  </a:lnTo>
                  <a:lnTo>
                    <a:pt x="944" y="426"/>
                  </a:lnTo>
                  <a:lnTo>
                    <a:pt x="944" y="428"/>
                  </a:lnTo>
                  <a:lnTo>
                    <a:pt x="954" y="428"/>
                  </a:lnTo>
                  <a:lnTo>
                    <a:pt x="954" y="438"/>
                  </a:lnTo>
                  <a:lnTo>
                    <a:pt x="958" y="436"/>
                  </a:lnTo>
                  <a:lnTo>
                    <a:pt x="958" y="434"/>
                  </a:lnTo>
                  <a:lnTo>
                    <a:pt x="960" y="434"/>
                  </a:lnTo>
                  <a:lnTo>
                    <a:pt x="960" y="438"/>
                  </a:lnTo>
                  <a:lnTo>
                    <a:pt x="962" y="438"/>
                  </a:lnTo>
                  <a:lnTo>
                    <a:pt x="966" y="444"/>
                  </a:lnTo>
                  <a:lnTo>
                    <a:pt x="968" y="442"/>
                  </a:lnTo>
                  <a:lnTo>
                    <a:pt x="972" y="442"/>
                  </a:lnTo>
                  <a:lnTo>
                    <a:pt x="974" y="440"/>
                  </a:lnTo>
                  <a:lnTo>
                    <a:pt x="976" y="438"/>
                  </a:lnTo>
                  <a:lnTo>
                    <a:pt x="978" y="432"/>
                  </a:lnTo>
                  <a:lnTo>
                    <a:pt x="980" y="432"/>
                  </a:lnTo>
                  <a:lnTo>
                    <a:pt x="982" y="434"/>
                  </a:lnTo>
                  <a:lnTo>
                    <a:pt x="982" y="428"/>
                  </a:lnTo>
                  <a:lnTo>
                    <a:pt x="986" y="424"/>
                  </a:lnTo>
                  <a:lnTo>
                    <a:pt x="990" y="420"/>
                  </a:lnTo>
                  <a:lnTo>
                    <a:pt x="992" y="418"/>
                  </a:lnTo>
                  <a:lnTo>
                    <a:pt x="990" y="416"/>
                  </a:lnTo>
                  <a:lnTo>
                    <a:pt x="990" y="414"/>
                  </a:lnTo>
                  <a:lnTo>
                    <a:pt x="990" y="414"/>
                  </a:lnTo>
                  <a:lnTo>
                    <a:pt x="994" y="412"/>
                  </a:lnTo>
                  <a:lnTo>
                    <a:pt x="994" y="410"/>
                  </a:lnTo>
                  <a:lnTo>
                    <a:pt x="994" y="406"/>
                  </a:lnTo>
                  <a:lnTo>
                    <a:pt x="996" y="406"/>
                  </a:lnTo>
                  <a:lnTo>
                    <a:pt x="998" y="398"/>
                  </a:lnTo>
                  <a:lnTo>
                    <a:pt x="1004" y="398"/>
                  </a:lnTo>
                  <a:lnTo>
                    <a:pt x="1004" y="408"/>
                  </a:lnTo>
                  <a:lnTo>
                    <a:pt x="1006" y="408"/>
                  </a:lnTo>
                  <a:lnTo>
                    <a:pt x="1006" y="412"/>
                  </a:lnTo>
                  <a:lnTo>
                    <a:pt x="1004" y="414"/>
                  </a:lnTo>
                  <a:lnTo>
                    <a:pt x="1006" y="418"/>
                  </a:lnTo>
                  <a:lnTo>
                    <a:pt x="1006" y="424"/>
                  </a:lnTo>
                  <a:lnTo>
                    <a:pt x="1008" y="424"/>
                  </a:lnTo>
                  <a:lnTo>
                    <a:pt x="1008" y="428"/>
                  </a:lnTo>
                  <a:lnTo>
                    <a:pt x="1012" y="426"/>
                  </a:lnTo>
                  <a:lnTo>
                    <a:pt x="1014" y="426"/>
                  </a:lnTo>
                  <a:lnTo>
                    <a:pt x="1016" y="426"/>
                  </a:lnTo>
                  <a:lnTo>
                    <a:pt x="1016" y="430"/>
                  </a:lnTo>
                  <a:lnTo>
                    <a:pt x="1018" y="430"/>
                  </a:lnTo>
                  <a:lnTo>
                    <a:pt x="1018" y="432"/>
                  </a:lnTo>
                  <a:lnTo>
                    <a:pt x="1016" y="432"/>
                  </a:lnTo>
                  <a:lnTo>
                    <a:pt x="1016" y="434"/>
                  </a:lnTo>
                  <a:lnTo>
                    <a:pt x="1020" y="436"/>
                  </a:lnTo>
                  <a:lnTo>
                    <a:pt x="1020" y="438"/>
                  </a:lnTo>
                  <a:lnTo>
                    <a:pt x="1018" y="440"/>
                  </a:lnTo>
                  <a:lnTo>
                    <a:pt x="1014" y="442"/>
                  </a:lnTo>
                  <a:lnTo>
                    <a:pt x="1014" y="444"/>
                  </a:lnTo>
                  <a:lnTo>
                    <a:pt x="1024" y="444"/>
                  </a:lnTo>
                  <a:lnTo>
                    <a:pt x="1026" y="446"/>
                  </a:lnTo>
                  <a:lnTo>
                    <a:pt x="1022" y="452"/>
                  </a:lnTo>
                  <a:lnTo>
                    <a:pt x="1024" y="452"/>
                  </a:lnTo>
                  <a:lnTo>
                    <a:pt x="1026" y="454"/>
                  </a:lnTo>
                  <a:lnTo>
                    <a:pt x="1024" y="456"/>
                  </a:lnTo>
                  <a:lnTo>
                    <a:pt x="1028" y="456"/>
                  </a:lnTo>
                  <a:lnTo>
                    <a:pt x="1030" y="460"/>
                  </a:lnTo>
                  <a:lnTo>
                    <a:pt x="1034" y="460"/>
                  </a:lnTo>
                  <a:lnTo>
                    <a:pt x="1032" y="466"/>
                  </a:lnTo>
                  <a:lnTo>
                    <a:pt x="1028" y="470"/>
                  </a:lnTo>
                  <a:lnTo>
                    <a:pt x="1034" y="470"/>
                  </a:lnTo>
                  <a:lnTo>
                    <a:pt x="1034" y="472"/>
                  </a:lnTo>
                  <a:lnTo>
                    <a:pt x="1036" y="472"/>
                  </a:lnTo>
                  <a:lnTo>
                    <a:pt x="1040" y="472"/>
                  </a:lnTo>
                  <a:lnTo>
                    <a:pt x="1042" y="476"/>
                  </a:lnTo>
                  <a:lnTo>
                    <a:pt x="1042" y="478"/>
                  </a:lnTo>
                  <a:lnTo>
                    <a:pt x="1042" y="480"/>
                  </a:lnTo>
                  <a:lnTo>
                    <a:pt x="1040" y="480"/>
                  </a:lnTo>
                  <a:lnTo>
                    <a:pt x="1040" y="478"/>
                  </a:lnTo>
                  <a:lnTo>
                    <a:pt x="1038" y="480"/>
                  </a:lnTo>
                  <a:lnTo>
                    <a:pt x="1032" y="480"/>
                  </a:lnTo>
                  <a:lnTo>
                    <a:pt x="1028" y="480"/>
                  </a:lnTo>
                  <a:lnTo>
                    <a:pt x="1028" y="482"/>
                  </a:lnTo>
                  <a:lnTo>
                    <a:pt x="1032" y="484"/>
                  </a:lnTo>
                  <a:lnTo>
                    <a:pt x="1030" y="490"/>
                  </a:lnTo>
                  <a:lnTo>
                    <a:pt x="1034" y="488"/>
                  </a:lnTo>
                  <a:lnTo>
                    <a:pt x="1036" y="488"/>
                  </a:lnTo>
                  <a:lnTo>
                    <a:pt x="1036" y="492"/>
                  </a:lnTo>
                  <a:lnTo>
                    <a:pt x="1034" y="492"/>
                  </a:lnTo>
                  <a:lnTo>
                    <a:pt x="1038" y="492"/>
                  </a:lnTo>
                  <a:lnTo>
                    <a:pt x="1038" y="500"/>
                  </a:lnTo>
                  <a:lnTo>
                    <a:pt x="1044" y="500"/>
                  </a:lnTo>
                  <a:lnTo>
                    <a:pt x="1048" y="500"/>
                  </a:lnTo>
                  <a:lnTo>
                    <a:pt x="1052" y="504"/>
                  </a:lnTo>
                  <a:lnTo>
                    <a:pt x="1054" y="504"/>
                  </a:lnTo>
                  <a:lnTo>
                    <a:pt x="1054" y="510"/>
                  </a:lnTo>
                  <a:lnTo>
                    <a:pt x="1054" y="512"/>
                  </a:lnTo>
                  <a:lnTo>
                    <a:pt x="1054" y="516"/>
                  </a:lnTo>
                  <a:lnTo>
                    <a:pt x="1066" y="516"/>
                  </a:lnTo>
                  <a:lnTo>
                    <a:pt x="1066" y="520"/>
                  </a:lnTo>
                  <a:lnTo>
                    <a:pt x="1070" y="516"/>
                  </a:lnTo>
                  <a:lnTo>
                    <a:pt x="1070" y="518"/>
                  </a:lnTo>
                  <a:lnTo>
                    <a:pt x="1072" y="518"/>
                  </a:lnTo>
                  <a:lnTo>
                    <a:pt x="1072" y="516"/>
                  </a:lnTo>
                  <a:lnTo>
                    <a:pt x="1074" y="516"/>
                  </a:lnTo>
                  <a:lnTo>
                    <a:pt x="1074" y="522"/>
                  </a:lnTo>
                  <a:lnTo>
                    <a:pt x="1076" y="522"/>
                  </a:lnTo>
                  <a:lnTo>
                    <a:pt x="1078" y="526"/>
                  </a:lnTo>
                  <a:lnTo>
                    <a:pt x="1082" y="528"/>
                  </a:lnTo>
                  <a:lnTo>
                    <a:pt x="1084" y="524"/>
                  </a:lnTo>
                  <a:lnTo>
                    <a:pt x="1086" y="522"/>
                  </a:lnTo>
                  <a:lnTo>
                    <a:pt x="1088" y="528"/>
                  </a:lnTo>
                  <a:lnTo>
                    <a:pt x="1090" y="528"/>
                  </a:lnTo>
                  <a:lnTo>
                    <a:pt x="1094" y="528"/>
                  </a:lnTo>
                  <a:lnTo>
                    <a:pt x="1090" y="530"/>
                  </a:lnTo>
                  <a:lnTo>
                    <a:pt x="1088" y="534"/>
                  </a:lnTo>
                  <a:lnTo>
                    <a:pt x="1084" y="534"/>
                  </a:lnTo>
                  <a:lnTo>
                    <a:pt x="1082" y="536"/>
                  </a:lnTo>
                  <a:lnTo>
                    <a:pt x="1078" y="536"/>
                  </a:lnTo>
                  <a:lnTo>
                    <a:pt x="1078" y="536"/>
                  </a:lnTo>
                  <a:lnTo>
                    <a:pt x="1076" y="540"/>
                  </a:lnTo>
                  <a:lnTo>
                    <a:pt x="1072" y="540"/>
                  </a:lnTo>
                  <a:lnTo>
                    <a:pt x="1064" y="546"/>
                  </a:lnTo>
                  <a:lnTo>
                    <a:pt x="1054" y="546"/>
                  </a:lnTo>
                  <a:lnTo>
                    <a:pt x="1056" y="556"/>
                  </a:lnTo>
                  <a:lnTo>
                    <a:pt x="1060" y="556"/>
                  </a:lnTo>
                  <a:lnTo>
                    <a:pt x="1060" y="552"/>
                  </a:lnTo>
                  <a:lnTo>
                    <a:pt x="1062" y="550"/>
                  </a:lnTo>
                  <a:lnTo>
                    <a:pt x="1064" y="550"/>
                  </a:lnTo>
                  <a:lnTo>
                    <a:pt x="1068" y="548"/>
                  </a:lnTo>
                  <a:lnTo>
                    <a:pt x="1074" y="544"/>
                  </a:lnTo>
                  <a:lnTo>
                    <a:pt x="1078" y="540"/>
                  </a:lnTo>
                  <a:lnTo>
                    <a:pt x="1082" y="540"/>
                  </a:lnTo>
                  <a:lnTo>
                    <a:pt x="1086" y="540"/>
                  </a:lnTo>
                  <a:lnTo>
                    <a:pt x="1086" y="536"/>
                  </a:lnTo>
                  <a:lnTo>
                    <a:pt x="1090" y="536"/>
                  </a:lnTo>
                  <a:lnTo>
                    <a:pt x="1096" y="536"/>
                  </a:lnTo>
                  <a:lnTo>
                    <a:pt x="1098" y="540"/>
                  </a:lnTo>
                  <a:lnTo>
                    <a:pt x="1106" y="544"/>
                  </a:lnTo>
                  <a:lnTo>
                    <a:pt x="1106" y="548"/>
                  </a:lnTo>
                  <a:lnTo>
                    <a:pt x="1108" y="548"/>
                  </a:lnTo>
                  <a:lnTo>
                    <a:pt x="1108" y="546"/>
                  </a:lnTo>
                  <a:lnTo>
                    <a:pt x="1112" y="544"/>
                  </a:lnTo>
                  <a:lnTo>
                    <a:pt x="1112" y="546"/>
                  </a:lnTo>
                  <a:lnTo>
                    <a:pt x="1114" y="546"/>
                  </a:lnTo>
                  <a:lnTo>
                    <a:pt x="1114" y="552"/>
                  </a:lnTo>
                  <a:lnTo>
                    <a:pt x="1114" y="554"/>
                  </a:lnTo>
                  <a:lnTo>
                    <a:pt x="1112" y="556"/>
                  </a:lnTo>
                  <a:lnTo>
                    <a:pt x="1112" y="558"/>
                  </a:lnTo>
                  <a:lnTo>
                    <a:pt x="1114" y="558"/>
                  </a:lnTo>
                  <a:lnTo>
                    <a:pt x="1112" y="558"/>
                  </a:lnTo>
                  <a:lnTo>
                    <a:pt x="1114" y="562"/>
                  </a:lnTo>
                  <a:lnTo>
                    <a:pt x="1112" y="568"/>
                  </a:lnTo>
                  <a:lnTo>
                    <a:pt x="1110" y="568"/>
                  </a:lnTo>
                  <a:lnTo>
                    <a:pt x="1110" y="570"/>
                  </a:lnTo>
                  <a:lnTo>
                    <a:pt x="1108" y="570"/>
                  </a:lnTo>
                  <a:lnTo>
                    <a:pt x="1106" y="574"/>
                  </a:lnTo>
                  <a:lnTo>
                    <a:pt x="1102" y="574"/>
                  </a:lnTo>
                  <a:lnTo>
                    <a:pt x="1098" y="578"/>
                  </a:lnTo>
                  <a:lnTo>
                    <a:pt x="1096" y="578"/>
                  </a:lnTo>
                  <a:lnTo>
                    <a:pt x="1094" y="578"/>
                  </a:lnTo>
                  <a:lnTo>
                    <a:pt x="1090" y="578"/>
                  </a:lnTo>
                  <a:lnTo>
                    <a:pt x="1088" y="580"/>
                  </a:lnTo>
                  <a:lnTo>
                    <a:pt x="1086" y="582"/>
                  </a:lnTo>
                  <a:lnTo>
                    <a:pt x="1082" y="580"/>
                  </a:lnTo>
                  <a:lnTo>
                    <a:pt x="1080" y="580"/>
                  </a:lnTo>
                  <a:lnTo>
                    <a:pt x="1080" y="582"/>
                  </a:lnTo>
                  <a:lnTo>
                    <a:pt x="1078" y="584"/>
                  </a:lnTo>
                  <a:lnTo>
                    <a:pt x="1078" y="586"/>
                  </a:lnTo>
                  <a:lnTo>
                    <a:pt x="1074" y="590"/>
                  </a:lnTo>
                  <a:lnTo>
                    <a:pt x="1074" y="592"/>
                  </a:lnTo>
                  <a:lnTo>
                    <a:pt x="1074" y="594"/>
                  </a:lnTo>
                  <a:lnTo>
                    <a:pt x="1072" y="596"/>
                  </a:lnTo>
                  <a:lnTo>
                    <a:pt x="1070" y="598"/>
                  </a:lnTo>
                  <a:lnTo>
                    <a:pt x="1066" y="598"/>
                  </a:lnTo>
                  <a:lnTo>
                    <a:pt x="1066" y="602"/>
                  </a:lnTo>
                  <a:lnTo>
                    <a:pt x="1064" y="604"/>
                  </a:lnTo>
                  <a:lnTo>
                    <a:pt x="1056" y="604"/>
                  </a:lnTo>
                  <a:lnTo>
                    <a:pt x="1054" y="608"/>
                  </a:lnTo>
                  <a:lnTo>
                    <a:pt x="1052" y="608"/>
                  </a:lnTo>
                  <a:lnTo>
                    <a:pt x="1050" y="608"/>
                  </a:lnTo>
                  <a:lnTo>
                    <a:pt x="1048" y="606"/>
                  </a:lnTo>
                  <a:lnTo>
                    <a:pt x="1044" y="606"/>
                  </a:lnTo>
                  <a:lnTo>
                    <a:pt x="1044" y="608"/>
                  </a:lnTo>
                  <a:lnTo>
                    <a:pt x="1044" y="610"/>
                  </a:lnTo>
                  <a:lnTo>
                    <a:pt x="1042" y="610"/>
                  </a:lnTo>
                  <a:lnTo>
                    <a:pt x="1042" y="608"/>
                  </a:lnTo>
                  <a:lnTo>
                    <a:pt x="1038" y="610"/>
                  </a:lnTo>
                  <a:lnTo>
                    <a:pt x="1036" y="604"/>
                  </a:lnTo>
                  <a:lnTo>
                    <a:pt x="1030" y="606"/>
                  </a:lnTo>
                  <a:lnTo>
                    <a:pt x="1026" y="606"/>
                  </a:lnTo>
                  <a:lnTo>
                    <a:pt x="1024" y="606"/>
                  </a:lnTo>
                  <a:lnTo>
                    <a:pt x="1018" y="604"/>
                  </a:lnTo>
                  <a:lnTo>
                    <a:pt x="1016" y="608"/>
                  </a:lnTo>
                  <a:lnTo>
                    <a:pt x="1014" y="608"/>
                  </a:lnTo>
                  <a:lnTo>
                    <a:pt x="1010" y="606"/>
                  </a:lnTo>
                  <a:lnTo>
                    <a:pt x="1008" y="608"/>
                  </a:lnTo>
                  <a:lnTo>
                    <a:pt x="1004" y="608"/>
                  </a:lnTo>
                  <a:lnTo>
                    <a:pt x="1002" y="608"/>
                  </a:lnTo>
                  <a:lnTo>
                    <a:pt x="1000" y="606"/>
                  </a:lnTo>
                  <a:lnTo>
                    <a:pt x="998" y="608"/>
                  </a:lnTo>
                  <a:lnTo>
                    <a:pt x="988" y="608"/>
                  </a:lnTo>
                  <a:lnTo>
                    <a:pt x="974" y="606"/>
                  </a:lnTo>
                  <a:lnTo>
                    <a:pt x="974" y="608"/>
                  </a:lnTo>
                  <a:lnTo>
                    <a:pt x="970" y="612"/>
                  </a:lnTo>
                  <a:lnTo>
                    <a:pt x="968" y="610"/>
                  </a:lnTo>
                  <a:lnTo>
                    <a:pt x="968" y="612"/>
                  </a:lnTo>
                  <a:lnTo>
                    <a:pt x="966" y="612"/>
                  </a:lnTo>
                  <a:lnTo>
                    <a:pt x="966" y="616"/>
                  </a:lnTo>
                  <a:lnTo>
                    <a:pt x="964" y="622"/>
                  </a:lnTo>
                  <a:lnTo>
                    <a:pt x="960" y="624"/>
                  </a:lnTo>
                  <a:lnTo>
                    <a:pt x="958" y="624"/>
                  </a:lnTo>
                  <a:lnTo>
                    <a:pt x="956" y="626"/>
                  </a:lnTo>
                  <a:lnTo>
                    <a:pt x="956" y="628"/>
                  </a:lnTo>
                  <a:lnTo>
                    <a:pt x="954" y="630"/>
                  </a:lnTo>
                  <a:lnTo>
                    <a:pt x="954" y="630"/>
                  </a:lnTo>
                  <a:lnTo>
                    <a:pt x="952" y="632"/>
                  </a:lnTo>
                  <a:lnTo>
                    <a:pt x="952" y="634"/>
                  </a:lnTo>
                  <a:lnTo>
                    <a:pt x="950" y="636"/>
                  </a:lnTo>
                  <a:lnTo>
                    <a:pt x="946" y="636"/>
                  </a:lnTo>
                  <a:lnTo>
                    <a:pt x="944" y="638"/>
                  </a:lnTo>
                  <a:lnTo>
                    <a:pt x="942" y="640"/>
                  </a:lnTo>
                  <a:lnTo>
                    <a:pt x="938" y="644"/>
                  </a:lnTo>
                  <a:lnTo>
                    <a:pt x="938" y="644"/>
                  </a:lnTo>
                  <a:lnTo>
                    <a:pt x="936" y="646"/>
                  </a:lnTo>
                  <a:lnTo>
                    <a:pt x="930" y="646"/>
                  </a:lnTo>
                  <a:lnTo>
                    <a:pt x="934" y="648"/>
                  </a:lnTo>
                  <a:lnTo>
                    <a:pt x="930" y="660"/>
                  </a:lnTo>
                  <a:lnTo>
                    <a:pt x="924" y="670"/>
                  </a:lnTo>
                  <a:lnTo>
                    <a:pt x="926" y="670"/>
                  </a:lnTo>
                  <a:lnTo>
                    <a:pt x="926" y="668"/>
                  </a:lnTo>
                  <a:lnTo>
                    <a:pt x="928" y="668"/>
                  </a:lnTo>
                  <a:lnTo>
                    <a:pt x="934" y="660"/>
                  </a:lnTo>
                  <a:lnTo>
                    <a:pt x="934" y="656"/>
                  </a:lnTo>
                  <a:lnTo>
                    <a:pt x="936" y="654"/>
                  </a:lnTo>
                  <a:lnTo>
                    <a:pt x="940" y="652"/>
                  </a:lnTo>
                  <a:lnTo>
                    <a:pt x="944" y="652"/>
                  </a:lnTo>
                  <a:lnTo>
                    <a:pt x="944" y="648"/>
                  </a:lnTo>
                  <a:lnTo>
                    <a:pt x="944" y="646"/>
                  </a:lnTo>
                  <a:lnTo>
                    <a:pt x="948" y="644"/>
                  </a:lnTo>
                  <a:lnTo>
                    <a:pt x="954" y="644"/>
                  </a:lnTo>
                  <a:lnTo>
                    <a:pt x="956" y="638"/>
                  </a:lnTo>
                  <a:lnTo>
                    <a:pt x="958" y="638"/>
                  </a:lnTo>
                  <a:lnTo>
                    <a:pt x="960" y="634"/>
                  </a:lnTo>
                  <a:lnTo>
                    <a:pt x="966" y="634"/>
                  </a:lnTo>
                  <a:lnTo>
                    <a:pt x="968" y="630"/>
                  </a:lnTo>
                  <a:lnTo>
                    <a:pt x="974" y="628"/>
                  </a:lnTo>
                  <a:lnTo>
                    <a:pt x="982" y="626"/>
                  </a:lnTo>
                  <a:lnTo>
                    <a:pt x="986" y="624"/>
                  </a:lnTo>
                  <a:lnTo>
                    <a:pt x="988" y="624"/>
                  </a:lnTo>
                  <a:lnTo>
                    <a:pt x="988" y="626"/>
                  </a:lnTo>
                  <a:lnTo>
                    <a:pt x="994" y="626"/>
                  </a:lnTo>
                  <a:lnTo>
                    <a:pt x="1000" y="626"/>
                  </a:lnTo>
                  <a:lnTo>
                    <a:pt x="1002" y="626"/>
                  </a:lnTo>
                  <a:lnTo>
                    <a:pt x="1002" y="628"/>
                  </a:lnTo>
                  <a:lnTo>
                    <a:pt x="1004" y="630"/>
                  </a:lnTo>
                  <a:lnTo>
                    <a:pt x="1006" y="632"/>
                  </a:lnTo>
                  <a:lnTo>
                    <a:pt x="1006" y="636"/>
                  </a:lnTo>
                  <a:lnTo>
                    <a:pt x="1002" y="634"/>
                  </a:lnTo>
                  <a:lnTo>
                    <a:pt x="1004" y="640"/>
                  </a:lnTo>
                  <a:lnTo>
                    <a:pt x="1002" y="644"/>
                  </a:lnTo>
                  <a:lnTo>
                    <a:pt x="996" y="644"/>
                  </a:lnTo>
                  <a:lnTo>
                    <a:pt x="996" y="652"/>
                  </a:lnTo>
                  <a:lnTo>
                    <a:pt x="990" y="652"/>
                  </a:lnTo>
                  <a:lnTo>
                    <a:pt x="990" y="654"/>
                  </a:lnTo>
                  <a:lnTo>
                    <a:pt x="986" y="654"/>
                  </a:lnTo>
                  <a:lnTo>
                    <a:pt x="986" y="650"/>
                  </a:lnTo>
                  <a:lnTo>
                    <a:pt x="986" y="648"/>
                  </a:lnTo>
                  <a:lnTo>
                    <a:pt x="982" y="646"/>
                  </a:lnTo>
                  <a:lnTo>
                    <a:pt x="982" y="648"/>
                  </a:lnTo>
                  <a:lnTo>
                    <a:pt x="980" y="650"/>
                  </a:lnTo>
                  <a:lnTo>
                    <a:pt x="980" y="652"/>
                  </a:lnTo>
                  <a:lnTo>
                    <a:pt x="984" y="654"/>
                  </a:lnTo>
                  <a:lnTo>
                    <a:pt x="984" y="656"/>
                  </a:lnTo>
                  <a:lnTo>
                    <a:pt x="982" y="656"/>
                  </a:lnTo>
                  <a:lnTo>
                    <a:pt x="982" y="658"/>
                  </a:lnTo>
                  <a:lnTo>
                    <a:pt x="984" y="660"/>
                  </a:lnTo>
                  <a:lnTo>
                    <a:pt x="988" y="660"/>
                  </a:lnTo>
                  <a:lnTo>
                    <a:pt x="992" y="656"/>
                  </a:lnTo>
                  <a:lnTo>
                    <a:pt x="996" y="656"/>
                  </a:lnTo>
                  <a:lnTo>
                    <a:pt x="1000" y="656"/>
                  </a:lnTo>
                  <a:lnTo>
                    <a:pt x="1000" y="658"/>
                  </a:lnTo>
                  <a:lnTo>
                    <a:pt x="1000" y="660"/>
                  </a:lnTo>
                  <a:lnTo>
                    <a:pt x="998" y="662"/>
                  </a:lnTo>
                  <a:lnTo>
                    <a:pt x="998" y="666"/>
                  </a:lnTo>
                  <a:lnTo>
                    <a:pt x="998" y="668"/>
                  </a:lnTo>
                  <a:lnTo>
                    <a:pt x="996" y="668"/>
                  </a:lnTo>
                  <a:lnTo>
                    <a:pt x="994" y="672"/>
                  </a:lnTo>
                  <a:lnTo>
                    <a:pt x="992" y="672"/>
                  </a:lnTo>
                  <a:lnTo>
                    <a:pt x="994" y="672"/>
                  </a:lnTo>
                  <a:lnTo>
                    <a:pt x="996" y="674"/>
                  </a:lnTo>
                  <a:lnTo>
                    <a:pt x="1002" y="672"/>
                  </a:lnTo>
                  <a:lnTo>
                    <a:pt x="1002" y="676"/>
                  </a:lnTo>
                  <a:lnTo>
                    <a:pt x="1000" y="676"/>
                  </a:lnTo>
                  <a:lnTo>
                    <a:pt x="1000" y="686"/>
                  </a:lnTo>
                  <a:lnTo>
                    <a:pt x="1002" y="686"/>
                  </a:lnTo>
                  <a:lnTo>
                    <a:pt x="1002" y="690"/>
                  </a:lnTo>
                  <a:lnTo>
                    <a:pt x="1014" y="692"/>
                  </a:lnTo>
                  <a:lnTo>
                    <a:pt x="1012" y="694"/>
                  </a:lnTo>
                  <a:lnTo>
                    <a:pt x="1008" y="696"/>
                  </a:lnTo>
                  <a:lnTo>
                    <a:pt x="1010" y="698"/>
                  </a:lnTo>
                  <a:lnTo>
                    <a:pt x="1012" y="698"/>
                  </a:lnTo>
                  <a:lnTo>
                    <a:pt x="1012" y="696"/>
                  </a:lnTo>
                  <a:lnTo>
                    <a:pt x="1014" y="696"/>
                  </a:lnTo>
                  <a:lnTo>
                    <a:pt x="1018" y="700"/>
                  </a:lnTo>
                  <a:lnTo>
                    <a:pt x="1022" y="700"/>
                  </a:lnTo>
                  <a:lnTo>
                    <a:pt x="1022" y="702"/>
                  </a:lnTo>
                  <a:lnTo>
                    <a:pt x="1026" y="702"/>
                  </a:lnTo>
                  <a:lnTo>
                    <a:pt x="1030" y="700"/>
                  </a:lnTo>
                  <a:lnTo>
                    <a:pt x="1034" y="696"/>
                  </a:lnTo>
                  <a:lnTo>
                    <a:pt x="1036" y="696"/>
                  </a:lnTo>
                  <a:lnTo>
                    <a:pt x="1036" y="702"/>
                  </a:lnTo>
                  <a:lnTo>
                    <a:pt x="1040" y="702"/>
                  </a:lnTo>
                  <a:lnTo>
                    <a:pt x="1040" y="704"/>
                  </a:lnTo>
                  <a:lnTo>
                    <a:pt x="1040" y="704"/>
                  </a:lnTo>
                  <a:close/>
                  <a:moveTo>
                    <a:pt x="1168" y="654"/>
                  </a:moveTo>
                  <a:lnTo>
                    <a:pt x="1168" y="654"/>
                  </a:lnTo>
                  <a:lnTo>
                    <a:pt x="1168" y="658"/>
                  </a:lnTo>
                  <a:lnTo>
                    <a:pt x="1164" y="658"/>
                  </a:lnTo>
                  <a:lnTo>
                    <a:pt x="1162" y="656"/>
                  </a:lnTo>
                  <a:lnTo>
                    <a:pt x="1162" y="652"/>
                  </a:lnTo>
                  <a:lnTo>
                    <a:pt x="1168" y="646"/>
                  </a:lnTo>
                  <a:lnTo>
                    <a:pt x="1168" y="644"/>
                  </a:lnTo>
                  <a:lnTo>
                    <a:pt x="1164" y="644"/>
                  </a:lnTo>
                  <a:lnTo>
                    <a:pt x="1164" y="646"/>
                  </a:lnTo>
                  <a:lnTo>
                    <a:pt x="1162" y="648"/>
                  </a:lnTo>
                  <a:lnTo>
                    <a:pt x="1160" y="652"/>
                  </a:lnTo>
                  <a:lnTo>
                    <a:pt x="1160" y="656"/>
                  </a:lnTo>
                  <a:lnTo>
                    <a:pt x="1154" y="656"/>
                  </a:lnTo>
                  <a:lnTo>
                    <a:pt x="1154" y="652"/>
                  </a:lnTo>
                  <a:lnTo>
                    <a:pt x="1158" y="652"/>
                  </a:lnTo>
                  <a:lnTo>
                    <a:pt x="1158" y="648"/>
                  </a:lnTo>
                  <a:lnTo>
                    <a:pt x="1154" y="646"/>
                  </a:lnTo>
                  <a:lnTo>
                    <a:pt x="1154" y="644"/>
                  </a:lnTo>
                  <a:lnTo>
                    <a:pt x="1158" y="644"/>
                  </a:lnTo>
                  <a:lnTo>
                    <a:pt x="1158" y="640"/>
                  </a:lnTo>
                  <a:lnTo>
                    <a:pt x="1160" y="636"/>
                  </a:lnTo>
                  <a:lnTo>
                    <a:pt x="1156" y="638"/>
                  </a:lnTo>
                  <a:lnTo>
                    <a:pt x="1156" y="640"/>
                  </a:lnTo>
                  <a:lnTo>
                    <a:pt x="1152" y="640"/>
                  </a:lnTo>
                  <a:lnTo>
                    <a:pt x="1148" y="642"/>
                  </a:lnTo>
                  <a:lnTo>
                    <a:pt x="1146" y="642"/>
                  </a:lnTo>
                  <a:lnTo>
                    <a:pt x="1144" y="642"/>
                  </a:lnTo>
                  <a:lnTo>
                    <a:pt x="1148" y="634"/>
                  </a:lnTo>
                  <a:lnTo>
                    <a:pt x="1146" y="636"/>
                  </a:lnTo>
                  <a:lnTo>
                    <a:pt x="1142" y="636"/>
                  </a:lnTo>
                  <a:lnTo>
                    <a:pt x="1144" y="634"/>
                  </a:lnTo>
                  <a:lnTo>
                    <a:pt x="1140" y="632"/>
                  </a:lnTo>
                  <a:lnTo>
                    <a:pt x="1142" y="630"/>
                  </a:lnTo>
                  <a:lnTo>
                    <a:pt x="1146" y="624"/>
                  </a:lnTo>
                  <a:lnTo>
                    <a:pt x="1142" y="620"/>
                  </a:lnTo>
                  <a:lnTo>
                    <a:pt x="1140" y="620"/>
                  </a:lnTo>
                  <a:lnTo>
                    <a:pt x="1138" y="622"/>
                  </a:lnTo>
                  <a:lnTo>
                    <a:pt x="1138" y="622"/>
                  </a:lnTo>
                  <a:lnTo>
                    <a:pt x="1136" y="622"/>
                  </a:lnTo>
                  <a:lnTo>
                    <a:pt x="1134" y="618"/>
                  </a:lnTo>
                  <a:lnTo>
                    <a:pt x="1132" y="620"/>
                  </a:lnTo>
                  <a:lnTo>
                    <a:pt x="1126" y="622"/>
                  </a:lnTo>
                  <a:lnTo>
                    <a:pt x="1126" y="624"/>
                  </a:lnTo>
                  <a:lnTo>
                    <a:pt x="1126" y="626"/>
                  </a:lnTo>
                  <a:lnTo>
                    <a:pt x="1124" y="624"/>
                  </a:lnTo>
                  <a:lnTo>
                    <a:pt x="1124" y="622"/>
                  </a:lnTo>
                  <a:lnTo>
                    <a:pt x="1118" y="624"/>
                  </a:lnTo>
                  <a:lnTo>
                    <a:pt x="1120" y="622"/>
                  </a:lnTo>
                  <a:lnTo>
                    <a:pt x="1120" y="620"/>
                  </a:lnTo>
                  <a:lnTo>
                    <a:pt x="1112" y="622"/>
                  </a:lnTo>
                  <a:lnTo>
                    <a:pt x="1118" y="618"/>
                  </a:lnTo>
                  <a:lnTo>
                    <a:pt x="1118" y="614"/>
                  </a:lnTo>
                  <a:lnTo>
                    <a:pt x="1116" y="612"/>
                  </a:lnTo>
                  <a:lnTo>
                    <a:pt x="1110" y="610"/>
                  </a:lnTo>
                  <a:lnTo>
                    <a:pt x="1110" y="612"/>
                  </a:lnTo>
                  <a:lnTo>
                    <a:pt x="1108" y="612"/>
                  </a:lnTo>
                  <a:lnTo>
                    <a:pt x="1102" y="622"/>
                  </a:lnTo>
                  <a:lnTo>
                    <a:pt x="1104" y="616"/>
                  </a:lnTo>
                  <a:lnTo>
                    <a:pt x="1102" y="616"/>
                  </a:lnTo>
                  <a:lnTo>
                    <a:pt x="1102" y="614"/>
                  </a:lnTo>
                  <a:lnTo>
                    <a:pt x="1102" y="612"/>
                  </a:lnTo>
                  <a:lnTo>
                    <a:pt x="1102" y="610"/>
                  </a:lnTo>
                  <a:lnTo>
                    <a:pt x="1104" y="606"/>
                  </a:lnTo>
                  <a:lnTo>
                    <a:pt x="1106" y="604"/>
                  </a:lnTo>
                  <a:lnTo>
                    <a:pt x="1106" y="594"/>
                  </a:lnTo>
                  <a:lnTo>
                    <a:pt x="1108" y="594"/>
                  </a:lnTo>
                  <a:lnTo>
                    <a:pt x="1112" y="594"/>
                  </a:lnTo>
                  <a:lnTo>
                    <a:pt x="1114" y="590"/>
                  </a:lnTo>
                  <a:lnTo>
                    <a:pt x="1114" y="588"/>
                  </a:lnTo>
                  <a:lnTo>
                    <a:pt x="1110" y="588"/>
                  </a:lnTo>
                  <a:lnTo>
                    <a:pt x="1110" y="586"/>
                  </a:lnTo>
                  <a:lnTo>
                    <a:pt x="1114" y="586"/>
                  </a:lnTo>
                  <a:lnTo>
                    <a:pt x="1114" y="586"/>
                  </a:lnTo>
                  <a:lnTo>
                    <a:pt x="1118" y="586"/>
                  </a:lnTo>
                  <a:lnTo>
                    <a:pt x="1118" y="582"/>
                  </a:lnTo>
                  <a:lnTo>
                    <a:pt x="1112" y="584"/>
                  </a:lnTo>
                  <a:lnTo>
                    <a:pt x="1108" y="582"/>
                  </a:lnTo>
                  <a:lnTo>
                    <a:pt x="1102" y="584"/>
                  </a:lnTo>
                  <a:lnTo>
                    <a:pt x="1098" y="588"/>
                  </a:lnTo>
                  <a:lnTo>
                    <a:pt x="1100" y="592"/>
                  </a:lnTo>
                  <a:lnTo>
                    <a:pt x="1096" y="592"/>
                  </a:lnTo>
                  <a:lnTo>
                    <a:pt x="1094" y="594"/>
                  </a:lnTo>
                  <a:lnTo>
                    <a:pt x="1094" y="602"/>
                  </a:lnTo>
                  <a:lnTo>
                    <a:pt x="1092" y="604"/>
                  </a:lnTo>
                  <a:lnTo>
                    <a:pt x="1092" y="612"/>
                  </a:lnTo>
                  <a:lnTo>
                    <a:pt x="1092" y="614"/>
                  </a:lnTo>
                  <a:lnTo>
                    <a:pt x="1092" y="618"/>
                  </a:lnTo>
                  <a:lnTo>
                    <a:pt x="1088" y="622"/>
                  </a:lnTo>
                  <a:lnTo>
                    <a:pt x="1088" y="624"/>
                  </a:lnTo>
                  <a:lnTo>
                    <a:pt x="1094" y="624"/>
                  </a:lnTo>
                  <a:lnTo>
                    <a:pt x="1092" y="628"/>
                  </a:lnTo>
                  <a:lnTo>
                    <a:pt x="1092" y="630"/>
                  </a:lnTo>
                  <a:lnTo>
                    <a:pt x="1090" y="630"/>
                  </a:lnTo>
                  <a:lnTo>
                    <a:pt x="1088" y="628"/>
                  </a:lnTo>
                  <a:lnTo>
                    <a:pt x="1086" y="628"/>
                  </a:lnTo>
                  <a:lnTo>
                    <a:pt x="1084" y="628"/>
                  </a:lnTo>
                  <a:lnTo>
                    <a:pt x="1084" y="630"/>
                  </a:lnTo>
                  <a:lnTo>
                    <a:pt x="1082" y="630"/>
                  </a:lnTo>
                  <a:lnTo>
                    <a:pt x="1082" y="632"/>
                  </a:lnTo>
                  <a:lnTo>
                    <a:pt x="1084" y="632"/>
                  </a:lnTo>
                  <a:lnTo>
                    <a:pt x="1084" y="634"/>
                  </a:lnTo>
                  <a:lnTo>
                    <a:pt x="1080" y="634"/>
                  </a:lnTo>
                  <a:lnTo>
                    <a:pt x="1078" y="634"/>
                  </a:lnTo>
                  <a:lnTo>
                    <a:pt x="1078" y="638"/>
                  </a:lnTo>
                  <a:lnTo>
                    <a:pt x="1078" y="638"/>
                  </a:lnTo>
                  <a:lnTo>
                    <a:pt x="1078" y="636"/>
                  </a:lnTo>
                  <a:lnTo>
                    <a:pt x="1086" y="638"/>
                  </a:lnTo>
                  <a:lnTo>
                    <a:pt x="1084" y="640"/>
                  </a:lnTo>
                  <a:lnTo>
                    <a:pt x="1084" y="638"/>
                  </a:lnTo>
                  <a:lnTo>
                    <a:pt x="1080" y="640"/>
                  </a:lnTo>
                  <a:lnTo>
                    <a:pt x="1080" y="644"/>
                  </a:lnTo>
                  <a:lnTo>
                    <a:pt x="1076" y="646"/>
                  </a:lnTo>
                  <a:lnTo>
                    <a:pt x="1074" y="648"/>
                  </a:lnTo>
                  <a:lnTo>
                    <a:pt x="1076" y="654"/>
                  </a:lnTo>
                  <a:lnTo>
                    <a:pt x="1080" y="654"/>
                  </a:lnTo>
                  <a:lnTo>
                    <a:pt x="1082" y="652"/>
                  </a:lnTo>
                  <a:lnTo>
                    <a:pt x="1096" y="652"/>
                  </a:lnTo>
                  <a:lnTo>
                    <a:pt x="1104" y="652"/>
                  </a:lnTo>
                  <a:lnTo>
                    <a:pt x="1104" y="654"/>
                  </a:lnTo>
                  <a:lnTo>
                    <a:pt x="1106" y="654"/>
                  </a:lnTo>
                  <a:lnTo>
                    <a:pt x="1110" y="652"/>
                  </a:lnTo>
                  <a:lnTo>
                    <a:pt x="1112" y="650"/>
                  </a:lnTo>
                  <a:lnTo>
                    <a:pt x="1112" y="654"/>
                  </a:lnTo>
                  <a:lnTo>
                    <a:pt x="1132" y="650"/>
                  </a:lnTo>
                  <a:lnTo>
                    <a:pt x="1130" y="656"/>
                  </a:lnTo>
                  <a:lnTo>
                    <a:pt x="1136" y="656"/>
                  </a:lnTo>
                  <a:lnTo>
                    <a:pt x="1138" y="650"/>
                  </a:lnTo>
                  <a:lnTo>
                    <a:pt x="1140" y="650"/>
                  </a:lnTo>
                  <a:lnTo>
                    <a:pt x="1138" y="654"/>
                  </a:lnTo>
                  <a:lnTo>
                    <a:pt x="1138" y="656"/>
                  </a:lnTo>
                  <a:lnTo>
                    <a:pt x="1136" y="658"/>
                  </a:lnTo>
                  <a:lnTo>
                    <a:pt x="1134" y="662"/>
                  </a:lnTo>
                  <a:lnTo>
                    <a:pt x="1130" y="664"/>
                  </a:lnTo>
                  <a:lnTo>
                    <a:pt x="1130" y="668"/>
                  </a:lnTo>
                  <a:lnTo>
                    <a:pt x="1134" y="668"/>
                  </a:lnTo>
                  <a:lnTo>
                    <a:pt x="1138" y="664"/>
                  </a:lnTo>
                  <a:lnTo>
                    <a:pt x="1138" y="660"/>
                  </a:lnTo>
                  <a:lnTo>
                    <a:pt x="1138" y="658"/>
                  </a:lnTo>
                  <a:lnTo>
                    <a:pt x="1140" y="656"/>
                  </a:lnTo>
                  <a:lnTo>
                    <a:pt x="1144" y="656"/>
                  </a:lnTo>
                  <a:lnTo>
                    <a:pt x="1146" y="650"/>
                  </a:lnTo>
                  <a:lnTo>
                    <a:pt x="1150" y="650"/>
                  </a:lnTo>
                  <a:lnTo>
                    <a:pt x="1150" y="654"/>
                  </a:lnTo>
                  <a:lnTo>
                    <a:pt x="1154" y="656"/>
                  </a:lnTo>
                  <a:lnTo>
                    <a:pt x="1154" y="660"/>
                  </a:lnTo>
                  <a:lnTo>
                    <a:pt x="1152" y="660"/>
                  </a:lnTo>
                  <a:lnTo>
                    <a:pt x="1150" y="660"/>
                  </a:lnTo>
                  <a:lnTo>
                    <a:pt x="1150" y="668"/>
                  </a:lnTo>
                  <a:lnTo>
                    <a:pt x="1154" y="666"/>
                  </a:lnTo>
                  <a:lnTo>
                    <a:pt x="1154" y="662"/>
                  </a:lnTo>
                  <a:lnTo>
                    <a:pt x="1158" y="664"/>
                  </a:lnTo>
                  <a:lnTo>
                    <a:pt x="1158" y="670"/>
                  </a:lnTo>
                  <a:lnTo>
                    <a:pt x="1164" y="670"/>
                  </a:lnTo>
                  <a:lnTo>
                    <a:pt x="1166" y="664"/>
                  </a:lnTo>
                  <a:lnTo>
                    <a:pt x="1170" y="656"/>
                  </a:lnTo>
                  <a:lnTo>
                    <a:pt x="1170" y="652"/>
                  </a:lnTo>
                  <a:lnTo>
                    <a:pt x="1168" y="654"/>
                  </a:lnTo>
                  <a:lnTo>
                    <a:pt x="1168" y="654"/>
                  </a:lnTo>
                  <a:close/>
                  <a:moveTo>
                    <a:pt x="1054" y="690"/>
                  </a:moveTo>
                  <a:lnTo>
                    <a:pt x="1054" y="688"/>
                  </a:lnTo>
                  <a:lnTo>
                    <a:pt x="1050" y="688"/>
                  </a:lnTo>
                  <a:lnTo>
                    <a:pt x="1052" y="680"/>
                  </a:lnTo>
                  <a:lnTo>
                    <a:pt x="1056" y="676"/>
                  </a:lnTo>
                  <a:lnTo>
                    <a:pt x="1062" y="676"/>
                  </a:lnTo>
                  <a:lnTo>
                    <a:pt x="1064" y="674"/>
                  </a:lnTo>
                  <a:lnTo>
                    <a:pt x="1066" y="672"/>
                  </a:lnTo>
                  <a:lnTo>
                    <a:pt x="1064" y="670"/>
                  </a:lnTo>
                  <a:lnTo>
                    <a:pt x="1062" y="670"/>
                  </a:lnTo>
                  <a:lnTo>
                    <a:pt x="1062" y="672"/>
                  </a:lnTo>
                  <a:lnTo>
                    <a:pt x="1058" y="674"/>
                  </a:lnTo>
                  <a:lnTo>
                    <a:pt x="1056" y="674"/>
                  </a:lnTo>
                  <a:lnTo>
                    <a:pt x="1052" y="672"/>
                  </a:lnTo>
                  <a:lnTo>
                    <a:pt x="1046" y="676"/>
                  </a:lnTo>
                  <a:lnTo>
                    <a:pt x="1048" y="680"/>
                  </a:lnTo>
                  <a:lnTo>
                    <a:pt x="1046" y="682"/>
                  </a:lnTo>
                  <a:lnTo>
                    <a:pt x="1044" y="682"/>
                  </a:lnTo>
                  <a:lnTo>
                    <a:pt x="1042" y="686"/>
                  </a:lnTo>
                  <a:lnTo>
                    <a:pt x="1042" y="688"/>
                  </a:lnTo>
                  <a:lnTo>
                    <a:pt x="1042" y="690"/>
                  </a:lnTo>
                  <a:lnTo>
                    <a:pt x="1040" y="692"/>
                  </a:lnTo>
                  <a:lnTo>
                    <a:pt x="1040" y="698"/>
                  </a:lnTo>
                  <a:lnTo>
                    <a:pt x="1040" y="700"/>
                  </a:lnTo>
                  <a:lnTo>
                    <a:pt x="1042" y="700"/>
                  </a:lnTo>
                  <a:lnTo>
                    <a:pt x="1048" y="702"/>
                  </a:lnTo>
                  <a:lnTo>
                    <a:pt x="1048" y="700"/>
                  </a:lnTo>
                  <a:lnTo>
                    <a:pt x="1048" y="700"/>
                  </a:lnTo>
                  <a:lnTo>
                    <a:pt x="1046" y="698"/>
                  </a:lnTo>
                  <a:lnTo>
                    <a:pt x="1048" y="694"/>
                  </a:lnTo>
                  <a:lnTo>
                    <a:pt x="1054" y="690"/>
                  </a:lnTo>
                  <a:lnTo>
                    <a:pt x="1054" y="690"/>
                  </a:lnTo>
                  <a:close/>
                  <a:moveTo>
                    <a:pt x="1036" y="632"/>
                  </a:moveTo>
                  <a:lnTo>
                    <a:pt x="1030" y="628"/>
                  </a:lnTo>
                  <a:lnTo>
                    <a:pt x="1028" y="628"/>
                  </a:lnTo>
                  <a:lnTo>
                    <a:pt x="1024" y="624"/>
                  </a:lnTo>
                  <a:lnTo>
                    <a:pt x="1022" y="620"/>
                  </a:lnTo>
                  <a:lnTo>
                    <a:pt x="1018" y="620"/>
                  </a:lnTo>
                  <a:lnTo>
                    <a:pt x="1014" y="618"/>
                  </a:lnTo>
                  <a:lnTo>
                    <a:pt x="1010" y="614"/>
                  </a:lnTo>
                  <a:lnTo>
                    <a:pt x="1002" y="614"/>
                  </a:lnTo>
                  <a:lnTo>
                    <a:pt x="1002" y="620"/>
                  </a:lnTo>
                  <a:lnTo>
                    <a:pt x="1008" y="620"/>
                  </a:lnTo>
                  <a:lnTo>
                    <a:pt x="1012" y="624"/>
                  </a:lnTo>
                  <a:lnTo>
                    <a:pt x="1012" y="628"/>
                  </a:lnTo>
                  <a:lnTo>
                    <a:pt x="1016" y="628"/>
                  </a:lnTo>
                  <a:lnTo>
                    <a:pt x="1020" y="630"/>
                  </a:lnTo>
                  <a:lnTo>
                    <a:pt x="1024" y="632"/>
                  </a:lnTo>
                  <a:lnTo>
                    <a:pt x="1028" y="634"/>
                  </a:lnTo>
                  <a:lnTo>
                    <a:pt x="1034" y="636"/>
                  </a:lnTo>
                  <a:lnTo>
                    <a:pt x="1034" y="634"/>
                  </a:lnTo>
                  <a:lnTo>
                    <a:pt x="1036" y="632"/>
                  </a:lnTo>
                  <a:lnTo>
                    <a:pt x="1036" y="632"/>
                  </a:lnTo>
                  <a:close/>
                  <a:moveTo>
                    <a:pt x="124" y="548"/>
                  </a:moveTo>
                  <a:lnTo>
                    <a:pt x="124" y="548"/>
                  </a:lnTo>
                  <a:lnTo>
                    <a:pt x="124" y="546"/>
                  </a:lnTo>
                  <a:lnTo>
                    <a:pt x="124" y="542"/>
                  </a:lnTo>
                  <a:lnTo>
                    <a:pt x="128" y="534"/>
                  </a:lnTo>
                  <a:lnTo>
                    <a:pt x="118" y="536"/>
                  </a:lnTo>
                  <a:lnTo>
                    <a:pt x="114" y="536"/>
                  </a:lnTo>
                  <a:lnTo>
                    <a:pt x="110" y="534"/>
                  </a:lnTo>
                  <a:lnTo>
                    <a:pt x="112" y="544"/>
                  </a:lnTo>
                  <a:lnTo>
                    <a:pt x="112" y="546"/>
                  </a:lnTo>
                  <a:lnTo>
                    <a:pt x="112" y="548"/>
                  </a:lnTo>
                  <a:lnTo>
                    <a:pt x="114" y="548"/>
                  </a:lnTo>
                  <a:lnTo>
                    <a:pt x="114" y="550"/>
                  </a:lnTo>
                  <a:lnTo>
                    <a:pt x="114" y="554"/>
                  </a:lnTo>
                  <a:lnTo>
                    <a:pt x="118" y="552"/>
                  </a:lnTo>
                  <a:lnTo>
                    <a:pt x="120" y="552"/>
                  </a:lnTo>
                  <a:lnTo>
                    <a:pt x="124" y="548"/>
                  </a:lnTo>
                  <a:lnTo>
                    <a:pt x="124" y="548"/>
                  </a:lnTo>
                  <a:close/>
                  <a:moveTo>
                    <a:pt x="534" y="186"/>
                  </a:moveTo>
                  <a:lnTo>
                    <a:pt x="534" y="186"/>
                  </a:lnTo>
                  <a:lnTo>
                    <a:pt x="532" y="186"/>
                  </a:lnTo>
                  <a:lnTo>
                    <a:pt x="532" y="182"/>
                  </a:lnTo>
                  <a:lnTo>
                    <a:pt x="532" y="176"/>
                  </a:lnTo>
                  <a:lnTo>
                    <a:pt x="530" y="174"/>
                  </a:lnTo>
                  <a:lnTo>
                    <a:pt x="528" y="174"/>
                  </a:lnTo>
                  <a:lnTo>
                    <a:pt x="526" y="176"/>
                  </a:lnTo>
                  <a:lnTo>
                    <a:pt x="516" y="174"/>
                  </a:lnTo>
                  <a:lnTo>
                    <a:pt x="510" y="172"/>
                  </a:lnTo>
                  <a:lnTo>
                    <a:pt x="506" y="166"/>
                  </a:lnTo>
                  <a:lnTo>
                    <a:pt x="504" y="160"/>
                  </a:lnTo>
                  <a:lnTo>
                    <a:pt x="502" y="160"/>
                  </a:lnTo>
                  <a:lnTo>
                    <a:pt x="502" y="168"/>
                  </a:lnTo>
                  <a:lnTo>
                    <a:pt x="500" y="166"/>
                  </a:lnTo>
                  <a:lnTo>
                    <a:pt x="494" y="166"/>
                  </a:lnTo>
                  <a:lnTo>
                    <a:pt x="492" y="166"/>
                  </a:lnTo>
                  <a:lnTo>
                    <a:pt x="490" y="162"/>
                  </a:lnTo>
                  <a:lnTo>
                    <a:pt x="486" y="158"/>
                  </a:lnTo>
                  <a:lnTo>
                    <a:pt x="482" y="152"/>
                  </a:lnTo>
                  <a:lnTo>
                    <a:pt x="482" y="148"/>
                  </a:lnTo>
                  <a:lnTo>
                    <a:pt x="480" y="142"/>
                  </a:lnTo>
                  <a:lnTo>
                    <a:pt x="478" y="142"/>
                  </a:lnTo>
                  <a:lnTo>
                    <a:pt x="474" y="140"/>
                  </a:lnTo>
                  <a:lnTo>
                    <a:pt x="474" y="136"/>
                  </a:lnTo>
                  <a:lnTo>
                    <a:pt x="474" y="132"/>
                  </a:lnTo>
                  <a:lnTo>
                    <a:pt x="472" y="130"/>
                  </a:lnTo>
                  <a:lnTo>
                    <a:pt x="470" y="128"/>
                  </a:lnTo>
                  <a:lnTo>
                    <a:pt x="470" y="126"/>
                  </a:lnTo>
                  <a:lnTo>
                    <a:pt x="466" y="124"/>
                  </a:lnTo>
                  <a:lnTo>
                    <a:pt x="464" y="126"/>
                  </a:lnTo>
                  <a:lnTo>
                    <a:pt x="460" y="124"/>
                  </a:lnTo>
                  <a:lnTo>
                    <a:pt x="456" y="124"/>
                  </a:lnTo>
                  <a:lnTo>
                    <a:pt x="454" y="126"/>
                  </a:lnTo>
                  <a:lnTo>
                    <a:pt x="452" y="126"/>
                  </a:lnTo>
                  <a:lnTo>
                    <a:pt x="448" y="126"/>
                  </a:lnTo>
                  <a:lnTo>
                    <a:pt x="446" y="122"/>
                  </a:lnTo>
                  <a:lnTo>
                    <a:pt x="444" y="122"/>
                  </a:lnTo>
                  <a:lnTo>
                    <a:pt x="440" y="130"/>
                  </a:lnTo>
                  <a:lnTo>
                    <a:pt x="440" y="130"/>
                  </a:lnTo>
                  <a:lnTo>
                    <a:pt x="440" y="134"/>
                  </a:lnTo>
                  <a:lnTo>
                    <a:pt x="436" y="136"/>
                  </a:lnTo>
                  <a:lnTo>
                    <a:pt x="432" y="138"/>
                  </a:lnTo>
                  <a:lnTo>
                    <a:pt x="430" y="132"/>
                  </a:lnTo>
                  <a:lnTo>
                    <a:pt x="432" y="128"/>
                  </a:lnTo>
                  <a:lnTo>
                    <a:pt x="436" y="116"/>
                  </a:lnTo>
                  <a:lnTo>
                    <a:pt x="434" y="116"/>
                  </a:lnTo>
                  <a:lnTo>
                    <a:pt x="428" y="108"/>
                  </a:lnTo>
                  <a:lnTo>
                    <a:pt x="428" y="106"/>
                  </a:lnTo>
                  <a:lnTo>
                    <a:pt x="426" y="104"/>
                  </a:lnTo>
                  <a:lnTo>
                    <a:pt x="424" y="104"/>
                  </a:lnTo>
                  <a:lnTo>
                    <a:pt x="424" y="106"/>
                  </a:lnTo>
                  <a:lnTo>
                    <a:pt x="420" y="102"/>
                  </a:lnTo>
                  <a:lnTo>
                    <a:pt x="414" y="102"/>
                  </a:lnTo>
                  <a:lnTo>
                    <a:pt x="414" y="106"/>
                  </a:lnTo>
                  <a:lnTo>
                    <a:pt x="412" y="108"/>
                  </a:lnTo>
                  <a:lnTo>
                    <a:pt x="408" y="110"/>
                  </a:lnTo>
                  <a:lnTo>
                    <a:pt x="408" y="116"/>
                  </a:lnTo>
                  <a:lnTo>
                    <a:pt x="406" y="116"/>
                  </a:lnTo>
                  <a:lnTo>
                    <a:pt x="406" y="114"/>
                  </a:lnTo>
                  <a:lnTo>
                    <a:pt x="404" y="114"/>
                  </a:lnTo>
                  <a:lnTo>
                    <a:pt x="404" y="110"/>
                  </a:lnTo>
                  <a:lnTo>
                    <a:pt x="400" y="106"/>
                  </a:lnTo>
                  <a:lnTo>
                    <a:pt x="394" y="102"/>
                  </a:lnTo>
                  <a:lnTo>
                    <a:pt x="384" y="100"/>
                  </a:lnTo>
                  <a:lnTo>
                    <a:pt x="382" y="112"/>
                  </a:lnTo>
                  <a:lnTo>
                    <a:pt x="382" y="114"/>
                  </a:lnTo>
                  <a:lnTo>
                    <a:pt x="384" y="116"/>
                  </a:lnTo>
                  <a:lnTo>
                    <a:pt x="384" y="126"/>
                  </a:lnTo>
                  <a:lnTo>
                    <a:pt x="380" y="128"/>
                  </a:lnTo>
                  <a:lnTo>
                    <a:pt x="378" y="124"/>
                  </a:lnTo>
                  <a:lnTo>
                    <a:pt x="372" y="124"/>
                  </a:lnTo>
                  <a:lnTo>
                    <a:pt x="362" y="114"/>
                  </a:lnTo>
                  <a:lnTo>
                    <a:pt x="362" y="112"/>
                  </a:lnTo>
                  <a:lnTo>
                    <a:pt x="362" y="110"/>
                  </a:lnTo>
                  <a:lnTo>
                    <a:pt x="364" y="106"/>
                  </a:lnTo>
                  <a:lnTo>
                    <a:pt x="362" y="98"/>
                  </a:lnTo>
                  <a:lnTo>
                    <a:pt x="362" y="92"/>
                  </a:lnTo>
                  <a:lnTo>
                    <a:pt x="352" y="90"/>
                  </a:lnTo>
                  <a:lnTo>
                    <a:pt x="346" y="96"/>
                  </a:lnTo>
                  <a:lnTo>
                    <a:pt x="340" y="102"/>
                  </a:lnTo>
                  <a:lnTo>
                    <a:pt x="338" y="104"/>
                  </a:lnTo>
                  <a:lnTo>
                    <a:pt x="330" y="104"/>
                  </a:lnTo>
                  <a:lnTo>
                    <a:pt x="326" y="104"/>
                  </a:lnTo>
                  <a:lnTo>
                    <a:pt x="320" y="106"/>
                  </a:lnTo>
                  <a:lnTo>
                    <a:pt x="316" y="108"/>
                  </a:lnTo>
                  <a:lnTo>
                    <a:pt x="314" y="110"/>
                  </a:lnTo>
                  <a:lnTo>
                    <a:pt x="310" y="110"/>
                  </a:lnTo>
                  <a:lnTo>
                    <a:pt x="308" y="112"/>
                  </a:lnTo>
                  <a:lnTo>
                    <a:pt x="306" y="116"/>
                  </a:lnTo>
                  <a:lnTo>
                    <a:pt x="306" y="126"/>
                  </a:lnTo>
                  <a:lnTo>
                    <a:pt x="300" y="126"/>
                  </a:lnTo>
                  <a:lnTo>
                    <a:pt x="300" y="128"/>
                  </a:lnTo>
                  <a:lnTo>
                    <a:pt x="300" y="130"/>
                  </a:lnTo>
                  <a:lnTo>
                    <a:pt x="296" y="132"/>
                  </a:lnTo>
                  <a:lnTo>
                    <a:pt x="292" y="136"/>
                  </a:lnTo>
                  <a:lnTo>
                    <a:pt x="290" y="136"/>
                  </a:lnTo>
                  <a:lnTo>
                    <a:pt x="292" y="140"/>
                  </a:lnTo>
                  <a:lnTo>
                    <a:pt x="294" y="142"/>
                  </a:lnTo>
                  <a:lnTo>
                    <a:pt x="298" y="142"/>
                  </a:lnTo>
                  <a:lnTo>
                    <a:pt x="302" y="142"/>
                  </a:lnTo>
                  <a:lnTo>
                    <a:pt x="304" y="142"/>
                  </a:lnTo>
                  <a:lnTo>
                    <a:pt x="304" y="140"/>
                  </a:lnTo>
                  <a:lnTo>
                    <a:pt x="306" y="138"/>
                  </a:lnTo>
                  <a:lnTo>
                    <a:pt x="308" y="138"/>
                  </a:lnTo>
                  <a:lnTo>
                    <a:pt x="310" y="140"/>
                  </a:lnTo>
                  <a:lnTo>
                    <a:pt x="308" y="140"/>
                  </a:lnTo>
                  <a:lnTo>
                    <a:pt x="308" y="142"/>
                  </a:lnTo>
                  <a:lnTo>
                    <a:pt x="312" y="144"/>
                  </a:lnTo>
                  <a:lnTo>
                    <a:pt x="304" y="144"/>
                  </a:lnTo>
                  <a:lnTo>
                    <a:pt x="304" y="148"/>
                  </a:lnTo>
                  <a:lnTo>
                    <a:pt x="316" y="148"/>
                  </a:lnTo>
                  <a:lnTo>
                    <a:pt x="318" y="142"/>
                  </a:lnTo>
                  <a:lnTo>
                    <a:pt x="324" y="144"/>
                  </a:lnTo>
                  <a:lnTo>
                    <a:pt x="330" y="146"/>
                  </a:lnTo>
                  <a:lnTo>
                    <a:pt x="334" y="142"/>
                  </a:lnTo>
                  <a:lnTo>
                    <a:pt x="342" y="140"/>
                  </a:lnTo>
                  <a:lnTo>
                    <a:pt x="348" y="142"/>
                  </a:lnTo>
                  <a:lnTo>
                    <a:pt x="348" y="144"/>
                  </a:lnTo>
                  <a:lnTo>
                    <a:pt x="342" y="144"/>
                  </a:lnTo>
                  <a:lnTo>
                    <a:pt x="334" y="146"/>
                  </a:lnTo>
                  <a:lnTo>
                    <a:pt x="334" y="150"/>
                  </a:lnTo>
                  <a:lnTo>
                    <a:pt x="332" y="150"/>
                  </a:lnTo>
                  <a:lnTo>
                    <a:pt x="330" y="148"/>
                  </a:lnTo>
                  <a:lnTo>
                    <a:pt x="326" y="150"/>
                  </a:lnTo>
                  <a:lnTo>
                    <a:pt x="324" y="150"/>
                  </a:lnTo>
                  <a:lnTo>
                    <a:pt x="312" y="154"/>
                  </a:lnTo>
                  <a:lnTo>
                    <a:pt x="308" y="156"/>
                  </a:lnTo>
                  <a:lnTo>
                    <a:pt x="308" y="158"/>
                  </a:lnTo>
                  <a:lnTo>
                    <a:pt x="310" y="160"/>
                  </a:lnTo>
                  <a:lnTo>
                    <a:pt x="314" y="162"/>
                  </a:lnTo>
                  <a:lnTo>
                    <a:pt x="320" y="164"/>
                  </a:lnTo>
                  <a:lnTo>
                    <a:pt x="320" y="162"/>
                  </a:lnTo>
                  <a:lnTo>
                    <a:pt x="322" y="160"/>
                  </a:lnTo>
                  <a:lnTo>
                    <a:pt x="324" y="162"/>
                  </a:lnTo>
                  <a:lnTo>
                    <a:pt x="328" y="164"/>
                  </a:lnTo>
                  <a:lnTo>
                    <a:pt x="336" y="162"/>
                  </a:lnTo>
                  <a:lnTo>
                    <a:pt x="346" y="162"/>
                  </a:lnTo>
                  <a:lnTo>
                    <a:pt x="348" y="162"/>
                  </a:lnTo>
                  <a:lnTo>
                    <a:pt x="352" y="164"/>
                  </a:lnTo>
                  <a:lnTo>
                    <a:pt x="356" y="162"/>
                  </a:lnTo>
                  <a:lnTo>
                    <a:pt x="362" y="160"/>
                  </a:lnTo>
                  <a:lnTo>
                    <a:pt x="364" y="162"/>
                  </a:lnTo>
                  <a:lnTo>
                    <a:pt x="368" y="164"/>
                  </a:lnTo>
                  <a:lnTo>
                    <a:pt x="372" y="162"/>
                  </a:lnTo>
                  <a:lnTo>
                    <a:pt x="374" y="158"/>
                  </a:lnTo>
                  <a:lnTo>
                    <a:pt x="378" y="160"/>
                  </a:lnTo>
                  <a:lnTo>
                    <a:pt x="380" y="162"/>
                  </a:lnTo>
                  <a:lnTo>
                    <a:pt x="380" y="164"/>
                  </a:lnTo>
                  <a:lnTo>
                    <a:pt x="386" y="164"/>
                  </a:lnTo>
                  <a:lnTo>
                    <a:pt x="388" y="162"/>
                  </a:lnTo>
                  <a:lnTo>
                    <a:pt x="392" y="160"/>
                  </a:lnTo>
                  <a:lnTo>
                    <a:pt x="394" y="162"/>
                  </a:lnTo>
                  <a:lnTo>
                    <a:pt x="394" y="164"/>
                  </a:lnTo>
                  <a:lnTo>
                    <a:pt x="390" y="164"/>
                  </a:lnTo>
                  <a:lnTo>
                    <a:pt x="390" y="168"/>
                  </a:lnTo>
                  <a:lnTo>
                    <a:pt x="384" y="170"/>
                  </a:lnTo>
                  <a:lnTo>
                    <a:pt x="384" y="174"/>
                  </a:lnTo>
                  <a:lnTo>
                    <a:pt x="376" y="174"/>
                  </a:lnTo>
                  <a:lnTo>
                    <a:pt x="366" y="174"/>
                  </a:lnTo>
                  <a:lnTo>
                    <a:pt x="362" y="170"/>
                  </a:lnTo>
                  <a:lnTo>
                    <a:pt x="346" y="174"/>
                  </a:lnTo>
                  <a:lnTo>
                    <a:pt x="346" y="176"/>
                  </a:lnTo>
                  <a:lnTo>
                    <a:pt x="342" y="178"/>
                  </a:lnTo>
                  <a:lnTo>
                    <a:pt x="334" y="178"/>
                  </a:lnTo>
                  <a:lnTo>
                    <a:pt x="322" y="176"/>
                  </a:lnTo>
                  <a:lnTo>
                    <a:pt x="324" y="178"/>
                  </a:lnTo>
                  <a:lnTo>
                    <a:pt x="322" y="182"/>
                  </a:lnTo>
                  <a:lnTo>
                    <a:pt x="322" y="184"/>
                  </a:lnTo>
                  <a:lnTo>
                    <a:pt x="322" y="186"/>
                  </a:lnTo>
                  <a:lnTo>
                    <a:pt x="324" y="186"/>
                  </a:lnTo>
                  <a:lnTo>
                    <a:pt x="324" y="190"/>
                  </a:lnTo>
                  <a:lnTo>
                    <a:pt x="330" y="192"/>
                  </a:lnTo>
                  <a:lnTo>
                    <a:pt x="330" y="196"/>
                  </a:lnTo>
                  <a:lnTo>
                    <a:pt x="336" y="198"/>
                  </a:lnTo>
                  <a:lnTo>
                    <a:pt x="344" y="200"/>
                  </a:lnTo>
                  <a:lnTo>
                    <a:pt x="346" y="200"/>
                  </a:lnTo>
                  <a:lnTo>
                    <a:pt x="352" y="200"/>
                  </a:lnTo>
                  <a:lnTo>
                    <a:pt x="358" y="202"/>
                  </a:lnTo>
                  <a:lnTo>
                    <a:pt x="360" y="208"/>
                  </a:lnTo>
                  <a:lnTo>
                    <a:pt x="362" y="214"/>
                  </a:lnTo>
                  <a:lnTo>
                    <a:pt x="364" y="214"/>
                  </a:lnTo>
                  <a:lnTo>
                    <a:pt x="368" y="214"/>
                  </a:lnTo>
                  <a:lnTo>
                    <a:pt x="370" y="216"/>
                  </a:lnTo>
                  <a:lnTo>
                    <a:pt x="372" y="216"/>
                  </a:lnTo>
                  <a:lnTo>
                    <a:pt x="372" y="218"/>
                  </a:lnTo>
                  <a:lnTo>
                    <a:pt x="378" y="218"/>
                  </a:lnTo>
                  <a:lnTo>
                    <a:pt x="384" y="216"/>
                  </a:lnTo>
                  <a:lnTo>
                    <a:pt x="384" y="214"/>
                  </a:lnTo>
                  <a:lnTo>
                    <a:pt x="388" y="212"/>
                  </a:lnTo>
                  <a:lnTo>
                    <a:pt x="392" y="212"/>
                  </a:lnTo>
                  <a:lnTo>
                    <a:pt x="394" y="214"/>
                  </a:lnTo>
                  <a:lnTo>
                    <a:pt x="406" y="214"/>
                  </a:lnTo>
                  <a:lnTo>
                    <a:pt x="406" y="212"/>
                  </a:lnTo>
                  <a:lnTo>
                    <a:pt x="414" y="210"/>
                  </a:lnTo>
                  <a:lnTo>
                    <a:pt x="420" y="210"/>
                  </a:lnTo>
                  <a:lnTo>
                    <a:pt x="422" y="206"/>
                  </a:lnTo>
                  <a:lnTo>
                    <a:pt x="426" y="206"/>
                  </a:lnTo>
                  <a:lnTo>
                    <a:pt x="432" y="204"/>
                  </a:lnTo>
                  <a:lnTo>
                    <a:pt x="438" y="200"/>
                  </a:lnTo>
                  <a:lnTo>
                    <a:pt x="444" y="200"/>
                  </a:lnTo>
                  <a:lnTo>
                    <a:pt x="448" y="198"/>
                  </a:lnTo>
                  <a:lnTo>
                    <a:pt x="452" y="192"/>
                  </a:lnTo>
                  <a:lnTo>
                    <a:pt x="454" y="192"/>
                  </a:lnTo>
                  <a:lnTo>
                    <a:pt x="458" y="192"/>
                  </a:lnTo>
                  <a:lnTo>
                    <a:pt x="464" y="186"/>
                  </a:lnTo>
                  <a:lnTo>
                    <a:pt x="464" y="186"/>
                  </a:lnTo>
                  <a:lnTo>
                    <a:pt x="466" y="186"/>
                  </a:lnTo>
                  <a:lnTo>
                    <a:pt x="468" y="186"/>
                  </a:lnTo>
                  <a:lnTo>
                    <a:pt x="466" y="196"/>
                  </a:lnTo>
                  <a:lnTo>
                    <a:pt x="466" y="198"/>
                  </a:lnTo>
                  <a:lnTo>
                    <a:pt x="476" y="200"/>
                  </a:lnTo>
                  <a:lnTo>
                    <a:pt x="476" y="204"/>
                  </a:lnTo>
                  <a:lnTo>
                    <a:pt x="480" y="204"/>
                  </a:lnTo>
                  <a:lnTo>
                    <a:pt x="482" y="202"/>
                  </a:lnTo>
                  <a:lnTo>
                    <a:pt x="486" y="204"/>
                  </a:lnTo>
                  <a:lnTo>
                    <a:pt x="492" y="206"/>
                  </a:lnTo>
                  <a:lnTo>
                    <a:pt x="494" y="206"/>
                  </a:lnTo>
                  <a:lnTo>
                    <a:pt x="496" y="204"/>
                  </a:lnTo>
                  <a:lnTo>
                    <a:pt x="498" y="208"/>
                  </a:lnTo>
                  <a:lnTo>
                    <a:pt x="500" y="208"/>
                  </a:lnTo>
                  <a:lnTo>
                    <a:pt x="502" y="208"/>
                  </a:lnTo>
                  <a:lnTo>
                    <a:pt x="504" y="208"/>
                  </a:lnTo>
                  <a:lnTo>
                    <a:pt x="504" y="204"/>
                  </a:lnTo>
                  <a:lnTo>
                    <a:pt x="512" y="206"/>
                  </a:lnTo>
                  <a:lnTo>
                    <a:pt x="514" y="202"/>
                  </a:lnTo>
                  <a:lnTo>
                    <a:pt x="518" y="202"/>
                  </a:lnTo>
                  <a:lnTo>
                    <a:pt x="520" y="200"/>
                  </a:lnTo>
                  <a:lnTo>
                    <a:pt x="522" y="198"/>
                  </a:lnTo>
                  <a:lnTo>
                    <a:pt x="522" y="196"/>
                  </a:lnTo>
                  <a:lnTo>
                    <a:pt x="520" y="196"/>
                  </a:lnTo>
                  <a:lnTo>
                    <a:pt x="520" y="192"/>
                  </a:lnTo>
                  <a:lnTo>
                    <a:pt x="516" y="192"/>
                  </a:lnTo>
                  <a:lnTo>
                    <a:pt x="512" y="192"/>
                  </a:lnTo>
                  <a:lnTo>
                    <a:pt x="510" y="194"/>
                  </a:lnTo>
                  <a:lnTo>
                    <a:pt x="510" y="196"/>
                  </a:lnTo>
                  <a:lnTo>
                    <a:pt x="506" y="196"/>
                  </a:lnTo>
                  <a:lnTo>
                    <a:pt x="504" y="194"/>
                  </a:lnTo>
                  <a:lnTo>
                    <a:pt x="502" y="190"/>
                  </a:lnTo>
                  <a:lnTo>
                    <a:pt x="498" y="188"/>
                  </a:lnTo>
                  <a:lnTo>
                    <a:pt x="498" y="186"/>
                  </a:lnTo>
                  <a:lnTo>
                    <a:pt x="504" y="186"/>
                  </a:lnTo>
                  <a:lnTo>
                    <a:pt x="508" y="190"/>
                  </a:lnTo>
                  <a:lnTo>
                    <a:pt x="514" y="190"/>
                  </a:lnTo>
                  <a:lnTo>
                    <a:pt x="522" y="190"/>
                  </a:lnTo>
                  <a:lnTo>
                    <a:pt x="522" y="188"/>
                  </a:lnTo>
                  <a:lnTo>
                    <a:pt x="516" y="186"/>
                  </a:lnTo>
                  <a:lnTo>
                    <a:pt x="514" y="186"/>
                  </a:lnTo>
                  <a:lnTo>
                    <a:pt x="516" y="186"/>
                  </a:lnTo>
                  <a:lnTo>
                    <a:pt x="520" y="184"/>
                  </a:lnTo>
                  <a:lnTo>
                    <a:pt x="522" y="182"/>
                  </a:lnTo>
                  <a:lnTo>
                    <a:pt x="524" y="186"/>
                  </a:lnTo>
                  <a:lnTo>
                    <a:pt x="528" y="186"/>
                  </a:lnTo>
                  <a:lnTo>
                    <a:pt x="528" y="190"/>
                  </a:lnTo>
                  <a:lnTo>
                    <a:pt x="530" y="190"/>
                  </a:lnTo>
                  <a:lnTo>
                    <a:pt x="532" y="192"/>
                  </a:lnTo>
                  <a:lnTo>
                    <a:pt x="534" y="190"/>
                  </a:lnTo>
                  <a:lnTo>
                    <a:pt x="534" y="186"/>
                  </a:lnTo>
                  <a:lnTo>
                    <a:pt x="534" y="186"/>
                  </a:lnTo>
                  <a:close/>
                  <a:moveTo>
                    <a:pt x="590" y="130"/>
                  </a:moveTo>
                  <a:lnTo>
                    <a:pt x="590" y="130"/>
                  </a:lnTo>
                  <a:lnTo>
                    <a:pt x="590" y="120"/>
                  </a:lnTo>
                  <a:lnTo>
                    <a:pt x="588" y="118"/>
                  </a:lnTo>
                  <a:lnTo>
                    <a:pt x="588" y="116"/>
                  </a:lnTo>
                  <a:lnTo>
                    <a:pt x="590" y="112"/>
                  </a:lnTo>
                  <a:lnTo>
                    <a:pt x="588" y="110"/>
                  </a:lnTo>
                  <a:lnTo>
                    <a:pt x="578" y="116"/>
                  </a:lnTo>
                  <a:lnTo>
                    <a:pt x="576" y="104"/>
                  </a:lnTo>
                  <a:lnTo>
                    <a:pt x="572" y="106"/>
                  </a:lnTo>
                  <a:lnTo>
                    <a:pt x="570" y="106"/>
                  </a:lnTo>
                  <a:lnTo>
                    <a:pt x="566" y="100"/>
                  </a:lnTo>
                  <a:lnTo>
                    <a:pt x="564" y="100"/>
                  </a:lnTo>
                  <a:lnTo>
                    <a:pt x="566" y="96"/>
                  </a:lnTo>
                  <a:lnTo>
                    <a:pt x="578" y="96"/>
                  </a:lnTo>
                  <a:lnTo>
                    <a:pt x="578" y="92"/>
                  </a:lnTo>
                  <a:lnTo>
                    <a:pt x="576" y="92"/>
                  </a:lnTo>
                  <a:lnTo>
                    <a:pt x="578" y="86"/>
                  </a:lnTo>
                  <a:lnTo>
                    <a:pt x="574" y="86"/>
                  </a:lnTo>
                  <a:lnTo>
                    <a:pt x="572" y="82"/>
                  </a:lnTo>
                  <a:lnTo>
                    <a:pt x="566" y="82"/>
                  </a:lnTo>
                  <a:lnTo>
                    <a:pt x="560" y="82"/>
                  </a:lnTo>
                  <a:lnTo>
                    <a:pt x="560" y="84"/>
                  </a:lnTo>
                  <a:lnTo>
                    <a:pt x="554" y="84"/>
                  </a:lnTo>
                  <a:lnTo>
                    <a:pt x="558" y="82"/>
                  </a:lnTo>
                  <a:lnTo>
                    <a:pt x="562" y="80"/>
                  </a:lnTo>
                  <a:lnTo>
                    <a:pt x="566" y="78"/>
                  </a:lnTo>
                  <a:lnTo>
                    <a:pt x="568" y="76"/>
                  </a:lnTo>
                  <a:lnTo>
                    <a:pt x="568" y="74"/>
                  </a:lnTo>
                  <a:lnTo>
                    <a:pt x="566" y="72"/>
                  </a:lnTo>
                  <a:lnTo>
                    <a:pt x="562" y="72"/>
                  </a:lnTo>
                  <a:lnTo>
                    <a:pt x="560" y="76"/>
                  </a:lnTo>
                  <a:lnTo>
                    <a:pt x="558" y="78"/>
                  </a:lnTo>
                  <a:lnTo>
                    <a:pt x="548" y="80"/>
                  </a:lnTo>
                  <a:lnTo>
                    <a:pt x="544" y="82"/>
                  </a:lnTo>
                  <a:lnTo>
                    <a:pt x="548" y="84"/>
                  </a:lnTo>
                  <a:lnTo>
                    <a:pt x="546" y="86"/>
                  </a:lnTo>
                  <a:lnTo>
                    <a:pt x="542" y="86"/>
                  </a:lnTo>
                  <a:lnTo>
                    <a:pt x="536" y="84"/>
                  </a:lnTo>
                  <a:lnTo>
                    <a:pt x="534" y="80"/>
                  </a:lnTo>
                  <a:lnTo>
                    <a:pt x="528" y="86"/>
                  </a:lnTo>
                  <a:lnTo>
                    <a:pt x="524" y="92"/>
                  </a:lnTo>
                  <a:lnTo>
                    <a:pt x="524" y="96"/>
                  </a:lnTo>
                  <a:lnTo>
                    <a:pt x="526" y="98"/>
                  </a:lnTo>
                  <a:lnTo>
                    <a:pt x="530" y="100"/>
                  </a:lnTo>
                  <a:lnTo>
                    <a:pt x="536" y="102"/>
                  </a:lnTo>
                  <a:lnTo>
                    <a:pt x="538" y="104"/>
                  </a:lnTo>
                  <a:lnTo>
                    <a:pt x="536" y="106"/>
                  </a:lnTo>
                  <a:lnTo>
                    <a:pt x="536" y="112"/>
                  </a:lnTo>
                  <a:lnTo>
                    <a:pt x="534" y="114"/>
                  </a:lnTo>
                  <a:lnTo>
                    <a:pt x="528" y="114"/>
                  </a:lnTo>
                  <a:lnTo>
                    <a:pt x="516" y="114"/>
                  </a:lnTo>
                  <a:lnTo>
                    <a:pt x="512" y="104"/>
                  </a:lnTo>
                  <a:lnTo>
                    <a:pt x="508" y="106"/>
                  </a:lnTo>
                  <a:lnTo>
                    <a:pt x="506" y="106"/>
                  </a:lnTo>
                  <a:lnTo>
                    <a:pt x="504" y="106"/>
                  </a:lnTo>
                  <a:lnTo>
                    <a:pt x="504" y="108"/>
                  </a:lnTo>
                  <a:lnTo>
                    <a:pt x="504" y="110"/>
                  </a:lnTo>
                  <a:lnTo>
                    <a:pt x="506" y="114"/>
                  </a:lnTo>
                  <a:lnTo>
                    <a:pt x="504" y="116"/>
                  </a:lnTo>
                  <a:lnTo>
                    <a:pt x="508" y="120"/>
                  </a:lnTo>
                  <a:lnTo>
                    <a:pt x="512" y="126"/>
                  </a:lnTo>
                  <a:lnTo>
                    <a:pt x="518" y="126"/>
                  </a:lnTo>
                  <a:lnTo>
                    <a:pt x="522" y="130"/>
                  </a:lnTo>
                  <a:lnTo>
                    <a:pt x="524" y="130"/>
                  </a:lnTo>
                  <a:lnTo>
                    <a:pt x="524" y="126"/>
                  </a:lnTo>
                  <a:lnTo>
                    <a:pt x="528" y="124"/>
                  </a:lnTo>
                  <a:lnTo>
                    <a:pt x="532" y="130"/>
                  </a:lnTo>
                  <a:lnTo>
                    <a:pt x="536" y="132"/>
                  </a:lnTo>
                  <a:lnTo>
                    <a:pt x="540" y="132"/>
                  </a:lnTo>
                  <a:lnTo>
                    <a:pt x="546" y="138"/>
                  </a:lnTo>
                  <a:lnTo>
                    <a:pt x="546" y="142"/>
                  </a:lnTo>
                  <a:lnTo>
                    <a:pt x="552" y="150"/>
                  </a:lnTo>
                  <a:lnTo>
                    <a:pt x="554" y="150"/>
                  </a:lnTo>
                  <a:lnTo>
                    <a:pt x="560" y="150"/>
                  </a:lnTo>
                  <a:lnTo>
                    <a:pt x="564" y="146"/>
                  </a:lnTo>
                  <a:lnTo>
                    <a:pt x="568" y="140"/>
                  </a:lnTo>
                  <a:lnTo>
                    <a:pt x="572" y="140"/>
                  </a:lnTo>
                  <a:lnTo>
                    <a:pt x="576" y="138"/>
                  </a:lnTo>
                  <a:lnTo>
                    <a:pt x="582" y="136"/>
                  </a:lnTo>
                  <a:lnTo>
                    <a:pt x="588" y="134"/>
                  </a:lnTo>
                  <a:lnTo>
                    <a:pt x="588" y="130"/>
                  </a:lnTo>
                  <a:lnTo>
                    <a:pt x="590" y="130"/>
                  </a:lnTo>
                  <a:lnTo>
                    <a:pt x="590" y="130"/>
                  </a:lnTo>
                  <a:close/>
                  <a:moveTo>
                    <a:pt x="594" y="196"/>
                  </a:moveTo>
                  <a:lnTo>
                    <a:pt x="584" y="186"/>
                  </a:lnTo>
                  <a:lnTo>
                    <a:pt x="578" y="186"/>
                  </a:lnTo>
                  <a:lnTo>
                    <a:pt x="576" y="186"/>
                  </a:lnTo>
                  <a:lnTo>
                    <a:pt x="574" y="186"/>
                  </a:lnTo>
                  <a:lnTo>
                    <a:pt x="572" y="186"/>
                  </a:lnTo>
                  <a:lnTo>
                    <a:pt x="572" y="184"/>
                  </a:lnTo>
                  <a:lnTo>
                    <a:pt x="568" y="184"/>
                  </a:lnTo>
                  <a:lnTo>
                    <a:pt x="566" y="186"/>
                  </a:lnTo>
                  <a:lnTo>
                    <a:pt x="566" y="190"/>
                  </a:lnTo>
                  <a:lnTo>
                    <a:pt x="564" y="188"/>
                  </a:lnTo>
                  <a:lnTo>
                    <a:pt x="560" y="188"/>
                  </a:lnTo>
                  <a:lnTo>
                    <a:pt x="558" y="196"/>
                  </a:lnTo>
                  <a:lnTo>
                    <a:pt x="556" y="200"/>
                  </a:lnTo>
                  <a:lnTo>
                    <a:pt x="554" y="202"/>
                  </a:lnTo>
                  <a:lnTo>
                    <a:pt x="550" y="202"/>
                  </a:lnTo>
                  <a:lnTo>
                    <a:pt x="548" y="204"/>
                  </a:lnTo>
                  <a:lnTo>
                    <a:pt x="550" y="206"/>
                  </a:lnTo>
                  <a:lnTo>
                    <a:pt x="552" y="208"/>
                  </a:lnTo>
                  <a:lnTo>
                    <a:pt x="554" y="206"/>
                  </a:lnTo>
                  <a:lnTo>
                    <a:pt x="556" y="206"/>
                  </a:lnTo>
                  <a:lnTo>
                    <a:pt x="556" y="208"/>
                  </a:lnTo>
                  <a:lnTo>
                    <a:pt x="558" y="210"/>
                  </a:lnTo>
                  <a:lnTo>
                    <a:pt x="560" y="208"/>
                  </a:lnTo>
                  <a:lnTo>
                    <a:pt x="562" y="206"/>
                  </a:lnTo>
                  <a:lnTo>
                    <a:pt x="564" y="206"/>
                  </a:lnTo>
                  <a:lnTo>
                    <a:pt x="564" y="208"/>
                  </a:lnTo>
                  <a:lnTo>
                    <a:pt x="564" y="210"/>
                  </a:lnTo>
                  <a:lnTo>
                    <a:pt x="564" y="212"/>
                  </a:lnTo>
                  <a:lnTo>
                    <a:pt x="568" y="214"/>
                  </a:lnTo>
                  <a:lnTo>
                    <a:pt x="570" y="218"/>
                  </a:lnTo>
                  <a:lnTo>
                    <a:pt x="572" y="218"/>
                  </a:lnTo>
                  <a:lnTo>
                    <a:pt x="574" y="218"/>
                  </a:lnTo>
                  <a:lnTo>
                    <a:pt x="576" y="218"/>
                  </a:lnTo>
                  <a:lnTo>
                    <a:pt x="578" y="218"/>
                  </a:lnTo>
                  <a:lnTo>
                    <a:pt x="580" y="216"/>
                  </a:lnTo>
                  <a:lnTo>
                    <a:pt x="580" y="212"/>
                  </a:lnTo>
                  <a:lnTo>
                    <a:pt x="586" y="214"/>
                  </a:lnTo>
                  <a:lnTo>
                    <a:pt x="590" y="212"/>
                  </a:lnTo>
                  <a:lnTo>
                    <a:pt x="596" y="212"/>
                  </a:lnTo>
                  <a:lnTo>
                    <a:pt x="598" y="208"/>
                  </a:lnTo>
                  <a:lnTo>
                    <a:pt x="594" y="208"/>
                  </a:lnTo>
                  <a:lnTo>
                    <a:pt x="594" y="202"/>
                  </a:lnTo>
                  <a:lnTo>
                    <a:pt x="594" y="196"/>
                  </a:lnTo>
                  <a:lnTo>
                    <a:pt x="594" y="196"/>
                  </a:lnTo>
                  <a:close/>
                  <a:moveTo>
                    <a:pt x="130" y="562"/>
                  </a:moveTo>
                  <a:lnTo>
                    <a:pt x="130" y="562"/>
                  </a:lnTo>
                  <a:lnTo>
                    <a:pt x="132" y="558"/>
                  </a:lnTo>
                  <a:lnTo>
                    <a:pt x="132" y="556"/>
                  </a:lnTo>
                  <a:lnTo>
                    <a:pt x="128" y="556"/>
                  </a:lnTo>
                  <a:lnTo>
                    <a:pt x="130" y="554"/>
                  </a:lnTo>
                  <a:lnTo>
                    <a:pt x="130" y="552"/>
                  </a:lnTo>
                  <a:lnTo>
                    <a:pt x="128" y="550"/>
                  </a:lnTo>
                  <a:lnTo>
                    <a:pt x="126" y="550"/>
                  </a:lnTo>
                  <a:lnTo>
                    <a:pt x="120" y="554"/>
                  </a:lnTo>
                  <a:lnTo>
                    <a:pt x="120" y="556"/>
                  </a:lnTo>
                  <a:lnTo>
                    <a:pt x="122" y="556"/>
                  </a:lnTo>
                  <a:lnTo>
                    <a:pt x="122" y="558"/>
                  </a:lnTo>
                  <a:lnTo>
                    <a:pt x="120" y="556"/>
                  </a:lnTo>
                  <a:lnTo>
                    <a:pt x="120" y="558"/>
                  </a:lnTo>
                  <a:lnTo>
                    <a:pt x="122" y="564"/>
                  </a:lnTo>
                  <a:lnTo>
                    <a:pt x="126" y="568"/>
                  </a:lnTo>
                  <a:lnTo>
                    <a:pt x="134" y="572"/>
                  </a:lnTo>
                  <a:lnTo>
                    <a:pt x="134" y="570"/>
                  </a:lnTo>
                  <a:lnTo>
                    <a:pt x="132" y="566"/>
                  </a:lnTo>
                  <a:lnTo>
                    <a:pt x="130" y="566"/>
                  </a:lnTo>
                  <a:lnTo>
                    <a:pt x="134" y="564"/>
                  </a:lnTo>
                  <a:lnTo>
                    <a:pt x="130" y="562"/>
                  </a:lnTo>
                  <a:lnTo>
                    <a:pt x="130" y="562"/>
                  </a:lnTo>
                  <a:close/>
                  <a:moveTo>
                    <a:pt x="456" y="118"/>
                  </a:moveTo>
                  <a:lnTo>
                    <a:pt x="456" y="118"/>
                  </a:lnTo>
                  <a:lnTo>
                    <a:pt x="460" y="120"/>
                  </a:lnTo>
                  <a:lnTo>
                    <a:pt x="462" y="122"/>
                  </a:lnTo>
                  <a:lnTo>
                    <a:pt x="466" y="122"/>
                  </a:lnTo>
                  <a:lnTo>
                    <a:pt x="466" y="120"/>
                  </a:lnTo>
                  <a:lnTo>
                    <a:pt x="466" y="112"/>
                  </a:lnTo>
                  <a:lnTo>
                    <a:pt x="464" y="110"/>
                  </a:lnTo>
                  <a:lnTo>
                    <a:pt x="460" y="108"/>
                  </a:lnTo>
                  <a:lnTo>
                    <a:pt x="458" y="104"/>
                  </a:lnTo>
                  <a:lnTo>
                    <a:pt x="458" y="100"/>
                  </a:lnTo>
                  <a:lnTo>
                    <a:pt x="448" y="92"/>
                  </a:lnTo>
                  <a:lnTo>
                    <a:pt x="444" y="92"/>
                  </a:lnTo>
                  <a:lnTo>
                    <a:pt x="442" y="104"/>
                  </a:lnTo>
                  <a:lnTo>
                    <a:pt x="446" y="116"/>
                  </a:lnTo>
                  <a:lnTo>
                    <a:pt x="456" y="118"/>
                  </a:lnTo>
                  <a:lnTo>
                    <a:pt x="456" y="118"/>
                  </a:lnTo>
                  <a:close/>
                  <a:moveTo>
                    <a:pt x="230" y="138"/>
                  </a:moveTo>
                  <a:lnTo>
                    <a:pt x="230" y="140"/>
                  </a:lnTo>
                  <a:lnTo>
                    <a:pt x="232" y="140"/>
                  </a:lnTo>
                  <a:lnTo>
                    <a:pt x="234" y="146"/>
                  </a:lnTo>
                  <a:lnTo>
                    <a:pt x="236" y="150"/>
                  </a:lnTo>
                  <a:lnTo>
                    <a:pt x="238" y="152"/>
                  </a:lnTo>
                  <a:lnTo>
                    <a:pt x="242" y="152"/>
                  </a:lnTo>
                  <a:lnTo>
                    <a:pt x="246" y="152"/>
                  </a:lnTo>
                  <a:lnTo>
                    <a:pt x="252" y="148"/>
                  </a:lnTo>
                  <a:lnTo>
                    <a:pt x="260" y="138"/>
                  </a:lnTo>
                  <a:lnTo>
                    <a:pt x="262" y="138"/>
                  </a:lnTo>
                  <a:lnTo>
                    <a:pt x="264" y="142"/>
                  </a:lnTo>
                  <a:lnTo>
                    <a:pt x="272" y="142"/>
                  </a:lnTo>
                  <a:lnTo>
                    <a:pt x="278" y="140"/>
                  </a:lnTo>
                  <a:lnTo>
                    <a:pt x="282" y="140"/>
                  </a:lnTo>
                  <a:lnTo>
                    <a:pt x="282" y="138"/>
                  </a:lnTo>
                  <a:lnTo>
                    <a:pt x="284" y="136"/>
                  </a:lnTo>
                  <a:lnTo>
                    <a:pt x="284" y="134"/>
                  </a:lnTo>
                  <a:lnTo>
                    <a:pt x="286" y="132"/>
                  </a:lnTo>
                  <a:lnTo>
                    <a:pt x="286" y="130"/>
                  </a:lnTo>
                  <a:lnTo>
                    <a:pt x="286" y="128"/>
                  </a:lnTo>
                  <a:lnTo>
                    <a:pt x="286" y="124"/>
                  </a:lnTo>
                  <a:lnTo>
                    <a:pt x="290" y="124"/>
                  </a:lnTo>
                  <a:lnTo>
                    <a:pt x="290" y="120"/>
                  </a:lnTo>
                  <a:lnTo>
                    <a:pt x="292" y="116"/>
                  </a:lnTo>
                  <a:lnTo>
                    <a:pt x="298" y="114"/>
                  </a:lnTo>
                  <a:lnTo>
                    <a:pt x="298" y="112"/>
                  </a:lnTo>
                  <a:lnTo>
                    <a:pt x="306" y="104"/>
                  </a:lnTo>
                  <a:lnTo>
                    <a:pt x="314" y="102"/>
                  </a:lnTo>
                  <a:lnTo>
                    <a:pt x="320" y="100"/>
                  </a:lnTo>
                  <a:lnTo>
                    <a:pt x="324" y="96"/>
                  </a:lnTo>
                  <a:lnTo>
                    <a:pt x="328" y="96"/>
                  </a:lnTo>
                  <a:lnTo>
                    <a:pt x="330" y="98"/>
                  </a:lnTo>
                  <a:lnTo>
                    <a:pt x="332" y="96"/>
                  </a:lnTo>
                  <a:lnTo>
                    <a:pt x="340" y="96"/>
                  </a:lnTo>
                  <a:lnTo>
                    <a:pt x="344" y="92"/>
                  </a:lnTo>
                  <a:lnTo>
                    <a:pt x="344" y="88"/>
                  </a:lnTo>
                  <a:lnTo>
                    <a:pt x="340" y="86"/>
                  </a:lnTo>
                  <a:lnTo>
                    <a:pt x="336" y="84"/>
                  </a:lnTo>
                  <a:lnTo>
                    <a:pt x="336" y="82"/>
                  </a:lnTo>
                  <a:lnTo>
                    <a:pt x="334" y="78"/>
                  </a:lnTo>
                  <a:lnTo>
                    <a:pt x="320" y="74"/>
                  </a:lnTo>
                  <a:lnTo>
                    <a:pt x="312" y="74"/>
                  </a:lnTo>
                  <a:lnTo>
                    <a:pt x="306" y="74"/>
                  </a:lnTo>
                  <a:lnTo>
                    <a:pt x="304" y="76"/>
                  </a:lnTo>
                  <a:lnTo>
                    <a:pt x="288" y="74"/>
                  </a:lnTo>
                  <a:lnTo>
                    <a:pt x="276" y="70"/>
                  </a:lnTo>
                  <a:lnTo>
                    <a:pt x="272" y="66"/>
                  </a:lnTo>
                  <a:lnTo>
                    <a:pt x="266" y="64"/>
                  </a:lnTo>
                  <a:lnTo>
                    <a:pt x="260" y="68"/>
                  </a:lnTo>
                  <a:lnTo>
                    <a:pt x="252" y="70"/>
                  </a:lnTo>
                  <a:lnTo>
                    <a:pt x="244" y="70"/>
                  </a:lnTo>
                  <a:lnTo>
                    <a:pt x="242" y="72"/>
                  </a:lnTo>
                  <a:lnTo>
                    <a:pt x="236" y="72"/>
                  </a:lnTo>
                  <a:lnTo>
                    <a:pt x="226" y="76"/>
                  </a:lnTo>
                  <a:lnTo>
                    <a:pt x="228" y="82"/>
                  </a:lnTo>
                  <a:lnTo>
                    <a:pt x="230" y="88"/>
                  </a:lnTo>
                  <a:lnTo>
                    <a:pt x="228" y="92"/>
                  </a:lnTo>
                  <a:lnTo>
                    <a:pt x="228" y="98"/>
                  </a:lnTo>
                  <a:lnTo>
                    <a:pt x="228" y="104"/>
                  </a:lnTo>
                  <a:lnTo>
                    <a:pt x="230" y="104"/>
                  </a:lnTo>
                  <a:lnTo>
                    <a:pt x="230" y="106"/>
                  </a:lnTo>
                  <a:lnTo>
                    <a:pt x="224" y="106"/>
                  </a:lnTo>
                  <a:lnTo>
                    <a:pt x="226" y="114"/>
                  </a:lnTo>
                  <a:lnTo>
                    <a:pt x="228" y="118"/>
                  </a:lnTo>
                  <a:lnTo>
                    <a:pt x="226" y="122"/>
                  </a:lnTo>
                  <a:lnTo>
                    <a:pt x="224" y="126"/>
                  </a:lnTo>
                  <a:lnTo>
                    <a:pt x="222" y="130"/>
                  </a:lnTo>
                  <a:lnTo>
                    <a:pt x="222" y="132"/>
                  </a:lnTo>
                  <a:lnTo>
                    <a:pt x="224" y="134"/>
                  </a:lnTo>
                  <a:lnTo>
                    <a:pt x="226" y="136"/>
                  </a:lnTo>
                  <a:lnTo>
                    <a:pt x="230" y="138"/>
                  </a:lnTo>
                  <a:lnTo>
                    <a:pt x="230" y="13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97" name="Freeform 413">
              <a:extLst>
                <a:ext uri="{FF2B5EF4-FFF2-40B4-BE49-F238E27FC236}">
                  <a16:creationId xmlns:a16="http://schemas.microsoft.com/office/drawing/2014/main" id="{C2DA7EAC-2A09-46EA-97AB-BF4B23295718}"/>
                </a:ext>
              </a:extLst>
            </p:cNvPr>
            <p:cNvSpPr>
              <a:spLocks/>
            </p:cNvSpPr>
            <p:nvPr/>
          </p:nvSpPr>
          <p:spPr bwMode="auto">
            <a:xfrm>
              <a:off x="2641600" y="2825750"/>
              <a:ext cx="25400" cy="6350"/>
            </a:xfrm>
            <a:custGeom>
              <a:avLst/>
              <a:gdLst/>
              <a:ahLst/>
              <a:cxnLst>
                <a:cxn ang="0">
                  <a:pos x="6" y="4"/>
                </a:cxn>
                <a:cxn ang="0">
                  <a:pos x="6" y="4"/>
                </a:cxn>
                <a:cxn ang="0">
                  <a:pos x="0" y="2"/>
                </a:cxn>
                <a:cxn ang="0">
                  <a:pos x="2" y="0"/>
                </a:cxn>
                <a:cxn ang="0">
                  <a:pos x="8" y="2"/>
                </a:cxn>
                <a:cxn ang="0">
                  <a:pos x="12" y="4"/>
                </a:cxn>
                <a:cxn ang="0">
                  <a:pos x="14" y="4"/>
                </a:cxn>
                <a:cxn ang="0">
                  <a:pos x="16" y="4"/>
                </a:cxn>
                <a:cxn ang="0">
                  <a:pos x="14" y="4"/>
                </a:cxn>
                <a:cxn ang="0">
                  <a:pos x="6" y="4"/>
                </a:cxn>
                <a:cxn ang="0">
                  <a:pos x="6" y="4"/>
                </a:cxn>
              </a:cxnLst>
              <a:rect l="0" t="0" r="r" b="b"/>
              <a:pathLst>
                <a:path w="16" h="4">
                  <a:moveTo>
                    <a:pt x="6" y="4"/>
                  </a:moveTo>
                  <a:lnTo>
                    <a:pt x="6" y="4"/>
                  </a:lnTo>
                  <a:lnTo>
                    <a:pt x="0" y="2"/>
                  </a:lnTo>
                  <a:lnTo>
                    <a:pt x="2" y="0"/>
                  </a:lnTo>
                  <a:lnTo>
                    <a:pt x="8" y="2"/>
                  </a:lnTo>
                  <a:lnTo>
                    <a:pt x="12" y="4"/>
                  </a:lnTo>
                  <a:lnTo>
                    <a:pt x="14" y="4"/>
                  </a:lnTo>
                  <a:lnTo>
                    <a:pt x="16" y="4"/>
                  </a:lnTo>
                  <a:lnTo>
                    <a:pt x="14" y="4"/>
                  </a:lnTo>
                  <a:lnTo>
                    <a:pt x="6" y="4"/>
                  </a:lnTo>
                  <a:lnTo>
                    <a:pt x="6" y="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98" name="Freeform 414">
              <a:extLst>
                <a:ext uri="{FF2B5EF4-FFF2-40B4-BE49-F238E27FC236}">
                  <a16:creationId xmlns:a16="http://schemas.microsoft.com/office/drawing/2014/main" id="{19592348-A12D-4CE4-906A-FB6B0597A1F4}"/>
                </a:ext>
              </a:extLst>
            </p:cNvPr>
            <p:cNvSpPr>
              <a:spLocks/>
            </p:cNvSpPr>
            <p:nvPr/>
          </p:nvSpPr>
          <p:spPr bwMode="auto">
            <a:xfrm>
              <a:off x="2701925" y="2012950"/>
              <a:ext cx="34925" cy="15875"/>
            </a:xfrm>
            <a:custGeom>
              <a:avLst/>
              <a:gdLst/>
              <a:ahLst/>
              <a:cxnLst>
                <a:cxn ang="0">
                  <a:pos x="16" y="0"/>
                </a:cxn>
                <a:cxn ang="0">
                  <a:pos x="16" y="0"/>
                </a:cxn>
                <a:cxn ang="0">
                  <a:pos x="14" y="2"/>
                </a:cxn>
                <a:cxn ang="0">
                  <a:pos x="10" y="2"/>
                </a:cxn>
                <a:cxn ang="0">
                  <a:pos x="0" y="2"/>
                </a:cxn>
                <a:cxn ang="0">
                  <a:pos x="0" y="4"/>
                </a:cxn>
                <a:cxn ang="0">
                  <a:pos x="2" y="4"/>
                </a:cxn>
                <a:cxn ang="0">
                  <a:pos x="2" y="6"/>
                </a:cxn>
                <a:cxn ang="0">
                  <a:pos x="4" y="8"/>
                </a:cxn>
                <a:cxn ang="0">
                  <a:pos x="6" y="6"/>
                </a:cxn>
                <a:cxn ang="0">
                  <a:pos x="8" y="10"/>
                </a:cxn>
                <a:cxn ang="0">
                  <a:pos x="10" y="10"/>
                </a:cxn>
                <a:cxn ang="0">
                  <a:pos x="18" y="2"/>
                </a:cxn>
                <a:cxn ang="0">
                  <a:pos x="22" y="0"/>
                </a:cxn>
                <a:cxn ang="0">
                  <a:pos x="20" y="0"/>
                </a:cxn>
                <a:cxn ang="0">
                  <a:pos x="16" y="0"/>
                </a:cxn>
              </a:cxnLst>
              <a:rect l="0" t="0" r="r" b="b"/>
              <a:pathLst>
                <a:path w="22" h="10">
                  <a:moveTo>
                    <a:pt x="16" y="0"/>
                  </a:moveTo>
                  <a:lnTo>
                    <a:pt x="16" y="0"/>
                  </a:lnTo>
                  <a:lnTo>
                    <a:pt x="14" y="2"/>
                  </a:lnTo>
                  <a:lnTo>
                    <a:pt x="10" y="2"/>
                  </a:lnTo>
                  <a:lnTo>
                    <a:pt x="0" y="2"/>
                  </a:lnTo>
                  <a:lnTo>
                    <a:pt x="0" y="4"/>
                  </a:lnTo>
                  <a:lnTo>
                    <a:pt x="2" y="4"/>
                  </a:lnTo>
                  <a:lnTo>
                    <a:pt x="2" y="6"/>
                  </a:lnTo>
                  <a:lnTo>
                    <a:pt x="4" y="8"/>
                  </a:lnTo>
                  <a:lnTo>
                    <a:pt x="6" y="6"/>
                  </a:lnTo>
                  <a:lnTo>
                    <a:pt x="8" y="10"/>
                  </a:lnTo>
                  <a:lnTo>
                    <a:pt x="10" y="10"/>
                  </a:lnTo>
                  <a:lnTo>
                    <a:pt x="18" y="2"/>
                  </a:lnTo>
                  <a:lnTo>
                    <a:pt x="22" y="0"/>
                  </a:lnTo>
                  <a:lnTo>
                    <a:pt x="20" y="0"/>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799" name="Freeform 415">
              <a:extLst>
                <a:ext uri="{FF2B5EF4-FFF2-40B4-BE49-F238E27FC236}">
                  <a16:creationId xmlns:a16="http://schemas.microsoft.com/office/drawing/2014/main" id="{CE8B0AB7-0B5F-476E-BD66-325CB4F08146}"/>
                </a:ext>
              </a:extLst>
            </p:cNvPr>
            <p:cNvSpPr>
              <a:spLocks/>
            </p:cNvSpPr>
            <p:nvPr/>
          </p:nvSpPr>
          <p:spPr bwMode="auto">
            <a:xfrm>
              <a:off x="2701925" y="2012950"/>
              <a:ext cx="34925" cy="15875"/>
            </a:xfrm>
            <a:custGeom>
              <a:avLst/>
              <a:gdLst/>
              <a:ahLst/>
              <a:cxnLst>
                <a:cxn ang="0">
                  <a:pos x="16" y="0"/>
                </a:cxn>
                <a:cxn ang="0">
                  <a:pos x="16" y="0"/>
                </a:cxn>
                <a:cxn ang="0">
                  <a:pos x="14" y="2"/>
                </a:cxn>
                <a:cxn ang="0">
                  <a:pos x="10" y="2"/>
                </a:cxn>
                <a:cxn ang="0">
                  <a:pos x="0" y="2"/>
                </a:cxn>
                <a:cxn ang="0">
                  <a:pos x="0" y="4"/>
                </a:cxn>
                <a:cxn ang="0">
                  <a:pos x="2" y="4"/>
                </a:cxn>
                <a:cxn ang="0">
                  <a:pos x="2" y="6"/>
                </a:cxn>
                <a:cxn ang="0">
                  <a:pos x="4" y="8"/>
                </a:cxn>
                <a:cxn ang="0">
                  <a:pos x="6" y="6"/>
                </a:cxn>
                <a:cxn ang="0">
                  <a:pos x="8" y="10"/>
                </a:cxn>
                <a:cxn ang="0">
                  <a:pos x="10" y="10"/>
                </a:cxn>
                <a:cxn ang="0">
                  <a:pos x="18" y="2"/>
                </a:cxn>
                <a:cxn ang="0">
                  <a:pos x="22" y="0"/>
                </a:cxn>
                <a:cxn ang="0">
                  <a:pos x="20" y="0"/>
                </a:cxn>
                <a:cxn ang="0">
                  <a:pos x="16" y="0"/>
                </a:cxn>
              </a:cxnLst>
              <a:rect l="0" t="0" r="r" b="b"/>
              <a:pathLst>
                <a:path w="22" h="10">
                  <a:moveTo>
                    <a:pt x="16" y="0"/>
                  </a:moveTo>
                  <a:lnTo>
                    <a:pt x="16" y="0"/>
                  </a:lnTo>
                  <a:lnTo>
                    <a:pt x="14" y="2"/>
                  </a:lnTo>
                  <a:lnTo>
                    <a:pt x="10" y="2"/>
                  </a:lnTo>
                  <a:lnTo>
                    <a:pt x="0" y="2"/>
                  </a:lnTo>
                  <a:lnTo>
                    <a:pt x="0" y="4"/>
                  </a:lnTo>
                  <a:lnTo>
                    <a:pt x="2" y="4"/>
                  </a:lnTo>
                  <a:lnTo>
                    <a:pt x="2" y="6"/>
                  </a:lnTo>
                  <a:lnTo>
                    <a:pt x="4" y="8"/>
                  </a:lnTo>
                  <a:lnTo>
                    <a:pt x="6" y="6"/>
                  </a:lnTo>
                  <a:lnTo>
                    <a:pt x="8" y="10"/>
                  </a:lnTo>
                  <a:lnTo>
                    <a:pt x="10" y="10"/>
                  </a:lnTo>
                  <a:lnTo>
                    <a:pt x="18" y="2"/>
                  </a:lnTo>
                  <a:lnTo>
                    <a:pt x="22" y="0"/>
                  </a:lnTo>
                  <a:lnTo>
                    <a:pt x="20" y="0"/>
                  </a:lnTo>
                  <a:lnTo>
                    <a:pt x="16"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00" name="Freeform 416">
              <a:extLst>
                <a:ext uri="{FF2B5EF4-FFF2-40B4-BE49-F238E27FC236}">
                  <a16:creationId xmlns:a16="http://schemas.microsoft.com/office/drawing/2014/main" id="{CB7EC45B-D1AD-47D1-9294-2FF8CD9A4BA0}"/>
                </a:ext>
              </a:extLst>
            </p:cNvPr>
            <p:cNvSpPr>
              <a:spLocks/>
            </p:cNvSpPr>
            <p:nvPr/>
          </p:nvSpPr>
          <p:spPr bwMode="auto">
            <a:xfrm>
              <a:off x="2676525" y="1844675"/>
              <a:ext cx="92075" cy="57150"/>
            </a:xfrm>
            <a:custGeom>
              <a:avLst/>
              <a:gdLst/>
              <a:ahLst/>
              <a:cxnLst>
                <a:cxn ang="0">
                  <a:pos x="58" y="18"/>
                </a:cxn>
                <a:cxn ang="0">
                  <a:pos x="56" y="18"/>
                </a:cxn>
                <a:cxn ang="0">
                  <a:pos x="52" y="6"/>
                </a:cxn>
                <a:cxn ang="0">
                  <a:pos x="50" y="2"/>
                </a:cxn>
                <a:cxn ang="0">
                  <a:pos x="48" y="2"/>
                </a:cxn>
                <a:cxn ang="0">
                  <a:pos x="46" y="2"/>
                </a:cxn>
                <a:cxn ang="0">
                  <a:pos x="44" y="0"/>
                </a:cxn>
                <a:cxn ang="0">
                  <a:pos x="38" y="2"/>
                </a:cxn>
                <a:cxn ang="0">
                  <a:pos x="32" y="4"/>
                </a:cxn>
                <a:cxn ang="0">
                  <a:pos x="28" y="4"/>
                </a:cxn>
                <a:cxn ang="0">
                  <a:pos x="26" y="4"/>
                </a:cxn>
                <a:cxn ang="0">
                  <a:pos x="22" y="0"/>
                </a:cxn>
                <a:cxn ang="0">
                  <a:pos x="18" y="2"/>
                </a:cxn>
                <a:cxn ang="0">
                  <a:pos x="14" y="4"/>
                </a:cxn>
                <a:cxn ang="0">
                  <a:pos x="10" y="4"/>
                </a:cxn>
                <a:cxn ang="0">
                  <a:pos x="6" y="8"/>
                </a:cxn>
                <a:cxn ang="0">
                  <a:pos x="4" y="14"/>
                </a:cxn>
                <a:cxn ang="0">
                  <a:pos x="0" y="26"/>
                </a:cxn>
                <a:cxn ang="0">
                  <a:pos x="0" y="24"/>
                </a:cxn>
                <a:cxn ang="0">
                  <a:pos x="0" y="28"/>
                </a:cxn>
                <a:cxn ang="0">
                  <a:pos x="2" y="32"/>
                </a:cxn>
                <a:cxn ang="0">
                  <a:pos x="6" y="36"/>
                </a:cxn>
                <a:cxn ang="0">
                  <a:pos x="10" y="36"/>
                </a:cxn>
                <a:cxn ang="0">
                  <a:pos x="12" y="34"/>
                </a:cxn>
                <a:cxn ang="0">
                  <a:pos x="16" y="32"/>
                </a:cxn>
                <a:cxn ang="0">
                  <a:pos x="22" y="34"/>
                </a:cxn>
                <a:cxn ang="0">
                  <a:pos x="30" y="34"/>
                </a:cxn>
                <a:cxn ang="0">
                  <a:pos x="34" y="34"/>
                </a:cxn>
                <a:cxn ang="0">
                  <a:pos x="36" y="30"/>
                </a:cxn>
                <a:cxn ang="0">
                  <a:pos x="42" y="26"/>
                </a:cxn>
                <a:cxn ang="0">
                  <a:pos x="44" y="26"/>
                </a:cxn>
                <a:cxn ang="0">
                  <a:pos x="48" y="26"/>
                </a:cxn>
                <a:cxn ang="0">
                  <a:pos x="50" y="24"/>
                </a:cxn>
                <a:cxn ang="0">
                  <a:pos x="50" y="24"/>
                </a:cxn>
                <a:cxn ang="0">
                  <a:pos x="54" y="24"/>
                </a:cxn>
                <a:cxn ang="0">
                  <a:pos x="58" y="22"/>
                </a:cxn>
                <a:cxn ang="0">
                  <a:pos x="58" y="18"/>
                </a:cxn>
              </a:cxnLst>
              <a:rect l="0" t="0" r="r" b="b"/>
              <a:pathLst>
                <a:path w="58" h="36">
                  <a:moveTo>
                    <a:pt x="58" y="18"/>
                  </a:moveTo>
                  <a:lnTo>
                    <a:pt x="56" y="18"/>
                  </a:lnTo>
                  <a:lnTo>
                    <a:pt x="52" y="6"/>
                  </a:lnTo>
                  <a:lnTo>
                    <a:pt x="50" y="2"/>
                  </a:lnTo>
                  <a:lnTo>
                    <a:pt x="48" y="2"/>
                  </a:lnTo>
                  <a:lnTo>
                    <a:pt x="46" y="2"/>
                  </a:lnTo>
                  <a:lnTo>
                    <a:pt x="44" y="0"/>
                  </a:lnTo>
                  <a:lnTo>
                    <a:pt x="38" y="2"/>
                  </a:lnTo>
                  <a:lnTo>
                    <a:pt x="32" y="4"/>
                  </a:lnTo>
                  <a:lnTo>
                    <a:pt x="28" y="4"/>
                  </a:lnTo>
                  <a:lnTo>
                    <a:pt x="26" y="4"/>
                  </a:lnTo>
                  <a:lnTo>
                    <a:pt x="22" y="0"/>
                  </a:lnTo>
                  <a:lnTo>
                    <a:pt x="18" y="2"/>
                  </a:lnTo>
                  <a:lnTo>
                    <a:pt x="14" y="4"/>
                  </a:lnTo>
                  <a:lnTo>
                    <a:pt x="10" y="4"/>
                  </a:lnTo>
                  <a:lnTo>
                    <a:pt x="6" y="8"/>
                  </a:lnTo>
                  <a:lnTo>
                    <a:pt x="4" y="14"/>
                  </a:lnTo>
                  <a:lnTo>
                    <a:pt x="0" y="26"/>
                  </a:lnTo>
                  <a:lnTo>
                    <a:pt x="0" y="24"/>
                  </a:lnTo>
                  <a:lnTo>
                    <a:pt x="0" y="28"/>
                  </a:lnTo>
                  <a:lnTo>
                    <a:pt x="2" y="32"/>
                  </a:lnTo>
                  <a:lnTo>
                    <a:pt x="6" y="36"/>
                  </a:lnTo>
                  <a:lnTo>
                    <a:pt x="10" y="36"/>
                  </a:lnTo>
                  <a:lnTo>
                    <a:pt x="12" y="34"/>
                  </a:lnTo>
                  <a:lnTo>
                    <a:pt x="16" y="32"/>
                  </a:lnTo>
                  <a:lnTo>
                    <a:pt x="22" y="34"/>
                  </a:lnTo>
                  <a:lnTo>
                    <a:pt x="30" y="34"/>
                  </a:lnTo>
                  <a:lnTo>
                    <a:pt x="34" y="34"/>
                  </a:lnTo>
                  <a:lnTo>
                    <a:pt x="36" y="30"/>
                  </a:lnTo>
                  <a:lnTo>
                    <a:pt x="42" y="26"/>
                  </a:lnTo>
                  <a:lnTo>
                    <a:pt x="44" y="26"/>
                  </a:lnTo>
                  <a:lnTo>
                    <a:pt x="48" y="26"/>
                  </a:lnTo>
                  <a:lnTo>
                    <a:pt x="50" y="24"/>
                  </a:lnTo>
                  <a:lnTo>
                    <a:pt x="50" y="24"/>
                  </a:lnTo>
                  <a:lnTo>
                    <a:pt x="54" y="24"/>
                  </a:lnTo>
                  <a:lnTo>
                    <a:pt x="58" y="22"/>
                  </a:lnTo>
                  <a:lnTo>
                    <a:pt x="58"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01" name="Freeform 417">
              <a:extLst>
                <a:ext uri="{FF2B5EF4-FFF2-40B4-BE49-F238E27FC236}">
                  <a16:creationId xmlns:a16="http://schemas.microsoft.com/office/drawing/2014/main" id="{1F94B192-BBA5-426F-BF93-0529CB4F9B2C}"/>
                </a:ext>
              </a:extLst>
            </p:cNvPr>
            <p:cNvSpPr>
              <a:spLocks/>
            </p:cNvSpPr>
            <p:nvPr/>
          </p:nvSpPr>
          <p:spPr bwMode="auto">
            <a:xfrm>
              <a:off x="2676525" y="1844675"/>
              <a:ext cx="92075" cy="57150"/>
            </a:xfrm>
            <a:custGeom>
              <a:avLst/>
              <a:gdLst/>
              <a:ahLst/>
              <a:cxnLst>
                <a:cxn ang="0">
                  <a:pos x="58" y="18"/>
                </a:cxn>
                <a:cxn ang="0">
                  <a:pos x="56" y="18"/>
                </a:cxn>
                <a:cxn ang="0">
                  <a:pos x="52" y="6"/>
                </a:cxn>
                <a:cxn ang="0">
                  <a:pos x="50" y="2"/>
                </a:cxn>
                <a:cxn ang="0">
                  <a:pos x="48" y="2"/>
                </a:cxn>
                <a:cxn ang="0">
                  <a:pos x="46" y="2"/>
                </a:cxn>
                <a:cxn ang="0">
                  <a:pos x="44" y="0"/>
                </a:cxn>
                <a:cxn ang="0">
                  <a:pos x="38" y="2"/>
                </a:cxn>
                <a:cxn ang="0">
                  <a:pos x="32" y="4"/>
                </a:cxn>
                <a:cxn ang="0">
                  <a:pos x="28" y="4"/>
                </a:cxn>
                <a:cxn ang="0">
                  <a:pos x="26" y="4"/>
                </a:cxn>
                <a:cxn ang="0">
                  <a:pos x="22" y="0"/>
                </a:cxn>
                <a:cxn ang="0">
                  <a:pos x="18" y="2"/>
                </a:cxn>
                <a:cxn ang="0">
                  <a:pos x="14" y="4"/>
                </a:cxn>
                <a:cxn ang="0">
                  <a:pos x="10" y="4"/>
                </a:cxn>
                <a:cxn ang="0">
                  <a:pos x="6" y="8"/>
                </a:cxn>
                <a:cxn ang="0">
                  <a:pos x="4" y="14"/>
                </a:cxn>
                <a:cxn ang="0">
                  <a:pos x="0" y="26"/>
                </a:cxn>
                <a:cxn ang="0">
                  <a:pos x="0" y="24"/>
                </a:cxn>
                <a:cxn ang="0">
                  <a:pos x="0" y="28"/>
                </a:cxn>
                <a:cxn ang="0">
                  <a:pos x="2" y="32"/>
                </a:cxn>
                <a:cxn ang="0">
                  <a:pos x="6" y="36"/>
                </a:cxn>
                <a:cxn ang="0">
                  <a:pos x="10" y="36"/>
                </a:cxn>
                <a:cxn ang="0">
                  <a:pos x="12" y="34"/>
                </a:cxn>
                <a:cxn ang="0">
                  <a:pos x="16" y="32"/>
                </a:cxn>
                <a:cxn ang="0">
                  <a:pos x="22" y="34"/>
                </a:cxn>
                <a:cxn ang="0">
                  <a:pos x="30" y="34"/>
                </a:cxn>
                <a:cxn ang="0">
                  <a:pos x="34" y="34"/>
                </a:cxn>
                <a:cxn ang="0">
                  <a:pos x="36" y="30"/>
                </a:cxn>
                <a:cxn ang="0">
                  <a:pos x="42" y="26"/>
                </a:cxn>
                <a:cxn ang="0">
                  <a:pos x="44" y="26"/>
                </a:cxn>
                <a:cxn ang="0">
                  <a:pos x="48" y="26"/>
                </a:cxn>
                <a:cxn ang="0">
                  <a:pos x="50" y="24"/>
                </a:cxn>
                <a:cxn ang="0">
                  <a:pos x="50" y="24"/>
                </a:cxn>
                <a:cxn ang="0">
                  <a:pos x="54" y="24"/>
                </a:cxn>
                <a:cxn ang="0">
                  <a:pos x="58" y="22"/>
                </a:cxn>
                <a:cxn ang="0">
                  <a:pos x="58" y="18"/>
                </a:cxn>
              </a:cxnLst>
              <a:rect l="0" t="0" r="r" b="b"/>
              <a:pathLst>
                <a:path w="58" h="36">
                  <a:moveTo>
                    <a:pt x="58" y="18"/>
                  </a:moveTo>
                  <a:lnTo>
                    <a:pt x="56" y="18"/>
                  </a:lnTo>
                  <a:lnTo>
                    <a:pt x="52" y="6"/>
                  </a:lnTo>
                  <a:lnTo>
                    <a:pt x="50" y="2"/>
                  </a:lnTo>
                  <a:lnTo>
                    <a:pt x="48" y="2"/>
                  </a:lnTo>
                  <a:lnTo>
                    <a:pt x="46" y="2"/>
                  </a:lnTo>
                  <a:lnTo>
                    <a:pt x="44" y="0"/>
                  </a:lnTo>
                  <a:lnTo>
                    <a:pt x="38" y="2"/>
                  </a:lnTo>
                  <a:lnTo>
                    <a:pt x="32" y="4"/>
                  </a:lnTo>
                  <a:lnTo>
                    <a:pt x="28" y="4"/>
                  </a:lnTo>
                  <a:lnTo>
                    <a:pt x="26" y="4"/>
                  </a:lnTo>
                  <a:lnTo>
                    <a:pt x="22" y="0"/>
                  </a:lnTo>
                  <a:lnTo>
                    <a:pt x="18" y="2"/>
                  </a:lnTo>
                  <a:lnTo>
                    <a:pt x="14" y="4"/>
                  </a:lnTo>
                  <a:lnTo>
                    <a:pt x="10" y="4"/>
                  </a:lnTo>
                  <a:lnTo>
                    <a:pt x="6" y="8"/>
                  </a:lnTo>
                  <a:lnTo>
                    <a:pt x="4" y="14"/>
                  </a:lnTo>
                  <a:lnTo>
                    <a:pt x="0" y="26"/>
                  </a:lnTo>
                  <a:lnTo>
                    <a:pt x="0" y="24"/>
                  </a:lnTo>
                  <a:lnTo>
                    <a:pt x="0" y="28"/>
                  </a:lnTo>
                  <a:lnTo>
                    <a:pt x="2" y="32"/>
                  </a:lnTo>
                  <a:lnTo>
                    <a:pt x="6" y="36"/>
                  </a:lnTo>
                  <a:lnTo>
                    <a:pt x="10" y="36"/>
                  </a:lnTo>
                  <a:lnTo>
                    <a:pt x="12" y="34"/>
                  </a:lnTo>
                  <a:lnTo>
                    <a:pt x="16" y="32"/>
                  </a:lnTo>
                  <a:lnTo>
                    <a:pt x="22" y="34"/>
                  </a:lnTo>
                  <a:lnTo>
                    <a:pt x="30" y="34"/>
                  </a:lnTo>
                  <a:lnTo>
                    <a:pt x="34" y="34"/>
                  </a:lnTo>
                  <a:lnTo>
                    <a:pt x="36" y="30"/>
                  </a:lnTo>
                  <a:lnTo>
                    <a:pt x="42" y="26"/>
                  </a:lnTo>
                  <a:lnTo>
                    <a:pt x="44" y="26"/>
                  </a:lnTo>
                  <a:lnTo>
                    <a:pt x="48" y="26"/>
                  </a:lnTo>
                  <a:lnTo>
                    <a:pt x="50" y="24"/>
                  </a:lnTo>
                  <a:lnTo>
                    <a:pt x="50" y="24"/>
                  </a:lnTo>
                  <a:lnTo>
                    <a:pt x="54" y="24"/>
                  </a:lnTo>
                  <a:lnTo>
                    <a:pt x="58" y="22"/>
                  </a:lnTo>
                  <a:lnTo>
                    <a:pt x="58" y="18"/>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02" name="Freeform 418">
              <a:extLst>
                <a:ext uri="{FF2B5EF4-FFF2-40B4-BE49-F238E27FC236}">
                  <a16:creationId xmlns:a16="http://schemas.microsoft.com/office/drawing/2014/main" id="{54B44DE9-8DC3-4400-A4E2-51BCFB23F72D}"/>
                </a:ext>
              </a:extLst>
            </p:cNvPr>
            <p:cNvSpPr>
              <a:spLocks/>
            </p:cNvSpPr>
            <p:nvPr/>
          </p:nvSpPr>
          <p:spPr bwMode="auto">
            <a:xfrm>
              <a:off x="2368550" y="1778000"/>
              <a:ext cx="53975" cy="50800"/>
            </a:xfrm>
            <a:custGeom>
              <a:avLst/>
              <a:gdLst/>
              <a:ahLst/>
              <a:cxnLst>
                <a:cxn ang="0">
                  <a:pos x="8" y="26"/>
                </a:cxn>
                <a:cxn ang="0">
                  <a:pos x="8" y="26"/>
                </a:cxn>
                <a:cxn ang="0">
                  <a:pos x="20" y="30"/>
                </a:cxn>
                <a:cxn ang="0">
                  <a:pos x="20" y="28"/>
                </a:cxn>
                <a:cxn ang="0">
                  <a:pos x="22" y="28"/>
                </a:cxn>
                <a:cxn ang="0">
                  <a:pos x="26" y="32"/>
                </a:cxn>
                <a:cxn ang="0">
                  <a:pos x="32" y="32"/>
                </a:cxn>
                <a:cxn ang="0">
                  <a:pos x="34" y="20"/>
                </a:cxn>
                <a:cxn ang="0">
                  <a:pos x="34" y="14"/>
                </a:cxn>
                <a:cxn ang="0">
                  <a:pos x="34" y="10"/>
                </a:cxn>
                <a:cxn ang="0">
                  <a:pos x="30" y="8"/>
                </a:cxn>
                <a:cxn ang="0">
                  <a:pos x="28" y="6"/>
                </a:cxn>
                <a:cxn ang="0">
                  <a:pos x="26" y="2"/>
                </a:cxn>
                <a:cxn ang="0">
                  <a:pos x="24" y="2"/>
                </a:cxn>
                <a:cxn ang="0">
                  <a:pos x="20" y="0"/>
                </a:cxn>
                <a:cxn ang="0">
                  <a:pos x="12" y="0"/>
                </a:cxn>
                <a:cxn ang="0">
                  <a:pos x="10" y="6"/>
                </a:cxn>
                <a:cxn ang="0">
                  <a:pos x="6" y="10"/>
                </a:cxn>
                <a:cxn ang="0">
                  <a:pos x="4" y="12"/>
                </a:cxn>
                <a:cxn ang="0">
                  <a:pos x="2" y="12"/>
                </a:cxn>
                <a:cxn ang="0">
                  <a:pos x="2" y="16"/>
                </a:cxn>
                <a:cxn ang="0">
                  <a:pos x="0" y="18"/>
                </a:cxn>
                <a:cxn ang="0">
                  <a:pos x="0" y="22"/>
                </a:cxn>
                <a:cxn ang="0">
                  <a:pos x="0" y="24"/>
                </a:cxn>
                <a:cxn ang="0">
                  <a:pos x="2" y="24"/>
                </a:cxn>
                <a:cxn ang="0">
                  <a:pos x="2" y="22"/>
                </a:cxn>
                <a:cxn ang="0">
                  <a:pos x="6" y="24"/>
                </a:cxn>
                <a:cxn ang="0">
                  <a:pos x="8" y="26"/>
                </a:cxn>
              </a:cxnLst>
              <a:rect l="0" t="0" r="r" b="b"/>
              <a:pathLst>
                <a:path w="34" h="32">
                  <a:moveTo>
                    <a:pt x="8" y="26"/>
                  </a:moveTo>
                  <a:lnTo>
                    <a:pt x="8" y="26"/>
                  </a:lnTo>
                  <a:lnTo>
                    <a:pt x="20" y="30"/>
                  </a:lnTo>
                  <a:lnTo>
                    <a:pt x="20" y="28"/>
                  </a:lnTo>
                  <a:lnTo>
                    <a:pt x="22" y="28"/>
                  </a:lnTo>
                  <a:lnTo>
                    <a:pt x="26" y="32"/>
                  </a:lnTo>
                  <a:lnTo>
                    <a:pt x="32" y="32"/>
                  </a:lnTo>
                  <a:lnTo>
                    <a:pt x="34" y="20"/>
                  </a:lnTo>
                  <a:lnTo>
                    <a:pt x="34" y="14"/>
                  </a:lnTo>
                  <a:lnTo>
                    <a:pt x="34" y="10"/>
                  </a:lnTo>
                  <a:lnTo>
                    <a:pt x="30" y="8"/>
                  </a:lnTo>
                  <a:lnTo>
                    <a:pt x="28" y="6"/>
                  </a:lnTo>
                  <a:lnTo>
                    <a:pt x="26" y="2"/>
                  </a:lnTo>
                  <a:lnTo>
                    <a:pt x="24" y="2"/>
                  </a:lnTo>
                  <a:lnTo>
                    <a:pt x="20" y="0"/>
                  </a:lnTo>
                  <a:lnTo>
                    <a:pt x="12" y="0"/>
                  </a:lnTo>
                  <a:lnTo>
                    <a:pt x="10" y="6"/>
                  </a:lnTo>
                  <a:lnTo>
                    <a:pt x="6" y="10"/>
                  </a:lnTo>
                  <a:lnTo>
                    <a:pt x="4" y="12"/>
                  </a:lnTo>
                  <a:lnTo>
                    <a:pt x="2" y="12"/>
                  </a:lnTo>
                  <a:lnTo>
                    <a:pt x="2" y="16"/>
                  </a:lnTo>
                  <a:lnTo>
                    <a:pt x="0" y="18"/>
                  </a:lnTo>
                  <a:lnTo>
                    <a:pt x="0" y="22"/>
                  </a:lnTo>
                  <a:lnTo>
                    <a:pt x="0" y="24"/>
                  </a:lnTo>
                  <a:lnTo>
                    <a:pt x="2" y="24"/>
                  </a:lnTo>
                  <a:lnTo>
                    <a:pt x="2" y="22"/>
                  </a:lnTo>
                  <a:lnTo>
                    <a:pt x="6" y="24"/>
                  </a:lnTo>
                  <a:lnTo>
                    <a:pt x="8" y="2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03" name="Freeform 419">
              <a:extLst>
                <a:ext uri="{FF2B5EF4-FFF2-40B4-BE49-F238E27FC236}">
                  <a16:creationId xmlns:a16="http://schemas.microsoft.com/office/drawing/2014/main" id="{0797FCF7-D6F8-41CC-BC72-25D73216788B}"/>
                </a:ext>
              </a:extLst>
            </p:cNvPr>
            <p:cNvSpPr>
              <a:spLocks/>
            </p:cNvSpPr>
            <p:nvPr/>
          </p:nvSpPr>
          <p:spPr bwMode="auto">
            <a:xfrm>
              <a:off x="2368550" y="1778000"/>
              <a:ext cx="53975" cy="50800"/>
            </a:xfrm>
            <a:custGeom>
              <a:avLst/>
              <a:gdLst/>
              <a:ahLst/>
              <a:cxnLst>
                <a:cxn ang="0">
                  <a:pos x="8" y="26"/>
                </a:cxn>
                <a:cxn ang="0">
                  <a:pos x="8" y="26"/>
                </a:cxn>
                <a:cxn ang="0">
                  <a:pos x="20" y="30"/>
                </a:cxn>
                <a:cxn ang="0">
                  <a:pos x="20" y="28"/>
                </a:cxn>
                <a:cxn ang="0">
                  <a:pos x="22" y="28"/>
                </a:cxn>
                <a:cxn ang="0">
                  <a:pos x="26" y="32"/>
                </a:cxn>
                <a:cxn ang="0">
                  <a:pos x="32" y="32"/>
                </a:cxn>
                <a:cxn ang="0">
                  <a:pos x="34" y="20"/>
                </a:cxn>
                <a:cxn ang="0">
                  <a:pos x="34" y="14"/>
                </a:cxn>
                <a:cxn ang="0">
                  <a:pos x="34" y="10"/>
                </a:cxn>
                <a:cxn ang="0">
                  <a:pos x="30" y="8"/>
                </a:cxn>
                <a:cxn ang="0">
                  <a:pos x="28" y="6"/>
                </a:cxn>
                <a:cxn ang="0">
                  <a:pos x="26" y="2"/>
                </a:cxn>
                <a:cxn ang="0">
                  <a:pos x="24" y="2"/>
                </a:cxn>
                <a:cxn ang="0">
                  <a:pos x="20" y="0"/>
                </a:cxn>
                <a:cxn ang="0">
                  <a:pos x="12" y="0"/>
                </a:cxn>
                <a:cxn ang="0">
                  <a:pos x="10" y="6"/>
                </a:cxn>
                <a:cxn ang="0">
                  <a:pos x="6" y="10"/>
                </a:cxn>
                <a:cxn ang="0">
                  <a:pos x="4" y="12"/>
                </a:cxn>
                <a:cxn ang="0">
                  <a:pos x="2" y="12"/>
                </a:cxn>
                <a:cxn ang="0">
                  <a:pos x="2" y="16"/>
                </a:cxn>
                <a:cxn ang="0">
                  <a:pos x="0" y="18"/>
                </a:cxn>
                <a:cxn ang="0">
                  <a:pos x="0" y="22"/>
                </a:cxn>
                <a:cxn ang="0">
                  <a:pos x="0" y="24"/>
                </a:cxn>
                <a:cxn ang="0">
                  <a:pos x="2" y="24"/>
                </a:cxn>
                <a:cxn ang="0">
                  <a:pos x="2" y="22"/>
                </a:cxn>
                <a:cxn ang="0">
                  <a:pos x="6" y="24"/>
                </a:cxn>
                <a:cxn ang="0">
                  <a:pos x="8" y="26"/>
                </a:cxn>
              </a:cxnLst>
              <a:rect l="0" t="0" r="r" b="b"/>
              <a:pathLst>
                <a:path w="34" h="32">
                  <a:moveTo>
                    <a:pt x="8" y="26"/>
                  </a:moveTo>
                  <a:lnTo>
                    <a:pt x="8" y="26"/>
                  </a:lnTo>
                  <a:lnTo>
                    <a:pt x="20" y="30"/>
                  </a:lnTo>
                  <a:lnTo>
                    <a:pt x="20" y="28"/>
                  </a:lnTo>
                  <a:lnTo>
                    <a:pt x="22" y="28"/>
                  </a:lnTo>
                  <a:lnTo>
                    <a:pt x="26" y="32"/>
                  </a:lnTo>
                  <a:lnTo>
                    <a:pt x="32" y="32"/>
                  </a:lnTo>
                  <a:lnTo>
                    <a:pt x="34" y="20"/>
                  </a:lnTo>
                  <a:lnTo>
                    <a:pt x="34" y="14"/>
                  </a:lnTo>
                  <a:lnTo>
                    <a:pt x="34" y="10"/>
                  </a:lnTo>
                  <a:lnTo>
                    <a:pt x="30" y="8"/>
                  </a:lnTo>
                  <a:lnTo>
                    <a:pt x="28" y="6"/>
                  </a:lnTo>
                  <a:lnTo>
                    <a:pt x="26" y="2"/>
                  </a:lnTo>
                  <a:lnTo>
                    <a:pt x="24" y="2"/>
                  </a:lnTo>
                  <a:lnTo>
                    <a:pt x="20" y="0"/>
                  </a:lnTo>
                  <a:lnTo>
                    <a:pt x="12" y="0"/>
                  </a:lnTo>
                  <a:lnTo>
                    <a:pt x="10" y="6"/>
                  </a:lnTo>
                  <a:lnTo>
                    <a:pt x="6" y="10"/>
                  </a:lnTo>
                  <a:lnTo>
                    <a:pt x="4" y="12"/>
                  </a:lnTo>
                  <a:lnTo>
                    <a:pt x="2" y="12"/>
                  </a:lnTo>
                  <a:lnTo>
                    <a:pt x="2" y="16"/>
                  </a:lnTo>
                  <a:lnTo>
                    <a:pt x="0" y="18"/>
                  </a:lnTo>
                  <a:lnTo>
                    <a:pt x="0" y="22"/>
                  </a:lnTo>
                  <a:lnTo>
                    <a:pt x="0" y="24"/>
                  </a:lnTo>
                  <a:lnTo>
                    <a:pt x="2" y="24"/>
                  </a:lnTo>
                  <a:lnTo>
                    <a:pt x="2" y="22"/>
                  </a:lnTo>
                  <a:lnTo>
                    <a:pt x="6" y="24"/>
                  </a:lnTo>
                  <a:lnTo>
                    <a:pt x="8" y="26"/>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04" name="Freeform 420">
              <a:extLst>
                <a:ext uri="{FF2B5EF4-FFF2-40B4-BE49-F238E27FC236}">
                  <a16:creationId xmlns:a16="http://schemas.microsoft.com/office/drawing/2014/main" id="{3BE31A7F-777E-4CA0-94DD-5FCC5EB5C6C9}"/>
                </a:ext>
              </a:extLst>
            </p:cNvPr>
            <p:cNvSpPr>
              <a:spLocks/>
            </p:cNvSpPr>
            <p:nvPr/>
          </p:nvSpPr>
          <p:spPr bwMode="auto">
            <a:xfrm>
              <a:off x="2368550" y="1724025"/>
              <a:ext cx="346075" cy="111125"/>
            </a:xfrm>
            <a:custGeom>
              <a:avLst/>
              <a:gdLst/>
              <a:ahLst/>
              <a:cxnLst>
                <a:cxn ang="0">
                  <a:pos x="70" y="68"/>
                </a:cxn>
                <a:cxn ang="0">
                  <a:pos x="66" y="70"/>
                </a:cxn>
                <a:cxn ang="0">
                  <a:pos x="60" y="64"/>
                </a:cxn>
                <a:cxn ang="0">
                  <a:pos x="60" y="52"/>
                </a:cxn>
                <a:cxn ang="0">
                  <a:pos x="62" y="40"/>
                </a:cxn>
                <a:cxn ang="0">
                  <a:pos x="56" y="30"/>
                </a:cxn>
                <a:cxn ang="0">
                  <a:pos x="50" y="24"/>
                </a:cxn>
                <a:cxn ang="0">
                  <a:pos x="38" y="18"/>
                </a:cxn>
                <a:cxn ang="0">
                  <a:pos x="32" y="24"/>
                </a:cxn>
                <a:cxn ang="0">
                  <a:pos x="14" y="18"/>
                </a:cxn>
                <a:cxn ang="0">
                  <a:pos x="6" y="12"/>
                </a:cxn>
                <a:cxn ang="0">
                  <a:pos x="2" y="6"/>
                </a:cxn>
                <a:cxn ang="0">
                  <a:pos x="16" y="0"/>
                </a:cxn>
                <a:cxn ang="0">
                  <a:pos x="32" y="4"/>
                </a:cxn>
                <a:cxn ang="0">
                  <a:pos x="42" y="12"/>
                </a:cxn>
                <a:cxn ang="0">
                  <a:pos x="66" y="12"/>
                </a:cxn>
                <a:cxn ang="0">
                  <a:pos x="76" y="16"/>
                </a:cxn>
                <a:cxn ang="0">
                  <a:pos x="80" y="24"/>
                </a:cxn>
                <a:cxn ang="0">
                  <a:pos x="76" y="28"/>
                </a:cxn>
                <a:cxn ang="0">
                  <a:pos x="78" y="28"/>
                </a:cxn>
                <a:cxn ang="0">
                  <a:pos x="90" y="36"/>
                </a:cxn>
                <a:cxn ang="0">
                  <a:pos x="106" y="36"/>
                </a:cxn>
                <a:cxn ang="0">
                  <a:pos x="108" y="36"/>
                </a:cxn>
                <a:cxn ang="0">
                  <a:pos x="116" y="34"/>
                </a:cxn>
                <a:cxn ang="0">
                  <a:pos x="132" y="36"/>
                </a:cxn>
                <a:cxn ang="0">
                  <a:pos x="150" y="34"/>
                </a:cxn>
                <a:cxn ang="0">
                  <a:pos x="158" y="28"/>
                </a:cxn>
                <a:cxn ang="0">
                  <a:pos x="168" y="32"/>
                </a:cxn>
                <a:cxn ang="0">
                  <a:pos x="188" y="30"/>
                </a:cxn>
                <a:cxn ang="0">
                  <a:pos x="196" y="36"/>
                </a:cxn>
                <a:cxn ang="0">
                  <a:pos x="206" y="36"/>
                </a:cxn>
                <a:cxn ang="0">
                  <a:pos x="218" y="46"/>
                </a:cxn>
                <a:cxn ang="0">
                  <a:pos x="208" y="56"/>
                </a:cxn>
                <a:cxn ang="0">
                  <a:pos x="208" y="60"/>
                </a:cxn>
                <a:cxn ang="0">
                  <a:pos x="206" y="64"/>
                </a:cxn>
                <a:cxn ang="0">
                  <a:pos x="180" y="64"/>
                </a:cxn>
                <a:cxn ang="0">
                  <a:pos x="176" y="66"/>
                </a:cxn>
                <a:cxn ang="0">
                  <a:pos x="168" y="60"/>
                </a:cxn>
                <a:cxn ang="0">
                  <a:pos x="150" y="68"/>
                </a:cxn>
                <a:cxn ang="0">
                  <a:pos x="138" y="66"/>
                </a:cxn>
                <a:cxn ang="0">
                  <a:pos x="124" y="68"/>
                </a:cxn>
                <a:cxn ang="0">
                  <a:pos x="120" y="64"/>
                </a:cxn>
                <a:cxn ang="0">
                  <a:pos x="112" y="66"/>
                </a:cxn>
                <a:cxn ang="0">
                  <a:pos x="100" y="68"/>
                </a:cxn>
                <a:cxn ang="0">
                  <a:pos x="90" y="64"/>
                </a:cxn>
              </a:cxnLst>
              <a:rect l="0" t="0" r="r" b="b"/>
              <a:pathLst>
                <a:path w="218" h="70">
                  <a:moveTo>
                    <a:pt x="72" y="70"/>
                  </a:moveTo>
                  <a:lnTo>
                    <a:pt x="72" y="70"/>
                  </a:lnTo>
                  <a:lnTo>
                    <a:pt x="70" y="68"/>
                  </a:lnTo>
                  <a:lnTo>
                    <a:pt x="70" y="66"/>
                  </a:lnTo>
                  <a:lnTo>
                    <a:pt x="66" y="66"/>
                  </a:lnTo>
                  <a:lnTo>
                    <a:pt x="66" y="70"/>
                  </a:lnTo>
                  <a:lnTo>
                    <a:pt x="62" y="70"/>
                  </a:lnTo>
                  <a:lnTo>
                    <a:pt x="60" y="70"/>
                  </a:lnTo>
                  <a:lnTo>
                    <a:pt x="60" y="64"/>
                  </a:lnTo>
                  <a:lnTo>
                    <a:pt x="60" y="62"/>
                  </a:lnTo>
                  <a:lnTo>
                    <a:pt x="58" y="54"/>
                  </a:lnTo>
                  <a:lnTo>
                    <a:pt x="60" y="52"/>
                  </a:lnTo>
                  <a:lnTo>
                    <a:pt x="60" y="48"/>
                  </a:lnTo>
                  <a:lnTo>
                    <a:pt x="58" y="44"/>
                  </a:lnTo>
                  <a:lnTo>
                    <a:pt x="62" y="40"/>
                  </a:lnTo>
                  <a:lnTo>
                    <a:pt x="62" y="36"/>
                  </a:lnTo>
                  <a:lnTo>
                    <a:pt x="60" y="32"/>
                  </a:lnTo>
                  <a:lnTo>
                    <a:pt x="56" y="30"/>
                  </a:lnTo>
                  <a:lnTo>
                    <a:pt x="56" y="28"/>
                  </a:lnTo>
                  <a:lnTo>
                    <a:pt x="54" y="24"/>
                  </a:lnTo>
                  <a:lnTo>
                    <a:pt x="50" y="24"/>
                  </a:lnTo>
                  <a:lnTo>
                    <a:pt x="40" y="22"/>
                  </a:lnTo>
                  <a:lnTo>
                    <a:pt x="40" y="18"/>
                  </a:lnTo>
                  <a:lnTo>
                    <a:pt x="38" y="18"/>
                  </a:lnTo>
                  <a:lnTo>
                    <a:pt x="36" y="20"/>
                  </a:lnTo>
                  <a:lnTo>
                    <a:pt x="34" y="24"/>
                  </a:lnTo>
                  <a:lnTo>
                    <a:pt x="32" y="24"/>
                  </a:lnTo>
                  <a:lnTo>
                    <a:pt x="26" y="20"/>
                  </a:lnTo>
                  <a:lnTo>
                    <a:pt x="20" y="18"/>
                  </a:lnTo>
                  <a:lnTo>
                    <a:pt x="14" y="18"/>
                  </a:lnTo>
                  <a:lnTo>
                    <a:pt x="10" y="16"/>
                  </a:lnTo>
                  <a:lnTo>
                    <a:pt x="8" y="14"/>
                  </a:lnTo>
                  <a:lnTo>
                    <a:pt x="6" y="12"/>
                  </a:lnTo>
                  <a:lnTo>
                    <a:pt x="0" y="8"/>
                  </a:lnTo>
                  <a:lnTo>
                    <a:pt x="0" y="6"/>
                  </a:lnTo>
                  <a:lnTo>
                    <a:pt x="2" y="6"/>
                  </a:lnTo>
                  <a:lnTo>
                    <a:pt x="6" y="0"/>
                  </a:lnTo>
                  <a:lnTo>
                    <a:pt x="12" y="2"/>
                  </a:lnTo>
                  <a:lnTo>
                    <a:pt x="16" y="0"/>
                  </a:lnTo>
                  <a:lnTo>
                    <a:pt x="16" y="2"/>
                  </a:lnTo>
                  <a:lnTo>
                    <a:pt x="26" y="4"/>
                  </a:lnTo>
                  <a:lnTo>
                    <a:pt x="32" y="4"/>
                  </a:lnTo>
                  <a:lnTo>
                    <a:pt x="36" y="4"/>
                  </a:lnTo>
                  <a:lnTo>
                    <a:pt x="42" y="8"/>
                  </a:lnTo>
                  <a:lnTo>
                    <a:pt x="42" y="12"/>
                  </a:lnTo>
                  <a:lnTo>
                    <a:pt x="52" y="12"/>
                  </a:lnTo>
                  <a:lnTo>
                    <a:pt x="64" y="8"/>
                  </a:lnTo>
                  <a:lnTo>
                    <a:pt x="66" y="12"/>
                  </a:lnTo>
                  <a:lnTo>
                    <a:pt x="70" y="12"/>
                  </a:lnTo>
                  <a:lnTo>
                    <a:pt x="74" y="12"/>
                  </a:lnTo>
                  <a:lnTo>
                    <a:pt x="76" y="16"/>
                  </a:lnTo>
                  <a:lnTo>
                    <a:pt x="86" y="18"/>
                  </a:lnTo>
                  <a:lnTo>
                    <a:pt x="86" y="22"/>
                  </a:lnTo>
                  <a:lnTo>
                    <a:pt x="80" y="24"/>
                  </a:lnTo>
                  <a:lnTo>
                    <a:pt x="72" y="24"/>
                  </a:lnTo>
                  <a:lnTo>
                    <a:pt x="72" y="26"/>
                  </a:lnTo>
                  <a:lnTo>
                    <a:pt x="76" y="28"/>
                  </a:lnTo>
                  <a:lnTo>
                    <a:pt x="74" y="32"/>
                  </a:lnTo>
                  <a:lnTo>
                    <a:pt x="76" y="32"/>
                  </a:lnTo>
                  <a:lnTo>
                    <a:pt x="78" y="28"/>
                  </a:lnTo>
                  <a:lnTo>
                    <a:pt x="84" y="28"/>
                  </a:lnTo>
                  <a:lnTo>
                    <a:pt x="90" y="30"/>
                  </a:lnTo>
                  <a:lnTo>
                    <a:pt x="90" y="36"/>
                  </a:lnTo>
                  <a:lnTo>
                    <a:pt x="92" y="34"/>
                  </a:lnTo>
                  <a:lnTo>
                    <a:pt x="92" y="32"/>
                  </a:lnTo>
                  <a:lnTo>
                    <a:pt x="106" y="36"/>
                  </a:lnTo>
                  <a:lnTo>
                    <a:pt x="106" y="38"/>
                  </a:lnTo>
                  <a:lnTo>
                    <a:pt x="108" y="38"/>
                  </a:lnTo>
                  <a:lnTo>
                    <a:pt x="108" y="36"/>
                  </a:lnTo>
                  <a:lnTo>
                    <a:pt x="112" y="38"/>
                  </a:lnTo>
                  <a:lnTo>
                    <a:pt x="116" y="40"/>
                  </a:lnTo>
                  <a:lnTo>
                    <a:pt x="116" y="34"/>
                  </a:lnTo>
                  <a:lnTo>
                    <a:pt x="124" y="38"/>
                  </a:lnTo>
                  <a:lnTo>
                    <a:pt x="132" y="38"/>
                  </a:lnTo>
                  <a:lnTo>
                    <a:pt x="132" y="36"/>
                  </a:lnTo>
                  <a:lnTo>
                    <a:pt x="136" y="34"/>
                  </a:lnTo>
                  <a:lnTo>
                    <a:pt x="144" y="34"/>
                  </a:lnTo>
                  <a:lnTo>
                    <a:pt x="150" y="34"/>
                  </a:lnTo>
                  <a:lnTo>
                    <a:pt x="150" y="30"/>
                  </a:lnTo>
                  <a:lnTo>
                    <a:pt x="156" y="30"/>
                  </a:lnTo>
                  <a:lnTo>
                    <a:pt x="158" y="28"/>
                  </a:lnTo>
                  <a:lnTo>
                    <a:pt x="162" y="28"/>
                  </a:lnTo>
                  <a:lnTo>
                    <a:pt x="164" y="30"/>
                  </a:lnTo>
                  <a:lnTo>
                    <a:pt x="168" y="32"/>
                  </a:lnTo>
                  <a:lnTo>
                    <a:pt x="172" y="30"/>
                  </a:lnTo>
                  <a:lnTo>
                    <a:pt x="174" y="30"/>
                  </a:lnTo>
                  <a:lnTo>
                    <a:pt x="188" y="30"/>
                  </a:lnTo>
                  <a:lnTo>
                    <a:pt x="188" y="34"/>
                  </a:lnTo>
                  <a:lnTo>
                    <a:pt x="192" y="36"/>
                  </a:lnTo>
                  <a:lnTo>
                    <a:pt x="196" y="36"/>
                  </a:lnTo>
                  <a:lnTo>
                    <a:pt x="198" y="34"/>
                  </a:lnTo>
                  <a:lnTo>
                    <a:pt x="202" y="34"/>
                  </a:lnTo>
                  <a:lnTo>
                    <a:pt x="206" y="36"/>
                  </a:lnTo>
                  <a:lnTo>
                    <a:pt x="212" y="40"/>
                  </a:lnTo>
                  <a:lnTo>
                    <a:pt x="216" y="40"/>
                  </a:lnTo>
                  <a:lnTo>
                    <a:pt x="218" y="46"/>
                  </a:lnTo>
                  <a:lnTo>
                    <a:pt x="218" y="48"/>
                  </a:lnTo>
                  <a:lnTo>
                    <a:pt x="216" y="50"/>
                  </a:lnTo>
                  <a:lnTo>
                    <a:pt x="208" y="56"/>
                  </a:lnTo>
                  <a:lnTo>
                    <a:pt x="208" y="54"/>
                  </a:lnTo>
                  <a:lnTo>
                    <a:pt x="208" y="56"/>
                  </a:lnTo>
                  <a:lnTo>
                    <a:pt x="208" y="60"/>
                  </a:lnTo>
                  <a:lnTo>
                    <a:pt x="208" y="62"/>
                  </a:lnTo>
                  <a:lnTo>
                    <a:pt x="208" y="60"/>
                  </a:lnTo>
                  <a:lnTo>
                    <a:pt x="206" y="64"/>
                  </a:lnTo>
                  <a:lnTo>
                    <a:pt x="192" y="66"/>
                  </a:lnTo>
                  <a:lnTo>
                    <a:pt x="182" y="66"/>
                  </a:lnTo>
                  <a:lnTo>
                    <a:pt x="180" y="64"/>
                  </a:lnTo>
                  <a:lnTo>
                    <a:pt x="180" y="66"/>
                  </a:lnTo>
                  <a:lnTo>
                    <a:pt x="178" y="66"/>
                  </a:lnTo>
                  <a:lnTo>
                    <a:pt x="176" y="66"/>
                  </a:lnTo>
                  <a:lnTo>
                    <a:pt x="172" y="64"/>
                  </a:lnTo>
                  <a:lnTo>
                    <a:pt x="170" y="60"/>
                  </a:lnTo>
                  <a:lnTo>
                    <a:pt x="168" y="60"/>
                  </a:lnTo>
                  <a:lnTo>
                    <a:pt x="168" y="66"/>
                  </a:lnTo>
                  <a:lnTo>
                    <a:pt x="166" y="66"/>
                  </a:lnTo>
                  <a:lnTo>
                    <a:pt x="150" y="68"/>
                  </a:lnTo>
                  <a:lnTo>
                    <a:pt x="142" y="66"/>
                  </a:lnTo>
                  <a:lnTo>
                    <a:pt x="138" y="68"/>
                  </a:lnTo>
                  <a:lnTo>
                    <a:pt x="138" y="66"/>
                  </a:lnTo>
                  <a:lnTo>
                    <a:pt x="136" y="64"/>
                  </a:lnTo>
                  <a:lnTo>
                    <a:pt x="136" y="68"/>
                  </a:lnTo>
                  <a:lnTo>
                    <a:pt x="124" y="68"/>
                  </a:lnTo>
                  <a:lnTo>
                    <a:pt x="124" y="66"/>
                  </a:lnTo>
                  <a:lnTo>
                    <a:pt x="124" y="64"/>
                  </a:lnTo>
                  <a:lnTo>
                    <a:pt x="120" y="64"/>
                  </a:lnTo>
                  <a:lnTo>
                    <a:pt x="120" y="68"/>
                  </a:lnTo>
                  <a:lnTo>
                    <a:pt x="114" y="68"/>
                  </a:lnTo>
                  <a:lnTo>
                    <a:pt x="112" y="66"/>
                  </a:lnTo>
                  <a:lnTo>
                    <a:pt x="106" y="70"/>
                  </a:lnTo>
                  <a:lnTo>
                    <a:pt x="102" y="70"/>
                  </a:lnTo>
                  <a:lnTo>
                    <a:pt x="100" y="68"/>
                  </a:lnTo>
                  <a:lnTo>
                    <a:pt x="96" y="58"/>
                  </a:lnTo>
                  <a:lnTo>
                    <a:pt x="90" y="62"/>
                  </a:lnTo>
                  <a:lnTo>
                    <a:pt x="90" y="64"/>
                  </a:lnTo>
                  <a:lnTo>
                    <a:pt x="90" y="66"/>
                  </a:lnTo>
                  <a:lnTo>
                    <a:pt x="72" y="7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05" name="Freeform 421">
              <a:extLst>
                <a:ext uri="{FF2B5EF4-FFF2-40B4-BE49-F238E27FC236}">
                  <a16:creationId xmlns:a16="http://schemas.microsoft.com/office/drawing/2014/main" id="{FE4147DB-1E3D-43AC-80D3-F6866C22C085}"/>
                </a:ext>
              </a:extLst>
            </p:cNvPr>
            <p:cNvSpPr>
              <a:spLocks/>
            </p:cNvSpPr>
            <p:nvPr/>
          </p:nvSpPr>
          <p:spPr bwMode="auto">
            <a:xfrm>
              <a:off x="2368550" y="1724025"/>
              <a:ext cx="346075" cy="111125"/>
            </a:xfrm>
            <a:custGeom>
              <a:avLst/>
              <a:gdLst/>
              <a:ahLst/>
              <a:cxnLst>
                <a:cxn ang="0">
                  <a:pos x="70" y="68"/>
                </a:cxn>
                <a:cxn ang="0">
                  <a:pos x="66" y="70"/>
                </a:cxn>
                <a:cxn ang="0">
                  <a:pos x="60" y="64"/>
                </a:cxn>
                <a:cxn ang="0">
                  <a:pos x="60" y="52"/>
                </a:cxn>
                <a:cxn ang="0">
                  <a:pos x="62" y="40"/>
                </a:cxn>
                <a:cxn ang="0">
                  <a:pos x="56" y="30"/>
                </a:cxn>
                <a:cxn ang="0">
                  <a:pos x="50" y="24"/>
                </a:cxn>
                <a:cxn ang="0">
                  <a:pos x="38" y="18"/>
                </a:cxn>
                <a:cxn ang="0">
                  <a:pos x="32" y="24"/>
                </a:cxn>
                <a:cxn ang="0">
                  <a:pos x="14" y="18"/>
                </a:cxn>
                <a:cxn ang="0">
                  <a:pos x="6" y="12"/>
                </a:cxn>
                <a:cxn ang="0">
                  <a:pos x="2" y="6"/>
                </a:cxn>
                <a:cxn ang="0">
                  <a:pos x="16" y="0"/>
                </a:cxn>
                <a:cxn ang="0">
                  <a:pos x="32" y="4"/>
                </a:cxn>
                <a:cxn ang="0">
                  <a:pos x="42" y="12"/>
                </a:cxn>
                <a:cxn ang="0">
                  <a:pos x="66" y="12"/>
                </a:cxn>
                <a:cxn ang="0">
                  <a:pos x="76" y="16"/>
                </a:cxn>
                <a:cxn ang="0">
                  <a:pos x="80" y="24"/>
                </a:cxn>
                <a:cxn ang="0">
                  <a:pos x="76" y="28"/>
                </a:cxn>
                <a:cxn ang="0">
                  <a:pos x="78" y="28"/>
                </a:cxn>
                <a:cxn ang="0">
                  <a:pos x="90" y="36"/>
                </a:cxn>
                <a:cxn ang="0">
                  <a:pos x="106" y="36"/>
                </a:cxn>
                <a:cxn ang="0">
                  <a:pos x="108" y="36"/>
                </a:cxn>
                <a:cxn ang="0">
                  <a:pos x="116" y="34"/>
                </a:cxn>
                <a:cxn ang="0">
                  <a:pos x="132" y="36"/>
                </a:cxn>
                <a:cxn ang="0">
                  <a:pos x="150" y="34"/>
                </a:cxn>
                <a:cxn ang="0">
                  <a:pos x="158" y="28"/>
                </a:cxn>
                <a:cxn ang="0">
                  <a:pos x="168" y="32"/>
                </a:cxn>
                <a:cxn ang="0">
                  <a:pos x="188" y="30"/>
                </a:cxn>
                <a:cxn ang="0">
                  <a:pos x="196" y="36"/>
                </a:cxn>
                <a:cxn ang="0">
                  <a:pos x="206" y="36"/>
                </a:cxn>
                <a:cxn ang="0">
                  <a:pos x="218" y="46"/>
                </a:cxn>
                <a:cxn ang="0">
                  <a:pos x="208" y="56"/>
                </a:cxn>
                <a:cxn ang="0">
                  <a:pos x="208" y="60"/>
                </a:cxn>
                <a:cxn ang="0">
                  <a:pos x="206" y="64"/>
                </a:cxn>
                <a:cxn ang="0">
                  <a:pos x="180" y="64"/>
                </a:cxn>
                <a:cxn ang="0">
                  <a:pos x="176" y="66"/>
                </a:cxn>
                <a:cxn ang="0">
                  <a:pos x="168" y="60"/>
                </a:cxn>
                <a:cxn ang="0">
                  <a:pos x="150" y="68"/>
                </a:cxn>
                <a:cxn ang="0">
                  <a:pos x="138" y="66"/>
                </a:cxn>
                <a:cxn ang="0">
                  <a:pos x="124" y="68"/>
                </a:cxn>
                <a:cxn ang="0">
                  <a:pos x="120" y="64"/>
                </a:cxn>
                <a:cxn ang="0">
                  <a:pos x="112" y="66"/>
                </a:cxn>
                <a:cxn ang="0">
                  <a:pos x="100" y="68"/>
                </a:cxn>
                <a:cxn ang="0">
                  <a:pos x="90" y="64"/>
                </a:cxn>
              </a:cxnLst>
              <a:rect l="0" t="0" r="r" b="b"/>
              <a:pathLst>
                <a:path w="218" h="70">
                  <a:moveTo>
                    <a:pt x="72" y="70"/>
                  </a:moveTo>
                  <a:lnTo>
                    <a:pt x="72" y="70"/>
                  </a:lnTo>
                  <a:lnTo>
                    <a:pt x="70" y="68"/>
                  </a:lnTo>
                  <a:lnTo>
                    <a:pt x="70" y="66"/>
                  </a:lnTo>
                  <a:lnTo>
                    <a:pt x="66" y="66"/>
                  </a:lnTo>
                  <a:lnTo>
                    <a:pt x="66" y="70"/>
                  </a:lnTo>
                  <a:lnTo>
                    <a:pt x="62" y="70"/>
                  </a:lnTo>
                  <a:lnTo>
                    <a:pt x="60" y="70"/>
                  </a:lnTo>
                  <a:lnTo>
                    <a:pt x="60" y="64"/>
                  </a:lnTo>
                  <a:lnTo>
                    <a:pt x="60" y="62"/>
                  </a:lnTo>
                  <a:lnTo>
                    <a:pt x="58" y="54"/>
                  </a:lnTo>
                  <a:lnTo>
                    <a:pt x="60" y="52"/>
                  </a:lnTo>
                  <a:lnTo>
                    <a:pt x="60" y="48"/>
                  </a:lnTo>
                  <a:lnTo>
                    <a:pt x="58" y="44"/>
                  </a:lnTo>
                  <a:lnTo>
                    <a:pt x="62" y="40"/>
                  </a:lnTo>
                  <a:lnTo>
                    <a:pt x="62" y="36"/>
                  </a:lnTo>
                  <a:lnTo>
                    <a:pt x="60" y="32"/>
                  </a:lnTo>
                  <a:lnTo>
                    <a:pt x="56" y="30"/>
                  </a:lnTo>
                  <a:lnTo>
                    <a:pt x="56" y="28"/>
                  </a:lnTo>
                  <a:lnTo>
                    <a:pt x="54" y="24"/>
                  </a:lnTo>
                  <a:lnTo>
                    <a:pt x="50" y="24"/>
                  </a:lnTo>
                  <a:lnTo>
                    <a:pt x="40" y="22"/>
                  </a:lnTo>
                  <a:lnTo>
                    <a:pt x="40" y="18"/>
                  </a:lnTo>
                  <a:lnTo>
                    <a:pt x="38" y="18"/>
                  </a:lnTo>
                  <a:lnTo>
                    <a:pt x="36" y="20"/>
                  </a:lnTo>
                  <a:lnTo>
                    <a:pt x="34" y="24"/>
                  </a:lnTo>
                  <a:lnTo>
                    <a:pt x="32" y="24"/>
                  </a:lnTo>
                  <a:lnTo>
                    <a:pt x="26" y="20"/>
                  </a:lnTo>
                  <a:lnTo>
                    <a:pt x="20" y="18"/>
                  </a:lnTo>
                  <a:lnTo>
                    <a:pt x="14" y="18"/>
                  </a:lnTo>
                  <a:lnTo>
                    <a:pt x="10" y="16"/>
                  </a:lnTo>
                  <a:lnTo>
                    <a:pt x="8" y="14"/>
                  </a:lnTo>
                  <a:lnTo>
                    <a:pt x="6" y="12"/>
                  </a:lnTo>
                  <a:lnTo>
                    <a:pt x="0" y="8"/>
                  </a:lnTo>
                  <a:lnTo>
                    <a:pt x="0" y="6"/>
                  </a:lnTo>
                  <a:lnTo>
                    <a:pt x="2" y="6"/>
                  </a:lnTo>
                  <a:lnTo>
                    <a:pt x="6" y="0"/>
                  </a:lnTo>
                  <a:lnTo>
                    <a:pt x="12" y="2"/>
                  </a:lnTo>
                  <a:lnTo>
                    <a:pt x="16" y="0"/>
                  </a:lnTo>
                  <a:lnTo>
                    <a:pt x="16" y="2"/>
                  </a:lnTo>
                  <a:lnTo>
                    <a:pt x="26" y="4"/>
                  </a:lnTo>
                  <a:lnTo>
                    <a:pt x="32" y="4"/>
                  </a:lnTo>
                  <a:lnTo>
                    <a:pt x="36" y="4"/>
                  </a:lnTo>
                  <a:lnTo>
                    <a:pt x="42" y="8"/>
                  </a:lnTo>
                  <a:lnTo>
                    <a:pt x="42" y="12"/>
                  </a:lnTo>
                  <a:lnTo>
                    <a:pt x="52" y="12"/>
                  </a:lnTo>
                  <a:lnTo>
                    <a:pt x="64" y="8"/>
                  </a:lnTo>
                  <a:lnTo>
                    <a:pt x="66" y="12"/>
                  </a:lnTo>
                  <a:lnTo>
                    <a:pt x="70" y="12"/>
                  </a:lnTo>
                  <a:lnTo>
                    <a:pt x="74" y="12"/>
                  </a:lnTo>
                  <a:lnTo>
                    <a:pt x="76" y="16"/>
                  </a:lnTo>
                  <a:lnTo>
                    <a:pt x="86" y="18"/>
                  </a:lnTo>
                  <a:lnTo>
                    <a:pt x="86" y="22"/>
                  </a:lnTo>
                  <a:lnTo>
                    <a:pt x="80" y="24"/>
                  </a:lnTo>
                  <a:lnTo>
                    <a:pt x="72" y="24"/>
                  </a:lnTo>
                  <a:lnTo>
                    <a:pt x="72" y="26"/>
                  </a:lnTo>
                  <a:lnTo>
                    <a:pt x="76" y="28"/>
                  </a:lnTo>
                  <a:lnTo>
                    <a:pt x="74" y="32"/>
                  </a:lnTo>
                  <a:lnTo>
                    <a:pt x="76" y="32"/>
                  </a:lnTo>
                  <a:lnTo>
                    <a:pt x="78" y="28"/>
                  </a:lnTo>
                  <a:lnTo>
                    <a:pt x="84" y="28"/>
                  </a:lnTo>
                  <a:lnTo>
                    <a:pt x="90" y="30"/>
                  </a:lnTo>
                  <a:lnTo>
                    <a:pt x="90" y="36"/>
                  </a:lnTo>
                  <a:lnTo>
                    <a:pt x="92" y="34"/>
                  </a:lnTo>
                  <a:lnTo>
                    <a:pt x="92" y="32"/>
                  </a:lnTo>
                  <a:lnTo>
                    <a:pt x="106" y="36"/>
                  </a:lnTo>
                  <a:lnTo>
                    <a:pt x="106" y="38"/>
                  </a:lnTo>
                  <a:lnTo>
                    <a:pt x="108" y="38"/>
                  </a:lnTo>
                  <a:lnTo>
                    <a:pt x="108" y="36"/>
                  </a:lnTo>
                  <a:lnTo>
                    <a:pt x="112" y="38"/>
                  </a:lnTo>
                  <a:lnTo>
                    <a:pt x="116" y="40"/>
                  </a:lnTo>
                  <a:lnTo>
                    <a:pt x="116" y="34"/>
                  </a:lnTo>
                  <a:lnTo>
                    <a:pt x="124" y="38"/>
                  </a:lnTo>
                  <a:lnTo>
                    <a:pt x="132" y="38"/>
                  </a:lnTo>
                  <a:lnTo>
                    <a:pt x="132" y="36"/>
                  </a:lnTo>
                  <a:lnTo>
                    <a:pt x="136" y="34"/>
                  </a:lnTo>
                  <a:lnTo>
                    <a:pt x="144" y="34"/>
                  </a:lnTo>
                  <a:lnTo>
                    <a:pt x="150" y="34"/>
                  </a:lnTo>
                  <a:lnTo>
                    <a:pt x="150" y="30"/>
                  </a:lnTo>
                  <a:lnTo>
                    <a:pt x="156" y="30"/>
                  </a:lnTo>
                  <a:lnTo>
                    <a:pt x="158" y="28"/>
                  </a:lnTo>
                  <a:lnTo>
                    <a:pt x="162" y="28"/>
                  </a:lnTo>
                  <a:lnTo>
                    <a:pt x="164" y="30"/>
                  </a:lnTo>
                  <a:lnTo>
                    <a:pt x="168" y="32"/>
                  </a:lnTo>
                  <a:lnTo>
                    <a:pt x="172" y="30"/>
                  </a:lnTo>
                  <a:lnTo>
                    <a:pt x="174" y="30"/>
                  </a:lnTo>
                  <a:lnTo>
                    <a:pt x="188" y="30"/>
                  </a:lnTo>
                  <a:lnTo>
                    <a:pt x="188" y="34"/>
                  </a:lnTo>
                  <a:lnTo>
                    <a:pt x="192" y="36"/>
                  </a:lnTo>
                  <a:lnTo>
                    <a:pt x="196" y="36"/>
                  </a:lnTo>
                  <a:lnTo>
                    <a:pt x="198" y="34"/>
                  </a:lnTo>
                  <a:lnTo>
                    <a:pt x="202" y="34"/>
                  </a:lnTo>
                  <a:lnTo>
                    <a:pt x="206" y="36"/>
                  </a:lnTo>
                  <a:lnTo>
                    <a:pt x="212" y="40"/>
                  </a:lnTo>
                  <a:lnTo>
                    <a:pt x="216" y="40"/>
                  </a:lnTo>
                  <a:lnTo>
                    <a:pt x="218" y="46"/>
                  </a:lnTo>
                  <a:lnTo>
                    <a:pt x="218" y="48"/>
                  </a:lnTo>
                  <a:lnTo>
                    <a:pt x="216" y="50"/>
                  </a:lnTo>
                  <a:lnTo>
                    <a:pt x="208" y="56"/>
                  </a:lnTo>
                  <a:lnTo>
                    <a:pt x="208" y="54"/>
                  </a:lnTo>
                  <a:lnTo>
                    <a:pt x="208" y="56"/>
                  </a:lnTo>
                  <a:lnTo>
                    <a:pt x="208" y="60"/>
                  </a:lnTo>
                  <a:lnTo>
                    <a:pt x="208" y="62"/>
                  </a:lnTo>
                  <a:lnTo>
                    <a:pt x="208" y="60"/>
                  </a:lnTo>
                  <a:lnTo>
                    <a:pt x="206" y="64"/>
                  </a:lnTo>
                  <a:lnTo>
                    <a:pt x="192" y="66"/>
                  </a:lnTo>
                  <a:lnTo>
                    <a:pt x="182" y="66"/>
                  </a:lnTo>
                  <a:lnTo>
                    <a:pt x="180" y="64"/>
                  </a:lnTo>
                  <a:lnTo>
                    <a:pt x="180" y="66"/>
                  </a:lnTo>
                  <a:lnTo>
                    <a:pt x="178" y="66"/>
                  </a:lnTo>
                  <a:lnTo>
                    <a:pt x="176" y="66"/>
                  </a:lnTo>
                  <a:lnTo>
                    <a:pt x="172" y="64"/>
                  </a:lnTo>
                  <a:lnTo>
                    <a:pt x="170" y="60"/>
                  </a:lnTo>
                  <a:lnTo>
                    <a:pt x="168" y="60"/>
                  </a:lnTo>
                  <a:lnTo>
                    <a:pt x="168" y="66"/>
                  </a:lnTo>
                  <a:lnTo>
                    <a:pt x="166" y="66"/>
                  </a:lnTo>
                  <a:lnTo>
                    <a:pt x="150" y="68"/>
                  </a:lnTo>
                  <a:lnTo>
                    <a:pt x="142" y="66"/>
                  </a:lnTo>
                  <a:lnTo>
                    <a:pt x="138" y="68"/>
                  </a:lnTo>
                  <a:lnTo>
                    <a:pt x="138" y="66"/>
                  </a:lnTo>
                  <a:lnTo>
                    <a:pt x="136" y="64"/>
                  </a:lnTo>
                  <a:lnTo>
                    <a:pt x="136" y="68"/>
                  </a:lnTo>
                  <a:lnTo>
                    <a:pt x="124" y="68"/>
                  </a:lnTo>
                  <a:lnTo>
                    <a:pt x="124" y="66"/>
                  </a:lnTo>
                  <a:lnTo>
                    <a:pt x="124" y="64"/>
                  </a:lnTo>
                  <a:lnTo>
                    <a:pt x="120" y="64"/>
                  </a:lnTo>
                  <a:lnTo>
                    <a:pt x="120" y="68"/>
                  </a:lnTo>
                  <a:lnTo>
                    <a:pt x="114" y="68"/>
                  </a:lnTo>
                  <a:lnTo>
                    <a:pt x="112" y="66"/>
                  </a:lnTo>
                  <a:lnTo>
                    <a:pt x="106" y="70"/>
                  </a:lnTo>
                  <a:lnTo>
                    <a:pt x="102" y="70"/>
                  </a:lnTo>
                  <a:lnTo>
                    <a:pt x="100" y="68"/>
                  </a:lnTo>
                  <a:lnTo>
                    <a:pt x="96" y="58"/>
                  </a:lnTo>
                  <a:lnTo>
                    <a:pt x="90" y="62"/>
                  </a:lnTo>
                  <a:lnTo>
                    <a:pt x="90" y="64"/>
                  </a:lnTo>
                  <a:lnTo>
                    <a:pt x="90" y="66"/>
                  </a:lnTo>
                  <a:lnTo>
                    <a:pt x="72" y="7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06" name="Freeform 422">
              <a:extLst>
                <a:ext uri="{FF2B5EF4-FFF2-40B4-BE49-F238E27FC236}">
                  <a16:creationId xmlns:a16="http://schemas.microsoft.com/office/drawing/2014/main" id="{A1556B66-E871-4444-95C4-6690961612F9}"/>
                </a:ext>
              </a:extLst>
            </p:cNvPr>
            <p:cNvSpPr>
              <a:spLocks/>
            </p:cNvSpPr>
            <p:nvPr/>
          </p:nvSpPr>
          <p:spPr bwMode="auto">
            <a:xfrm>
              <a:off x="2565400" y="2181225"/>
              <a:ext cx="104775" cy="82550"/>
            </a:xfrm>
            <a:custGeom>
              <a:avLst/>
              <a:gdLst/>
              <a:ahLst/>
              <a:cxnLst>
                <a:cxn ang="0">
                  <a:pos x="60" y="32"/>
                </a:cxn>
                <a:cxn ang="0">
                  <a:pos x="60" y="32"/>
                </a:cxn>
                <a:cxn ang="0">
                  <a:pos x="56" y="32"/>
                </a:cxn>
                <a:cxn ang="0">
                  <a:pos x="54" y="36"/>
                </a:cxn>
                <a:cxn ang="0">
                  <a:pos x="52" y="30"/>
                </a:cxn>
                <a:cxn ang="0">
                  <a:pos x="50" y="22"/>
                </a:cxn>
                <a:cxn ang="0">
                  <a:pos x="48" y="22"/>
                </a:cxn>
                <a:cxn ang="0">
                  <a:pos x="48" y="20"/>
                </a:cxn>
                <a:cxn ang="0">
                  <a:pos x="40" y="14"/>
                </a:cxn>
                <a:cxn ang="0">
                  <a:pos x="40" y="12"/>
                </a:cxn>
                <a:cxn ang="0">
                  <a:pos x="38" y="12"/>
                </a:cxn>
                <a:cxn ang="0">
                  <a:pos x="38" y="10"/>
                </a:cxn>
                <a:cxn ang="0">
                  <a:pos x="36" y="10"/>
                </a:cxn>
                <a:cxn ang="0">
                  <a:pos x="32" y="10"/>
                </a:cxn>
                <a:cxn ang="0">
                  <a:pos x="26" y="10"/>
                </a:cxn>
                <a:cxn ang="0">
                  <a:pos x="26" y="8"/>
                </a:cxn>
                <a:cxn ang="0">
                  <a:pos x="24" y="8"/>
                </a:cxn>
                <a:cxn ang="0">
                  <a:pos x="22" y="8"/>
                </a:cxn>
                <a:cxn ang="0">
                  <a:pos x="22" y="10"/>
                </a:cxn>
                <a:cxn ang="0">
                  <a:pos x="20" y="10"/>
                </a:cxn>
                <a:cxn ang="0">
                  <a:pos x="18" y="10"/>
                </a:cxn>
                <a:cxn ang="0">
                  <a:pos x="16" y="6"/>
                </a:cxn>
                <a:cxn ang="0">
                  <a:pos x="20" y="2"/>
                </a:cxn>
                <a:cxn ang="0">
                  <a:pos x="18" y="0"/>
                </a:cxn>
                <a:cxn ang="0">
                  <a:pos x="14" y="0"/>
                </a:cxn>
                <a:cxn ang="0">
                  <a:pos x="12" y="12"/>
                </a:cxn>
                <a:cxn ang="0">
                  <a:pos x="14" y="28"/>
                </a:cxn>
                <a:cxn ang="0">
                  <a:pos x="0" y="38"/>
                </a:cxn>
                <a:cxn ang="0">
                  <a:pos x="0" y="40"/>
                </a:cxn>
                <a:cxn ang="0">
                  <a:pos x="0" y="42"/>
                </a:cxn>
                <a:cxn ang="0">
                  <a:pos x="0" y="44"/>
                </a:cxn>
                <a:cxn ang="0">
                  <a:pos x="4" y="46"/>
                </a:cxn>
                <a:cxn ang="0">
                  <a:pos x="6" y="44"/>
                </a:cxn>
                <a:cxn ang="0">
                  <a:pos x="12" y="42"/>
                </a:cxn>
                <a:cxn ang="0">
                  <a:pos x="14" y="44"/>
                </a:cxn>
                <a:cxn ang="0">
                  <a:pos x="12" y="44"/>
                </a:cxn>
                <a:cxn ang="0">
                  <a:pos x="14" y="52"/>
                </a:cxn>
                <a:cxn ang="0">
                  <a:pos x="20" y="52"/>
                </a:cxn>
                <a:cxn ang="0">
                  <a:pos x="26" y="50"/>
                </a:cxn>
                <a:cxn ang="0">
                  <a:pos x="26" y="48"/>
                </a:cxn>
                <a:cxn ang="0">
                  <a:pos x="28" y="44"/>
                </a:cxn>
                <a:cxn ang="0">
                  <a:pos x="28" y="38"/>
                </a:cxn>
                <a:cxn ang="0">
                  <a:pos x="28" y="32"/>
                </a:cxn>
                <a:cxn ang="0">
                  <a:pos x="34" y="26"/>
                </a:cxn>
                <a:cxn ang="0">
                  <a:pos x="38" y="26"/>
                </a:cxn>
                <a:cxn ang="0">
                  <a:pos x="38" y="24"/>
                </a:cxn>
                <a:cxn ang="0">
                  <a:pos x="42" y="24"/>
                </a:cxn>
                <a:cxn ang="0">
                  <a:pos x="44" y="30"/>
                </a:cxn>
                <a:cxn ang="0">
                  <a:pos x="44" y="34"/>
                </a:cxn>
                <a:cxn ang="0">
                  <a:pos x="40" y="36"/>
                </a:cxn>
                <a:cxn ang="0">
                  <a:pos x="40" y="38"/>
                </a:cxn>
                <a:cxn ang="0">
                  <a:pos x="44" y="38"/>
                </a:cxn>
                <a:cxn ang="0">
                  <a:pos x="46" y="42"/>
                </a:cxn>
                <a:cxn ang="0">
                  <a:pos x="54" y="42"/>
                </a:cxn>
                <a:cxn ang="0">
                  <a:pos x="60" y="46"/>
                </a:cxn>
                <a:cxn ang="0">
                  <a:pos x="64" y="42"/>
                </a:cxn>
                <a:cxn ang="0">
                  <a:pos x="64" y="36"/>
                </a:cxn>
                <a:cxn ang="0">
                  <a:pos x="66" y="36"/>
                </a:cxn>
                <a:cxn ang="0">
                  <a:pos x="66" y="32"/>
                </a:cxn>
                <a:cxn ang="0">
                  <a:pos x="60" y="32"/>
                </a:cxn>
              </a:cxnLst>
              <a:rect l="0" t="0" r="r" b="b"/>
              <a:pathLst>
                <a:path w="66" h="52">
                  <a:moveTo>
                    <a:pt x="60" y="32"/>
                  </a:moveTo>
                  <a:lnTo>
                    <a:pt x="60" y="32"/>
                  </a:lnTo>
                  <a:lnTo>
                    <a:pt x="56" y="32"/>
                  </a:lnTo>
                  <a:lnTo>
                    <a:pt x="54" y="36"/>
                  </a:lnTo>
                  <a:lnTo>
                    <a:pt x="52" y="30"/>
                  </a:lnTo>
                  <a:lnTo>
                    <a:pt x="50" y="22"/>
                  </a:lnTo>
                  <a:lnTo>
                    <a:pt x="48" y="22"/>
                  </a:lnTo>
                  <a:lnTo>
                    <a:pt x="48" y="20"/>
                  </a:lnTo>
                  <a:lnTo>
                    <a:pt x="40" y="14"/>
                  </a:lnTo>
                  <a:lnTo>
                    <a:pt x="40" y="12"/>
                  </a:lnTo>
                  <a:lnTo>
                    <a:pt x="38" y="12"/>
                  </a:lnTo>
                  <a:lnTo>
                    <a:pt x="38" y="10"/>
                  </a:lnTo>
                  <a:lnTo>
                    <a:pt x="36" y="10"/>
                  </a:lnTo>
                  <a:lnTo>
                    <a:pt x="32" y="10"/>
                  </a:lnTo>
                  <a:lnTo>
                    <a:pt x="26" y="10"/>
                  </a:lnTo>
                  <a:lnTo>
                    <a:pt x="26" y="8"/>
                  </a:lnTo>
                  <a:lnTo>
                    <a:pt x="24" y="8"/>
                  </a:lnTo>
                  <a:lnTo>
                    <a:pt x="22" y="8"/>
                  </a:lnTo>
                  <a:lnTo>
                    <a:pt x="22" y="10"/>
                  </a:lnTo>
                  <a:lnTo>
                    <a:pt x="20" y="10"/>
                  </a:lnTo>
                  <a:lnTo>
                    <a:pt x="18" y="10"/>
                  </a:lnTo>
                  <a:lnTo>
                    <a:pt x="16" y="6"/>
                  </a:lnTo>
                  <a:lnTo>
                    <a:pt x="20" y="2"/>
                  </a:lnTo>
                  <a:lnTo>
                    <a:pt x="18" y="0"/>
                  </a:lnTo>
                  <a:lnTo>
                    <a:pt x="14" y="0"/>
                  </a:lnTo>
                  <a:lnTo>
                    <a:pt x="12" y="12"/>
                  </a:lnTo>
                  <a:lnTo>
                    <a:pt x="14" y="28"/>
                  </a:lnTo>
                  <a:lnTo>
                    <a:pt x="0" y="38"/>
                  </a:lnTo>
                  <a:lnTo>
                    <a:pt x="0" y="40"/>
                  </a:lnTo>
                  <a:lnTo>
                    <a:pt x="0" y="42"/>
                  </a:lnTo>
                  <a:lnTo>
                    <a:pt x="0" y="44"/>
                  </a:lnTo>
                  <a:lnTo>
                    <a:pt x="4" y="46"/>
                  </a:lnTo>
                  <a:lnTo>
                    <a:pt x="6" y="44"/>
                  </a:lnTo>
                  <a:lnTo>
                    <a:pt x="12" y="42"/>
                  </a:lnTo>
                  <a:lnTo>
                    <a:pt x="14" y="44"/>
                  </a:lnTo>
                  <a:lnTo>
                    <a:pt x="12" y="44"/>
                  </a:lnTo>
                  <a:lnTo>
                    <a:pt x="14" y="52"/>
                  </a:lnTo>
                  <a:lnTo>
                    <a:pt x="20" y="52"/>
                  </a:lnTo>
                  <a:lnTo>
                    <a:pt x="26" y="50"/>
                  </a:lnTo>
                  <a:lnTo>
                    <a:pt x="26" y="48"/>
                  </a:lnTo>
                  <a:lnTo>
                    <a:pt x="28" y="44"/>
                  </a:lnTo>
                  <a:lnTo>
                    <a:pt x="28" y="38"/>
                  </a:lnTo>
                  <a:lnTo>
                    <a:pt x="28" y="32"/>
                  </a:lnTo>
                  <a:lnTo>
                    <a:pt x="34" y="26"/>
                  </a:lnTo>
                  <a:lnTo>
                    <a:pt x="38" y="26"/>
                  </a:lnTo>
                  <a:lnTo>
                    <a:pt x="38" y="24"/>
                  </a:lnTo>
                  <a:lnTo>
                    <a:pt x="42" y="24"/>
                  </a:lnTo>
                  <a:lnTo>
                    <a:pt x="44" y="30"/>
                  </a:lnTo>
                  <a:lnTo>
                    <a:pt x="44" y="34"/>
                  </a:lnTo>
                  <a:lnTo>
                    <a:pt x="40" y="36"/>
                  </a:lnTo>
                  <a:lnTo>
                    <a:pt x="40" y="38"/>
                  </a:lnTo>
                  <a:lnTo>
                    <a:pt x="44" y="38"/>
                  </a:lnTo>
                  <a:lnTo>
                    <a:pt x="46" y="42"/>
                  </a:lnTo>
                  <a:lnTo>
                    <a:pt x="54" y="42"/>
                  </a:lnTo>
                  <a:lnTo>
                    <a:pt x="60" y="46"/>
                  </a:lnTo>
                  <a:lnTo>
                    <a:pt x="64" y="42"/>
                  </a:lnTo>
                  <a:lnTo>
                    <a:pt x="64" y="36"/>
                  </a:lnTo>
                  <a:lnTo>
                    <a:pt x="66" y="36"/>
                  </a:lnTo>
                  <a:lnTo>
                    <a:pt x="66" y="32"/>
                  </a:lnTo>
                  <a:lnTo>
                    <a:pt x="60"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07" name="Freeform 423">
              <a:extLst>
                <a:ext uri="{FF2B5EF4-FFF2-40B4-BE49-F238E27FC236}">
                  <a16:creationId xmlns:a16="http://schemas.microsoft.com/office/drawing/2014/main" id="{9C9EF1BA-34EB-46A7-9454-4201B60B1BEE}"/>
                </a:ext>
              </a:extLst>
            </p:cNvPr>
            <p:cNvSpPr>
              <a:spLocks/>
            </p:cNvSpPr>
            <p:nvPr/>
          </p:nvSpPr>
          <p:spPr bwMode="auto">
            <a:xfrm>
              <a:off x="2565400" y="2181225"/>
              <a:ext cx="104775" cy="82550"/>
            </a:xfrm>
            <a:custGeom>
              <a:avLst/>
              <a:gdLst/>
              <a:ahLst/>
              <a:cxnLst>
                <a:cxn ang="0">
                  <a:pos x="60" y="32"/>
                </a:cxn>
                <a:cxn ang="0">
                  <a:pos x="60" y="32"/>
                </a:cxn>
                <a:cxn ang="0">
                  <a:pos x="56" y="32"/>
                </a:cxn>
                <a:cxn ang="0">
                  <a:pos x="54" y="36"/>
                </a:cxn>
                <a:cxn ang="0">
                  <a:pos x="52" y="30"/>
                </a:cxn>
                <a:cxn ang="0">
                  <a:pos x="50" y="22"/>
                </a:cxn>
                <a:cxn ang="0">
                  <a:pos x="48" y="22"/>
                </a:cxn>
                <a:cxn ang="0">
                  <a:pos x="48" y="20"/>
                </a:cxn>
                <a:cxn ang="0">
                  <a:pos x="40" y="14"/>
                </a:cxn>
                <a:cxn ang="0">
                  <a:pos x="40" y="12"/>
                </a:cxn>
                <a:cxn ang="0">
                  <a:pos x="38" y="12"/>
                </a:cxn>
                <a:cxn ang="0">
                  <a:pos x="38" y="10"/>
                </a:cxn>
                <a:cxn ang="0">
                  <a:pos x="36" y="10"/>
                </a:cxn>
                <a:cxn ang="0">
                  <a:pos x="32" y="10"/>
                </a:cxn>
                <a:cxn ang="0">
                  <a:pos x="26" y="10"/>
                </a:cxn>
                <a:cxn ang="0">
                  <a:pos x="26" y="8"/>
                </a:cxn>
                <a:cxn ang="0">
                  <a:pos x="24" y="8"/>
                </a:cxn>
                <a:cxn ang="0">
                  <a:pos x="22" y="8"/>
                </a:cxn>
                <a:cxn ang="0">
                  <a:pos x="22" y="10"/>
                </a:cxn>
                <a:cxn ang="0">
                  <a:pos x="20" y="10"/>
                </a:cxn>
                <a:cxn ang="0">
                  <a:pos x="18" y="10"/>
                </a:cxn>
                <a:cxn ang="0">
                  <a:pos x="16" y="6"/>
                </a:cxn>
                <a:cxn ang="0">
                  <a:pos x="20" y="2"/>
                </a:cxn>
                <a:cxn ang="0">
                  <a:pos x="18" y="0"/>
                </a:cxn>
                <a:cxn ang="0">
                  <a:pos x="14" y="0"/>
                </a:cxn>
                <a:cxn ang="0">
                  <a:pos x="12" y="12"/>
                </a:cxn>
                <a:cxn ang="0">
                  <a:pos x="14" y="28"/>
                </a:cxn>
                <a:cxn ang="0">
                  <a:pos x="0" y="38"/>
                </a:cxn>
                <a:cxn ang="0">
                  <a:pos x="0" y="40"/>
                </a:cxn>
                <a:cxn ang="0">
                  <a:pos x="0" y="42"/>
                </a:cxn>
                <a:cxn ang="0">
                  <a:pos x="0" y="44"/>
                </a:cxn>
                <a:cxn ang="0">
                  <a:pos x="4" y="46"/>
                </a:cxn>
                <a:cxn ang="0">
                  <a:pos x="6" y="44"/>
                </a:cxn>
                <a:cxn ang="0">
                  <a:pos x="12" y="42"/>
                </a:cxn>
                <a:cxn ang="0">
                  <a:pos x="14" y="44"/>
                </a:cxn>
                <a:cxn ang="0">
                  <a:pos x="12" y="44"/>
                </a:cxn>
                <a:cxn ang="0">
                  <a:pos x="14" y="52"/>
                </a:cxn>
                <a:cxn ang="0">
                  <a:pos x="20" y="52"/>
                </a:cxn>
                <a:cxn ang="0">
                  <a:pos x="26" y="50"/>
                </a:cxn>
                <a:cxn ang="0">
                  <a:pos x="26" y="48"/>
                </a:cxn>
                <a:cxn ang="0">
                  <a:pos x="28" y="44"/>
                </a:cxn>
                <a:cxn ang="0">
                  <a:pos x="28" y="38"/>
                </a:cxn>
                <a:cxn ang="0">
                  <a:pos x="28" y="32"/>
                </a:cxn>
                <a:cxn ang="0">
                  <a:pos x="34" y="26"/>
                </a:cxn>
                <a:cxn ang="0">
                  <a:pos x="38" y="26"/>
                </a:cxn>
                <a:cxn ang="0">
                  <a:pos x="38" y="24"/>
                </a:cxn>
                <a:cxn ang="0">
                  <a:pos x="42" y="24"/>
                </a:cxn>
                <a:cxn ang="0">
                  <a:pos x="44" y="30"/>
                </a:cxn>
                <a:cxn ang="0">
                  <a:pos x="44" y="34"/>
                </a:cxn>
                <a:cxn ang="0">
                  <a:pos x="40" y="36"/>
                </a:cxn>
                <a:cxn ang="0">
                  <a:pos x="40" y="38"/>
                </a:cxn>
                <a:cxn ang="0">
                  <a:pos x="44" y="38"/>
                </a:cxn>
                <a:cxn ang="0">
                  <a:pos x="46" y="42"/>
                </a:cxn>
                <a:cxn ang="0">
                  <a:pos x="54" y="42"/>
                </a:cxn>
                <a:cxn ang="0">
                  <a:pos x="60" y="46"/>
                </a:cxn>
                <a:cxn ang="0">
                  <a:pos x="64" y="42"/>
                </a:cxn>
                <a:cxn ang="0">
                  <a:pos x="64" y="36"/>
                </a:cxn>
                <a:cxn ang="0">
                  <a:pos x="66" y="36"/>
                </a:cxn>
                <a:cxn ang="0">
                  <a:pos x="66" y="32"/>
                </a:cxn>
                <a:cxn ang="0">
                  <a:pos x="60" y="32"/>
                </a:cxn>
              </a:cxnLst>
              <a:rect l="0" t="0" r="r" b="b"/>
              <a:pathLst>
                <a:path w="66" h="52">
                  <a:moveTo>
                    <a:pt x="60" y="32"/>
                  </a:moveTo>
                  <a:lnTo>
                    <a:pt x="60" y="32"/>
                  </a:lnTo>
                  <a:lnTo>
                    <a:pt x="56" y="32"/>
                  </a:lnTo>
                  <a:lnTo>
                    <a:pt x="54" y="36"/>
                  </a:lnTo>
                  <a:lnTo>
                    <a:pt x="52" y="30"/>
                  </a:lnTo>
                  <a:lnTo>
                    <a:pt x="50" y="22"/>
                  </a:lnTo>
                  <a:lnTo>
                    <a:pt x="48" y="22"/>
                  </a:lnTo>
                  <a:lnTo>
                    <a:pt x="48" y="20"/>
                  </a:lnTo>
                  <a:lnTo>
                    <a:pt x="40" y="14"/>
                  </a:lnTo>
                  <a:lnTo>
                    <a:pt x="40" y="12"/>
                  </a:lnTo>
                  <a:lnTo>
                    <a:pt x="38" y="12"/>
                  </a:lnTo>
                  <a:lnTo>
                    <a:pt x="38" y="10"/>
                  </a:lnTo>
                  <a:lnTo>
                    <a:pt x="36" y="10"/>
                  </a:lnTo>
                  <a:lnTo>
                    <a:pt x="32" y="10"/>
                  </a:lnTo>
                  <a:lnTo>
                    <a:pt x="26" y="10"/>
                  </a:lnTo>
                  <a:lnTo>
                    <a:pt x="26" y="8"/>
                  </a:lnTo>
                  <a:lnTo>
                    <a:pt x="24" y="8"/>
                  </a:lnTo>
                  <a:lnTo>
                    <a:pt x="22" y="8"/>
                  </a:lnTo>
                  <a:lnTo>
                    <a:pt x="22" y="10"/>
                  </a:lnTo>
                  <a:lnTo>
                    <a:pt x="20" y="10"/>
                  </a:lnTo>
                  <a:lnTo>
                    <a:pt x="18" y="10"/>
                  </a:lnTo>
                  <a:lnTo>
                    <a:pt x="16" y="6"/>
                  </a:lnTo>
                  <a:lnTo>
                    <a:pt x="20" y="2"/>
                  </a:lnTo>
                  <a:lnTo>
                    <a:pt x="18" y="0"/>
                  </a:lnTo>
                  <a:lnTo>
                    <a:pt x="14" y="0"/>
                  </a:lnTo>
                  <a:lnTo>
                    <a:pt x="12" y="12"/>
                  </a:lnTo>
                  <a:lnTo>
                    <a:pt x="14" y="28"/>
                  </a:lnTo>
                  <a:lnTo>
                    <a:pt x="0" y="38"/>
                  </a:lnTo>
                  <a:lnTo>
                    <a:pt x="0" y="40"/>
                  </a:lnTo>
                  <a:lnTo>
                    <a:pt x="0" y="42"/>
                  </a:lnTo>
                  <a:lnTo>
                    <a:pt x="0" y="44"/>
                  </a:lnTo>
                  <a:lnTo>
                    <a:pt x="4" y="46"/>
                  </a:lnTo>
                  <a:lnTo>
                    <a:pt x="6" y="44"/>
                  </a:lnTo>
                  <a:lnTo>
                    <a:pt x="12" y="42"/>
                  </a:lnTo>
                  <a:lnTo>
                    <a:pt x="14" y="44"/>
                  </a:lnTo>
                  <a:lnTo>
                    <a:pt x="12" y="44"/>
                  </a:lnTo>
                  <a:lnTo>
                    <a:pt x="14" y="52"/>
                  </a:lnTo>
                  <a:lnTo>
                    <a:pt x="20" y="52"/>
                  </a:lnTo>
                  <a:lnTo>
                    <a:pt x="26" y="50"/>
                  </a:lnTo>
                  <a:lnTo>
                    <a:pt x="26" y="48"/>
                  </a:lnTo>
                  <a:lnTo>
                    <a:pt x="28" y="44"/>
                  </a:lnTo>
                  <a:lnTo>
                    <a:pt x="28" y="38"/>
                  </a:lnTo>
                  <a:lnTo>
                    <a:pt x="28" y="32"/>
                  </a:lnTo>
                  <a:lnTo>
                    <a:pt x="34" y="26"/>
                  </a:lnTo>
                  <a:lnTo>
                    <a:pt x="38" y="26"/>
                  </a:lnTo>
                  <a:lnTo>
                    <a:pt x="38" y="24"/>
                  </a:lnTo>
                  <a:lnTo>
                    <a:pt x="42" y="24"/>
                  </a:lnTo>
                  <a:lnTo>
                    <a:pt x="44" y="30"/>
                  </a:lnTo>
                  <a:lnTo>
                    <a:pt x="44" y="34"/>
                  </a:lnTo>
                  <a:lnTo>
                    <a:pt x="40" y="36"/>
                  </a:lnTo>
                  <a:lnTo>
                    <a:pt x="40" y="38"/>
                  </a:lnTo>
                  <a:lnTo>
                    <a:pt x="44" y="38"/>
                  </a:lnTo>
                  <a:lnTo>
                    <a:pt x="46" y="42"/>
                  </a:lnTo>
                  <a:lnTo>
                    <a:pt x="54" y="42"/>
                  </a:lnTo>
                  <a:lnTo>
                    <a:pt x="60" y="46"/>
                  </a:lnTo>
                  <a:lnTo>
                    <a:pt x="64" y="42"/>
                  </a:lnTo>
                  <a:lnTo>
                    <a:pt x="64" y="36"/>
                  </a:lnTo>
                  <a:lnTo>
                    <a:pt x="66" y="36"/>
                  </a:lnTo>
                  <a:lnTo>
                    <a:pt x="66" y="32"/>
                  </a:lnTo>
                  <a:lnTo>
                    <a:pt x="60" y="32"/>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08" name="Freeform 424">
              <a:extLst>
                <a:ext uri="{FF2B5EF4-FFF2-40B4-BE49-F238E27FC236}">
                  <a16:creationId xmlns:a16="http://schemas.microsoft.com/office/drawing/2014/main" id="{6968751B-C565-4D69-92A2-EA716D822445}"/>
                </a:ext>
              </a:extLst>
            </p:cNvPr>
            <p:cNvSpPr>
              <a:spLocks/>
            </p:cNvSpPr>
            <p:nvPr/>
          </p:nvSpPr>
          <p:spPr bwMode="auto">
            <a:xfrm>
              <a:off x="3025775" y="2695575"/>
              <a:ext cx="53975" cy="34925"/>
            </a:xfrm>
            <a:custGeom>
              <a:avLst/>
              <a:gdLst/>
              <a:ahLst/>
              <a:cxnLst>
                <a:cxn ang="0">
                  <a:pos x="34" y="18"/>
                </a:cxn>
                <a:cxn ang="0">
                  <a:pos x="28" y="14"/>
                </a:cxn>
                <a:cxn ang="0">
                  <a:pos x="26" y="14"/>
                </a:cxn>
                <a:cxn ang="0">
                  <a:pos x="22" y="10"/>
                </a:cxn>
                <a:cxn ang="0">
                  <a:pos x="20" y="6"/>
                </a:cxn>
                <a:cxn ang="0">
                  <a:pos x="16" y="6"/>
                </a:cxn>
                <a:cxn ang="0">
                  <a:pos x="12" y="4"/>
                </a:cxn>
                <a:cxn ang="0">
                  <a:pos x="8" y="0"/>
                </a:cxn>
                <a:cxn ang="0">
                  <a:pos x="0" y="0"/>
                </a:cxn>
                <a:cxn ang="0">
                  <a:pos x="0" y="6"/>
                </a:cxn>
                <a:cxn ang="0">
                  <a:pos x="6" y="6"/>
                </a:cxn>
                <a:cxn ang="0">
                  <a:pos x="10" y="10"/>
                </a:cxn>
                <a:cxn ang="0">
                  <a:pos x="10" y="14"/>
                </a:cxn>
                <a:cxn ang="0">
                  <a:pos x="14" y="14"/>
                </a:cxn>
                <a:cxn ang="0">
                  <a:pos x="18" y="16"/>
                </a:cxn>
                <a:cxn ang="0">
                  <a:pos x="22" y="18"/>
                </a:cxn>
                <a:cxn ang="0">
                  <a:pos x="26" y="20"/>
                </a:cxn>
                <a:cxn ang="0">
                  <a:pos x="32" y="22"/>
                </a:cxn>
                <a:cxn ang="0">
                  <a:pos x="32" y="20"/>
                </a:cxn>
                <a:cxn ang="0">
                  <a:pos x="34" y="18"/>
                </a:cxn>
              </a:cxnLst>
              <a:rect l="0" t="0" r="r" b="b"/>
              <a:pathLst>
                <a:path w="34" h="22">
                  <a:moveTo>
                    <a:pt x="34" y="18"/>
                  </a:moveTo>
                  <a:lnTo>
                    <a:pt x="28" y="14"/>
                  </a:lnTo>
                  <a:lnTo>
                    <a:pt x="26" y="14"/>
                  </a:lnTo>
                  <a:lnTo>
                    <a:pt x="22" y="10"/>
                  </a:lnTo>
                  <a:lnTo>
                    <a:pt x="20" y="6"/>
                  </a:lnTo>
                  <a:lnTo>
                    <a:pt x="16" y="6"/>
                  </a:lnTo>
                  <a:lnTo>
                    <a:pt x="12" y="4"/>
                  </a:lnTo>
                  <a:lnTo>
                    <a:pt x="8" y="0"/>
                  </a:lnTo>
                  <a:lnTo>
                    <a:pt x="0" y="0"/>
                  </a:lnTo>
                  <a:lnTo>
                    <a:pt x="0" y="6"/>
                  </a:lnTo>
                  <a:lnTo>
                    <a:pt x="6" y="6"/>
                  </a:lnTo>
                  <a:lnTo>
                    <a:pt x="10" y="10"/>
                  </a:lnTo>
                  <a:lnTo>
                    <a:pt x="10" y="14"/>
                  </a:lnTo>
                  <a:lnTo>
                    <a:pt x="14" y="14"/>
                  </a:lnTo>
                  <a:lnTo>
                    <a:pt x="18" y="16"/>
                  </a:lnTo>
                  <a:lnTo>
                    <a:pt x="22" y="18"/>
                  </a:lnTo>
                  <a:lnTo>
                    <a:pt x="26" y="20"/>
                  </a:lnTo>
                  <a:lnTo>
                    <a:pt x="32" y="22"/>
                  </a:lnTo>
                  <a:lnTo>
                    <a:pt x="32" y="20"/>
                  </a:lnTo>
                  <a:lnTo>
                    <a:pt x="34" y="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09" name="Freeform 425">
              <a:extLst>
                <a:ext uri="{FF2B5EF4-FFF2-40B4-BE49-F238E27FC236}">
                  <a16:creationId xmlns:a16="http://schemas.microsoft.com/office/drawing/2014/main" id="{4D84936D-1DC3-49B8-AF1A-C8D39CCF4D98}"/>
                </a:ext>
              </a:extLst>
            </p:cNvPr>
            <p:cNvSpPr>
              <a:spLocks/>
            </p:cNvSpPr>
            <p:nvPr/>
          </p:nvSpPr>
          <p:spPr bwMode="auto">
            <a:xfrm>
              <a:off x="3025775" y="2695575"/>
              <a:ext cx="53975" cy="34925"/>
            </a:xfrm>
            <a:custGeom>
              <a:avLst/>
              <a:gdLst/>
              <a:ahLst/>
              <a:cxnLst>
                <a:cxn ang="0">
                  <a:pos x="34" y="18"/>
                </a:cxn>
                <a:cxn ang="0">
                  <a:pos x="28" y="14"/>
                </a:cxn>
                <a:cxn ang="0">
                  <a:pos x="26" y="14"/>
                </a:cxn>
                <a:cxn ang="0">
                  <a:pos x="22" y="10"/>
                </a:cxn>
                <a:cxn ang="0">
                  <a:pos x="20" y="6"/>
                </a:cxn>
                <a:cxn ang="0">
                  <a:pos x="16" y="6"/>
                </a:cxn>
                <a:cxn ang="0">
                  <a:pos x="12" y="4"/>
                </a:cxn>
                <a:cxn ang="0">
                  <a:pos x="8" y="0"/>
                </a:cxn>
                <a:cxn ang="0">
                  <a:pos x="0" y="0"/>
                </a:cxn>
                <a:cxn ang="0">
                  <a:pos x="0" y="6"/>
                </a:cxn>
                <a:cxn ang="0">
                  <a:pos x="6" y="6"/>
                </a:cxn>
                <a:cxn ang="0">
                  <a:pos x="10" y="10"/>
                </a:cxn>
                <a:cxn ang="0">
                  <a:pos x="10" y="14"/>
                </a:cxn>
                <a:cxn ang="0">
                  <a:pos x="14" y="14"/>
                </a:cxn>
                <a:cxn ang="0">
                  <a:pos x="18" y="16"/>
                </a:cxn>
                <a:cxn ang="0">
                  <a:pos x="22" y="18"/>
                </a:cxn>
                <a:cxn ang="0">
                  <a:pos x="26" y="20"/>
                </a:cxn>
                <a:cxn ang="0">
                  <a:pos x="32" y="22"/>
                </a:cxn>
                <a:cxn ang="0">
                  <a:pos x="32" y="20"/>
                </a:cxn>
                <a:cxn ang="0">
                  <a:pos x="34" y="18"/>
                </a:cxn>
              </a:cxnLst>
              <a:rect l="0" t="0" r="r" b="b"/>
              <a:pathLst>
                <a:path w="34" h="22">
                  <a:moveTo>
                    <a:pt x="34" y="18"/>
                  </a:moveTo>
                  <a:lnTo>
                    <a:pt x="28" y="14"/>
                  </a:lnTo>
                  <a:lnTo>
                    <a:pt x="26" y="14"/>
                  </a:lnTo>
                  <a:lnTo>
                    <a:pt x="22" y="10"/>
                  </a:lnTo>
                  <a:lnTo>
                    <a:pt x="20" y="6"/>
                  </a:lnTo>
                  <a:lnTo>
                    <a:pt x="16" y="6"/>
                  </a:lnTo>
                  <a:lnTo>
                    <a:pt x="12" y="4"/>
                  </a:lnTo>
                  <a:lnTo>
                    <a:pt x="8" y="0"/>
                  </a:lnTo>
                  <a:lnTo>
                    <a:pt x="0" y="0"/>
                  </a:lnTo>
                  <a:lnTo>
                    <a:pt x="0" y="6"/>
                  </a:lnTo>
                  <a:lnTo>
                    <a:pt x="6" y="6"/>
                  </a:lnTo>
                  <a:lnTo>
                    <a:pt x="10" y="10"/>
                  </a:lnTo>
                  <a:lnTo>
                    <a:pt x="10" y="14"/>
                  </a:lnTo>
                  <a:lnTo>
                    <a:pt x="14" y="14"/>
                  </a:lnTo>
                  <a:lnTo>
                    <a:pt x="18" y="16"/>
                  </a:lnTo>
                  <a:lnTo>
                    <a:pt x="22" y="18"/>
                  </a:lnTo>
                  <a:lnTo>
                    <a:pt x="26" y="20"/>
                  </a:lnTo>
                  <a:lnTo>
                    <a:pt x="32" y="22"/>
                  </a:lnTo>
                  <a:lnTo>
                    <a:pt x="32" y="20"/>
                  </a:lnTo>
                  <a:lnTo>
                    <a:pt x="34" y="18"/>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10" name="Freeform 426">
              <a:extLst>
                <a:ext uri="{FF2B5EF4-FFF2-40B4-BE49-F238E27FC236}">
                  <a16:creationId xmlns:a16="http://schemas.microsoft.com/office/drawing/2014/main" id="{E84B5EB6-BB9B-49A8-B6B5-75D21A553D41}"/>
                </a:ext>
              </a:extLst>
            </p:cNvPr>
            <p:cNvSpPr>
              <a:spLocks/>
            </p:cNvSpPr>
            <p:nvPr/>
          </p:nvSpPr>
          <p:spPr bwMode="auto">
            <a:xfrm>
              <a:off x="2305050" y="2012950"/>
              <a:ext cx="79375" cy="53975"/>
            </a:xfrm>
            <a:custGeom>
              <a:avLst/>
              <a:gdLst/>
              <a:ahLst/>
              <a:cxnLst>
                <a:cxn ang="0">
                  <a:pos x="46" y="12"/>
                </a:cxn>
                <a:cxn ang="0">
                  <a:pos x="36" y="2"/>
                </a:cxn>
                <a:cxn ang="0">
                  <a:pos x="30" y="2"/>
                </a:cxn>
                <a:cxn ang="0">
                  <a:pos x="28" y="2"/>
                </a:cxn>
                <a:cxn ang="0">
                  <a:pos x="26" y="2"/>
                </a:cxn>
                <a:cxn ang="0">
                  <a:pos x="24" y="2"/>
                </a:cxn>
                <a:cxn ang="0">
                  <a:pos x="24" y="0"/>
                </a:cxn>
                <a:cxn ang="0">
                  <a:pos x="20" y="0"/>
                </a:cxn>
                <a:cxn ang="0">
                  <a:pos x="18" y="2"/>
                </a:cxn>
                <a:cxn ang="0">
                  <a:pos x="18" y="6"/>
                </a:cxn>
                <a:cxn ang="0">
                  <a:pos x="16" y="4"/>
                </a:cxn>
                <a:cxn ang="0">
                  <a:pos x="12" y="4"/>
                </a:cxn>
                <a:cxn ang="0">
                  <a:pos x="10" y="12"/>
                </a:cxn>
                <a:cxn ang="0">
                  <a:pos x="8" y="16"/>
                </a:cxn>
                <a:cxn ang="0">
                  <a:pos x="6" y="18"/>
                </a:cxn>
                <a:cxn ang="0">
                  <a:pos x="2" y="18"/>
                </a:cxn>
                <a:cxn ang="0">
                  <a:pos x="0" y="20"/>
                </a:cxn>
                <a:cxn ang="0">
                  <a:pos x="2" y="22"/>
                </a:cxn>
                <a:cxn ang="0">
                  <a:pos x="4" y="24"/>
                </a:cxn>
                <a:cxn ang="0">
                  <a:pos x="6" y="22"/>
                </a:cxn>
                <a:cxn ang="0">
                  <a:pos x="8" y="22"/>
                </a:cxn>
                <a:cxn ang="0">
                  <a:pos x="8" y="24"/>
                </a:cxn>
                <a:cxn ang="0">
                  <a:pos x="10" y="26"/>
                </a:cxn>
                <a:cxn ang="0">
                  <a:pos x="12" y="24"/>
                </a:cxn>
                <a:cxn ang="0">
                  <a:pos x="14" y="22"/>
                </a:cxn>
                <a:cxn ang="0">
                  <a:pos x="16" y="22"/>
                </a:cxn>
                <a:cxn ang="0">
                  <a:pos x="16" y="24"/>
                </a:cxn>
                <a:cxn ang="0">
                  <a:pos x="16" y="26"/>
                </a:cxn>
                <a:cxn ang="0">
                  <a:pos x="16" y="28"/>
                </a:cxn>
                <a:cxn ang="0">
                  <a:pos x="20" y="30"/>
                </a:cxn>
                <a:cxn ang="0">
                  <a:pos x="22" y="34"/>
                </a:cxn>
                <a:cxn ang="0">
                  <a:pos x="24" y="34"/>
                </a:cxn>
                <a:cxn ang="0">
                  <a:pos x="26" y="34"/>
                </a:cxn>
                <a:cxn ang="0">
                  <a:pos x="28" y="34"/>
                </a:cxn>
                <a:cxn ang="0">
                  <a:pos x="30" y="34"/>
                </a:cxn>
                <a:cxn ang="0">
                  <a:pos x="32" y="32"/>
                </a:cxn>
                <a:cxn ang="0">
                  <a:pos x="32" y="28"/>
                </a:cxn>
                <a:cxn ang="0">
                  <a:pos x="38" y="30"/>
                </a:cxn>
                <a:cxn ang="0">
                  <a:pos x="42" y="28"/>
                </a:cxn>
                <a:cxn ang="0">
                  <a:pos x="48" y="28"/>
                </a:cxn>
                <a:cxn ang="0">
                  <a:pos x="50" y="24"/>
                </a:cxn>
                <a:cxn ang="0">
                  <a:pos x="46" y="24"/>
                </a:cxn>
                <a:cxn ang="0">
                  <a:pos x="46" y="18"/>
                </a:cxn>
                <a:cxn ang="0">
                  <a:pos x="46" y="12"/>
                </a:cxn>
              </a:cxnLst>
              <a:rect l="0" t="0" r="r" b="b"/>
              <a:pathLst>
                <a:path w="50" h="34">
                  <a:moveTo>
                    <a:pt x="46" y="12"/>
                  </a:moveTo>
                  <a:lnTo>
                    <a:pt x="36" y="2"/>
                  </a:lnTo>
                  <a:lnTo>
                    <a:pt x="30" y="2"/>
                  </a:lnTo>
                  <a:lnTo>
                    <a:pt x="28" y="2"/>
                  </a:lnTo>
                  <a:lnTo>
                    <a:pt x="26" y="2"/>
                  </a:lnTo>
                  <a:lnTo>
                    <a:pt x="24" y="2"/>
                  </a:lnTo>
                  <a:lnTo>
                    <a:pt x="24" y="0"/>
                  </a:lnTo>
                  <a:lnTo>
                    <a:pt x="20" y="0"/>
                  </a:lnTo>
                  <a:lnTo>
                    <a:pt x="18" y="2"/>
                  </a:lnTo>
                  <a:lnTo>
                    <a:pt x="18" y="6"/>
                  </a:lnTo>
                  <a:lnTo>
                    <a:pt x="16" y="4"/>
                  </a:lnTo>
                  <a:lnTo>
                    <a:pt x="12" y="4"/>
                  </a:lnTo>
                  <a:lnTo>
                    <a:pt x="10" y="12"/>
                  </a:lnTo>
                  <a:lnTo>
                    <a:pt x="8" y="16"/>
                  </a:lnTo>
                  <a:lnTo>
                    <a:pt x="6" y="18"/>
                  </a:lnTo>
                  <a:lnTo>
                    <a:pt x="2" y="18"/>
                  </a:lnTo>
                  <a:lnTo>
                    <a:pt x="0" y="20"/>
                  </a:lnTo>
                  <a:lnTo>
                    <a:pt x="2" y="22"/>
                  </a:lnTo>
                  <a:lnTo>
                    <a:pt x="4" y="24"/>
                  </a:lnTo>
                  <a:lnTo>
                    <a:pt x="6" y="22"/>
                  </a:lnTo>
                  <a:lnTo>
                    <a:pt x="8" y="22"/>
                  </a:lnTo>
                  <a:lnTo>
                    <a:pt x="8" y="24"/>
                  </a:lnTo>
                  <a:lnTo>
                    <a:pt x="10" y="26"/>
                  </a:lnTo>
                  <a:lnTo>
                    <a:pt x="12" y="24"/>
                  </a:lnTo>
                  <a:lnTo>
                    <a:pt x="14" y="22"/>
                  </a:lnTo>
                  <a:lnTo>
                    <a:pt x="16" y="22"/>
                  </a:lnTo>
                  <a:lnTo>
                    <a:pt x="16" y="24"/>
                  </a:lnTo>
                  <a:lnTo>
                    <a:pt x="16" y="26"/>
                  </a:lnTo>
                  <a:lnTo>
                    <a:pt x="16" y="28"/>
                  </a:lnTo>
                  <a:lnTo>
                    <a:pt x="20" y="30"/>
                  </a:lnTo>
                  <a:lnTo>
                    <a:pt x="22" y="34"/>
                  </a:lnTo>
                  <a:lnTo>
                    <a:pt x="24" y="34"/>
                  </a:lnTo>
                  <a:lnTo>
                    <a:pt x="26" y="34"/>
                  </a:lnTo>
                  <a:lnTo>
                    <a:pt x="28" y="34"/>
                  </a:lnTo>
                  <a:lnTo>
                    <a:pt x="30" y="34"/>
                  </a:lnTo>
                  <a:lnTo>
                    <a:pt x="32" y="32"/>
                  </a:lnTo>
                  <a:lnTo>
                    <a:pt x="32" y="28"/>
                  </a:lnTo>
                  <a:lnTo>
                    <a:pt x="38" y="30"/>
                  </a:lnTo>
                  <a:lnTo>
                    <a:pt x="42" y="28"/>
                  </a:lnTo>
                  <a:lnTo>
                    <a:pt x="48" y="28"/>
                  </a:lnTo>
                  <a:lnTo>
                    <a:pt x="50" y="24"/>
                  </a:lnTo>
                  <a:lnTo>
                    <a:pt x="46" y="24"/>
                  </a:lnTo>
                  <a:lnTo>
                    <a:pt x="46" y="18"/>
                  </a:lnTo>
                  <a:lnTo>
                    <a:pt x="46" y="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11" name="Freeform 427">
              <a:extLst>
                <a:ext uri="{FF2B5EF4-FFF2-40B4-BE49-F238E27FC236}">
                  <a16:creationId xmlns:a16="http://schemas.microsoft.com/office/drawing/2014/main" id="{C68B6D62-AEEA-485C-AEF7-CF150455823F}"/>
                </a:ext>
              </a:extLst>
            </p:cNvPr>
            <p:cNvSpPr>
              <a:spLocks/>
            </p:cNvSpPr>
            <p:nvPr/>
          </p:nvSpPr>
          <p:spPr bwMode="auto">
            <a:xfrm>
              <a:off x="2305050" y="2012950"/>
              <a:ext cx="79375" cy="53975"/>
            </a:xfrm>
            <a:custGeom>
              <a:avLst/>
              <a:gdLst/>
              <a:ahLst/>
              <a:cxnLst>
                <a:cxn ang="0">
                  <a:pos x="46" y="12"/>
                </a:cxn>
                <a:cxn ang="0">
                  <a:pos x="36" y="2"/>
                </a:cxn>
                <a:cxn ang="0">
                  <a:pos x="30" y="2"/>
                </a:cxn>
                <a:cxn ang="0">
                  <a:pos x="28" y="2"/>
                </a:cxn>
                <a:cxn ang="0">
                  <a:pos x="26" y="2"/>
                </a:cxn>
                <a:cxn ang="0">
                  <a:pos x="24" y="2"/>
                </a:cxn>
                <a:cxn ang="0">
                  <a:pos x="24" y="0"/>
                </a:cxn>
                <a:cxn ang="0">
                  <a:pos x="20" y="0"/>
                </a:cxn>
                <a:cxn ang="0">
                  <a:pos x="18" y="2"/>
                </a:cxn>
                <a:cxn ang="0">
                  <a:pos x="18" y="6"/>
                </a:cxn>
                <a:cxn ang="0">
                  <a:pos x="16" y="4"/>
                </a:cxn>
                <a:cxn ang="0">
                  <a:pos x="12" y="4"/>
                </a:cxn>
                <a:cxn ang="0">
                  <a:pos x="10" y="12"/>
                </a:cxn>
                <a:cxn ang="0">
                  <a:pos x="8" y="16"/>
                </a:cxn>
                <a:cxn ang="0">
                  <a:pos x="6" y="18"/>
                </a:cxn>
                <a:cxn ang="0">
                  <a:pos x="2" y="18"/>
                </a:cxn>
                <a:cxn ang="0">
                  <a:pos x="0" y="20"/>
                </a:cxn>
                <a:cxn ang="0">
                  <a:pos x="2" y="22"/>
                </a:cxn>
                <a:cxn ang="0">
                  <a:pos x="4" y="24"/>
                </a:cxn>
                <a:cxn ang="0">
                  <a:pos x="6" y="22"/>
                </a:cxn>
                <a:cxn ang="0">
                  <a:pos x="8" y="22"/>
                </a:cxn>
                <a:cxn ang="0">
                  <a:pos x="8" y="24"/>
                </a:cxn>
                <a:cxn ang="0">
                  <a:pos x="10" y="26"/>
                </a:cxn>
                <a:cxn ang="0">
                  <a:pos x="12" y="24"/>
                </a:cxn>
                <a:cxn ang="0">
                  <a:pos x="14" y="22"/>
                </a:cxn>
                <a:cxn ang="0">
                  <a:pos x="16" y="22"/>
                </a:cxn>
                <a:cxn ang="0">
                  <a:pos x="16" y="24"/>
                </a:cxn>
                <a:cxn ang="0">
                  <a:pos x="16" y="26"/>
                </a:cxn>
                <a:cxn ang="0">
                  <a:pos x="16" y="28"/>
                </a:cxn>
                <a:cxn ang="0">
                  <a:pos x="20" y="30"/>
                </a:cxn>
                <a:cxn ang="0">
                  <a:pos x="22" y="34"/>
                </a:cxn>
                <a:cxn ang="0">
                  <a:pos x="24" y="34"/>
                </a:cxn>
                <a:cxn ang="0">
                  <a:pos x="26" y="34"/>
                </a:cxn>
                <a:cxn ang="0">
                  <a:pos x="28" y="34"/>
                </a:cxn>
                <a:cxn ang="0">
                  <a:pos x="30" y="34"/>
                </a:cxn>
                <a:cxn ang="0">
                  <a:pos x="32" y="32"/>
                </a:cxn>
                <a:cxn ang="0">
                  <a:pos x="32" y="28"/>
                </a:cxn>
                <a:cxn ang="0">
                  <a:pos x="38" y="30"/>
                </a:cxn>
                <a:cxn ang="0">
                  <a:pos x="42" y="28"/>
                </a:cxn>
                <a:cxn ang="0">
                  <a:pos x="48" y="28"/>
                </a:cxn>
                <a:cxn ang="0">
                  <a:pos x="50" y="24"/>
                </a:cxn>
                <a:cxn ang="0">
                  <a:pos x="46" y="24"/>
                </a:cxn>
                <a:cxn ang="0">
                  <a:pos x="46" y="18"/>
                </a:cxn>
                <a:cxn ang="0">
                  <a:pos x="46" y="12"/>
                </a:cxn>
              </a:cxnLst>
              <a:rect l="0" t="0" r="r" b="b"/>
              <a:pathLst>
                <a:path w="50" h="34">
                  <a:moveTo>
                    <a:pt x="46" y="12"/>
                  </a:moveTo>
                  <a:lnTo>
                    <a:pt x="36" y="2"/>
                  </a:lnTo>
                  <a:lnTo>
                    <a:pt x="30" y="2"/>
                  </a:lnTo>
                  <a:lnTo>
                    <a:pt x="28" y="2"/>
                  </a:lnTo>
                  <a:lnTo>
                    <a:pt x="26" y="2"/>
                  </a:lnTo>
                  <a:lnTo>
                    <a:pt x="24" y="2"/>
                  </a:lnTo>
                  <a:lnTo>
                    <a:pt x="24" y="0"/>
                  </a:lnTo>
                  <a:lnTo>
                    <a:pt x="20" y="0"/>
                  </a:lnTo>
                  <a:lnTo>
                    <a:pt x="18" y="2"/>
                  </a:lnTo>
                  <a:lnTo>
                    <a:pt x="18" y="6"/>
                  </a:lnTo>
                  <a:lnTo>
                    <a:pt x="16" y="4"/>
                  </a:lnTo>
                  <a:lnTo>
                    <a:pt x="12" y="4"/>
                  </a:lnTo>
                  <a:lnTo>
                    <a:pt x="10" y="12"/>
                  </a:lnTo>
                  <a:lnTo>
                    <a:pt x="8" y="16"/>
                  </a:lnTo>
                  <a:lnTo>
                    <a:pt x="6" y="18"/>
                  </a:lnTo>
                  <a:lnTo>
                    <a:pt x="2" y="18"/>
                  </a:lnTo>
                  <a:lnTo>
                    <a:pt x="0" y="20"/>
                  </a:lnTo>
                  <a:lnTo>
                    <a:pt x="2" y="22"/>
                  </a:lnTo>
                  <a:lnTo>
                    <a:pt x="4" y="24"/>
                  </a:lnTo>
                  <a:lnTo>
                    <a:pt x="6" y="22"/>
                  </a:lnTo>
                  <a:lnTo>
                    <a:pt x="8" y="22"/>
                  </a:lnTo>
                  <a:lnTo>
                    <a:pt x="8" y="24"/>
                  </a:lnTo>
                  <a:lnTo>
                    <a:pt x="10" y="26"/>
                  </a:lnTo>
                  <a:lnTo>
                    <a:pt x="12" y="24"/>
                  </a:lnTo>
                  <a:lnTo>
                    <a:pt x="14" y="22"/>
                  </a:lnTo>
                  <a:lnTo>
                    <a:pt x="16" y="22"/>
                  </a:lnTo>
                  <a:lnTo>
                    <a:pt x="16" y="24"/>
                  </a:lnTo>
                  <a:lnTo>
                    <a:pt x="16" y="26"/>
                  </a:lnTo>
                  <a:lnTo>
                    <a:pt x="16" y="28"/>
                  </a:lnTo>
                  <a:lnTo>
                    <a:pt x="20" y="30"/>
                  </a:lnTo>
                  <a:lnTo>
                    <a:pt x="22" y="34"/>
                  </a:lnTo>
                  <a:lnTo>
                    <a:pt x="24" y="34"/>
                  </a:lnTo>
                  <a:lnTo>
                    <a:pt x="26" y="34"/>
                  </a:lnTo>
                  <a:lnTo>
                    <a:pt x="28" y="34"/>
                  </a:lnTo>
                  <a:lnTo>
                    <a:pt x="30" y="34"/>
                  </a:lnTo>
                  <a:lnTo>
                    <a:pt x="32" y="32"/>
                  </a:lnTo>
                  <a:lnTo>
                    <a:pt x="32" y="28"/>
                  </a:lnTo>
                  <a:lnTo>
                    <a:pt x="38" y="30"/>
                  </a:lnTo>
                  <a:lnTo>
                    <a:pt x="42" y="28"/>
                  </a:lnTo>
                  <a:lnTo>
                    <a:pt x="48" y="28"/>
                  </a:lnTo>
                  <a:lnTo>
                    <a:pt x="50" y="24"/>
                  </a:lnTo>
                  <a:lnTo>
                    <a:pt x="46" y="24"/>
                  </a:lnTo>
                  <a:lnTo>
                    <a:pt x="46" y="18"/>
                  </a:lnTo>
                  <a:lnTo>
                    <a:pt x="46" y="12"/>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12" name="Freeform 428">
              <a:extLst>
                <a:ext uri="{FF2B5EF4-FFF2-40B4-BE49-F238E27FC236}">
                  <a16:creationId xmlns:a16="http://schemas.microsoft.com/office/drawing/2014/main" id="{3D52F90C-14C9-4A5D-8CD1-B73662AF9F48}"/>
                </a:ext>
              </a:extLst>
            </p:cNvPr>
            <p:cNvSpPr>
              <a:spLocks/>
            </p:cNvSpPr>
            <p:nvPr/>
          </p:nvSpPr>
          <p:spPr bwMode="auto">
            <a:xfrm>
              <a:off x="6454775" y="3679825"/>
              <a:ext cx="107950" cy="123825"/>
            </a:xfrm>
            <a:custGeom>
              <a:avLst/>
              <a:gdLst/>
              <a:ahLst/>
              <a:cxnLst>
                <a:cxn ang="0">
                  <a:pos x="6" y="58"/>
                </a:cxn>
                <a:cxn ang="0">
                  <a:pos x="6" y="58"/>
                </a:cxn>
                <a:cxn ang="0">
                  <a:pos x="8" y="64"/>
                </a:cxn>
                <a:cxn ang="0">
                  <a:pos x="10" y="64"/>
                </a:cxn>
                <a:cxn ang="0">
                  <a:pos x="12" y="72"/>
                </a:cxn>
                <a:cxn ang="0">
                  <a:pos x="18" y="70"/>
                </a:cxn>
                <a:cxn ang="0">
                  <a:pos x="18" y="76"/>
                </a:cxn>
                <a:cxn ang="0">
                  <a:pos x="24" y="76"/>
                </a:cxn>
                <a:cxn ang="0">
                  <a:pos x="24" y="78"/>
                </a:cxn>
                <a:cxn ang="0">
                  <a:pos x="30" y="70"/>
                </a:cxn>
                <a:cxn ang="0">
                  <a:pos x="34" y="68"/>
                </a:cxn>
                <a:cxn ang="0">
                  <a:pos x="36" y="64"/>
                </a:cxn>
                <a:cxn ang="0">
                  <a:pos x="44" y="64"/>
                </a:cxn>
                <a:cxn ang="0">
                  <a:pos x="50" y="66"/>
                </a:cxn>
                <a:cxn ang="0">
                  <a:pos x="52" y="60"/>
                </a:cxn>
                <a:cxn ang="0">
                  <a:pos x="54" y="58"/>
                </a:cxn>
                <a:cxn ang="0">
                  <a:pos x="60" y="56"/>
                </a:cxn>
                <a:cxn ang="0">
                  <a:pos x="64" y="52"/>
                </a:cxn>
                <a:cxn ang="0">
                  <a:pos x="66" y="46"/>
                </a:cxn>
                <a:cxn ang="0">
                  <a:pos x="66" y="38"/>
                </a:cxn>
                <a:cxn ang="0">
                  <a:pos x="68" y="34"/>
                </a:cxn>
                <a:cxn ang="0">
                  <a:pos x="68" y="26"/>
                </a:cxn>
                <a:cxn ang="0">
                  <a:pos x="66" y="18"/>
                </a:cxn>
                <a:cxn ang="0">
                  <a:pos x="64" y="12"/>
                </a:cxn>
                <a:cxn ang="0">
                  <a:pos x="64" y="4"/>
                </a:cxn>
                <a:cxn ang="0">
                  <a:pos x="58" y="6"/>
                </a:cxn>
                <a:cxn ang="0">
                  <a:pos x="54" y="2"/>
                </a:cxn>
                <a:cxn ang="0">
                  <a:pos x="50" y="0"/>
                </a:cxn>
                <a:cxn ang="0">
                  <a:pos x="46" y="6"/>
                </a:cxn>
                <a:cxn ang="0">
                  <a:pos x="46" y="12"/>
                </a:cxn>
                <a:cxn ang="0">
                  <a:pos x="42" y="14"/>
                </a:cxn>
                <a:cxn ang="0">
                  <a:pos x="38" y="10"/>
                </a:cxn>
                <a:cxn ang="0">
                  <a:pos x="36" y="8"/>
                </a:cxn>
                <a:cxn ang="0">
                  <a:pos x="28" y="6"/>
                </a:cxn>
                <a:cxn ang="0">
                  <a:pos x="24" y="10"/>
                </a:cxn>
                <a:cxn ang="0">
                  <a:pos x="20" y="14"/>
                </a:cxn>
                <a:cxn ang="0">
                  <a:pos x="16" y="14"/>
                </a:cxn>
                <a:cxn ang="0">
                  <a:pos x="10" y="14"/>
                </a:cxn>
                <a:cxn ang="0">
                  <a:pos x="4" y="18"/>
                </a:cxn>
                <a:cxn ang="0">
                  <a:pos x="0" y="20"/>
                </a:cxn>
                <a:cxn ang="0">
                  <a:pos x="0" y="28"/>
                </a:cxn>
                <a:cxn ang="0">
                  <a:pos x="0" y="38"/>
                </a:cxn>
                <a:cxn ang="0">
                  <a:pos x="4" y="42"/>
                </a:cxn>
                <a:cxn ang="0">
                  <a:pos x="6" y="50"/>
                </a:cxn>
                <a:cxn ang="0">
                  <a:pos x="6" y="58"/>
                </a:cxn>
                <a:cxn ang="0">
                  <a:pos x="6" y="58"/>
                </a:cxn>
              </a:cxnLst>
              <a:rect l="0" t="0" r="r" b="b"/>
              <a:pathLst>
                <a:path w="68" h="78">
                  <a:moveTo>
                    <a:pt x="6" y="58"/>
                  </a:moveTo>
                  <a:lnTo>
                    <a:pt x="6" y="58"/>
                  </a:lnTo>
                  <a:lnTo>
                    <a:pt x="8" y="64"/>
                  </a:lnTo>
                  <a:lnTo>
                    <a:pt x="10" y="64"/>
                  </a:lnTo>
                  <a:lnTo>
                    <a:pt x="12" y="72"/>
                  </a:lnTo>
                  <a:lnTo>
                    <a:pt x="18" y="70"/>
                  </a:lnTo>
                  <a:lnTo>
                    <a:pt x="18" y="76"/>
                  </a:lnTo>
                  <a:lnTo>
                    <a:pt x="24" y="76"/>
                  </a:lnTo>
                  <a:lnTo>
                    <a:pt x="24" y="78"/>
                  </a:lnTo>
                  <a:lnTo>
                    <a:pt x="30" y="70"/>
                  </a:lnTo>
                  <a:lnTo>
                    <a:pt x="34" y="68"/>
                  </a:lnTo>
                  <a:lnTo>
                    <a:pt x="36" y="64"/>
                  </a:lnTo>
                  <a:lnTo>
                    <a:pt x="44" y="64"/>
                  </a:lnTo>
                  <a:lnTo>
                    <a:pt x="50" y="66"/>
                  </a:lnTo>
                  <a:lnTo>
                    <a:pt x="52" y="60"/>
                  </a:lnTo>
                  <a:lnTo>
                    <a:pt x="54" y="58"/>
                  </a:lnTo>
                  <a:lnTo>
                    <a:pt x="60" y="56"/>
                  </a:lnTo>
                  <a:lnTo>
                    <a:pt x="64" y="52"/>
                  </a:lnTo>
                  <a:lnTo>
                    <a:pt x="66" y="46"/>
                  </a:lnTo>
                  <a:lnTo>
                    <a:pt x="66" y="38"/>
                  </a:lnTo>
                  <a:lnTo>
                    <a:pt x="68" y="34"/>
                  </a:lnTo>
                  <a:lnTo>
                    <a:pt x="68" y="26"/>
                  </a:lnTo>
                  <a:lnTo>
                    <a:pt x="66" y="18"/>
                  </a:lnTo>
                  <a:lnTo>
                    <a:pt x="64" y="12"/>
                  </a:lnTo>
                  <a:lnTo>
                    <a:pt x="64" y="4"/>
                  </a:lnTo>
                  <a:lnTo>
                    <a:pt x="58" y="6"/>
                  </a:lnTo>
                  <a:lnTo>
                    <a:pt x="54" y="2"/>
                  </a:lnTo>
                  <a:lnTo>
                    <a:pt x="50" y="0"/>
                  </a:lnTo>
                  <a:lnTo>
                    <a:pt x="46" y="6"/>
                  </a:lnTo>
                  <a:lnTo>
                    <a:pt x="46" y="12"/>
                  </a:lnTo>
                  <a:lnTo>
                    <a:pt x="42" y="14"/>
                  </a:lnTo>
                  <a:lnTo>
                    <a:pt x="38" y="10"/>
                  </a:lnTo>
                  <a:lnTo>
                    <a:pt x="36" y="8"/>
                  </a:lnTo>
                  <a:lnTo>
                    <a:pt x="28" y="6"/>
                  </a:lnTo>
                  <a:lnTo>
                    <a:pt x="24" y="10"/>
                  </a:lnTo>
                  <a:lnTo>
                    <a:pt x="20" y="14"/>
                  </a:lnTo>
                  <a:lnTo>
                    <a:pt x="16" y="14"/>
                  </a:lnTo>
                  <a:lnTo>
                    <a:pt x="10" y="14"/>
                  </a:lnTo>
                  <a:lnTo>
                    <a:pt x="4" y="18"/>
                  </a:lnTo>
                  <a:lnTo>
                    <a:pt x="0" y="20"/>
                  </a:lnTo>
                  <a:lnTo>
                    <a:pt x="0" y="28"/>
                  </a:lnTo>
                  <a:lnTo>
                    <a:pt x="0" y="38"/>
                  </a:lnTo>
                  <a:lnTo>
                    <a:pt x="4" y="42"/>
                  </a:lnTo>
                  <a:lnTo>
                    <a:pt x="6" y="50"/>
                  </a:lnTo>
                  <a:lnTo>
                    <a:pt x="6" y="58"/>
                  </a:lnTo>
                  <a:lnTo>
                    <a:pt x="6" y="5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13" name="Freeform 429">
              <a:extLst>
                <a:ext uri="{FF2B5EF4-FFF2-40B4-BE49-F238E27FC236}">
                  <a16:creationId xmlns:a16="http://schemas.microsoft.com/office/drawing/2014/main" id="{F1458FE1-2319-4E46-8AA8-16EF4FD0B32F}"/>
                </a:ext>
              </a:extLst>
            </p:cNvPr>
            <p:cNvSpPr>
              <a:spLocks/>
            </p:cNvSpPr>
            <p:nvPr/>
          </p:nvSpPr>
          <p:spPr bwMode="auto">
            <a:xfrm>
              <a:off x="6454775" y="3679825"/>
              <a:ext cx="107950" cy="123825"/>
            </a:xfrm>
            <a:custGeom>
              <a:avLst/>
              <a:gdLst/>
              <a:ahLst/>
              <a:cxnLst>
                <a:cxn ang="0">
                  <a:pos x="6" y="58"/>
                </a:cxn>
                <a:cxn ang="0">
                  <a:pos x="6" y="58"/>
                </a:cxn>
                <a:cxn ang="0">
                  <a:pos x="8" y="64"/>
                </a:cxn>
                <a:cxn ang="0">
                  <a:pos x="10" y="64"/>
                </a:cxn>
                <a:cxn ang="0">
                  <a:pos x="12" y="72"/>
                </a:cxn>
                <a:cxn ang="0">
                  <a:pos x="18" y="70"/>
                </a:cxn>
                <a:cxn ang="0">
                  <a:pos x="18" y="76"/>
                </a:cxn>
                <a:cxn ang="0">
                  <a:pos x="24" y="76"/>
                </a:cxn>
                <a:cxn ang="0">
                  <a:pos x="24" y="78"/>
                </a:cxn>
                <a:cxn ang="0">
                  <a:pos x="30" y="70"/>
                </a:cxn>
                <a:cxn ang="0">
                  <a:pos x="34" y="68"/>
                </a:cxn>
                <a:cxn ang="0">
                  <a:pos x="36" y="64"/>
                </a:cxn>
                <a:cxn ang="0">
                  <a:pos x="44" y="64"/>
                </a:cxn>
                <a:cxn ang="0">
                  <a:pos x="50" y="66"/>
                </a:cxn>
                <a:cxn ang="0">
                  <a:pos x="52" y="60"/>
                </a:cxn>
                <a:cxn ang="0">
                  <a:pos x="54" y="58"/>
                </a:cxn>
                <a:cxn ang="0">
                  <a:pos x="60" y="56"/>
                </a:cxn>
                <a:cxn ang="0">
                  <a:pos x="64" y="52"/>
                </a:cxn>
                <a:cxn ang="0">
                  <a:pos x="66" y="46"/>
                </a:cxn>
                <a:cxn ang="0">
                  <a:pos x="66" y="38"/>
                </a:cxn>
                <a:cxn ang="0">
                  <a:pos x="68" y="34"/>
                </a:cxn>
                <a:cxn ang="0">
                  <a:pos x="68" y="26"/>
                </a:cxn>
                <a:cxn ang="0">
                  <a:pos x="66" y="18"/>
                </a:cxn>
                <a:cxn ang="0">
                  <a:pos x="64" y="12"/>
                </a:cxn>
                <a:cxn ang="0">
                  <a:pos x="64" y="4"/>
                </a:cxn>
                <a:cxn ang="0">
                  <a:pos x="58" y="6"/>
                </a:cxn>
                <a:cxn ang="0">
                  <a:pos x="54" y="2"/>
                </a:cxn>
                <a:cxn ang="0">
                  <a:pos x="50" y="0"/>
                </a:cxn>
                <a:cxn ang="0">
                  <a:pos x="46" y="6"/>
                </a:cxn>
                <a:cxn ang="0">
                  <a:pos x="46" y="12"/>
                </a:cxn>
                <a:cxn ang="0">
                  <a:pos x="42" y="14"/>
                </a:cxn>
                <a:cxn ang="0">
                  <a:pos x="38" y="10"/>
                </a:cxn>
                <a:cxn ang="0">
                  <a:pos x="36" y="8"/>
                </a:cxn>
                <a:cxn ang="0">
                  <a:pos x="28" y="6"/>
                </a:cxn>
                <a:cxn ang="0">
                  <a:pos x="24" y="10"/>
                </a:cxn>
                <a:cxn ang="0">
                  <a:pos x="20" y="14"/>
                </a:cxn>
                <a:cxn ang="0">
                  <a:pos x="16" y="14"/>
                </a:cxn>
                <a:cxn ang="0">
                  <a:pos x="10" y="14"/>
                </a:cxn>
                <a:cxn ang="0">
                  <a:pos x="4" y="18"/>
                </a:cxn>
                <a:cxn ang="0">
                  <a:pos x="0" y="20"/>
                </a:cxn>
                <a:cxn ang="0">
                  <a:pos x="0" y="28"/>
                </a:cxn>
                <a:cxn ang="0">
                  <a:pos x="0" y="38"/>
                </a:cxn>
                <a:cxn ang="0">
                  <a:pos x="4" y="42"/>
                </a:cxn>
                <a:cxn ang="0">
                  <a:pos x="6" y="50"/>
                </a:cxn>
                <a:cxn ang="0">
                  <a:pos x="6" y="58"/>
                </a:cxn>
                <a:cxn ang="0">
                  <a:pos x="6" y="58"/>
                </a:cxn>
              </a:cxnLst>
              <a:rect l="0" t="0" r="r" b="b"/>
              <a:pathLst>
                <a:path w="68" h="78">
                  <a:moveTo>
                    <a:pt x="6" y="58"/>
                  </a:moveTo>
                  <a:lnTo>
                    <a:pt x="6" y="58"/>
                  </a:lnTo>
                  <a:lnTo>
                    <a:pt x="8" y="64"/>
                  </a:lnTo>
                  <a:lnTo>
                    <a:pt x="10" y="64"/>
                  </a:lnTo>
                  <a:lnTo>
                    <a:pt x="12" y="72"/>
                  </a:lnTo>
                  <a:lnTo>
                    <a:pt x="18" y="70"/>
                  </a:lnTo>
                  <a:lnTo>
                    <a:pt x="18" y="76"/>
                  </a:lnTo>
                  <a:lnTo>
                    <a:pt x="24" y="76"/>
                  </a:lnTo>
                  <a:lnTo>
                    <a:pt x="24" y="78"/>
                  </a:lnTo>
                  <a:lnTo>
                    <a:pt x="30" y="70"/>
                  </a:lnTo>
                  <a:lnTo>
                    <a:pt x="34" y="68"/>
                  </a:lnTo>
                  <a:lnTo>
                    <a:pt x="36" y="64"/>
                  </a:lnTo>
                  <a:lnTo>
                    <a:pt x="44" y="64"/>
                  </a:lnTo>
                  <a:lnTo>
                    <a:pt x="50" y="66"/>
                  </a:lnTo>
                  <a:lnTo>
                    <a:pt x="52" y="60"/>
                  </a:lnTo>
                  <a:lnTo>
                    <a:pt x="54" y="58"/>
                  </a:lnTo>
                  <a:lnTo>
                    <a:pt x="60" y="56"/>
                  </a:lnTo>
                  <a:lnTo>
                    <a:pt x="64" y="52"/>
                  </a:lnTo>
                  <a:lnTo>
                    <a:pt x="66" y="46"/>
                  </a:lnTo>
                  <a:lnTo>
                    <a:pt x="66" y="38"/>
                  </a:lnTo>
                  <a:lnTo>
                    <a:pt x="68" y="34"/>
                  </a:lnTo>
                  <a:lnTo>
                    <a:pt x="68" y="26"/>
                  </a:lnTo>
                  <a:lnTo>
                    <a:pt x="66" y="18"/>
                  </a:lnTo>
                  <a:lnTo>
                    <a:pt x="64" y="12"/>
                  </a:lnTo>
                  <a:lnTo>
                    <a:pt x="64" y="4"/>
                  </a:lnTo>
                  <a:lnTo>
                    <a:pt x="58" y="6"/>
                  </a:lnTo>
                  <a:lnTo>
                    <a:pt x="54" y="2"/>
                  </a:lnTo>
                  <a:lnTo>
                    <a:pt x="50" y="0"/>
                  </a:lnTo>
                  <a:lnTo>
                    <a:pt x="46" y="6"/>
                  </a:lnTo>
                  <a:lnTo>
                    <a:pt x="46" y="12"/>
                  </a:lnTo>
                  <a:lnTo>
                    <a:pt x="42" y="14"/>
                  </a:lnTo>
                  <a:lnTo>
                    <a:pt x="38" y="10"/>
                  </a:lnTo>
                  <a:lnTo>
                    <a:pt x="36" y="8"/>
                  </a:lnTo>
                  <a:lnTo>
                    <a:pt x="28" y="6"/>
                  </a:lnTo>
                  <a:lnTo>
                    <a:pt x="24" y="10"/>
                  </a:lnTo>
                  <a:lnTo>
                    <a:pt x="20" y="14"/>
                  </a:lnTo>
                  <a:lnTo>
                    <a:pt x="16" y="14"/>
                  </a:lnTo>
                  <a:lnTo>
                    <a:pt x="10" y="14"/>
                  </a:lnTo>
                  <a:lnTo>
                    <a:pt x="4" y="18"/>
                  </a:lnTo>
                  <a:lnTo>
                    <a:pt x="0" y="20"/>
                  </a:lnTo>
                  <a:lnTo>
                    <a:pt x="0" y="28"/>
                  </a:lnTo>
                  <a:lnTo>
                    <a:pt x="0" y="38"/>
                  </a:lnTo>
                  <a:lnTo>
                    <a:pt x="4" y="42"/>
                  </a:lnTo>
                  <a:lnTo>
                    <a:pt x="6" y="50"/>
                  </a:lnTo>
                  <a:lnTo>
                    <a:pt x="6" y="58"/>
                  </a:lnTo>
                  <a:lnTo>
                    <a:pt x="6" y="5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14" name="Freeform 430">
              <a:extLst>
                <a:ext uri="{FF2B5EF4-FFF2-40B4-BE49-F238E27FC236}">
                  <a16:creationId xmlns:a16="http://schemas.microsoft.com/office/drawing/2014/main" id="{6BD3E624-3644-4063-8C67-A00846387197}"/>
                </a:ext>
              </a:extLst>
            </p:cNvPr>
            <p:cNvSpPr>
              <a:spLocks/>
            </p:cNvSpPr>
            <p:nvPr/>
          </p:nvSpPr>
          <p:spPr bwMode="auto">
            <a:xfrm>
              <a:off x="4946650" y="4133850"/>
              <a:ext cx="47625" cy="50800"/>
            </a:xfrm>
            <a:custGeom>
              <a:avLst/>
              <a:gdLst/>
              <a:ahLst/>
              <a:cxnLst>
                <a:cxn ang="0">
                  <a:pos x="0" y="2"/>
                </a:cxn>
                <a:cxn ang="0">
                  <a:pos x="0" y="2"/>
                </a:cxn>
                <a:cxn ang="0">
                  <a:pos x="2" y="2"/>
                </a:cxn>
                <a:cxn ang="0">
                  <a:pos x="4" y="0"/>
                </a:cxn>
                <a:cxn ang="0">
                  <a:pos x="6" y="2"/>
                </a:cxn>
                <a:cxn ang="0">
                  <a:pos x="8" y="8"/>
                </a:cxn>
                <a:cxn ang="0">
                  <a:pos x="12" y="6"/>
                </a:cxn>
                <a:cxn ang="0">
                  <a:pos x="14" y="4"/>
                </a:cxn>
                <a:cxn ang="0">
                  <a:pos x="14" y="2"/>
                </a:cxn>
                <a:cxn ang="0">
                  <a:pos x="14" y="0"/>
                </a:cxn>
                <a:cxn ang="0">
                  <a:pos x="16" y="0"/>
                </a:cxn>
                <a:cxn ang="0">
                  <a:pos x="22" y="2"/>
                </a:cxn>
                <a:cxn ang="0">
                  <a:pos x="24" y="2"/>
                </a:cxn>
                <a:cxn ang="0">
                  <a:pos x="24" y="6"/>
                </a:cxn>
                <a:cxn ang="0">
                  <a:pos x="24" y="8"/>
                </a:cxn>
                <a:cxn ang="0">
                  <a:pos x="26" y="12"/>
                </a:cxn>
                <a:cxn ang="0">
                  <a:pos x="30" y="12"/>
                </a:cxn>
                <a:cxn ang="0">
                  <a:pos x="28" y="16"/>
                </a:cxn>
                <a:cxn ang="0">
                  <a:pos x="22" y="20"/>
                </a:cxn>
                <a:cxn ang="0">
                  <a:pos x="20" y="28"/>
                </a:cxn>
                <a:cxn ang="0">
                  <a:pos x="14" y="32"/>
                </a:cxn>
                <a:cxn ang="0">
                  <a:pos x="8" y="30"/>
                </a:cxn>
                <a:cxn ang="0">
                  <a:pos x="8" y="10"/>
                </a:cxn>
                <a:cxn ang="0">
                  <a:pos x="2" y="8"/>
                </a:cxn>
                <a:cxn ang="0">
                  <a:pos x="0" y="4"/>
                </a:cxn>
                <a:cxn ang="0">
                  <a:pos x="0" y="2"/>
                </a:cxn>
                <a:cxn ang="0">
                  <a:pos x="0" y="2"/>
                </a:cxn>
              </a:cxnLst>
              <a:rect l="0" t="0" r="r" b="b"/>
              <a:pathLst>
                <a:path w="30" h="32">
                  <a:moveTo>
                    <a:pt x="0" y="2"/>
                  </a:moveTo>
                  <a:lnTo>
                    <a:pt x="0" y="2"/>
                  </a:lnTo>
                  <a:lnTo>
                    <a:pt x="2" y="2"/>
                  </a:lnTo>
                  <a:lnTo>
                    <a:pt x="4" y="0"/>
                  </a:lnTo>
                  <a:lnTo>
                    <a:pt x="6" y="2"/>
                  </a:lnTo>
                  <a:lnTo>
                    <a:pt x="8" y="8"/>
                  </a:lnTo>
                  <a:lnTo>
                    <a:pt x="12" y="6"/>
                  </a:lnTo>
                  <a:lnTo>
                    <a:pt x="14" y="4"/>
                  </a:lnTo>
                  <a:lnTo>
                    <a:pt x="14" y="2"/>
                  </a:lnTo>
                  <a:lnTo>
                    <a:pt x="14" y="0"/>
                  </a:lnTo>
                  <a:lnTo>
                    <a:pt x="16" y="0"/>
                  </a:lnTo>
                  <a:lnTo>
                    <a:pt x="22" y="2"/>
                  </a:lnTo>
                  <a:lnTo>
                    <a:pt x="24" y="2"/>
                  </a:lnTo>
                  <a:lnTo>
                    <a:pt x="24" y="6"/>
                  </a:lnTo>
                  <a:lnTo>
                    <a:pt x="24" y="8"/>
                  </a:lnTo>
                  <a:lnTo>
                    <a:pt x="26" y="12"/>
                  </a:lnTo>
                  <a:lnTo>
                    <a:pt x="30" y="12"/>
                  </a:lnTo>
                  <a:lnTo>
                    <a:pt x="28" y="16"/>
                  </a:lnTo>
                  <a:lnTo>
                    <a:pt x="22" y="20"/>
                  </a:lnTo>
                  <a:lnTo>
                    <a:pt x="20" y="28"/>
                  </a:lnTo>
                  <a:lnTo>
                    <a:pt x="14" y="32"/>
                  </a:lnTo>
                  <a:lnTo>
                    <a:pt x="8" y="30"/>
                  </a:lnTo>
                  <a:lnTo>
                    <a:pt x="8" y="10"/>
                  </a:lnTo>
                  <a:lnTo>
                    <a:pt x="2" y="8"/>
                  </a:lnTo>
                  <a:lnTo>
                    <a:pt x="0" y="4"/>
                  </a:lnTo>
                  <a:lnTo>
                    <a:pt x="0" y="2"/>
                  </a:lnTo>
                  <a:lnTo>
                    <a:pt x="0" y="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15" name="Freeform 431">
              <a:extLst>
                <a:ext uri="{FF2B5EF4-FFF2-40B4-BE49-F238E27FC236}">
                  <a16:creationId xmlns:a16="http://schemas.microsoft.com/office/drawing/2014/main" id="{932BE7CC-43B1-4059-B89B-750E849D2F8D}"/>
                </a:ext>
              </a:extLst>
            </p:cNvPr>
            <p:cNvSpPr>
              <a:spLocks/>
            </p:cNvSpPr>
            <p:nvPr/>
          </p:nvSpPr>
          <p:spPr bwMode="auto">
            <a:xfrm>
              <a:off x="4229100" y="3648075"/>
              <a:ext cx="152400" cy="152400"/>
            </a:xfrm>
            <a:custGeom>
              <a:avLst/>
              <a:gdLst/>
              <a:ahLst/>
              <a:cxnLst>
                <a:cxn ang="0">
                  <a:pos x="62" y="68"/>
                </a:cxn>
                <a:cxn ang="0">
                  <a:pos x="54" y="70"/>
                </a:cxn>
                <a:cxn ang="0">
                  <a:pos x="40" y="72"/>
                </a:cxn>
                <a:cxn ang="0">
                  <a:pos x="40" y="82"/>
                </a:cxn>
                <a:cxn ang="0">
                  <a:pos x="40" y="94"/>
                </a:cxn>
                <a:cxn ang="0">
                  <a:pos x="28" y="94"/>
                </a:cxn>
                <a:cxn ang="0">
                  <a:pos x="28" y="88"/>
                </a:cxn>
                <a:cxn ang="0">
                  <a:pos x="18" y="92"/>
                </a:cxn>
                <a:cxn ang="0">
                  <a:pos x="12" y="86"/>
                </a:cxn>
                <a:cxn ang="0">
                  <a:pos x="0" y="80"/>
                </a:cxn>
                <a:cxn ang="0">
                  <a:pos x="2" y="74"/>
                </a:cxn>
                <a:cxn ang="0">
                  <a:pos x="4" y="70"/>
                </a:cxn>
                <a:cxn ang="0">
                  <a:pos x="4" y="62"/>
                </a:cxn>
                <a:cxn ang="0">
                  <a:pos x="6" y="58"/>
                </a:cxn>
                <a:cxn ang="0">
                  <a:pos x="12" y="56"/>
                </a:cxn>
                <a:cxn ang="0">
                  <a:pos x="18" y="42"/>
                </a:cxn>
                <a:cxn ang="0">
                  <a:pos x="26" y="38"/>
                </a:cxn>
                <a:cxn ang="0">
                  <a:pos x="34" y="34"/>
                </a:cxn>
                <a:cxn ang="0">
                  <a:pos x="38" y="26"/>
                </a:cxn>
                <a:cxn ang="0">
                  <a:pos x="46" y="20"/>
                </a:cxn>
                <a:cxn ang="0">
                  <a:pos x="50" y="12"/>
                </a:cxn>
                <a:cxn ang="0">
                  <a:pos x="54" y="8"/>
                </a:cxn>
                <a:cxn ang="0">
                  <a:pos x="60" y="4"/>
                </a:cxn>
                <a:cxn ang="0">
                  <a:pos x="62" y="0"/>
                </a:cxn>
                <a:cxn ang="0">
                  <a:pos x="66" y="2"/>
                </a:cxn>
                <a:cxn ang="0">
                  <a:pos x="68" y="2"/>
                </a:cxn>
                <a:cxn ang="0">
                  <a:pos x="70" y="12"/>
                </a:cxn>
                <a:cxn ang="0">
                  <a:pos x="84" y="24"/>
                </a:cxn>
                <a:cxn ang="0">
                  <a:pos x="90" y="42"/>
                </a:cxn>
                <a:cxn ang="0">
                  <a:pos x="94" y="42"/>
                </a:cxn>
                <a:cxn ang="0">
                  <a:pos x="92" y="48"/>
                </a:cxn>
                <a:cxn ang="0">
                  <a:pos x="96" y="64"/>
                </a:cxn>
                <a:cxn ang="0">
                  <a:pos x="90" y="68"/>
                </a:cxn>
                <a:cxn ang="0">
                  <a:pos x="88" y="70"/>
                </a:cxn>
                <a:cxn ang="0">
                  <a:pos x="78" y="70"/>
                </a:cxn>
                <a:cxn ang="0">
                  <a:pos x="72" y="68"/>
                </a:cxn>
              </a:cxnLst>
              <a:rect l="0" t="0" r="r" b="b"/>
              <a:pathLst>
                <a:path w="96" h="96">
                  <a:moveTo>
                    <a:pt x="72" y="68"/>
                  </a:moveTo>
                  <a:lnTo>
                    <a:pt x="62" y="68"/>
                  </a:lnTo>
                  <a:lnTo>
                    <a:pt x="62" y="70"/>
                  </a:lnTo>
                  <a:lnTo>
                    <a:pt x="54" y="70"/>
                  </a:lnTo>
                  <a:lnTo>
                    <a:pt x="44" y="70"/>
                  </a:lnTo>
                  <a:lnTo>
                    <a:pt x="40" y="72"/>
                  </a:lnTo>
                  <a:lnTo>
                    <a:pt x="40" y="76"/>
                  </a:lnTo>
                  <a:lnTo>
                    <a:pt x="40" y="82"/>
                  </a:lnTo>
                  <a:lnTo>
                    <a:pt x="42" y="86"/>
                  </a:lnTo>
                  <a:lnTo>
                    <a:pt x="40" y="94"/>
                  </a:lnTo>
                  <a:lnTo>
                    <a:pt x="30" y="96"/>
                  </a:lnTo>
                  <a:lnTo>
                    <a:pt x="28" y="94"/>
                  </a:lnTo>
                  <a:lnTo>
                    <a:pt x="28" y="92"/>
                  </a:lnTo>
                  <a:lnTo>
                    <a:pt x="28" y="88"/>
                  </a:lnTo>
                  <a:lnTo>
                    <a:pt x="22" y="88"/>
                  </a:lnTo>
                  <a:lnTo>
                    <a:pt x="18" y="92"/>
                  </a:lnTo>
                  <a:lnTo>
                    <a:pt x="12" y="90"/>
                  </a:lnTo>
                  <a:lnTo>
                    <a:pt x="12" y="86"/>
                  </a:lnTo>
                  <a:lnTo>
                    <a:pt x="0" y="86"/>
                  </a:lnTo>
                  <a:lnTo>
                    <a:pt x="0" y="80"/>
                  </a:lnTo>
                  <a:lnTo>
                    <a:pt x="0" y="76"/>
                  </a:lnTo>
                  <a:lnTo>
                    <a:pt x="2" y="74"/>
                  </a:lnTo>
                  <a:lnTo>
                    <a:pt x="4" y="72"/>
                  </a:lnTo>
                  <a:lnTo>
                    <a:pt x="4" y="70"/>
                  </a:lnTo>
                  <a:lnTo>
                    <a:pt x="4" y="66"/>
                  </a:lnTo>
                  <a:lnTo>
                    <a:pt x="4" y="62"/>
                  </a:lnTo>
                  <a:lnTo>
                    <a:pt x="4" y="60"/>
                  </a:lnTo>
                  <a:lnTo>
                    <a:pt x="6" y="58"/>
                  </a:lnTo>
                  <a:lnTo>
                    <a:pt x="10" y="54"/>
                  </a:lnTo>
                  <a:lnTo>
                    <a:pt x="12" y="56"/>
                  </a:lnTo>
                  <a:lnTo>
                    <a:pt x="16" y="48"/>
                  </a:lnTo>
                  <a:lnTo>
                    <a:pt x="18" y="42"/>
                  </a:lnTo>
                  <a:lnTo>
                    <a:pt x="20" y="40"/>
                  </a:lnTo>
                  <a:lnTo>
                    <a:pt x="26" y="38"/>
                  </a:lnTo>
                  <a:lnTo>
                    <a:pt x="32" y="36"/>
                  </a:lnTo>
                  <a:lnTo>
                    <a:pt x="34" y="34"/>
                  </a:lnTo>
                  <a:lnTo>
                    <a:pt x="36" y="30"/>
                  </a:lnTo>
                  <a:lnTo>
                    <a:pt x="38" y="26"/>
                  </a:lnTo>
                  <a:lnTo>
                    <a:pt x="42" y="22"/>
                  </a:lnTo>
                  <a:lnTo>
                    <a:pt x="46" y="20"/>
                  </a:lnTo>
                  <a:lnTo>
                    <a:pt x="48" y="18"/>
                  </a:lnTo>
                  <a:lnTo>
                    <a:pt x="50" y="12"/>
                  </a:lnTo>
                  <a:lnTo>
                    <a:pt x="50" y="10"/>
                  </a:lnTo>
                  <a:lnTo>
                    <a:pt x="54" y="8"/>
                  </a:lnTo>
                  <a:lnTo>
                    <a:pt x="58" y="8"/>
                  </a:lnTo>
                  <a:lnTo>
                    <a:pt x="60" y="4"/>
                  </a:lnTo>
                  <a:lnTo>
                    <a:pt x="62" y="0"/>
                  </a:lnTo>
                  <a:lnTo>
                    <a:pt x="62" y="0"/>
                  </a:lnTo>
                  <a:lnTo>
                    <a:pt x="64" y="2"/>
                  </a:lnTo>
                  <a:lnTo>
                    <a:pt x="66" y="2"/>
                  </a:lnTo>
                  <a:lnTo>
                    <a:pt x="68" y="0"/>
                  </a:lnTo>
                  <a:lnTo>
                    <a:pt x="68" y="2"/>
                  </a:lnTo>
                  <a:lnTo>
                    <a:pt x="72" y="6"/>
                  </a:lnTo>
                  <a:lnTo>
                    <a:pt x="70" y="12"/>
                  </a:lnTo>
                  <a:lnTo>
                    <a:pt x="74" y="18"/>
                  </a:lnTo>
                  <a:lnTo>
                    <a:pt x="84" y="24"/>
                  </a:lnTo>
                  <a:lnTo>
                    <a:pt x="84" y="28"/>
                  </a:lnTo>
                  <a:lnTo>
                    <a:pt x="90" y="42"/>
                  </a:lnTo>
                  <a:lnTo>
                    <a:pt x="92" y="40"/>
                  </a:lnTo>
                  <a:lnTo>
                    <a:pt x="94" y="42"/>
                  </a:lnTo>
                  <a:lnTo>
                    <a:pt x="94" y="46"/>
                  </a:lnTo>
                  <a:lnTo>
                    <a:pt x="92" y="48"/>
                  </a:lnTo>
                  <a:lnTo>
                    <a:pt x="96" y="60"/>
                  </a:lnTo>
                  <a:lnTo>
                    <a:pt x="96" y="64"/>
                  </a:lnTo>
                  <a:lnTo>
                    <a:pt x="90" y="66"/>
                  </a:lnTo>
                  <a:lnTo>
                    <a:pt x="90" y="68"/>
                  </a:lnTo>
                  <a:lnTo>
                    <a:pt x="90" y="70"/>
                  </a:lnTo>
                  <a:lnTo>
                    <a:pt x="88" y="70"/>
                  </a:lnTo>
                  <a:lnTo>
                    <a:pt x="84" y="70"/>
                  </a:lnTo>
                  <a:lnTo>
                    <a:pt x="78" y="70"/>
                  </a:lnTo>
                  <a:lnTo>
                    <a:pt x="72" y="68"/>
                  </a:lnTo>
                  <a:lnTo>
                    <a:pt x="72" y="6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16" name="Freeform 432">
              <a:extLst>
                <a:ext uri="{FF2B5EF4-FFF2-40B4-BE49-F238E27FC236}">
                  <a16:creationId xmlns:a16="http://schemas.microsoft.com/office/drawing/2014/main" id="{B782D2D9-852E-4DA7-8D89-C7370653A5CA}"/>
                </a:ext>
              </a:extLst>
            </p:cNvPr>
            <p:cNvSpPr>
              <a:spLocks/>
            </p:cNvSpPr>
            <p:nvPr/>
          </p:nvSpPr>
          <p:spPr bwMode="auto">
            <a:xfrm>
              <a:off x="4816475" y="2879725"/>
              <a:ext cx="127000" cy="88900"/>
            </a:xfrm>
            <a:custGeom>
              <a:avLst/>
              <a:gdLst/>
              <a:ahLst/>
              <a:cxnLst>
                <a:cxn ang="0">
                  <a:pos x="80" y="4"/>
                </a:cxn>
                <a:cxn ang="0">
                  <a:pos x="70" y="0"/>
                </a:cxn>
                <a:cxn ang="0">
                  <a:pos x="62" y="4"/>
                </a:cxn>
                <a:cxn ang="0">
                  <a:pos x="56" y="0"/>
                </a:cxn>
                <a:cxn ang="0">
                  <a:pos x="48" y="4"/>
                </a:cxn>
                <a:cxn ang="0">
                  <a:pos x="40" y="8"/>
                </a:cxn>
                <a:cxn ang="0">
                  <a:pos x="28" y="8"/>
                </a:cxn>
                <a:cxn ang="0">
                  <a:pos x="24" y="8"/>
                </a:cxn>
                <a:cxn ang="0">
                  <a:pos x="16" y="8"/>
                </a:cxn>
                <a:cxn ang="0">
                  <a:pos x="14" y="6"/>
                </a:cxn>
                <a:cxn ang="0">
                  <a:pos x="16" y="2"/>
                </a:cxn>
                <a:cxn ang="0">
                  <a:pos x="10" y="0"/>
                </a:cxn>
                <a:cxn ang="0">
                  <a:pos x="6" y="8"/>
                </a:cxn>
                <a:cxn ang="0">
                  <a:pos x="2" y="12"/>
                </a:cxn>
                <a:cxn ang="0">
                  <a:pos x="2" y="20"/>
                </a:cxn>
                <a:cxn ang="0">
                  <a:pos x="10" y="22"/>
                </a:cxn>
                <a:cxn ang="0">
                  <a:pos x="6" y="30"/>
                </a:cxn>
                <a:cxn ang="0">
                  <a:pos x="8" y="38"/>
                </a:cxn>
                <a:cxn ang="0">
                  <a:pos x="8" y="42"/>
                </a:cxn>
                <a:cxn ang="0">
                  <a:pos x="12" y="48"/>
                </a:cxn>
                <a:cxn ang="0">
                  <a:pos x="10" y="54"/>
                </a:cxn>
                <a:cxn ang="0">
                  <a:pos x="20" y="56"/>
                </a:cxn>
                <a:cxn ang="0">
                  <a:pos x="26" y="52"/>
                </a:cxn>
                <a:cxn ang="0">
                  <a:pos x="30" y="48"/>
                </a:cxn>
                <a:cxn ang="0">
                  <a:pos x="38" y="50"/>
                </a:cxn>
                <a:cxn ang="0">
                  <a:pos x="40" y="54"/>
                </a:cxn>
                <a:cxn ang="0">
                  <a:pos x="50" y="54"/>
                </a:cxn>
                <a:cxn ang="0">
                  <a:pos x="50" y="52"/>
                </a:cxn>
                <a:cxn ang="0">
                  <a:pos x="52" y="48"/>
                </a:cxn>
                <a:cxn ang="0">
                  <a:pos x="56" y="46"/>
                </a:cxn>
                <a:cxn ang="0">
                  <a:pos x="64" y="46"/>
                </a:cxn>
                <a:cxn ang="0">
                  <a:pos x="72" y="46"/>
                </a:cxn>
                <a:cxn ang="0">
                  <a:pos x="66" y="38"/>
                </a:cxn>
                <a:cxn ang="0">
                  <a:pos x="70" y="26"/>
                </a:cxn>
                <a:cxn ang="0">
                  <a:pos x="80" y="16"/>
                </a:cxn>
                <a:cxn ang="0">
                  <a:pos x="80" y="4"/>
                </a:cxn>
              </a:cxnLst>
              <a:rect l="0" t="0" r="r" b="b"/>
              <a:pathLst>
                <a:path w="80" h="56">
                  <a:moveTo>
                    <a:pt x="80" y="4"/>
                  </a:moveTo>
                  <a:lnTo>
                    <a:pt x="80" y="4"/>
                  </a:lnTo>
                  <a:lnTo>
                    <a:pt x="74" y="0"/>
                  </a:lnTo>
                  <a:lnTo>
                    <a:pt x="70" y="0"/>
                  </a:lnTo>
                  <a:lnTo>
                    <a:pt x="66" y="2"/>
                  </a:lnTo>
                  <a:lnTo>
                    <a:pt x="62" y="4"/>
                  </a:lnTo>
                  <a:lnTo>
                    <a:pt x="60" y="2"/>
                  </a:lnTo>
                  <a:lnTo>
                    <a:pt x="56" y="0"/>
                  </a:lnTo>
                  <a:lnTo>
                    <a:pt x="52" y="0"/>
                  </a:lnTo>
                  <a:lnTo>
                    <a:pt x="48" y="4"/>
                  </a:lnTo>
                  <a:lnTo>
                    <a:pt x="44" y="6"/>
                  </a:lnTo>
                  <a:lnTo>
                    <a:pt x="40" y="8"/>
                  </a:lnTo>
                  <a:lnTo>
                    <a:pt x="34" y="8"/>
                  </a:lnTo>
                  <a:lnTo>
                    <a:pt x="28" y="8"/>
                  </a:lnTo>
                  <a:lnTo>
                    <a:pt x="26" y="6"/>
                  </a:lnTo>
                  <a:lnTo>
                    <a:pt x="24" y="8"/>
                  </a:lnTo>
                  <a:lnTo>
                    <a:pt x="20" y="8"/>
                  </a:lnTo>
                  <a:lnTo>
                    <a:pt x="16" y="8"/>
                  </a:lnTo>
                  <a:lnTo>
                    <a:pt x="14" y="8"/>
                  </a:lnTo>
                  <a:lnTo>
                    <a:pt x="14" y="6"/>
                  </a:lnTo>
                  <a:lnTo>
                    <a:pt x="16" y="4"/>
                  </a:lnTo>
                  <a:lnTo>
                    <a:pt x="16" y="2"/>
                  </a:lnTo>
                  <a:lnTo>
                    <a:pt x="14" y="2"/>
                  </a:lnTo>
                  <a:lnTo>
                    <a:pt x="10" y="0"/>
                  </a:lnTo>
                  <a:lnTo>
                    <a:pt x="10" y="4"/>
                  </a:lnTo>
                  <a:lnTo>
                    <a:pt x="6" y="8"/>
                  </a:lnTo>
                  <a:lnTo>
                    <a:pt x="2" y="10"/>
                  </a:lnTo>
                  <a:lnTo>
                    <a:pt x="2" y="12"/>
                  </a:lnTo>
                  <a:lnTo>
                    <a:pt x="0" y="16"/>
                  </a:lnTo>
                  <a:lnTo>
                    <a:pt x="2" y="20"/>
                  </a:lnTo>
                  <a:lnTo>
                    <a:pt x="4" y="20"/>
                  </a:lnTo>
                  <a:lnTo>
                    <a:pt x="10" y="22"/>
                  </a:lnTo>
                  <a:lnTo>
                    <a:pt x="10" y="24"/>
                  </a:lnTo>
                  <a:lnTo>
                    <a:pt x="6" y="30"/>
                  </a:lnTo>
                  <a:lnTo>
                    <a:pt x="4" y="34"/>
                  </a:lnTo>
                  <a:lnTo>
                    <a:pt x="8" y="38"/>
                  </a:lnTo>
                  <a:lnTo>
                    <a:pt x="8" y="40"/>
                  </a:lnTo>
                  <a:lnTo>
                    <a:pt x="8" y="42"/>
                  </a:lnTo>
                  <a:lnTo>
                    <a:pt x="8" y="44"/>
                  </a:lnTo>
                  <a:lnTo>
                    <a:pt x="12" y="48"/>
                  </a:lnTo>
                  <a:lnTo>
                    <a:pt x="10" y="48"/>
                  </a:lnTo>
                  <a:lnTo>
                    <a:pt x="10" y="54"/>
                  </a:lnTo>
                  <a:lnTo>
                    <a:pt x="14" y="54"/>
                  </a:lnTo>
                  <a:lnTo>
                    <a:pt x="20" y="56"/>
                  </a:lnTo>
                  <a:lnTo>
                    <a:pt x="24" y="56"/>
                  </a:lnTo>
                  <a:lnTo>
                    <a:pt x="26" y="52"/>
                  </a:lnTo>
                  <a:lnTo>
                    <a:pt x="28" y="50"/>
                  </a:lnTo>
                  <a:lnTo>
                    <a:pt x="30" y="48"/>
                  </a:lnTo>
                  <a:lnTo>
                    <a:pt x="36" y="50"/>
                  </a:lnTo>
                  <a:lnTo>
                    <a:pt x="38" y="50"/>
                  </a:lnTo>
                  <a:lnTo>
                    <a:pt x="40" y="52"/>
                  </a:lnTo>
                  <a:lnTo>
                    <a:pt x="40" y="54"/>
                  </a:lnTo>
                  <a:lnTo>
                    <a:pt x="46" y="54"/>
                  </a:lnTo>
                  <a:lnTo>
                    <a:pt x="50" y="54"/>
                  </a:lnTo>
                  <a:lnTo>
                    <a:pt x="52" y="54"/>
                  </a:lnTo>
                  <a:lnTo>
                    <a:pt x="50" y="52"/>
                  </a:lnTo>
                  <a:lnTo>
                    <a:pt x="50" y="50"/>
                  </a:lnTo>
                  <a:lnTo>
                    <a:pt x="52" y="48"/>
                  </a:lnTo>
                  <a:lnTo>
                    <a:pt x="56" y="48"/>
                  </a:lnTo>
                  <a:lnTo>
                    <a:pt x="56" y="46"/>
                  </a:lnTo>
                  <a:lnTo>
                    <a:pt x="60" y="44"/>
                  </a:lnTo>
                  <a:lnTo>
                    <a:pt x="64" y="46"/>
                  </a:lnTo>
                  <a:lnTo>
                    <a:pt x="68" y="46"/>
                  </a:lnTo>
                  <a:lnTo>
                    <a:pt x="72" y="46"/>
                  </a:lnTo>
                  <a:lnTo>
                    <a:pt x="70" y="40"/>
                  </a:lnTo>
                  <a:lnTo>
                    <a:pt x="66" y="38"/>
                  </a:lnTo>
                  <a:lnTo>
                    <a:pt x="70" y="32"/>
                  </a:lnTo>
                  <a:lnTo>
                    <a:pt x="70" y="26"/>
                  </a:lnTo>
                  <a:lnTo>
                    <a:pt x="80" y="20"/>
                  </a:lnTo>
                  <a:lnTo>
                    <a:pt x="80" y="16"/>
                  </a:lnTo>
                  <a:lnTo>
                    <a:pt x="80" y="12"/>
                  </a:lnTo>
                  <a:lnTo>
                    <a:pt x="80" y="4"/>
                  </a:lnTo>
                  <a:lnTo>
                    <a:pt x="80" y="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17" name="Freeform 433">
              <a:extLst>
                <a:ext uri="{FF2B5EF4-FFF2-40B4-BE49-F238E27FC236}">
                  <a16:creationId xmlns:a16="http://schemas.microsoft.com/office/drawing/2014/main" id="{7269BB46-ABBD-4D17-8CAF-BBEF9BF0F097}"/>
                </a:ext>
              </a:extLst>
            </p:cNvPr>
            <p:cNvSpPr>
              <a:spLocks/>
            </p:cNvSpPr>
            <p:nvPr/>
          </p:nvSpPr>
          <p:spPr bwMode="auto">
            <a:xfrm>
              <a:off x="6689725" y="3940175"/>
              <a:ext cx="31750" cy="22225"/>
            </a:xfrm>
            <a:custGeom>
              <a:avLst/>
              <a:gdLst/>
              <a:ahLst/>
              <a:cxnLst>
                <a:cxn ang="0">
                  <a:pos x="0" y="8"/>
                </a:cxn>
                <a:cxn ang="0">
                  <a:pos x="6" y="14"/>
                </a:cxn>
                <a:cxn ang="0">
                  <a:pos x="10" y="14"/>
                </a:cxn>
                <a:cxn ang="0">
                  <a:pos x="12" y="12"/>
                </a:cxn>
                <a:cxn ang="0">
                  <a:pos x="14" y="8"/>
                </a:cxn>
                <a:cxn ang="0">
                  <a:pos x="18" y="10"/>
                </a:cxn>
                <a:cxn ang="0">
                  <a:pos x="20" y="10"/>
                </a:cxn>
                <a:cxn ang="0">
                  <a:pos x="16" y="0"/>
                </a:cxn>
                <a:cxn ang="0">
                  <a:pos x="12" y="0"/>
                </a:cxn>
                <a:cxn ang="0">
                  <a:pos x="10" y="4"/>
                </a:cxn>
                <a:cxn ang="0">
                  <a:pos x="8" y="8"/>
                </a:cxn>
                <a:cxn ang="0">
                  <a:pos x="0" y="6"/>
                </a:cxn>
                <a:cxn ang="0">
                  <a:pos x="0" y="8"/>
                </a:cxn>
                <a:cxn ang="0">
                  <a:pos x="0" y="8"/>
                </a:cxn>
              </a:cxnLst>
              <a:rect l="0" t="0" r="r" b="b"/>
              <a:pathLst>
                <a:path w="20" h="14">
                  <a:moveTo>
                    <a:pt x="0" y="8"/>
                  </a:moveTo>
                  <a:lnTo>
                    <a:pt x="6" y="14"/>
                  </a:lnTo>
                  <a:lnTo>
                    <a:pt x="10" y="14"/>
                  </a:lnTo>
                  <a:lnTo>
                    <a:pt x="12" y="12"/>
                  </a:lnTo>
                  <a:lnTo>
                    <a:pt x="14" y="8"/>
                  </a:lnTo>
                  <a:lnTo>
                    <a:pt x="18" y="10"/>
                  </a:lnTo>
                  <a:lnTo>
                    <a:pt x="20" y="10"/>
                  </a:lnTo>
                  <a:lnTo>
                    <a:pt x="16" y="0"/>
                  </a:lnTo>
                  <a:lnTo>
                    <a:pt x="12" y="0"/>
                  </a:lnTo>
                  <a:lnTo>
                    <a:pt x="10" y="4"/>
                  </a:lnTo>
                  <a:lnTo>
                    <a:pt x="8" y="8"/>
                  </a:lnTo>
                  <a:lnTo>
                    <a:pt x="0" y="6"/>
                  </a:lnTo>
                  <a:lnTo>
                    <a:pt x="0" y="8"/>
                  </a:lnTo>
                  <a:lnTo>
                    <a:pt x="0" y="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18" name="Freeform 434">
              <a:extLst>
                <a:ext uri="{FF2B5EF4-FFF2-40B4-BE49-F238E27FC236}">
                  <a16:creationId xmlns:a16="http://schemas.microsoft.com/office/drawing/2014/main" id="{60551AF2-3D0F-4766-BB04-A918C971C4DF}"/>
                </a:ext>
              </a:extLst>
            </p:cNvPr>
            <p:cNvSpPr>
              <a:spLocks/>
            </p:cNvSpPr>
            <p:nvPr/>
          </p:nvSpPr>
          <p:spPr bwMode="auto">
            <a:xfrm>
              <a:off x="6689725" y="3940175"/>
              <a:ext cx="31750" cy="22225"/>
            </a:xfrm>
            <a:custGeom>
              <a:avLst/>
              <a:gdLst/>
              <a:ahLst/>
              <a:cxnLst>
                <a:cxn ang="0">
                  <a:pos x="0" y="8"/>
                </a:cxn>
                <a:cxn ang="0">
                  <a:pos x="6" y="14"/>
                </a:cxn>
                <a:cxn ang="0">
                  <a:pos x="10" y="14"/>
                </a:cxn>
                <a:cxn ang="0">
                  <a:pos x="12" y="12"/>
                </a:cxn>
                <a:cxn ang="0">
                  <a:pos x="14" y="8"/>
                </a:cxn>
                <a:cxn ang="0">
                  <a:pos x="18" y="10"/>
                </a:cxn>
                <a:cxn ang="0">
                  <a:pos x="20" y="10"/>
                </a:cxn>
                <a:cxn ang="0">
                  <a:pos x="16" y="0"/>
                </a:cxn>
                <a:cxn ang="0">
                  <a:pos x="12" y="0"/>
                </a:cxn>
                <a:cxn ang="0">
                  <a:pos x="10" y="4"/>
                </a:cxn>
                <a:cxn ang="0">
                  <a:pos x="8" y="8"/>
                </a:cxn>
                <a:cxn ang="0">
                  <a:pos x="0" y="6"/>
                </a:cxn>
                <a:cxn ang="0">
                  <a:pos x="0" y="8"/>
                </a:cxn>
                <a:cxn ang="0">
                  <a:pos x="0" y="8"/>
                </a:cxn>
              </a:cxnLst>
              <a:rect l="0" t="0" r="r" b="b"/>
              <a:pathLst>
                <a:path w="20" h="14">
                  <a:moveTo>
                    <a:pt x="0" y="8"/>
                  </a:moveTo>
                  <a:lnTo>
                    <a:pt x="6" y="14"/>
                  </a:lnTo>
                  <a:lnTo>
                    <a:pt x="10" y="14"/>
                  </a:lnTo>
                  <a:lnTo>
                    <a:pt x="12" y="12"/>
                  </a:lnTo>
                  <a:lnTo>
                    <a:pt x="14" y="8"/>
                  </a:lnTo>
                  <a:lnTo>
                    <a:pt x="18" y="10"/>
                  </a:lnTo>
                  <a:lnTo>
                    <a:pt x="20" y="10"/>
                  </a:lnTo>
                  <a:lnTo>
                    <a:pt x="16" y="0"/>
                  </a:lnTo>
                  <a:lnTo>
                    <a:pt x="12" y="0"/>
                  </a:lnTo>
                  <a:lnTo>
                    <a:pt x="10" y="4"/>
                  </a:lnTo>
                  <a:lnTo>
                    <a:pt x="8" y="8"/>
                  </a:lnTo>
                  <a:lnTo>
                    <a:pt x="0" y="6"/>
                  </a:lnTo>
                  <a:lnTo>
                    <a:pt x="0" y="8"/>
                  </a:lnTo>
                  <a:lnTo>
                    <a:pt x="0" y="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19" name="Freeform 435">
              <a:extLst>
                <a:ext uri="{FF2B5EF4-FFF2-40B4-BE49-F238E27FC236}">
                  <a16:creationId xmlns:a16="http://schemas.microsoft.com/office/drawing/2014/main" id="{3D1AFAA2-4AF5-4EBD-9798-5D669AE77034}"/>
                </a:ext>
              </a:extLst>
            </p:cNvPr>
            <p:cNvSpPr>
              <a:spLocks/>
            </p:cNvSpPr>
            <p:nvPr/>
          </p:nvSpPr>
          <p:spPr bwMode="auto">
            <a:xfrm>
              <a:off x="3238500" y="4095750"/>
              <a:ext cx="9525" cy="12700"/>
            </a:xfrm>
            <a:custGeom>
              <a:avLst/>
              <a:gdLst/>
              <a:ahLst/>
              <a:cxnLst>
                <a:cxn ang="0">
                  <a:pos x="6" y="0"/>
                </a:cxn>
                <a:cxn ang="0">
                  <a:pos x="6" y="0"/>
                </a:cxn>
                <a:cxn ang="0">
                  <a:pos x="6" y="0"/>
                </a:cxn>
                <a:cxn ang="0">
                  <a:pos x="6" y="2"/>
                </a:cxn>
                <a:cxn ang="0">
                  <a:pos x="2" y="4"/>
                </a:cxn>
                <a:cxn ang="0">
                  <a:pos x="2" y="6"/>
                </a:cxn>
                <a:cxn ang="0">
                  <a:pos x="0" y="8"/>
                </a:cxn>
                <a:cxn ang="0">
                  <a:pos x="0" y="6"/>
                </a:cxn>
                <a:cxn ang="0">
                  <a:pos x="2" y="4"/>
                </a:cxn>
                <a:cxn ang="0">
                  <a:pos x="6" y="0"/>
                </a:cxn>
                <a:cxn ang="0">
                  <a:pos x="6" y="0"/>
                </a:cxn>
              </a:cxnLst>
              <a:rect l="0" t="0" r="r" b="b"/>
              <a:pathLst>
                <a:path w="6" h="8">
                  <a:moveTo>
                    <a:pt x="6" y="0"/>
                  </a:moveTo>
                  <a:lnTo>
                    <a:pt x="6" y="0"/>
                  </a:lnTo>
                  <a:lnTo>
                    <a:pt x="6" y="0"/>
                  </a:lnTo>
                  <a:lnTo>
                    <a:pt x="6" y="2"/>
                  </a:lnTo>
                  <a:lnTo>
                    <a:pt x="2" y="4"/>
                  </a:lnTo>
                  <a:lnTo>
                    <a:pt x="2" y="6"/>
                  </a:lnTo>
                  <a:lnTo>
                    <a:pt x="0" y="8"/>
                  </a:lnTo>
                  <a:lnTo>
                    <a:pt x="0" y="6"/>
                  </a:lnTo>
                  <a:lnTo>
                    <a:pt x="2" y="4"/>
                  </a:lnTo>
                  <a:lnTo>
                    <a:pt x="6" y="0"/>
                  </a:lnTo>
                  <a:lnTo>
                    <a:pt x="6"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20" name="Freeform 436">
              <a:extLst>
                <a:ext uri="{FF2B5EF4-FFF2-40B4-BE49-F238E27FC236}">
                  <a16:creationId xmlns:a16="http://schemas.microsoft.com/office/drawing/2014/main" id="{EE170BA4-B588-4B7B-912E-EA5AF714D30E}"/>
                </a:ext>
              </a:extLst>
            </p:cNvPr>
            <p:cNvSpPr>
              <a:spLocks/>
            </p:cNvSpPr>
            <p:nvPr/>
          </p:nvSpPr>
          <p:spPr bwMode="auto">
            <a:xfrm>
              <a:off x="3238500" y="4095750"/>
              <a:ext cx="9525" cy="12700"/>
            </a:xfrm>
            <a:custGeom>
              <a:avLst/>
              <a:gdLst/>
              <a:ahLst/>
              <a:cxnLst>
                <a:cxn ang="0">
                  <a:pos x="6" y="0"/>
                </a:cxn>
                <a:cxn ang="0">
                  <a:pos x="6" y="0"/>
                </a:cxn>
                <a:cxn ang="0">
                  <a:pos x="6" y="0"/>
                </a:cxn>
                <a:cxn ang="0">
                  <a:pos x="6" y="2"/>
                </a:cxn>
                <a:cxn ang="0">
                  <a:pos x="2" y="4"/>
                </a:cxn>
                <a:cxn ang="0">
                  <a:pos x="2" y="6"/>
                </a:cxn>
                <a:cxn ang="0">
                  <a:pos x="0" y="8"/>
                </a:cxn>
                <a:cxn ang="0">
                  <a:pos x="0" y="6"/>
                </a:cxn>
                <a:cxn ang="0">
                  <a:pos x="2" y="4"/>
                </a:cxn>
                <a:cxn ang="0">
                  <a:pos x="6" y="0"/>
                </a:cxn>
                <a:cxn ang="0">
                  <a:pos x="6" y="0"/>
                </a:cxn>
              </a:cxnLst>
              <a:rect l="0" t="0" r="r" b="b"/>
              <a:pathLst>
                <a:path w="6" h="8">
                  <a:moveTo>
                    <a:pt x="6" y="0"/>
                  </a:moveTo>
                  <a:lnTo>
                    <a:pt x="6" y="0"/>
                  </a:lnTo>
                  <a:lnTo>
                    <a:pt x="6" y="0"/>
                  </a:lnTo>
                  <a:lnTo>
                    <a:pt x="6" y="2"/>
                  </a:lnTo>
                  <a:lnTo>
                    <a:pt x="2" y="4"/>
                  </a:lnTo>
                  <a:lnTo>
                    <a:pt x="2" y="6"/>
                  </a:lnTo>
                  <a:lnTo>
                    <a:pt x="0" y="8"/>
                  </a:lnTo>
                  <a:lnTo>
                    <a:pt x="0" y="6"/>
                  </a:lnTo>
                  <a:lnTo>
                    <a:pt x="2" y="4"/>
                  </a:lnTo>
                  <a:lnTo>
                    <a:pt x="6" y="0"/>
                  </a:lnTo>
                  <a:lnTo>
                    <a:pt x="6"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21" name="Freeform 437">
              <a:extLst>
                <a:ext uri="{FF2B5EF4-FFF2-40B4-BE49-F238E27FC236}">
                  <a16:creationId xmlns:a16="http://schemas.microsoft.com/office/drawing/2014/main" id="{B83148A5-C9DF-4273-9B95-442D637A5CEC}"/>
                </a:ext>
              </a:extLst>
            </p:cNvPr>
            <p:cNvSpPr>
              <a:spLocks/>
            </p:cNvSpPr>
            <p:nvPr/>
          </p:nvSpPr>
          <p:spPr bwMode="auto">
            <a:xfrm>
              <a:off x="3305175" y="4092575"/>
              <a:ext cx="1588" cy="3175"/>
            </a:xfrm>
            <a:custGeom>
              <a:avLst/>
              <a:gdLst/>
              <a:ahLst/>
              <a:cxnLst>
                <a:cxn ang="0">
                  <a:pos x="0" y="0"/>
                </a:cxn>
                <a:cxn ang="0">
                  <a:pos x="0" y="0"/>
                </a:cxn>
                <a:cxn ang="0">
                  <a:pos x="0" y="2"/>
                </a:cxn>
                <a:cxn ang="0">
                  <a:pos x="0" y="0"/>
                </a:cxn>
                <a:cxn ang="0">
                  <a:pos x="0" y="0"/>
                </a:cxn>
              </a:cxnLst>
              <a:rect l="0" t="0" r="r" b="b"/>
              <a:pathLst>
                <a:path h="2">
                  <a:moveTo>
                    <a:pt x="0" y="0"/>
                  </a:moveTo>
                  <a:lnTo>
                    <a:pt x="0" y="0"/>
                  </a:lnTo>
                  <a:lnTo>
                    <a:pt x="0" y="2"/>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22" name="Freeform 438">
              <a:extLst>
                <a:ext uri="{FF2B5EF4-FFF2-40B4-BE49-F238E27FC236}">
                  <a16:creationId xmlns:a16="http://schemas.microsoft.com/office/drawing/2014/main" id="{FB3B7900-83F1-42A6-B881-05ADCB645DFA}"/>
                </a:ext>
              </a:extLst>
            </p:cNvPr>
            <p:cNvSpPr>
              <a:spLocks/>
            </p:cNvSpPr>
            <p:nvPr/>
          </p:nvSpPr>
          <p:spPr bwMode="auto">
            <a:xfrm>
              <a:off x="3197225" y="4111625"/>
              <a:ext cx="34925" cy="6350"/>
            </a:xfrm>
            <a:custGeom>
              <a:avLst/>
              <a:gdLst/>
              <a:ahLst/>
              <a:cxnLst>
                <a:cxn ang="0">
                  <a:pos x="22" y="0"/>
                </a:cxn>
                <a:cxn ang="0">
                  <a:pos x="22" y="4"/>
                </a:cxn>
                <a:cxn ang="0">
                  <a:pos x="12" y="2"/>
                </a:cxn>
                <a:cxn ang="0">
                  <a:pos x="0" y="4"/>
                </a:cxn>
                <a:cxn ang="0">
                  <a:pos x="2" y="0"/>
                </a:cxn>
                <a:cxn ang="0">
                  <a:pos x="12" y="2"/>
                </a:cxn>
                <a:cxn ang="0">
                  <a:pos x="16" y="2"/>
                </a:cxn>
                <a:cxn ang="0">
                  <a:pos x="20" y="2"/>
                </a:cxn>
                <a:cxn ang="0">
                  <a:pos x="22" y="0"/>
                </a:cxn>
                <a:cxn ang="0">
                  <a:pos x="22" y="0"/>
                </a:cxn>
              </a:cxnLst>
              <a:rect l="0" t="0" r="r" b="b"/>
              <a:pathLst>
                <a:path w="22" h="4">
                  <a:moveTo>
                    <a:pt x="22" y="0"/>
                  </a:moveTo>
                  <a:lnTo>
                    <a:pt x="22" y="4"/>
                  </a:lnTo>
                  <a:lnTo>
                    <a:pt x="12" y="2"/>
                  </a:lnTo>
                  <a:lnTo>
                    <a:pt x="0" y="4"/>
                  </a:lnTo>
                  <a:lnTo>
                    <a:pt x="2" y="0"/>
                  </a:lnTo>
                  <a:lnTo>
                    <a:pt x="12" y="2"/>
                  </a:lnTo>
                  <a:lnTo>
                    <a:pt x="16" y="2"/>
                  </a:lnTo>
                  <a:lnTo>
                    <a:pt x="20" y="2"/>
                  </a:lnTo>
                  <a:lnTo>
                    <a:pt x="22" y="0"/>
                  </a:lnTo>
                  <a:lnTo>
                    <a:pt x="2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23" name="Freeform 439">
              <a:extLst>
                <a:ext uri="{FF2B5EF4-FFF2-40B4-BE49-F238E27FC236}">
                  <a16:creationId xmlns:a16="http://schemas.microsoft.com/office/drawing/2014/main" id="{A2BDAA80-1CDB-4B89-A890-2B1645DF6DFD}"/>
                </a:ext>
              </a:extLst>
            </p:cNvPr>
            <p:cNvSpPr>
              <a:spLocks/>
            </p:cNvSpPr>
            <p:nvPr/>
          </p:nvSpPr>
          <p:spPr bwMode="auto">
            <a:xfrm>
              <a:off x="3197225" y="4111625"/>
              <a:ext cx="34925" cy="6350"/>
            </a:xfrm>
            <a:custGeom>
              <a:avLst/>
              <a:gdLst/>
              <a:ahLst/>
              <a:cxnLst>
                <a:cxn ang="0">
                  <a:pos x="22" y="0"/>
                </a:cxn>
                <a:cxn ang="0">
                  <a:pos x="22" y="4"/>
                </a:cxn>
                <a:cxn ang="0">
                  <a:pos x="12" y="2"/>
                </a:cxn>
                <a:cxn ang="0">
                  <a:pos x="0" y="4"/>
                </a:cxn>
                <a:cxn ang="0">
                  <a:pos x="2" y="0"/>
                </a:cxn>
                <a:cxn ang="0">
                  <a:pos x="12" y="2"/>
                </a:cxn>
                <a:cxn ang="0">
                  <a:pos x="16" y="2"/>
                </a:cxn>
                <a:cxn ang="0">
                  <a:pos x="20" y="2"/>
                </a:cxn>
                <a:cxn ang="0">
                  <a:pos x="22" y="0"/>
                </a:cxn>
                <a:cxn ang="0">
                  <a:pos x="22" y="0"/>
                </a:cxn>
              </a:cxnLst>
              <a:rect l="0" t="0" r="r" b="b"/>
              <a:pathLst>
                <a:path w="22" h="4">
                  <a:moveTo>
                    <a:pt x="22" y="0"/>
                  </a:moveTo>
                  <a:lnTo>
                    <a:pt x="22" y="4"/>
                  </a:lnTo>
                  <a:lnTo>
                    <a:pt x="12" y="2"/>
                  </a:lnTo>
                  <a:lnTo>
                    <a:pt x="0" y="4"/>
                  </a:lnTo>
                  <a:lnTo>
                    <a:pt x="2" y="0"/>
                  </a:lnTo>
                  <a:lnTo>
                    <a:pt x="12" y="2"/>
                  </a:lnTo>
                  <a:lnTo>
                    <a:pt x="16" y="2"/>
                  </a:lnTo>
                  <a:lnTo>
                    <a:pt x="20" y="2"/>
                  </a:lnTo>
                  <a:lnTo>
                    <a:pt x="22" y="0"/>
                  </a:lnTo>
                  <a:lnTo>
                    <a:pt x="2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24" name="Freeform 440">
              <a:extLst>
                <a:ext uri="{FF2B5EF4-FFF2-40B4-BE49-F238E27FC236}">
                  <a16:creationId xmlns:a16="http://schemas.microsoft.com/office/drawing/2014/main" id="{31F3B726-8AEC-4E95-BDFC-A31C5F4AA90E}"/>
                </a:ext>
              </a:extLst>
            </p:cNvPr>
            <p:cNvSpPr>
              <a:spLocks/>
            </p:cNvSpPr>
            <p:nvPr/>
          </p:nvSpPr>
          <p:spPr bwMode="auto">
            <a:xfrm>
              <a:off x="4673600" y="2854325"/>
              <a:ext cx="79375" cy="82550"/>
            </a:xfrm>
            <a:custGeom>
              <a:avLst/>
              <a:gdLst/>
              <a:ahLst/>
              <a:cxnLst>
                <a:cxn ang="0">
                  <a:pos x="46" y="10"/>
                </a:cxn>
                <a:cxn ang="0">
                  <a:pos x="46" y="10"/>
                </a:cxn>
                <a:cxn ang="0">
                  <a:pos x="42" y="10"/>
                </a:cxn>
                <a:cxn ang="0">
                  <a:pos x="38" y="10"/>
                </a:cxn>
                <a:cxn ang="0">
                  <a:pos x="36" y="8"/>
                </a:cxn>
                <a:cxn ang="0">
                  <a:pos x="34" y="6"/>
                </a:cxn>
                <a:cxn ang="0">
                  <a:pos x="28" y="4"/>
                </a:cxn>
                <a:cxn ang="0">
                  <a:pos x="24" y="4"/>
                </a:cxn>
                <a:cxn ang="0">
                  <a:pos x="20" y="4"/>
                </a:cxn>
                <a:cxn ang="0">
                  <a:pos x="18" y="6"/>
                </a:cxn>
                <a:cxn ang="0">
                  <a:pos x="16" y="6"/>
                </a:cxn>
                <a:cxn ang="0">
                  <a:pos x="12" y="4"/>
                </a:cxn>
                <a:cxn ang="0">
                  <a:pos x="10" y="2"/>
                </a:cxn>
                <a:cxn ang="0">
                  <a:pos x="10" y="4"/>
                </a:cxn>
                <a:cxn ang="0">
                  <a:pos x="8" y="4"/>
                </a:cxn>
                <a:cxn ang="0">
                  <a:pos x="6" y="4"/>
                </a:cxn>
                <a:cxn ang="0">
                  <a:pos x="4" y="0"/>
                </a:cxn>
                <a:cxn ang="0">
                  <a:pos x="2" y="0"/>
                </a:cxn>
                <a:cxn ang="0">
                  <a:pos x="0" y="0"/>
                </a:cxn>
                <a:cxn ang="0">
                  <a:pos x="0" y="2"/>
                </a:cxn>
                <a:cxn ang="0">
                  <a:pos x="0" y="6"/>
                </a:cxn>
                <a:cxn ang="0">
                  <a:pos x="4" y="10"/>
                </a:cxn>
                <a:cxn ang="0">
                  <a:pos x="8" y="18"/>
                </a:cxn>
                <a:cxn ang="0">
                  <a:pos x="8" y="20"/>
                </a:cxn>
                <a:cxn ang="0">
                  <a:pos x="6" y="20"/>
                </a:cxn>
                <a:cxn ang="0">
                  <a:pos x="8" y="22"/>
                </a:cxn>
                <a:cxn ang="0">
                  <a:pos x="14" y="30"/>
                </a:cxn>
                <a:cxn ang="0">
                  <a:pos x="20" y="36"/>
                </a:cxn>
                <a:cxn ang="0">
                  <a:pos x="24" y="42"/>
                </a:cxn>
                <a:cxn ang="0">
                  <a:pos x="28" y="42"/>
                </a:cxn>
                <a:cxn ang="0">
                  <a:pos x="30" y="44"/>
                </a:cxn>
                <a:cxn ang="0">
                  <a:pos x="34" y="48"/>
                </a:cxn>
                <a:cxn ang="0">
                  <a:pos x="38" y="52"/>
                </a:cxn>
                <a:cxn ang="0">
                  <a:pos x="36" y="48"/>
                </a:cxn>
                <a:cxn ang="0">
                  <a:pos x="36" y="44"/>
                </a:cxn>
                <a:cxn ang="0">
                  <a:pos x="36" y="42"/>
                </a:cxn>
                <a:cxn ang="0">
                  <a:pos x="38" y="38"/>
                </a:cxn>
                <a:cxn ang="0">
                  <a:pos x="44" y="36"/>
                </a:cxn>
                <a:cxn ang="0">
                  <a:pos x="44" y="32"/>
                </a:cxn>
                <a:cxn ang="0">
                  <a:pos x="48" y="30"/>
                </a:cxn>
                <a:cxn ang="0">
                  <a:pos x="50" y="28"/>
                </a:cxn>
                <a:cxn ang="0">
                  <a:pos x="50" y="26"/>
                </a:cxn>
                <a:cxn ang="0">
                  <a:pos x="48" y="26"/>
                </a:cxn>
                <a:cxn ang="0">
                  <a:pos x="46" y="24"/>
                </a:cxn>
                <a:cxn ang="0">
                  <a:pos x="44" y="22"/>
                </a:cxn>
                <a:cxn ang="0">
                  <a:pos x="48" y="22"/>
                </a:cxn>
                <a:cxn ang="0">
                  <a:pos x="50" y="20"/>
                </a:cxn>
                <a:cxn ang="0">
                  <a:pos x="50" y="18"/>
                </a:cxn>
                <a:cxn ang="0">
                  <a:pos x="48" y="18"/>
                </a:cxn>
                <a:cxn ang="0">
                  <a:pos x="46" y="14"/>
                </a:cxn>
                <a:cxn ang="0">
                  <a:pos x="46" y="10"/>
                </a:cxn>
                <a:cxn ang="0">
                  <a:pos x="46" y="10"/>
                </a:cxn>
              </a:cxnLst>
              <a:rect l="0" t="0" r="r" b="b"/>
              <a:pathLst>
                <a:path w="50" h="52">
                  <a:moveTo>
                    <a:pt x="46" y="10"/>
                  </a:moveTo>
                  <a:lnTo>
                    <a:pt x="46" y="10"/>
                  </a:lnTo>
                  <a:lnTo>
                    <a:pt x="42" y="10"/>
                  </a:lnTo>
                  <a:lnTo>
                    <a:pt x="38" y="10"/>
                  </a:lnTo>
                  <a:lnTo>
                    <a:pt x="36" y="8"/>
                  </a:lnTo>
                  <a:lnTo>
                    <a:pt x="34" y="6"/>
                  </a:lnTo>
                  <a:lnTo>
                    <a:pt x="28" y="4"/>
                  </a:lnTo>
                  <a:lnTo>
                    <a:pt x="24" y="4"/>
                  </a:lnTo>
                  <a:lnTo>
                    <a:pt x="20" y="4"/>
                  </a:lnTo>
                  <a:lnTo>
                    <a:pt x="18" y="6"/>
                  </a:lnTo>
                  <a:lnTo>
                    <a:pt x="16" y="6"/>
                  </a:lnTo>
                  <a:lnTo>
                    <a:pt x="12" y="4"/>
                  </a:lnTo>
                  <a:lnTo>
                    <a:pt x="10" y="2"/>
                  </a:lnTo>
                  <a:lnTo>
                    <a:pt x="10" y="4"/>
                  </a:lnTo>
                  <a:lnTo>
                    <a:pt x="8" y="4"/>
                  </a:lnTo>
                  <a:lnTo>
                    <a:pt x="6" y="4"/>
                  </a:lnTo>
                  <a:lnTo>
                    <a:pt x="4" y="0"/>
                  </a:lnTo>
                  <a:lnTo>
                    <a:pt x="2" y="0"/>
                  </a:lnTo>
                  <a:lnTo>
                    <a:pt x="0" y="0"/>
                  </a:lnTo>
                  <a:lnTo>
                    <a:pt x="0" y="2"/>
                  </a:lnTo>
                  <a:lnTo>
                    <a:pt x="0" y="6"/>
                  </a:lnTo>
                  <a:lnTo>
                    <a:pt x="4" y="10"/>
                  </a:lnTo>
                  <a:lnTo>
                    <a:pt x="8" y="18"/>
                  </a:lnTo>
                  <a:lnTo>
                    <a:pt x="8" y="20"/>
                  </a:lnTo>
                  <a:lnTo>
                    <a:pt x="6" y="20"/>
                  </a:lnTo>
                  <a:lnTo>
                    <a:pt x="8" y="22"/>
                  </a:lnTo>
                  <a:lnTo>
                    <a:pt x="14" y="30"/>
                  </a:lnTo>
                  <a:lnTo>
                    <a:pt x="20" y="36"/>
                  </a:lnTo>
                  <a:lnTo>
                    <a:pt x="24" y="42"/>
                  </a:lnTo>
                  <a:lnTo>
                    <a:pt x="28" y="42"/>
                  </a:lnTo>
                  <a:lnTo>
                    <a:pt x="30" y="44"/>
                  </a:lnTo>
                  <a:lnTo>
                    <a:pt x="34" y="48"/>
                  </a:lnTo>
                  <a:lnTo>
                    <a:pt x="38" y="52"/>
                  </a:lnTo>
                  <a:lnTo>
                    <a:pt x="36" y="48"/>
                  </a:lnTo>
                  <a:lnTo>
                    <a:pt x="36" y="44"/>
                  </a:lnTo>
                  <a:lnTo>
                    <a:pt x="36" y="42"/>
                  </a:lnTo>
                  <a:lnTo>
                    <a:pt x="38" y="38"/>
                  </a:lnTo>
                  <a:lnTo>
                    <a:pt x="44" y="36"/>
                  </a:lnTo>
                  <a:lnTo>
                    <a:pt x="44" y="32"/>
                  </a:lnTo>
                  <a:lnTo>
                    <a:pt x="48" y="30"/>
                  </a:lnTo>
                  <a:lnTo>
                    <a:pt x="50" y="28"/>
                  </a:lnTo>
                  <a:lnTo>
                    <a:pt x="50" y="26"/>
                  </a:lnTo>
                  <a:lnTo>
                    <a:pt x="48" y="26"/>
                  </a:lnTo>
                  <a:lnTo>
                    <a:pt x="46" y="24"/>
                  </a:lnTo>
                  <a:lnTo>
                    <a:pt x="44" y="22"/>
                  </a:lnTo>
                  <a:lnTo>
                    <a:pt x="48" y="22"/>
                  </a:lnTo>
                  <a:lnTo>
                    <a:pt x="50" y="20"/>
                  </a:lnTo>
                  <a:lnTo>
                    <a:pt x="50" y="18"/>
                  </a:lnTo>
                  <a:lnTo>
                    <a:pt x="48" y="18"/>
                  </a:lnTo>
                  <a:lnTo>
                    <a:pt x="46" y="14"/>
                  </a:lnTo>
                  <a:lnTo>
                    <a:pt x="46" y="10"/>
                  </a:lnTo>
                  <a:lnTo>
                    <a:pt x="46" y="1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25" name="Freeform 441">
              <a:extLst>
                <a:ext uri="{FF2B5EF4-FFF2-40B4-BE49-F238E27FC236}">
                  <a16:creationId xmlns:a16="http://schemas.microsoft.com/office/drawing/2014/main" id="{74088C9E-D48E-4EDF-AB1B-7B9484A80BCC}"/>
                </a:ext>
              </a:extLst>
            </p:cNvPr>
            <p:cNvSpPr>
              <a:spLocks/>
            </p:cNvSpPr>
            <p:nvPr/>
          </p:nvSpPr>
          <p:spPr bwMode="auto">
            <a:xfrm>
              <a:off x="2905125" y="4330700"/>
              <a:ext cx="250825" cy="304800"/>
            </a:xfrm>
            <a:custGeom>
              <a:avLst/>
              <a:gdLst/>
              <a:ahLst/>
              <a:cxnLst>
                <a:cxn ang="0">
                  <a:pos x="10" y="82"/>
                </a:cxn>
                <a:cxn ang="0">
                  <a:pos x="14" y="86"/>
                </a:cxn>
                <a:cxn ang="0">
                  <a:pos x="12" y="88"/>
                </a:cxn>
                <a:cxn ang="0">
                  <a:pos x="10" y="90"/>
                </a:cxn>
                <a:cxn ang="0">
                  <a:pos x="10" y="94"/>
                </a:cxn>
                <a:cxn ang="0">
                  <a:pos x="4" y="114"/>
                </a:cxn>
                <a:cxn ang="0">
                  <a:pos x="10" y="126"/>
                </a:cxn>
                <a:cxn ang="0">
                  <a:pos x="16" y="132"/>
                </a:cxn>
                <a:cxn ang="0">
                  <a:pos x="22" y="148"/>
                </a:cxn>
                <a:cxn ang="0">
                  <a:pos x="26" y="160"/>
                </a:cxn>
                <a:cxn ang="0">
                  <a:pos x="26" y="168"/>
                </a:cxn>
                <a:cxn ang="0">
                  <a:pos x="28" y="186"/>
                </a:cxn>
                <a:cxn ang="0">
                  <a:pos x="46" y="182"/>
                </a:cxn>
                <a:cxn ang="0">
                  <a:pos x="56" y="184"/>
                </a:cxn>
                <a:cxn ang="0">
                  <a:pos x="70" y="190"/>
                </a:cxn>
                <a:cxn ang="0">
                  <a:pos x="74" y="186"/>
                </a:cxn>
                <a:cxn ang="0">
                  <a:pos x="78" y="182"/>
                </a:cxn>
                <a:cxn ang="0">
                  <a:pos x="98" y="184"/>
                </a:cxn>
                <a:cxn ang="0">
                  <a:pos x="108" y="160"/>
                </a:cxn>
                <a:cxn ang="0">
                  <a:pos x="110" y="150"/>
                </a:cxn>
                <a:cxn ang="0">
                  <a:pos x="118" y="138"/>
                </a:cxn>
                <a:cxn ang="0">
                  <a:pos x="146" y="140"/>
                </a:cxn>
                <a:cxn ang="0">
                  <a:pos x="156" y="146"/>
                </a:cxn>
                <a:cxn ang="0">
                  <a:pos x="156" y="134"/>
                </a:cxn>
                <a:cxn ang="0">
                  <a:pos x="158" y="122"/>
                </a:cxn>
                <a:cxn ang="0">
                  <a:pos x="156" y="114"/>
                </a:cxn>
                <a:cxn ang="0">
                  <a:pos x="148" y="106"/>
                </a:cxn>
                <a:cxn ang="0">
                  <a:pos x="146" y="94"/>
                </a:cxn>
                <a:cxn ang="0">
                  <a:pos x="128" y="92"/>
                </a:cxn>
                <a:cxn ang="0">
                  <a:pos x="124" y="84"/>
                </a:cxn>
                <a:cxn ang="0">
                  <a:pos x="122" y="74"/>
                </a:cxn>
                <a:cxn ang="0">
                  <a:pos x="124" y="60"/>
                </a:cxn>
                <a:cxn ang="0">
                  <a:pos x="120" y="48"/>
                </a:cxn>
                <a:cxn ang="0">
                  <a:pos x="116" y="48"/>
                </a:cxn>
                <a:cxn ang="0">
                  <a:pos x="108" y="48"/>
                </a:cxn>
                <a:cxn ang="0">
                  <a:pos x="100" y="46"/>
                </a:cxn>
                <a:cxn ang="0">
                  <a:pos x="92" y="40"/>
                </a:cxn>
                <a:cxn ang="0">
                  <a:pos x="86" y="34"/>
                </a:cxn>
                <a:cxn ang="0">
                  <a:pos x="76" y="26"/>
                </a:cxn>
                <a:cxn ang="0">
                  <a:pos x="70" y="24"/>
                </a:cxn>
                <a:cxn ang="0">
                  <a:pos x="66" y="26"/>
                </a:cxn>
                <a:cxn ang="0">
                  <a:pos x="56" y="20"/>
                </a:cxn>
                <a:cxn ang="0">
                  <a:pos x="54" y="12"/>
                </a:cxn>
                <a:cxn ang="0">
                  <a:pos x="58" y="4"/>
                </a:cxn>
                <a:cxn ang="0">
                  <a:pos x="50" y="0"/>
                </a:cxn>
                <a:cxn ang="0">
                  <a:pos x="36" y="4"/>
                </a:cxn>
                <a:cxn ang="0">
                  <a:pos x="26" y="12"/>
                </a:cxn>
                <a:cxn ang="0">
                  <a:pos x="16" y="20"/>
                </a:cxn>
                <a:cxn ang="0">
                  <a:pos x="14" y="24"/>
                </a:cxn>
                <a:cxn ang="0">
                  <a:pos x="12" y="26"/>
                </a:cxn>
                <a:cxn ang="0">
                  <a:pos x="6" y="26"/>
                </a:cxn>
                <a:cxn ang="0">
                  <a:pos x="0" y="26"/>
                </a:cxn>
                <a:cxn ang="0">
                  <a:pos x="4" y="52"/>
                </a:cxn>
                <a:cxn ang="0">
                  <a:pos x="4" y="64"/>
                </a:cxn>
                <a:cxn ang="0">
                  <a:pos x="6" y="72"/>
                </a:cxn>
                <a:cxn ang="0">
                  <a:pos x="8" y="80"/>
                </a:cxn>
                <a:cxn ang="0">
                  <a:pos x="10" y="82"/>
                </a:cxn>
              </a:cxnLst>
              <a:rect l="0" t="0" r="r" b="b"/>
              <a:pathLst>
                <a:path w="158" h="192">
                  <a:moveTo>
                    <a:pt x="10" y="82"/>
                  </a:moveTo>
                  <a:lnTo>
                    <a:pt x="10" y="82"/>
                  </a:lnTo>
                  <a:lnTo>
                    <a:pt x="12" y="82"/>
                  </a:lnTo>
                  <a:lnTo>
                    <a:pt x="14" y="86"/>
                  </a:lnTo>
                  <a:lnTo>
                    <a:pt x="14" y="88"/>
                  </a:lnTo>
                  <a:lnTo>
                    <a:pt x="12" y="88"/>
                  </a:lnTo>
                  <a:lnTo>
                    <a:pt x="10" y="86"/>
                  </a:lnTo>
                  <a:lnTo>
                    <a:pt x="10" y="90"/>
                  </a:lnTo>
                  <a:lnTo>
                    <a:pt x="12" y="92"/>
                  </a:lnTo>
                  <a:lnTo>
                    <a:pt x="10" y="94"/>
                  </a:lnTo>
                  <a:lnTo>
                    <a:pt x="2" y="106"/>
                  </a:lnTo>
                  <a:lnTo>
                    <a:pt x="4" y="114"/>
                  </a:lnTo>
                  <a:lnTo>
                    <a:pt x="8" y="120"/>
                  </a:lnTo>
                  <a:lnTo>
                    <a:pt x="10" y="126"/>
                  </a:lnTo>
                  <a:lnTo>
                    <a:pt x="12" y="128"/>
                  </a:lnTo>
                  <a:lnTo>
                    <a:pt x="16" y="132"/>
                  </a:lnTo>
                  <a:lnTo>
                    <a:pt x="18" y="134"/>
                  </a:lnTo>
                  <a:lnTo>
                    <a:pt x="22" y="148"/>
                  </a:lnTo>
                  <a:lnTo>
                    <a:pt x="22" y="154"/>
                  </a:lnTo>
                  <a:lnTo>
                    <a:pt x="26" y="160"/>
                  </a:lnTo>
                  <a:lnTo>
                    <a:pt x="26" y="164"/>
                  </a:lnTo>
                  <a:lnTo>
                    <a:pt x="26" y="168"/>
                  </a:lnTo>
                  <a:lnTo>
                    <a:pt x="26" y="174"/>
                  </a:lnTo>
                  <a:lnTo>
                    <a:pt x="28" y="186"/>
                  </a:lnTo>
                  <a:lnTo>
                    <a:pt x="36" y="188"/>
                  </a:lnTo>
                  <a:lnTo>
                    <a:pt x="46" y="182"/>
                  </a:lnTo>
                  <a:lnTo>
                    <a:pt x="50" y="184"/>
                  </a:lnTo>
                  <a:lnTo>
                    <a:pt x="56" y="184"/>
                  </a:lnTo>
                  <a:lnTo>
                    <a:pt x="64" y="184"/>
                  </a:lnTo>
                  <a:lnTo>
                    <a:pt x="70" y="190"/>
                  </a:lnTo>
                  <a:lnTo>
                    <a:pt x="70" y="192"/>
                  </a:lnTo>
                  <a:lnTo>
                    <a:pt x="74" y="186"/>
                  </a:lnTo>
                  <a:lnTo>
                    <a:pt x="76" y="184"/>
                  </a:lnTo>
                  <a:lnTo>
                    <a:pt x="78" y="182"/>
                  </a:lnTo>
                  <a:lnTo>
                    <a:pt x="80" y="184"/>
                  </a:lnTo>
                  <a:lnTo>
                    <a:pt x="98" y="184"/>
                  </a:lnTo>
                  <a:lnTo>
                    <a:pt x="108" y="166"/>
                  </a:lnTo>
                  <a:lnTo>
                    <a:pt x="108" y="160"/>
                  </a:lnTo>
                  <a:lnTo>
                    <a:pt x="110" y="156"/>
                  </a:lnTo>
                  <a:lnTo>
                    <a:pt x="110" y="150"/>
                  </a:lnTo>
                  <a:lnTo>
                    <a:pt x="114" y="144"/>
                  </a:lnTo>
                  <a:lnTo>
                    <a:pt x="118" y="138"/>
                  </a:lnTo>
                  <a:lnTo>
                    <a:pt x="134" y="138"/>
                  </a:lnTo>
                  <a:lnTo>
                    <a:pt x="146" y="140"/>
                  </a:lnTo>
                  <a:lnTo>
                    <a:pt x="152" y="148"/>
                  </a:lnTo>
                  <a:lnTo>
                    <a:pt x="156" y="146"/>
                  </a:lnTo>
                  <a:lnTo>
                    <a:pt x="154" y="142"/>
                  </a:lnTo>
                  <a:lnTo>
                    <a:pt x="156" y="134"/>
                  </a:lnTo>
                  <a:lnTo>
                    <a:pt x="158" y="126"/>
                  </a:lnTo>
                  <a:lnTo>
                    <a:pt x="158" y="122"/>
                  </a:lnTo>
                  <a:lnTo>
                    <a:pt x="158" y="118"/>
                  </a:lnTo>
                  <a:lnTo>
                    <a:pt x="156" y="114"/>
                  </a:lnTo>
                  <a:lnTo>
                    <a:pt x="152" y="110"/>
                  </a:lnTo>
                  <a:lnTo>
                    <a:pt x="148" y="106"/>
                  </a:lnTo>
                  <a:lnTo>
                    <a:pt x="146" y="100"/>
                  </a:lnTo>
                  <a:lnTo>
                    <a:pt x="146" y="94"/>
                  </a:lnTo>
                  <a:lnTo>
                    <a:pt x="148" y="92"/>
                  </a:lnTo>
                  <a:lnTo>
                    <a:pt x="128" y="92"/>
                  </a:lnTo>
                  <a:lnTo>
                    <a:pt x="126" y="90"/>
                  </a:lnTo>
                  <a:lnTo>
                    <a:pt x="124" y="84"/>
                  </a:lnTo>
                  <a:lnTo>
                    <a:pt x="122" y="80"/>
                  </a:lnTo>
                  <a:lnTo>
                    <a:pt x="122" y="74"/>
                  </a:lnTo>
                  <a:lnTo>
                    <a:pt x="128" y="70"/>
                  </a:lnTo>
                  <a:lnTo>
                    <a:pt x="124" y="60"/>
                  </a:lnTo>
                  <a:lnTo>
                    <a:pt x="122" y="54"/>
                  </a:lnTo>
                  <a:lnTo>
                    <a:pt x="120" y="48"/>
                  </a:lnTo>
                  <a:lnTo>
                    <a:pt x="118" y="48"/>
                  </a:lnTo>
                  <a:lnTo>
                    <a:pt x="116" y="48"/>
                  </a:lnTo>
                  <a:lnTo>
                    <a:pt x="110" y="48"/>
                  </a:lnTo>
                  <a:lnTo>
                    <a:pt x="108" y="48"/>
                  </a:lnTo>
                  <a:lnTo>
                    <a:pt x="102" y="46"/>
                  </a:lnTo>
                  <a:lnTo>
                    <a:pt x="100" y="46"/>
                  </a:lnTo>
                  <a:lnTo>
                    <a:pt x="96" y="44"/>
                  </a:lnTo>
                  <a:lnTo>
                    <a:pt x="92" y="40"/>
                  </a:lnTo>
                  <a:lnTo>
                    <a:pt x="90" y="38"/>
                  </a:lnTo>
                  <a:lnTo>
                    <a:pt x="86" y="34"/>
                  </a:lnTo>
                  <a:lnTo>
                    <a:pt x="80" y="30"/>
                  </a:lnTo>
                  <a:lnTo>
                    <a:pt x="76" y="26"/>
                  </a:lnTo>
                  <a:lnTo>
                    <a:pt x="72" y="24"/>
                  </a:lnTo>
                  <a:lnTo>
                    <a:pt x="70" y="24"/>
                  </a:lnTo>
                  <a:lnTo>
                    <a:pt x="68" y="26"/>
                  </a:lnTo>
                  <a:lnTo>
                    <a:pt x="66" y="26"/>
                  </a:lnTo>
                  <a:lnTo>
                    <a:pt x="60" y="24"/>
                  </a:lnTo>
                  <a:lnTo>
                    <a:pt x="56" y="20"/>
                  </a:lnTo>
                  <a:lnTo>
                    <a:pt x="54" y="16"/>
                  </a:lnTo>
                  <a:lnTo>
                    <a:pt x="54" y="12"/>
                  </a:lnTo>
                  <a:lnTo>
                    <a:pt x="56" y="10"/>
                  </a:lnTo>
                  <a:lnTo>
                    <a:pt x="58" y="4"/>
                  </a:lnTo>
                  <a:lnTo>
                    <a:pt x="56" y="0"/>
                  </a:lnTo>
                  <a:lnTo>
                    <a:pt x="50" y="0"/>
                  </a:lnTo>
                  <a:lnTo>
                    <a:pt x="44" y="2"/>
                  </a:lnTo>
                  <a:lnTo>
                    <a:pt x="36" y="4"/>
                  </a:lnTo>
                  <a:lnTo>
                    <a:pt x="30" y="8"/>
                  </a:lnTo>
                  <a:lnTo>
                    <a:pt x="26" y="12"/>
                  </a:lnTo>
                  <a:lnTo>
                    <a:pt x="22" y="18"/>
                  </a:lnTo>
                  <a:lnTo>
                    <a:pt x="16" y="20"/>
                  </a:lnTo>
                  <a:lnTo>
                    <a:pt x="14" y="22"/>
                  </a:lnTo>
                  <a:lnTo>
                    <a:pt x="14" y="24"/>
                  </a:lnTo>
                  <a:lnTo>
                    <a:pt x="14" y="26"/>
                  </a:lnTo>
                  <a:lnTo>
                    <a:pt x="12" y="26"/>
                  </a:lnTo>
                  <a:lnTo>
                    <a:pt x="10" y="28"/>
                  </a:lnTo>
                  <a:lnTo>
                    <a:pt x="6" y="26"/>
                  </a:lnTo>
                  <a:lnTo>
                    <a:pt x="2" y="26"/>
                  </a:lnTo>
                  <a:lnTo>
                    <a:pt x="0" y="26"/>
                  </a:lnTo>
                  <a:lnTo>
                    <a:pt x="8" y="42"/>
                  </a:lnTo>
                  <a:lnTo>
                    <a:pt x="4" y="52"/>
                  </a:lnTo>
                  <a:lnTo>
                    <a:pt x="4" y="58"/>
                  </a:lnTo>
                  <a:lnTo>
                    <a:pt x="4" y="64"/>
                  </a:lnTo>
                  <a:lnTo>
                    <a:pt x="8" y="70"/>
                  </a:lnTo>
                  <a:lnTo>
                    <a:pt x="6" y="72"/>
                  </a:lnTo>
                  <a:lnTo>
                    <a:pt x="6" y="76"/>
                  </a:lnTo>
                  <a:lnTo>
                    <a:pt x="8" y="80"/>
                  </a:lnTo>
                  <a:lnTo>
                    <a:pt x="8" y="82"/>
                  </a:lnTo>
                  <a:lnTo>
                    <a:pt x="10" y="82"/>
                  </a:lnTo>
                  <a:lnTo>
                    <a:pt x="10" y="8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26" name="Freeform 442">
              <a:extLst>
                <a:ext uri="{FF2B5EF4-FFF2-40B4-BE49-F238E27FC236}">
                  <a16:creationId xmlns:a16="http://schemas.microsoft.com/office/drawing/2014/main" id="{4626D1AE-E6DE-4C5C-BE63-3B48F7B41C94}"/>
                </a:ext>
              </a:extLst>
            </p:cNvPr>
            <p:cNvSpPr>
              <a:spLocks/>
            </p:cNvSpPr>
            <p:nvPr/>
          </p:nvSpPr>
          <p:spPr bwMode="auto">
            <a:xfrm>
              <a:off x="4362450" y="3730625"/>
              <a:ext cx="60325" cy="174625"/>
            </a:xfrm>
            <a:custGeom>
              <a:avLst/>
              <a:gdLst/>
              <a:ahLst/>
              <a:cxnLst>
                <a:cxn ang="0">
                  <a:pos x="26" y="102"/>
                </a:cxn>
                <a:cxn ang="0">
                  <a:pos x="28" y="88"/>
                </a:cxn>
                <a:cxn ang="0">
                  <a:pos x="24" y="80"/>
                </a:cxn>
                <a:cxn ang="0">
                  <a:pos x="26" y="70"/>
                </a:cxn>
                <a:cxn ang="0">
                  <a:pos x="26" y="62"/>
                </a:cxn>
                <a:cxn ang="0">
                  <a:pos x="28" y="60"/>
                </a:cxn>
                <a:cxn ang="0">
                  <a:pos x="30" y="56"/>
                </a:cxn>
                <a:cxn ang="0">
                  <a:pos x="32" y="50"/>
                </a:cxn>
                <a:cxn ang="0">
                  <a:pos x="34" y="44"/>
                </a:cxn>
                <a:cxn ang="0">
                  <a:pos x="36" y="38"/>
                </a:cxn>
                <a:cxn ang="0">
                  <a:pos x="36" y="36"/>
                </a:cxn>
                <a:cxn ang="0">
                  <a:pos x="36" y="30"/>
                </a:cxn>
                <a:cxn ang="0">
                  <a:pos x="36" y="22"/>
                </a:cxn>
                <a:cxn ang="0">
                  <a:pos x="34" y="18"/>
                </a:cxn>
                <a:cxn ang="0">
                  <a:pos x="34" y="12"/>
                </a:cxn>
                <a:cxn ang="0">
                  <a:pos x="26" y="6"/>
                </a:cxn>
                <a:cxn ang="0">
                  <a:pos x="24" y="2"/>
                </a:cxn>
                <a:cxn ang="0">
                  <a:pos x="18" y="0"/>
                </a:cxn>
                <a:cxn ang="0">
                  <a:pos x="12" y="12"/>
                </a:cxn>
                <a:cxn ang="0">
                  <a:pos x="6" y="16"/>
                </a:cxn>
                <a:cxn ang="0">
                  <a:pos x="4" y="18"/>
                </a:cxn>
                <a:cxn ang="0">
                  <a:pos x="0" y="32"/>
                </a:cxn>
                <a:cxn ang="0">
                  <a:pos x="10" y="38"/>
                </a:cxn>
                <a:cxn ang="0">
                  <a:pos x="10" y="48"/>
                </a:cxn>
                <a:cxn ang="0">
                  <a:pos x="12" y="52"/>
                </a:cxn>
                <a:cxn ang="0">
                  <a:pos x="10" y="66"/>
                </a:cxn>
                <a:cxn ang="0">
                  <a:pos x="12" y="78"/>
                </a:cxn>
                <a:cxn ang="0">
                  <a:pos x="10" y="88"/>
                </a:cxn>
                <a:cxn ang="0">
                  <a:pos x="12" y="98"/>
                </a:cxn>
                <a:cxn ang="0">
                  <a:pos x="12" y="102"/>
                </a:cxn>
                <a:cxn ang="0">
                  <a:pos x="14" y="110"/>
                </a:cxn>
                <a:cxn ang="0">
                  <a:pos x="18" y="104"/>
                </a:cxn>
                <a:cxn ang="0">
                  <a:pos x="26" y="102"/>
                </a:cxn>
              </a:cxnLst>
              <a:rect l="0" t="0" r="r" b="b"/>
              <a:pathLst>
                <a:path w="38" h="110">
                  <a:moveTo>
                    <a:pt x="26" y="102"/>
                  </a:moveTo>
                  <a:lnTo>
                    <a:pt x="26" y="102"/>
                  </a:lnTo>
                  <a:lnTo>
                    <a:pt x="28" y="94"/>
                  </a:lnTo>
                  <a:lnTo>
                    <a:pt x="28" y="88"/>
                  </a:lnTo>
                  <a:lnTo>
                    <a:pt x="26" y="84"/>
                  </a:lnTo>
                  <a:lnTo>
                    <a:pt x="24" y="80"/>
                  </a:lnTo>
                  <a:lnTo>
                    <a:pt x="26" y="74"/>
                  </a:lnTo>
                  <a:lnTo>
                    <a:pt x="26" y="70"/>
                  </a:lnTo>
                  <a:lnTo>
                    <a:pt x="26" y="66"/>
                  </a:lnTo>
                  <a:lnTo>
                    <a:pt x="26" y="62"/>
                  </a:lnTo>
                  <a:lnTo>
                    <a:pt x="26" y="60"/>
                  </a:lnTo>
                  <a:lnTo>
                    <a:pt x="28" y="60"/>
                  </a:lnTo>
                  <a:lnTo>
                    <a:pt x="30" y="60"/>
                  </a:lnTo>
                  <a:lnTo>
                    <a:pt x="30" y="56"/>
                  </a:lnTo>
                  <a:lnTo>
                    <a:pt x="30" y="52"/>
                  </a:lnTo>
                  <a:lnTo>
                    <a:pt x="32" y="50"/>
                  </a:lnTo>
                  <a:lnTo>
                    <a:pt x="34" y="48"/>
                  </a:lnTo>
                  <a:lnTo>
                    <a:pt x="34" y="44"/>
                  </a:lnTo>
                  <a:lnTo>
                    <a:pt x="34" y="40"/>
                  </a:lnTo>
                  <a:lnTo>
                    <a:pt x="36" y="38"/>
                  </a:lnTo>
                  <a:lnTo>
                    <a:pt x="38" y="38"/>
                  </a:lnTo>
                  <a:lnTo>
                    <a:pt x="36" y="36"/>
                  </a:lnTo>
                  <a:lnTo>
                    <a:pt x="36" y="34"/>
                  </a:lnTo>
                  <a:lnTo>
                    <a:pt x="36" y="30"/>
                  </a:lnTo>
                  <a:lnTo>
                    <a:pt x="38" y="26"/>
                  </a:lnTo>
                  <a:lnTo>
                    <a:pt x="36" y="22"/>
                  </a:lnTo>
                  <a:lnTo>
                    <a:pt x="32" y="20"/>
                  </a:lnTo>
                  <a:lnTo>
                    <a:pt x="34" y="18"/>
                  </a:lnTo>
                  <a:lnTo>
                    <a:pt x="34" y="16"/>
                  </a:lnTo>
                  <a:lnTo>
                    <a:pt x="34" y="12"/>
                  </a:lnTo>
                  <a:lnTo>
                    <a:pt x="34" y="10"/>
                  </a:lnTo>
                  <a:lnTo>
                    <a:pt x="26" y="6"/>
                  </a:lnTo>
                  <a:lnTo>
                    <a:pt x="26" y="4"/>
                  </a:lnTo>
                  <a:lnTo>
                    <a:pt x="24" y="2"/>
                  </a:lnTo>
                  <a:lnTo>
                    <a:pt x="20" y="0"/>
                  </a:lnTo>
                  <a:lnTo>
                    <a:pt x="18" y="0"/>
                  </a:lnTo>
                  <a:lnTo>
                    <a:pt x="12" y="8"/>
                  </a:lnTo>
                  <a:lnTo>
                    <a:pt x="12" y="12"/>
                  </a:lnTo>
                  <a:lnTo>
                    <a:pt x="6" y="14"/>
                  </a:lnTo>
                  <a:lnTo>
                    <a:pt x="6" y="16"/>
                  </a:lnTo>
                  <a:lnTo>
                    <a:pt x="6" y="18"/>
                  </a:lnTo>
                  <a:lnTo>
                    <a:pt x="4" y="18"/>
                  </a:lnTo>
                  <a:lnTo>
                    <a:pt x="0" y="18"/>
                  </a:lnTo>
                  <a:lnTo>
                    <a:pt x="0" y="32"/>
                  </a:lnTo>
                  <a:lnTo>
                    <a:pt x="10" y="36"/>
                  </a:lnTo>
                  <a:lnTo>
                    <a:pt x="10" y="38"/>
                  </a:lnTo>
                  <a:lnTo>
                    <a:pt x="10" y="44"/>
                  </a:lnTo>
                  <a:lnTo>
                    <a:pt x="10" y="48"/>
                  </a:lnTo>
                  <a:lnTo>
                    <a:pt x="12" y="50"/>
                  </a:lnTo>
                  <a:lnTo>
                    <a:pt x="12" y="52"/>
                  </a:lnTo>
                  <a:lnTo>
                    <a:pt x="12" y="60"/>
                  </a:lnTo>
                  <a:lnTo>
                    <a:pt x="10" y="66"/>
                  </a:lnTo>
                  <a:lnTo>
                    <a:pt x="12" y="72"/>
                  </a:lnTo>
                  <a:lnTo>
                    <a:pt x="12" y="78"/>
                  </a:lnTo>
                  <a:lnTo>
                    <a:pt x="12" y="82"/>
                  </a:lnTo>
                  <a:lnTo>
                    <a:pt x="10" y="88"/>
                  </a:lnTo>
                  <a:lnTo>
                    <a:pt x="10" y="92"/>
                  </a:lnTo>
                  <a:lnTo>
                    <a:pt x="12" y="98"/>
                  </a:lnTo>
                  <a:lnTo>
                    <a:pt x="12" y="100"/>
                  </a:lnTo>
                  <a:lnTo>
                    <a:pt x="12" y="102"/>
                  </a:lnTo>
                  <a:lnTo>
                    <a:pt x="14" y="108"/>
                  </a:lnTo>
                  <a:lnTo>
                    <a:pt x="14" y="110"/>
                  </a:lnTo>
                  <a:lnTo>
                    <a:pt x="16" y="110"/>
                  </a:lnTo>
                  <a:lnTo>
                    <a:pt x="18" y="104"/>
                  </a:lnTo>
                  <a:lnTo>
                    <a:pt x="26" y="102"/>
                  </a:lnTo>
                  <a:lnTo>
                    <a:pt x="26" y="10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27" name="Freeform 443">
              <a:extLst>
                <a:ext uri="{FF2B5EF4-FFF2-40B4-BE49-F238E27FC236}">
                  <a16:creationId xmlns:a16="http://schemas.microsoft.com/office/drawing/2014/main" id="{21CE3BE1-C567-4D04-B627-B8E3C73836CB}"/>
                </a:ext>
              </a:extLst>
            </p:cNvPr>
            <p:cNvSpPr>
              <a:spLocks/>
            </p:cNvSpPr>
            <p:nvPr/>
          </p:nvSpPr>
          <p:spPr bwMode="auto">
            <a:xfrm>
              <a:off x="2511425" y="3584575"/>
              <a:ext cx="25400" cy="66675"/>
            </a:xfrm>
            <a:custGeom>
              <a:avLst/>
              <a:gdLst/>
              <a:ahLst/>
              <a:cxnLst>
                <a:cxn ang="0">
                  <a:pos x="4" y="42"/>
                </a:cxn>
                <a:cxn ang="0">
                  <a:pos x="4" y="42"/>
                </a:cxn>
                <a:cxn ang="0">
                  <a:pos x="12" y="32"/>
                </a:cxn>
                <a:cxn ang="0">
                  <a:pos x="14" y="26"/>
                </a:cxn>
                <a:cxn ang="0">
                  <a:pos x="14" y="24"/>
                </a:cxn>
                <a:cxn ang="0">
                  <a:pos x="12" y="22"/>
                </a:cxn>
                <a:cxn ang="0">
                  <a:pos x="16" y="18"/>
                </a:cxn>
                <a:cxn ang="0">
                  <a:pos x="16" y="10"/>
                </a:cxn>
                <a:cxn ang="0">
                  <a:pos x="16" y="4"/>
                </a:cxn>
                <a:cxn ang="0">
                  <a:pos x="12" y="2"/>
                </a:cxn>
                <a:cxn ang="0">
                  <a:pos x="8" y="0"/>
                </a:cxn>
                <a:cxn ang="0">
                  <a:pos x="8" y="2"/>
                </a:cxn>
                <a:cxn ang="0">
                  <a:pos x="6" y="4"/>
                </a:cxn>
                <a:cxn ang="0">
                  <a:pos x="0" y="6"/>
                </a:cxn>
                <a:cxn ang="0">
                  <a:pos x="0" y="42"/>
                </a:cxn>
                <a:cxn ang="0">
                  <a:pos x="4" y="42"/>
                </a:cxn>
                <a:cxn ang="0">
                  <a:pos x="4" y="42"/>
                </a:cxn>
              </a:cxnLst>
              <a:rect l="0" t="0" r="r" b="b"/>
              <a:pathLst>
                <a:path w="16" h="42">
                  <a:moveTo>
                    <a:pt x="4" y="42"/>
                  </a:moveTo>
                  <a:lnTo>
                    <a:pt x="4" y="42"/>
                  </a:lnTo>
                  <a:lnTo>
                    <a:pt x="12" y="32"/>
                  </a:lnTo>
                  <a:lnTo>
                    <a:pt x="14" y="26"/>
                  </a:lnTo>
                  <a:lnTo>
                    <a:pt x="14" y="24"/>
                  </a:lnTo>
                  <a:lnTo>
                    <a:pt x="12" y="22"/>
                  </a:lnTo>
                  <a:lnTo>
                    <a:pt x="16" y="18"/>
                  </a:lnTo>
                  <a:lnTo>
                    <a:pt x="16" y="10"/>
                  </a:lnTo>
                  <a:lnTo>
                    <a:pt x="16" y="4"/>
                  </a:lnTo>
                  <a:lnTo>
                    <a:pt x="12" y="2"/>
                  </a:lnTo>
                  <a:lnTo>
                    <a:pt x="8" y="0"/>
                  </a:lnTo>
                  <a:lnTo>
                    <a:pt x="8" y="2"/>
                  </a:lnTo>
                  <a:lnTo>
                    <a:pt x="6" y="4"/>
                  </a:lnTo>
                  <a:lnTo>
                    <a:pt x="0" y="6"/>
                  </a:lnTo>
                  <a:lnTo>
                    <a:pt x="0" y="42"/>
                  </a:lnTo>
                  <a:lnTo>
                    <a:pt x="4" y="42"/>
                  </a:lnTo>
                  <a:lnTo>
                    <a:pt x="4" y="4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28" name="Freeform 444">
              <a:extLst>
                <a:ext uri="{FF2B5EF4-FFF2-40B4-BE49-F238E27FC236}">
                  <a16:creationId xmlns:a16="http://schemas.microsoft.com/office/drawing/2014/main" id="{33F89B62-8E6B-4C48-8FD4-61A6CDCFC636}"/>
                </a:ext>
              </a:extLst>
            </p:cNvPr>
            <p:cNvSpPr>
              <a:spLocks/>
            </p:cNvSpPr>
            <p:nvPr/>
          </p:nvSpPr>
          <p:spPr bwMode="auto">
            <a:xfrm>
              <a:off x="2511425" y="3584575"/>
              <a:ext cx="25400" cy="66675"/>
            </a:xfrm>
            <a:custGeom>
              <a:avLst/>
              <a:gdLst/>
              <a:ahLst/>
              <a:cxnLst>
                <a:cxn ang="0">
                  <a:pos x="4" y="42"/>
                </a:cxn>
                <a:cxn ang="0">
                  <a:pos x="4" y="42"/>
                </a:cxn>
                <a:cxn ang="0">
                  <a:pos x="12" y="32"/>
                </a:cxn>
                <a:cxn ang="0">
                  <a:pos x="14" y="26"/>
                </a:cxn>
                <a:cxn ang="0">
                  <a:pos x="14" y="24"/>
                </a:cxn>
                <a:cxn ang="0">
                  <a:pos x="12" y="22"/>
                </a:cxn>
                <a:cxn ang="0">
                  <a:pos x="16" y="18"/>
                </a:cxn>
                <a:cxn ang="0">
                  <a:pos x="16" y="10"/>
                </a:cxn>
                <a:cxn ang="0">
                  <a:pos x="16" y="4"/>
                </a:cxn>
                <a:cxn ang="0">
                  <a:pos x="12" y="2"/>
                </a:cxn>
                <a:cxn ang="0">
                  <a:pos x="8" y="0"/>
                </a:cxn>
                <a:cxn ang="0">
                  <a:pos x="8" y="2"/>
                </a:cxn>
                <a:cxn ang="0">
                  <a:pos x="6" y="4"/>
                </a:cxn>
                <a:cxn ang="0">
                  <a:pos x="0" y="6"/>
                </a:cxn>
                <a:cxn ang="0">
                  <a:pos x="0" y="42"/>
                </a:cxn>
                <a:cxn ang="0">
                  <a:pos x="4" y="42"/>
                </a:cxn>
                <a:cxn ang="0">
                  <a:pos x="4" y="42"/>
                </a:cxn>
              </a:cxnLst>
              <a:rect l="0" t="0" r="r" b="b"/>
              <a:pathLst>
                <a:path w="16" h="42">
                  <a:moveTo>
                    <a:pt x="4" y="42"/>
                  </a:moveTo>
                  <a:lnTo>
                    <a:pt x="4" y="42"/>
                  </a:lnTo>
                  <a:lnTo>
                    <a:pt x="12" y="32"/>
                  </a:lnTo>
                  <a:lnTo>
                    <a:pt x="14" y="26"/>
                  </a:lnTo>
                  <a:lnTo>
                    <a:pt x="14" y="24"/>
                  </a:lnTo>
                  <a:lnTo>
                    <a:pt x="12" y="22"/>
                  </a:lnTo>
                  <a:lnTo>
                    <a:pt x="16" y="18"/>
                  </a:lnTo>
                  <a:lnTo>
                    <a:pt x="16" y="10"/>
                  </a:lnTo>
                  <a:lnTo>
                    <a:pt x="16" y="4"/>
                  </a:lnTo>
                  <a:lnTo>
                    <a:pt x="12" y="2"/>
                  </a:lnTo>
                  <a:lnTo>
                    <a:pt x="8" y="0"/>
                  </a:lnTo>
                  <a:lnTo>
                    <a:pt x="8" y="2"/>
                  </a:lnTo>
                  <a:lnTo>
                    <a:pt x="6" y="4"/>
                  </a:lnTo>
                  <a:lnTo>
                    <a:pt x="0" y="6"/>
                  </a:lnTo>
                  <a:lnTo>
                    <a:pt x="0" y="42"/>
                  </a:lnTo>
                  <a:lnTo>
                    <a:pt x="4" y="42"/>
                  </a:lnTo>
                  <a:lnTo>
                    <a:pt x="4" y="4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29" name="Freeform 445">
              <a:extLst>
                <a:ext uri="{FF2B5EF4-FFF2-40B4-BE49-F238E27FC236}">
                  <a16:creationId xmlns:a16="http://schemas.microsoft.com/office/drawing/2014/main" id="{832B271E-0791-4886-AB81-15F789DB80F5}"/>
                </a:ext>
              </a:extLst>
            </p:cNvPr>
            <p:cNvSpPr>
              <a:spLocks/>
            </p:cNvSpPr>
            <p:nvPr/>
          </p:nvSpPr>
          <p:spPr bwMode="auto">
            <a:xfrm>
              <a:off x="4394200" y="2657475"/>
              <a:ext cx="79375" cy="60325"/>
            </a:xfrm>
            <a:custGeom>
              <a:avLst/>
              <a:gdLst/>
              <a:ahLst/>
              <a:cxnLst>
                <a:cxn ang="0">
                  <a:pos x="14" y="0"/>
                </a:cxn>
                <a:cxn ang="0">
                  <a:pos x="14" y="0"/>
                </a:cxn>
                <a:cxn ang="0">
                  <a:pos x="10" y="4"/>
                </a:cxn>
                <a:cxn ang="0">
                  <a:pos x="0" y="6"/>
                </a:cxn>
                <a:cxn ang="0">
                  <a:pos x="4" y="10"/>
                </a:cxn>
                <a:cxn ang="0">
                  <a:pos x="6" y="12"/>
                </a:cxn>
                <a:cxn ang="0">
                  <a:pos x="8" y="18"/>
                </a:cxn>
                <a:cxn ang="0">
                  <a:pos x="10" y="18"/>
                </a:cxn>
                <a:cxn ang="0">
                  <a:pos x="12" y="22"/>
                </a:cxn>
                <a:cxn ang="0">
                  <a:pos x="14" y="24"/>
                </a:cxn>
                <a:cxn ang="0">
                  <a:pos x="16" y="24"/>
                </a:cxn>
                <a:cxn ang="0">
                  <a:pos x="18" y="22"/>
                </a:cxn>
                <a:cxn ang="0">
                  <a:pos x="18" y="24"/>
                </a:cxn>
                <a:cxn ang="0">
                  <a:pos x="20" y="28"/>
                </a:cxn>
                <a:cxn ang="0">
                  <a:pos x="24" y="30"/>
                </a:cxn>
                <a:cxn ang="0">
                  <a:pos x="28" y="32"/>
                </a:cxn>
                <a:cxn ang="0">
                  <a:pos x="30" y="32"/>
                </a:cxn>
                <a:cxn ang="0">
                  <a:pos x="32" y="32"/>
                </a:cxn>
                <a:cxn ang="0">
                  <a:pos x="34" y="30"/>
                </a:cxn>
                <a:cxn ang="0">
                  <a:pos x="34" y="32"/>
                </a:cxn>
                <a:cxn ang="0">
                  <a:pos x="34" y="36"/>
                </a:cxn>
                <a:cxn ang="0">
                  <a:pos x="36" y="38"/>
                </a:cxn>
                <a:cxn ang="0">
                  <a:pos x="40" y="38"/>
                </a:cxn>
                <a:cxn ang="0">
                  <a:pos x="46" y="36"/>
                </a:cxn>
                <a:cxn ang="0">
                  <a:pos x="46" y="34"/>
                </a:cxn>
                <a:cxn ang="0">
                  <a:pos x="46" y="30"/>
                </a:cxn>
                <a:cxn ang="0">
                  <a:pos x="48" y="30"/>
                </a:cxn>
                <a:cxn ang="0">
                  <a:pos x="50" y="28"/>
                </a:cxn>
                <a:cxn ang="0">
                  <a:pos x="50" y="24"/>
                </a:cxn>
                <a:cxn ang="0">
                  <a:pos x="50" y="22"/>
                </a:cxn>
                <a:cxn ang="0">
                  <a:pos x="48" y="20"/>
                </a:cxn>
                <a:cxn ang="0">
                  <a:pos x="48" y="18"/>
                </a:cxn>
                <a:cxn ang="0">
                  <a:pos x="48" y="16"/>
                </a:cxn>
                <a:cxn ang="0">
                  <a:pos x="50" y="16"/>
                </a:cxn>
                <a:cxn ang="0">
                  <a:pos x="46" y="14"/>
                </a:cxn>
                <a:cxn ang="0">
                  <a:pos x="44" y="12"/>
                </a:cxn>
                <a:cxn ang="0">
                  <a:pos x="42" y="12"/>
                </a:cxn>
                <a:cxn ang="0">
                  <a:pos x="40" y="10"/>
                </a:cxn>
                <a:cxn ang="0">
                  <a:pos x="38" y="8"/>
                </a:cxn>
                <a:cxn ang="0">
                  <a:pos x="38" y="6"/>
                </a:cxn>
                <a:cxn ang="0">
                  <a:pos x="36" y="6"/>
                </a:cxn>
                <a:cxn ang="0">
                  <a:pos x="32" y="6"/>
                </a:cxn>
                <a:cxn ang="0">
                  <a:pos x="28" y="8"/>
                </a:cxn>
                <a:cxn ang="0">
                  <a:pos x="26" y="10"/>
                </a:cxn>
                <a:cxn ang="0">
                  <a:pos x="24" y="10"/>
                </a:cxn>
                <a:cxn ang="0">
                  <a:pos x="20" y="8"/>
                </a:cxn>
                <a:cxn ang="0">
                  <a:pos x="16" y="4"/>
                </a:cxn>
                <a:cxn ang="0">
                  <a:pos x="14" y="0"/>
                </a:cxn>
                <a:cxn ang="0">
                  <a:pos x="14" y="0"/>
                </a:cxn>
              </a:cxnLst>
              <a:rect l="0" t="0" r="r" b="b"/>
              <a:pathLst>
                <a:path w="50" h="38">
                  <a:moveTo>
                    <a:pt x="14" y="0"/>
                  </a:moveTo>
                  <a:lnTo>
                    <a:pt x="14" y="0"/>
                  </a:lnTo>
                  <a:lnTo>
                    <a:pt x="10" y="4"/>
                  </a:lnTo>
                  <a:lnTo>
                    <a:pt x="0" y="6"/>
                  </a:lnTo>
                  <a:lnTo>
                    <a:pt x="4" y="10"/>
                  </a:lnTo>
                  <a:lnTo>
                    <a:pt x="6" y="12"/>
                  </a:lnTo>
                  <a:lnTo>
                    <a:pt x="8" y="18"/>
                  </a:lnTo>
                  <a:lnTo>
                    <a:pt x="10" y="18"/>
                  </a:lnTo>
                  <a:lnTo>
                    <a:pt x="12" y="22"/>
                  </a:lnTo>
                  <a:lnTo>
                    <a:pt x="14" y="24"/>
                  </a:lnTo>
                  <a:lnTo>
                    <a:pt x="16" y="24"/>
                  </a:lnTo>
                  <a:lnTo>
                    <a:pt x="18" y="22"/>
                  </a:lnTo>
                  <a:lnTo>
                    <a:pt x="18" y="24"/>
                  </a:lnTo>
                  <a:lnTo>
                    <a:pt x="20" y="28"/>
                  </a:lnTo>
                  <a:lnTo>
                    <a:pt x="24" y="30"/>
                  </a:lnTo>
                  <a:lnTo>
                    <a:pt x="28" y="32"/>
                  </a:lnTo>
                  <a:lnTo>
                    <a:pt x="30" y="32"/>
                  </a:lnTo>
                  <a:lnTo>
                    <a:pt x="32" y="32"/>
                  </a:lnTo>
                  <a:lnTo>
                    <a:pt x="34" y="30"/>
                  </a:lnTo>
                  <a:lnTo>
                    <a:pt x="34" y="32"/>
                  </a:lnTo>
                  <a:lnTo>
                    <a:pt x="34" y="36"/>
                  </a:lnTo>
                  <a:lnTo>
                    <a:pt x="36" y="38"/>
                  </a:lnTo>
                  <a:lnTo>
                    <a:pt x="40" y="38"/>
                  </a:lnTo>
                  <a:lnTo>
                    <a:pt x="46" y="36"/>
                  </a:lnTo>
                  <a:lnTo>
                    <a:pt x="46" y="34"/>
                  </a:lnTo>
                  <a:lnTo>
                    <a:pt x="46" y="30"/>
                  </a:lnTo>
                  <a:lnTo>
                    <a:pt x="48" y="30"/>
                  </a:lnTo>
                  <a:lnTo>
                    <a:pt x="50" y="28"/>
                  </a:lnTo>
                  <a:lnTo>
                    <a:pt x="50" y="24"/>
                  </a:lnTo>
                  <a:lnTo>
                    <a:pt x="50" y="22"/>
                  </a:lnTo>
                  <a:lnTo>
                    <a:pt x="48" y="20"/>
                  </a:lnTo>
                  <a:lnTo>
                    <a:pt x="48" y="18"/>
                  </a:lnTo>
                  <a:lnTo>
                    <a:pt x="48" y="16"/>
                  </a:lnTo>
                  <a:lnTo>
                    <a:pt x="50" y="16"/>
                  </a:lnTo>
                  <a:lnTo>
                    <a:pt x="46" y="14"/>
                  </a:lnTo>
                  <a:lnTo>
                    <a:pt x="44" y="12"/>
                  </a:lnTo>
                  <a:lnTo>
                    <a:pt x="42" y="12"/>
                  </a:lnTo>
                  <a:lnTo>
                    <a:pt x="40" y="10"/>
                  </a:lnTo>
                  <a:lnTo>
                    <a:pt x="38" y="8"/>
                  </a:lnTo>
                  <a:lnTo>
                    <a:pt x="38" y="6"/>
                  </a:lnTo>
                  <a:lnTo>
                    <a:pt x="36" y="6"/>
                  </a:lnTo>
                  <a:lnTo>
                    <a:pt x="32" y="6"/>
                  </a:lnTo>
                  <a:lnTo>
                    <a:pt x="28" y="8"/>
                  </a:lnTo>
                  <a:lnTo>
                    <a:pt x="26" y="10"/>
                  </a:lnTo>
                  <a:lnTo>
                    <a:pt x="24" y="10"/>
                  </a:lnTo>
                  <a:lnTo>
                    <a:pt x="20" y="8"/>
                  </a:lnTo>
                  <a:lnTo>
                    <a:pt x="16" y="4"/>
                  </a:lnTo>
                  <a:lnTo>
                    <a:pt x="14" y="0"/>
                  </a:lnTo>
                  <a:lnTo>
                    <a:pt x="14"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30" name="Freeform 446">
              <a:extLst>
                <a:ext uri="{FF2B5EF4-FFF2-40B4-BE49-F238E27FC236}">
                  <a16:creationId xmlns:a16="http://schemas.microsoft.com/office/drawing/2014/main" id="{70DBAB03-CEA9-4C4F-A3C8-1E9B9E35859C}"/>
                </a:ext>
              </a:extLst>
            </p:cNvPr>
            <p:cNvSpPr>
              <a:spLocks/>
            </p:cNvSpPr>
            <p:nvPr/>
          </p:nvSpPr>
          <p:spPr bwMode="auto">
            <a:xfrm>
              <a:off x="4394200" y="2657475"/>
              <a:ext cx="79375" cy="60325"/>
            </a:xfrm>
            <a:custGeom>
              <a:avLst/>
              <a:gdLst/>
              <a:ahLst/>
              <a:cxnLst>
                <a:cxn ang="0">
                  <a:pos x="14" y="0"/>
                </a:cxn>
                <a:cxn ang="0">
                  <a:pos x="14" y="0"/>
                </a:cxn>
                <a:cxn ang="0">
                  <a:pos x="10" y="4"/>
                </a:cxn>
                <a:cxn ang="0">
                  <a:pos x="0" y="6"/>
                </a:cxn>
                <a:cxn ang="0">
                  <a:pos x="4" y="10"/>
                </a:cxn>
                <a:cxn ang="0">
                  <a:pos x="6" y="12"/>
                </a:cxn>
                <a:cxn ang="0">
                  <a:pos x="8" y="18"/>
                </a:cxn>
                <a:cxn ang="0">
                  <a:pos x="10" y="18"/>
                </a:cxn>
                <a:cxn ang="0">
                  <a:pos x="12" y="22"/>
                </a:cxn>
                <a:cxn ang="0">
                  <a:pos x="14" y="24"/>
                </a:cxn>
                <a:cxn ang="0">
                  <a:pos x="16" y="24"/>
                </a:cxn>
                <a:cxn ang="0">
                  <a:pos x="18" y="22"/>
                </a:cxn>
                <a:cxn ang="0">
                  <a:pos x="18" y="24"/>
                </a:cxn>
                <a:cxn ang="0">
                  <a:pos x="20" y="28"/>
                </a:cxn>
                <a:cxn ang="0">
                  <a:pos x="24" y="30"/>
                </a:cxn>
                <a:cxn ang="0">
                  <a:pos x="28" y="32"/>
                </a:cxn>
                <a:cxn ang="0">
                  <a:pos x="30" y="32"/>
                </a:cxn>
                <a:cxn ang="0">
                  <a:pos x="32" y="32"/>
                </a:cxn>
                <a:cxn ang="0">
                  <a:pos x="34" y="30"/>
                </a:cxn>
                <a:cxn ang="0">
                  <a:pos x="34" y="32"/>
                </a:cxn>
                <a:cxn ang="0">
                  <a:pos x="34" y="36"/>
                </a:cxn>
                <a:cxn ang="0">
                  <a:pos x="36" y="38"/>
                </a:cxn>
                <a:cxn ang="0">
                  <a:pos x="40" y="38"/>
                </a:cxn>
                <a:cxn ang="0">
                  <a:pos x="46" y="36"/>
                </a:cxn>
                <a:cxn ang="0">
                  <a:pos x="46" y="34"/>
                </a:cxn>
                <a:cxn ang="0">
                  <a:pos x="46" y="30"/>
                </a:cxn>
                <a:cxn ang="0">
                  <a:pos x="48" y="30"/>
                </a:cxn>
                <a:cxn ang="0">
                  <a:pos x="50" y="28"/>
                </a:cxn>
                <a:cxn ang="0">
                  <a:pos x="50" y="24"/>
                </a:cxn>
                <a:cxn ang="0">
                  <a:pos x="50" y="22"/>
                </a:cxn>
                <a:cxn ang="0">
                  <a:pos x="48" y="20"/>
                </a:cxn>
                <a:cxn ang="0">
                  <a:pos x="48" y="18"/>
                </a:cxn>
                <a:cxn ang="0">
                  <a:pos x="48" y="16"/>
                </a:cxn>
                <a:cxn ang="0">
                  <a:pos x="50" y="16"/>
                </a:cxn>
                <a:cxn ang="0">
                  <a:pos x="46" y="14"/>
                </a:cxn>
                <a:cxn ang="0">
                  <a:pos x="44" y="12"/>
                </a:cxn>
                <a:cxn ang="0">
                  <a:pos x="42" y="12"/>
                </a:cxn>
                <a:cxn ang="0">
                  <a:pos x="40" y="10"/>
                </a:cxn>
                <a:cxn ang="0">
                  <a:pos x="38" y="8"/>
                </a:cxn>
                <a:cxn ang="0">
                  <a:pos x="38" y="6"/>
                </a:cxn>
                <a:cxn ang="0">
                  <a:pos x="36" y="6"/>
                </a:cxn>
                <a:cxn ang="0">
                  <a:pos x="32" y="6"/>
                </a:cxn>
                <a:cxn ang="0">
                  <a:pos x="28" y="8"/>
                </a:cxn>
                <a:cxn ang="0">
                  <a:pos x="26" y="10"/>
                </a:cxn>
                <a:cxn ang="0">
                  <a:pos x="24" y="10"/>
                </a:cxn>
                <a:cxn ang="0">
                  <a:pos x="20" y="8"/>
                </a:cxn>
                <a:cxn ang="0">
                  <a:pos x="16" y="4"/>
                </a:cxn>
                <a:cxn ang="0">
                  <a:pos x="14" y="0"/>
                </a:cxn>
                <a:cxn ang="0">
                  <a:pos x="14" y="0"/>
                </a:cxn>
              </a:cxnLst>
              <a:rect l="0" t="0" r="r" b="b"/>
              <a:pathLst>
                <a:path w="50" h="38">
                  <a:moveTo>
                    <a:pt x="14" y="0"/>
                  </a:moveTo>
                  <a:lnTo>
                    <a:pt x="14" y="0"/>
                  </a:lnTo>
                  <a:lnTo>
                    <a:pt x="10" y="4"/>
                  </a:lnTo>
                  <a:lnTo>
                    <a:pt x="0" y="6"/>
                  </a:lnTo>
                  <a:lnTo>
                    <a:pt x="4" y="10"/>
                  </a:lnTo>
                  <a:lnTo>
                    <a:pt x="6" y="12"/>
                  </a:lnTo>
                  <a:lnTo>
                    <a:pt x="8" y="18"/>
                  </a:lnTo>
                  <a:lnTo>
                    <a:pt x="10" y="18"/>
                  </a:lnTo>
                  <a:lnTo>
                    <a:pt x="12" y="22"/>
                  </a:lnTo>
                  <a:lnTo>
                    <a:pt x="14" y="24"/>
                  </a:lnTo>
                  <a:lnTo>
                    <a:pt x="16" y="24"/>
                  </a:lnTo>
                  <a:lnTo>
                    <a:pt x="18" y="22"/>
                  </a:lnTo>
                  <a:lnTo>
                    <a:pt x="18" y="24"/>
                  </a:lnTo>
                  <a:lnTo>
                    <a:pt x="20" y="28"/>
                  </a:lnTo>
                  <a:lnTo>
                    <a:pt x="24" y="30"/>
                  </a:lnTo>
                  <a:lnTo>
                    <a:pt x="28" y="32"/>
                  </a:lnTo>
                  <a:lnTo>
                    <a:pt x="30" y="32"/>
                  </a:lnTo>
                  <a:lnTo>
                    <a:pt x="32" y="32"/>
                  </a:lnTo>
                  <a:lnTo>
                    <a:pt x="34" y="30"/>
                  </a:lnTo>
                  <a:lnTo>
                    <a:pt x="34" y="32"/>
                  </a:lnTo>
                  <a:lnTo>
                    <a:pt x="34" y="36"/>
                  </a:lnTo>
                  <a:lnTo>
                    <a:pt x="36" y="38"/>
                  </a:lnTo>
                  <a:lnTo>
                    <a:pt x="40" y="38"/>
                  </a:lnTo>
                  <a:lnTo>
                    <a:pt x="46" y="36"/>
                  </a:lnTo>
                  <a:lnTo>
                    <a:pt x="46" y="34"/>
                  </a:lnTo>
                  <a:lnTo>
                    <a:pt x="46" y="30"/>
                  </a:lnTo>
                  <a:lnTo>
                    <a:pt x="48" y="30"/>
                  </a:lnTo>
                  <a:lnTo>
                    <a:pt x="50" y="28"/>
                  </a:lnTo>
                  <a:lnTo>
                    <a:pt x="50" y="24"/>
                  </a:lnTo>
                  <a:lnTo>
                    <a:pt x="50" y="22"/>
                  </a:lnTo>
                  <a:lnTo>
                    <a:pt x="48" y="20"/>
                  </a:lnTo>
                  <a:lnTo>
                    <a:pt x="48" y="18"/>
                  </a:lnTo>
                  <a:lnTo>
                    <a:pt x="48" y="16"/>
                  </a:lnTo>
                  <a:lnTo>
                    <a:pt x="50" y="16"/>
                  </a:lnTo>
                  <a:lnTo>
                    <a:pt x="46" y="14"/>
                  </a:lnTo>
                  <a:lnTo>
                    <a:pt x="44" y="12"/>
                  </a:lnTo>
                  <a:lnTo>
                    <a:pt x="42" y="12"/>
                  </a:lnTo>
                  <a:lnTo>
                    <a:pt x="40" y="10"/>
                  </a:lnTo>
                  <a:lnTo>
                    <a:pt x="38" y="8"/>
                  </a:lnTo>
                  <a:lnTo>
                    <a:pt x="38" y="6"/>
                  </a:lnTo>
                  <a:lnTo>
                    <a:pt x="36" y="6"/>
                  </a:lnTo>
                  <a:lnTo>
                    <a:pt x="32" y="6"/>
                  </a:lnTo>
                  <a:lnTo>
                    <a:pt x="28" y="8"/>
                  </a:lnTo>
                  <a:lnTo>
                    <a:pt x="26" y="10"/>
                  </a:lnTo>
                  <a:lnTo>
                    <a:pt x="24" y="10"/>
                  </a:lnTo>
                  <a:lnTo>
                    <a:pt x="20" y="8"/>
                  </a:lnTo>
                  <a:lnTo>
                    <a:pt x="16" y="4"/>
                  </a:lnTo>
                  <a:lnTo>
                    <a:pt x="14" y="0"/>
                  </a:lnTo>
                  <a:lnTo>
                    <a:pt x="14"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31" name="Freeform 447">
              <a:extLst>
                <a:ext uri="{FF2B5EF4-FFF2-40B4-BE49-F238E27FC236}">
                  <a16:creationId xmlns:a16="http://schemas.microsoft.com/office/drawing/2014/main" id="{AEB18A78-D39F-4CEC-BC24-5B447D3AF6A0}"/>
                </a:ext>
              </a:extLst>
            </p:cNvPr>
            <p:cNvSpPr>
              <a:spLocks/>
            </p:cNvSpPr>
            <p:nvPr/>
          </p:nvSpPr>
          <p:spPr bwMode="auto">
            <a:xfrm>
              <a:off x="4854575" y="2508250"/>
              <a:ext cx="155575" cy="142875"/>
            </a:xfrm>
            <a:custGeom>
              <a:avLst/>
              <a:gdLst/>
              <a:ahLst/>
              <a:cxnLst>
                <a:cxn ang="0">
                  <a:pos x="28" y="18"/>
                </a:cxn>
                <a:cxn ang="0">
                  <a:pos x="34" y="12"/>
                </a:cxn>
                <a:cxn ang="0">
                  <a:pos x="42" y="14"/>
                </a:cxn>
                <a:cxn ang="0">
                  <a:pos x="44" y="2"/>
                </a:cxn>
                <a:cxn ang="0">
                  <a:pos x="50" y="2"/>
                </a:cxn>
                <a:cxn ang="0">
                  <a:pos x="56" y="0"/>
                </a:cxn>
                <a:cxn ang="0">
                  <a:pos x="56" y="4"/>
                </a:cxn>
                <a:cxn ang="0">
                  <a:pos x="62" y="2"/>
                </a:cxn>
                <a:cxn ang="0">
                  <a:pos x="70" y="4"/>
                </a:cxn>
                <a:cxn ang="0">
                  <a:pos x="76" y="6"/>
                </a:cxn>
                <a:cxn ang="0">
                  <a:pos x="78" y="10"/>
                </a:cxn>
                <a:cxn ang="0">
                  <a:pos x="82" y="12"/>
                </a:cxn>
                <a:cxn ang="0">
                  <a:pos x="84" y="20"/>
                </a:cxn>
                <a:cxn ang="0">
                  <a:pos x="86" y="32"/>
                </a:cxn>
                <a:cxn ang="0">
                  <a:pos x="88" y="36"/>
                </a:cxn>
                <a:cxn ang="0">
                  <a:pos x="96" y="44"/>
                </a:cxn>
                <a:cxn ang="0">
                  <a:pos x="98" y="52"/>
                </a:cxn>
                <a:cxn ang="0">
                  <a:pos x="94" y="54"/>
                </a:cxn>
                <a:cxn ang="0">
                  <a:pos x="88" y="52"/>
                </a:cxn>
                <a:cxn ang="0">
                  <a:pos x="86" y="58"/>
                </a:cxn>
                <a:cxn ang="0">
                  <a:pos x="90" y="60"/>
                </a:cxn>
                <a:cxn ang="0">
                  <a:pos x="92" y="78"/>
                </a:cxn>
                <a:cxn ang="0">
                  <a:pos x="84" y="80"/>
                </a:cxn>
                <a:cxn ang="0">
                  <a:pos x="82" y="88"/>
                </a:cxn>
                <a:cxn ang="0">
                  <a:pos x="74" y="88"/>
                </a:cxn>
                <a:cxn ang="0">
                  <a:pos x="64" y="86"/>
                </a:cxn>
                <a:cxn ang="0">
                  <a:pos x="60" y="88"/>
                </a:cxn>
                <a:cxn ang="0">
                  <a:pos x="56" y="86"/>
                </a:cxn>
                <a:cxn ang="0">
                  <a:pos x="52" y="86"/>
                </a:cxn>
                <a:cxn ang="0">
                  <a:pos x="44" y="88"/>
                </a:cxn>
                <a:cxn ang="0">
                  <a:pos x="24" y="84"/>
                </a:cxn>
                <a:cxn ang="0">
                  <a:pos x="12" y="88"/>
                </a:cxn>
                <a:cxn ang="0">
                  <a:pos x="8" y="88"/>
                </a:cxn>
                <a:cxn ang="0">
                  <a:pos x="4" y="84"/>
                </a:cxn>
                <a:cxn ang="0">
                  <a:pos x="0" y="76"/>
                </a:cxn>
                <a:cxn ang="0">
                  <a:pos x="4" y="66"/>
                </a:cxn>
                <a:cxn ang="0">
                  <a:pos x="2" y="60"/>
                </a:cxn>
                <a:cxn ang="0">
                  <a:pos x="0" y="52"/>
                </a:cxn>
                <a:cxn ang="0">
                  <a:pos x="14" y="50"/>
                </a:cxn>
                <a:cxn ang="0">
                  <a:pos x="16" y="46"/>
                </a:cxn>
                <a:cxn ang="0">
                  <a:pos x="22" y="36"/>
                </a:cxn>
                <a:cxn ang="0">
                  <a:pos x="26" y="26"/>
                </a:cxn>
                <a:cxn ang="0">
                  <a:pos x="30" y="22"/>
                </a:cxn>
                <a:cxn ang="0">
                  <a:pos x="28" y="18"/>
                </a:cxn>
              </a:cxnLst>
              <a:rect l="0" t="0" r="r" b="b"/>
              <a:pathLst>
                <a:path w="98" h="90">
                  <a:moveTo>
                    <a:pt x="28" y="18"/>
                  </a:moveTo>
                  <a:lnTo>
                    <a:pt x="28" y="18"/>
                  </a:lnTo>
                  <a:lnTo>
                    <a:pt x="32" y="14"/>
                  </a:lnTo>
                  <a:lnTo>
                    <a:pt x="34" y="12"/>
                  </a:lnTo>
                  <a:lnTo>
                    <a:pt x="38" y="12"/>
                  </a:lnTo>
                  <a:lnTo>
                    <a:pt x="42" y="14"/>
                  </a:lnTo>
                  <a:lnTo>
                    <a:pt x="44" y="8"/>
                  </a:lnTo>
                  <a:lnTo>
                    <a:pt x="44" y="2"/>
                  </a:lnTo>
                  <a:lnTo>
                    <a:pt x="46" y="0"/>
                  </a:lnTo>
                  <a:lnTo>
                    <a:pt x="50" y="2"/>
                  </a:lnTo>
                  <a:lnTo>
                    <a:pt x="52" y="2"/>
                  </a:lnTo>
                  <a:lnTo>
                    <a:pt x="56" y="0"/>
                  </a:lnTo>
                  <a:lnTo>
                    <a:pt x="56" y="2"/>
                  </a:lnTo>
                  <a:lnTo>
                    <a:pt x="56" y="4"/>
                  </a:lnTo>
                  <a:lnTo>
                    <a:pt x="58" y="4"/>
                  </a:lnTo>
                  <a:lnTo>
                    <a:pt x="62" y="2"/>
                  </a:lnTo>
                  <a:lnTo>
                    <a:pt x="64" y="2"/>
                  </a:lnTo>
                  <a:lnTo>
                    <a:pt x="70" y="4"/>
                  </a:lnTo>
                  <a:lnTo>
                    <a:pt x="74" y="6"/>
                  </a:lnTo>
                  <a:lnTo>
                    <a:pt x="76" y="6"/>
                  </a:lnTo>
                  <a:lnTo>
                    <a:pt x="78" y="8"/>
                  </a:lnTo>
                  <a:lnTo>
                    <a:pt x="78" y="10"/>
                  </a:lnTo>
                  <a:lnTo>
                    <a:pt x="80" y="12"/>
                  </a:lnTo>
                  <a:lnTo>
                    <a:pt x="82" y="12"/>
                  </a:lnTo>
                  <a:lnTo>
                    <a:pt x="82" y="16"/>
                  </a:lnTo>
                  <a:lnTo>
                    <a:pt x="84" y="20"/>
                  </a:lnTo>
                  <a:lnTo>
                    <a:pt x="86" y="26"/>
                  </a:lnTo>
                  <a:lnTo>
                    <a:pt x="86" y="32"/>
                  </a:lnTo>
                  <a:lnTo>
                    <a:pt x="86" y="36"/>
                  </a:lnTo>
                  <a:lnTo>
                    <a:pt x="88" y="36"/>
                  </a:lnTo>
                  <a:lnTo>
                    <a:pt x="92" y="40"/>
                  </a:lnTo>
                  <a:lnTo>
                    <a:pt x="96" y="44"/>
                  </a:lnTo>
                  <a:lnTo>
                    <a:pt x="98" y="50"/>
                  </a:lnTo>
                  <a:lnTo>
                    <a:pt x="98" y="52"/>
                  </a:lnTo>
                  <a:lnTo>
                    <a:pt x="96" y="54"/>
                  </a:lnTo>
                  <a:lnTo>
                    <a:pt x="94" y="54"/>
                  </a:lnTo>
                  <a:lnTo>
                    <a:pt x="90" y="52"/>
                  </a:lnTo>
                  <a:lnTo>
                    <a:pt x="88" y="52"/>
                  </a:lnTo>
                  <a:lnTo>
                    <a:pt x="86" y="54"/>
                  </a:lnTo>
                  <a:lnTo>
                    <a:pt x="86" y="58"/>
                  </a:lnTo>
                  <a:lnTo>
                    <a:pt x="88" y="58"/>
                  </a:lnTo>
                  <a:lnTo>
                    <a:pt x="90" y="60"/>
                  </a:lnTo>
                  <a:lnTo>
                    <a:pt x="92" y="62"/>
                  </a:lnTo>
                  <a:lnTo>
                    <a:pt x="92" y="78"/>
                  </a:lnTo>
                  <a:lnTo>
                    <a:pt x="86" y="78"/>
                  </a:lnTo>
                  <a:lnTo>
                    <a:pt x="84" y="80"/>
                  </a:lnTo>
                  <a:lnTo>
                    <a:pt x="84" y="84"/>
                  </a:lnTo>
                  <a:lnTo>
                    <a:pt x="82" y="88"/>
                  </a:lnTo>
                  <a:lnTo>
                    <a:pt x="80" y="88"/>
                  </a:lnTo>
                  <a:lnTo>
                    <a:pt x="74" y="88"/>
                  </a:lnTo>
                  <a:lnTo>
                    <a:pt x="68" y="88"/>
                  </a:lnTo>
                  <a:lnTo>
                    <a:pt x="64" y="86"/>
                  </a:lnTo>
                  <a:lnTo>
                    <a:pt x="62" y="88"/>
                  </a:lnTo>
                  <a:lnTo>
                    <a:pt x="60" y="88"/>
                  </a:lnTo>
                  <a:lnTo>
                    <a:pt x="58" y="88"/>
                  </a:lnTo>
                  <a:lnTo>
                    <a:pt x="56" y="86"/>
                  </a:lnTo>
                  <a:lnTo>
                    <a:pt x="56" y="90"/>
                  </a:lnTo>
                  <a:lnTo>
                    <a:pt x="52" y="86"/>
                  </a:lnTo>
                  <a:lnTo>
                    <a:pt x="50" y="86"/>
                  </a:lnTo>
                  <a:lnTo>
                    <a:pt x="44" y="88"/>
                  </a:lnTo>
                  <a:lnTo>
                    <a:pt x="38" y="86"/>
                  </a:lnTo>
                  <a:lnTo>
                    <a:pt x="24" y="84"/>
                  </a:lnTo>
                  <a:lnTo>
                    <a:pt x="14" y="84"/>
                  </a:lnTo>
                  <a:lnTo>
                    <a:pt x="12" y="88"/>
                  </a:lnTo>
                  <a:lnTo>
                    <a:pt x="10" y="90"/>
                  </a:lnTo>
                  <a:lnTo>
                    <a:pt x="8" y="88"/>
                  </a:lnTo>
                  <a:lnTo>
                    <a:pt x="6" y="84"/>
                  </a:lnTo>
                  <a:lnTo>
                    <a:pt x="4" y="84"/>
                  </a:lnTo>
                  <a:lnTo>
                    <a:pt x="2" y="86"/>
                  </a:lnTo>
                  <a:lnTo>
                    <a:pt x="0" y="76"/>
                  </a:lnTo>
                  <a:lnTo>
                    <a:pt x="4" y="70"/>
                  </a:lnTo>
                  <a:lnTo>
                    <a:pt x="4" y="66"/>
                  </a:lnTo>
                  <a:lnTo>
                    <a:pt x="4" y="64"/>
                  </a:lnTo>
                  <a:lnTo>
                    <a:pt x="2" y="60"/>
                  </a:lnTo>
                  <a:lnTo>
                    <a:pt x="0" y="56"/>
                  </a:lnTo>
                  <a:lnTo>
                    <a:pt x="0" y="52"/>
                  </a:lnTo>
                  <a:lnTo>
                    <a:pt x="6" y="50"/>
                  </a:lnTo>
                  <a:lnTo>
                    <a:pt x="14" y="50"/>
                  </a:lnTo>
                  <a:lnTo>
                    <a:pt x="16" y="48"/>
                  </a:lnTo>
                  <a:lnTo>
                    <a:pt x="16" y="46"/>
                  </a:lnTo>
                  <a:lnTo>
                    <a:pt x="22" y="44"/>
                  </a:lnTo>
                  <a:lnTo>
                    <a:pt x="22" y="36"/>
                  </a:lnTo>
                  <a:lnTo>
                    <a:pt x="22" y="32"/>
                  </a:lnTo>
                  <a:lnTo>
                    <a:pt x="26" y="26"/>
                  </a:lnTo>
                  <a:lnTo>
                    <a:pt x="28" y="24"/>
                  </a:lnTo>
                  <a:lnTo>
                    <a:pt x="30" y="22"/>
                  </a:lnTo>
                  <a:lnTo>
                    <a:pt x="28" y="18"/>
                  </a:lnTo>
                  <a:lnTo>
                    <a:pt x="28" y="1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32" name="Freeform 448">
              <a:extLst>
                <a:ext uri="{FF2B5EF4-FFF2-40B4-BE49-F238E27FC236}">
                  <a16:creationId xmlns:a16="http://schemas.microsoft.com/office/drawing/2014/main" id="{28CB8ACE-E456-4B1C-BA9D-A40CFB330D55}"/>
                </a:ext>
              </a:extLst>
            </p:cNvPr>
            <p:cNvSpPr>
              <a:spLocks noEditPoints="1"/>
            </p:cNvSpPr>
            <p:nvPr/>
          </p:nvSpPr>
          <p:spPr bwMode="auto">
            <a:xfrm>
              <a:off x="5280025" y="2946400"/>
              <a:ext cx="101600" cy="95250"/>
            </a:xfrm>
            <a:custGeom>
              <a:avLst/>
              <a:gdLst/>
              <a:ahLst/>
              <a:cxnLst>
                <a:cxn ang="0">
                  <a:pos x="48" y="8"/>
                </a:cxn>
                <a:cxn ang="0">
                  <a:pos x="40" y="18"/>
                </a:cxn>
                <a:cxn ang="0">
                  <a:pos x="36" y="12"/>
                </a:cxn>
                <a:cxn ang="0">
                  <a:pos x="30" y="6"/>
                </a:cxn>
                <a:cxn ang="0">
                  <a:pos x="24" y="2"/>
                </a:cxn>
                <a:cxn ang="0">
                  <a:pos x="22" y="6"/>
                </a:cxn>
                <a:cxn ang="0">
                  <a:pos x="24" y="12"/>
                </a:cxn>
                <a:cxn ang="0">
                  <a:pos x="20" y="12"/>
                </a:cxn>
                <a:cxn ang="0">
                  <a:pos x="16" y="6"/>
                </a:cxn>
                <a:cxn ang="0">
                  <a:pos x="8" y="4"/>
                </a:cxn>
                <a:cxn ang="0">
                  <a:pos x="4" y="10"/>
                </a:cxn>
                <a:cxn ang="0">
                  <a:pos x="2" y="16"/>
                </a:cxn>
                <a:cxn ang="0">
                  <a:pos x="6" y="18"/>
                </a:cxn>
                <a:cxn ang="0">
                  <a:pos x="8" y="16"/>
                </a:cxn>
                <a:cxn ang="0">
                  <a:pos x="12" y="20"/>
                </a:cxn>
                <a:cxn ang="0">
                  <a:pos x="12" y="24"/>
                </a:cxn>
                <a:cxn ang="0">
                  <a:pos x="16" y="30"/>
                </a:cxn>
                <a:cxn ang="0">
                  <a:pos x="16" y="34"/>
                </a:cxn>
                <a:cxn ang="0">
                  <a:pos x="20" y="40"/>
                </a:cxn>
                <a:cxn ang="0">
                  <a:pos x="24" y="46"/>
                </a:cxn>
                <a:cxn ang="0">
                  <a:pos x="26" y="46"/>
                </a:cxn>
                <a:cxn ang="0">
                  <a:pos x="32" y="42"/>
                </a:cxn>
                <a:cxn ang="0">
                  <a:pos x="38" y="44"/>
                </a:cxn>
                <a:cxn ang="0">
                  <a:pos x="36" y="48"/>
                </a:cxn>
                <a:cxn ang="0">
                  <a:pos x="36" y="52"/>
                </a:cxn>
                <a:cxn ang="0">
                  <a:pos x="40" y="56"/>
                </a:cxn>
                <a:cxn ang="0">
                  <a:pos x="44" y="52"/>
                </a:cxn>
                <a:cxn ang="0">
                  <a:pos x="50" y="46"/>
                </a:cxn>
                <a:cxn ang="0">
                  <a:pos x="52" y="38"/>
                </a:cxn>
                <a:cxn ang="0">
                  <a:pos x="52" y="30"/>
                </a:cxn>
                <a:cxn ang="0">
                  <a:pos x="56" y="28"/>
                </a:cxn>
                <a:cxn ang="0">
                  <a:pos x="62" y="22"/>
                </a:cxn>
                <a:cxn ang="0">
                  <a:pos x="54" y="20"/>
                </a:cxn>
                <a:cxn ang="0">
                  <a:pos x="48" y="8"/>
                </a:cxn>
                <a:cxn ang="0">
                  <a:pos x="0" y="42"/>
                </a:cxn>
                <a:cxn ang="0">
                  <a:pos x="0" y="44"/>
                </a:cxn>
                <a:cxn ang="0">
                  <a:pos x="4" y="50"/>
                </a:cxn>
                <a:cxn ang="0">
                  <a:pos x="10" y="54"/>
                </a:cxn>
                <a:cxn ang="0">
                  <a:pos x="18" y="54"/>
                </a:cxn>
                <a:cxn ang="0">
                  <a:pos x="14" y="48"/>
                </a:cxn>
                <a:cxn ang="0">
                  <a:pos x="8" y="42"/>
                </a:cxn>
                <a:cxn ang="0">
                  <a:pos x="0" y="42"/>
                </a:cxn>
              </a:cxnLst>
              <a:rect l="0" t="0" r="r" b="b"/>
              <a:pathLst>
                <a:path w="64" h="60">
                  <a:moveTo>
                    <a:pt x="48" y="8"/>
                  </a:moveTo>
                  <a:lnTo>
                    <a:pt x="48" y="8"/>
                  </a:lnTo>
                  <a:lnTo>
                    <a:pt x="46" y="14"/>
                  </a:lnTo>
                  <a:lnTo>
                    <a:pt x="40" y="18"/>
                  </a:lnTo>
                  <a:lnTo>
                    <a:pt x="38" y="16"/>
                  </a:lnTo>
                  <a:lnTo>
                    <a:pt x="36" y="12"/>
                  </a:lnTo>
                  <a:lnTo>
                    <a:pt x="34" y="8"/>
                  </a:lnTo>
                  <a:lnTo>
                    <a:pt x="30" y="6"/>
                  </a:lnTo>
                  <a:lnTo>
                    <a:pt x="24" y="0"/>
                  </a:lnTo>
                  <a:lnTo>
                    <a:pt x="24" y="2"/>
                  </a:lnTo>
                  <a:lnTo>
                    <a:pt x="22" y="4"/>
                  </a:lnTo>
                  <a:lnTo>
                    <a:pt x="22" y="6"/>
                  </a:lnTo>
                  <a:lnTo>
                    <a:pt x="24" y="8"/>
                  </a:lnTo>
                  <a:lnTo>
                    <a:pt x="24" y="12"/>
                  </a:lnTo>
                  <a:lnTo>
                    <a:pt x="22" y="12"/>
                  </a:lnTo>
                  <a:lnTo>
                    <a:pt x="20" y="12"/>
                  </a:lnTo>
                  <a:lnTo>
                    <a:pt x="18" y="8"/>
                  </a:lnTo>
                  <a:lnTo>
                    <a:pt x="16" y="6"/>
                  </a:lnTo>
                  <a:lnTo>
                    <a:pt x="12" y="4"/>
                  </a:lnTo>
                  <a:lnTo>
                    <a:pt x="8" y="4"/>
                  </a:lnTo>
                  <a:lnTo>
                    <a:pt x="6" y="6"/>
                  </a:lnTo>
                  <a:lnTo>
                    <a:pt x="4" y="10"/>
                  </a:lnTo>
                  <a:lnTo>
                    <a:pt x="2" y="12"/>
                  </a:lnTo>
                  <a:lnTo>
                    <a:pt x="2" y="16"/>
                  </a:lnTo>
                  <a:lnTo>
                    <a:pt x="4" y="18"/>
                  </a:lnTo>
                  <a:lnTo>
                    <a:pt x="6" y="18"/>
                  </a:lnTo>
                  <a:lnTo>
                    <a:pt x="6" y="16"/>
                  </a:lnTo>
                  <a:lnTo>
                    <a:pt x="8" y="16"/>
                  </a:lnTo>
                  <a:lnTo>
                    <a:pt x="8" y="18"/>
                  </a:lnTo>
                  <a:lnTo>
                    <a:pt x="12" y="20"/>
                  </a:lnTo>
                  <a:lnTo>
                    <a:pt x="12" y="22"/>
                  </a:lnTo>
                  <a:lnTo>
                    <a:pt x="12" y="24"/>
                  </a:lnTo>
                  <a:lnTo>
                    <a:pt x="8" y="26"/>
                  </a:lnTo>
                  <a:lnTo>
                    <a:pt x="16" y="30"/>
                  </a:lnTo>
                  <a:lnTo>
                    <a:pt x="18" y="32"/>
                  </a:lnTo>
                  <a:lnTo>
                    <a:pt x="16" y="34"/>
                  </a:lnTo>
                  <a:lnTo>
                    <a:pt x="16" y="36"/>
                  </a:lnTo>
                  <a:lnTo>
                    <a:pt x="20" y="40"/>
                  </a:lnTo>
                  <a:lnTo>
                    <a:pt x="24" y="40"/>
                  </a:lnTo>
                  <a:lnTo>
                    <a:pt x="24" y="46"/>
                  </a:lnTo>
                  <a:lnTo>
                    <a:pt x="24" y="48"/>
                  </a:lnTo>
                  <a:lnTo>
                    <a:pt x="26" y="46"/>
                  </a:lnTo>
                  <a:lnTo>
                    <a:pt x="30" y="42"/>
                  </a:lnTo>
                  <a:lnTo>
                    <a:pt x="32" y="42"/>
                  </a:lnTo>
                  <a:lnTo>
                    <a:pt x="34" y="40"/>
                  </a:lnTo>
                  <a:lnTo>
                    <a:pt x="38" y="44"/>
                  </a:lnTo>
                  <a:lnTo>
                    <a:pt x="38" y="46"/>
                  </a:lnTo>
                  <a:lnTo>
                    <a:pt x="36" y="48"/>
                  </a:lnTo>
                  <a:lnTo>
                    <a:pt x="36" y="50"/>
                  </a:lnTo>
                  <a:lnTo>
                    <a:pt x="36" y="52"/>
                  </a:lnTo>
                  <a:lnTo>
                    <a:pt x="38" y="54"/>
                  </a:lnTo>
                  <a:lnTo>
                    <a:pt x="40" y="56"/>
                  </a:lnTo>
                  <a:lnTo>
                    <a:pt x="44" y="60"/>
                  </a:lnTo>
                  <a:lnTo>
                    <a:pt x="44" y="52"/>
                  </a:lnTo>
                  <a:lnTo>
                    <a:pt x="50" y="50"/>
                  </a:lnTo>
                  <a:lnTo>
                    <a:pt x="50" y="46"/>
                  </a:lnTo>
                  <a:lnTo>
                    <a:pt x="48" y="46"/>
                  </a:lnTo>
                  <a:lnTo>
                    <a:pt x="52" y="38"/>
                  </a:lnTo>
                  <a:lnTo>
                    <a:pt x="52" y="34"/>
                  </a:lnTo>
                  <a:lnTo>
                    <a:pt x="52" y="30"/>
                  </a:lnTo>
                  <a:lnTo>
                    <a:pt x="54" y="30"/>
                  </a:lnTo>
                  <a:lnTo>
                    <a:pt x="56" y="28"/>
                  </a:lnTo>
                  <a:lnTo>
                    <a:pt x="64" y="26"/>
                  </a:lnTo>
                  <a:lnTo>
                    <a:pt x="62" y="22"/>
                  </a:lnTo>
                  <a:lnTo>
                    <a:pt x="60" y="22"/>
                  </a:lnTo>
                  <a:lnTo>
                    <a:pt x="54" y="20"/>
                  </a:lnTo>
                  <a:lnTo>
                    <a:pt x="50" y="16"/>
                  </a:lnTo>
                  <a:lnTo>
                    <a:pt x="48" y="8"/>
                  </a:lnTo>
                  <a:lnTo>
                    <a:pt x="48" y="8"/>
                  </a:lnTo>
                  <a:close/>
                  <a:moveTo>
                    <a:pt x="0" y="42"/>
                  </a:moveTo>
                  <a:lnTo>
                    <a:pt x="0" y="42"/>
                  </a:lnTo>
                  <a:lnTo>
                    <a:pt x="0" y="44"/>
                  </a:lnTo>
                  <a:lnTo>
                    <a:pt x="2" y="46"/>
                  </a:lnTo>
                  <a:lnTo>
                    <a:pt x="4" y="50"/>
                  </a:lnTo>
                  <a:lnTo>
                    <a:pt x="8" y="52"/>
                  </a:lnTo>
                  <a:lnTo>
                    <a:pt x="10" y="54"/>
                  </a:lnTo>
                  <a:lnTo>
                    <a:pt x="12" y="56"/>
                  </a:lnTo>
                  <a:lnTo>
                    <a:pt x="18" y="54"/>
                  </a:lnTo>
                  <a:lnTo>
                    <a:pt x="18" y="52"/>
                  </a:lnTo>
                  <a:lnTo>
                    <a:pt x="14" y="48"/>
                  </a:lnTo>
                  <a:lnTo>
                    <a:pt x="10" y="42"/>
                  </a:lnTo>
                  <a:lnTo>
                    <a:pt x="8" y="42"/>
                  </a:lnTo>
                  <a:lnTo>
                    <a:pt x="4" y="42"/>
                  </a:lnTo>
                  <a:lnTo>
                    <a:pt x="0" y="42"/>
                  </a:lnTo>
                  <a:lnTo>
                    <a:pt x="0" y="4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33" name="Freeform 449">
              <a:extLst>
                <a:ext uri="{FF2B5EF4-FFF2-40B4-BE49-F238E27FC236}">
                  <a16:creationId xmlns:a16="http://schemas.microsoft.com/office/drawing/2014/main" id="{387783B3-E7C4-4838-99D1-24F8849FBFE6}"/>
                </a:ext>
              </a:extLst>
            </p:cNvPr>
            <p:cNvSpPr>
              <a:spLocks/>
            </p:cNvSpPr>
            <p:nvPr/>
          </p:nvSpPr>
          <p:spPr bwMode="auto">
            <a:xfrm>
              <a:off x="5280025" y="3013075"/>
              <a:ext cx="28575" cy="22225"/>
            </a:xfrm>
            <a:custGeom>
              <a:avLst/>
              <a:gdLst/>
              <a:ahLst/>
              <a:cxnLst>
                <a:cxn ang="0">
                  <a:pos x="0" y="0"/>
                </a:cxn>
                <a:cxn ang="0">
                  <a:pos x="0" y="0"/>
                </a:cxn>
                <a:cxn ang="0">
                  <a:pos x="0" y="2"/>
                </a:cxn>
                <a:cxn ang="0">
                  <a:pos x="2" y="4"/>
                </a:cxn>
                <a:cxn ang="0">
                  <a:pos x="4" y="8"/>
                </a:cxn>
                <a:cxn ang="0">
                  <a:pos x="8" y="10"/>
                </a:cxn>
                <a:cxn ang="0">
                  <a:pos x="10" y="12"/>
                </a:cxn>
                <a:cxn ang="0">
                  <a:pos x="12" y="14"/>
                </a:cxn>
                <a:cxn ang="0">
                  <a:pos x="18" y="12"/>
                </a:cxn>
                <a:cxn ang="0">
                  <a:pos x="18" y="10"/>
                </a:cxn>
                <a:cxn ang="0">
                  <a:pos x="14" y="6"/>
                </a:cxn>
                <a:cxn ang="0">
                  <a:pos x="10" y="0"/>
                </a:cxn>
                <a:cxn ang="0">
                  <a:pos x="8" y="0"/>
                </a:cxn>
                <a:cxn ang="0">
                  <a:pos x="4" y="0"/>
                </a:cxn>
                <a:cxn ang="0">
                  <a:pos x="0" y="0"/>
                </a:cxn>
              </a:cxnLst>
              <a:rect l="0" t="0" r="r" b="b"/>
              <a:pathLst>
                <a:path w="18" h="14">
                  <a:moveTo>
                    <a:pt x="0" y="0"/>
                  </a:moveTo>
                  <a:lnTo>
                    <a:pt x="0" y="0"/>
                  </a:lnTo>
                  <a:lnTo>
                    <a:pt x="0" y="2"/>
                  </a:lnTo>
                  <a:lnTo>
                    <a:pt x="2" y="4"/>
                  </a:lnTo>
                  <a:lnTo>
                    <a:pt x="4" y="8"/>
                  </a:lnTo>
                  <a:lnTo>
                    <a:pt x="8" y="10"/>
                  </a:lnTo>
                  <a:lnTo>
                    <a:pt x="10" y="12"/>
                  </a:lnTo>
                  <a:lnTo>
                    <a:pt x="12" y="14"/>
                  </a:lnTo>
                  <a:lnTo>
                    <a:pt x="18" y="12"/>
                  </a:lnTo>
                  <a:lnTo>
                    <a:pt x="18" y="10"/>
                  </a:lnTo>
                  <a:lnTo>
                    <a:pt x="14" y="6"/>
                  </a:lnTo>
                  <a:lnTo>
                    <a:pt x="10" y="0"/>
                  </a:lnTo>
                  <a:lnTo>
                    <a:pt x="8" y="0"/>
                  </a:lnTo>
                  <a:lnTo>
                    <a:pt x="4"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34" name="Freeform 450">
              <a:extLst>
                <a:ext uri="{FF2B5EF4-FFF2-40B4-BE49-F238E27FC236}">
                  <a16:creationId xmlns:a16="http://schemas.microsoft.com/office/drawing/2014/main" id="{4EC8E09C-8C9D-412A-A8D5-4F036E527CEF}"/>
                </a:ext>
              </a:extLst>
            </p:cNvPr>
            <p:cNvSpPr>
              <a:spLocks/>
            </p:cNvSpPr>
            <p:nvPr/>
          </p:nvSpPr>
          <p:spPr bwMode="auto">
            <a:xfrm>
              <a:off x="5280025" y="3013075"/>
              <a:ext cx="28575" cy="22225"/>
            </a:xfrm>
            <a:custGeom>
              <a:avLst/>
              <a:gdLst/>
              <a:ahLst/>
              <a:cxnLst>
                <a:cxn ang="0">
                  <a:pos x="0" y="0"/>
                </a:cxn>
                <a:cxn ang="0">
                  <a:pos x="0" y="0"/>
                </a:cxn>
                <a:cxn ang="0">
                  <a:pos x="0" y="2"/>
                </a:cxn>
                <a:cxn ang="0">
                  <a:pos x="2" y="4"/>
                </a:cxn>
                <a:cxn ang="0">
                  <a:pos x="4" y="8"/>
                </a:cxn>
                <a:cxn ang="0">
                  <a:pos x="8" y="10"/>
                </a:cxn>
                <a:cxn ang="0">
                  <a:pos x="10" y="12"/>
                </a:cxn>
                <a:cxn ang="0">
                  <a:pos x="12" y="14"/>
                </a:cxn>
                <a:cxn ang="0">
                  <a:pos x="18" y="12"/>
                </a:cxn>
                <a:cxn ang="0">
                  <a:pos x="18" y="10"/>
                </a:cxn>
                <a:cxn ang="0">
                  <a:pos x="14" y="6"/>
                </a:cxn>
                <a:cxn ang="0">
                  <a:pos x="10" y="0"/>
                </a:cxn>
                <a:cxn ang="0">
                  <a:pos x="8" y="0"/>
                </a:cxn>
                <a:cxn ang="0">
                  <a:pos x="4" y="0"/>
                </a:cxn>
                <a:cxn ang="0">
                  <a:pos x="0" y="0"/>
                </a:cxn>
              </a:cxnLst>
              <a:rect l="0" t="0" r="r" b="b"/>
              <a:pathLst>
                <a:path w="18" h="14">
                  <a:moveTo>
                    <a:pt x="0" y="0"/>
                  </a:moveTo>
                  <a:lnTo>
                    <a:pt x="0" y="0"/>
                  </a:lnTo>
                  <a:lnTo>
                    <a:pt x="0" y="2"/>
                  </a:lnTo>
                  <a:lnTo>
                    <a:pt x="2" y="4"/>
                  </a:lnTo>
                  <a:lnTo>
                    <a:pt x="4" y="8"/>
                  </a:lnTo>
                  <a:lnTo>
                    <a:pt x="8" y="10"/>
                  </a:lnTo>
                  <a:lnTo>
                    <a:pt x="10" y="12"/>
                  </a:lnTo>
                  <a:lnTo>
                    <a:pt x="12" y="14"/>
                  </a:lnTo>
                  <a:lnTo>
                    <a:pt x="18" y="12"/>
                  </a:lnTo>
                  <a:lnTo>
                    <a:pt x="18" y="10"/>
                  </a:lnTo>
                  <a:lnTo>
                    <a:pt x="14" y="6"/>
                  </a:lnTo>
                  <a:lnTo>
                    <a:pt x="10" y="0"/>
                  </a:lnTo>
                  <a:lnTo>
                    <a:pt x="8" y="0"/>
                  </a:lnTo>
                  <a:lnTo>
                    <a:pt x="4" y="0"/>
                  </a:lnTo>
                  <a:lnTo>
                    <a:pt x="0"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35" name="Freeform 451">
              <a:extLst>
                <a:ext uri="{FF2B5EF4-FFF2-40B4-BE49-F238E27FC236}">
                  <a16:creationId xmlns:a16="http://schemas.microsoft.com/office/drawing/2014/main" id="{69B6F58D-F7FD-4702-ACF8-3DB808E1CA8F}"/>
                </a:ext>
              </a:extLst>
            </p:cNvPr>
            <p:cNvSpPr>
              <a:spLocks/>
            </p:cNvSpPr>
            <p:nvPr/>
          </p:nvSpPr>
          <p:spPr bwMode="auto">
            <a:xfrm>
              <a:off x="5251450" y="2965450"/>
              <a:ext cx="69850" cy="66675"/>
            </a:xfrm>
            <a:custGeom>
              <a:avLst/>
              <a:gdLst/>
              <a:ahLst/>
              <a:cxnLst>
                <a:cxn ang="0">
                  <a:pos x="2" y="0"/>
                </a:cxn>
                <a:cxn ang="0">
                  <a:pos x="2" y="0"/>
                </a:cxn>
                <a:cxn ang="0">
                  <a:pos x="2" y="4"/>
                </a:cxn>
                <a:cxn ang="0">
                  <a:pos x="4" y="8"/>
                </a:cxn>
                <a:cxn ang="0">
                  <a:pos x="2" y="10"/>
                </a:cxn>
                <a:cxn ang="0">
                  <a:pos x="0" y="12"/>
                </a:cxn>
                <a:cxn ang="0">
                  <a:pos x="0" y="16"/>
                </a:cxn>
                <a:cxn ang="0">
                  <a:pos x="0" y="18"/>
                </a:cxn>
                <a:cxn ang="0">
                  <a:pos x="0" y="20"/>
                </a:cxn>
                <a:cxn ang="0">
                  <a:pos x="4" y="22"/>
                </a:cxn>
                <a:cxn ang="0">
                  <a:pos x="12" y="24"/>
                </a:cxn>
                <a:cxn ang="0">
                  <a:pos x="16" y="26"/>
                </a:cxn>
                <a:cxn ang="0">
                  <a:pos x="18" y="28"/>
                </a:cxn>
                <a:cxn ang="0">
                  <a:pos x="18" y="30"/>
                </a:cxn>
                <a:cxn ang="0">
                  <a:pos x="22" y="30"/>
                </a:cxn>
                <a:cxn ang="0">
                  <a:pos x="26" y="30"/>
                </a:cxn>
                <a:cxn ang="0">
                  <a:pos x="28" y="30"/>
                </a:cxn>
                <a:cxn ang="0">
                  <a:pos x="32" y="36"/>
                </a:cxn>
                <a:cxn ang="0">
                  <a:pos x="36" y="40"/>
                </a:cxn>
                <a:cxn ang="0">
                  <a:pos x="36" y="42"/>
                </a:cxn>
                <a:cxn ang="0">
                  <a:pos x="40" y="40"/>
                </a:cxn>
                <a:cxn ang="0">
                  <a:pos x="44" y="36"/>
                </a:cxn>
                <a:cxn ang="0">
                  <a:pos x="44" y="34"/>
                </a:cxn>
                <a:cxn ang="0">
                  <a:pos x="42" y="28"/>
                </a:cxn>
                <a:cxn ang="0">
                  <a:pos x="38" y="28"/>
                </a:cxn>
                <a:cxn ang="0">
                  <a:pos x="34" y="26"/>
                </a:cxn>
                <a:cxn ang="0">
                  <a:pos x="34" y="24"/>
                </a:cxn>
                <a:cxn ang="0">
                  <a:pos x="36" y="22"/>
                </a:cxn>
                <a:cxn ang="0">
                  <a:pos x="34" y="18"/>
                </a:cxn>
                <a:cxn ang="0">
                  <a:pos x="26" y="14"/>
                </a:cxn>
                <a:cxn ang="0">
                  <a:pos x="30" y="12"/>
                </a:cxn>
                <a:cxn ang="0">
                  <a:pos x="30" y="10"/>
                </a:cxn>
                <a:cxn ang="0">
                  <a:pos x="30" y="8"/>
                </a:cxn>
                <a:cxn ang="0">
                  <a:pos x="26" y="6"/>
                </a:cxn>
                <a:cxn ang="0">
                  <a:pos x="26" y="4"/>
                </a:cxn>
                <a:cxn ang="0">
                  <a:pos x="24" y="4"/>
                </a:cxn>
                <a:cxn ang="0">
                  <a:pos x="24" y="6"/>
                </a:cxn>
                <a:cxn ang="0">
                  <a:pos x="22" y="6"/>
                </a:cxn>
                <a:cxn ang="0">
                  <a:pos x="20" y="4"/>
                </a:cxn>
                <a:cxn ang="0">
                  <a:pos x="20" y="0"/>
                </a:cxn>
                <a:cxn ang="0">
                  <a:pos x="12" y="0"/>
                </a:cxn>
                <a:cxn ang="0">
                  <a:pos x="2" y="0"/>
                </a:cxn>
                <a:cxn ang="0">
                  <a:pos x="2" y="0"/>
                </a:cxn>
              </a:cxnLst>
              <a:rect l="0" t="0" r="r" b="b"/>
              <a:pathLst>
                <a:path w="44" h="42">
                  <a:moveTo>
                    <a:pt x="2" y="0"/>
                  </a:moveTo>
                  <a:lnTo>
                    <a:pt x="2" y="0"/>
                  </a:lnTo>
                  <a:lnTo>
                    <a:pt x="2" y="4"/>
                  </a:lnTo>
                  <a:lnTo>
                    <a:pt x="4" y="8"/>
                  </a:lnTo>
                  <a:lnTo>
                    <a:pt x="2" y="10"/>
                  </a:lnTo>
                  <a:lnTo>
                    <a:pt x="0" y="12"/>
                  </a:lnTo>
                  <a:lnTo>
                    <a:pt x="0" y="16"/>
                  </a:lnTo>
                  <a:lnTo>
                    <a:pt x="0" y="18"/>
                  </a:lnTo>
                  <a:lnTo>
                    <a:pt x="0" y="20"/>
                  </a:lnTo>
                  <a:lnTo>
                    <a:pt x="4" y="22"/>
                  </a:lnTo>
                  <a:lnTo>
                    <a:pt x="12" y="24"/>
                  </a:lnTo>
                  <a:lnTo>
                    <a:pt x="16" y="26"/>
                  </a:lnTo>
                  <a:lnTo>
                    <a:pt x="18" y="28"/>
                  </a:lnTo>
                  <a:lnTo>
                    <a:pt x="18" y="30"/>
                  </a:lnTo>
                  <a:lnTo>
                    <a:pt x="22" y="30"/>
                  </a:lnTo>
                  <a:lnTo>
                    <a:pt x="26" y="30"/>
                  </a:lnTo>
                  <a:lnTo>
                    <a:pt x="28" y="30"/>
                  </a:lnTo>
                  <a:lnTo>
                    <a:pt x="32" y="36"/>
                  </a:lnTo>
                  <a:lnTo>
                    <a:pt x="36" y="40"/>
                  </a:lnTo>
                  <a:lnTo>
                    <a:pt x="36" y="42"/>
                  </a:lnTo>
                  <a:lnTo>
                    <a:pt x="40" y="40"/>
                  </a:lnTo>
                  <a:lnTo>
                    <a:pt x="44" y="36"/>
                  </a:lnTo>
                  <a:lnTo>
                    <a:pt x="44" y="34"/>
                  </a:lnTo>
                  <a:lnTo>
                    <a:pt x="42" y="28"/>
                  </a:lnTo>
                  <a:lnTo>
                    <a:pt x="38" y="28"/>
                  </a:lnTo>
                  <a:lnTo>
                    <a:pt x="34" y="26"/>
                  </a:lnTo>
                  <a:lnTo>
                    <a:pt x="34" y="24"/>
                  </a:lnTo>
                  <a:lnTo>
                    <a:pt x="36" y="22"/>
                  </a:lnTo>
                  <a:lnTo>
                    <a:pt x="34" y="18"/>
                  </a:lnTo>
                  <a:lnTo>
                    <a:pt x="26" y="14"/>
                  </a:lnTo>
                  <a:lnTo>
                    <a:pt x="30" y="12"/>
                  </a:lnTo>
                  <a:lnTo>
                    <a:pt x="30" y="10"/>
                  </a:lnTo>
                  <a:lnTo>
                    <a:pt x="30" y="8"/>
                  </a:lnTo>
                  <a:lnTo>
                    <a:pt x="26" y="6"/>
                  </a:lnTo>
                  <a:lnTo>
                    <a:pt x="26" y="4"/>
                  </a:lnTo>
                  <a:lnTo>
                    <a:pt x="24" y="4"/>
                  </a:lnTo>
                  <a:lnTo>
                    <a:pt x="24" y="6"/>
                  </a:lnTo>
                  <a:lnTo>
                    <a:pt x="22" y="6"/>
                  </a:lnTo>
                  <a:lnTo>
                    <a:pt x="20" y="4"/>
                  </a:lnTo>
                  <a:lnTo>
                    <a:pt x="20" y="0"/>
                  </a:lnTo>
                  <a:lnTo>
                    <a:pt x="12" y="0"/>
                  </a:lnTo>
                  <a:lnTo>
                    <a:pt x="2" y="0"/>
                  </a:lnTo>
                  <a:lnTo>
                    <a:pt x="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36" name="Freeform 452">
              <a:extLst>
                <a:ext uri="{FF2B5EF4-FFF2-40B4-BE49-F238E27FC236}">
                  <a16:creationId xmlns:a16="http://schemas.microsoft.com/office/drawing/2014/main" id="{B995341B-1EC3-4A71-9A93-088FD8CCD692}"/>
                </a:ext>
              </a:extLst>
            </p:cNvPr>
            <p:cNvSpPr>
              <a:spLocks noEditPoints="1"/>
            </p:cNvSpPr>
            <p:nvPr/>
          </p:nvSpPr>
          <p:spPr bwMode="auto">
            <a:xfrm>
              <a:off x="2838450" y="4616450"/>
              <a:ext cx="400050" cy="955675"/>
            </a:xfrm>
            <a:custGeom>
              <a:avLst/>
              <a:gdLst/>
              <a:ahLst/>
              <a:cxnLst>
                <a:cxn ang="0">
                  <a:pos x="112" y="10"/>
                </a:cxn>
                <a:cxn ang="0">
                  <a:pos x="78" y="16"/>
                </a:cxn>
                <a:cxn ang="0">
                  <a:pos x="76" y="38"/>
                </a:cxn>
                <a:cxn ang="0">
                  <a:pos x="68" y="70"/>
                </a:cxn>
                <a:cxn ang="0">
                  <a:pos x="64" y="94"/>
                </a:cxn>
                <a:cxn ang="0">
                  <a:pos x="48" y="136"/>
                </a:cxn>
                <a:cxn ang="0">
                  <a:pos x="44" y="182"/>
                </a:cxn>
                <a:cxn ang="0">
                  <a:pos x="36" y="230"/>
                </a:cxn>
                <a:cxn ang="0">
                  <a:pos x="30" y="250"/>
                </a:cxn>
                <a:cxn ang="0">
                  <a:pos x="26" y="278"/>
                </a:cxn>
                <a:cxn ang="0">
                  <a:pos x="16" y="316"/>
                </a:cxn>
                <a:cxn ang="0">
                  <a:pos x="18" y="342"/>
                </a:cxn>
                <a:cxn ang="0">
                  <a:pos x="20" y="376"/>
                </a:cxn>
                <a:cxn ang="0">
                  <a:pos x="24" y="400"/>
                </a:cxn>
                <a:cxn ang="0">
                  <a:pos x="18" y="418"/>
                </a:cxn>
                <a:cxn ang="0">
                  <a:pos x="18" y="452"/>
                </a:cxn>
                <a:cxn ang="0">
                  <a:pos x="4" y="480"/>
                </a:cxn>
                <a:cxn ang="0">
                  <a:pos x="0" y="514"/>
                </a:cxn>
                <a:cxn ang="0">
                  <a:pos x="12" y="520"/>
                </a:cxn>
                <a:cxn ang="0">
                  <a:pos x="38" y="544"/>
                </a:cxn>
                <a:cxn ang="0">
                  <a:pos x="50" y="528"/>
                </a:cxn>
                <a:cxn ang="0">
                  <a:pos x="62" y="516"/>
                </a:cxn>
                <a:cxn ang="0">
                  <a:pos x="70" y="508"/>
                </a:cxn>
                <a:cxn ang="0">
                  <a:pos x="70" y="494"/>
                </a:cxn>
                <a:cxn ang="0">
                  <a:pos x="98" y="466"/>
                </a:cxn>
                <a:cxn ang="0">
                  <a:pos x="84" y="450"/>
                </a:cxn>
                <a:cxn ang="0">
                  <a:pos x="78" y="426"/>
                </a:cxn>
                <a:cxn ang="0">
                  <a:pos x="98" y="404"/>
                </a:cxn>
                <a:cxn ang="0">
                  <a:pos x="110" y="372"/>
                </a:cxn>
                <a:cxn ang="0">
                  <a:pos x="120" y="370"/>
                </a:cxn>
                <a:cxn ang="0">
                  <a:pos x="120" y="356"/>
                </a:cxn>
                <a:cxn ang="0">
                  <a:pos x="104" y="346"/>
                </a:cxn>
                <a:cxn ang="0">
                  <a:pos x="112" y="334"/>
                </a:cxn>
                <a:cxn ang="0">
                  <a:pos x="136" y="336"/>
                </a:cxn>
                <a:cxn ang="0">
                  <a:pos x="144" y="312"/>
                </a:cxn>
                <a:cxn ang="0">
                  <a:pos x="144" y="294"/>
                </a:cxn>
                <a:cxn ang="0">
                  <a:pos x="182" y="292"/>
                </a:cxn>
                <a:cxn ang="0">
                  <a:pos x="214" y="252"/>
                </a:cxn>
                <a:cxn ang="0">
                  <a:pos x="204" y="238"/>
                </a:cxn>
                <a:cxn ang="0">
                  <a:pos x="192" y="218"/>
                </a:cxn>
                <a:cxn ang="0">
                  <a:pos x="192" y="190"/>
                </a:cxn>
                <a:cxn ang="0">
                  <a:pos x="196" y="168"/>
                </a:cxn>
                <a:cxn ang="0">
                  <a:pos x="204" y="148"/>
                </a:cxn>
                <a:cxn ang="0">
                  <a:pos x="218" y="116"/>
                </a:cxn>
                <a:cxn ang="0">
                  <a:pos x="238" y="98"/>
                </a:cxn>
                <a:cxn ang="0">
                  <a:pos x="252" y="64"/>
                </a:cxn>
                <a:cxn ang="0">
                  <a:pos x="236" y="68"/>
                </a:cxn>
                <a:cxn ang="0">
                  <a:pos x="228" y="94"/>
                </a:cxn>
                <a:cxn ang="0">
                  <a:pos x="196" y="92"/>
                </a:cxn>
                <a:cxn ang="0">
                  <a:pos x="200" y="62"/>
                </a:cxn>
                <a:cxn ang="0">
                  <a:pos x="180" y="44"/>
                </a:cxn>
                <a:cxn ang="0">
                  <a:pos x="160" y="26"/>
                </a:cxn>
                <a:cxn ang="0">
                  <a:pos x="140" y="2"/>
                </a:cxn>
                <a:cxn ang="0">
                  <a:pos x="88" y="600"/>
                </a:cxn>
                <a:cxn ang="0">
                  <a:pos x="80" y="588"/>
                </a:cxn>
                <a:cxn ang="0">
                  <a:pos x="60" y="568"/>
                </a:cxn>
                <a:cxn ang="0">
                  <a:pos x="70" y="598"/>
                </a:cxn>
              </a:cxnLst>
              <a:rect l="0" t="0" r="r" b="b"/>
              <a:pathLst>
                <a:path w="252" h="602">
                  <a:moveTo>
                    <a:pt x="140" y="2"/>
                  </a:moveTo>
                  <a:lnTo>
                    <a:pt x="122" y="2"/>
                  </a:lnTo>
                  <a:lnTo>
                    <a:pt x="120" y="0"/>
                  </a:lnTo>
                  <a:lnTo>
                    <a:pt x="118" y="2"/>
                  </a:lnTo>
                  <a:lnTo>
                    <a:pt x="116" y="4"/>
                  </a:lnTo>
                  <a:lnTo>
                    <a:pt x="112" y="12"/>
                  </a:lnTo>
                  <a:lnTo>
                    <a:pt x="112" y="10"/>
                  </a:lnTo>
                  <a:lnTo>
                    <a:pt x="106" y="2"/>
                  </a:lnTo>
                  <a:lnTo>
                    <a:pt x="98" y="2"/>
                  </a:lnTo>
                  <a:lnTo>
                    <a:pt x="90" y="2"/>
                  </a:lnTo>
                  <a:lnTo>
                    <a:pt x="86" y="0"/>
                  </a:lnTo>
                  <a:lnTo>
                    <a:pt x="78" y="8"/>
                  </a:lnTo>
                  <a:lnTo>
                    <a:pt x="78" y="12"/>
                  </a:lnTo>
                  <a:lnTo>
                    <a:pt x="78" y="16"/>
                  </a:lnTo>
                  <a:lnTo>
                    <a:pt x="80" y="18"/>
                  </a:lnTo>
                  <a:lnTo>
                    <a:pt x="84" y="22"/>
                  </a:lnTo>
                  <a:lnTo>
                    <a:pt x="84" y="24"/>
                  </a:lnTo>
                  <a:lnTo>
                    <a:pt x="82" y="32"/>
                  </a:lnTo>
                  <a:lnTo>
                    <a:pt x="82" y="36"/>
                  </a:lnTo>
                  <a:lnTo>
                    <a:pt x="78" y="36"/>
                  </a:lnTo>
                  <a:lnTo>
                    <a:pt x="76" y="38"/>
                  </a:lnTo>
                  <a:lnTo>
                    <a:pt x="74" y="40"/>
                  </a:lnTo>
                  <a:lnTo>
                    <a:pt x="72" y="44"/>
                  </a:lnTo>
                  <a:lnTo>
                    <a:pt x="68" y="46"/>
                  </a:lnTo>
                  <a:lnTo>
                    <a:pt x="66" y="46"/>
                  </a:lnTo>
                  <a:lnTo>
                    <a:pt x="64" y="48"/>
                  </a:lnTo>
                  <a:lnTo>
                    <a:pt x="64" y="62"/>
                  </a:lnTo>
                  <a:lnTo>
                    <a:pt x="68" y="70"/>
                  </a:lnTo>
                  <a:lnTo>
                    <a:pt x="68" y="72"/>
                  </a:lnTo>
                  <a:lnTo>
                    <a:pt x="66" y="74"/>
                  </a:lnTo>
                  <a:lnTo>
                    <a:pt x="64" y="76"/>
                  </a:lnTo>
                  <a:lnTo>
                    <a:pt x="64" y="78"/>
                  </a:lnTo>
                  <a:lnTo>
                    <a:pt x="66" y="82"/>
                  </a:lnTo>
                  <a:lnTo>
                    <a:pt x="66" y="88"/>
                  </a:lnTo>
                  <a:lnTo>
                    <a:pt x="64" y="94"/>
                  </a:lnTo>
                  <a:lnTo>
                    <a:pt x="60" y="100"/>
                  </a:lnTo>
                  <a:lnTo>
                    <a:pt x="58" y="106"/>
                  </a:lnTo>
                  <a:lnTo>
                    <a:pt x="56" y="110"/>
                  </a:lnTo>
                  <a:lnTo>
                    <a:pt x="54" y="110"/>
                  </a:lnTo>
                  <a:lnTo>
                    <a:pt x="52" y="112"/>
                  </a:lnTo>
                  <a:lnTo>
                    <a:pt x="50" y="118"/>
                  </a:lnTo>
                  <a:lnTo>
                    <a:pt x="48" y="136"/>
                  </a:lnTo>
                  <a:lnTo>
                    <a:pt x="48" y="144"/>
                  </a:lnTo>
                  <a:lnTo>
                    <a:pt x="48" y="150"/>
                  </a:lnTo>
                  <a:lnTo>
                    <a:pt x="46" y="154"/>
                  </a:lnTo>
                  <a:lnTo>
                    <a:pt x="44" y="162"/>
                  </a:lnTo>
                  <a:lnTo>
                    <a:pt x="44" y="168"/>
                  </a:lnTo>
                  <a:lnTo>
                    <a:pt x="44" y="174"/>
                  </a:lnTo>
                  <a:lnTo>
                    <a:pt x="44" y="182"/>
                  </a:lnTo>
                  <a:lnTo>
                    <a:pt x="44" y="186"/>
                  </a:lnTo>
                  <a:lnTo>
                    <a:pt x="40" y="192"/>
                  </a:lnTo>
                  <a:lnTo>
                    <a:pt x="42" y="198"/>
                  </a:lnTo>
                  <a:lnTo>
                    <a:pt x="42" y="204"/>
                  </a:lnTo>
                  <a:lnTo>
                    <a:pt x="42" y="210"/>
                  </a:lnTo>
                  <a:lnTo>
                    <a:pt x="40" y="220"/>
                  </a:lnTo>
                  <a:lnTo>
                    <a:pt x="36" y="230"/>
                  </a:lnTo>
                  <a:lnTo>
                    <a:pt x="34" y="234"/>
                  </a:lnTo>
                  <a:lnTo>
                    <a:pt x="36" y="238"/>
                  </a:lnTo>
                  <a:lnTo>
                    <a:pt x="36" y="244"/>
                  </a:lnTo>
                  <a:lnTo>
                    <a:pt x="36" y="248"/>
                  </a:lnTo>
                  <a:lnTo>
                    <a:pt x="34" y="250"/>
                  </a:lnTo>
                  <a:lnTo>
                    <a:pt x="32" y="250"/>
                  </a:lnTo>
                  <a:lnTo>
                    <a:pt x="30" y="250"/>
                  </a:lnTo>
                  <a:lnTo>
                    <a:pt x="28" y="254"/>
                  </a:lnTo>
                  <a:lnTo>
                    <a:pt x="26" y="256"/>
                  </a:lnTo>
                  <a:lnTo>
                    <a:pt x="24" y="260"/>
                  </a:lnTo>
                  <a:lnTo>
                    <a:pt x="24" y="266"/>
                  </a:lnTo>
                  <a:lnTo>
                    <a:pt x="24" y="274"/>
                  </a:lnTo>
                  <a:lnTo>
                    <a:pt x="24" y="276"/>
                  </a:lnTo>
                  <a:lnTo>
                    <a:pt x="26" y="278"/>
                  </a:lnTo>
                  <a:lnTo>
                    <a:pt x="28" y="284"/>
                  </a:lnTo>
                  <a:lnTo>
                    <a:pt x="26" y="286"/>
                  </a:lnTo>
                  <a:lnTo>
                    <a:pt x="24" y="288"/>
                  </a:lnTo>
                  <a:lnTo>
                    <a:pt x="22" y="296"/>
                  </a:lnTo>
                  <a:lnTo>
                    <a:pt x="20" y="306"/>
                  </a:lnTo>
                  <a:lnTo>
                    <a:pt x="20" y="312"/>
                  </a:lnTo>
                  <a:lnTo>
                    <a:pt x="16" y="316"/>
                  </a:lnTo>
                  <a:lnTo>
                    <a:pt x="14" y="320"/>
                  </a:lnTo>
                  <a:lnTo>
                    <a:pt x="16" y="322"/>
                  </a:lnTo>
                  <a:lnTo>
                    <a:pt x="16" y="326"/>
                  </a:lnTo>
                  <a:lnTo>
                    <a:pt x="18" y="330"/>
                  </a:lnTo>
                  <a:lnTo>
                    <a:pt x="16" y="336"/>
                  </a:lnTo>
                  <a:lnTo>
                    <a:pt x="16" y="340"/>
                  </a:lnTo>
                  <a:lnTo>
                    <a:pt x="18" y="342"/>
                  </a:lnTo>
                  <a:lnTo>
                    <a:pt x="22" y="342"/>
                  </a:lnTo>
                  <a:lnTo>
                    <a:pt x="22" y="346"/>
                  </a:lnTo>
                  <a:lnTo>
                    <a:pt x="22" y="356"/>
                  </a:lnTo>
                  <a:lnTo>
                    <a:pt x="18" y="364"/>
                  </a:lnTo>
                  <a:lnTo>
                    <a:pt x="18" y="368"/>
                  </a:lnTo>
                  <a:lnTo>
                    <a:pt x="18" y="370"/>
                  </a:lnTo>
                  <a:lnTo>
                    <a:pt x="20" y="376"/>
                  </a:lnTo>
                  <a:lnTo>
                    <a:pt x="22" y="378"/>
                  </a:lnTo>
                  <a:lnTo>
                    <a:pt x="22" y="380"/>
                  </a:lnTo>
                  <a:lnTo>
                    <a:pt x="22" y="384"/>
                  </a:lnTo>
                  <a:lnTo>
                    <a:pt x="22" y="390"/>
                  </a:lnTo>
                  <a:lnTo>
                    <a:pt x="24" y="396"/>
                  </a:lnTo>
                  <a:lnTo>
                    <a:pt x="24" y="398"/>
                  </a:lnTo>
                  <a:lnTo>
                    <a:pt x="24" y="400"/>
                  </a:lnTo>
                  <a:lnTo>
                    <a:pt x="22" y="404"/>
                  </a:lnTo>
                  <a:lnTo>
                    <a:pt x="22" y="406"/>
                  </a:lnTo>
                  <a:lnTo>
                    <a:pt x="24" y="410"/>
                  </a:lnTo>
                  <a:lnTo>
                    <a:pt x="22" y="412"/>
                  </a:lnTo>
                  <a:lnTo>
                    <a:pt x="20" y="412"/>
                  </a:lnTo>
                  <a:lnTo>
                    <a:pt x="20" y="414"/>
                  </a:lnTo>
                  <a:lnTo>
                    <a:pt x="18" y="418"/>
                  </a:lnTo>
                  <a:lnTo>
                    <a:pt x="18" y="420"/>
                  </a:lnTo>
                  <a:lnTo>
                    <a:pt x="20" y="426"/>
                  </a:lnTo>
                  <a:lnTo>
                    <a:pt x="20" y="430"/>
                  </a:lnTo>
                  <a:lnTo>
                    <a:pt x="20" y="436"/>
                  </a:lnTo>
                  <a:lnTo>
                    <a:pt x="18" y="442"/>
                  </a:lnTo>
                  <a:lnTo>
                    <a:pt x="18" y="448"/>
                  </a:lnTo>
                  <a:lnTo>
                    <a:pt x="18" y="452"/>
                  </a:lnTo>
                  <a:lnTo>
                    <a:pt x="18" y="454"/>
                  </a:lnTo>
                  <a:lnTo>
                    <a:pt x="14" y="458"/>
                  </a:lnTo>
                  <a:lnTo>
                    <a:pt x="12" y="464"/>
                  </a:lnTo>
                  <a:lnTo>
                    <a:pt x="12" y="466"/>
                  </a:lnTo>
                  <a:lnTo>
                    <a:pt x="14" y="472"/>
                  </a:lnTo>
                  <a:lnTo>
                    <a:pt x="10" y="476"/>
                  </a:lnTo>
                  <a:lnTo>
                    <a:pt x="4" y="480"/>
                  </a:lnTo>
                  <a:lnTo>
                    <a:pt x="2" y="482"/>
                  </a:lnTo>
                  <a:lnTo>
                    <a:pt x="2" y="484"/>
                  </a:lnTo>
                  <a:lnTo>
                    <a:pt x="4" y="492"/>
                  </a:lnTo>
                  <a:lnTo>
                    <a:pt x="2" y="496"/>
                  </a:lnTo>
                  <a:lnTo>
                    <a:pt x="0" y="502"/>
                  </a:lnTo>
                  <a:lnTo>
                    <a:pt x="0" y="508"/>
                  </a:lnTo>
                  <a:lnTo>
                    <a:pt x="0" y="514"/>
                  </a:lnTo>
                  <a:lnTo>
                    <a:pt x="0" y="516"/>
                  </a:lnTo>
                  <a:lnTo>
                    <a:pt x="2" y="516"/>
                  </a:lnTo>
                  <a:lnTo>
                    <a:pt x="4" y="516"/>
                  </a:lnTo>
                  <a:lnTo>
                    <a:pt x="6" y="514"/>
                  </a:lnTo>
                  <a:lnTo>
                    <a:pt x="8" y="514"/>
                  </a:lnTo>
                  <a:lnTo>
                    <a:pt x="10" y="514"/>
                  </a:lnTo>
                  <a:lnTo>
                    <a:pt x="12" y="520"/>
                  </a:lnTo>
                  <a:lnTo>
                    <a:pt x="10" y="524"/>
                  </a:lnTo>
                  <a:lnTo>
                    <a:pt x="8" y="524"/>
                  </a:lnTo>
                  <a:lnTo>
                    <a:pt x="8" y="526"/>
                  </a:lnTo>
                  <a:lnTo>
                    <a:pt x="10" y="532"/>
                  </a:lnTo>
                  <a:lnTo>
                    <a:pt x="18" y="540"/>
                  </a:lnTo>
                  <a:lnTo>
                    <a:pt x="22" y="546"/>
                  </a:lnTo>
                  <a:lnTo>
                    <a:pt x="38" y="544"/>
                  </a:lnTo>
                  <a:lnTo>
                    <a:pt x="62" y="546"/>
                  </a:lnTo>
                  <a:lnTo>
                    <a:pt x="58" y="538"/>
                  </a:lnTo>
                  <a:lnTo>
                    <a:pt x="50" y="538"/>
                  </a:lnTo>
                  <a:lnTo>
                    <a:pt x="54" y="536"/>
                  </a:lnTo>
                  <a:lnTo>
                    <a:pt x="54" y="534"/>
                  </a:lnTo>
                  <a:lnTo>
                    <a:pt x="52" y="526"/>
                  </a:lnTo>
                  <a:lnTo>
                    <a:pt x="50" y="528"/>
                  </a:lnTo>
                  <a:lnTo>
                    <a:pt x="50" y="526"/>
                  </a:lnTo>
                  <a:lnTo>
                    <a:pt x="54" y="524"/>
                  </a:lnTo>
                  <a:lnTo>
                    <a:pt x="54" y="520"/>
                  </a:lnTo>
                  <a:lnTo>
                    <a:pt x="56" y="518"/>
                  </a:lnTo>
                  <a:lnTo>
                    <a:pt x="58" y="518"/>
                  </a:lnTo>
                  <a:lnTo>
                    <a:pt x="58" y="516"/>
                  </a:lnTo>
                  <a:lnTo>
                    <a:pt x="62" y="516"/>
                  </a:lnTo>
                  <a:lnTo>
                    <a:pt x="62" y="512"/>
                  </a:lnTo>
                  <a:lnTo>
                    <a:pt x="56" y="508"/>
                  </a:lnTo>
                  <a:lnTo>
                    <a:pt x="56" y="504"/>
                  </a:lnTo>
                  <a:lnTo>
                    <a:pt x="58" y="502"/>
                  </a:lnTo>
                  <a:lnTo>
                    <a:pt x="62" y="504"/>
                  </a:lnTo>
                  <a:lnTo>
                    <a:pt x="64" y="510"/>
                  </a:lnTo>
                  <a:lnTo>
                    <a:pt x="70" y="508"/>
                  </a:lnTo>
                  <a:lnTo>
                    <a:pt x="74" y="504"/>
                  </a:lnTo>
                  <a:lnTo>
                    <a:pt x="74" y="500"/>
                  </a:lnTo>
                  <a:lnTo>
                    <a:pt x="74" y="498"/>
                  </a:lnTo>
                  <a:lnTo>
                    <a:pt x="74" y="496"/>
                  </a:lnTo>
                  <a:lnTo>
                    <a:pt x="72" y="496"/>
                  </a:lnTo>
                  <a:lnTo>
                    <a:pt x="70" y="496"/>
                  </a:lnTo>
                  <a:lnTo>
                    <a:pt x="70" y="494"/>
                  </a:lnTo>
                  <a:lnTo>
                    <a:pt x="74" y="490"/>
                  </a:lnTo>
                  <a:lnTo>
                    <a:pt x="80" y="484"/>
                  </a:lnTo>
                  <a:lnTo>
                    <a:pt x="80" y="480"/>
                  </a:lnTo>
                  <a:lnTo>
                    <a:pt x="84" y="480"/>
                  </a:lnTo>
                  <a:lnTo>
                    <a:pt x="86" y="474"/>
                  </a:lnTo>
                  <a:lnTo>
                    <a:pt x="88" y="474"/>
                  </a:lnTo>
                  <a:lnTo>
                    <a:pt x="98" y="466"/>
                  </a:lnTo>
                  <a:lnTo>
                    <a:pt x="92" y="464"/>
                  </a:lnTo>
                  <a:lnTo>
                    <a:pt x="94" y="462"/>
                  </a:lnTo>
                  <a:lnTo>
                    <a:pt x="94" y="458"/>
                  </a:lnTo>
                  <a:lnTo>
                    <a:pt x="94" y="452"/>
                  </a:lnTo>
                  <a:lnTo>
                    <a:pt x="92" y="450"/>
                  </a:lnTo>
                  <a:lnTo>
                    <a:pt x="88" y="450"/>
                  </a:lnTo>
                  <a:lnTo>
                    <a:pt x="84" y="450"/>
                  </a:lnTo>
                  <a:lnTo>
                    <a:pt x="82" y="444"/>
                  </a:lnTo>
                  <a:lnTo>
                    <a:pt x="78" y="442"/>
                  </a:lnTo>
                  <a:lnTo>
                    <a:pt x="76" y="440"/>
                  </a:lnTo>
                  <a:lnTo>
                    <a:pt x="74" y="436"/>
                  </a:lnTo>
                  <a:lnTo>
                    <a:pt x="72" y="430"/>
                  </a:lnTo>
                  <a:lnTo>
                    <a:pt x="76" y="426"/>
                  </a:lnTo>
                  <a:lnTo>
                    <a:pt x="78" y="426"/>
                  </a:lnTo>
                  <a:lnTo>
                    <a:pt x="78" y="422"/>
                  </a:lnTo>
                  <a:lnTo>
                    <a:pt x="84" y="418"/>
                  </a:lnTo>
                  <a:lnTo>
                    <a:pt x="88" y="410"/>
                  </a:lnTo>
                  <a:lnTo>
                    <a:pt x="92" y="410"/>
                  </a:lnTo>
                  <a:lnTo>
                    <a:pt x="100" y="410"/>
                  </a:lnTo>
                  <a:lnTo>
                    <a:pt x="100" y="404"/>
                  </a:lnTo>
                  <a:lnTo>
                    <a:pt x="98" y="404"/>
                  </a:lnTo>
                  <a:lnTo>
                    <a:pt x="98" y="402"/>
                  </a:lnTo>
                  <a:lnTo>
                    <a:pt x="104" y="398"/>
                  </a:lnTo>
                  <a:lnTo>
                    <a:pt x="104" y="392"/>
                  </a:lnTo>
                  <a:lnTo>
                    <a:pt x="104" y="390"/>
                  </a:lnTo>
                  <a:lnTo>
                    <a:pt x="106" y="380"/>
                  </a:lnTo>
                  <a:lnTo>
                    <a:pt x="108" y="374"/>
                  </a:lnTo>
                  <a:lnTo>
                    <a:pt x="110" y="372"/>
                  </a:lnTo>
                  <a:lnTo>
                    <a:pt x="116" y="370"/>
                  </a:lnTo>
                  <a:lnTo>
                    <a:pt x="116" y="366"/>
                  </a:lnTo>
                  <a:lnTo>
                    <a:pt x="108" y="366"/>
                  </a:lnTo>
                  <a:lnTo>
                    <a:pt x="112" y="364"/>
                  </a:lnTo>
                  <a:lnTo>
                    <a:pt x="118" y="364"/>
                  </a:lnTo>
                  <a:lnTo>
                    <a:pt x="120" y="366"/>
                  </a:lnTo>
                  <a:lnTo>
                    <a:pt x="120" y="370"/>
                  </a:lnTo>
                  <a:lnTo>
                    <a:pt x="124" y="368"/>
                  </a:lnTo>
                  <a:lnTo>
                    <a:pt x="126" y="366"/>
                  </a:lnTo>
                  <a:lnTo>
                    <a:pt x="128" y="364"/>
                  </a:lnTo>
                  <a:lnTo>
                    <a:pt x="128" y="360"/>
                  </a:lnTo>
                  <a:lnTo>
                    <a:pt x="126" y="358"/>
                  </a:lnTo>
                  <a:lnTo>
                    <a:pt x="126" y="356"/>
                  </a:lnTo>
                  <a:lnTo>
                    <a:pt x="120" y="356"/>
                  </a:lnTo>
                  <a:lnTo>
                    <a:pt x="120" y="360"/>
                  </a:lnTo>
                  <a:lnTo>
                    <a:pt x="118" y="360"/>
                  </a:lnTo>
                  <a:lnTo>
                    <a:pt x="112" y="356"/>
                  </a:lnTo>
                  <a:lnTo>
                    <a:pt x="110" y="356"/>
                  </a:lnTo>
                  <a:lnTo>
                    <a:pt x="110" y="346"/>
                  </a:lnTo>
                  <a:lnTo>
                    <a:pt x="104" y="346"/>
                  </a:lnTo>
                  <a:lnTo>
                    <a:pt x="104" y="346"/>
                  </a:lnTo>
                  <a:lnTo>
                    <a:pt x="104" y="344"/>
                  </a:lnTo>
                  <a:lnTo>
                    <a:pt x="106" y="342"/>
                  </a:lnTo>
                  <a:lnTo>
                    <a:pt x="106" y="340"/>
                  </a:lnTo>
                  <a:lnTo>
                    <a:pt x="108" y="334"/>
                  </a:lnTo>
                  <a:lnTo>
                    <a:pt x="110" y="332"/>
                  </a:lnTo>
                  <a:lnTo>
                    <a:pt x="112" y="332"/>
                  </a:lnTo>
                  <a:lnTo>
                    <a:pt x="112" y="334"/>
                  </a:lnTo>
                  <a:lnTo>
                    <a:pt x="116" y="334"/>
                  </a:lnTo>
                  <a:lnTo>
                    <a:pt x="120" y="340"/>
                  </a:lnTo>
                  <a:lnTo>
                    <a:pt x="122" y="342"/>
                  </a:lnTo>
                  <a:lnTo>
                    <a:pt x="128" y="342"/>
                  </a:lnTo>
                  <a:lnTo>
                    <a:pt x="132" y="340"/>
                  </a:lnTo>
                  <a:lnTo>
                    <a:pt x="136" y="338"/>
                  </a:lnTo>
                  <a:lnTo>
                    <a:pt x="136" y="336"/>
                  </a:lnTo>
                  <a:lnTo>
                    <a:pt x="140" y="334"/>
                  </a:lnTo>
                  <a:lnTo>
                    <a:pt x="142" y="332"/>
                  </a:lnTo>
                  <a:lnTo>
                    <a:pt x="144" y="326"/>
                  </a:lnTo>
                  <a:lnTo>
                    <a:pt x="142" y="322"/>
                  </a:lnTo>
                  <a:lnTo>
                    <a:pt x="142" y="316"/>
                  </a:lnTo>
                  <a:lnTo>
                    <a:pt x="142" y="312"/>
                  </a:lnTo>
                  <a:lnTo>
                    <a:pt x="144" y="312"/>
                  </a:lnTo>
                  <a:lnTo>
                    <a:pt x="146" y="304"/>
                  </a:lnTo>
                  <a:lnTo>
                    <a:pt x="142" y="304"/>
                  </a:lnTo>
                  <a:lnTo>
                    <a:pt x="140" y="300"/>
                  </a:lnTo>
                  <a:lnTo>
                    <a:pt x="140" y="296"/>
                  </a:lnTo>
                  <a:lnTo>
                    <a:pt x="140" y="294"/>
                  </a:lnTo>
                  <a:lnTo>
                    <a:pt x="142" y="294"/>
                  </a:lnTo>
                  <a:lnTo>
                    <a:pt x="144" y="294"/>
                  </a:lnTo>
                  <a:lnTo>
                    <a:pt x="146" y="300"/>
                  </a:lnTo>
                  <a:lnTo>
                    <a:pt x="148" y="298"/>
                  </a:lnTo>
                  <a:lnTo>
                    <a:pt x="146" y="296"/>
                  </a:lnTo>
                  <a:lnTo>
                    <a:pt x="150" y="296"/>
                  </a:lnTo>
                  <a:lnTo>
                    <a:pt x="160" y="294"/>
                  </a:lnTo>
                  <a:lnTo>
                    <a:pt x="172" y="294"/>
                  </a:lnTo>
                  <a:lnTo>
                    <a:pt x="182" y="292"/>
                  </a:lnTo>
                  <a:lnTo>
                    <a:pt x="182" y="290"/>
                  </a:lnTo>
                  <a:lnTo>
                    <a:pt x="190" y="288"/>
                  </a:lnTo>
                  <a:lnTo>
                    <a:pt x="196" y="288"/>
                  </a:lnTo>
                  <a:lnTo>
                    <a:pt x="202" y="282"/>
                  </a:lnTo>
                  <a:lnTo>
                    <a:pt x="206" y="272"/>
                  </a:lnTo>
                  <a:lnTo>
                    <a:pt x="212" y="262"/>
                  </a:lnTo>
                  <a:lnTo>
                    <a:pt x="214" y="252"/>
                  </a:lnTo>
                  <a:lnTo>
                    <a:pt x="214" y="250"/>
                  </a:lnTo>
                  <a:lnTo>
                    <a:pt x="210" y="250"/>
                  </a:lnTo>
                  <a:lnTo>
                    <a:pt x="206" y="248"/>
                  </a:lnTo>
                  <a:lnTo>
                    <a:pt x="206" y="246"/>
                  </a:lnTo>
                  <a:lnTo>
                    <a:pt x="206" y="246"/>
                  </a:lnTo>
                  <a:lnTo>
                    <a:pt x="204" y="242"/>
                  </a:lnTo>
                  <a:lnTo>
                    <a:pt x="204" y="238"/>
                  </a:lnTo>
                  <a:lnTo>
                    <a:pt x="206" y="236"/>
                  </a:lnTo>
                  <a:lnTo>
                    <a:pt x="206" y="234"/>
                  </a:lnTo>
                  <a:lnTo>
                    <a:pt x="202" y="228"/>
                  </a:lnTo>
                  <a:lnTo>
                    <a:pt x="198" y="226"/>
                  </a:lnTo>
                  <a:lnTo>
                    <a:pt x="194" y="224"/>
                  </a:lnTo>
                  <a:lnTo>
                    <a:pt x="194" y="220"/>
                  </a:lnTo>
                  <a:lnTo>
                    <a:pt x="192" y="218"/>
                  </a:lnTo>
                  <a:lnTo>
                    <a:pt x="190" y="216"/>
                  </a:lnTo>
                  <a:lnTo>
                    <a:pt x="190" y="214"/>
                  </a:lnTo>
                  <a:lnTo>
                    <a:pt x="190" y="212"/>
                  </a:lnTo>
                  <a:lnTo>
                    <a:pt x="190" y="210"/>
                  </a:lnTo>
                  <a:lnTo>
                    <a:pt x="188" y="206"/>
                  </a:lnTo>
                  <a:lnTo>
                    <a:pt x="192" y="206"/>
                  </a:lnTo>
                  <a:lnTo>
                    <a:pt x="192" y="190"/>
                  </a:lnTo>
                  <a:lnTo>
                    <a:pt x="194" y="190"/>
                  </a:lnTo>
                  <a:lnTo>
                    <a:pt x="194" y="186"/>
                  </a:lnTo>
                  <a:lnTo>
                    <a:pt x="194" y="178"/>
                  </a:lnTo>
                  <a:lnTo>
                    <a:pt x="194" y="176"/>
                  </a:lnTo>
                  <a:lnTo>
                    <a:pt x="196" y="174"/>
                  </a:lnTo>
                  <a:lnTo>
                    <a:pt x="196" y="170"/>
                  </a:lnTo>
                  <a:lnTo>
                    <a:pt x="196" y="168"/>
                  </a:lnTo>
                  <a:lnTo>
                    <a:pt x="198" y="166"/>
                  </a:lnTo>
                  <a:lnTo>
                    <a:pt x="198" y="164"/>
                  </a:lnTo>
                  <a:lnTo>
                    <a:pt x="200" y="162"/>
                  </a:lnTo>
                  <a:lnTo>
                    <a:pt x="200" y="158"/>
                  </a:lnTo>
                  <a:lnTo>
                    <a:pt x="200" y="154"/>
                  </a:lnTo>
                  <a:lnTo>
                    <a:pt x="202" y="150"/>
                  </a:lnTo>
                  <a:lnTo>
                    <a:pt x="204" y="148"/>
                  </a:lnTo>
                  <a:lnTo>
                    <a:pt x="206" y="138"/>
                  </a:lnTo>
                  <a:lnTo>
                    <a:pt x="206" y="134"/>
                  </a:lnTo>
                  <a:lnTo>
                    <a:pt x="210" y="132"/>
                  </a:lnTo>
                  <a:lnTo>
                    <a:pt x="214" y="126"/>
                  </a:lnTo>
                  <a:lnTo>
                    <a:pt x="214" y="120"/>
                  </a:lnTo>
                  <a:lnTo>
                    <a:pt x="216" y="118"/>
                  </a:lnTo>
                  <a:lnTo>
                    <a:pt x="218" y="116"/>
                  </a:lnTo>
                  <a:lnTo>
                    <a:pt x="222" y="116"/>
                  </a:lnTo>
                  <a:lnTo>
                    <a:pt x="224" y="114"/>
                  </a:lnTo>
                  <a:lnTo>
                    <a:pt x="226" y="110"/>
                  </a:lnTo>
                  <a:lnTo>
                    <a:pt x="230" y="110"/>
                  </a:lnTo>
                  <a:lnTo>
                    <a:pt x="234" y="106"/>
                  </a:lnTo>
                  <a:lnTo>
                    <a:pt x="236" y="100"/>
                  </a:lnTo>
                  <a:lnTo>
                    <a:pt x="238" y="98"/>
                  </a:lnTo>
                  <a:lnTo>
                    <a:pt x="242" y="98"/>
                  </a:lnTo>
                  <a:lnTo>
                    <a:pt x="246" y="96"/>
                  </a:lnTo>
                  <a:lnTo>
                    <a:pt x="248" y="96"/>
                  </a:lnTo>
                  <a:lnTo>
                    <a:pt x="252" y="92"/>
                  </a:lnTo>
                  <a:lnTo>
                    <a:pt x="252" y="90"/>
                  </a:lnTo>
                  <a:lnTo>
                    <a:pt x="252" y="76"/>
                  </a:lnTo>
                  <a:lnTo>
                    <a:pt x="252" y="64"/>
                  </a:lnTo>
                  <a:lnTo>
                    <a:pt x="248" y="64"/>
                  </a:lnTo>
                  <a:lnTo>
                    <a:pt x="246" y="64"/>
                  </a:lnTo>
                  <a:lnTo>
                    <a:pt x="246" y="66"/>
                  </a:lnTo>
                  <a:lnTo>
                    <a:pt x="244" y="66"/>
                  </a:lnTo>
                  <a:lnTo>
                    <a:pt x="240" y="64"/>
                  </a:lnTo>
                  <a:lnTo>
                    <a:pt x="238" y="66"/>
                  </a:lnTo>
                  <a:lnTo>
                    <a:pt x="236" y="68"/>
                  </a:lnTo>
                  <a:lnTo>
                    <a:pt x="238" y="70"/>
                  </a:lnTo>
                  <a:lnTo>
                    <a:pt x="238" y="78"/>
                  </a:lnTo>
                  <a:lnTo>
                    <a:pt x="238" y="82"/>
                  </a:lnTo>
                  <a:lnTo>
                    <a:pt x="236" y="84"/>
                  </a:lnTo>
                  <a:lnTo>
                    <a:pt x="232" y="88"/>
                  </a:lnTo>
                  <a:lnTo>
                    <a:pt x="230" y="92"/>
                  </a:lnTo>
                  <a:lnTo>
                    <a:pt x="228" y="94"/>
                  </a:lnTo>
                  <a:lnTo>
                    <a:pt x="226" y="96"/>
                  </a:lnTo>
                  <a:lnTo>
                    <a:pt x="220" y="96"/>
                  </a:lnTo>
                  <a:lnTo>
                    <a:pt x="214" y="94"/>
                  </a:lnTo>
                  <a:lnTo>
                    <a:pt x="208" y="94"/>
                  </a:lnTo>
                  <a:lnTo>
                    <a:pt x="206" y="96"/>
                  </a:lnTo>
                  <a:lnTo>
                    <a:pt x="202" y="94"/>
                  </a:lnTo>
                  <a:lnTo>
                    <a:pt x="196" y="92"/>
                  </a:lnTo>
                  <a:lnTo>
                    <a:pt x="192" y="92"/>
                  </a:lnTo>
                  <a:lnTo>
                    <a:pt x="188" y="92"/>
                  </a:lnTo>
                  <a:lnTo>
                    <a:pt x="188" y="88"/>
                  </a:lnTo>
                  <a:lnTo>
                    <a:pt x="192" y="82"/>
                  </a:lnTo>
                  <a:lnTo>
                    <a:pt x="196" y="76"/>
                  </a:lnTo>
                  <a:lnTo>
                    <a:pt x="198" y="68"/>
                  </a:lnTo>
                  <a:lnTo>
                    <a:pt x="200" y="62"/>
                  </a:lnTo>
                  <a:lnTo>
                    <a:pt x="200" y="60"/>
                  </a:lnTo>
                  <a:lnTo>
                    <a:pt x="198" y="58"/>
                  </a:lnTo>
                  <a:lnTo>
                    <a:pt x="192" y="52"/>
                  </a:lnTo>
                  <a:lnTo>
                    <a:pt x="190" y="50"/>
                  </a:lnTo>
                  <a:lnTo>
                    <a:pt x="184" y="46"/>
                  </a:lnTo>
                  <a:lnTo>
                    <a:pt x="182" y="44"/>
                  </a:lnTo>
                  <a:lnTo>
                    <a:pt x="180" y="44"/>
                  </a:lnTo>
                  <a:lnTo>
                    <a:pt x="178" y="44"/>
                  </a:lnTo>
                  <a:lnTo>
                    <a:pt x="174" y="42"/>
                  </a:lnTo>
                  <a:lnTo>
                    <a:pt x="172" y="36"/>
                  </a:lnTo>
                  <a:lnTo>
                    <a:pt x="166" y="36"/>
                  </a:lnTo>
                  <a:lnTo>
                    <a:pt x="164" y="34"/>
                  </a:lnTo>
                  <a:lnTo>
                    <a:pt x="164" y="32"/>
                  </a:lnTo>
                  <a:lnTo>
                    <a:pt x="160" y="26"/>
                  </a:lnTo>
                  <a:lnTo>
                    <a:pt x="158" y="22"/>
                  </a:lnTo>
                  <a:lnTo>
                    <a:pt x="156" y="20"/>
                  </a:lnTo>
                  <a:lnTo>
                    <a:pt x="152" y="18"/>
                  </a:lnTo>
                  <a:lnTo>
                    <a:pt x="150" y="14"/>
                  </a:lnTo>
                  <a:lnTo>
                    <a:pt x="146" y="8"/>
                  </a:lnTo>
                  <a:lnTo>
                    <a:pt x="140" y="2"/>
                  </a:lnTo>
                  <a:lnTo>
                    <a:pt x="140" y="2"/>
                  </a:lnTo>
                  <a:close/>
                  <a:moveTo>
                    <a:pt x="70" y="598"/>
                  </a:moveTo>
                  <a:lnTo>
                    <a:pt x="72" y="598"/>
                  </a:lnTo>
                  <a:lnTo>
                    <a:pt x="76" y="598"/>
                  </a:lnTo>
                  <a:lnTo>
                    <a:pt x="78" y="600"/>
                  </a:lnTo>
                  <a:lnTo>
                    <a:pt x="78" y="598"/>
                  </a:lnTo>
                  <a:lnTo>
                    <a:pt x="82" y="602"/>
                  </a:lnTo>
                  <a:lnTo>
                    <a:pt x="88" y="600"/>
                  </a:lnTo>
                  <a:lnTo>
                    <a:pt x="88" y="598"/>
                  </a:lnTo>
                  <a:lnTo>
                    <a:pt x="98" y="598"/>
                  </a:lnTo>
                  <a:lnTo>
                    <a:pt x="98" y="600"/>
                  </a:lnTo>
                  <a:lnTo>
                    <a:pt x="102" y="596"/>
                  </a:lnTo>
                  <a:lnTo>
                    <a:pt x="88" y="592"/>
                  </a:lnTo>
                  <a:lnTo>
                    <a:pt x="84" y="592"/>
                  </a:lnTo>
                  <a:lnTo>
                    <a:pt x="80" y="588"/>
                  </a:lnTo>
                  <a:lnTo>
                    <a:pt x="78" y="586"/>
                  </a:lnTo>
                  <a:lnTo>
                    <a:pt x="74" y="584"/>
                  </a:lnTo>
                  <a:lnTo>
                    <a:pt x="72" y="582"/>
                  </a:lnTo>
                  <a:lnTo>
                    <a:pt x="72" y="580"/>
                  </a:lnTo>
                  <a:lnTo>
                    <a:pt x="68" y="578"/>
                  </a:lnTo>
                  <a:lnTo>
                    <a:pt x="64" y="574"/>
                  </a:lnTo>
                  <a:lnTo>
                    <a:pt x="60" y="568"/>
                  </a:lnTo>
                  <a:lnTo>
                    <a:pt x="60" y="566"/>
                  </a:lnTo>
                  <a:lnTo>
                    <a:pt x="62" y="564"/>
                  </a:lnTo>
                  <a:lnTo>
                    <a:pt x="58" y="556"/>
                  </a:lnTo>
                  <a:lnTo>
                    <a:pt x="56" y="556"/>
                  </a:lnTo>
                  <a:lnTo>
                    <a:pt x="60" y="600"/>
                  </a:lnTo>
                  <a:lnTo>
                    <a:pt x="64" y="598"/>
                  </a:lnTo>
                  <a:lnTo>
                    <a:pt x="70" y="598"/>
                  </a:lnTo>
                  <a:lnTo>
                    <a:pt x="70" y="59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37" name="Freeform 453">
              <a:extLst>
                <a:ext uri="{FF2B5EF4-FFF2-40B4-BE49-F238E27FC236}">
                  <a16:creationId xmlns:a16="http://schemas.microsoft.com/office/drawing/2014/main" id="{A3EB8576-D0BD-444F-BE6B-C7418126D4A0}"/>
                </a:ext>
              </a:extLst>
            </p:cNvPr>
            <p:cNvSpPr>
              <a:spLocks/>
            </p:cNvSpPr>
            <p:nvPr/>
          </p:nvSpPr>
          <p:spPr bwMode="auto">
            <a:xfrm>
              <a:off x="4594225" y="4162425"/>
              <a:ext cx="22225" cy="22225"/>
            </a:xfrm>
            <a:custGeom>
              <a:avLst/>
              <a:gdLst/>
              <a:ahLst/>
              <a:cxnLst>
                <a:cxn ang="0">
                  <a:pos x="4" y="14"/>
                </a:cxn>
                <a:cxn ang="0">
                  <a:pos x="10" y="12"/>
                </a:cxn>
                <a:cxn ang="0">
                  <a:pos x="10" y="8"/>
                </a:cxn>
                <a:cxn ang="0">
                  <a:pos x="10" y="6"/>
                </a:cxn>
                <a:cxn ang="0">
                  <a:pos x="12" y="4"/>
                </a:cxn>
                <a:cxn ang="0">
                  <a:pos x="14" y="2"/>
                </a:cxn>
                <a:cxn ang="0">
                  <a:pos x="12" y="0"/>
                </a:cxn>
                <a:cxn ang="0">
                  <a:pos x="10" y="0"/>
                </a:cxn>
                <a:cxn ang="0">
                  <a:pos x="8" y="0"/>
                </a:cxn>
                <a:cxn ang="0">
                  <a:pos x="6" y="4"/>
                </a:cxn>
                <a:cxn ang="0">
                  <a:pos x="8" y="4"/>
                </a:cxn>
                <a:cxn ang="0">
                  <a:pos x="4" y="4"/>
                </a:cxn>
                <a:cxn ang="0">
                  <a:pos x="0" y="4"/>
                </a:cxn>
                <a:cxn ang="0">
                  <a:pos x="0" y="6"/>
                </a:cxn>
                <a:cxn ang="0">
                  <a:pos x="0" y="10"/>
                </a:cxn>
                <a:cxn ang="0">
                  <a:pos x="0" y="12"/>
                </a:cxn>
                <a:cxn ang="0">
                  <a:pos x="4" y="14"/>
                </a:cxn>
                <a:cxn ang="0">
                  <a:pos x="4" y="14"/>
                </a:cxn>
              </a:cxnLst>
              <a:rect l="0" t="0" r="r" b="b"/>
              <a:pathLst>
                <a:path w="14" h="14">
                  <a:moveTo>
                    <a:pt x="4" y="14"/>
                  </a:moveTo>
                  <a:lnTo>
                    <a:pt x="10" y="12"/>
                  </a:lnTo>
                  <a:lnTo>
                    <a:pt x="10" y="8"/>
                  </a:lnTo>
                  <a:lnTo>
                    <a:pt x="10" y="6"/>
                  </a:lnTo>
                  <a:lnTo>
                    <a:pt x="12" y="4"/>
                  </a:lnTo>
                  <a:lnTo>
                    <a:pt x="14" y="2"/>
                  </a:lnTo>
                  <a:lnTo>
                    <a:pt x="12" y="0"/>
                  </a:lnTo>
                  <a:lnTo>
                    <a:pt x="10" y="0"/>
                  </a:lnTo>
                  <a:lnTo>
                    <a:pt x="8" y="0"/>
                  </a:lnTo>
                  <a:lnTo>
                    <a:pt x="6" y="4"/>
                  </a:lnTo>
                  <a:lnTo>
                    <a:pt x="8" y="4"/>
                  </a:lnTo>
                  <a:lnTo>
                    <a:pt x="4" y="4"/>
                  </a:lnTo>
                  <a:lnTo>
                    <a:pt x="0" y="4"/>
                  </a:lnTo>
                  <a:lnTo>
                    <a:pt x="0" y="6"/>
                  </a:lnTo>
                  <a:lnTo>
                    <a:pt x="0" y="10"/>
                  </a:lnTo>
                  <a:lnTo>
                    <a:pt x="0" y="12"/>
                  </a:lnTo>
                  <a:lnTo>
                    <a:pt x="4" y="14"/>
                  </a:lnTo>
                  <a:lnTo>
                    <a:pt x="4" y="1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38" name="Freeform 454">
              <a:extLst>
                <a:ext uri="{FF2B5EF4-FFF2-40B4-BE49-F238E27FC236}">
                  <a16:creationId xmlns:a16="http://schemas.microsoft.com/office/drawing/2014/main" id="{A3BBB75C-8F37-4FE2-8367-A8395F3853F8}"/>
                </a:ext>
              </a:extLst>
            </p:cNvPr>
            <p:cNvSpPr>
              <a:spLocks/>
            </p:cNvSpPr>
            <p:nvPr/>
          </p:nvSpPr>
          <p:spPr bwMode="auto">
            <a:xfrm>
              <a:off x="4381500" y="2930525"/>
              <a:ext cx="9525" cy="6350"/>
            </a:xfrm>
            <a:custGeom>
              <a:avLst/>
              <a:gdLst/>
              <a:ahLst/>
              <a:cxnLst>
                <a:cxn ang="0">
                  <a:pos x="6" y="2"/>
                </a:cxn>
                <a:cxn ang="0">
                  <a:pos x="2" y="4"/>
                </a:cxn>
                <a:cxn ang="0">
                  <a:pos x="0" y="0"/>
                </a:cxn>
                <a:cxn ang="0">
                  <a:pos x="2" y="0"/>
                </a:cxn>
                <a:cxn ang="0">
                  <a:pos x="4" y="0"/>
                </a:cxn>
                <a:cxn ang="0">
                  <a:pos x="6" y="2"/>
                </a:cxn>
                <a:cxn ang="0">
                  <a:pos x="6" y="2"/>
                </a:cxn>
              </a:cxnLst>
              <a:rect l="0" t="0" r="r" b="b"/>
              <a:pathLst>
                <a:path w="6" h="4">
                  <a:moveTo>
                    <a:pt x="6" y="2"/>
                  </a:moveTo>
                  <a:lnTo>
                    <a:pt x="2" y="4"/>
                  </a:lnTo>
                  <a:lnTo>
                    <a:pt x="0" y="0"/>
                  </a:lnTo>
                  <a:lnTo>
                    <a:pt x="2" y="0"/>
                  </a:lnTo>
                  <a:lnTo>
                    <a:pt x="4" y="0"/>
                  </a:lnTo>
                  <a:lnTo>
                    <a:pt x="6" y="2"/>
                  </a:lnTo>
                  <a:lnTo>
                    <a:pt x="6" y="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39" name="Freeform 455">
              <a:extLst>
                <a:ext uri="{FF2B5EF4-FFF2-40B4-BE49-F238E27FC236}">
                  <a16:creationId xmlns:a16="http://schemas.microsoft.com/office/drawing/2014/main" id="{EAA9C994-DE5B-4767-9886-825E18FFAAFF}"/>
                </a:ext>
              </a:extLst>
            </p:cNvPr>
            <p:cNvSpPr>
              <a:spLocks/>
            </p:cNvSpPr>
            <p:nvPr/>
          </p:nvSpPr>
          <p:spPr bwMode="auto">
            <a:xfrm>
              <a:off x="4381500" y="2930525"/>
              <a:ext cx="9525" cy="6350"/>
            </a:xfrm>
            <a:custGeom>
              <a:avLst/>
              <a:gdLst/>
              <a:ahLst/>
              <a:cxnLst>
                <a:cxn ang="0">
                  <a:pos x="6" y="2"/>
                </a:cxn>
                <a:cxn ang="0">
                  <a:pos x="2" y="4"/>
                </a:cxn>
                <a:cxn ang="0">
                  <a:pos x="0" y="0"/>
                </a:cxn>
                <a:cxn ang="0">
                  <a:pos x="2" y="0"/>
                </a:cxn>
                <a:cxn ang="0">
                  <a:pos x="4" y="0"/>
                </a:cxn>
                <a:cxn ang="0">
                  <a:pos x="6" y="2"/>
                </a:cxn>
                <a:cxn ang="0">
                  <a:pos x="6" y="2"/>
                </a:cxn>
              </a:cxnLst>
              <a:rect l="0" t="0" r="r" b="b"/>
              <a:pathLst>
                <a:path w="6" h="4">
                  <a:moveTo>
                    <a:pt x="6" y="2"/>
                  </a:moveTo>
                  <a:lnTo>
                    <a:pt x="2" y="4"/>
                  </a:lnTo>
                  <a:lnTo>
                    <a:pt x="0" y="0"/>
                  </a:lnTo>
                  <a:lnTo>
                    <a:pt x="2" y="0"/>
                  </a:lnTo>
                  <a:lnTo>
                    <a:pt x="4" y="0"/>
                  </a:lnTo>
                  <a:lnTo>
                    <a:pt x="6" y="2"/>
                  </a:lnTo>
                  <a:lnTo>
                    <a:pt x="6" y="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40" name="Freeform 456">
              <a:extLst>
                <a:ext uri="{FF2B5EF4-FFF2-40B4-BE49-F238E27FC236}">
                  <a16:creationId xmlns:a16="http://schemas.microsoft.com/office/drawing/2014/main" id="{37349B7E-770D-4DD4-B87B-FAEF75074446}"/>
                </a:ext>
              </a:extLst>
            </p:cNvPr>
            <p:cNvSpPr>
              <a:spLocks/>
            </p:cNvSpPr>
            <p:nvPr/>
          </p:nvSpPr>
          <p:spPr bwMode="auto">
            <a:xfrm>
              <a:off x="4181475" y="3086100"/>
              <a:ext cx="403225" cy="476250"/>
            </a:xfrm>
            <a:custGeom>
              <a:avLst/>
              <a:gdLst/>
              <a:ahLst/>
              <a:cxnLst>
                <a:cxn ang="0">
                  <a:pos x="176" y="296"/>
                </a:cxn>
                <a:cxn ang="0">
                  <a:pos x="146" y="300"/>
                </a:cxn>
                <a:cxn ang="0">
                  <a:pos x="144" y="292"/>
                </a:cxn>
                <a:cxn ang="0">
                  <a:pos x="144" y="282"/>
                </a:cxn>
                <a:cxn ang="0">
                  <a:pos x="130" y="274"/>
                </a:cxn>
                <a:cxn ang="0">
                  <a:pos x="44" y="206"/>
                </a:cxn>
                <a:cxn ang="0">
                  <a:pos x="0" y="148"/>
                </a:cxn>
                <a:cxn ang="0">
                  <a:pos x="14" y="134"/>
                </a:cxn>
                <a:cxn ang="0">
                  <a:pos x="32" y="130"/>
                </a:cxn>
                <a:cxn ang="0">
                  <a:pos x="40" y="124"/>
                </a:cxn>
                <a:cxn ang="0">
                  <a:pos x="54" y="116"/>
                </a:cxn>
                <a:cxn ang="0">
                  <a:pos x="62" y="104"/>
                </a:cxn>
                <a:cxn ang="0">
                  <a:pos x="72" y="92"/>
                </a:cxn>
                <a:cxn ang="0">
                  <a:pos x="76" y="86"/>
                </a:cxn>
                <a:cxn ang="0">
                  <a:pos x="82" y="80"/>
                </a:cxn>
                <a:cxn ang="0">
                  <a:pos x="88" y="74"/>
                </a:cxn>
                <a:cxn ang="0">
                  <a:pos x="84" y="60"/>
                </a:cxn>
                <a:cxn ang="0">
                  <a:pos x="78" y="52"/>
                </a:cxn>
                <a:cxn ang="0">
                  <a:pos x="80" y="38"/>
                </a:cxn>
                <a:cxn ang="0">
                  <a:pos x="80" y="30"/>
                </a:cxn>
                <a:cxn ang="0">
                  <a:pos x="90" y="24"/>
                </a:cxn>
                <a:cxn ang="0">
                  <a:pos x="100" y="18"/>
                </a:cxn>
                <a:cxn ang="0">
                  <a:pos x="110" y="14"/>
                </a:cxn>
                <a:cxn ang="0">
                  <a:pos x="120" y="10"/>
                </a:cxn>
                <a:cxn ang="0">
                  <a:pos x="130" y="4"/>
                </a:cxn>
                <a:cxn ang="0">
                  <a:pos x="146" y="6"/>
                </a:cxn>
                <a:cxn ang="0">
                  <a:pos x="164" y="2"/>
                </a:cxn>
                <a:cxn ang="0">
                  <a:pos x="176" y="4"/>
                </a:cxn>
                <a:cxn ang="0">
                  <a:pos x="186" y="4"/>
                </a:cxn>
                <a:cxn ang="0">
                  <a:pos x="196" y="2"/>
                </a:cxn>
                <a:cxn ang="0">
                  <a:pos x="202" y="0"/>
                </a:cxn>
                <a:cxn ang="0">
                  <a:pos x="208" y="12"/>
                </a:cxn>
                <a:cxn ang="0">
                  <a:pos x="212" y="20"/>
                </a:cxn>
                <a:cxn ang="0">
                  <a:pos x="212" y="36"/>
                </a:cxn>
                <a:cxn ang="0">
                  <a:pos x="210" y="40"/>
                </a:cxn>
                <a:cxn ang="0">
                  <a:pos x="200" y="50"/>
                </a:cxn>
                <a:cxn ang="0">
                  <a:pos x="204" y="68"/>
                </a:cxn>
                <a:cxn ang="0">
                  <a:pos x="210" y="80"/>
                </a:cxn>
                <a:cxn ang="0">
                  <a:pos x="218" y="114"/>
                </a:cxn>
                <a:cxn ang="0">
                  <a:pos x="220" y="120"/>
                </a:cxn>
                <a:cxn ang="0">
                  <a:pos x="222" y="154"/>
                </a:cxn>
                <a:cxn ang="0">
                  <a:pos x="222" y="158"/>
                </a:cxn>
                <a:cxn ang="0">
                  <a:pos x="220" y="178"/>
                </a:cxn>
                <a:cxn ang="0">
                  <a:pos x="212" y="186"/>
                </a:cxn>
                <a:cxn ang="0">
                  <a:pos x="222" y="200"/>
                </a:cxn>
                <a:cxn ang="0">
                  <a:pos x="226" y="214"/>
                </a:cxn>
                <a:cxn ang="0">
                  <a:pos x="240" y="218"/>
                </a:cxn>
                <a:cxn ang="0">
                  <a:pos x="246" y="224"/>
                </a:cxn>
                <a:cxn ang="0">
                  <a:pos x="254" y="230"/>
                </a:cxn>
              </a:cxnLst>
              <a:rect l="0" t="0" r="r" b="b"/>
              <a:pathLst>
                <a:path w="254" h="300">
                  <a:moveTo>
                    <a:pt x="254" y="230"/>
                  </a:moveTo>
                  <a:lnTo>
                    <a:pt x="184" y="282"/>
                  </a:lnTo>
                  <a:lnTo>
                    <a:pt x="176" y="296"/>
                  </a:lnTo>
                  <a:lnTo>
                    <a:pt x="156" y="298"/>
                  </a:lnTo>
                  <a:lnTo>
                    <a:pt x="152" y="300"/>
                  </a:lnTo>
                  <a:lnTo>
                    <a:pt x="146" y="300"/>
                  </a:lnTo>
                  <a:lnTo>
                    <a:pt x="146" y="298"/>
                  </a:lnTo>
                  <a:lnTo>
                    <a:pt x="144" y="294"/>
                  </a:lnTo>
                  <a:lnTo>
                    <a:pt x="144" y="292"/>
                  </a:lnTo>
                  <a:lnTo>
                    <a:pt x="144" y="288"/>
                  </a:lnTo>
                  <a:lnTo>
                    <a:pt x="144" y="284"/>
                  </a:lnTo>
                  <a:lnTo>
                    <a:pt x="144" y="282"/>
                  </a:lnTo>
                  <a:lnTo>
                    <a:pt x="140" y="280"/>
                  </a:lnTo>
                  <a:lnTo>
                    <a:pt x="136" y="278"/>
                  </a:lnTo>
                  <a:lnTo>
                    <a:pt x="130" y="274"/>
                  </a:lnTo>
                  <a:lnTo>
                    <a:pt x="126" y="270"/>
                  </a:lnTo>
                  <a:lnTo>
                    <a:pt x="126" y="268"/>
                  </a:lnTo>
                  <a:lnTo>
                    <a:pt x="44" y="206"/>
                  </a:lnTo>
                  <a:lnTo>
                    <a:pt x="0" y="174"/>
                  </a:lnTo>
                  <a:lnTo>
                    <a:pt x="0" y="162"/>
                  </a:lnTo>
                  <a:lnTo>
                    <a:pt x="0" y="148"/>
                  </a:lnTo>
                  <a:lnTo>
                    <a:pt x="4" y="144"/>
                  </a:lnTo>
                  <a:lnTo>
                    <a:pt x="10" y="136"/>
                  </a:lnTo>
                  <a:lnTo>
                    <a:pt x="14" y="134"/>
                  </a:lnTo>
                  <a:lnTo>
                    <a:pt x="20" y="132"/>
                  </a:lnTo>
                  <a:lnTo>
                    <a:pt x="28" y="130"/>
                  </a:lnTo>
                  <a:lnTo>
                    <a:pt x="32" y="130"/>
                  </a:lnTo>
                  <a:lnTo>
                    <a:pt x="32" y="128"/>
                  </a:lnTo>
                  <a:lnTo>
                    <a:pt x="36" y="124"/>
                  </a:lnTo>
                  <a:lnTo>
                    <a:pt x="40" y="124"/>
                  </a:lnTo>
                  <a:lnTo>
                    <a:pt x="46" y="122"/>
                  </a:lnTo>
                  <a:lnTo>
                    <a:pt x="50" y="120"/>
                  </a:lnTo>
                  <a:lnTo>
                    <a:pt x="54" y="116"/>
                  </a:lnTo>
                  <a:lnTo>
                    <a:pt x="56" y="110"/>
                  </a:lnTo>
                  <a:lnTo>
                    <a:pt x="60" y="104"/>
                  </a:lnTo>
                  <a:lnTo>
                    <a:pt x="62" y="104"/>
                  </a:lnTo>
                  <a:lnTo>
                    <a:pt x="68" y="100"/>
                  </a:lnTo>
                  <a:lnTo>
                    <a:pt x="72" y="96"/>
                  </a:lnTo>
                  <a:lnTo>
                    <a:pt x="72" y="92"/>
                  </a:lnTo>
                  <a:lnTo>
                    <a:pt x="72" y="90"/>
                  </a:lnTo>
                  <a:lnTo>
                    <a:pt x="74" y="88"/>
                  </a:lnTo>
                  <a:lnTo>
                    <a:pt x="76" y="86"/>
                  </a:lnTo>
                  <a:lnTo>
                    <a:pt x="78" y="84"/>
                  </a:lnTo>
                  <a:lnTo>
                    <a:pt x="80" y="82"/>
                  </a:lnTo>
                  <a:lnTo>
                    <a:pt x="82" y="80"/>
                  </a:lnTo>
                  <a:lnTo>
                    <a:pt x="88" y="76"/>
                  </a:lnTo>
                  <a:lnTo>
                    <a:pt x="90" y="74"/>
                  </a:lnTo>
                  <a:lnTo>
                    <a:pt x="88" y="74"/>
                  </a:lnTo>
                  <a:lnTo>
                    <a:pt x="86" y="70"/>
                  </a:lnTo>
                  <a:lnTo>
                    <a:pt x="84" y="66"/>
                  </a:lnTo>
                  <a:lnTo>
                    <a:pt x="84" y="60"/>
                  </a:lnTo>
                  <a:lnTo>
                    <a:pt x="82" y="58"/>
                  </a:lnTo>
                  <a:lnTo>
                    <a:pt x="80" y="56"/>
                  </a:lnTo>
                  <a:lnTo>
                    <a:pt x="78" y="52"/>
                  </a:lnTo>
                  <a:lnTo>
                    <a:pt x="80" y="46"/>
                  </a:lnTo>
                  <a:lnTo>
                    <a:pt x="80" y="42"/>
                  </a:lnTo>
                  <a:lnTo>
                    <a:pt x="80" y="38"/>
                  </a:lnTo>
                  <a:lnTo>
                    <a:pt x="78" y="36"/>
                  </a:lnTo>
                  <a:lnTo>
                    <a:pt x="76" y="32"/>
                  </a:lnTo>
                  <a:lnTo>
                    <a:pt x="80" y="30"/>
                  </a:lnTo>
                  <a:lnTo>
                    <a:pt x="86" y="30"/>
                  </a:lnTo>
                  <a:lnTo>
                    <a:pt x="88" y="28"/>
                  </a:lnTo>
                  <a:lnTo>
                    <a:pt x="90" y="24"/>
                  </a:lnTo>
                  <a:lnTo>
                    <a:pt x="92" y="22"/>
                  </a:lnTo>
                  <a:lnTo>
                    <a:pt x="94" y="18"/>
                  </a:lnTo>
                  <a:lnTo>
                    <a:pt x="100" y="18"/>
                  </a:lnTo>
                  <a:lnTo>
                    <a:pt x="104" y="18"/>
                  </a:lnTo>
                  <a:lnTo>
                    <a:pt x="108" y="16"/>
                  </a:lnTo>
                  <a:lnTo>
                    <a:pt x="110" y="14"/>
                  </a:lnTo>
                  <a:lnTo>
                    <a:pt x="114" y="14"/>
                  </a:lnTo>
                  <a:lnTo>
                    <a:pt x="118" y="14"/>
                  </a:lnTo>
                  <a:lnTo>
                    <a:pt x="120" y="10"/>
                  </a:lnTo>
                  <a:lnTo>
                    <a:pt x="124" y="10"/>
                  </a:lnTo>
                  <a:lnTo>
                    <a:pt x="128" y="8"/>
                  </a:lnTo>
                  <a:lnTo>
                    <a:pt x="130" y="4"/>
                  </a:lnTo>
                  <a:lnTo>
                    <a:pt x="136" y="6"/>
                  </a:lnTo>
                  <a:lnTo>
                    <a:pt x="142" y="6"/>
                  </a:lnTo>
                  <a:lnTo>
                    <a:pt x="146" y="6"/>
                  </a:lnTo>
                  <a:lnTo>
                    <a:pt x="150" y="4"/>
                  </a:lnTo>
                  <a:lnTo>
                    <a:pt x="156" y="2"/>
                  </a:lnTo>
                  <a:lnTo>
                    <a:pt x="164" y="2"/>
                  </a:lnTo>
                  <a:lnTo>
                    <a:pt x="172" y="2"/>
                  </a:lnTo>
                  <a:lnTo>
                    <a:pt x="172" y="4"/>
                  </a:lnTo>
                  <a:lnTo>
                    <a:pt x="176" y="4"/>
                  </a:lnTo>
                  <a:lnTo>
                    <a:pt x="178" y="2"/>
                  </a:lnTo>
                  <a:lnTo>
                    <a:pt x="182" y="4"/>
                  </a:lnTo>
                  <a:lnTo>
                    <a:pt x="186" y="4"/>
                  </a:lnTo>
                  <a:lnTo>
                    <a:pt x="186" y="2"/>
                  </a:lnTo>
                  <a:lnTo>
                    <a:pt x="192" y="0"/>
                  </a:lnTo>
                  <a:lnTo>
                    <a:pt x="196" y="2"/>
                  </a:lnTo>
                  <a:lnTo>
                    <a:pt x="198" y="6"/>
                  </a:lnTo>
                  <a:lnTo>
                    <a:pt x="200" y="6"/>
                  </a:lnTo>
                  <a:lnTo>
                    <a:pt x="202" y="0"/>
                  </a:lnTo>
                  <a:lnTo>
                    <a:pt x="208" y="2"/>
                  </a:lnTo>
                  <a:lnTo>
                    <a:pt x="208" y="8"/>
                  </a:lnTo>
                  <a:lnTo>
                    <a:pt x="208" y="12"/>
                  </a:lnTo>
                  <a:lnTo>
                    <a:pt x="210" y="14"/>
                  </a:lnTo>
                  <a:lnTo>
                    <a:pt x="212" y="16"/>
                  </a:lnTo>
                  <a:lnTo>
                    <a:pt x="212" y="20"/>
                  </a:lnTo>
                  <a:lnTo>
                    <a:pt x="212" y="26"/>
                  </a:lnTo>
                  <a:lnTo>
                    <a:pt x="212" y="34"/>
                  </a:lnTo>
                  <a:lnTo>
                    <a:pt x="212" y="36"/>
                  </a:lnTo>
                  <a:lnTo>
                    <a:pt x="212" y="38"/>
                  </a:lnTo>
                  <a:lnTo>
                    <a:pt x="212" y="40"/>
                  </a:lnTo>
                  <a:lnTo>
                    <a:pt x="210" y="40"/>
                  </a:lnTo>
                  <a:lnTo>
                    <a:pt x="208" y="46"/>
                  </a:lnTo>
                  <a:lnTo>
                    <a:pt x="204" y="50"/>
                  </a:lnTo>
                  <a:lnTo>
                    <a:pt x="200" y="50"/>
                  </a:lnTo>
                  <a:lnTo>
                    <a:pt x="200" y="54"/>
                  </a:lnTo>
                  <a:lnTo>
                    <a:pt x="202" y="68"/>
                  </a:lnTo>
                  <a:lnTo>
                    <a:pt x="204" y="68"/>
                  </a:lnTo>
                  <a:lnTo>
                    <a:pt x="206" y="68"/>
                  </a:lnTo>
                  <a:lnTo>
                    <a:pt x="208" y="70"/>
                  </a:lnTo>
                  <a:lnTo>
                    <a:pt x="210" y="80"/>
                  </a:lnTo>
                  <a:lnTo>
                    <a:pt x="216" y="82"/>
                  </a:lnTo>
                  <a:lnTo>
                    <a:pt x="220" y="112"/>
                  </a:lnTo>
                  <a:lnTo>
                    <a:pt x="218" y="114"/>
                  </a:lnTo>
                  <a:lnTo>
                    <a:pt x="218" y="116"/>
                  </a:lnTo>
                  <a:lnTo>
                    <a:pt x="220" y="118"/>
                  </a:lnTo>
                  <a:lnTo>
                    <a:pt x="220" y="120"/>
                  </a:lnTo>
                  <a:lnTo>
                    <a:pt x="220" y="146"/>
                  </a:lnTo>
                  <a:lnTo>
                    <a:pt x="224" y="152"/>
                  </a:lnTo>
                  <a:lnTo>
                    <a:pt x="222" y="154"/>
                  </a:lnTo>
                  <a:lnTo>
                    <a:pt x="220" y="156"/>
                  </a:lnTo>
                  <a:lnTo>
                    <a:pt x="220" y="158"/>
                  </a:lnTo>
                  <a:lnTo>
                    <a:pt x="222" y="158"/>
                  </a:lnTo>
                  <a:lnTo>
                    <a:pt x="220" y="162"/>
                  </a:lnTo>
                  <a:lnTo>
                    <a:pt x="222" y="168"/>
                  </a:lnTo>
                  <a:lnTo>
                    <a:pt x="220" y="178"/>
                  </a:lnTo>
                  <a:lnTo>
                    <a:pt x="218" y="182"/>
                  </a:lnTo>
                  <a:lnTo>
                    <a:pt x="216" y="184"/>
                  </a:lnTo>
                  <a:lnTo>
                    <a:pt x="212" y="186"/>
                  </a:lnTo>
                  <a:lnTo>
                    <a:pt x="216" y="190"/>
                  </a:lnTo>
                  <a:lnTo>
                    <a:pt x="218" y="194"/>
                  </a:lnTo>
                  <a:lnTo>
                    <a:pt x="222" y="200"/>
                  </a:lnTo>
                  <a:lnTo>
                    <a:pt x="224" y="204"/>
                  </a:lnTo>
                  <a:lnTo>
                    <a:pt x="224" y="208"/>
                  </a:lnTo>
                  <a:lnTo>
                    <a:pt x="226" y="214"/>
                  </a:lnTo>
                  <a:lnTo>
                    <a:pt x="228" y="216"/>
                  </a:lnTo>
                  <a:lnTo>
                    <a:pt x="230" y="216"/>
                  </a:lnTo>
                  <a:lnTo>
                    <a:pt x="240" y="218"/>
                  </a:lnTo>
                  <a:lnTo>
                    <a:pt x="242" y="222"/>
                  </a:lnTo>
                  <a:lnTo>
                    <a:pt x="244" y="224"/>
                  </a:lnTo>
                  <a:lnTo>
                    <a:pt x="246" y="224"/>
                  </a:lnTo>
                  <a:lnTo>
                    <a:pt x="248" y="224"/>
                  </a:lnTo>
                  <a:lnTo>
                    <a:pt x="250" y="226"/>
                  </a:lnTo>
                  <a:lnTo>
                    <a:pt x="254" y="230"/>
                  </a:lnTo>
                  <a:lnTo>
                    <a:pt x="254" y="23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41" name="Freeform 457">
              <a:extLst>
                <a:ext uri="{FF2B5EF4-FFF2-40B4-BE49-F238E27FC236}">
                  <a16:creationId xmlns:a16="http://schemas.microsoft.com/office/drawing/2014/main" id="{A2936FE4-D3E9-4DFE-B4E6-8468C06FC780}"/>
                </a:ext>
              </a:extLst>
            </p:cNvPr>
            <p:cNvSpPr>
              <a:spLocks/>
            </p:cNvSpPr>
            <p:nvPr/>
          </p:nvSpPr>
          <p:spPr bwMode="auto">
            <a:xfrm>
              <a:off x="4743450" y="2930525"/>
              <a:ext cx="41275" cy="82550"/>
            </a:xfrm>
            <a:custGeom>
              <a:avLst/>
              <a:gdLst/>
              <a:ahLst/>
              <a:cxnLst>
                <a:cxn ang="0">
                  <a:pos x="0" y="10"/>
                </a:cxn>
                <a:cxn ang="0">
                  <a:pos x="0" y="10"/>
                </a:cxn>
                <a:cxn ang="0">
                  <a:pos x="2" y="12"/>
                </a:cxn>
                <a:cxn ang="0">
                  <a:pos x="6" y="12"/>
                </a:cxn>
                <a:cxn ang="0">
                  <a:pos x="4" y="20"/>
                </a:cxn>
                <a:cxn ang="0">
                  <a:pos x="6" y="22"/>
                </a:cxn>
                <a:cxn ang="0">
                  <a:pos x="6" y="24"/>
                </a:cxn>
                <a:cxn ang="0">
                  <a:pos x="4" y="30"/>
                </a:cxn>
                <a:cxn ang="0">
                  <a:pos x="4" y="38"/>
                </a:cxn>
                <a:cxn ang="0">
                  <a:pos x="4" y="42"/>
                </a:cxn>
                <a:cxn ang="0">
                  <a:pos x="8" y="44"/>
                </a:cxn>
                <a:cxn ang="0">
                  <a:pos x="14" y="48"/>
                </a:cxn>
                <a:cxn ang="0">
                  <a:pos x="14" y="52"/>
                </a:cxn>
                <a:cxn ang="0">
                  <a:pos x="18" y="52"/>
                </a:cxn>
                <a:cxn ang="0">
                  <a:pos x="20" y="52"/>
                </a:cxn>
                <a:cxn ang="0">
                  <a:pos x="20" y="50"/>
                </a:cxn>
                <a:cxn ang="0">
                  <a:pos x="24" y="48"/>
                </a:cxn>
                <a:cxn ang="0">
                  <a:pos x="26" y="42"/>
                </a:cxn>
                <a:cxn ang="0">
                  <a:pos x="26" y="36"/>
                </a:cxn>
                <a:cxn ang="0">
                  <a:pos x="24" y="34"/>
                </a:cxn>
                <a:cxn ang="0">
                  <a:pos x="22" y="30"/>
                </a:cxn>
                <a:cxn ang="0">
                  <a:pos x="20" y="26"/>
                </a:cxn>
                <a:cxn ang="0">
                  <a:pos x="22" y="24"/>
                </a:cxn>
                <a:cxn ang="0">
                  <a:pos x="22" y="18"/>
                </a:cxn>
                <a:cxn ang="0">
                  <a:pos x="22" y="16"/>
                </a:cxn>
                <a:cxn ang="0">
                  <a:pos x="20" y="8"/>
                </a:cxn>
                <a:cxn ang="0">
                  <a:pos x="14" y="2"/>
                </a:cxn>
                <a:cxn ang="0">
                  <a:pos x="12" y="6"/>
                </a:cxn>
                <a:cxn ang="0">
                  <a:pos x="10" y="0"/>
                </a:cxn>
                <a:cxn ang="0">
                  <a:pos x="2" y="4"/>
                </a:cxn>
                <a:cxn ang="0">
                  <a:pos x="0" y="10"/>
                </a:cxn>
                <a:cxn ang="0">
                  <a:pos x="0" y="10"/>
                </a:cxn>
              </a:cxnLst>
              <a:rect l="0" t="0" r="r" b="b"/>
              <a:pathLst>
                <a:path w="26" h="52">
                  <a:moveTo>
                    <a:pt x="0" y="10"/>
                  </a:moveTo>
                  <a:lnTo>
                    <a:pt x="0" y="10"/>
                  </a:lnTo>
                  <a:lnTo>
                    <a:pt x="2" y="12"/>
                  </a:lnTo>
                  <a:lnTo>
                    <a:pt x="6" y="12"/>
                  </a:lnTo>
                  <a:lnTo>
                    <a:pt x="4" y="20"/>
                  </a:lnTo>
                  <a:lnTo>
                    <a:pt x="6" y="22"/>
                  </a:lnTo>
                  <a:lnTo>
                    <a:pt x="6" y="24"/>
                  </a:lnTo>
                  <a:lnTo>
                    <a:pt x="4" y="30"/>
                  </a:lnTo>
                  <a:lnTo>
                    <a:pt x="4" y="38"/>
                  </a:lnTo>
                  <a:lnTo>
                    <a:pt x="4" y="42"/>
                  </a:lnTo>
                  <a:lnTo>
                    <a:pt x="8" y="44"/>
                  </a:lnTo>
                  <a:lnTo>
                    <a:pt x="14" y="48"/>
                  </a:lnTo>
                  <a:lnTo>
                    <a:pt x="14" y="52"/>
                  </a:lnTo>
                  <a:lnTo>
                    <a:pt x="18" y="52"/>
                  </a:lnTo>
                  <a:lnTo>
                    <a:pt x="20" y="52"/>
                  </a:lnTo>
                  <a:lnTo>
                    <a:pt x="20" y="50"/>
                  </a:lnTo>
                  <a:lnTo>
                    <a:pt x="24" y="48"/>
                  </a:lnTo>
                  <a:lnTo>
                    <a:pt x="26" y="42"/>
                  </a:lnTo>
                  <a:lnTo>
                    <a:pt x="26" y="36"/>
                  </a:lnTo>
                  <a:lnTo>
                    <a:pt x="24" y="34"/>
                  </a:lnTo>
                  <a:lnTo>
                    <a:pt x="22" y="30"/>
                  </a:lnTo>
                  <a:lnTo>
                    <a:pt x="20" y="26"/>
                  </a:lnTo>
                  <a:lnTo>
                    <a:pt x="22" y="24"/>
                  </a:lnTo>
                  <a:lnTo>
                    <a:pt x="22" y="18"/>
                  </a:lnTo>
                  <a:lnTo>
                    <a:pt x="22" y="16"/>
                  </a:lnTo>
                  <a:lnTo>
                    <a:pt x="20" y="8"/>
                  </a:lnTo>
                  <a:lnTo>
                    <a:pt x="14" y="2"/>
                  </a:lnTo>
                  <a:lnTo>
                    <a:pt x="12" y="6"/>
                  </a:lnTo>
                  <a:lnTo>
                    <a:pt x="10" y="0"/>
                  </a:lnTo>
                  <a:lnTo>
                    <a:pt x="2" y="4"/>
                  </a:lnTo>
                  <a:lnTo>
                    <a:pt x="0" y="10"/>
                  </a:lnTo>
                  <a:lnTo>
                    <a:pt x="0" y="1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42" name="Freeform 458">
              <a:extLst>
                <a:ext uri="{FF2B5EF4-FFF2-40B4-BE49-F238E27FC236}">
                  <a16:creationId xmlns:a16="http://schemas.microsoft.com/office/drawing/2014/main" id="{28DD0F18-F7BF-4BE0-9BAA-B48D9A6C3B0F}"/>
                </a:ext>
              </a:extLst>
            </p:cNvPr>
            <p:cNvSpPr>
              <a:spLocks/>
            </p:cNvSpPr>
            <p:nvPr/>
          </p:nvSpPr>
          <p:spPr bwMode="auto">
            <a:xfrm>
              <a:off x="5086350" y="3076575"/>
              <a:ext cx="136525" cy="142875"/>
            </a:xfrm>
            <a:custGeom>
              <a:avLst/>
              <a:gdLst/>
              <a:ahLst/>
              <a:cxnLst>
                <a:cxn ang="0">
                  <a:pos x="2" y="30"/>
                </a:cxn>
                <a:cxn ang="0">
                  <a:pos x="0" y="38"/>
                </a:cxn>
                <a:cxn ang="0">
                  <a:pos x="4" y="46"/>
                </a:cxn>
                <a:cxn ang="0">
                  <a:pos x="2" y="48"/>
                </a:cxn>
                <a:cxn ang="0">
                  <a:pos x="6" y="54"/>
                </a:cxn>
                <a:cxn ang="0">
                  <a:pos x="10" y="50"/>
                </a:cxn>
                <a:cxn ang="0">
                  <a:pos x="16" y="52"/>
                </a:cxn>
                <a:cxn ang="0">
                  <a:pos x="18" y="54"/>
                </a:cxn>
                <a:cxn ang="0">
                  <a:pos x="12" y="66"/>
                </a:cxn>
                <a:cxn ang="0">
                  <a:pos x="10" y="74"/>
                </a:cxn>
                <a:cxn ang="0">
                  <a:pos x="6" y="78"/>
                </a:cxn>
                <a:cxn ang="0">
                  <a:pos x="4" y="90"/>
                </a:cxn>
                <a:cxn ang="0">
                  <a:pos x="10" y="86"/>
                </a:cxn>
                <a:cxn ang="0">
                  <a:pos x="18" y="88"/>
                </a:cxn>
                <a:cxn ang="0">
                  <a:pos x="40" y="74"/>
                </a:cxn>
                <a:cxn ang="0">
                  <a:pos x="72" y="50"/>
                </a:cxn>
                <a:cxn ang="0">
                  <a:pos x="76" y="40"/>
                </a:cxn>
                <a:cxn ang="0">
                  <a:pos x="74" y="32"/>
                </a:cxn>
                <a:cxn ang="0">
                  <a:pos x="78" y="28"/>
                </a:cxn>
                <a:cxn ang="0">
                  <a:pos x="76" y="20"/>
                </a:cxn>
                <a:cxn ang="0">
                  <a:pos x="78" y="16"/>
                </a:cxn>
                <a:cxn ang="0">
                  <a:pos x="84" y="10"/>
                </a:cxn>
                <a:cxn ang="0">
                  <a:pos x="86" y="4"/>
                </a:cxn>
                <a:cxn ang="0">
                  <a:pos x="82" y="0"/>
                </a:cxn>
                <a:cxn ang="0">
                  <a:pos x="70" y="4"/>
                </a:cxn>
                <a:cxn ang="0">
                  <a:pos x="60" y="6"/>
                </a:cxn>
                <a:cxn ang="0">
                  <a:pos x="52" y="6"/>
                </a:cxn>
                <a:cxn ang="0">
                  <a:pos x="42" y="10"/>
                </a:cxn>
                <a:cxn ang="0">
                  <a:pos x="34" y="12"/>
                </a:cxn>
                <a:cxn ang="0">
                  <a:pos x="28" y="12"/>
                </a:cxn>
                <a:cxn ang="0">
                  <a:pos x="22" y="16"/>
                </a:cxn>
                <a:cxn ang="0">
                  <a:pos x="18" y="14"/>
                </a:cxn>
                <a:cxn ang="0">
                  <a:pos x="14" y="14"/>
                </a:cxn>
                <a:cxn ang="0">
                  <a:pos x="14" y="18"/>
                </a:cxn>
                <a:cxn ang="0">
                  <a:pos x="14" y="24"/>
                </a:cxn>
                <a:cxn ang="0">
                  <a:pos x="10" y="26"/>
                </a:cxn>
                <a:cxn ang="0">
                  <a:pos x="8" y="30"/>
                </a:cxn>
                <a:cxn ang="0">
                  <a:pos x="2" y="30"/>
                </a:cxn>
              </a:cxnLst>
              <a:rect l="0" t="0" r="r" b="b"/>
              <a:pathLst>
                <a:path w="86" h="90">
                  <a:moveTo>
                    <a:pt x="2" y="30"/>
                  </a:moveTo>
                  <a:lnTo>
                    <a:pt x="2" y="30"/>
                  </a:lnTo>
                  <a:lnTo>
                    <a:pt x="0" y="34"/>
                  </a:lnTo>
                  <a:lnTo>
                    <a:pt x="0" y="38"/>
                  </a:lnTo>
                  <a:lnTo>
                    <a:pt x="4" y="38"/>
                  </a:lnTo>
                  <a:lnTo>
                    <a:pt x="4" y="46"/>
                  </a:lnTo>
                  <a:lnTo>
                    <a:pt x="2" y="46"/>
                  </a:lnTo>
                  <a:lnTo>
                    <a:pt x="2" y="48"/>
                  </a:lnTo>
                  <a:lnTo>
                    <a:pt x="4" y="50"/>
                  </a:lnTo>
                  <a:lnTo>
                    <a:pt x="6" y="54"/>
                  </a:lnTo>
                  <a:lnTo>
                    <a:pt x="8" y="50"/>
                  </a:lnTo>
                  <a:lnTo>
                    <a:pt x="10" y="50"/>
                  </a:lnTo>
                  <a:lnTo>
                    <a:pt x="12" y="50"/>
                  </a:lnTo>
                  <a:lnTo>
                    <a:pt x="16" y="52"/>
                  </a:lnTo>
                  <a:lnTo>
                    <a:pt x="18" y="52"/>
                  </a:lnTo>
                  <a:lnTo>
                    <a:pt x="18" y="54"/>
                  </a:lnTo>
                  <a:lnTo>
                    <a:pt x="16" y="62"/>
                  </a:lnTo>
                  <a:lnTo>
                    <a:pt x="12" y="66"/>
                  </a:lnTo>
                  <a:lnTo>
                    <a:pt x="10" y="70"/>
                  </a:lnTo>
                  <a:lnTo>
                    <a:pt x="10" y="74"/>
                  </a:lnTo>
                  <a:lnTo>
                    <a:pt x="8" y="76"/>
                  </a:lnTo>
                  <a:lnTo>
                    <a:pt x="6" y="78"/>
                  </a:lnTo>
                  <a:lnTo>
                    <a:pt x="2" y="84"/>
                  </a:lnTo>
                  <a:lnTo>
                    <a:pt x="4" y="90"/>
                  </a:lnTo>
                  <a:lnTo>
                    <a:pt x="6" y="88"/>
                  </a:lnTo>
                  <a:lnTo>
                    <a:pt x="10" y="86"/>
                  </a:lnTo>
                  <a:lnTo>
                    <a:pt x="12" y="86"/>
                  </a:lnTo>
                  <a:lnTo>
                    <a:pt x="18" y="88"/>
                  </a:lnTo>
                  <a:lnTo>
                    <a:pt x="22" y="90"/>
                  </a:lnTo>
                  <a:lnTo>
                    <a:pt x="40" y="74"/>
                  </a:lnTo>
                  <a:lnTo>
                    <a:pt x="68" y="54"/>
                  </a:lnTo>
                  <a:lnTo>
                    <a:pt x="72" y="50"/>
                  </a:lnTo>
                  <a:lnTo>
                    <a:pt x="74" y="42"/>
                  </a:lnTo>
                  <a:lnTo>
                    <a:pt x="76" y="40"/>
                  </a:lnTo>
                  <a:lnTo>
                    <a:pt x="74" y="36"/>
                  </a:lnTo>
                  <a:lnTo>
                    <a:pt x="74" y="32"/>
                  </a:lnTo>
                  <a:lnTo>
                    <a:pt x="74" y="30"/>
                  </a:lnTo>
                  <a:lnTo>
                    <a:pt x="78" y="28"/>
                  </a:lnTo>
                  <a:lnTo>
                    <a:pt x="76" y="24"/>
                  </a:lnTo>
                  <a:lnTo>
                    <a:pt x="76" y="20"/>
                  </a:lnTo>
                  <a:lnTo>
                    <a:pt x="76" y="18"/>
                  </a:lnTo>
                  <a:lnTo>
                    <a:pt x="78" y="16"/>
                  </a:lnTo>
                  <a:lnTo>
                    <a:pt x="82" y="12"/>
                  </a:lnTo>
                  <a:lnTo>
                    <a:pt x="84" y="10"/>
                  </a:lnTo>
                  <a:lnTo>
                    <a:pt x="86" y="6"/>
                  </a:lnTo>
                  <a:lnTo>
                    <a:pt x="86" y="4"/>
                  </a:lnTo>
                  <a:lnTo>
                    <a:pt x="82" y="4"/>
                  </a:lnTo>
                  <a:lnTo>
                    <a:pt x="82" y="0"/>
                  </a:lnTo>
                  <a:lnTo>
                    <a:pt x="76" y="2"/>
                  </a:lnTo>
                  <a:lnTo>
                    <a:pt x="70" y="4"/>
                  </a:lnTo>
                  <a:lnTo>
                    <a:pt x="66" y="6"/>
                  </a:lnTo>
                  <a:lnTo>
                    <a:pt x="60" y="6"/>
                  </a:lnTo>
                  <a:lnTo>
                    <a:pt x="56" y="6"/>
                  </a:lnTo>
                  <a:lnTo>
                    <a:pt x="52" y="6"/>
                  </a:lnTo>
                  <a:lnTo>
                    <a:pt x="46" y="10"/>
                  </a:lnTo>
                  <a:lnTo>
                    <a:pt x="42" y="10"/>
                  </a:lnTo>
                  <a:lnTo>
                    <a:pt x="36" y="12"/>
                  </a:lnTo>
                  <a:lnTo>
                    <a:pt x="34" y="12"/>
                  </a:lnTo>
                  <a:lnTo>
                    <a:pt x="32" y="12"/>
                  </a:lnTo>
                  <a:lnTo>
                    <a:pt x="28" y="12"/>
                  </a:lnTo>
                  <a:lnTo>
                    <a:pt x="24" y="12"/>
                  </a:lnTo>
                  <a:lnTo>
                    <a:pt x="22" y="16"/>
                  </a:lnTo>
                  <a:lnTo>
                    <a:pt x="20" y="16"/>
                  </a:lnTo>
                  <a:lnTo>
                    <a:pt x="18" y="14"/>
                  </a:lnTo>
                  <a:lnTo>
                    <a:pt x="16" y="14"/>
                  </a:lnTo>
                  <a:lnTo>
                    <a:pt x="14" y="14"/>
                  </a:lnTo>
                  <a:lnTo>
                    <a:pt x="14" y="16"/>
                  </a:lnTo>
                  <a:lnTo>
                    <a:pt x="14" y="18"/>
                  </a:lnTo>
                  <a:lnTo>
                    <a:pt x="14" y="22"/>
                  </a:lnTo>
                  <a:lnTo>
                    <a:pt x="14" y="24"/>
                  </a:lnTo>
                  <a:lnTo>
                    <a:pt x="12" y="24"/>
                  </a:lnTo>
                  <a:lnTo>
                    <a:pt x="10" y="26"/>
                  </a:lnTo>
                  <a:lnTo>
                    <a:pt x="8" y="28"/>
                  </a:lnTo>
                  <a:lnTo>
                    <a:pt x="8" y="30"/>
                  </a:lnTo>
                  <a:lnTo>
                    <a:pt x="6" y="30"/>
                  </a:lnTo>
                  <a:lnTo>
                    <a:pt x="2" y="30"/>
                  </a:lnTo>
                  <a:lnTo>
                    <a:pt x="2" y="3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43" name="Freeform 459">
              <a:extLst>
                <a:ext uri="{FF2B5EF4-FFF2-40B4-BE49-F238E27FC236}">
                  <a16:creationId xmlns:a16="http://schemas.microsoft.com/office/drawing/2014/main" id="{82C82B10-89B8-42C7-9D88-54E91515C8A3}"/>
                </a:ext>
              </a:extLst>
            </p:cNvPr>
            <p:cNvSpPr>
              <a:spLocks/>
            </p:cNvSpPr>
            <p:nvPr/>
          </p:nvSpPr>
          <p:spPr bwMode="auto">
            <a:xfrm>
              <a:off x="5064125" y="3232150"/>
              <a:ext cx="434975" cy="415925"/>
            </a:xfrm>
            <a:custGeom>
              <a:avLst/>
              <a:gdLst/>
              <a:ahLst/>
              <a:cxnLst>
                <a:cxn ang="0">
                  <a:pos x="104" y="250"/>
                </a:cxn>
                <a:cxn ang="0">
                  <a:pos x="108" y="246"/>
                </a:cxn>
                <a:cxn ang="0">
                  <a:pos x="110" y="242"/>
                </a:cxn>
                <a:cxn ang="0">
                  <a:pos x="110" y="238"/>
                </a:cxn>
                <a:cxn ang="0">
                  <a:pos x="114" y="236"/>
                </a:cxn>
                <a:cxn ang="0">
                  <a:pos x="118" y="236"/>
                </a:cxn>
                <a:cxn ang="0">
                  <a:pos x="118" y="240"/>
                </a:cxn>
                <a:cxn ang="0">
                  <a:pos x="126" y="240"/>
                </a:cxn>
                <a:cxn ang="0">
                  <a:pos x="150" y="246"/>
                </a:cxn>
                <a:cxn ang="0">
                  <a:pos x="160" y="254"/>
                </a:cxn>
                <a:cxn ang="0">
                  <a:pos x="222" y="216"/>
                </a:cxn>
                <a:cxn ang="0">
                  <a:pos x="268" y="192"/>
                </a:cxn>
                <a:cxn ang="0">
                  <a:pos x="274" y="158"/>
                </a:cxn>
                <a:cxn ang="0">
                  <a:pos x="260" y="148"/>
                </a:cxn>
                <a:cxn ang="0">
                  <a:pos x="218" y="128"/>
                </a:cxn>
                <a:cxn ang="0">
                  <a:pos x="210" y="114"/>
                </a:cxn>
                <a:cxn ang="0">
                  <a:pos x="202" y="110"/>
                </a:cxn>
                <a:cxn ang="0">
                  <a:pos x="200" y="106"/>
                </a:cxn>
                <a:cxn ang="0">
                  <a:pos x="200" y="92"/>
                </a:cxn>
                <a:cxn ang="0">
                  <a:pos x="198" y="86"/>
                </a:cxn>
                <a:cxn ang="0">
                  <a:pos x="192" y="80"/>
                </a:cxn>
                <a:cxn ang="0">
                  <a:pos x="188" y="78"/>
                </a:cxn>
                <a:cxn ang="0">
                  <a:pos x="188" y="72"/>
                </a:cxn>
                <a:cxn ang="0">
                  <a:pos x="184" y="68"/>
                </a:cxn>
                <a:cxn ang="0">
                  <a:pos x="180" y="64"/>
                </a:cxn>
                <a:cxn ang="0">
                  <a:pos x="176" y="50"/>
                </a:cxn>
                <a:cxn ang="0">
                  <a:pos x="164" y="50"/>
                </a:cxn>
                <a:cxn ang="0">
                  <a:pos x="144" y="40"/>
                </a:cxn>
                <a:cxn ang="0">
                  <a:pos x="110" y="32"/>
                </a:cxn>
                <a:cxn ang="0">
                  <a:pos x="100" y="24"/>
                </a:cxn>
                <a:cxn ang="0">
                  <a:pos x="62" y="0"/>
                </a:cxn>
                <a:cxn ang="0">
                  <a:pos x="36" y="10"/>
                </a:cxn>
                <a:cxn ang="0">
                  <a:pos x="42" y="24"/>
                </a:cxn>
                <a:cxn ang="0">
                  <a:pos x="38" y="28"/>
                </a:cxn>
                <a:cxn ang="0">
                  <a:pos x="32" y="34"/>
                </a:cxn>
                <a:cxn ang="0">
                  <a:pos x="28" y="38"/>
                </a:cxn>
                <a:cxn ang="0">
                  <a:pos x="4" y="46"/>
                </a:cxn>
                <a:cxn ang="0">
                  <a:pos x="2" y="54"/>
                </a:cxn>
                <a:cxn ang="0">
                  <a:pos x="0" y="58"/>
                </a:cxn>
                <a:cxn ang="0">
                  <a:pos x="0" y="62"/>
                </a:cxn>
                <a:cxn ang="0">
                  <a:pos x="8" y="64"/>
                </a:cxn>
                <a:cxn ang="0">
                  <a:pos x="12" y="70"/>
                </a:cxn>
                <a:cxn ang="0">
                  <a:pos x="20" y="82"/>
                </a:cxn>
                <a:cxn ang="0">
                  <a:pos x="22" y="88"/>
                </a:cxn>
                <a:cxn ang="0">
                  <a:pos x="26" y="94"/>
                </a:cxn>
                <a:cxn ang="0">
                  <a:pos x="32" y="98"/>
                </a:cxn>
                <a:cxn ang="0">
                  <a:pos x="34" y="100"/>
                </a:cxn>
                <a:cxn ang="0">
                  <a:pos x="36" y="110"/>
                </a:cxn>
                <a:cxn ang="0">
                  <a:pos x="40" y="120"/>
                </a:cxn>
                <a:cxn ang="0">
                  <a:pos x="48" y="128"/>
                </a:cxn>
                <a:cxn ang="0">
                  <a:pos x="54" y="146"/>
                </a:cxn>
                <a:cxn ang="0">
                  <a:pos x="52" y="162"/>
                </a:cxn>
                <a:cxn ang="0">
                  <a:pos x="52" y="168"/>
                </a:cxn>
                <a:cxn ang="0">
                  <a:pos x="56" y="176"/>
                </a:cxn>
                <a:cxn ang="0">
                  <a:pos x="62" y="190"/>
                </a:cxn>
                <a:cxn ang="0">
                  <a:pos x="64" y="196"/>
                </a:cxn>
                <a:cxn ang="0">
                  <a:pos x="68" y="200"/>
                </a:cxn>
                <a:cxn ang="0">
                  <a:pos x="72" y="198"/>
                </a:cxn>
                <a:cxn ang="0">
                  <a:pos x="84" y="212"/>
                </a:cxn>
                <a:cxn ang="0">
                  <a:pos x="86" y="220"/>
                </a:cxn>
                <a:cxn ang="0">
                  <a:pos x="88" y="228"/>
                </a:cxn>
                <a:cxn ang="0">
                  <a:pos x="96" y="236"/>
                </a:cxn>
                <a:cxn ang="0">
                  <a:pos x="104" y="250"/>
                </a:cxn>
              </a:cxnLst>
              <a:rect l="0" t="0" r="r" b="b"/>
              <a:pathLst>
                <a:path w="274" h="262">
                  <a:moveTo>
                    <a:pt x="104" y="250"/>
                  </a:moveTo>
                  <a:lnTo>
                    <a:pt x="104" y="250"/>
                  </a:lnTo>
                  <a:lnTo>
                    <a:pt x="106" y="250"/>
                  </a:lnTo>
                  <a:lnTo>
                    <a:pt x="108" y="246"/>
                  </a:lnTo>
                  <a:lnTo>
                    <a:pt x="110" y="244"/>
                  </a:lnTo>
                  <a:lnTo>
                    <a:pt x="110" y="242"/>
                  </a:lnTo>
                  <a:lnTo>
                    <a:pt x="110" y="240"/>
                  </a:lnTo>
                  <a:lnTo>
                    <a:pt x="110" y="238"/>
                  </a:lnTo>
                  <a:lnTo>
                    <a:pt x="112" y="236"/>
                  </a:lnTo>
                  <a:lnTo>
                    <a:pt x="114" y="236"/>
                  </a:lnTo>
                  <a:lnTo>
                    <a:pt x="116" y="236"/>
                  </a:lnTo>
                  <a:lnTo>
                    <a:pt x="118" y="236"/>
                  </a:lnTo>
                  <a:lnTo>
                    <a:pt x="118" y="238"/>
                  </a:lnTo>
                  <a:lnTo>
                    <a:pt x="118" y="240"/>
                  </a:lnTo>
                  <a:lnTo>
                    <a:pt x="122" y="240"/>
                  </a:lnTo>
                  <a:lnTo>
                    <a:pt x="126" y="240"/>
                  </a:lnTo>
                  <a:lnTo>
                    <a:pt x="140" y="242"/>
                  </a:lnTo>
                  <a:lnTo>
                    <a:pt x="150" y="246"/>
                  </a:lnTo>
                  <a:lnTo>
                    <a:pt x="152" y="262"/>
                  </a:lnTo>
                  <a:lnTo>
                    <a:pt x="160" y="254"/>
                  </a:lnTo>
                  <a:lnTo>
                    <a:pt x="176" y="232"/>
                  </a:lnTo>
                  <a:lnTo>
                    <a:pt x="222" y="216"/>
                  </a:lnTo>
                  <a:lnTo>
                    <a:pt x="264" y="198"/>
                  </a:lnTo>
                  <a:lnTo>
                    <a:pt x="268" y="192"/>
                  </a:lnTo>
                  <a:lnTo>
                    <a:pt x="270" y="178"/>
                  </a:lnTo>
                  <a:lnTo>
                    <a:pt x="274" y="158"/>
                  </a:lnTo>
                  <a:lnTo>
                    <a:pt x="264" y="148"/>
                  </a:lnTo>
                  <a:lnTo>
                    <a:pt x="260" y="148"/>
                  </a:lnTo>
                  <a:lnTo>
                    <a:pt x="218" y="140"/>
                  </a:lnTo>
                  <a:lnTo>
                    <a:pt x="218" y="128"/>
                  </a:lnTo>
                  <a:lnTo>
                    <a:pt x="210" y="120"/>
                  </a:lnTo>
                  <a:lnTo>
                    <a:pt x="210" y="114"/>
                  </a:lnTo>
                  <a:lnTo>
                    <a:pt x="204" y="110"/>
                  </a:lnTo>
                  <a:lnTo>
                    <a:pt x="202" y="110"/>
                  </a:lnTo>
                  <a:lnTo>
                    <a:pt x="200" y="108"/>
                  </a:lnTo>
                  <a:lnTo>
                    <a:pt x="200" y="106"/>
                  </a:lnTo>
                  <a:lnTo>
                    <a:pt x="200" y="96"/>
                  </a:lnTo>
                  <a:lnTo>
                    <a:pt x="200" y="92"/>
                  </a:lnTo>
                  <a:lnTo>
                    <a:pt x="200" y="86"/>
                  </a:lnTo>
                  <a:lnTo>
                    <a:pt x="198" y="86"/>
                  </a:lnTo>
                  <a:lnTo>
                    <a:pt x="194" y="84"/>
                  </a:lnTo>
                  <a:lnTo>
                    <a:pt x="192" y="80"/>
                  </a:lnTo>
                  <a:lnTo>
                    <a:pt x="190" y="80"/>
                  </a:lnTo>
                  <a:lnTo>
                    <a:pt x="188" y="78"/>
                  </a:lnTo>
                  <a:lnTo>
                    <a:pt x="188" y="76"/>
                  </a:lnTo>
                  <a:lnTo>
                    <a:pt x="188" y="72"/>
                  </a:lnTo>
                  <a:lnTo>
                    <a:pt x="184" y="72"/>
                  </a:lnTo>
                  <a:lnTo>
                    <a:pt x="184" y="68"/>
                  </a:lnTo>
                  <a:lnTo>
                    <a:pt x="180" y="68"/>
                  </a:lnTo>
                  <a:lnTo>
                    <a:pt x="180" y="64"/>
                  </a:lnTo>
                  <a:lnTo>
                    <a:pt x="176" y="54"/>
                  </a:lnTo>
                  <a:lnTo>
                    <a:pt x="176" y="50"/>
                  </a:lnTo>
                  <a:lnTo>
                    <a:pt x="174" y="50"/>
                  </a:lnTo>
                  <a:lnTo>
                    <a:pt x="164" y="50"/>
                  </a:lnTo>
                  <a:lnTo>
                    <a:pt x="162" y="44"/>
                  </a:lnTo>
                  <a:lnTo>
                    <a:pt x="144" y="40"/>
                  </a:lnTo>
                  <a:lnTo>
                    <a:pt x="120" y="38"/>
                  </a:lnTo>
                  <a:lnTo>
                    <a:pt x="110" y="32"/>
                  </a:lnTo>
                  <a:lnTo>
                    <a:pt x="110" y="24"/>
                  </a:lnTo>
                  <a:lnTo>
                    <a:pt x="100" y="24"/>
                  </a:lnTo>
                  <a:lnTo>
                    <a:pt x="100" y="20"/>
                  </a:lnTo>
                  <a:lnTo>
                    <a:pt x="62" y="0"/>
                  </a:lnTo>
                  <a:lnTo>
                    <a:pt x="62" y="2"/>
                  </a:lnTo>
                  <a:lnTo>
                    <a:pt x="36" y="10"/>
                  </a:lnTo>
                  <a:lnTo>
                    <a:pt x="46" y="22"/>
                  </a:lnTo>
                  <a:lnTo>
                    <a:pt x="42" y="24"/>
                  </a:lnTo>
                  <a:lnTo>
                    <a:pt x="40" y="26"/>
                  </a:lnTo>
                  <a:lnTo>
                    <a:pt x="38" y="28"/>
                  </a:lnTo>
                  <a:lnTo>
                    <a:pt x="36" y="30"/>
                  </a:lnTo>
                  <a:lnTo>
                    <a:pt x="32" y="34"/>
                  </a:lnTo>
                  <a:lnTo>
                    <a:pt x="30" y="38"/>
                  </a:lnTo>
                  <a:lnTo>
                    <a:pt x="28" y="38"/>
                  </a:lnTo>
                  <a:lnTo>
                    <a:pt x="18" y="46"/>
                  </a:lnTo>
                  <a:lnTo>
                    <a:pt x="4" y="46"/>
                  </a:lnTo>
                  <a:lnTo>
                    <a:pt x="0" y="54"/>
                  </a:lnTo>
                  <a:lnTo>
                    <a:pt x="2" y="54"/>
                  </a:lnTo>
                  <a:lnTo>
                    <a:pt x="2" y="58"/>
                  </a:lnTo>
                  <a:lnTo>
                    <a:pt x="0" y="58"/>
                  </a:lnTo>
                  <a:lnTo>
                    <a:pt x="0" y="60"/>
                  </a:lnTo>
                  <a:lnTo>
                    <a:pt x="0" y="62"/>
                  </a:lnTo>
                  <a:lnTo>
                    <a:pt x="6" y="64"/>
                  </a:lnTo>
                  <a:lnTo>
                    <a:pt x="8" y="64"/>
                  </a:lnTo>
                  <a:lnTo>
                    <a:pt x="10" y="66"/>
                  </a:lnTo>
                  <a:lnTo>
                    <a:pt x="12" y="70"/>
                  </a:lnTo>
                  <a:lnTo>
                    <a:pt x="16" y="80"/>
                  </a:lnTo>
                  <a:lnTo>
                    <a:pt x="20" y="82"/>
                  </a:lnTo>
                  <a:lnTo>
                    <a:pt x="22" y="84"/>
                  </a:lnTo>
                  <a:lnTo>
                    <a:pt x="22" y="88"/>
                  </a:lnTo>
                  <a:lnTo>
                    <a:pt x="26" y="90"/>
                  </a:lnTo>
                  <a:lnTo>
                    <a:pt x="26" y="94"/>
                  </a:lnTo>
                  <a:lnTo>
                    <a:pt x="30" y="96"/>
                  </a:lnTo>
                  <a:lnTo>
                    <a:pt x="32" y="98"/>
                  </a:lnTo>
                  <a:lnTo>
                    <a:pt x="32" y="100"/>
                  </a:lnTo>
                  <a:lnTo>
                    <a:pt x="34" y="100"/>
                  </a:lnTo>
                  <a:lnTo>
                    <a:pt x="36" y="104"/>
                  </a:lnTo>
                  <a:lnTo>
                    <a:pt x="36" y="110"/>
                  </a:lnTo>
                  <a:lnTo>
                    <a:pt x="38" y="116"/>
                  </a:lnTo>
                  <a:lnTo>
                    <a:pt x="40" y="120"/>
                  </a:lnTo>
                  <a:lnTo>
                    <a:pt x="42" y="120"/>
                  </a:lnTo>
                  <a:lnTo>
                    <a:pt x="48" y="128"/>
                  </a:lnTo>
                  <a:lnTo>
                    <a:pt x="52" y="136"/>
                  </a:lnTo>
                  <a:lnTo>
                    <a:pt x="54" y="146"/>
                  </a:lnTo>
                  <a:lnTo>
                    <a:pt x="56" y="158"/>
                  </a:lnTo>
                  <a:lnTo>
                    <a:pt x="52" y="162"/>
                  </a:lnTo>
                  <a:lnTo>
                    <a:pt x="52" y="164"/>
                  </a:lnTo>
                  <a:lnTo>
                    <a:pt x="52" y="168"/>
                  </a:lnTo>
                  <a:lnTo>
                    <a:pt x="56" y="168"/>
                  </a:lnTo>
                  <a:lnTo>
                    <a:pt x="56" y="176"/>
                  </a:lnTo>
                  <a:lnTo>
                    <a:pt x="58" y="186"/>
                  </a:lnTo>
                  <a:lnTo>
                    <a:pt x="62" y="190"/>
                  </a:lnTo>
                  <a:lnTo>
                    <a:pt x="62" y="194"/>
                  </a:lnTo>
                  <a:lnTo>
                    <a:pt x="64" y="196"/>
                  </a:lnTo>
                  <a:lnTo>
                    <a:pt x="66" y="198"/>
                  </a:lnTo>
                  <a:lnTo>
                    <a:pt x="68" y="200"/>
                  </a:lnTo>
                  <a:lnTo>
                    <a:pt x="70" y="200"/>
                  </a:lnTo>
                  <a:lnTo>
                    <a:pt x="72" y="198"/>
                  </a:lnTo>
                  <a:lnTo>
                    <a:pt x="80" y="206"/>
                  </a:lnTo>
                  <a:lnTo>
                    <a:pt x="84" y="212"/>
                  </a:lnTo>
                  <a:lnTo>
                    <a:pt x="84" y="216"/>
                  </a:lnTo>
                  <a:lnTo>
                    <a:pt x="86" y="220"/>
                  </a:lnTo>
                  <a:lnTo>
                    <a:pt x="88" y="224"/>
                  </a:lnTo>
                  <a:lnTo>
                    <a:pt x="88" y="228"/>
                  </a:lnTo>
                  <a:lnTo>
                    <a:pt x="88" y="232"/>
                  </a:lnTo>
                  <a:lnTo>
                    <a:pt x="96" y="236"/>
                  </a:lnTo>
                  <a:lnTo>
                    <a:pt x="98" y="244"/>
                  </a:lnTo>
                  <a:lnTo>
                    <a:pt x="104" y="250"/>
                  </a:lnTo>
                  <a:lnTo>
                    <a:pt x="104" y="25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44" name="Freeform 460">
              <a:extLst>
                <a:ext uri="{FF2B5EF4-FFF2-40B4-BE49-F238E27FC236}">
                  <a16:creationId xmlns:a16="http://schemas.microsoft.com/office/drawing/2014/main" id="{F444668D-A877-4E14-A227-8FF56E1B284F}"/>
                </a:ext>
              </a:extLst>
            </p:cNvPr>
            <p:cNvSpPr>
              <a:spLocks noEditPoints="1"/>
            </p:cNvSpPr>
            <p:nvPr/>
          </p:nvSpPr>
          <p:spPr bwMode="auto">
            <a:xfrm>
              <a:off x="5416550" y="3384550"/>
              <a:ext cx="161925" cy="247650"/>
            </a:xfrm>
            <a:custGeom>
              <a:avLst/>
              <a:gdLst/>
              <a:ahLst/>
              <a:cxnLst>
                <a:cxn ang="0">
                  <a:pos x="54" y="6"/>
                </a:cxn>
                <a:cxn ang="0">
                  <a:pos x="56" y="12"/>
                </a:cxn>
                <a:cxn ang="0">
                  <a:pos x="52" y="2"/>
                </a:cxn>
                <a:cxn ang="0">
                  <a:pos x="52" y="6"/>
                </a:cxn>
                <a:cxn ang="0">
                  <a:pos x="58" y="18"/>
                </a:cxn>
                <a:cxn ang="0">
                  <a:pos x="66" y="28"/>
                </a:cxn>
                <a:cxn ang="0">
                  <a:pos x="72" y="38"/>
                </a:cxn>
                <a:cxn ang="0">
                  <a:pos x="84" y="42"/>
                </a:cxn>
                <a:cxn ang="0">
                  <a:pos x="90" y="46"/>
                </a:cxn>
                <a:cxn ang="0">
                  <a:pos x="96" y="52"/>
                </a:cxn>
                <a:cxn ang="0">
                  <a:pos x="96" y="56"/>
                </a:cxn>
                <a:cxn ang="0">
                  <a:pos x="102" y="60"/>
                </a:cxn>
                <a:cxn ang="0">
                  <a:pos x="98" y="70"/>
                </a:cxn>
                <a:cxn ang="0">
                  <a:pos x="96" y="78"/>
                </a:cxn>
                <a:cxn ang="0">
                  <a:pos x="92" y="84"/>
                </a:cxn>
                <a:cxn ang="0">
                  <a:pos x="86" y="94"/>
                </a:cxn>
                <a:cxn ang="0">
                  <a:pos x="86" y="102"/>
                </a:cxn>
                <a:cxn ang="0">
                  <a:pos x="78" y="110"/>
                </a:cxn>
                <a:cxn ang="0">
                  <a:pos x="72" y="122"/>
                </a:cxn>
                <a:cxn ang="0">
                  <a:pos x="66" y="126"/>
                </a:cxn>
                <a:cxn ang="0">
                  <a:pos x="62" y="136"/>
                </a:cxn>
                <a:cxn ang="0">
                  <a:pos x="46" y="138"/>
                </a:cxn>
                <a:cxn ang="0">
                  <a:pos x="42" y="150"/>
                </a:cxn>
                <a:cxn ang="0">
                  <a:pos x="32" y="152"/>
                </a:cxn>
                <a:cxn ang="0">
                  <a:pos x="26" y="156"/>
                </a:cxn>
                <a:cxn ang="0">
                  <a:pos x="14" y="152"/>
                </a:cxn>
                <a:cxn ang="0">
                  <a:pos x="0" y="120"/>
                </a:cxn>
                <a:cxn ang="0">
                  <a:pos x="46" y="96"/>
                </a:cxn>
                <a:cxn ang="0">
                  <a:pos x="52" y="62"/>
                </a:cxn>
                <a:cxn ang="0">
                  <a:pos x="44" y="48"/>
                </a:cxn>
                <a:cxn ang="0">
                  <a:pos x="48" y="40"/>
                </a:cxn>
                <a:cxn ang="0">
                  <a:pos x="48" y="32"/>
                </a:cxn>
                <a:cxn ang="0">
                  <a:pos x="48" y="28"/>
                </a:cxn>
                <a:cxn ang="0">
                  <a:pos x="50" y="24"/>
                </a:cxn>
                <a:cxn ang="0">
                  <a:pos x="48" y="18"/>
                </a:cxn>
                <a:cxn ang="0">
                  <a:pos x="52" y="22"/>
                </a:cxn>
                <a:cxn ang="0">
                  <a:pos x="56" y="20"/>
                </a:cxn>
                <a:cxn ang="0">
                  <a:pos x="58" y="18"/>
                </a:cxn>
              </a:cxnLst>
              <a:rect l="0" t="0" r="r" b="b"/>
              <a:pathLst>
                <a:path w="102" h="156">
                  <a:moveTo>
                    <a:pt x="52" y="6"/>
                  </a:moveTo>
                  <a:lnTo>
                    <a:pt x="54" y="6"/>
                  </a:lnTo>
                  <a:lnTo>
                    <a:pt x="52" y="12"/>
                  </a:lnTo>
                  <a:lnTo>
                    <a:pt x="56" y="12"/>
                  </a:lnTo>
                  <a:lnTo>
                    <a:pt x="56" y="0"/>
                  </a:lnTo>
                  <a:lnTo>
                    <a:pt x="52" y="2"/>
                  </a:lnTo>
                  <a:lnTo>
                    <a:pt x="52" y="6"/>
                  </a:lnTo>
                  <a:lnTo>
                    <a:pt x="52" y="6"/>
                  </a:lnTo>
                  <a:close/>
                  <a:moveTo>
                    <a:pt x="58" y="18"/>
                  </a:moveTo>
                  <a:lnTo>
                    <a:pt x="58" y="18"/>
                  </a:lnTo>
                  <a:lnTo>
                    <a:pt x="60" y="24"/>
                  </a:lnTo>
                  <a:lnTo>
                    <a:pt x="66" y="28"/>
                  </a:lnTo>
                  <a:lnTo>
                    <a:pt x="70" y="34"/>
                  </a:lnTo>
                  <a:lnTo>
                    <a:pt x="72" y="38"/>
                  </a:lnTo>
                  <a:lnTo>
                    <a:pt x="76" y="38"/>
                  </a:lnTo>
                  <a:lnTo>
                    <a:pt x="84" y="42"/>
                  </a:lnTo>
                  <a:lnTo>
                    <a:pt x="86" y="44"/>
                  </a:lnTo>
                  <a:lnTo>
                    <a:pt x="90" y="46"/>
                  </a:lnTo>
                  <a:lnTo>
                    <a:pt x="92" y="46"/>
                  </a:lnTo>
                  <a:lnTo>
                    <a:pt x="96" y="52"/>
                  </a:lnTo>
                  <a:lnTo>
                    <a:pt x="96" y="54"/>
                  </a:lnTo>
                  <a:lnTo>
                    <a:pt x="96" y="56"/>
                  </a:lnTo>
                  <a:lnTo>
                    <a:pt x="100" y="58"/>
                  </a:lnTo>
                  <a:lnTo>
                    <a:pt x="102" y="60"/>
                  </a:lnTo>
                  <a:lnTo>
                    <a:pt x="102" y="64"/>
                  </a:lnTo>
                  <a:lnTo>
                    <a:pt x="98" y="70"/>
                  </a:lnTo>
                  <a:lnTo>
                    <a:pt x="98" y="74"/>
                  </a:lnTo>
                  <a:lnTo>
                    <a:pt x="96" y="78"/>
                  </a:lnTo>
                  <a:lnTo>
                    <a:pt x="96" y="80"/>
                  </a:lnTo>
                  <a:lnTo>
                    <a:pt x="92" y="84"/>
                  </a:lnTo>
                  <a:lnTo>
                    <a:pt x="90" y="92"/>
                  </a:lnTo>
                  <a:lnTo>
                    <a:pt x="86" y="94"/>
                  </a:lnTo>
                  <a:lnTo>
                    <a:pt x="86" y="98"/>
                  </a:lnTo>
                  <a:lnTo>
                    <a:pt x="86" y="102"/>
                  </a:lnTo>
                  <a:lnTo>
                    <a:pt x="82" y="100"/>
                  </a:lnTo>
                  <a:lnTo>
                    <a:pt x="78" y="110"/>
                  </a:lnTo>
                  <a:lnTo>
                    <a:pt x="78" y="120"/>
                  </a:lnTo>
                  <a:lnTo>
                    <a:pt x="72" y="122"/>
                  </a:lnTo>
                  <a:lnTo>
                    <a:pt x="66" y="124"/>
                  </a:lnTo>
                  <a:lnTo>
                    <a:pt x="66" y="126"/>
                  </a:lnTo>
                  <a:lnTo>
                    <a:pt x="62" y="132"/>
                  </a:lnTo>
                  <a:lnTo>
                    <a:pt x="62" y="136"/>
                  </a:lnTo>
                  <a:lnTo>
                    <a:pt x="56" y="138"/>
                  </a:lnTo>
                  <a:lnTo>
                    <a:pt x="46" y="138"/>
                  </a:lnTo>
                  <a:lnTo>
                    <a:pt x="44" y="144"/>
                  </a:lnTo>
                  <a:lnTo>
                    <a:pt x="42" y="150"/>
                  </a:lnTo>
                  <a:lnTo>
                    <a:pt x="36" y="150"/>
                  </a:lnTo>
                  <a:lnTo>
                    <a:pt x="32" y="152"/>
                  </a:lnTo>
                  <a:lnTo>
                    <a:pt x="26" y="154"/>
                  </a:lnTo>
                  <a:lnTo>
                    <a:pt x="26" y="156"/>
                  </a:lnTo>
                  <a:lnTo>
                    <a:pt x="22" y="156"/>
                  </a:lnTo>
                  <a:lnTo>
                    <a:pt x="14" y="152"/>
                  </a:lnTo>
                  <a:lnTo>
                    <a:pt x="0" y="124"/>
                  </a:lnTo>
                  <a:lnTo>
                    <a:pt x="0" y="120"/>
                  </a:lnTo>
                  <a:lnTo>
                    <a:pt x="42" y="102"/>
                  </a:lnTo>
                  <a:lnTo>
                    <a:pt x="46" y="96"/>
                  </a:lnTo>
                  <a:lnTo>
                    <a:pt x="48" y="82"/>
                  </a:lnTo>
                  <a:lnTo>
                    <a:pt x="52" y="62"/>
                  </a:lnTo>
                  <a:lnTo>
                    <a:pt x="42" y="52"/>
                  </a:lnTo>
                  <a:lnTo>
                    <a:pt x="44" y="48"/>
                  </a:lnTo>
                  <a:lnTo>
                    <a:pt x="46" y="44"/>
                  </a:lnTo>
                  <a:lnTo>
                    <a:pt x="48" y="40"/>
                  </a:lnTo>
                  <a:lnTo>
                    <a:pt x="48" y="36"/>
                  </a:lnTo>
                  <a:lnTo>
                    <a:pt x="48" y="32"/>
                  </a:lnTo>
                  <a:lnTo>
                    <a:pt x="46" y="32"/>
                  </a:lnTo>
                  <a:lnTo>
                    <a:pt x="48" y="28"/>
                  </a:lnTo>
                  <a:lnTo>
                    <a:pt x="52" y="26"/>
                  </a:lnTo>
                  <a:lnTo>
                    <a:pt x="50" y="24"/>
                  </a:lnTo>
                  <a:lnTo>
                    <a:pt x="48" y="22"/>
                  </a:lnTo>
                  <a:lnTo>
                    <a:pt x="48" y="18"/>
                  </a:lnTo>
                  <a:lnTo>
                    <a:pt x="50" y="18"/>
                  </a:lnTo>
                  <a:lnTo>
                    <a:pt x="52" y="22"/>
                  </a:lnTo>
                  <a:lnTo>
                    <a:pt x="54" y="22"/>
                  </a:lnTo>
                  <a:lnTo>
                    <a:pt x="56" y="20"/>
                  </a:lnTo>
                  <a:lnTo>
                    <a:pt x="58" y="18"/>
                  </a:lnTo>
                  <a:lnTo>
                    <a:pt x="58" y="1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45" name="Freeform 461">
              <a:extLst>
                <a:ext uri="{FF2B5EF4-FFF2-40B4-BE49-F238E27FC236}">
                  <a16:creationId xmlns:a16="http://schemas.microsoft.com/office/drawing/2014/main" id="{381A0CA2-2FC9-47B0-81FD-824C7D231401}"/>
                </a:ext>
              </a:extLst>
            </p:cNvPr>
            <p:cNvSpPr>
              <a:spLocks/>
            </p:cNvSpPr>
            <p:nvPr/>
          </p:nvSpPr>
          <p:spPr bwMode="auto">
            <a:xfrm>
              <a:off x="4092575" y="3117850"/>
              <a:ext cx="228600" cy="228600"/>
            </a:xfrm>
            <a:custGeom>
              <a:avLst/>
              <a:gdLst/>
              <a:ahLst/>
              <a:cxnLst>
                <a:cxn ang="0">
                  <a:pos x="132" y="12"/>
                </a:cxn>
                <a:cxn ang="0">
                  <a:pos x="126" y="6"/>
                </a:cxn>
                <a:cxn ang="0">
                  <a:pos x="122" y="8"/>
                </a:cxn>
                <a:cxn ang="0">
                  <a:pos x="114" y="10"/>
                </a:cxn>
                <a:cxn ang="0">
                  <a:pos x="104" y="10"/>
                </a:cxn>
                <a:cxn ang="0">
                  <a:pos x="96" y="10"/>
                </a:cxn>
                <a:cxn ang="0">
                  <a:pos x="92" y="0"/>
                </a:cxn>
                <a:cxn ang="0">
                  <a:pos x="84" y="4"/>
                </a:cxn>
                <a:cxn ang="0">
                  <a:pos x="82" y="12"/>
                </a:cxn>
                <a:cxn ang="0">
                  <a:pos x="80" y="20"/>
                </a:cxn>
                <a:cxn ang="0">
                  <a:pos x="74" y="28"/>
                </a:cxn>
                <a:cxn ang="0">
                  <a:pos x="66" y="40"/>
                </a:cxn>
                <a:cxn ang="0">
                  <a:pos x="52" y="46"/>
                </a:cxn>
                <a:cxn ang="0">
                  <a:pos x="38" y="56"/>
                </a:cxn>
                <a:cxn ang="0">
                  <a:pos x="36" y="68"/>
                </a:cxn>
                <a:cxn ang="0">
                  <a:pos x="32" y="76"/>
                </a:cxn>
                <a:cxn ang="0">
                  <a:pos x="34" y="92"/>
                </a:cxn>
                <a:cxn ang="0">
                  <a:pos x="34" y="104"/>
                </a:cxn>
                <a:cxn ang="0">
                  <a:pos x="32" y="112"/>
                </a:cxn>
                <a:cxn ang="0">
                  <a:pos x="22" y="128"/>
                </a:cxn>
                <a:cxn ang="0">
                  <a:pos x="14" y="134"/>
                </a:cxn>
                <a:cxn ang="0">
                  <a:pos x="4" y="140"/>
                </a:cxn>
                <a:cxn ang="0">
                  <a:pos x="56" y="142"/>
                </a:cxn>
                <a:cxn ang="0">
                  <a:pos x="60" y="124"/>
                </a:cxn>
                <a:cxn ang="0">
                  <a:pos x="70" y="114"/>
                </a:cxn>
                <a:cxn ang="0">
                  <a:pos x="84" y="110"/>
                </a:cxn>
                <a:cxn ang="0">
                  <a:pos x="88" y="106"/>
                </a:cxn>
                <a:cxn ang="0">
                  <a:pos x="96" y="102"/>
                </a:cxn>
                <a:cxn ang="0">
                  <a:pos x="106" y="100"/>
                </a:cxn>
                <a:cxn ang="0">
                  <a:pos x="112" y="90"/>
                </a:cxn>
                <a:cxn ang="0">
                  <a:pos x="118" y="84"/>
                </a:cxn>
                <a:cxn ang="0">
                  <a:pos x="128" y="76"/>
                </a:cxn>
                <a:cxn ang="0">
                  <a:pos x="128" y="70"/>
                </a:cxn>
                <a:cxn ang="0">
                  <a:pos x="132" y="66"/>
                </a:cxn>
                <a:cxn ang="0">
                  <a:pos x="136" y="62"/>
                </a:cxn>
                <a:cxn ang="0">
                  <a:pos x="142" y="56"/>
                </a:cxn>
                <a:cxn ang="0">
                  <a:pos x="142" y="52"/>
                </a:cxn>
                <a:cxn ang="0">
                  <a:pos x="138" y="46"/>
                </a:cxn>
                <a:cxn ang="0">
                  <a:pos x="136" y="38"/>
                </a:cxn>
                <a:cxn ang="0">
                  <a:pos x="134" y="32"/>
                </a:cxn>
                <a:cxn ang="0">
                  <a:pos x="136" y="22"/>
                </a:cxn>
                <a:cxn ang="0">
                  <a:pos x="134" y="14"/>
                </a:cxn>
                <a:cxn ang="0">
                  <a:pos x="132" y="12"/>
                </a:cxn>
              </a:cxnLst>
              <a:rect l="0" t="0" r="r" b="b"/>
              <a:pathLst>
                <a:path w="144" h="144">
                  <a:moveTo>
                    <a:pt x="132" y="12"/>
                  </a:moveTo>
                  <a:lnTo>
                    <a:pt x="132" y="12"/>
                  </a:lnTo>
                  <a:lnTo>
                    <a:pt x="126" y="10"/>
                  </a:lnTo>
                  <a:lnTo>
                    <a:pt x="126" y="6"/>
                  </a:lnTo>
                  <a:lnTo>
                    <a:pt x="124" y="6"/>
                  </a:lnTo>
                  <a:lnTo>
                    <a:pt x="122" y="8"/>
                  </a:lnTo>
                  <a:lnTo>
                    <a:pt x="120" y="10"/>
                  </a:lnTo>
                  <a:lnTo>
                    <a:pt x="114" y="10"/>
                  </a:lnTo>
                  <a:lnTo>
                    <a:pt x="108" y="10"/>
                  </a:lnTo>
                  <a:lnTo>
                    <a:pt x="104" y="10"/>
                  </a:lnTo>
                  <a:lnTo>
                    <a:pt x="100" y="12"/>
                  </a:lnTo>
                  <a:lnTo>
                    <a:pt x="96" y="10"/>
                  </a:lnTo>
                  <a:lnTo>
                    <a:pt x="94" y="6"/>
                  </a:lnTo>
                  <a:lnTo>
                    <a:pt x="92" y="0"/>
                  </a:lnTo>
                  <a:lnTo>
                    <a:pt x="88" y="0"/>
                  </a:lnTo>
                  <a:lnTo>
                    <a:pt x="84" y="4"/>
                  </a:lnTo>
                  <a:lnTo>
                    <a:pt x="84" y="8"/>
                  </a:lnTo>
                  <a:lnTo>
                    <a:pt x="82" y="12"/>
                  </a:lnTo>
                  <a:lnTo>
                    <a:pt x="80" y="14"/>
                  </a:lnTo>
                  <a:lnTo>
                    <a:pt x="80" y="20"/>
                  </a:lnTo>
                  <a:lnTo>
                    <a:pt x="78" y="24"/>
                  </a:lnTo>
                  <a:lnTo>
                    <a:pt x="74" y="28"/>
                  </a:lnTo>
                  <a:lnTo>
                    <a:pt x="72" y="34"/>
                  </a:lnTo>
                  <a:lnTo>
                    <a:pt x="66" y="40"/>
                  </a:lnTo>
                  <a:lnTo>
                    <a:pt x="56" y="46"/>
                  </a:lnTo>
                  <a:lnTo>
                    <a:pt x="52" y="46"/>
                  </a:lnTo>
                  <a:lnTo>
                    <a:pt x="44" y="52"/>
                  </a:lnTo>
                  <a:lnTo>
                    <a:pt x="38" y="56"/>
                  </a:lnTo>
                  <a:lnTo>
                    <a:pt x="38" y="64"/>
                  </a:lnTo>
                  <a:lnTo>
                    <a:pt x="36" y="68"/>
                  </a:lnTo>
                  <a:lnTo>
                    <a:pt x="32" y="72"/>
                  </a:lnTo>
                  <a:lnTo>
                    <a:pt x="32" y="76"/>
                  </a:lnTo>
                  <a:lnTo>
                    <a:pt x="32" y="82"/>
                  </a:lnTo>
                  <a:lnTo>
                    <a:pt x="34" y="92"/>
                  </a:lnTo>
                  <a:lnTo>
                    <a:pt x="34" y="102"/>
                  </a:lnTo>
                  <a:lnTo>
                    <a:pt x="34" y="104"/>
                  </a:lnTo>
                  <a:lnTo>
                    <a:pt x="32" y="110"/>
                  </a:lnTo>
                  <a:lnTo>
                    <a:pt x="32" y="112"/>
                  </a:lnTo>
                  <a:lnTo>
                    <a:pt x="26" y="120"/>
                  </a:lnTo>
                  <a:lnTo>
                    <a:pt x="22" y="128"/>
                  </a:lnTo>
                  <a:lnTo>
                    <a:pt x="18" y="128"/>
                  </a:lnTo>
                  <a:lnTo>
                    <a:pt x="14" y="134"/>
                  </a:lnTo>
                  <a:lnTo>
                    <a:pt x="10" y="138"/>
                  </a:lnTo>
                  <a:lnTo>
                    <a:pt x="4" y="140"/>
                  </a:lnTo>
                  <a:lnTo>
                    <a:pt x="0" y="144"/>
                  </a:lnTo>
                  <a:lnTo>
                    <a:pt x="56" y="142"/>
                  </a:lnTo>
                  <a:lnTo>
                    <a:pt x="56" y="128"/>
                  </a:lnTo>
                  <a:lnTo>
                    <a:pt x="60" y="124"/>
                  </a:lnTo>
                  <a:lnTo>
                    <a:pt x="66" y="116"/>
                  </a:lnTo>
                  <a:lnTo>
                    <a:pt x="70" y="114"/>
                  </a:lnTo>
                  <a:lnTo>
                    <a:pt x="76" y="112"/>
                  </a:lnTo>
                  <a:lnTo>
                    <a:pt x="84" y="110"/>
                  </a:lnTo>
                  <a:lnTo>
                    <a:pt x="86" y="108"/>
                  </a:lnTo>
                  <a:lnTo>
                    <a:pt x="88" y="106"/>
                  </a:lnTo>
                  <a:lnTo>
                    <a:pt x="92" y="102"/>
                  </a:lnTo>
                  <a:lnTo>
                    <a:pt x="96" y="102"/>
                  </a:lnTo>
                  <a:lnTo>
                    <a:pt x="102" y="102"/>
                  </a:lnTo>
                  <a:lnTo>
                    <a:pt x="106" y="100"/>
                  </a:lnTo>
                  <a:lnTo>
                    <a:pt x="110" y="96"/>
                  </a:lnTo>
                  <a:lnTo>
                    <a:pt x="112" y="90"/>
                  </a:lnTo>
                  <a:lnTo>
                    <a:pt x="116" y="84"/>
                  </a:lnTo>
                  <a:lnTo>
                    <a:pt x="118" y="84"/>
                  </a:lnTo>
                  <a:lnTo>
                    <a:pt x="124" y="80"/>
                  </a:lnTo>
                  <a:lnTo>
                    <a:pt x="128" y="76"/>
                  </a:lnTo>
                  <a:lnTo>
                    <a:pt x="128" y="72"/>
                  </a:lnTo>
                  <a:lnTo>
                    <a:pt x="128" y="70"/>
                  </a:lnTo>
                  <a:lnTo>
                    <a:pt x="130" y="68"/>
                  </a:lnTo>
                  <a:lnTo>
                    <a:pt x="132" y="66"/>
                  </a:lnTo>
                  <a:lnTo>
                    <a:pt x="134" y="64"/>
                  </a:lnTo>
                  <a:lnTo>
                    <a:pt x="136" y="62"/>
                  </a:lnTo>
                  <a:lnTo>
                    <a:pt x="136" y="60"/>
                  </a:lnTo>
                  <a:lnTo>
                    <a:pt x="142" y="56"/>
                  </a:lnTo>
                  <a:lnTo>
                    <a:pt x="144" y="54"/>
                  </a:lnTo>
                  <a:lnTo>
                    <a:pt x="142" y="52"/>
                  </a:lnTo>
                  <a:lnTo>
                    <a:pt x="140" y="50"/>
                  </a:lnTo>
                  <a:lnTo>
                    <a:pt x="138" y="46"/>
                  </a:lnTo>
                  <a:lnTo>
                    <a:pt x="138" y="40"/>
                  </a:lnTo>
                  <a:lnTo>
                    <a:pt x="136" y="38"/>
                  </a:lnTo>
                  <a:lnTo>
                    <a:pt x="136" y="36"/>
                  </a:lnTo>
                  <a:lnTo>
                    <a:pt x="134" y="32"/>
                  </a:lnTo>
                  <a:lnTo>
                    <a:pt x="136" y="26"/>
                  </a:lnTo>
                  <a:lnTo>
                    <a:pt x="136" y="22"/>
                  </a:lnTo>
                  <a:lnTo>
                    <a:pt x="136" y="18"/>
                  </a:lnTo>
                  <a:lnTo>
                    <a:pt x="134" y="14"/>
                  </a:lnTo>
                  <a:lnTo>
                    <a:pt x="132" y="12"/>
                  </a:lnTo>
                  <a:lnTo>
                    <a:pt x="132" y="1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46" name="Freeform 462">
              <a:extLst>
                <a:ext uri="{FF2B5EF4-FFF2-40B4-BE49-F238E27FC236}">
                  <a16:creationId xmlns:a16="http://schemas.microsoft.com/office/drawing/2014/main" id="{1B91FA7A-0257-46E2-9EAF-CF19345A68A2}"/>
                </a:ext>
              </a:extLst>
            </p:cNvPr>
            <p:cNvSpPr>
              <a:spLocks/>
            </p:cNvSpPr>
            <p:nvPr/>
          </p:nvSpPr>
          <p:spPr bwMode="auto">
            <a:xfrm>
              <a:off x="4518025" y="3187700"/>
              <a:ext cx="349250" cy="368300"/>
            </a:xfrm>
            <a:custGeom>
              <a:avLst/>
              <a:gdLst/>
              <a:ahLst/>
              <a:cxnLst>
                <a:cxn ang="0">
                  <a:pos x="36" y="8"/>
                </a:cxn>
                <a:cxn ang="0">
                  <a:pos x="36" y="12"/>
                </a:cxn>
                <a:cxn ang="0">
                  <a:pos x="30" y="20"/>
                </a:cxn>
                <a:cxn ang="0">
                  <a:pos x="24" y="22"/>
                </a:cxn>
                <a:cxn ang="0">
                  <a:pos x="20" y="24"/>
                </a:cxn>
                <a:cxn ang="0">
                  <a:pos x="20" y="36"/>
                </a:cxn>
                <a:cxn ang="0">
                  <a:pos x="18" y="40"/>
                </a:cxn>
                <a:cxn ang="0">
                  <a:pos x="16" y="46"/>
                </a:cxn>
                <a:cxn ang="0">
                  <a:pos x="12" y="48"/>
                </a:cxn>
                <a:cxn ang="0">
                  <a:pos x="6" y="50"/>
                </a:cxn>
                <a:cxn ang="0">
                  <a:pos x="8" y="52"/>
                </a:cxn>
                <a:cxn ang="0">
                  <a:pos x="8" y="82"/>
                </a:cxn>
                <a:cxn ang="0">
                  <a:pos x="10" y="90"/>
                </a:cxn>
                <a:cxn ang="0">
                  <a:pos x="8" y="94"/>
                </a:cxn>
                <a:cxn ang="0">
                  <a:pos x="8" y="98"/>
                </a:cxn>
                <a:cxn ang="0">
                  <a:pos x="8" y="114"/>
                </a:cxn>
                <a:cxn ang="0">
                  <a:pos x="4" y="118"/>
                </a:cxn>
                <a:cxn ang="0">
                  <a:pos x="4" y="126"/>
                </a:cxn>
                <a:cxn ang="0">
                  <a:pos x="10" y="136"/>
                </a:cxn>
                <a:cxn ang="0">
                  <a:pos x="12" y="144"/>
                </a:cxn>
                <a:cxn ang="0">
                  <a:pos x="16" y="152"/>
                </a:cxn>
                <a:cxn ang="0">
                  <a:pos x="28" y="154"/>
                </a:cxn>
                <a:cxn ang="0">
                  <a:pos x="32" y="160"/>
                </a:cxn>
                <a:cxn ang="0">
                  <a:pos x="36" y="160"/>
                </a:cxn>
                <a:cxn ang="0">
                  <a:pos x="42" y="166"/>
                </a:cxn>
                <a:cxn ang="0">
                  <a:pos x="74" y="180"/>
                </a:cxn>
                <a:cxn ang="0">
                  <a:pos x="96" y="164"/>
                </a:cxn>
                <a:cxn ang="0">
                  <a:pos x="208" y="220"/>
                </a:cxn>
                <a:cxn ang="0">
                  <a:pos x="220" y="188"/>
                </a:cxn>
                <a:cxn ang="0">
                  <a:pos x="216" y="66"/>
                </a:cxn>
                <a:cxn ang="0">
                  <a:pos x="214" y="58"/>
                </a:cxn>
                <a:cxn ang="0">
                  <a:pos x="216" y="50"/>
                </a:cxn>
                <a:cxn ang="0">
                  <a:pos x="218" y="44"/>
                </a:cxn>
                <a:cxn ang="0">
                  <a:pos x="214" y="32"/>
                </a:cxn>
                <a:cxn ang="0">
                  <a:pos x="208" y="26"/>
                </a:cxn>
                <a:cxn ang="0">
                  <a:pos x="202" y="22"/>
                </a:cxn>
                <a:cxn ang="0">
                  <a:pos x="196" y="20"/>
                </a:cxn>
                <a:cxn ang="0">
                  <a:pos x="192" y="18"/>
                </a:cxn>
                <a:cxn ang="0">
                  <a:pos x="192" y="14"/>
                </a:cxn>
                <a:cxn ang="0">
                  <a:pos x="176" y="10"/>
                </a:cxn>
                <a:cxn ang="0">
                  <a:pos x="170" y="10"/>
                </a:cxn>
                <a:cxn ang="0">
                  <a:pos x="162" y="16"/>
                </a:cxn>
                <a:cxn ang="0">
                  <a:pos x="156" y="20"/>
                </a:cxn>
                <a:cxn ang="0">
                  <a:pos x="150" y="26"/>
                </a:cxn>
                <a:cxn ang="0">
                  <a:pos x="156" y="38"/>
                </a:cxn>
                <a:cxn ang="0">
                  <a:pos x="148" y="48"/>
                </a:cxn>
                <a:cxn ang="0">
                  <a:pos x="140" y="52"/>
                </a:cxn>
                <a:cxn ang="0">
                  <a:pos x="118" y="44"/>
                </a:cxn>
                <a:cxn ang="0">
                  <a:pos x="112" y="42"/>
                </a:cxn>
                <a:cxn ang="0">
                  <a:pos x="104" y="42"/>
                </a:cxn>
                <a:cxn ang="0">
                  <a:pos x="94" y="34"/>
                </a:cxn>
                <a:cxn ang="0">
                  <a:pos x="88" y="24"/>
                </a:cxn>
                <a:cxn ang="0">
                  <a:pos x="84" y="22"/>
                </a:cxn>
                <a:cxn ang="0">
                  <a:pos x="80" y="18"/>
                </a:cxn>
                <a:cxn ang="0">
                  <a:pos x="76" y="16"/>
                </a:cxn>
                <a:cxn ang="0">
                  <a:pos x="66" y="12"/>
                </a:cxn>
                <a:cxn ang="0">
                  <a:pos x="56" y="12"/>
                </a:cxn>
                <a:cxn ang="0">
                  <a:pos x="50" y="10"/>
                </a:cxn>
                <a:cxn ang="0">
                  <a:pos x="42" y="6"/>
                </a:cxn>
                <a:cxn ang="0">
                  <a:pos x="40" y="2"/>
                </a:cxn>
                <a:cxn ang="0">
                  <a:pos x="40" y="0"/>
                </a:cxn>
              </a:cxnLst>
              <a:rect l="0" t="0" r="r" b="b"/>
              <a:pathLst>
                <a:path w="220" h="232">
                  <a:moveTo>
                    <a:pt x="40" y="0"/>
                  </a:moveTo>
                  <a:lnTo>
                    <a:pt x="36" y="8"/>
                  </a:lnTo>
                  <a:lnTo>
                    <a:pt x="36" y="10"/>
                  </a:lnTo>
                  <a:lnTo>
                    <a:pt x="36" y="12"/>
                  </a:lnTo>
                  <a:lnTo>
                    <a:pt x="34" y="16"/>
                  </a:lnTo>
                  <a:lnTo>
                    <a:pt x="30" y="20"/>
                  </a:lnTo>
                  <a:lnTo>
                    <a:pt x="28" y="20"/>
                  </a:lnTo>
                  <a:lnTo>
                    <a:pt x="24" y="22"/>
                  </a:lnTo>
                  <a:lnTo>
                    <a:pt x="20" y="22"/>
                  </a:lnTo>
                  <a:lnTo>
                    <a:pt x="20" y="24"/>
                  </a:lnTo>
                  <a:lnTo>
                    <a:pt x="18" y="28"/>
                  </a:lnTo>
                  <a:lnTo>
                    <a:pt x="20" y="36"/>
                  </a:lnTo>
                  <a:lnTo>
                    <a:pt x="20" y="38"/>
                  </a:lnTo>
                  <a:lnTo>
                    <a:pt x="18" y="40"/>
                  </a:lnTo>
                  <a:lnTo>
                    <a:pt x="16" y="42"/>
                  </a:lnTo>
                  <a:lnTo>
                    <a:pt x="16" y="46"/>
                  </a:lnTo>
                  <a:lnTo>
                    <a:pt x="14" y="46"/>
                  </a:lnTo>
                  <a:lnTo>
                    <a:pt x="12" y="48"/>
                  </a:lnTo>
                  <a:lnTo>
                    <a:pt x="10" y="48"/>
                  </a:lnTo>
                  <a:lnTo>
                    <a:pt x="6" y="50"/>
                  </a:lnTo>
                  <a:lnTo>
                    <a:pt x="6" y="52"/>
                  </a:lnTo>
                  <a:lnTo>
                    <a:pt x="8" y="52"/>
                  </a:lnTo>
                  <a:lnTo>
                    <a:pt x="8" y="54"/>
                  </a:lnTo>
                  <a:lnTo>
                    <a:pt x="8" y="82"/>
                  </a:lnTo>
                  <a:lnTo>
                    <a:pt x="12" y="88"/>
                  </a:lnTo>
                  <a:lnTo>
                    <a:pt x="10" y="90"/>
                  </a:lnTo>
                  <a:lnTo>
                    <a:pt x="8" y="92"/>
                  </a:lnTo>
                  <a:lnTo>
                    <a:pt x="8" y="94"/>
                  </a:lnTo>
                  <a:lnTo>
                    <a:pt x="10" y="94"/>
                  </a:lnTo>
                  <a:lnTo>
                    <a:pt x="8" y="98"/>
                  </a:lnTo>
                  <a:lnTo>
                    <a:pt x="10" y="104"/>
                  </a:lnTo>
                  <a:lnTo>
                    <a:pt x="8" y="114"/>
                  </a:lnTo>
                  <a:lnTo>
                    <a:pt x="6" y="116"/>
                  </a:lnTo>
                  <a:lnTo>
                    <a:pt x="4" y="118"/>
                  </a:lnTo>
                  <a:lnTo>
                    <a:pt x="0" y="120"/>
                  </a:lnTo>
                  <a:lnTo>
                    <a:pt x="4" y="126"/>
                  </a:lnTo>
                  <a:lnTo>
                    <a:pt x="6" y="130"/>
                  </a:lnTo>
                  <a:lnTo>
                    <a:pt x="10" y="136"/>
                  </a:lnTo>
                  <a:lnTo>
                    <a:pt x="12" y="140"/>
                  </a:lnTo>
                  <a:lnTo>
                    <a:pt x="12" y="144"/>
                  </a:lnTo>
                  <a:lnTo>
                    <a:pt x="14" y="150"/>
                  </a:lnTo>
                  <a:lnTo>
                    <a:pt x="16" y="152"/>
                  </a:lnTo>
                  <a:lnTo>
                    <a:pt x="18" y="152"/>
                  </a:lnTo>
                  <a:lnTo>
                    <a:pt x="28" y="154"/>
                  </a:lnTo>
                  <a:lnTo>
                    <a:pt x="30" y="158"/>
                  </a:lnTo>
                  <a:lnTo>
                    <a:pt x="32" y="160"/>
                  </a:lnTo>
                  <a:lnTo>
                    <a:pt x="34" y="160"/>
                  </a:lnTo>
                  <a:lnTo>
                    <a:pt x="36" y="160"/>
                  </a:lnTo>
                  <a:lnTo>
                    <a:pt x="38" y="162"/>
                  </a:lnTo>
                  <a:lnTo>
                    <a:pt x="42" y="166"/>
                  </a:lnTo>
                  <a:lnTo>
                    <a:pt x="74" y="182"/>
                  </a:lnTo>
                  <a:lnTo>
                    <a:pt x="74" y="180"/>
                  </a:lnTo>
                  <a:lnTo>
                    <a:pt x="84" y="174"/>
                  </a:lnTo>
                  <a:lnTo>
                    <a:pt x="96" y="164"/>
                  </a:lnTo>
                  <a:lnTo>
                    <a:pt x="208" y="232"/>
                  </a:lnTo>
                  <a:lnTo>
                    <a:pt x="208" y="220"/>
                  </a:lnTo>
                  <a:lnTo>
                    <a:pt x="220" y="220"/>
                  </a:lnTo>
                  <a:lnTo>
                    <a:pt x="220" y="188"/>
                  </a:lnTo>
                  <a:lnTo>
                    <a:pt x="220" y="72"/>
                  </a:lnTo>
                  <a:lnTo>
                    <a:pt x="216" y="66"/>
                  </a:lnTo>
                  <a:lnTo>
                    <a:pt x="214" y="64"/>
                  </a:lnTo>
                  <a:lnTo>
                    <a:pt x="214" y="58"/>
                  </a:lnTo>
                  <a:lnTo>
                    <a:pt x="214" y="52"/>
                  </a:lnTo>
                  <a:lnTo>
                    <a:pt x="216" y="50"/>
                  </a:lnTo>
                  <a:lnTo>
                    <a:pt x="218" y="48"/>
                  </a:lnTo>
                  <a:lnTo>
                    <a:pt x="218" y="44"/>
                  </a:lnTo>
                  <a:lnTo>
                    <a:pt x="214" y="38"/>
                  </a:lnTo>
                  <a:lnTo>
                    <a:pt x="214" y="32"/>
                  </a:lnTo>
                  <a:lnTo>
                    <a:pt x="214" y="28"/>
                  </a:lnTo>
                  <a:lnTo>
                    <a:pt x="208" y="26"/>
                  </a:lnTo>
                  <a:lnTo>
                    <a:pt x="208" y="24"/>
                  </a:lnTo>
                  <a:lnTo>
                    <a:pt x="202" y="22"/>
                  </a:lnTo>
                  <a:lnTo>
                    <a:pt x="196" y="24"/>
                  </a:lnTo>
                  <a:lnTo>
                    <a:pt x="196" y="20"/>
                  </a:lnTo>
                  <a:lnTo>
                    <a:pt x="196" y="18"/>
                  </a:lnTo>
                  <a:lnTo>
                    <a:pt x="192" y="18"/>
                  </a:lnTo>
                  <a:lnTo>
                    <a:pt x="192" y="16"/>
                  </a:lnTo>
                  <a:lnTo>
                    <a:pt x="192" y="14"/>
                  </a:lnTo>
                  <a:lnTo>
                    <a:pt x="186" y="14"/>
                  </a:lnTo>
                  <a:lnTo>
                    <a:pt x="176" y="10"/>
                  </a:lnTo>
                  <a:lnTo>
                    <a:pt x="172" y="8"/>
                  </a:lnTo>
                  <a:lnTo>
                    <a:pt x="170" y="10"/>
                  </a:lnTo>
                  <a:lnTo>
                    <a:pt x="166" y="12"/>
                  </a:lnTo>
                  <a:lnTo>
                    <a:pt x="162" y="16"/>
                  </a:lnTo>
                  <a:lnTo>
                    <a:pt x="158" y="16"/>
                  </a:lnTo>
                  <a:lnTo>
                    <a:pt x="156" y="20"/>
                  </a:lnTo>
                  <a:lnTo>
                    <a:pt x="154" y="24"/>
                  </a:lnTo>
                  <a:lnTo>
                    <a:pt x="150" y="26"/>
                  </a:lnTo>
                  <a:lnTo>
                    <a:pt x="154" y="32"/>
                  </a:lnTo>
                  <a:lnTo>
                    <a:pt x="156" y="38"/>
                  </a:lnTo>
                  <a:lnTo>
                    <a:pt x="154" y="42"/>
                  </a:lnTo>
                  <a:lnTo>
                    <a:pt x="148" y="48"/>
                  </a:lnTo>
                  <a:lnTo>
                    <a:pt x="146" y="52"/>
                  </a:lnTo>
                  <a:lnTo>
                    <a:pt x="140" y="52"/>
                  </a:lnTo>
                  <a:lnTo>
                    <a:pt x="132" y="50"/>
                  </a:lnTo>
                  <a:lnTo>
                    <a:pt x="118" y="44"/>
                  </a:lnTo>
                  <a:lnTo>
                    <a:pt x="114" y="44"/>
                  </a:lnTo>
                  <a:lnTo>
                    <a:pt x="112" y="42"/>
                  </a:lnTo>
                  <a:lnTo>
                    <a:pt x="106" y="42"/>
                  </a:lnTo>
                  <a:lnTo>
                    <a:pt x="104" y="42"/>
                  </a:lnTo>
                  <a:lnTo>
                    <a:pt x="100" y="40"/>
                  </a:lnTo>
                  <a:lnTo>
                    <a:pt x="94" y="34"/>
                  </a:lnTo>
                  <a:lnTo>
                    <a:pt x="88" y="28"/>
                  </a:lnTo>
                  <a:lnTo>
                    <a:pt x="88" y="24"/>
                  </a:lnTo>
                  <a:lnTo>
                    <a:pt x="86" y="22"/>
                  </a:lnTo>
                  <a:lnTo>
                    <a:pt x="84" y="22"/>
                  </a:lnTo>
                  <a:lnTo>
                    <a:pt x="84" y="20"/>
                  </a:lnTo>
                  <a:lnTo>
                    <a:pt x="80" y="18"/>
                  </a:lnTo>
                  <a:lnTo>
                    <a:pt x="76" y="18"/>
                  </a:lnTo>
                  <a:lnTo>
                    <a:pt x="76" y="16"/>
                  </a:lnTo>
                  <a:lnTo>
                    <a:pt x="70" y="14"/>
                  </a:lnTo>
                  <a:lnTo>
                    <a:pt x="66" y="12"/>
                  </a:lnTo>
                  <a:lnTo>
                    <a:pt x="58" y="12"/>
                  </a:lnTo>
                  <a:lnTo>
                    <a:pt x="56" y="12"/>
                  </a:lnTo>
                  <a:lnTo>
                    <a:pt x="52" y="12"/>
                  </a:lnTo>
                  <a:lnTo>
                    <a:pt x="50" y="10"/>
                  </a:lnTo>
                  <a:lnTo>
                    <a:pt x="48" y="8"/>
                  </a:lnTo>
                  <a:lnTo>
                    <a:pt x="42" y="6"/>
                  </a:lnTo>
                  <a:lnTo>
                    <a:pt x="40" y="4"/>
                  </a:lnTo>
                  <a:lnTo>
                    <a:pt x="40" y="2"/>
                  </a:lnTo>
                  <a:lnTo>
                    <a:pt x="40" y="0"/>
                  </a:lnTo>
                  <a:lnTo>
                    <a:pt x="4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47" name="Freeform 463">
              <a:extLst>
                <a:ext uri="{FF2B5EF4-FFF2-40B4-BE49-F238E27FC236}">
                  <a16:creationId xmlns:a16="http://schemas.microsoft.com/office/drawing/2014/main" id="{10E6D044-38A9-49F6-AA6B-F8C9D269FA7E}"/>
                </a:ext>
              </a:extLst>
            </p:cNvPr>
            <p:cNvSpPr>
              <a:spLocks/>
            </p:cNvSpPr>
            <p:nvPr/>
          </p:nvSpPr>
          <p:spPr bwMode="auto">
            <a:xfrm>
              <a:off x="5070475" y="3197225"/>
              <a:ext cx="92075" cy="107950"/>
            </a:xfrm>
            <a:custGeom>
              <a:avLst/>
              <a:gdLst/>
              <a:ahLst/>
              <a:cxnLst>
                <a:cxn ang="0">
                  <a:pos x="10" y="22"/>
                </a:cxn>
                <a:cxn ang="0">
                  <a:pos x="10" y="22"/>
                </a:cxn>
                <a:cxn ang="0">
                  <a:pos x="12" y="20"/>
                </a:cxn>
                <a:cxn ang="0">
                  <a:pos x="12" y="18"/>
                </a:cxn>
                <a:cxn ang="0">
                  <a:pos x="14" y="14"/>
                </a:cxn>
                <a:cxn ang="0">
                  <a:pos x="18" y="10"/>
                </a:cxn>
                <a:cxn ang="0">
                  <a:pos x="20" y="10"/>
                </a:cxn>
                <a:cxn ang="0">
                  <a:pos x="22" y="10"/>
                </a:cxn>
                <a:cxn ang="0">
                  <a:pos x="28" y="12"/>
                </a:cxn>
                <a:cxn ang="0">
                  <a:pos x="32" y="14"/>
                </a:cxn>
                <a:cxn ang="0">
                  <a:pos x="52" y="0"/>
                </a:cxn>
                <a:cxn ang="0">
                  <a:pos x="58" y="22"/>
                </a:cxn>
                <a:cxn ang="0">
                  <a:pos x="58" y="24"/>
                </a:cxn>
                <a:cxn ang="0">
                  <a:pos x="32" y="32"/>
                </a:cxn>
                <a:cxn ang="0">
                  <a:pos x="42" y="46"/>
                </a:cxn>
                <a:cxn ang="0">
                  <a:pos x="38" y="48"/>
                </a:cxn>
                <a:cxn ang="0">
                  <a:pos x="36" y="50"/>
                </a:cxn>
                <a:cxn ang="0">
                  <a:pos x="34" y="52"/>
                </a:cxn>
                <a:cxn ang="0">
                  <a:pos x="32" y="52"/>
                </a:cxn>
                <a:cxn ang="0">
                  <a:pos x="28" y="56"/>
                </a:cxn>
                <a:cxn ang="0">
                  <a:pos x="26" y="60"/>
                </a:cxn>
                <a:cxn ang="0">
                  <a:pos x="24" y="60"/>
                </a:cxn>
                <a:cxn ang="0">
                  <a:pos x="14" y="68"/>
                </a:cxn>
                <a:cxn ang="0">
                  <a:pos x="0" y="68"/>
                </a:cxn>
                <a:cxn ang="0">
                  <a:pos x="0" y="66"/>
                </a:cxn>
                <a:cxn ang="0">
                  <a:pos x="4" y="60"/>
                </a:cxn>
                <a:cxn ang="0">
                  <a:pos x="8" y="54"/>
                </a:cxn>
                <a:cxn ang="0">
                  <a:pos x="8" y="52"/>
                </a:cxn>
                <a:cxn ang="0">
                  <a:pos x="8" y="46"/>
                </a:cxn>
                <a:cxn ang="0">
                  <a:pos x="10" y="42"/>
                </a:cxn>
                <a:cxn ang="0">
                  <a:pos x="12" y="36"/>
                </a:cxn>
                <a:cxn ang="0">
                  <a:pos x="12" y="30"/>
                </a:cxn>
                <a:cxn ang="0">
                  <a:pos x="12" y="28"/>
                </a:cxn>
                <a:cxn ang="0">
                  <a:pos x="10" y="22"/>
                </a:cxn>
                <a:cxn ang="0">
                  <a:pos x="10" y="22"/>
                </a:cxn>
              </a:cxnLst>
              <a:rect l="0" t="0" r="r" b="b"/>
              <a:pathLst>
                <a:path w="58" h="68">
                  <a:moveTo>
                    <a:pt x="10" y="22"/>
                  </a:moveTo>
                  <a:lnTo>
                    <a:pt x="10" y="22"/>
                  </a:lnTo>
                  <a:lnTo>
                    <a:pt x="12" y="20"/>
                  </a:lnTo>
                  <a:lnTo>
                    <a:pt x="12" y="18"/>
                  </a:lnTo>
                  <a:lnTo>
                    <a:pt x="14" y="14"/>
                  </a:lnTo>
                  <a:lnTo>
                    <a:pt x="18" y="10"/>
                  </a:lnTo>
                  <a:lnTo>
                    <a:pt x="20" y="10"/>
                  </a:lnTo>
                  <a:lnTo>
                    <a:pt x="22" y="10"/>
                  </a:lnTo>
                  <a:lnTo>
                    <a:pt x="28" y="12"/>
                  </a:lnTo>
                  <a:lnTo>
                    <a:pt x="32" y="14"/>
                  </a:lnTo>
                  <a:lnTo>
                    <a:pt x="52" y="0"/>
                  </a:lnTo>
                  <a:lnTo>
                    <a:pt x="58" y="22"/>
                  </a:lnTo>
                  <a:lnTo>
                    <a:pt x="58" y="24"/>
                  </a:lnTo>
                  <a:lnTo>
                    <a:pt x="32" y="32"/>
                  </a:lnTo>
                  <a:lnTo>
                    <a:pt x="42" y="46"/>
                  </a:lnTo>
                  <a:lnTo>
                    <a:pt x="38" y="48"/>
                  </a:lnTo>
                  <a:lnTo>
                    <a:pt x="36" y="50"/>
                  </a:lnTo>
                  <a:lnTo>
                    <a:pt x="34" y="52"/>
                  </a:lnTo>
                  <a:lnTo>
                    <a:pt x="32" y="52"/>
                  </a:lnTo>
                  <a:lnTo>
                    <a:pt x="28" y="56"/>
                  </a:lnTo>
                  <a:lnTo>
                    <a:pt x="26" y="60"/>
                  </a:lnTo>
                  <a:lnTo>
                    <a:pt x="24" y="60"/>
                  </a:lnTo>
                  <a:lnTo>
                    <a:pt x="14" y="68"/>
                  </a:lnTo>
                  <a:lnTo>
                    <a:pt x="0" y="68"/>
                  </a:lnTo>
                  <a:lnTo>
                    <a:pt x="0" y="66"/>
                  </a:lnTo>
                  <a:lnTo>
                    <a:pt x="4" y="60"/>
                  </a:lnTo>
                  <a:lnTo>
                    <a:pt x="8" y="54"/>
                  </a:lnTo>
                  <a:lnTo>
                    <a:pt x="8" y="52"/>
                  </a:lnTo>
                  <a:lnTo>
                    <a:pt x="8" y="46"/>
                  </a:lnTo>
                  <a:lnTo>
                    <a:pt x="10" y="42"/>
                  </a:lnTo>
                  <a:lnTo>
                    <a:pt x="12" y="36"/>
                  </a:lnTo>
                  <a:lnTo>
                    <a:pt x="12" y="30"/>
                  </a:lnTo>
                  <a:lnTo>
                    <a:pt x="12" y="28"/>
                  </a:lnTo>
                  <a:lnTo>
                    <a:pt x="10" y="22"/>
                  </a:lnTo>
                  <a:lnTo>
                    <a:pt x="10" y="2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48" name="Freeform 464">
              <a:extLst>
                <a:ext uri="{FF2B5EF4-FFF2-40B4-BE49-F238E27FC236}">
                  <a16:creationId xmlns:a16="http://schemas.microsoft.com/office/drawing/2014/main" id="{AF51260D-A885-42B4-99E2-F89179F6B98A}"/>
                </a:ext>
              </a:extLst>
            </p:cNvPr>
            <p:cNvSpPr>
              <a:spLocks/>
            </p:cNvSpPr>
            <p:nvPr/>
          </p:nvSpPr>
          <p:spPr bwMode="auto">
            <a:xfrm>
              <a:off x="5149850" y="3079750"/>
              <a:ext cx="212725" cy="215900"/>
            </a:xfrm>
            <a:custGeom>
              <a:avLst/>
              <a:gdLst/>
              <a:ahLst/>
              <a:cxnLst>
                <a:cxn ang="0">
                  <a:pos x="132" y="124"/>
                </a:cxn>
                <a:cxn ang="0">
                  <a:pos x="128" y="118"/>
                </a:cxn>
                <a:cxn ang="0">
                  <a:pos x="128" y="110"/>
                </a:cxn>
                <a:cxn ang="0">
                  <a:pos x="122" y="104"/>
                </a:cxn>
                <a:cxn ang="0">
                  <a:pos x="122" y="94"/>
                </a:cxn>
                <a:cxn ang="0">
                  <a:pos x="114" y="82"/>
                </a:cxn>
                <a:cxn ang="0">
                  <a:pos x="108" y="80"/>
                </a:cxn>
                <a:cxn ang="0">
                  <a:pos x="108" y="78"/>
                </a:cxn>
                <a:cxn ang="0">
                  <a:pos x="104" y="72"/>
                </a:cxn>
                <a:cxn ang="0">
                  <a:pos x="94" y="66"/>
                </a:cxn>
                <a:cxn ang="0">
                  <a:pos x="92" y="60"/>
                </a:cxn>
                <a:cxn ang="0">
                  <a:pos x="88" y="54"/>
                </a:cxn>
                <a:cxn ang="0">
                  <a:pos x="88" y="48"/>
                </a:cxn>
                <a:cxn ang="0">
                  <a:pos x="88" y="44"/>
                </a:cxn>
                <a:cxn ang="0">
                  <a:pos x="90" y="42"/>
                </a:cxn>
                <a:cxn ang="0">
                  <a:pos x="94" y="42"/>
                </a:cxn>
                <a:cxn ang="0">
                  <a:pos x="92" y="34"/>
                </a:cxn>
                <a:cxn ang="0">
                  <a:pos x="94" y="32"/>
                </a:cxn>
                <a:cxn ang="0">
                  <a:pos x="98" y="32"/>
                </a:cxn>
                <a:cxn ang="0">
                  <a:pos x="100" y="28"/>
                </a:cxn>
                <a:cxn ang="0">
                  <a:pos x="96" y="28"/>
                </a:cxn>
                <a:cxn ang="0">
                  <a:pos x="88" y="26"/>
                </a:cxn>
                <a:cxn ang="0">
                  <a:pos x="84" y="26"/>
                </a:cxn>
                <a:cxn ang="0">
                  <a:pos x="80" y="24"/>
                </a:cxn>
                <a:cxn ang="0">
                  <a:pos x="78" y="22"/>
                </a:cxn>
                <a:cxn ang="0">
                  <a:pos x="76" y="20"/>
                </a:cxn>
                <a:cxn ang="0">
                  <a:pos x="78" y="16"/>
                </a:cxn>
                <a:cxn ang="0">
                  <a:pos x="74" y="16"/>
                </a:cxn>
                <a:cxn ang="0">
                  <a:pos x="76" y="12"/>
                </a:cxn>
                <a:cxn ang="0">
                  <a:pos x="74" y="4"/>
                </a:cxn>
                <a:cxn ang="0">
                  <a:pos x="64" y="6"/>
                </a:cxn>
                <a:cxn ang="0">
                  <a:pos x="60" y="0"/>
                </a:cxn>
                <a:cxn ang="0">
                  <a:pos x="56" y="4"/>
                </a:cxn>
                <a:cxn ang="0">
                  <a:pos x="52" y="2"/>
                </a:cxn>
                <a:cxn ang="0">
                  <a:pos x="46" y="4"/>
                </a:cxn>
                <a:cxn ang="0">
                  <a:pos x="44" y="10"/>
                </a:cxn>
                <a:cxn ang="0">
                  <a:pos x="38" y="16"/>
                </a:cxn>
                <a:cxn ang="0">
                  <a:pos x="36" y="20"/>
                </a:cxn>
                <a:cxn ang="0">
                  <a:pos x="38" y="26"/>
                </a:cxn>
                <a:cxn ang="0">
                  <a:pos x="34" y="30"/>
                </a:cxn>
                <a:cxn ang="0">
                  <a:pos x="36" y="38"/>
                </a:cxn>
                <a:cxn ang="0">
                  <a:pos x="32" y="48"/>
                </a:cxn>
                <a:cxn ang="0">
                  <a:pos x="0" y="72"/>
                </a:cxn>
                <a:cxn ang="0">
                  <a:pos x="46" y="116"/>
                </a:cxn>
                <a:cxn ang="0">
                  <a:pos x="56" y="122"/>
                </a:cxn>
                <a:cxn ang="0">
                  <a:pos x="66" y="134"/>
                </a:cxn>
                <a:cxn ang="0">
                  <a:pos x="96" y="134"/>
                </a:cxn>
                <a:cxn ang="0">
                  <a:pos x="108" y="122"/>
                </a:cxn>
                <a:cxn ang="0">
                  <a:pos x="112" y="118"/>
                </a:cxn>
                <a:cxn ang="0">
                  <a:pos x="122" y="120"/>
                </a:cxn>
                <a:cxn ang="0">
                  <a:pos x="128" y="124"/>
                </a:cxn>
                <a:cxn ang="0">
                  <a:pos x="132" y="124"/>
                </a:cxn>
                <a:cxn ang="0">
                  <a:pos x="134" y="126"/>
                </a:cxn>
              </a:cxnLst>
              <a:rect l="0" t="0" r="r" b="b"/>
              <a:pathLst>
                <a:path w="134" h="136">
                  <a:moveTo>
                    <a:pt x="134" y="126"/>
                  </a:moveTo>
                  <a:lnTo>
                    <a:pt x="132" y="124"/>
                  </a:lnTo>
                  <a:lnTo>
                    <a:pt x="130" y="120"/>
                  </a:lnTo>
                  <a:lnTo>
                    <a:pt x="128" y="118"/>
                  </a:lnTo>
                  <a:lnTo>
                    <a:pt x="128" y="116"/>
                  </a:lnTo>
                  <a:lnTo>
                    <a:pt x="128" y="110"/>
                  </a:lnTo>
                  <a:lnTo>
                    <a:pt x="124" y="110"/>
                  </a:lnTo>
                  <a:lnTo>
                    <a:pt x="122" y="104"/>
                  </a:lnTo>
                  <a:lnTo>
                    <a:pt x="122" y="98"/>
                  </a:lnTo>
                  <a:lnTo>
                    <a:pt x="122" y="94"/>
                  </a:lnTo>
                  <a:lnTo>
                    <a:pt x="120" y="90"/>
                  </a:lnTo>
                  <a:lnTo>
                    <a:pt x="114" y="82"/>
                  </a:lnTo>
                  <a:lnTo>
                    <a:pt x="112" y="80"/>
                  </a:lnTo>
                  <a:lnTo>
                    <a:pt x="108" y="80"/>
                  </a:lnTo>
                  <a:lnTo>
                    <a:pt x="106" y="80"/>
                  </a:lnTo>
                  <a:lnTo>
                    <a:pt x="108" y="78"/>
                  </a:lnTo>
                  <a:lnTo>
                    <a:pt x="108" y="76"/>
                  </a:lnTo>
                  <a:lnTo>
                    <a:pt x="104" y="72"/>
                  </a:lnTo>
                  <a:lnTo>
                    <a:pt x="98" y="68"/>
                  </a:lnTo>
                  <a:lnTo>
                    <a:pt x="94" y="66"/>
                  </a:lnTo>
                  <a:lnTo>
                    <a:pt x="94" y="62"/>
                  </a:lnTo>
                  <a:lnTo>
                    <a:pt x="92" y="60"/>
                  </a:lnTo>
                  <a:lnTo>
                    <a:pt x="90" y="56"/>
                  </a:lnTo>
                  <a:lnTo>
                    <a:pt x="88" y="54"/>
                  </a:lnTo>
                  <a:lnTo>
                    <a:pt x="86" y="50"/>
                  </a:lnTo>
                  <a:lnTo>
                    <a:pt x="88" y="48"/>
                  </a:lnTo>
                  <a:lnTo>
                    <a:pt x="90" y="46"/>
                  </a:lnTo>
                  <a:lnTo>
                    <a:pt x="88" y="44"/>
                  </a:lnTo>
                  <a:lnTo>
                    <a:pt x="88" y="42"/>
                  </a:lnTo>
                  <a:lnTo>
                    <a:pt x="90" y="42"/>
                  </a:lnTo>
                  <a:lnTo>
                    <a:pt x="92" y="42"/>
                  </a:lnTo>
                  <a:lnTo>
                    <a:pt x="94" y="42"/>
                  </a:lnTo>
                  <a:lnTo>
                    <a:pt x="94" y="38"/>
                  </a:lnTo>
                  <a:lnTo>
                    <a:pt x="92" y="34"/>
                  </a:lnTo>
                  <a:lnTo>
                    <a:pt x="92" y="32"/>
                  </a:lnTo>
                  <a:lnTo>
                    <a:pt x="94" y="32"/>
                  </a:lnTo>
                  <a:lnTo>
                    <a:pt x="96" y="32"/>
                  </a:lnTo>
                  <a:lnTo>
                    <a:pt x="98" y="32"/>
                  </a:lnTo>
                  <a:lnTo>
                    <a:pt x="100" y="30"/>
                  </a:lnTo>
                  <a:lnTo>
                    <a:pt x="100" y="28"/>
                  </a:lnTo>
                  <a:lnTo>
                    <a:pt x="98" y="28"/>
                  </a:lnTo>
                  <a:lnTo>
                    <a:pt x="96" y="28"/>
                  </a:lnTo>
                  <a:lnTo>
                    <a:pt x="92" y="28"/>
                  </a:lnTo>
                  <a:lnTo>
                    <a:pt x="88" y="26"/>
                  </a:lnTo>
                  <a:lnTo>
                    <a:pt x="86" y="26"/>
                  </a:lnTo>
                  <a:lnTo>
                    <a:pt x="84" y="26"/>
                  </a:lnTo>
                  <a:lnTo>
                    <a:pt x="84" y="24"/>
                  </a:lnTo>
                  <a:lnTo>
                    <a:pt x="80" y="24"/>
                  </a:lnTo>
                  <a:lnTo>
                    <a:pt x="80" y="24"/>
                  </a:lnTo>
                  <a:lnTo>
                    <a:pt x="78" y="22"/>
                  </a:lnTo>
                  <a:lnTo>
                    <a:pt x="78" y="20"/>
                  </a:lnTo>
                  <a:lnTo>
                    <a:pt x="76" y="20"/>
                  </a:lnTo>
                  <a:lnTo>
                    <a:pt x="78" y="18"/>
                  </a:lnTo>
                  <a:lnTo>
                    <a:pt x="78" y="16"/>
                  </a:lnTo>
                  <a:lnTo>
                    <a:pt x="76" y="16"/>
                  </a:lnTo>
                  <a:lnTo>
                    <a:pt x="74" y="16"/>
                  </a:lnTo>
                  <a:lnTo>
                    <a:pt x="76" y="14"/>
                  </a:lnTo>
                  <a:lnTo>
                    <a:pt x="76" y="12"/>
                  </a:lnTo>
                  <a:lnTo>
                    <a:pt x="76" y="10"/>
                  </a:lnTo>
                  <a:lnTo>
                    <a:pt x="74" y="4"/>
                  </a:lnTo>
                  <a:lnTo>
                    <a:pt x="68" y="2"/>
                  </a:lnTo>
                  <a:lnTo>
                    <a:pt x="64" y="6"/>
                  </a:lnTo>
                  <a:lnTo>
                    <a:pt x="62" y="2"/>
                  </a:lnTo>
                  <a:lnTo>
                    <a:pt x="60" y="0"/>
                  </a:lnTo>
                  <a:lnTo>
                    <a:pt x="58" y="4"/>
                  </a:lnTo>
                  <a:lnTo>
                    <a:pt x="56" y="4"/>
                  </a:lnTo>
                  <a:lnTo>
                    <a:pt x="54" y="4"/>
                  </a:lnTo>
                  <a:lnTo>
                    <a:pt x="52" y="2"/>
                  </a:lnTo>
                  <a:lnTo>
                    <a:pt x="50" y="2"/>
                  </a:lnTo>
                  <a:lnTo>
                    <a:pt x="46" y="4"/>
                  </a:lnTo>
                  <a:lnTo>
                    <a:pt x="46" y="6"/>
                  </a:lnTo>
                  <a:lnTo>
                    <a:pt x="44" y="10"/>
                  </a:lnTo>
                  <a:lnTo>
                    <a:pt x="42" y="12"/>
                  </a:lnTo>
                  <a:lnTo>
                    <a:pt x="38" y="16"/>
                  </a:lnTo>
                  <a:lnTo>
                    <a:pt x="36" y="18"/>
                  </a:lnTo>
                  <a:lnTo>
                    <a:pt x="36" y="20"/>
                  </a:lnTo>
                  <a:lnTo>
                    <a:pt x="36" y="24"/>
                  </a:lnTo>
                  <a:lnTo>
                    <a:pt x="38" y="26"/>
                  </a:lnTo>
                  <a:lnTo>
                    <a:pt x="34" y="28"/>
                  </a:lnTo>
                  <a:lnTo>
                    <a:pt x="34" y="30"/>
                  </a:lnTo>
                  <a:lnTo>
                    <a:pt x="34" y="34"/>
                  </a:lnTo>
                  <a:lnTo>
                    <a:pt x="36" y="38"/>
                  </a:lnTo>
                  <a:lnTo>
                    <a:pt x="34" y="40"/>
                  </a:lnTo>
                  <a:lnTo>
                    <a:pt x="32" y="48"/>
                  </a:lnTo>
                  <a:lnTo>
                    <a:pt x="28" y="52"/>
                  </a:lnTo>
                  <a:lnTo>
                    <a:pt x="0" y="72"/>
                  </a:lnTo>
                  <a:lnTo>
                    <a:pt x="8" y="96"/>
                  </a:lnTo>
                  <a:lnTo>
                    <a:pt x="46" y="116"/>
                  </a:lnTo>
                  <a:lnTo>
                    <a:pt x="46" y="122"/>
                  </a:lnTo>
                  <a:lnTo>
                    <a:pt x="56" y="122"/>
                  </a:lnTo>
                  <a:lnTo>
                    <a:pt x="58" y="128"/>
                  </a:lnTo>
                  <a:lnTo>
                    <a:pt x="66" y="134"/>
                  </a:lnTo>
                  <a:lnTo>
                    <a:pt x="90" y="136"/>
                  </a:lnTo>
                  <a:lnTo>
                    <a:pt x="96" y="134"/>
                  </a:lnTo>
                  <a:lnTo>
                    <a:pt x="102" y="128"/>
                  </a:lnTo>
                  <a:lnTo>
                    <a:pt x="108" y="122"/>
                  </a:lnTo>
                  <a:lnTo>
                    <a:pt x="110" y="120"/>
                  </a:lnTo>
                  <a:lnTo>
                    <a:pt x="112" y="118"/>
                  </a:lnTo>
                  <a:lnTo>
                    <a:pt x="120" y="120"/>
                  </a:lnTo>
                  <a:lnTo>
                    <a:pt x="122" y="120"/>
                  </a:lnTo>
                  <a:lnTo>
                    <a:pt x="124" y="124"/>
                  </a:lnTo>
                  <a:lnTo>
                    <a:pt x="128" y="124"/>
                  </a:lnTo>
                  <a:lnTo>
                    <a:pt x="130" y="122"/>
                  </a:lnTo>
                  <a:lnTo>
                    <a:pt x="132" y="124"/>
                  </a:lnTo>
                  <a:lnTo>
                    <a:pt x="134" y="126"/>
                  </a:lnTo>
                  <a:lnTo>
                    <a:pt x="134" y="12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49" name="Freeform 465">
              <a:extLst>
                <a:ext uri="{FF2B5EF4-FFF2-40B4-BE49-F238E27FC236}">
                  <a16:creationId xmlns:a16="http://schemas.microsoft.com/office/drawing/2014/main" id="{FBE0A94E-A9A6-433A-9863-5D98EDC0F777}"/>
                </a:ext>
              </a:extLst>
            </p:cNvPr>
            <p:cNvSpPr>
              <a:spLocks/>
            </p:cNvSpPr>
            <p:nvPr/>
          </p:nvSpPr>
          <p:spPr bwMode="auto">
            <a:xfrm>
              <a:off x="4860925" y="3228975"/>
              <a:ext cx="225425" cy="263525"/>
            </a:xfrm>
            <a:custGeom>
              <a:avLst/>
              <a:gdLst/>
              <a:ahLst/>
              <a:cxnLst>
                <a:cxn ang="0">
                  <a:pos x="142" y="144"/>
                </a:cxn>
                <a:cxn ang="0">
                  <a:pos x="138" y="132"/>
                </a:cxn>
                <a:cxn ang="0">
                  <a:pos x="138" y="126"/>
                </a:cxn>
                <a:cxn ang="0">
                  <a:pos x="130" y="106"/>
                </a:cxn>
                <a:cxn ang="0">
                  <a:pos x="124" y="98"/>
                </a:cxn>
                <a:cxn ang="0">
                  <a:pos x="120" y="84"/>
                </a:cxn>
                <a:cxn ang="0">
                  <a:pos x="118" y="78"/>
                </a:cxn>
                <a:cxn ang="0">
                  <a:pos x="114" y="70"/>
                </a:cxn>
                <a:cxn ang="0">
                  <a:pos x="110" y="62"/>
                </a:cxn>
                <a:cxn ang="0">
                  <a:pos x="102" y="48"/>
                </a:cxn>
                <a:cxn ang="0">
                  <a:pos x="108" y="46"/>
                </a:cxn>
                <a:cxn ang="0">
                  <a:pos x="112" y="56"/>
                </a:cxn>
                <a:cxn ang="0">
                  <a:pos x="120" y="68"/>
                </a:cxn>
                <a:cxn ang="0">
                  <a:pos x="130" y="56"/>
                </a:cxn>
                <a:cxn ang="0">
                  <a:pos x="130" y="42"/>
                </a:cxn>
                <a:cxn ang="0">
                  <a:pos x="126" y="14"/>
                </a:cxn>
                <a:cxn ang="0">
                  <a:pos x="122" y="12"/>
                </a:cxn>
                <a:cxn ang="0">
                  <a:pos x="114" y="14"/>
                </a:cxn>
                <a:cxn ang="0">
                  <a:pos x="108" y="14"/>
                </a:cxn>
                <a:cxn ang="0">
                  <a:pos x="104" y="12"/>
                </a:cxn>
                <a:cxn ang="0">
                  <a:pos x="98" y="16"/>
                </a:cxn>
                <a:cxn ang="0">
                  <a:pos x="92" y="14"/>
                </a:cxn>
                <a:cxn ang="0">
                  <a:pos x="92" y="12"/>
                </a:cxn>
                <a:cxn ang="0">
                  <a:pos x="88" y="10"/>
                </a:cxn>
                <a:cxn ang="0">
                  <a:pos x="84" y="12"/>
                </a:cxn>
                <a:cxn ang="0">
                  <a:pos x="86" y="14"/>
                </a:cxn>
                <a:cxn ang="0">
                  <a:pos x="86" y="18"/>
                </a:cxn>
                <a:cxn ang="0">
                  <a:pos x="82" y="14"/>
                </a:cxn>
                <a:cxn ang="0">
                  <a:pos x="78" y="14"/>
                </a:cxn>
                <a:cxn ang="0">
                  <a:pos x="70" y="18"/>
                </a:cxn>
                <a:cxn ang="0">
                  <a:pos x="64" y="16"/>
                </a:cxn>
                <a:cxn ang="0">
                  <a:pos x="56" y="18"/>
                </a:cxn>
                <a:cxn ang="0">
                  <a:pos x="44" y="16"/>
                </a:cxn>
                <a:cxn ang="0">
                  <a:pos x="36" y="14"/>
                </a:cxn>
                <a:cxn ang="0">
                  <a:pos x="26" y="8"/>
                </a:cxn>
                <a:cxn ang="0">
                  <a:pos x="16" y="6"/>
                </a:cxn>
                <a:cxn ang="0">
                  <a:pos x="4" y="2"/>
                </a:cxn>
                <a:cxn ang="0">
                  <a:pos x="0" y="2"/>
                </a:cxn>
                <a:cxn ang="0">
                  <a:pos x="0" y="12"/>
                </a:cxn>
                <a:cxn ang="0">
                  <a:pos x="2" y="22"/>
                </a:cxn>
                <a:cxn ang="0">
                  <a:pos x="0" y="26"/>
                </a:cxn>
                <a:cxn ang="0">
                  <a:pos x="0" y="38"/>
                </a:cxn>
                <a:cxn ang="0">
                  <a:pos x="4" y="46"/>
                </a:cxn>
                <a:cxn ang="0">
                  <a:pos x="98" y="162"/>
                </a:cxn>
                <a:cxn ang="0">
                  <a:pos x="102" y="162"/>
                </a:cxn>
                <a:cxn ang="0">
                  <a:pos x="116" y="166"/>
                </a:cxn>
                <a:cxn ang="0">
                  <a:pos x="122" y="156"/>
                </a:cxn>
                <a:cxn ang="0">
                  <a:pos x="130" y="146"/>
                </a:cxn>
                <a:cxn ang="0">
                  <a:pos x="142" y="144"/>
                </a:cxn>
              </a:cxnLst>
              <a:rect l="0" t="0" r="r" b="b"/>
              <a:pathLst>
                <a:path w="142" h="166">
                  <a:moveTo>
                    <a:pt x="142" y="144"/>
                  </a:moveTo>
                  <a:lnTo>
                    <a:pt x="142" y="144"/>
                  </a:lnTo>
                  <a:lnTo>
                    <a:pt x="140" y="142"/>
                  </a:lnTo>
                  <a:lnTo>
                    <a:pt x="138" y="132"/>
                  </a:lnTo>
                  <a:lnTo>
                    <a:pt x="142" y="130"/>
                  </a:lnTo>
                  <a:lnTo>
                    <a:pt x="138" y="126"/>
                  </a:lnTo>
                  <a:lnTo>
                    <a:pt x="138" y="122"/>
                  </a:lnTo>
                  <a:lnTo>
                    <a:pt x="130" y="106"/>
                  </a:lnTo>
                  <a:lnTo>
                    <a:pt x="126" y="104"/>
                  </a:lnTo>
                  <a:lnTo>
                    <a:pt x="124" y="98"/>
                  </a:lnTo>
                  <a:lnTo>
                    <a:pt x="122" y="90"/>
                  </a:lnTo>
                  <a:lnTo>
                    <a:pt x="120" y="84"/>
                  </a:lnTo>
                  <a:lnTo>
                    <a:pt x="118" y="80"/>
                  </a:lnTo>
                  <a:lnTo>
                    <a:pt x="118" y="78"/>
                  </a:lnTo>
                  <a:lnTo>
                    <a:pt x="114" y="76"/>
                  </a:lnTo>
                  <a:lnTo>
                    <a:pt x="114" y="70"/>
                  </a:lnTo>
                  <a:lnTo>
                    <a:pt x="114" y="66"/>
                  </a:lnTo>
                  <a:lnTo>
                    <a:pt x="110" y="62"/>
                  </a:lnTo>
                  <a:lnTo>
                    <a:pt x="106" y="56"/>
                  </a:lnTo>
                  <a:lnTo>
                    <a:pt x="102" y="48"/>
                  </a:lnTo>
                  <a:lnTo>
                    <a:pt x="104" y="44"/>
                  </a:lnTo>
                  <a:lnTo>
                    <a:pt x="108" y="46"/>
                  </a:lnTo>
                  <a:lnTo>
                    <a:pt x="110" y="50"/>
                  </a:lnTo>
                  <a:lnTo>
                    <a:pt x="112" y="56"/>
                  </a:lnTo>
                  <a:lnTo>
                    <a:pt x="112" y="60"/>
                  </a:lnTo>
                  <a:lnTo>
                    <a:pt x="120" y="68"/>
                  </a:lnTo>
                  <a:lnTo>
                    <a:pt x="126" y="68"/>
                  </a:lnTo>
                  <a:lnTo>
                    <a:pt x="130" y="56"/>
                  </a:lnTo>
                  <a:lnTo>
                    <a:pt x="132" y="48"/>
                  </a:lnTo>
                  <a:lnTo>
                    <a:pt x="130" y="42"/>
                  </a:lnTo>
                  <a:lnTo>
                    <a:pt x="128" y="22"/>
                  </a:lnTo>
                  <a:lnTo>
                    <a:pt x="126" y="14"/>
                  </a:lnTo>
                  <a:lnTo>
                    <a:pt x="126" y="12"/>
                  </a:lnTo>
                  <a:lnTo>
                    <a:pt x="122" y="12"/>
                  </a:lnTo>
                  <a:lnTo>
                    <a:pt x="118" y="12"/>
                  </a:lnTo>
                  <a:lnTo>
                    <a:pt x="114" y="14"/>
                  </a:lnTo>
                  <a:lnTo>
                    <a:pt x="108" y="16"/>
                  </a:lnTo>
                  <a:lnTo>
                    <a:pt x="108" y="14"/>
                  </a:lnTo>
                  <a:lnTo>
                    <a:pt x="108" y="12"/>
                  </a:lnTo>
                  <a:lnTo>
                    <a:pt x="104" y="12"/>
                  </a:lnTo>
                  <a:lnTo>
                    <a:pt x="100" y="14"/>
                  </a:lnTo>
                  <a:lnTo>
                    <a:pt x="98" y="16"/>
                  </a:lnTo>
                  <a:lnTo>
                    <a:pt x="96" y="14"/>
                  </a:lnTo>
                  <a:lnTo>
                    <a:pt x="92" y="14"/>
                  </a:lnTo>
                  <a:lnTo>
                    <a:pt x="90" y="12"/>
                  </a:lnTo>
                  <a:lnTo>
                    <a:pt x="92" y="12"/>
                  </a:lnTo>
                  <a:lnTo>
                    <a:pt x="92" y="10"/>
                  </a:lnTo>
                  <a:lnTo>
                    <a:pt x="88" y="10"/>
                  </a:lnTo>
                  <a:lnTo>
                    <a:pt x="86" y="10"/>
                  </a:lnTo>
                  <a:lnTo>
                    <a:pt x="84" y="12"/>
                  </a:lnTo>
                  <a:lnTo>
                    <a:pt x="86" y="12"/>
                  </a:lnTo>
                  <a:lnTo>
                    <a:pt x="86" y="14"/>
                  </a:lnTo>
                  <a:lnTo>
                    <a:pt x="86" y="16"/>
                  </a:lnTo>
                  <a:lnTo>
                    <a:pt x="86" y="18"/>
                  </a:lnTo>
                  <a:lnTo>
                    <a:pt x="82" y="16"/>
                  </a:lnTo>
                  <a:lnTo>
                    <a:pt x="82" y="14"/>
                  </a:lnTo>
                  <a:lnTo>
                    <a:pt x="84" y="12"/>
                  </a:lnTo>
                  <a:lnTo>
                    <a:pt x="78" y="14"/>
                  </a:lnTo>
                  <a:lnTo>
                    <a:pt x="72" y="12"/>
                  </a:lnTo>
                  <a:lnTo>
                    <a:pt x="70" y="18"/>
                  </a:lnTo>
                  <a:lnTo>
                    <a:pt x="68" y="18"/>
                  </a:lnTo>
                  <a:lnTo>
                    <a:pt x="64" y="16"/>
                  </a:lnTo>
                  <a:lnTo>
                    <a:pt x="62" y="18"/>
                  </a:lnTo>
                  <a:lnTo>
                    <a:pt x="56" y="18"/>
                  </a:lnTo>
                  <a:lnTo>
                    <a:pt x="52" y="14"/>
                  </a:lnTo>
                  <a:lnTo>
                    <a:pt x="44" y="16"/>
                  </a:lnTo>
                  <a:lnTo>
                    <a:pt x="36" y="16"/>
                  </a:lnTo>
                  <a:lnTo>
                    <a:pt x="36" y="14"/>
                  </a:lnTo>
                  <a:lnTo>
                    <a:pt x="28" y="12"/>
                  </a:lnTo>
                  <a:lnTo>
                    <a:pt x="26" y="8"/>
                  </a:lnTo>
                  <a:lnTo>
                    <a:pt x="20" y="6"/>
                  </a:lnTo>
                  <a:lnTo>
                    <a:pt x="16" y="6"/>
                  </a:lnTo>
                  <a:lnTo>
                    <a:pt x="8" y="8"/>
                  </a:lnTo>
                  <a:lnTo>
                    <a:pt x="4" y="2"/>
                  </a:lnTo>
                  <a:lnTo>
                    <a:pt x="2" y="0"/>
                  </a:lnTo>
                  <a:lnTo>
                    <a:pt x="0" y="2"/>
                  </a:lnTo>
                  <a:lnTo>
                    <a:pt x="0" y="6"/>
                  </a:lnTo>
                  <a:lnTo>
                    <a:pt x="0" y="12"/>
                  </a:lnTo>
                  <a:lnTo>
                    <a:pt x="2" y="18"/>
                  </a:lnTo>
                  <a:lnTo>
                    <a:pt x="2" y="22"/>
                  </a:lnTo>
                  <a:lnTo>
                    <a:pt x="0" y="24"/>
                  </a:lnTo>
                  <a:lnTo>
                    <a:pt x="0" y="26"/>
                  </a:lnTo>
                  <a:lnTo>
                    <a:pt x="0" y="32"/>
                  </a:lnTo>
                  <a:lnTo>
                    <a:pt x="0" y="38"/>
                  </a:lnTo>
                  <a:lnTo>
                    <a:pt x="0" y="40"/>
                  </a:lnTo>
                  <a:lnTo>
                    <a:pt x="4" y="46"/>
                  </a:lnTo>
                  <a:lnTo>
                    <a:pt x="4" y="162"/>
                  </a:lnTo>
                  <a:lnTo>
                    <a:pt x="98" y="162"/>
                  </a:lnTo>
                  <a:lnTo>
                    <a:pt x="102" y="160"/>
                  </a:lnTo>
                  <a:lnTo>
                    <a:pt x="102" y="162"/>
                  </a:lnTo>
                  <a:lnTo>
                    <a:pt x="114" y="162"/>
                  </a:lnTo>
                  <a:lnTo>
                    <a:pt x="116" y="166"/>
                  </a:lnTo>
                  <a:lnTo>
                    <a:pt x="122" y="164"/>
                  </a:lnTo>
                  <a:lnTo>
                    <a:pt x="122" y="156"/>
                  </a:lnTo>
                  <a:lnTo>
                    <a:pt x="126" y="154"/>
                  </a:lnTo>
                  <a:lnTo>
                    <a:pt x="130" y="146"/>
                  </a:lnTo>
                  <a:lnTo>
                    <a:pt x="134" y="146"/>
                  </a:lnTo>
                  <a:lnTo>
                    <a:pt x="142" y="144"/>
                  </a:lnTo>
                  <a:lnTo>
                    <a:pt x="142" y="14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50" name="Freeform 466">
              <a:extLst>
                <a:ext uri="{FF2B5EF4-FFF2-40B4-BE49-F238E27FC236}">
                  <a16:creationId xmlns:a16="http://schemas.microsoft.com/office/drawing/2014/main" id="{4B209C11-9C89-4818-8112-7708D70A0B4D}"/>
                </a:ext>
              </a:extLst>
            </p:cNvPr>
            <p:cNvSpPr>
              <a:spLocks noEditPoints="1"/>
            </p:cNvSpPr>
            <p:nvPr/>
          </p:nvSpPr>
          <p:spPr bwMode="auto">
            <a:xfrm>
              <a:off x="4892675" y="2943225"/>
              <a:ext cx="387350" cy="180975"/>
            </a:xfrm>
            <a:custGeom>
              <a:avLst/>
              <a:gdLst/>
              <a:ahLst/>
              <a:cxnLst>
                <a:cxn ang="0">
                  <a:pos x="16" y="6"/>
                </a:cxn>
                <a:cxn ang="0">
                  <a:pos x="12" y="12"/>
                </a:cxn>
                <a:cxn ang="0">
                  <a:pos x="10" y="18"/>
                </a:cxn>
                <a:cxn ang="0">
                  <a:pos x="4" y="22"/>
                </a:cxn>
                <a:cxn ang="0">
                  <a:pos x="4" y="28"/>
                </a:cxn>
                <a:cxn ang="0">
                  <a:pos x="2" y="36"/>
                </a:cxn>
                <a:cxn ang="0">
                  <a:pos x="20" y="22"/>
                </a:cxn>
                <a:cxn ang="0">
                  <a:pos x="30" y="12"/>
                </a:cxn>
                <a:cxn ang="0">
                  <a:pos x="24" y="6"/>
                </a:cxn>
                <a:cxn ang="0">
                  <a:pos x="130" y="114"/>
                </a:cxn>
                <a:cxn ang="0">
                  <a:pos x="136" y="108"/>
                </a:cxn>
                <a:cxn ang="0">
                  <a:pos x="136" y="100"/>
                </a:cxn>
                <a:cxn ang="0">
                  <a:pos x="144" y="102"/>
                </a:cxn>
                <a:cxn ang="0">
                  <a:pos x="156" y="98"/>
                </a:cxn>
                <a:cxn ang="0">
                  <a:pos x="174" y="92"/>
                </a:cxn>
                <a:cxn ang="0">
                  <a:pos x="192" y="90"/>
                </a:cxn>
                <a:cxn ang="0">
                  <a:pos x="208" y="90"/>
                </a:cxn>
                <a:cxn ang="0">
                  <a:pos x="218" y="90"/>
                </a:cxn>
                <a:cxn ang="0">
                  <a:pos x="228" y="92"/>
                </a:cxn>
                <a:cxn ang="0">
                  <a:pos x="236" y="84"/>
                </a:cxn>
                <a:cxn ang="0">
                  <a:pos x="230" y="68"/>
                </a:cxn>
                <a:cxn ang="0">
                  <a:pos x="232" y="58"/>
                </a:cxn>
                <a:cxn ang="0">
                  <a:pos x="234" y="46"/>
                </a:cxn>
                <a:cxn ang="0">
                  <a:pos x="244" y="42"/>
                </a:cxn>
                <a:cxn ang="0">
                  <a:pos x="228" y="34"/>
                </a:cxn>
                <a:cxn ang="0">
                  <a:pos x="230" y="24"/>
                </a:cxn>
                <a:cxn ang="0">
                  <a:pos x="226" y="14"/>
                </a:cxn>
                <a:cxn ang="0">
                  <a:pos x="216" y="12"/>
                </a:cxn>
                <a:cxn ang="0">
                  <a:pos x="202" y="8"/>
                </a:cxn>
                <a:cxn ang="0">
                  <a:pos x="196" y="8"/>
                </a:cxn>
                <a:cxn ang="0">
                  <a:pos x="184" y="16"/>
                </a:cxn>
                <a:cxn ang="0">
                  <a:pos x="174" y="18"/>
                </a:cxn>
                <a:cxn ang="0">
                  <a:pos x="154" y="20"/>
                </a:cxn>
                <a:cxn ang="0">
                  <a:pos x="140" y="12"/>
                </a:cxn>
                <a:cxn ang="0">
                  <a:pos x="126" y="6"/>
                </a:cxn>
                <a:cxn ang="0">
                  <a:pos x="110" y="2"/>
                </a:cxn>
                <a:cxn ang="0">
                  <a:pos x="92" y="0"/>
                </a:cxn>
                <a:cxn ang="0">
                  <a:pos x="78" y="8"/>
                </a:cxn>
                <a:cxn ang="0">
                  <a:pos x="58" y="18"/>
                </a:cxn>
                <a:cxn ang="0">
                  <a:pos x="40" y="16"/>
                </a:cxn>
                <a:cxn ang="0">
                  <a:pos x="38" y="24"/>
                </a:cxn>
                <a:cxn ang="0">
                  <a:pos x="26" y="28"/>
                </a:cxn>
                <a:cxn ang="0">
                  <a:pos x="14" y="32"/>
                </a:cxn>
                <a:cxn ang="0">
                  <a:pos x="2" y="44"/>
                </a:cxn>
                <a:cxn ang="0">
                  <a:pos x="8" y="62"/>
                </a:cxn>
                <a:cxn ang="0">
                  <a:pos x="8" y="68"/>
                </a:cxn>
                <a:cxn ang="0">
                  <a:pos x="4" y="70"/>
                </a:cxn>
                <a:cxn ang="0">
                  <a:pos x="14" y="84"/>
                </a:cxn>
                <a:cxn ang="0">
                  <a:pos x="24" y="98"/>
                </a:cxn>
                <a:cxn ang="0">
                  <a:pos x="38" y="100"/>
                </a:cxn>
                <a:cxn ang="0">
                  <a:pos x="54" y="106"/>
                </a:cxn>
                <a:cxn ang="0">
                  <a:pos x="80" y="106"/>
                </a:cxn>
                <a:cxn ang="0">
                  <a:pos x="106" y="104"/>
                </a:cxn>
                <a:cxn ang="0">
                  <a:pos x="116" y="102"/>
                </a:cxn>
                <a:cxn ang="0">
                  <a:pos x="124" y="104"/>
                </a:cxn>
                <a:cxn ang="0">
                  <a:pos x="124" y="114"/>
                </a:cxn>
              </a:cxnLst>
              <a:rect l="0" t="0" r="r" b="b"/>
              <a:pathLst>
                <a:path w="244" h="114">
                  <a:moveTo>
                    <a:pt x="24" y="6"/>
                  </a:moveTo>
                  <a:lnTo>
                    <a:pt x="24" y="6"/>
                  </a:lnTo>
                  <a:lnTo>
                    <a:pt x="20" y="6"/>
                  </a:lnTo>
                  <a:lnTo>
                    <a:pt x="16" y="6"/>
                  </a:lnTo>
                  <a:lnTo>
                    <a:pt x="12" y="4"/>
                  </a:lnTo>
                  <a:lnTo>
                    <a:pt x="8" y="6"/>
                  </a:lnTo>
                  <a:lnTo>
                    <a:pt x="8" y="8"/>
                  </a:lnTo>
                  <a:lnTo>
                    <a:pt x="12" y="12"/>
                  </a:lnTo>
                  <a:lnTo>
                    <a:pt x="14" y="14"/>
                  </a:lnTo>
                  <a:lnTo>
                    <a:pt x="14" y="16"/>
                  </a:lnTo>
                  <a:lnTo>
                    <a:pt x="12" y="18"/>
                  </a:lnTo>
                  <a:lnTo>
                    <a:pt x="10" y="18"/>
                  </a:lnTo>
                  <a:lnTo>
                    <a:pt x="6" y="18"/>
                  </a:lnTo>
                  <a:lnTo>
                    <a:pt x="6" y="16"/>
                  </a:lnTo>
                  <a:lnTo>
                    <a:pt x="4" y="18"/>
                  </a:lnTo>
                  <a:lnTo>
                    <a:pt x="4" y="22"/>
                  </a:lnTo>
                  <a:lnTo>
                    <a:pt x="2" y="24"/>
                  </a:lnTo>
                  <a:lnTo>
                    <a:pt x="0" y="26"/>
                  </a:lnTo>
                  <a:lnTo>
                    <a:pt x="2" y="28"/>
                  </a:lnTo>
                  <a:lnTo>
                    <a:pt x="4" y="28"/>
                  </a:lnTo>
                  <a:lnTo>
                    <a:pt x="0" y="30"/>
                  </a:lnTo>
                  <a:lnTo>
                    <a:pt x="0" y="34"/>
                  </a:lnTo>
                  <a:lnTo>
                    <a:pt x="0" y="36"/>
                  </a:lnTo>
                  <a:lnTo>
                    <a:pt x="2" y="36"/>
                  </a:lnTo>
                  <a:lnTo>
                    <a:pt x="10" y="28"/>
                  </a:lnTo>
                  <a:lnTo>
                    <a:pt x="18" y="26"/>
                  </a:lnTo>
                  <a:lnTo>
                    <a:pt x="18" y="24"/>
                  </a:lnTo>
                  <a:lnTo>
                    <a:pt x="20" y="22"/>
                  </a:lnTo>
                  <a:lnTo>
                    <a:pt x="28" y="22"/>
                  </a:lnTo>
                  <a:lnTo>
                    <a:pt x="34" y="20"/>
                  </a:lnTo>
                  <a:lnTo>
                    <a:pt x="36" y="16"/>
                  </a:lnTo>
                  <a:lnTo>
                    <a:pt x="30" y="12"/>
                  </a:lnTo>
                  <a:lnTo>
                    <a:pt x="26" y="10"/>
                  </a:lnTo>
                  <a:lnTo>
                    <a:pt x="24" y="8"/>
                  </a:lnTo>
                  <a:lnTo>
                    <a:pt x="24" y="6"/>
                  </a:lnTo>
                  <a:lnTo>
                    <a:pt x="24" y="6"/>
                  </a:lnTo>
                  <a:close/>
                  <a:moveTo>
                    <a:pt x="124" y="114"/>
                  </a:moveTo>
                  <a:lnTo>
                    <a:pt x="124" y="114"/>
                  </a:lnTo>
                  <a:lnTo>
                    <a:pt x="128" y="114"/>
                  </a:lnTo>
                  <a:lnTo>
                    <a:pt x="130" y="114"/>
                  </a:lnTo>
                  <a:lnTo>
                    <a:pt x="130" y="112"/>
                  </a:lnTo>
                  <a:lnTo>
                    <a:pt x="132" y="110"/>
                  </a:lnTo>
                  <a:lnTo>
                    <a:pt x="134" y="108"/>
                  </a:lnTo>
                  <a:lnTo>
                    <a:pt x="136" y="108"/>
                  </a:lnTo>
                  <a:lnTo>
                    <a:pt x="136" y="106"/>
                  </a:lnTo>
                  <a:lnTo>
                    <a:pt x="136" y="104"/>
                  </a:lnTo>
                  <a:lnTo>
                    <a:pt x="136" y="102"/>
                  </a:lnTo>
                  <a:lnTo>
                    <a:pt x="136" y="100"/>
                  </a:lnTo>
                  <a:lnTo>
                    <a:pt x="138" y="100"/>
                  </a:lnTo>
                  <a:lnTo>
                    <a:pt x="140" y="100"/>
                  </a:lnTo>
                  <a:lnTo>
                    <a:pt x="142" y="102"/>
                  </a:lnTo>
                  <a:lnTo>
                    <a:pt x="144" y="102"/>
                  </a:lnTo>
                  <a:lnTo>
                    <a:pt x="146" y="98"/>
                  </a:lnTo>
                  <a:lnTo>
                    <a:pt x="150" y="98"/>
                  </a:lnTo>
                  <a:lnTo>
                    <a:pt x="154" y="98"/>
                  </a:lnTo>
                  <a:lnTo>
                    <a:pt x="156" y="98"/>
                  </a:lnTo>
                  <a:lnTo>
                    <a:pt x="158" y="98"/>
                  </a:lnTo>
                  <a:lnTo>
                    <a:pt x="166" y="96"/>
                  </a:lnTo>
                  <a:lnTo>
                    <a:pt x="170" y="96"/>
                  </a:lnTo>
                  <a:lnTo>
                    <a:pt x="174" y="92"/>
                  </a:lnTo>
                  <a:lnTo>
                    <a:pt x="178" y="92"/>
                  </a:lnTo>
                  <a:lnTo>
                    <a:pt x="182" y="92"/>
                  </a:lnTo>
                  <a:lnTo>
                    <a:pt x="188" y="92"/>
                  </a:lnTo>
                  <a:lnTo>
                    <a:pt x="192" y="90"/>
                  </a:lnTo>
                  <a:lnTo>
                    <a:pt x="198" y="86"/>
                  </a:lnTo>
                  <a:lnTo>
                    <a:pt x="204" y="84"/>
                  </a:lnTo>
                  <a:lnTo>
                    <a:pt x="204" y="88"/>
                  </a:lnTo>
                  <a:lnTo>
                    <a:pt x="208" y="90"/>
                  </a:lnTo>
                  <a:lnTo>
                    <a:pt x="212" y="88"/>
                  </a:lnTo>
                  <a:lnTo>
                    <a:pt x="214" y="88"/>
                  </a:lnTo>
                  <a:lnTo>
                    <a:pt x="216" y="90"/>
                  </a:lnTo>
                  <a:lnTo>
                    <a:pt x="218" y="90"/>
                  </a:lnTo>
                  <a:lnTo>
                    <a:pt x="220" y="90"/>
                  </a:lnTo>
                  <a:lnTo>
                    <a:pt x="224" y="86"/>
                  </a:lnTo>
                  <a:lnTo>
                    <a:pt x="226" y="88"/>
                  </a:lnTo>
                  <a:lnTo>
                    <a:pt x="228" y="92"/>
                  </a:lnTo>
                  <a:lnTo>
                    <a:pt x="232" y="88"/>
                  </a:lnTo>
                  <a:lnTo>
                    <a:pt x="236" y="90"/>
                  </a:lnTo>
                  <a:lnTo>
                    <a:pt x="236" y="88"/>
                  </a:lnTo>
                  <a:lnTo>
                    <a:pt x="236" y="84"/>
                  </a:lnTo>
                  <a:lnTo>
                    <a:pt x="234" y="80"/>
                  </a:lnTo>
                  <a:lnTo>
                    <a:pt x="234" y="76"/>
                  </a:lnTo>
                  <a:lnTo>
                    <a:pt x="232" y="72"/>
                  </a:lnTo>
                  <a:lnTo>
                    <a:pt x="230" y="68"/>
                  </a:lnTo>
                  <a:lnTo>
                    <a:pt x="232" y="66"/>
                  </a:lnTo>
                  <a:lnTo>
                    <a:pt x="232" y="64"/>
                  </a:lnTo>
                  <a:lnTo>
                    <a:pt x="232" y="60"/>
                  </a:lnTo>
                  <a:lnTo>
                    <a:pt x="232" y="58"/>
                  </a:lnTo>
                  <a:lnTo>
                    <a:pt x="232" y="56"/>
                  </a:lnTo>
                  <a:lnTo>
                    <a:pt x="232" y="52"/>
                  </a:lnTo>
                  <a:lnTo>
                    <a:pt x="232" y="50"/>
                  </a:lnTo>
                  <a:lnTo>
                    <a:pt x="234" y="46"/>
                  </a:lnTo>
                  <a:lnTo>
                    <a:pt x="236" y="46"/>
                  </a:lnTo>
                  <a:lnTo>
                    <a:pt x="240" y="48"/>
                  </a:lnTo>
                  <a:lnTo>
                    <a:pt x="242" y="44"/>
                  </a:lnTo>
                  <a:lnTo>
                    <a:pt x="244" y="42"/>
                  </a:lnTo>
                  <a:lnTo>
                    <a:pt x="242" y="42"/>
                  </a:lnTo>
                  <a:lnTo>
                    <a:pt x="238" y="38"/>
                  </a:lnTo>
                  <a:lnTo>
                    <a:pt x="232" y="36"/>
                  </a:lnTo>
                  <a:lnTo>
                    <a:pt x="228" y="34"/>
                  </a:lnTo>
                  <a:lnTo>
                    <a:pt x="226" y="32"/>
                  </a:lnTo>
                  <a:lnTo>
                    <a:pt x="226" y="30"/>
                  </a:lnTo>
                  <a:lnTo>
                    <a:pt x="228" y="26"/>
                  </a:lnTo>
                  <a:lnTo>
                    <a:pt x="230" y="24"/>
                  </a:lnTo>
                  <a:lnTo>
                    <a:pt x="232" y="22"/>
                  </a:lnTo>
                  <a:lnTo>
                    <a:pt x="230" y="18"/>
                  </a:lnTo>
                  <a:lnTo>
                    <a:pt x="228" y="14"/>
                  </a:lnTo>
                  <a:lnTo>
                    <a:pt x="226" y="14"/>
                  </a:lnTo>
                  <a:lnTo>
                    <a:pt x="226" y="12"/>
                  </a:lnTo>
                  <a:lnTo>
                    <a:pt x="226" y="10"/>
                  </a:lnTo>
                  <a:lnTo>
                    <a:pt x="224" y="10"/>
                  </a:lnTo>
                  <a:lnTo>
                    <a:pt x="216" y="12"/>
                  </a:lnTo>
                  <a:lnTo>
                    <a:pt x="214" y="10"/>
                  </a:lnTo>
                  <a:lnTo>
                    <a:pt x="210" y="8"/>
                  </a:lnTo>
                  <a:lnTo>
                    <a:pt x="206" y="8"/>
                  </a:lnTo>
                  <a:lnTo>
                    <a:pt x="202" y="8"/>
                  </a:lnTo>
                  <a:lnTo>
                    <a:pt x="200" y="10"/>
                  </a:lnTo>
                  <a:lnTo>
                    <a:pt x="200" y="8"/>
                  </a:lnTo>
                  <a:lnTo>
                    <a:pt x="198" y="8"/>
                  </a:lnTo>
                  <a:lnTo>
                    <a:pt x="196" y="8"/>
                  </a:lnTo>
                  <a:lnTo>
                    <a:pt x="194" y="10"/>
                  </a:lnTo>
                  <a:lnTo>
                    <a:pt x="192" y="14"/>
                  </a:lnTo>
                  <a:lnTo>
                    <a:pt x="188" y="16"/>
                  </a:lnTo>
                  <a:lnTo>
                    <a:pt x="184" y="16"/>
                  </a:lnTo>
                  <a:lnTo>
                    <a:pt x="182" y="18"/>
                  </a:lnTo>
                  <a:lnTo>
                    <a:pt x="180" y="20"/>
                  </a:lnTo>
                  <a:lnTo>
                    <a:pt x="176" y="20"/>
                  </a:lnTo>
                  <a:lnTo>
                    <a:pt x="174" y="18"/>
                  </a:lnTo>
                  <a:lnTo>
                    <a:pt x="170" y="16"/>
                  </a:lnTo>
                  <a:lnTo>
                    <a:pt x="168" y="20"/>
                  </a:lnTo>
                  <a:lnTo>
                    <a:pt x="162" y="20"/>
                  </a:lnTo>
                  <a:lnTo>
                    <a:pt x="154" y="20"/>
                  </a:lnTo>
                  <a:lnTo>
                    <a:pt x="152" y="18"/>
                  </a:lnTo>
                  <a:lnTo>
                    <a:pt x="146" y="18"/>
                  </a:lnTo>
                  <a:lnTo>
                    <a:pt x="144" y="14"/>
                  </a:lnTo>
                  <a:lnTo>
                    <a:pt x="140" y="12"/>
                  </a:lnTo>
                  <a:lnTo>
                    <a:pt x="134" y="12"/>
                  </a:lnTo>
                  <a:lnTo>
                    <a:pt x="134" y="16"/>
                  </a:lnTo>
                  <a:lnTo>
                    <a:pt x="130" y="16"/>
                  </a:lnTo>
                  <a:lnTo>
                    <a:pt x="126" y="6"/>
                  </a:lnTo>
                  <a:lnTo>
                    <a:pt x="120" y="6"/>
                  </a:lnTo>
                  <a:lnTo>
                    <a:pt x="114" y="4"/>
                  </a:lnTo>
                  <a:lnTo>
                    <a:pt x="114" y="0"/>
                  </a:lnTo>
                  <a:lnTo>
                    <a:pt x="110" y="2"/>
                  </a:lnTo>
                  <a:lnTo>
                    <a:pt x="106" y="4"/>
                  </a:lnTo>
                  <a:lnTo>
                    <a:pt x="100" y="2"/>
                  </a:lnTo>
                  <a:lnTo>
                    <a:pt x="96" y="0"/>
                  </a:lnTo>
                  <a:lnTo>
                    <a:pt x="92" y="0"/>
                  </a:lnTo>
                  <a:lnTo>
                    <a:pt x="92" y="2"/>
                  </a:lnTo>
                  <a:lnTo>
                    <a:pt x="86" y="2"/>
                  </a:lnTo>
                  <a:lnTo>
                    <a:pt x="80" y="4"/>
                  </a:lnTo>
                  <a:lnTo>
                    <a:pt x="78" y="8"/>
                  </a:lnTo>
                  <a:lnTo>
                    <a:pt x="70" y="10"/>
                  </a:lnTo>
                  <a:lnTo>
                    <a:pt x="70" y="14"/>
                  </a:lnTo>
                  <a:lnTo>
                    <a:pt x="64" y="18"/>
                  </a:lnTo>
                  <a:lnTo>
                    <a:pt x="58" y="18"/>
                  </a:lnTo>
                  <a:lnTo>
                    <a:pt x="54" y="16"/>
                  </a:lnTo>
                  <a:lnTo>
                    <a:pt x="52" y="16"/>
                  </a:lnTo>
                  <a:lnTo>
                    <a:pt x="50" y="18"/>
                  </a:lnTo>
                  <a:lnTo>
                    <a:pt x="40" y="16"/>
                  </a:lnTo>
                  <a:lnTo>
                    <a:pt x="38" y="20"/>
                  </a:lnTo>
                  <a:lnTo>
                    <a:pt x="46" y="24"/>
                  </a:lnTo>
                  <a:lnTo>
                    <a:pt x="40" y="24"/>
                  </a:lnTo>
                  <a:lnTo>
                    <a:pt x="38" y="24"/>
                  </a:lnTo>
                  <a:lnTo>
                    <a:pt x="40" y="26"/>
                  </a:lnTo>
                  <a:lnTo>
                    <a:pt x="30" y="30"/>
                  </a:lnTo>
                  <a:lnTo>
                    <a:pt x="28" y="30"/>
                  </a:lnTo>
                  <a:lnTo>
                    <a:pt x="26" y="28"/>
                  </a:lnTo>
                  <a:lnTo>
                    <a:pt x="24" y="28"/>
                  </a:lnTo>
                  <a:lnTo>
                    <a:pt x="22" y="28"/>
                  </a:lnTo>
                  <a:lnTo>
                    <a:pt x="22" y="32"/>
                  </a:lnTo>
                  <a:lnTo>
                    <a:pt x="14" y="32"/>
                  </a:lnTo>
                  <a:lnTo>
                    <a:pt x="10" y="32"/>
                  </a:lnTo>
                  <a:lnTo>
                    <a:pt x="0" y="40"/>
                  </a:lnTo>
                  <a:lnTo>
                    <a:pt x="2" y="42"/>
                  </a:lnTo>
                  <a:lnTo>
                    <a:pt x="2" y="44"/>
                  </a:lnTo>
                  <a:lnTo>
                    <a:pt x="0" y="48"/>
                  </a:lnTo>
                  <a:lnTo>
                    <a:pt x="10" y="48"/>
                  </a:lnTo>
                  <a:lnTo>
                    <a:pt x="10" y="56"/>
                  </a:lnTo>
                  <a:lnTo>
                    <a:pt x="8" y="62"/>
                  </a:lnTo>
                  <a:lnTo>
                    <a:pt x="12" y="64"/>
                  </a:lnTo>
                  <a:lnTo>
                    <a:pt x="12" y="66"/>
                  </a:lnTo>
                  <a:lnTo>
                    <a:pt x="10" y="68"/>
                  </a:lnTo>
                  <a:lnTo>
                    <a:pt x="8" y="68"/>
                  </a:lnTo>
                  <a:lnTo>
                    <a:pt x="6" y="66"/>
                  </a:lnTo>
                  <a:lnTo>
                    <a:pt x="4" y="66"/>
                  </a:lnTo>
                  <a:lnTo>
                    <a:pt x="4" y="68"/>
                  </a:lnTo>
                  <a:lnTo>
                    <a:pt x="4" y="70"/>
                  </a:lnTo>
                  <a:lnTo>
                    <a:pt x="4" y="74"/>
                  </a:lnTo>
                  <a:lnTo>
                    <a:pt x="10" y="72"/>
                  </a:lnTo>
                  <a:lnTo>
                    <a:pt x="14" y="76"/>
                  </a:lnTo>
                  <a:lnTo>
                    <a:pt x="14" y="84"/>
                  </a:lnTo>
                  <a:lnTo>
                    <a:pt x="14" y="92"/>
                  </a:lnTo>
                  <a:lnTo>
                    <a:pt x="24" y="92"/>
                  </a:lnTo>
                  <a:lnTo>
                    <a:pt x="24" y="96"/>
                  </a:lnTo>
                  <a:lnTo>
                    <a:pt x="24" y="98"/>
                  </a:lnTo>
                  <a:lnTo>
                    <a:pt x="30" y="96"/>
                  </a:lnTo>
                  <a:lnTo>
                    <a:pt x="32" y="100"/>
                  </a:lnTo>
                  <a:lnTo>
                    <a:pt x="34" y="100"/>
                  </a:lnTo>
                  <a:lnTo>
                    <a:pt x="38" y="100"/>
                  </a:lnTo>
                  <a:lnTo>
                    <a:pt x="38" y="102"/>
                  </a:lnTo>
                  <a:lnTo>
                    <a:pt x="38" y="104"/>
                  </a:lnTo>
                  <a:lnTo>
                    <a:pt x="46" y="112"/>
                  </a:lnTo>
                  <a:lnTo>
                    <a:pt x="54" y="106"/>
                  </a:lnTo>
                  <a:lnTo>
                    <a:pt x="58" y="98"/>
                  </a:lnTo>
                  <a:lnTo>
                    <a:pt x="68" y="100"/>
                  </a:lnTo>
                  <a:lnTo>
                    <a:pt x="76" y="104"/>
                  </a:lnTo>
                  <a:lnTo>
                    <a:pt x="80" y="106"/>
                  </a:lnTo>
                  <a:lnTo>
                    <a:pt x="84" y="108"/>
                  </a:lnTo>
                  <a:lnTo>
                    <a:pt x="90" y="110"/>
                  </a:lnTo>
                  <a:lnTo>
                    <a:pt x="96" y="108"/>
                  </a:lnTo>
                  <a:lnTo>
                    <a:pt x="106" y="104"/>
                  </a:lnTo>
                  <a:lnTo>
                    <a:pt x="108" y="104"/>
                  </a:lnTo>
                  <a:lnTo>
                    <a:pt x="108" y="100"/>
                  </a:lnTo>
                  <a:lnTo>
                    <a:pt x="112" y="100"/>
                  </a:lnTo>
                  <a:lnTo>
                    <a:pt x="116" y="102"/>
                  </a:lnTo>
                  <a:lnTo>
                    <a:pt x="122" y="94"/>
                  </a:lnTo>
                  <a:lnTo>
                    <a:pt x="124" y="94"/>
                  </a:lnTo>
                  <a:lnTo>
                    <a:pt x="126" y="100"/>
                  </a:lnTo>
                  <a:lnTo>
                    <a:pt x="124" y="104"/>
                  </a:lnTo>
                  <a:lnTo>
                    <a:pt x="122" y="104"/>
                  </a:lnTo>
                  <a:lnTo>
                    <a:pt x="122" y="108"/>
                  </a:lnTo>
                  <a:lnTo>
                    <a:pt x="122" y="112"/>
                  </a:lnTo>
                  <a:lnTo>
                    <a:pt x="124" y="114"/>
                  </a:lnTo>
                  <a:lnTo>
                    <a:pt x="124" y="11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51" name="Freeform 467">
              <a:extLst>
                <a:ext uri="{FF2B5EF4-FFF2-40B4-BE49-F238E27FC236}">
                  <a16:creationId xmlns:a16="http://schemas.microsoft.com/office/drawing/2014/main" id="{BA9EEB22-46DD-4D5B-BAF1-9F86D5727BCD}"/>
                </a:ext>
              </a:extLst>
            </p:cNvPr>
            <p:cNvSpPr>
              <a:spLocks/>
            </p:cNvSpPr>
            <p:nvPr/>
          </p:nvSpPr>
          <p:spPr bwMode="auto">
            <a:xfrm>
              <a:off x="6816725" y="3406775"/>
              <a:ext cx="41275" cy="82550"/>
            </a:xfrm>
            <a:custGeom>
              <a:avLst/>
              <a:gdLst/>
              <a:ahLst/>
              <a:cxnLst>
                <a:cxn ang="0">
                  <a:pos x="18" y="0"/>
                </a:cxn>
                <a:cxn ang="0">
                  <a:pos x="18" y="0"/>
                </a:cxn>
                <a:cxn ang="0">
                  <a:pos x="14" y="4"/>
                </a:cxn>
                <a:cxn ang="0">
                  <a:pos x="12" y="10"/>
                </a:cxn>
                <a:cxn ang="0">
                  <a:pos x="8" y="14"/>
                </a:cxn>
                <a:cxn ang="0">
                  <a:pos x="6" y="18"/>
                </a:cxn>
                <a:cxn ang="0">
                  <a:pos x="6" y="22"/>
                </a:cxn>
                <a:cxn ang="0">
                  <a:pos x="6" y="24"/>
                </a:cxn>
                <a:cxn ang="0">
                  <a:pos x="2" y="28"/>
                </a:cxn>
                <a:cxn ang="0">
                  <a:pos x="0" y="34"/>
                </a:cxn>
                <a:cxn ang="0">
                  <a:pos x="0" y="40"/>
                </a:cxn>
                <a:cxn ang="0">
                  <a:pos x="2" y="44"/>
                </a:cxn>
                <a:cxn ang="0">
                  <a:pos x="4" y="48"/>
                </a:cxn>
                <a:cxn ang="0">
                  <a:pos x="8" y="52"/>
                </a:cxn>
                <a:cxn ang="0">
                  <a:pos x="10" y="46"/>
                </a:cxn>
                <a:cxn ang="0">
                  <a:pos x="14" y="44"/>
                </a:cxn>
                <a:cxn ang="0">
                  <a:pos x="16" y="42"/>
                </a:cxn>
                <a:cxn ang="0">
                  <a:pos x="16" y="38"/>
                </a:cxn>
                <a:cxn ang="0">
                  <a:pos x="18" y="36"/>
                </a:cxn>
                <a:cxn ang="0">
                  <a:pos x="18" y="24"/>
                </a:cxn>
                <a:cxn ang="0">
                  <a:pos x="26" y="4"/>
                </a:cxn>
                <a:cxn ang="0">
                  <a:pos x="24" y="2"/>
                </a:cxn>
                <a:cxn ang="0">
                  <a:pos x="22" y="0"/>
                </a:cxn>
                <a:cxn ang="0">
                  <a:pos x="18" y="0"/>
                </a:cxn>
                <a:cxn ang="0">
                  <a:pos x="18" y="0"/>
                </a:cxn>
              </a:cxnLst>
              <a:rect l="0" t="0" r="r" b="b"/>
              <a:pathLst>
                <a:path w="26" h="52">
                  <a:moveTo>
                    <a:pt x="18" y="0"/>
                  </a:moveTo>
                  <a:lnTo>
                    <a:pt x="18" y="0"/>
                  </a:lnTo>
                  <a:lnTo>
                    <a:pt x="14" y="4"/>
                  </a:lnTo>
                  <a:lnTo>
                    <a:pt x="12" y="10"/>
                  </a:lnTo>
                  <a:lnTo>
                    <a:pt x="8" y="14"/>
                  </a:lnTo>
                  <a:lnTo>
                    <a:pt x="6" y="18"/>
                  </a:lnTo>
                  <a:lnTo>
                    <a:pt x="6" y="22"/>
                  </a:lnTo>
                  <a:lnTo>
                    <a:pt x="6" y="24"/>
                  </a:lnTo>
                  <a:lnTo>
                    <a:pt x="2" y="28"/>
                  </a:lnTo>
                  <a:lnTo>
                    <a:pt x="0" y="34"/>
                  </a:lnTo>
                  <a:lnTo>
                    <a:pt x="0" y="40"/>
                  </a:lnTo>
                  <a:lnTo>
                    <a:pt x="2" y="44"/>
                  </a:lnTo>
                  <a:lnTo>
                    <a:pt x="4" y="48"/>
                  </a:lnTo>
                  <a:lnTo>
                    <a:pt x="8" y="52"/>
                  </a:lnTo>
                  <a:lnTo>
                    <a:pt x="10" y="46"/>
                  </a:lnTo>
                  <a:lnTo>
                    <a:pt x="14" y="44"/>
                  </a:lnTo>
                  <a:lnTo>
                    <a:pt x="16" y="42"/>
                  </a:lnTo>
                  <a:lnTo>
                    <a:pt x="16" y="38"/>
                  </a:lnTo>
                  <a:lnTo>
                    <a:pt x="18" y="36"/>
                  </a:lnTo>
                  <a:lnTo>
                    <a:pt x="18" y="24"/>
                  </a:lnTo>
                  <a:lnTo>
                    <a:pt x="26" y="4"/>
                  </a:lnTo>
                  <a:lnTo>
                    <a:pt x="24" y="2"/>
                  </a:lnTo>
                  <a:lnTo>
                    <a:pt x="22" y="0"/>
                  </a:lnTo>
                  <a:lnTo>
                    <a:pt x="18" y="0"/>
                  </a:lnTo>
                  <a:lnTo>
                    <a:pt x="18"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52" name="Freeform 468">
              <a:extLst>
                <a:ext uri="{FF2B5EF4-FFF2-40B4-BE49-F238E27FC236}">
                  <a16:creationId xmlns:a16="http://schemas.microsoft.com/office/drawing/2014/main" id="{F03298FF-E09E-4392-A98A-6AD2665270C4}"/>
                </a:ext>
              </a:extLst>
            </p:cNvPr>
            <p:cNvSpPr>
              <a:spLocks/>
            </p:cNvSpPr>
            <p:nvPr/>
          </p:nvSpPr>
          <p:spPr bwMode="auto">
            <a:xfrm>
              <a:off x="2638425" y="3813175"/>
              <a:ext cx="123825" cy="66675"/>
            </a:xfrm>
            <a:custGeom>
              <a:avLst/>
              <a:gdLst/>
              <a:ahLst/>
              <a:cxnLst>
                <a:cxn ang="0">
                  <a:pos x="76" y="18"/>
                </a:cxn>
                <a:cxn ang="0">
                  <a:pos x="70" y="12"/>
                </a:cxn>
                <a:cxn ang="0">
                  <a:pos x="64" y="2"/>
                </a:cxn>
                <a:cxn ang="0">
                  <a:pos x="62" y="2"/>
                </a:cxn>
                <a:cxn ang="0">
                  <a:pos x="46" y="0"/>
                </a:cxn>
                <a:cxn ang="0">
                  <a:pos x="38" y="4"/>
                </a:cxn>
                <a:cxn ang="0">
                  <a:pos x="30" y="8"/>
                </a:cxn>
                <a:cxn ang="0">
                  <a:pos x="24" y="10"/>
                </a:cxn>
                <a:cxn ang="0">
                  <a:pos x="18" y="6"/>
                </a:cxn>
                <a:cxn ang="0">
                  <a:pos x="10" y="4"/>
                </a:cxn>
                <a:cxn ang="0">
                  <a:pos x="10" y="0"/>
                </a:cxn>
                <a:cxn ang="0">
                  <a:pos x="2" y="0"/>
                </a:cxn>
                <a:cxn ang="0">
                  <a:pos x="2" y="4"/>
                </a:cxn>
                <a:cxn ang="0">
                  <a:pos x="2" y="10"/>
                </a:cxn>
                <a:cxn ang="0">
                  <a:pos x="4" y="14"/>
                </a:cxn>
                <a:cxn ang="0">
                  <a:pos x="6" y="18"/>
                </a:cxn>
                <a:cxn ang="0">
                  <a:pos x="10" y="20"/>
                </a:cxn>
                <a:cxn ang="0">
                  <a:pos x="18" y="20"/>
                </a:cxn>
                <a:cxn ang="0">
                  <a:pos x="28" y="28"/>
                </a:cxn>
                <a:cxn ang="0">
                  <a:pos x="34" y="34"/>
                </a:cxn>
                <a:cxn ang="0">
                  <a:pos x="40" y="30"/>
                </a:cxn>
                <a:cxn ang="0">
                  <a:pos x="36" y="22"/>
                </a:cxn>
                <a:cxn ang="0">
                  <a:pos x="32" y="20"/>
                </a:cxn>
                <a:cxn ang="0">
                  <a:pos x="44" y="14"/>
                </a:cxn>
                <a:cxn ang="0">
                  <a:pos x="52" y="10"/>
                </a:cxn>
                <a:cxn ang="0">
                  <a:pos x="58" y="22"/>
                </a:cxn>
                <a:cxn ang="0">
                  <a:pos x="66" y="24"/>
                </a:cxn>
                <a:cxn ang="0">
                  <a:pos x="62" y="28"/>
                </a:cxn>
                <a:cxn ang="0">
                  <a:pos x="62" y="38"/>
                </a:cxn>
                <a:cxn ang="0">
                  <a:pos x="72" y="42"/>
                </a:cxn>
                <a:cxn ang="0">
                  <a:pos x="76" y="36"/>
                </a:cxn>
                <a:cxn ang="0">
                  <a:pos x="76" y="26"/>
                </a:cxn>
                <a:cxn ang="0">
                  <a:pos x="76" y="18"/>
                </a:cxn>
              </a:cxnLst>
              <a:rect l="0" t="0" r="r" b="b"/>
              <a:pathLst>
                <a:path w="78" h="42">
                  <a:moveTo>
                    <a:pt x="76" y="18"/>
                  </a:moveTo>
                  <a:lnTo>
                    <a:pt x="76" y="18"/>
                  </a:lnTo>
                  <a:lnTo>
                    <a:pt x="70" y="16"/>
                  </a:lnTo>
                  <a:lnTo>
                    <a:pt x="70" y="12"/>
                  </a:lnTo>
                  <a:lnTo>
                    <a:pt x="62" y="8"/>
                  </a:lnTo>
                  <a:lnTo>
                    <a:pt x="64" y="2"/>
                  </a:lnTo>
                  <a:lnTo>
                    <a:pt x="62" y="4"/>
                  </a:lnTo>
                  <a:lnTo>
                    <a:pt x="62" y="2"/>
                  </a:lnTo>
                  <a:lnTo>
                    <a:pt x="54" y="0"/>
                  </a:lnTo>
                  <a:lnTo>
                    <a:pt x="46" y="0"/>
                  </a:lnTo>
                  <a:lnTo>
                    <a:pt x="44" y="2"/>
                  </a:lnTo>
                  <a:lnTo>
                    <a:pt x="38" y="4"/>
                  </a:lnTo>
                  <a:lnTo>
                    <a:pt x="32" y="6"/>
                  </a:lnTo>
                  <a:lnTo>
                    <a:pt x="30" y="8"/>
                  </a:lnTo>
                  <a:lnTo>
                    <a:pt x="26" y="10"/>
                  </a:lnTo>
                  <a:lnTo>
                    <a:pt x="24" y="10"/>
                  </a:lnTo>
                  <a:lnTo>
                    <a:pt x="22" y="8"/>
                  </a:lnTo>
                  <a:lnTo>
                    <a:pt x="18" y="6"/>
                  </a:lnTo>
                  <a:lnTo>
                    <a:pt x="12" y="8"/>
                  </a:lnTo>
                  <a:lnTo>
                    <a:pt x="10" y="4"/>
                  </a:lnTo>
                  <a:lnTo>
                    <a:pt x="10" y="2"/>
                  </a:lnTo>
                  <a:lnTo>
                    <a:pt x="10" y="0"/>
                  </a:lnTo>
                  <a:lnTo>
                    <a:pt x="4" y="0"/>
                  </a:lnTo>
                  <a:lnTo>
                    <a:pt x="2" y="0"/>
                  </a:lnTo>
                  <a:lnTo>
                    <a:pt x="2" y="2"/>
                  </a:lnTo>
                  <a:lnTo>
                    <a:pt x="2" y="4"/>
                  </a:lnTo>
                  <a:lnTo>
                    <a:pt x="0" y="8"/>
                  </a:lnTo>
                  <a:lnTo>
                    <a:pt x="2" y="10"/>
                  </a:lnTo>
                  <a:lnTo>
                    <a:pt x="4" y="12"/>
                  </a:lnTo>
                  <a:lnTo>
                    <a:pt x="4" y="14"/>
                  </a:lnTo>
                  <a:lnTo>
                    <a:pt x="2" y="20"/>
                  </a:lnTo>
                  <a:lnTo>
                    <a:pt x="6" y="18"/>
                  </a:lnTo>
                  <a:lnTo>
                    <a:pt x="10" y="18"/>
                  </a:lnTo>
                  <a:lnTo>
                    <a:pt x="10" y="20"/>
                  </a:lnTo>
                  <a:lnTo>
                    <a:pt x="16" y="20"/>
                  </a:lnTo>
                  <a:lnTo>
                    <a:pt x="18" y="20"/>
                  </a:lnTo>
                  <a:lnTo>
                    <a:pt x="22" y="28"/>
                  </a:lnTo>
                  <a:lnTo>
                    <a:pt x="28" y="28"/>
                  </a:lnTo>
                  <a:lnTo>
                    <a:pt x="30" y="36"/>
                  </a:lnTo>
                  <a:lnTo>
                    <a:pt x="34" y="34"/>
                  </a:lnTo>
                  <a:lnTo>
                    <a:pt x="36" y="30"/>
                  </a:lnTo>
                  <a:lnTo>
                    <a:pt x="40" y="30"/>
                  </a:lnTo>
                  <a:lnTo>
                    <a:pt x="40" y="26"/>
                  </a:lnTo>
                  <a:lnTo>
                    <a:pt x="36" y="22"/>
                  </a:lnTo>
                  <a:lnTo>
                    <a:pt x="34" y="22"/>
                  </a:lnTo>
                  <a:lnTo>
                    <a:pt x="32" y="20"/>
                  </a:lnTo>
                  <a:lnTo>
                    <a:pt x="40" y="18"/>
                  </a:lnTo>
                  <a:lnTo>
                    <a:pt x="44" y="14"/>
                  </a:lnTo>
                  <a:lnTo>
                    <a:pt x="48" y="8"/>
                  </a:lnTo>
                  <a:lnTo>
                    <a:pt x="52" y="10"/>
                  </a:lnTo>
                  <a:lnTo>
                    <a:pt x="56" y="16"/>
                  </a:lnTo>
                  <a:lnTo>
                    <a:pt x="58" y="22"/>
                  </a:lnTo>
                  <a:lnTo>
                    <a:pt x="66" y="20"/>
                  </a:lnTo>
                  <a:lnTo>
                    <a:pt x="66" y="24"/>
                  </a:lnTo>
                  <a:lnTo>
                    <a:pt x="64" y="26"/>
                  </a:lnTo>
                  <a:lnTo>
                    <a:pt x="62" y="28"/>
                  </a:lnTo>
                  <a:lnTo>
                    <a:pt x="60" y="34"/>
                  </a:lnTo>
                  <a:lnTo>
                    <a:pt x="62" y="38"/>
                  </a:lnTo>
                  <a:lnTo>
                    <a:pt x="66" y="40"/>
                  </a:lnTo>
                  <a:lnTo>
                    <a:pt x="72" y="42"/>
                  </a:lnTo>
                  <a:lnTo>
                    <a:pt x="74" y="38"/>
                  </a:lnTo>
                  <a:lnTo>
                    <a:pt x="76" y="36"/>
                  </a:lnTo>
                  <a:lnTo>
                    <a:pt x="78" y="30"/>
                  </a:lnTo>
                  <a:lnTo>
                    <a:pt x="76" y="26"/>
                  </a:lnTo>
                  <a:lnTo>
                    <a:pt x="74" y="24"/>
                  </a:lnTo>
                  <a:lnTo>
                    <a:pt x="76" y="18"/>
                  </a:lnTo>
                  <a:lnTo>
                    <a:pt x="76" y="1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53" name="Freeform 469">
              <a:extLst>
                <a:ext uri="{FF2B5EF4-FFF2-40B4-BE49-F238E27FC236}">
                  <a16:creationId xmlns:a16="http://schemas.microsoft.com/office/drawing/2014/main" id="{A94F7D0D-0335-4E39-8392-3E9A3F8083F5}"/>
                </a:ext>
              </a:extLst>
            </p:cNvPr>
            <p:cNvSpPr>
              <a:spLocks noEditPoints="1"/>
            </p:cNvSpPr>
            <p:nvPr/>
          </p:nvSpPr>
          <p:spPr bwMode="auto">
            <a:xfrm>
              <a:off x="7010400" y="2838450"/>
              <a:ext cx="327025" cy="415925"/>
            </a:xfrm>
            <a:custGeom>
              <a:avLst/>
              <a:gdLst/>
              <a:ahLst/>
              <a:cxnLst>
                <a:cxn ang="0">
                  <a:pos x="10" y="218"/>
                </a:cxn>
                <a:cxn ang="0">
                  <a:pos x="4" y="220"/>
                </a:cxn>
                <a:cxn ang="0">
                  <a:pos x="4" y="228"/>
                </a:cxn>
                <a:cxn ang="0">
                  <a:pos x="4" y="230"/>
                </a:cxn>
                <a:cxn ang="0">
                  <a:pos x="6" y="238"/>
                </a:cxn>
                <a:cxn ang="0">
                  <a:pos x="8" y="228"/>
                </a:cxn>
                <a:cxn ang="0">
                  <a:pos x="12" y="236"/>
                </a:cxn>
                <a:cxn ang="0">
                  <a:pos x="6" y="254"/>
                </a:cxn>
                <a:cxn ang="0">
                  <a:pos x="12" y="252"/>
                </a:cxn>
                <a:cxn ang="0">
                  <a:pos x="18" y="258"/>
                </a:cxn>
                <a:cxn ang="0">
                  <a:pos x="26" y="236"/>
                </a:cxn>
                <a:cxn ang="0">
                  <a:pos x="24" y="222"/>
                </a:cxn>
                <a:cxn ang="0">
                  <a:pos x="12" y="212"/>
                </a:cxn>
                <a:cxn ang="0">
                  <a:pos x="52" y="210"/>
                </a:cxn>
                <a:cxn ang="0">
                  <a:pos x="36" y="220"/>
                </a:cxn>
                <a:cxn ang="0">
                  <a:pos x="38" y="228"/>
                </a:cxn>
                <a:cxn ang="0">
                  <a:pos x="46" y="232"/>
                </a:cxn>
                <a:cxn ang="0">
                  <a:pos x="56" y="220"/>
                </a:cxn>
                <a:cxn ang="0">
                  <a:pos x="64" y="214"/>
                </a:cxn>
                <a:cxn ang="0">
                  <a:pos x="140" y="82"/>
                </a:cxn>
                <a:cxn ang="0">
                  <a:pos x="130" y="96"/>
                </a:cxn>
                <a:cxn ang="0">
                  <a:pos x="134" y="106"/>
                </a:cxn>
                <a:cxn ang="0">
                  <a:pos x="124" y="130"/>
                </a:cxn>
                <a:cxn ang="0">
                  <a:pos x="110" y="154"/>
                </a:cxn>
                <a:cxn ang="0">
                  <a:pos x="98" y="160"/>
                </a:cxn>
                <a:cxn ang="0">
                  <a:pos x="88" y="160"/>
                </a:cxn>
                <a:cxn ang="0">
                  <a:pos x="94" y="150"/>
                </a:cxn>
                <a:cxn ang="0">
                  <a:pos x="86" y="164"/>
                </a:cxn>
                <a:cxn ang="0">
                  <a:pos x="74" y="188"/>
                </a:cxn>
                <a:cxn ang="0">
                  <a:pos x="58" y="188"/>
                </a:cxn>
                <a:cxn ang="0">
                  <a:pos x="50" y="190"/>
                </a:cxn>
                <a:cxn ang="0">
                  <a:pos x="44" y="188"/>
                </a:cxn>
                <a:cxn ang="0">
                  <a:pos x="34" y="196"/>
                </a:cxn>
                <a:cxn ang="0">
                  <a:pos x="18" y="206"/>
                </a:cxn>
                <a:cxn ang="0">
                  <a:pos x="34" y="210"/>
                </a:cxn>
                <a:cxn ang="0">
                  <a:pos x="56" y="204"/>
                </a:cxn>
                <a:cxn ang="0">
                  <a:pos x="68" y="208"/>
                </a:cxn>
                <a:cxn ang="0">
                  <a:pos x="76" y="220"/>
                </a:cxn>
                <a:cxn ang="0">
                  <a:pos x="88" y="204"/>
                </a:cxn>
                <a:cxn ang="0">
                  <a:pos x="96" y="206"/>
                </a:cxn>
                <a:cxn ang="0">
                  <a:pos x="112" y="202"/>
                </a:cxn>
                <a:cxn ang="0">
                  <a:pos x="122" y="196"/>
                </a:cxn>
                <a:cxn ang="0">
                  <a:pos x="130" y="184"/>
                </a:cxn>
                <a:cxn ang="0">
                  <a:pos x="132" y="192"/>
                </a:cxn>
                <a:cxn ang="0">
                  <a:pos x="138" y="180"/>
                </a:cxn>
                <a:cxn ang="0">
                  <a:pos x="144" y="144"/>
                </a:cxn>
                <a:cxn ang="0">
                  <a:pos x="154" y="126"/>
                </a:cxn>
                <a:cxn ang="0">
                  <a:pos x="152" y="94"/>
                </a:cxn>
                <a:cxn ang="0">
                  <a:pos x="140" y="82"/>
                </a:cxn>
                <a:cxn ang="0">
                  <a:pos x="152" y="6"/>
                </a:cxn>
                <a:cxn ang="0">
                  <a:pos x="154" y="24"/>
                </a:cxn>
                <a:cxn ang="0">
                  <a:pos x="152" y="44"/>
                </a:cxn>
                <a:cxn ang="0">
                  <a:pos x="138" y="42"/>
                </a:cxn>
                <a:cxn ang="0">
                  <a:pos x="130" y="60"/>
                </a:cxn>
                <a:cxn ang="0">
                  <a:pos x="142" y="70"/>
                </a:cxn>
                <a:cxn ang="0">
                  <a:pos x="146" y="56"/>
                </a:cxn>
                <a:cxn ang="0">
                  <a:pos x="156" y="56"/>
                </a:cxn>
                <a:cxn ang="0">
                  <a:pos x="180" y="52"/>
                </a:cxn>
                <a:cxn ang="0">
                  <a:pos x="194" y="48"/>
                </a:cxn>
                <a:cxn ang="0">
                  <a:pos x="204" y="42"/>
                </a:cxn>
                <a:cxn ang="0">
                  <a:pos x="192" y="32"/>
                </a:cxn>
                <a:cxn ang="0">
                  <a:pos x="172" y="22"/>
                </a:cxn>
                <a:cxn ang="0">
                  <a:pos x="156" y="0"/>
                </a:cxn>
              </a:cxnLst>
              <a:rect l="0" t="0" r="r" b="b"/>
              <a:pathLst>
                <a:path w="206" h="262">
                  <a:moveTo>
                    <a:pt x="12" y="212"/>
                  </a:moveTo>
                  <a:lnTo>
                    <a:pt x="12" y="212"/>
                  </a:lnTo>
                  <a:lnTo>
                    <a:pt x="10" y="212"/>
                  </a:lnTo>
                  <a:lnTo>
                    <a:pt x="10" y="214"/>
                  </a:lnTo>
                  <a:lnTo>
                    <a:pt x="10" y="218"/>
                  </a:lnTo>
                  <a:lnTo>
                    <a:pt x="8" y="216"/>
                  </a:lnTo>
                  <a:lnTo>
                    <a:pt x="6" y="216"/>
                  </a:lnTo>
                  <a:lnTo>
                    <a:pt x="6" y="220"/>
                  </a:lnTo>
                  <a:lnTo>
                    <a:pt x="6" y="220"/>
                  </a:lnTo>
                  <a:lnTo>
                    <a:pt x="4" y="220"/>
                  </a:lnTo>
                  <a:lnTo>
                    <a:pt x="4" y="220"/>
                  </a:lnTo>
                  <a:lnTo>
                    <a:pt x="2" y="220"/>
                  </a:lnTo>
                  <a:lnTo>
                    <a:pt x="0" y="220"/>
                  </a:lnTo>
                  <a:lnTo>
                    <a:pt x="2" y="226"/>
                  </a:lnTo>
                  <a:lnTo>
                    <a:pt x="4" y="228"/>
                  </a:lnTo>
                  <a:lnTo>
                    <a:pt x="6" y="230"/>
                  </a:lnTo>
                  <a:lnTo>
                    <a:pt x="6" y="234"/>
                  </a:lnTo>
                  <a:lnTo>
                    <a:pt x="4" y="234"/>
                  </a:lnTo>
                  <a:lnTo>
                    <a:pt x="4" y="232"/>
                  </a:lnTo>
                  <a:lnTo>
                    <a:pt x="4" y="230"/>
                  </a:lnTo>
                  <a:lnTo>
                    <a:pt x="2" y="232"/>
                  </a:lnTo>
                  <a:lnTo>
                    <a:pt x="2" y="234"/>
                  </a:lnTo>
                  <a:lnTo>
                    <a:pt x="4" y="236"/>
                  </a:lnTo>
                  <a:lnTo>
                    <a:pt x="6" y="238"/>
                  </a:lnTo>
                  <a:lnTo>
                    <a:pt x="6" y="238"/>
                  </a:lnTo>
                  <a:lnTo>
                    <a:pt x="6" y="236"/>
                  </a:lnTo>
                  <a:lnTo>
                    <a:pt x="8" y="238"/>
                  </a:lnTo>
                  <a:lnTo>
                    <a:pt x="10" y="238"/>
                  </a:lnTo>
                  <a:lnTo>
                    <a:pt x="12" y="236"/>
                  </a:lnTo>
                  <a:lnTo>
                    <a:pt x="8" y="228"/>
                  </a:lnTo>
                  <a:lnTo>
                    <a:pt x="12" y="228"/>
                  </a:lnTo>
                  <a:lnTo>
                    <a:pt x="12" y="230"/>
                  </a:lnTo>
                  <a:lnTo>
                    <a:pt x="14" y="234"/>
                  </a:lnTo>
                  <a:lnTo>
                    <a:pt x="14" y="236"/>
                  </a:lnTo>
                  <a:lnTo>
                    <a:pt x="12" y="236"/>
                  </a:lnTo>
                  <a:lnTo>
                    <a:pt x="10" y="240"/>
                  </a:lnTo>
                  <a:lnTo>
                    <a:pt x="6" y="244"/>
                  </a:lnTo>
                  <a:lnTo>
                    <a:pt x="6" y="250"/>
                  </a:lnTo>
                  <a:lnTo>
                    <a:pt x="6" y="252"/>
                  </a:lnTo>
                  <a:lnTo>
                    <a:pt x="6" y="254"/>
                  </a:lnTo>
                  <a:lnTo>
                    <a:pt x="6" y="256"/>
                  </a:lnTo>
                  <a:lnTo>
                    <a:pt x="8" y="258"/>
                  </a:lnTo>
                  <a:lnTo>
                    <a:pt x="10" y="252"/>
                  </a:lnTo>
                  <a:lnTo>
                    <a:pt x="10" y="250"/>
                  </a:lnTo>
                  <a:lnTo>
                    <a:pt x="12" y="252"/>
                  </a:lnTo>
                  <a:lnTo>
                    <a:pt x="12" y="254"/>
                  </a:lnTo>
                  <a:lnTo>
                    <a:pt x="12" y="258"/>
                  </a:lnTo>
                  <a:lnTo>
                    <a:pt x="12" y="262"/>
                  </a:lnTo>
                  <a:lnTo>
                    <a:pt x="14" y="262"/>
                  </a:lnTo>
                  <a:lnTo>
                    <a:pt x="18" y="258"/>
                  </a:lnTo>
                  <a:lnTo>
                    <a:pt x="18" y="256"/>
                  </a:lnTo>
                  <a:lnTo>
                    <a:pt x="22" y="254"/>
                  </a:lnTo>
                  <a:lnTo>
                    <a:pt x="22" y="248"/>
                  </a:lnTo>
                  <a:lnTo>
                    <a:pt x="22" y="242"/>
                  </a:lnTo>
                  <a:lnTo>
                    <a:pt x="26" y="236"/>
                  </a:lnTo>
                  <a:lnTo>
                    <a:pt x="30" y="230"/>
                  </a:lnTo>
                  <a:lnTo>
                    <a:pt x="26" y="228"/>
                  </a:lnTo>
                  <a:lnTo>
                    <a:pt x="26" y="224"/>
                  </a:lnTo>
                  <a:lnTo>
                    <a:pt x="24" y="224"/>
                  </a:lnTo>
                  <a:lnTo>
                    <a:pt x="24" y="222"/>
                  </a:lnTo>
                  <a:lnTo>
                    <a:pt x="24" y="218"/>
                  </a:lnTo>
                  <a:lnTo>
                    <a:pt x="18" y="218"/>
                  </a:lnTo>
                  <a:lnTo>
                    <a:pt x="18" y="216"/>
                  </a:lnTo>
                  <a:lnTo>
                    <a:pt x="18" y="214"/>
                  </a:lnTo>
                  <a:lnTo>
                    <a:pt x="12" y="212"/>
                  </a:lnTo>
                  <a:lnTo>
                    <a:pt x="12" y="212"/>
                  </a:lnTo>
                  <a:close/>
                  <a:moveTo>
                    <a:pt x="56" y="206"/>
                  </a:moveTo>
                  <a:lnTo>
                    <a:pt x="56" y="206"/>
                  </a:lnTo>
                  <a:lnTo>
                    <a:pt x="52" y="206"/>
                  </a:lnTo>
                  <a:lnTo>
                    <a:pt x="52" y="210"/>
                  </a:lnTo>
                  <a:lnTo>
                    <a:pt x="50" y="212"/>
                  </a:lnTo>
                  <a:lnTo>
                    <a:pt x="46" y="212"/>
                  </a:lnTo>
                  <a:lnTo>
                    <a:pt x="42" y="212"/>
                  </a:lnTo>
                  <a:lnTo>
                    <a:pt x="40" y="216"/>
                  </a:lnTo>
                  <a:lnTo>
                    <a:pt x="36" y="220"/>
                  </a:lnTo>
                  <a:lnTo>
                    <a:pt x="34" y="220"/>
                  </a:lnTo>
                  <a:lnTo>
                    <a:pt x="32" y="220"/>
                  </a:lnTo>
                  <a:lnTo>
                    <a:pt x="34" y="222"/>
                  </a:lnTo>
                  <a:lnTo>
                    <a:pt x="38" y="226"/>
                  </a:lnTo>
                  <a:lnTo>
                    <a:pt x="38" y="228"/>
                  </a:lnTo>
                  <a:lnTo>
                    <a:pt x="40" y="232"/>
                  </a:lnTo>
                  <a:lnTo>
                    <a:pt x="42" y="234"/>
                  </a:lnTo>
                  <a:lnTo>
                    <a:pt x="42" y="236"/>
                  </a:lnTo>
                  <a:lnTo>
                    <a:pt x="44" y="236"/>
                  </a:lnTo>
                  <a:lnTo>
                    <a:pt x="46" y="232"/>
                  </a:lnTo>
                  <a:lnTo>
                    <a:pt x="46" y="228"/>
                  </a:lnTo>
                  <a:lnTo>
                    <a:pt x="48" y="224"/>
                  </a:lnTo>
                  <a:lnTo>
                    <a:pt x="52" y="224"/>
                  </a:lnTo>
                  <a:lnTo>
                    <a:pt x="54" y="222"/>
                  </a:lnTo>
                  <a:lnTo>
                    <a:pt x="56" y="220"/>
                  </a:lnTo>
                  <a:lnTo>
                    <a:pt x="56" y="224"/>
                  </a:lnTo>
                  <a:lnTo>
                    <a:pt x="60" y="222"/>
                  </a:lnTo>
                  <a:lnTo>
                    <a:pt x="60" y="220"/>
                  </a:lnTo>
                  <a:lnTo>
                    <a:pt x="64" y="218"/>
                  </a:lnTo>
                  <a:lnTo>
                    <a:pt x="64" y="214"/>
                  </a:lnTo>
                  <a:lnTo>
                    <a:pt x="60" y="212"/>
                  </a:lnTo>
                  <a:lnTo>
                    <a:pt x="60" y="206"/>
                  </a:lnTo>
                  <a:lnTo>
                    <a:pt x="56" y="206"/>
                  </a:lnTo>
                  <a:lnTo>
                    <a:pt x="56" y="206"/>
                  </a:lnTo>
                  <a:close/>
                  <a:moveTo>
                    <a:pt x="140" y="82"/>
                  </a:moveTo>
                  <a:lnTo>
                    <a:pt x="140" y="82"/>
                  </a:lnTo>
                  <a:lnTo>
                    <a:pt x="136" y="82"/>
                  </a:lnTo>
                  <a:lnTo>
                    <a:pt x="136" y="90"/>
                  </a:lnTo>
                  <a:lnTo>
                    <a:pt x="130" y="94"/>
                  </a:lnTo>
                  <a:lnTo>
                    <a:pt x="130" y="96"/>
                  </a:lnTo>
                  <a:lnTo>
                    <a:pt x="132" y="96"/>
                  </a:lnTo>
                  <a:lnTo>
                    <a:pt x="132" y="102"/>
                  </a:lnTo>
                  <a:lnTo>
                    <a:pt x="126" y="108"/>
                  </a:lnTo>
                  <a:lnTo>
                    <a:pt x="128" y="108"/>
                  </a:lnTo>
                  <a:lnTo>
                    <a:pt x="134" y="106"/>
                  </a:lnTo>
                  <a:lnTo>
                    <a:pt x="132" y="112"/>
                  </a:lnTo>
                  <a:lnTo>
                    <a:pt x="132" y="116"/>
                  </a:lnTo>
                  <a:lnTo>
                    <a:pt x="128" y="120"/>
                  </a:lnTo>
                  <a:lnTo>
                    <a:pt x="128" y="128"/>
                  </a:lnTo>
                  <a:lnTo>
                    <a:pt x="124" y="130"/>
                  </a:lnTo>
                  <a:lnTo>
                    <a:pt x="122" y="136"/>
                  </a:lnTo>
                  <a:lnTo>
                    <a:pt x="116" y="146"/>
                  </a:lnTo>
                  <a:lnTo>
                    <a:pt x="114" y="148"/>
                  </a:lnTo>
                  <a:lnTo>
                    <a:pt x="112" y="150"/>
                  </a:lnTo>
                  <a:lnTo>
                    <a:pt x="110" y="154"/>
                  </a:lnTo>
                  <a:lnTo>
                    <a:pt x="110" y="156"/>
                  </a:lnTo>
                  <a:lnTo>
                    <a:pt x="108" y="158"/>
                  </a:lnTo>
                  <a:lnTo>
                    <a:pt x="108" y="160"/>
                  </a:lnTo>
                  <a:lnTo>
                    <a:pt x="104" y="160"/>
                  </a:lnTo>
                  <a:lnTo>
                    <a:pt x="98" y="160"/>
                  </a:lnTo>
                  <a:lnTo>
                    <a:pt x="94" y="164"/>
                  </a:lnTo>
                  <a:lnTo>
                    <a:pt x="90" y="162"/>
                  </a:lnTo>
                  <a:lnTo>
                    <a:pt x="90" y="160"/>
                  </a:lnTo>
                  <a:lnTo>
                    <a:pt x="88" y="160"/>
                  </a:lnTo>
                  <a:lnTo>
                    <a:pt x="88" y="160"/>
                  </a:lnTo>
                  <a:lnTo>
                    <a:pt x="88" y="158"/>
                  </a:lnTo>
                  <a:lnTo>
                    <a:pt x="92" y="156"/>
                  </a:lnTo>
                  <a:lnTo>
                    <a:pt x="94" y="154"/>
                  </a:lnTo>
                  <a:lnTo>
                    <a:pt x="94" y="152"/>
                  </a:lnTo>
                  <a:lnTo>
                    <a:pt x="94" y="150"/>
                  </a:lnTo>
                  <a:lnTo>
                    <a:pt x="92" y="152"/>
                  </a:lnTo>
                  <a:lnTo>
                    <a:pt x="88" y="154"/>
                  </a:lnTo>
                  <a:lnTo>
                    <a:pt x="86" y="158"/>
                  </a:lnTo>
                  <a:lnTo>
                    <a:pt x="86" y="160"/>
                  </a:lnTo>
                  <a:lnTo>
                    <a:pt x="86" y="164"/>
                  </a:lnTo>
                  <a:lnTo>
                    <a:pt x="80" y="174"/>
                  </a:lnTo>
                  <a:lnTo>
                    <a:pt x="80" y="182"/>
                  </a:lnTo>
                  <a:lnTo>
                    <a:pt x="80" y="184"/>
                  </a:lnTo>
                  <a:lnTo>
                    <a:pt x="76" y="186"/>
                  </a:lnTo>
                  <a:lnTo>
                    <a:pt x="74" y="188"/>
                  </a:lnTo>
                  <a:lnTo>
                    <a:pt x="68" y="186"/>
                  </a:lnTo>
                  <a:lnTo>
                    <a:pt x="68" y="184"/>
                  </a:lnTo>
                  <a:lnTo>
                    <a:pt x="66" y="184"/>
                  </a:lnTo>
                  <a:lnTo>
                    <a:pt x="62" y="184"/>
                  </a:lnTo>
                  <a:lnTo>
                    <a:pt x="58" y="188"/>
                  </a:lnTo>
                  <a:lnTo>
                    <a:pt x="52" y="188"/>
                  </a:lnTo>
                  <a:lnTo>
                    <a:pt x="48" y="186"/>
                  </a:lnTo>
                  <a:lnTo>
                    <a:pt x="48" y="188"/>
                  </a:lnTo>
                  <a:lnTo>
                    <a:pt x="48" y="190"/>
                  </a:lnTo>
                  <a:lnTo>
                    <a:pt x="50" y="190"/>
                  </a:lnTo>
                  <a:lnTo>
                    <a:pt x="50" y="192"/>
                  </a:lnTo>
                  <a:lnTo>
                    <a:pt x="48" y="192"/>
                  </a:lnTo>
                  <a:lnTo>
                    <a:pt x="46" y="192"/>
                  </a:lnTo>
                  <a:lnTo>
                    <a:pt x="46" y="188"/>
                  </a:lnTo>
                  <a:lnTo>
                    <a:pt x="44" y="188"/>
                  </a:lnTo>
                  <a:lnTo>
                    <a:pt x="42" y="190"/>
                  </a:lnTo>
                  <a:lnTo>
                    <a:pt x="40" y="192"/>
                  </a:lnTo>
                  <a:lnTo>
                    <a:pt x="40" y="194"/>
                  </a:lnTo>
                  <a:lnTo>
                    <a:pt x="36" y="196"/>
                  </a:lnTo>
                  <a:lnTo>
                    <a:pt x="34" y="196"/>
                  </a:lnTo>
                  <a:lnTo>
                    <a:pt x="34" y="200"/>
                  </a:lnTo>
                  <a:lnTo>
                    <a:pt x="32" y="202"/>
                  </a:lnTo>
                  <a:lnTo>
                    <a:pt x="26" y="206"/>
                  </a:lnTo>
                  <a:lnTo>
                    <a:pt x="20" y="206"/>
                  </a:lnTo>
                  <a:lnTo>
                    <a:pt x="18" y="206"/>
                  </a:lnTo>
                  <a:lnTo>
                    <a:pt x="18" y="204"/>
                  </a:lnTo>
                  <a:lnTo>
                    <a:pt x="14" y="210"/>
                  </a:lnTo>
                  <a:lnTo>
                    <a:pt x="24" y="212"/>
                  </a:lnTo>
                  <a:lnTo>
                    <a:pt x="34" y="212"/>
                  </a:lnTo>
                  <a:lnTo>
                    <a:pt x="34" y="210"/>
                  </a:lnTo>
                  <a:lnTo>
                    <a:pt x="36" y="206"/>
                  </a:lnTo>
                  <a:lnTo>
                    <a:pt x="42" y="208"/>
                  </a:lnTo>
                  <a:lnTo>
                    <a:pt x="50" y="206"/>
                  </a:lnTo>
                  <a:lnTo>
                    <a:pt x="54" y="202"/>
                  </a:lnTo>
                  <a:lnTo>
                    <a:pt x="56" y="204"/>
                  </a:lnTo>
                  <a:lnTo>
                    <a:pt x="58" y="204"/>
                  </a:lnTo>
                  <a:lnTo>
                    <a:pt x="62" y="200"/>
                  </a:lnTo>
                  <a:lnTo>
                    <a:pt x="72" y="202"/>
                  </a:lnTo>
                  <a:lnTo>
                    <a:pt x="70" y="206"/>
                  </a:lnTo>
                  <a:lnTo>
                    <a:pt x="68" y="208"/>
                  </a:lnTo>
                  <a:lnTo>
                    <a:pt x="68" y="214"/>
                  </a:lnTo>
                  <a:lnTo>
                    <a:pt x="66" y="214"/>
                  </a:lnTo>
                  <a:lnTo>
                    <a:pt x="70" y="220"/>
                  </a:lnTo>
                  <a:lnTo>
                    <a:pt x="72" y="220"/>
                  </a:lnTo>
                  <a:lnTo>
                    <a:pt x="76" y="220"/>
                  </a:lnTo>
                  <a:lnTo>
                    <a:pt x="78" y="220"/>
                  </a:lnTo>
                  <a:lnTo>
                    <a:pt x="80" y="218"/>
                  </a:lnTo>
                  <a:lnTo>
                    <a:pt x="84" y="214"/>
                  </a:lnTo>
                  <a:lnTo>
                    <a:pt x="90" y="210"/>
                  </a:lnTo>
                  <a:lnTo>
                    <a:pt x="88" y="204"/>
                  </a:lnTo>
                  <a:lnTo>
                    <a:pt x="88" y="202"/>
                  </a:lnTo>
                  <a:lnTo>
                    <a:pt x="92" y="202"/>
                  </a:lnTo>
                  <a:lnTo>
                    <a:pt x="98" y="202"/>
                  </a:lnTo>
                  <a:lnTo>
                    <a:pt x="98" y="204"/>
                  </a:lnTo>
                  <a:lnTo>
                    <a:pt x="96" y="206"/>
                  </a:lnTo>
                  <a:lnTo>
                    <a:pt x="102" y="206"/>
                  </a:lnTo>
                  <a:lnTo>
                    <a:pt x="104" y="202"/>
                  </a:lnTo>
                  <a:lnTo>
                    <a:pt x="106" y="204"/>
                  </a:lnTo>
                  <a:lnTo>
                    <a:pt x="112" y="204"/>
                  </a:lnTo>
                  <a:lnTo>
                    <a:pt x="112" y="202"/>
                  </a:lnTo>
                  <a:lnTo>
                    <a:pt x="116" y="202"/>
                  </a:lnTo>
                  <a:lnTo>
                    <a:pt x="120" y="198"/>
                  </a:lnTo>
                  <a:lnTo>
                    <a:pt x="120" y="206"/>
                  </a:lnTo>
                  <a:lnTo>
                    <a:pt x="120" y="206"/>
                  </a:lnTo>
                  <a:lnTo>
                    <a:pt x="122" y="196"/>
                  </a:lnTo>
                  <a:lnTo>
                    <a:pt x="126" y="194"/>
                  </a:lnTo>
                  <a:lnTo>
                    <a:pt x="128" y="196"/>
                  </a:lnTo>
                  <a:lnTo>
                    <a:pt x="130" y="194"/>
                  </a:lnTo>
                  <a:lnTo>
                    <a:pt x="128" y="194"/>
                  </a:lnTo>
                  <a:lnTo>
                    <a:pt x="130" y="184"/>
                  </a:lnTo>
                  <a:lnTo>
                    <a:pt x="136" y="182"/>
                  </a:lnTo>
                  <a:lnTo>
                    <a:pt x="136" y="184"/>
                  </a:lnTo>
                  <a:lnTo>
                    <a:pt x="136" y="186"/>
                  </a:lnTo>
                  <a:lnTo>
                    <a:pt x="134" y="188"/>
                  </a:lnTo>
                  <a:lnTo>
                    <a:pt x="132" y="192"/>
                  </a:lnTo>
                  <a:lnTo>
                    <a:pt x="132" y="196"/>
                  </a:lnTo>
                  <a:lnTo>
                    <a:pt x="136" y="198"/>
                  </a:lnTo>
                  <a:lnTo>
                    <a:pt x="144" y="184"/>
                  </a:lnTo>
                  <a:lnTo>
                    <a:pt x="144" y="182"/>
                  </a:lnTo>
                  <a:lnTo>
                    <a:pt x="138" y="180"/>
                  </a:lnTo>
                  <a:lnTo>
                    <a:pt x="142" y="178"/>
                  </a:lnTo>
                  <a:lnTo>
                    <a:pt x="140" y="166"/>
                  </a:lnTo>
                  <a:lnTo>
                    <a:pt x="142" y="160"/>
                  </a:lnTo>
                  <a:lnTo>
                    <a:pt x="144" y="154"/>
                  </a:lnTo>
                  <a:lnTo>
                    <a:pt x="144" y="144"/>
                  </a:lnTo>
                  <a:lnTo>
                    <a:pt x="144" y="132"/>
                  </a:lnTo>
                  <a:lnTo>
                    <a:pt x="150" y="132"/>
                  </a:lnTo>
                  <a:lnTo>
                    <a:pt x="150" y="128"/>
                  </a:lnTo>
                  <a:lnTo>
                    <a:pt x="150" y="126"/>
                  </a:lnTo>
                  <a:lnTo>
                    <a:pt x="154" y="126"/>
                  </a:lnTo>
                  <a:lnTo>
                    <a:pt x="154" y="122"/>
                  </a:lnTo>
                  <a:lnTo>
                    <a:pt x="158" y="116"/>
                  </a:lnTo>
                  <a:lnTo>
                    <a:pt x="156" y="100"/>
                  </a:lnTo>
                  <a:lnTo>
                    <a:pt x="154" y="100"/>
                  </a:lnTo>
                  <a:lnTo>
                    <a:pt x="152" y="94"/>
                  </a:lnTo>
                  <a:lnTo>
                    <a:pt x="152" y="90"/>
                  </a:lnTo>
                  <a:lnTo>
                    <a:pt x="150" y="88"/>
                  </a:lnTo>
                  <a:lnTo>
                    <a:pt x="142" y="86"/>
                  </a:lnTo>
                  <a:lnTo>
                    <a:pt x="142" y="84"/>
                  </a:lnTo>
                  <a:lnTo>
                    <a:pt x="140" y="82"/>
                  </a:lnTo>
                  <a:lnTo>
                    <a:pt x="140" y="82"/>
                  </a:lnTo>
                  <a:close/>
                  <a:moveTo>
                    <a:pt x="156" y="0"/>
                  </a:moveTo>
                  <a:lnTo>
                    <a:pt x="156" y="0"/>
                  </a:lnTo>
                  <a:lnTo>
                    <a:pt x="152" y="4"/>
                  </a:lnTo>
                  <a:lnTo>
                    <a:pt x="152" y="6"/>
                  </a:lnTo>
                  <a:lnTo>
                    <a:pt x="152" y="10"/>
                  </a:lnTo>
                  <a:lnTo>
                    <a:pt x="154" y="14"/>
                  </a:lnTo>
                  <a:lnTo>
                    <a:pt x="158" y="16"/>
                  </a:lnTo>
                  <a:lnTo>
                    <a:pt x="156" y="20"/>
                  </a:lnTo>
                  <a:lnTo>
                    <a:pt x="154" y="24"/>
                  </a:lnTo>
                  <a:lnTo>
                    <a:pt x="154" y="32"/>
                  </a:lnTo>
                  <a:lnTo>
                    <a:pt x="152" y="34"/>
                  </a:lnTo>
                  <a:lnTo>
                    <a:pt x="150" y="36"/>
                  </a:lnTo>
                  <a:lnTo>
                    <a:pt x="150" y="40"/>
                  </a:lnTo>
                  <a:lnTo>
                    <a:pt x="152" y="44"/>
                  </a:lnTo>
                  <a:lnTo>
                    <a:pt x="152" y="46"/>
                  </a:lnTo>
                  <a:lnTo>
                    <a:pt x="150" y="46"/>
                  </a:lnTo>
                  <a:lnTo>
                    <a:pt x="144" y="46"/>
                  </a:lnTo>
                  <a:lnTo>
                    <a:pt x="142" y="44"/>
                  </a:lnTo>
                  <a:lnTo>
                    <a:pt x="138" y="42"/>
                  </a:lnTo>
                  <a:lnTo>
                    <a:pt x="136" y="44"/>
                  </a:lnTo>
                  <a:lnTo>
                    <a:pt x="138" y="46"/>
                  </a:lnTo>
                  <a:lnTo>
                    <a:pt x="136" y="50"/>
                  </a:lnTo>
                  <a:lnTo>
                    <a:pt x="130" y="54"/>
                  </a:lnTo>
                  <a:lnTo>
                    <a:pt x="130" y="60"/>
                  </a:lnTo>
                  <a:lnTo>
                    <a:pt x="134" y="64"/>
                  </a:lnTo>
                  <a:lnTo>
                    <a:pt x="134" y="74"/>
                  </a:lnTo>
                  <a:lnTo>
                    <a:pt x="136" y="74"/>
                  </a:lnTo>
                  <a:lnTo>
                    <a:pt x="138" y="74"/>
                  </a:lnTo>
                  <a:lnTo>
                    <a:pt x="142" y="70"/>
                  </a:lnTo>
                  <a:lnTo>
                    <a:pt x="150" y="70"/>
                  </a:lnTo>
                  <a:lnTo>
                    <a:pt x="140" y="64"/>
                  </a:lnTo>
                  <a:lnTo>
                    <a:pt x="140" y="58"/>
                  </a:lnTo>
                  <a:lnTo>
                    <a:pt x="142" y="56"/>
                  </a:lnTo>
                  <a:lnTo>
                    <a:pt x="146" y="56"/>
                  </a:lnTo>
                  <a:lnTo>
                    <a:pt x="148" y="58"/>
                  </a:lnTo>
                  <a:lnTo>
                    <a:pt x="150" y="58"/>
                  </a:lnTo>
                  <a:lnTo>
                    <a:pt x="152" y="56"/>
                  </a:lnTo>
                  <a:lnTo>
                    <a:pt x="154" y="56"/>
                  </a:lnTo>
                  <a:lnTo>
                    <a:pt x="156" y="56"/>
                  </a:lnTo>
                  <a:lnTo>
                    <a:pt x="158" y="56"/>
                  </a:lnTo>
                  <a:lnTo>
                    <a:pt x="160" y="60"/>
                  </a:lnTo>
                  <a:lnTo>
                    <a:pt x="160" y="64"/>
                  </a:lnTo>
                  <a:lnTo>
                    <a:pt x="176" y="64"/>
                  </a:lnTo>
                  <a:lnTo>
                    <a:pt x="180" y="52"/>
                  </a:lnTo>
                  <a:lnTo>
                    <a:pt x="184" y="50"/>
                  </a:lnTo>
                  <a:lnTo>
                    <a:pt x="190" y="48"/>
                  </a:lnTo>
                  <a:lnTo>
                    <a:pt x="192" y="52"/>
                  </a:lnTo>
                  <a:lnTo>
                    <a:pt x="194" y="50"/>
                  </a:lnTo>
                  <a:lnTo>
                    <a:pt x="194" y="48"/>
                  </a:lnTo>
                  <a:lnTo>
                    <a:pt x="202" y="48"/>
                  </a:lnTo>
                  <a:lnTo>
                    <a:pt x="206" y="46"/>
                  </a:lnTo>
                  <a:lnTo>
                    <a:pt x="206" y="44"/>
                  </a:lnTo>
                  <a:lnTo>
                    <a:pt x="204" y="42"/>
                  </a:lnTo>
                  <a:lnTo>
                    <a:pt x="204" y="42"/>
                  </a:lnTo>
                  <a:lnTo>
                    <a:pt x="200" y="42"/>
                  </a:lnTo>
                  <a:lnTo>
                    <a:pt x="200" y="40"/>
                  </a:lnTo>
                  <a:lnTo>
                    <a:pt x="202" y="34"/>
                  </a:lnTo>
                  <a:lnTo>
                    <a:pt x="194" y="34"/>
                  </a:lnTo>
                  <a:lnTo>
                    <a:pt x="192" y="32"/>
                  </a:lnTo>
                  <a:lnTo>
                    <a:pt x="188" y="28"/>
                  </a:lnTo>
                  <a:lnTo>
                    <a:pt x="182" y="30"/>
                  </a:lnTo>
                  <a:lnTo>
                    <a:pt x="178" y="30"/>
                  </a:lnTo>
                  <a:lnTo>
                    <a:pt x="176" y="30"/>
                  </a:lnTo>
                  <a:lnTo>
                    <a:pt x="172" y="22"/>
                  </a:lnTo>
                  <a:lnTo>
                    <a:pt x="168" y="12"/>
                  </a:lnTo>
                  <a:lnTo>
                    <a:pt x="162" y="10"/>
                  </a:lnTo>
                  <a:lnTo>
                    <a:pt x="160" y="4"/>
                  </a:lnTo>
                  <a:lnTo>
                    <a:pt x="156" y="0"/>
                  </a:lnTo>
                  <a:lnTo>
                    <a:pt x="156"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54" name="Freeform 470">
              <a:extLst>
                <a:ext uri="{FF2B5EF4-FFF2-40B4-BE49-F238E27FC236}">
                  <a16:creationId xmlns:a16="http://schemas.microsoft.com/office/drawing/2014/main" id="{2CD5790B-0B2A-47E1-BD28-5CA7D622FA17}"/>
                </a:ext>
              </a:extLst>
            </p:cNvPr>
            <p:cNvSpPr>
              <a:spLocks/>
            </p:cNvSpPr>
            <p:nvPr/>
          </p:nvSpPr>
          <p:spPr bwMode="auto">
            <a:xfrm>
              <a:off x="2578100" y="3762375"/>
              <a:ext cx="76200" cy="82550"/>
            </a:xfrm>
            <a:custGeom>
              <a:avLst/>
              <a:gdLst/>
              <a:ahLst/>
              <a:cxnLst>
                <a:cxn ang="0">
                  <a:pos x="16" y="6"/>
                </a:cxn>
                <a:cxn ang="0">
                  <a:pos x="16" y="6"/>
                </a:cxn>
                <a:cxn ang="0">
                  <a:pos x="20" y="6"/>
                </a:cxn>
                <a:cxn ang="0">
                  <a:pos x="22" y="6"/>
                </a:cxn>
                <a:cxn ang="0">
                  <a:pos x="24" y="6"/>
                </a:cxn>
                <a:cxn ang="0">
                  <a:pos x="26" y="8"/>
                </a:cxn>
                <a:cxn ang="0">
                  <a:pos x="32" y="8"/>
                </a:cxn>
                <a:cxn ang="0">
                  <a:pos x="32" y="14"/>
                </a:cxn>
                <a:cxn ang="0">
                  <a:pos x="34" y="18"/>
                </a:cxn>
                <a:cxn ang="0">
                  <a:pos x="40" y="24"/>
                </a:cxn>
                <a:cxn ang="0">
                  <a:pos x="48" y="30"/>
                </a:cxn>
                <a:cxn ang="0">
                  <a:pos x="42" y="32"/>
                </a:cxn>
                <a:cxn ang="0">
                  <a:pos x="40" y="32"/>
                </a:cxn>
                <a:cxn ang="0">
                  <a:pos x="40" y="34"/>
                </a:cxn>
                <a:cxn ang="0">
                  <a:pos x="40" y="38"/>
                </a:cxn>
                <a:cxn ang="0">
                  <a:pos x="38" y="40"/>
                </a:cxn>
                <a:cxn ang="0">
                  <a:pos x="40" y="42"/>
                </a:cxn>
                <a:cxn ang="0">
                  <a:pos x="42" y="44"/>
                </a:cxn>
                <a:cxn ang="0">
                  <a:pos x="42" y="46"/>
                </a:cxn>
                <a:cxn ang="0">
                  <a:pos x="40" y="52"/>
                </a:cxn>
                <a:cxn ang="0">
                  <a:pos x="38" y="44"/>
                </a:cxn>
                <a:cxn ang="0">
                  <a:pos x="34" y="44"/>
                </a:cxn>
                <a:cxn ang="0">
                  <a:pos x="34" y="50"/>
                </a:cxn>
                <a:cxn ang="0">
                  <a:pos x="30" y="44"/>
                </a:cxn>
                <a:cxn ang="0">
                  <a:pos x="32" y="38"/>
                </a:cxn>
                <a:cxn ang="0">
                  <a:pos x="24" y="34"/>
                </a:cxn>
                <a:cxn ang="0">
                  <a:pos x="20" y="34"/>
                </a:cxn>
                <a:cxn ang="0">
                  <a:pos x="20" y="30"/>
                </a:cxn>
                <a:cxn ang="0">
                  <a:pos x="18" y="26"/>
                </a:cxn>
                <a:cxn ang="0">
                  <a:pos x="14" y="24"/>
                </a:cxn>
                <a:cxn ang="0">
                  <a:pos x="12" y="24"/>
                </a:cxn>
                <a:cxn ang="0">
                  <a:pos x="14" y="28"/>
                </a:cxn>
                <a:cxn ang="0">
                  <a:pos x="12" y="30"/>
                </a:cxn>
                <a:cxn ang="0">
                  <a:pos x="12" y="32"/>
                </a:cxn>
                <a:cxn ang="0">
                  <a:pos x="8" y="32"/>
                </a:cxn>
                <a:cxn ang="0">
                  <a:pos x="6" y="28"/>
                </a:cxn>
                <a:cxn ang="0">
                  <a:pos x="2" y="26"/>
                </a:cxn>
                <a:cxn ang="0">
                  <a:pos x="2" y="18"/>
                </a:cxn>
                <a:cxn ang="0">
                  <a:pos x="6" y="16"/>
                </a:cxn>
                <a:cxn ang="0">
                  <a:pos x="4" y="14"/>
                </a:cxn>
                <a:cxn ang="0">
                  <a:pos x="4" y="10"/>
                </a:cxn>
                <a:cxn ang="0">
                  <a:pos x="2" y="4"/>
                </a:cxn>
                <a:cxn ang="0">
                  <a:pos x="0" y="2"/>
                </a:cxn>
                <a:cxn ang="0">
                  <a:pos x="2" y="0"/>
                </a:cxn>
                <a:cxn ang="0">
                  <a:pos x="6" y="2"/>
                </a:cxn>
                <a:cxn ang="0">
                  <a:pos x="8" y="4"/>
                </a:cxn>
                <a:cxn ang="0">
                  <a:pos x="16" y="6"/>
                </a:cxn>
                <a:cxn ang="0">
                  <a:pos x="16" y="6"/>
                </a:cxn>
              </a:cxnLst>
              <a:rect l="0" t="0" r="r" b="b"/>
              <a:pathLst>
                <a:path w="48" h="52">
                  <a:moveTo>
                    <a:pt x="16" y="6"/>
                  </a:moveTo>
                  <a:lnTo>
                    <a:pt x="16" y="6"/>
                  </a:lnTo>
                  <a:lnTo>
                    <a:pt x="20" y="6"/>
                  </a:lnTo>
                  <a:lnTo>
                    <a:pt x="22" y="6"/>
                  </a:lnTo>
                  <a:lnTo>
                    <a:pt x="24" y="6"/>
                  </a:lnTo>
                  <a:lnTo>
                    <a:pt x="26" y="8"/>
                  </a:lnTo>
                  <a:lnTo>
                    <a:pt x="32" y="8"/>
                  </a:lnTo>
                  <a:lnTo>
                    <a:pt x="32" y="14"/>
                  </a:lnTo>
                  <a:lnTo>
                    <a:pt x="34" y="18"/>
                  </a:lnTo>
                  <a:lnTo>
                    <a:pt x="40" y="24"/>
                  </a:lnTo>
                  <a:lnTo>
                    <a:pt x="48" y="30"/>
                  </a:lnTo>
                  <a:lnTo>
                    <a:pt x="42" y="32"/>
                  </a:lnTo>
                  <a:lnTo>
                    <a:pt x="40" y="32"/>
                  </a:lnTo>
                  <a:lnTo>
                    <a:pt x="40" y="34"/>
                  </a:lnTo>
                  <a:lnTo>
                    <a:pt x="40" y="38"/>
                  </a:lnTo>
                  <a:lnTo>
                    <a:pt x="38" y="40"/>
                  </a:lnTo>
                  <a:lnTo>
                    <a:pt x="40" y="42"/>
                  </a:lnTo>
                  <a:lnTo>
                    <a:pt x="42" y="44"/>
                  </a:lnTo>
                  <a:lnTo>
                    <a:pt x="42" y="46"/>
                  </a:lnTo>
                  <a:lnTo>
                    <a:pt x="40" y="52"/>
                  </a:lnTo>
                  <a:lnTo>
                    <a:pt x="38" y="44"/>
                  </a:lnTo>
                  <a:lnTo>
                    <a:pt x="34" y="44"/>
                  </a:lnTo>
                  <a:lnTo>
                    <a:pt x="34" y="50"/>
                  </a:lnTo>
                  <a:lnTo>
                    <a:pt x="30" y="44"/>
                  </a:lnTo>
                  <a:lnTo>
                    <a:pt x="32" y="38"/>
                  </a:lnTo>
                  <a:lnTo>
                    <a:pt x="24" y="34"/>
                  </a:lnTo>
                  <a:lnTo>
                    <a:pt x="20" y="34"/>
                  </a:lnTo>
                  <a:lnTo>
                    <a:pt x="20" y="30"/>
                  </a:lnTo>
                  <a:lnTo>
                    <a:pt x="18" y="26"/>
                  </a:lnTo>
                  <a:lnTo>
                    <a:pt x="14" y="24"/>
                  </a:lnTo>
                  <a:lnTo>
                    <a:pt x="12" y="24"/>
                  </a:lnTo>
                  <a:lnTo>
                    <a:pt x="14" y="28"/>
                  </a:lnTo>
                  <a:lnTo>
                    <a:pt x="12" y="30"/>
                  </a:lnTo>
                  <a:lnTo>
                    <a:pt x="12" y="32"/>
                  </a:lnTo>
                  <a:lnTo>
                    <a:pt x="8" y="32"/>
                  </a:lnTo>
                  <a:lnTo>
                    <a:pt x="6" y="28"/>
                  </a:lnTo>
                  <a:lnTo>
                    <a:pt x="2" y="26"/>
                  </a:lnTo>
                  <a:lnTo>
                    <a:pt x="2" y="18"/>
                  </a:lnTo>
                  <a:lnTo>
                    <a:pt x="6" y="16"/>
                  </a:lnTo>
                  <a:lnTo>
                    <a:pt x="4" y="14"/>
                  </a:lnTo>
                  <a:lnTo>
                    <a:pt x="4" y="10"/>
                  </a:lnTo>
                  <a:lnTo>
                    <a:pt x="2" y="4"/>
                  </a:lnTo>
                  <a:lnTo>
                    <a:pt x="0" y="2"/>
                  </a:lnTo>
                  <a:lnTo>
                    <a:pt x="2" y="0"/>
                  </a:lnTo>
                  <a:lnTo>
                    <a:pt x="6" y="2"/>
                  </a:lnTo>
                  <a:lnTo>
                    <a:pt x="8" y="4"/>
                  </a:lnTo>
                  <a:lnTo>
                    <a:pt x="16" y="6"/>
                  </a:lnTo>
                  <a:lnTo>
                    <a:pt x="16" y="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55" name="Freeform 471">
              <a:extLst>
                <a:ext uri="{FF2B5EF4-FFF2-40B4-BE49-F238E27FC236}">
                  <a16:creationId xmlns:a16="http://schemas.microsoft.com/office/drawing/2014/main" id="{1735041B-17F2-41EC-B29C-FC8AA77189CD}"/>
                </a:ext>
              </a:extLst>
            </p:cNvPr>
            <p:cNvSpPr>
              <a:spLocks/>
            </p:cNvSpPr>
            <p:nvPr/>
          </p:nvSpPr>
          <p:spPr bwMode="auto">
            <a:xfrm>
              <a:off x="2813050" y="3930650"/>
              <a:ext cx="825500" cy="1006475"/>
            </a:xfrm>
            <a:custGeom>
              <a:avLst/>
              <a:gdLst/>
              <a:ahLst/>
              <a:cxnLst>
                <a:cxn ang="0">
                  <a:pos x="368" y="474"/>
                </a:cxn>
                <a:cxn ang="0">
                  <a:pos x="398" y="458"/>
                </a:cxn>
                <a:cxn ang="0">
                  <a:pos x="428" y="446"/>
                </a:cxn>
                <a:cxn ang="0">
                  <a:pos x="432" y="420"/>
                </a:cxn>
                <a:cxn ang="0">
                  <a:pos x="456" y="376"/>
                </a:cxn>
                <a:cxn ang="0">
                  <a:pos x="462" y="330"/>
                </a:cxn>
                <a:cxn ang="0">
                  <a:pos x="470" y="284"/>
                </a:cxn>
                <a:cxn ang="0">
                  <a:pos x="498" y="246"/>
                </a:cxn>
                <a:cxn ang="0">
                  <a:pos x="520" y="204"/>
                </a:cxn>
                <a:cxn ang="0">
                  <a:pos x="506" y="164"/>
                </a:cxn>
                <a:cxn ang="0">
                  <a:pos x="486" y="158"/>
                </a:cxn>
                <a:cxn ang="0">
                  <a:pos x="436" y="130"/>
                </a:cxn>
                <a:cxn ang="0">
                  <a:pos x="400" y="128"/>
                </a:cxn>
                <a:cxn ang="0">
                  <a:pos x="388" y="112"/>
                </a:cxn>
                <a:cxn ang="0">
                  <a:pos x="370" y="96"/>
                </a:cxn>
                <a:cxn ang="0">
                  <a:pos x="334" y="108"/>
                </a:cxn>
                <a:cxn ang="0">
                  <a:pos x="330" y="108"/>
                </a:cxn>
                <a:cxn ang="0">
                  <a:pos x="340" y="88"/>
                </a:cxn>
                <a:cxn ang="0">
                  <a:pos x="320" y="84"/>
                </a:cxn>
                <a:cxn ang="0">
                  <a:pos x="302" y="100"/>
                </a:cxn>
                <a:cxn ang="0">
                  <a:pos x="286" y="102"/>
                </a:cxn>
                <a:cxn ang="0">
                  <a:pos x="300" y="80"/>
                </a:cxn>
                <a:cxn ang="0">
                  <a:pos x="318" y="70"/>
                </a:cxn>
                <a:cxn ang="0">
                  <a:pos x="312" y="58"/>
                </a:cxn>
                <a:cxn ang="0">
                  <a:pos x="302" y="12"/>
                </a:cxn>
                <a:cxn ang="0">
                  <a:pos x="264" y="54"/>
                </a:cxn>
                <a:cxn ang="0">
                  <a:pos x="236" y="60"/>
                </a:cxn>
                <a:cxn ang="0">
                  <a:pos x="208" y="64"/>
                </a:cxn>
                <a:cxn ang="0">
                  <a:pos x="186" y="56"/>
                </a:cxn>
                <a:cxn ang="0">
                  <a:pos x="194" y="14"/>
                </a:cxn>
                <a:cxn ang="0">
                  <a:pos x="176" y="10"/>
                </a:cxn>
                <a:cxn ang="0">
                  <a:pos x="150" y="18"/>
                </a:cxn>
                <a:cxn ang="0">
                  <a:pos x="118" y="18"/>
                </a:cxn>
                <a:cxn ang="0">
                  <a:pos x="134" y="48"/>
                </a:cxn>
                <a:cxn ang="0">
                  <a:pos x="132" y="62"/>
                </a:cxn>
                <a:cxn ang="0">
                  <a:pos x="98" y="70"/>
                </a:cxn>
                <a:cxn ang="0">
                  <a:pos x="60" y="76"/>
                </a:cxn>
                <a:cxn ang="0">
                  <a:pos x="50" y="150"/>
                </a:cxn>
                <a:cxn ang="0">
                  <a:pos x="10" y="180"/>
                </a:cxn>
                <a:cxn ang="0">
                  <a:pos x="4" y="206"/>
                </a:cxn>
                <a:cxn ang="0">
                  <a:pos x="20" y="232"/>
                </a:cxn>
                <a:cxn ang="0">
                  <a:pos x="60" y="278"/>
                </a:cxn>
                <a:cxn ang="0">
                  <a:pos x="88" y="260"/>
                </a:cxn>
                <a:cxn ang="0">
                  <a:pos x="118" y="276"/>
                </a:cxn>
                <a:cxn ang="0">
                  <a:pos x="154" y="296"/>
                </a:cxn>
                <a:cxn ang="0">
                  <a:pos x="186" y="322"/>
                </a:cxn>
                <a:cxn ang="0">
                  <a:pos x="210" y="362"/>
                </a:cxn>
                <a:cxn ang="0">
                  <a:pos x="216" y="408"/>
                </a:cxn>
                <a:cxn ang="0">
                  <a:pos x="238" y="438"/>
                </a:cxn>
                <a:cxn ang="0">
                  <a:pos x="252" y="470"/>
                </a:cxn>
                <a:cxn ang="0">
                  <a:pos x="262" y="498"/>
                </a:cxn>
                <a:cxn ang="0">
                  <a:pos x="252" y="532"/>
                </a:cxn>
                <a:cxn ang="0">
                  <a:pos x="226" y="564"/>
                </a:cxn>
                <a:cxn ang="0">
                  <a:pos x="250" y="596"/>
                </a:cxn>
                <a:cxn ang="0">
                  <a:pos x="274" y="630"/>
                </a:cxn>
                <a:cxn ang="0">
                  <a:pos x="294" y="598"/>
                </a:cxn>
                <a:cxn ang="0">
                  <a:pos x="308" y="588"/>
                </a:cxn>
                <a:cxn ang="0">
                  <a:pos x="328" y="558"/>
                </a:cxn>
                <a:cxn ang="0">
                  <a:pos x="332" y="526"/>
                </a:cxn>
                <a:cxn ang="0">
                  <a:pos x="332" y="502"/>
                </a:cxn>
              </a:cxnLst>
              <a:rect l="0" t="0" r="r" b="b"/>
              <a:pathLst>
                <a:path w="520" h="634">
                  <a:moveTo>
                    <a:pt x="332" y="500"/>
                  </a:moveTo>
                  <a:lnTo>
                    <a:pt x="332" y="500"/>
                  </a:lnTo>
                  <a:lnTo>
                    <a:pt x="340" y="496"/>
                  </a:lnTo>
                  <a:lnTo>
                    <a:pt x="344" y="492"/>
                  </a:lnTo>
                  <a:lnTo>
                    <a:pt x="348" y="488"/>
                  </a:lnTo>
                  <a:lnTo>
                    <a:pt x="354" y="486"/>
                  </a:lnTo>
                  <a:lnTo>
                    <a:pt x="360" y="484"/>
                  </a:lnTo>
                  <a:lnTo>
                    <a:pt x="362" y="480"/>
                  </a:lnTo>
                  <a:lnTo>
                    <a:pt x="362" y="476"/>
                  </a:lnTo>
                  <a:lnTo>
                    <a:pt x="368" y="474"/>
                  </a:lnTo>
                  <a:lnTo>
                    <a:pt x="374" y="474"/>
                  </a:lnTo>
                  <a:lnTo>
                    <a:pt x="376" y="472"/>
                  </a:lnTo>
                  <a:lnTo>
                    <a:pt x="380" y="470"/>
                  </a:lnTo>
                  <a:lnTo>
                    <a:pt x="386" y="470"/>
                  </a:lnTo>
                  <a:lnTo>
                    <a:pt x="384" y="464"/>
                  </a:lnTo>
                  <a:lnTo>
                    <a:pt x="386" y="464"/>
                  </a:lnTo>
                  <a:lnTo>
                    <a:pt x="390" y="460"/>
                  </a:lnTo>
                  <a:lnTo>
                    <a:pt x="392" y="462"/>
                  </a:lnTo>
                  <a:lnTo>
                    <a:pt x="394" y="462"/>
                  </a:lnTo>
                  <a:lnTo>
                    <a:pt x="398" y="458"/>
                  </a:lnTo>
                  <a:lnTo>
                    <a:pt x="400" y="458"/>
                  </a:lnTo>
                  <a:lnTo>
                    <a:pt x="406" y="458"/>
                  </a:lnTo>
                  <a:lnTo>
                    <a:pt x="406" y="454"/>
                  </a:lnTo>
                  <a:lnTo>
                    <a:pt x="408" y="454"/>
                  </a:lnTo>
                  <a:lnTo>
                    <a:pt x="408" y="456"/>
                  </a:lnTo>
                  <a:lnTo>
                    <a:pt x="410" y="458"/>
                  </a:lnTo>
                  <a:lnTo>
                    <a:pt x="418" y="458"/>
                  </a:lnTo>
                  <a:lnTo>
                    <a:pt x="422" y="454"/>
                  </a:lnTo>
                  <a:lnTo>
                    <a:pt x="422" y="448"/>
                  </a:lnTo>
                  <a:lnTo>
                    <a:pt x="428" y="446"/>
                  </a:lnTo>
                  <a:lnTo>
                    <a:pt x="428" y="444"/>
                  </a:lnTo>
                  <a:lnTo>
                    <a:pt x="430" y="442"/>
                  </a:lnTo>
                  <a:lnTo>
                    <a:pt x="428" y="442"/>
                  </a:lnTo>
                  <a:lnTo>
                    <a:pt x="428" y="434"/>
                  </a:lnTo>
                  <a:lnTo>
                    <a:pt x="426" y="434"/>
                  </a:lnTo>
                  <a:lnTo>
                    <a:pt x="428" y="434"/>
                  </a:lnTo>
                  <a:lnTo>
                    <a:pt x="428" y="430"/>
                  </a:lnTo>
                  <a:lnTo>
                    <a:pt x="432" y="428"/>
                  </a:lnTo>
                  <a:lnTo>
                    <a:pt x="432" y="424"/>
                  </a:lnTo>
                  <a:lnTo>
                    <a:pt x="432" y="420"/>
                  </a:lnTo>
                  <a:lnTo>
                    <a:pt x="436" y="416"/>
                  </a:lnTo>
                  <a:lnTo>
                    <a:pt x="440" y="412"/>
                  </a:lnTo>
                  <a:lnTo>
                    <a:pt x="440" y="408"/>
                  </a:lnTo>
                  <a:lnTo>
                    <a:pt x="442" y="406"/>
                  </a:lnTo>
                  <a:lnTo>
                    <a:pt x="442" y="404"/>
                  </a:lnTo>
                  <a:lnTo>
                    <a:pt x="446" y="400"/>
                  </a:lnTo>
                  <a:lnTo>
                    <a:pt x="452" y="396"/>
                  </a:lnTo>
                  <a:lnTo>
                    <a:pt x="452" y="390"/>
                  </a:lnTo>
                  <a:lnTo>
                    <a:pt x="452" y="380"/>
                  </a:lnTo>
                  <a:lnTo>
                    <a:pt x="456" y="376"/>
                  </a:lnTo>
                  <a:lnTo>
                    <a:pt x="460" y="372"/>
                  </a:lnTo>
                  <a:lnTo>
                    <a:pt x="458" y="364"/>
                  </a:lnTo>
                  <a:lnTo>
                    <a:pt x="456" y="358"/>
                  </a:lnTo>
                  <a:lnTo>
                    <a:pt x="458" y="354"/>
                  </a:lnTo>
                  <a:lnTo>
                    <a:pt x="462" y="352"/>
                  </a:lnTo>
                  <a:lnTo>
                    <a:pt x="462" y="348"/>
                  </a:lnTo>
                  <a:lnTo>
                    <a:pt x="462" y="342"/>
                  </a:lnTo>
                  <a:lnTo>
                    <a:pt x="462" y="338"/>
                  </a:lnTo>
                  <a:lnTo>
                    <a:pt x="462" y="334"/>
                  </a:lnTo>
                  <a:lnTo>
                    <a:pt x="462" y="330"/>
                  </a:lnTo>
                  <a:lnTo>
                    <a:pt x="460" y="318"/>
                  </a:lnTo>
                  <a:lnTo>
                    <a:pt x="462" y="308"/>
                  </a:lnTo>
                  <a:lnTo>
                    <a:pt x="458" y="306"/>
                  </a:lnTo>
                  <a:lnTo>
                    <a:pt x="462" y="302"/>
                  </a:lnTo>
                  <a:lnTo>
                    <a:pt x="462" y="298"/>
                  </a:lnTo>
                  <a:lnTo>
                    <a:pt x="462" y="294"/>
                  </a:lnTo>
                  <a:lnTo>
                    <a:pt x="462" y="292"/>
                  </a:lnTo>
                  <a:lnTo>
                    <a:pt x="464" y="290"/>
                  </a:lnTo>
                  <a:lnTo>
                    <a:pt x="464" y="282"/>
                  </a:lnTo>
                  <a:lnTo>
                    <a:pt x="470" y="284"/>
                  </a:lnTo>
                  <a:lnTo>
                    <a:pt x="472" y="288"/>
                  </a:lnTo>
                  <a:lnTo>
                    <a:pt x="476" y="282"/>
                  </a:lnTo>
                  <a:lnTo>
                    <a:pt x="476" y="278"/>
                  </a:lnTo>
                  <a:lnTo>
                    <a:pt x="480" y="276"/>
                  </a:lnTo>
                  <a:lnTo>
                    <a:pt x="480" y="272"/>
                  </a:lnTo>
                  <a:lnTo>
                    <a:pt x="482" y="270"/>
                  </a:lnTo>
                  <a:lnTo>
                    <a:pt x="484" y="266"/>
                  </a:lnTo>
                  <a:lnTo>
                    <a:pt x="486" y="262"/>
                  </a:lnTo>
                  <a:lnTo>
                    <a:pt x="488" y="256"/>
                  </a:lnTo>
                  <a:lnTo>
                    <a:pt x="498" y="246"/>
                  </a:lnTo>
                  <a:lnTo>
                    <a:pt x="502" y="246"/>
                  </a:lnTo>
                  <a:lnTo>
                    <a:pt x="504" y="242"/>
                  </a:lnTo>
                  <a:lnTo>
                    <a:pt x="510" y="238"/>
                  </a:lnTo>
                  <a:lnTo>
                    <a:pt x="510" y="234"/>
                  </a:lnTo>
                  <a:lnTo>
                    <a:pt x="512" y="232"/>
                  </a:lnTo>
                  <a:lnTo>
                    <a:pt x="518" y="218"/>
                  </a:lnTo>
                  <a:lnTo>
                    <a:pt x="520" y="216"/>
                  </a:lnTo>
                  <a:lnTo>
                    <a:pt x="520" y="212"/>
                  </a:lnTo>
                  <a:lnTo>
                    <a:pt x="520" y="208"/>
                  </a:lnTo>
                  <a:lnTo>
                    <a:pt x="520" y="204"/>
                  </a:lnTo>
                  <a:lnTo>
                    <a:pt x="520" y="198"/>
                  </a:lnTo>
                  <a:lnTo>
                    <a:pt x="518" y="196"/>
                  </a:lnTo>
                  <a:lnTo>
                    <a:pt x="518" y="192"/>
                  </a:lnTo>
                  <a:lnTo>
                    <a:pt x="518" y="186"/>
                  </a:lnTo>
                  <a:lnTo>
                    <a:pt x="516" y="182"/>
                  </a:lnTo>
                  <a:lnTo>
                    <a:pt x="512" y="180"/>
                  </a:lnTo>
                  <a:lnTo>
                    <a:pt x="512" y="176"/>
                  </a:lnTo>
                  <a:lnTo>
                    <a:pt x="510" y="176"/>
                  </a:lnTo>
                  <a:lnTo>
                    <a:pt x="508" y="166"/>
                  </a:lnTo>
                  <a:lnTo>
                    <a:pt x="506" y="164"/>
                  </a:lnTo>
                  <a:lnTo>
                    <a:pt x="502" y="162"/>
                  </a:lnTo>
                  <a:lnTo>
                    <a:pt x="498" y="162"/>
                  </a:lnTo>
                  <a:lnTo>
                    <a:pt x="496" y="164"/>
                  </a:lnTo>
                  <a:lnTo>
                    <a:pt x="496" y="160"/>
                  </a:lnTo>
                  <a:lnTo>
                    <a:pt x="494" y="158"/>
                  </a:lnTo>
                  <a:lnTo>
                    <a:pt x="490" y="158"/>
                  </a:lnTo>
                  <a:lnTo>
                    <a:pt x="488" y="158"/>
                  </a:lnTo>
                  <a:lnTo>
                    <a:pt x="486" y="162"/>
                  </a:lnTo>
                  <a:lnTo>
                    <a:pt x="486" y="160"/>
                  </a:lnTo>
                  <a:lnTo>
                    <a:pt x="486" y="158"/>
                  </a:lnTo>
                  <a:lnTo>
                    <a:pt x="482" y="158"/>
                  </a:lnTo>
                  <a:lnTo>
                    <a:pt x="482" y="156"/>
                  </a:lnTo>
                  <a:lnTo>
                    <a:pt x="476" y="148"/>
                  </a:lnTo>
                  <a:lnTo>
                    <a:pt x="474" y="148"/>
                  </a:lnTo>
                  <a:lnTo>
                    <a:pt x="466" y="142"/>
                  </a:lnTo>
                  <a:lnTo>
                    <a:pt x="462" y="136"/>
                  </a:lnTo>
                  <a:lnTo>
                    <a:pt x="454" y="134"/>
                  </a:lnTo>
                  <a:lnTo>
                    <a:pt x="450" y="130"/>
                  </a:lnTo>
                  <a:lnTo>
                    <a:pt x="442" y="130"/>
                  </a:lnTo>
                  <a:lnTo>
                    <a:pt x="436" y="130"/>
                  </a:lnTo>
                  <a:lnTo>
                    <a:pt x="426" y="126"/>
                  </a:lnTo>
                  <a:lnTo>
                    <a:pt x="422" y="126"/>
                  </a:lnTo>
                  <a:lnTo>
                    <a:pt x="418" y="128"/>
                  </a:lnTo>
                  <a:lnTo>
                    <a:pt x="416" y="124"/>
                  </a:lnTo>
                  <a:lnTo>
                    <a:pt x="412" y="120"/>
                  </a:lnTo>
                  <a:lnTo>
                    <a:pt x="408" y="120"/>
                  </a:lnTo>
                  <a:lnTo>
                    <a:pt x="406" y="122"/>
                  </a:lnTo>
                  <a:lnTo>
                    <a:pt x="402" y="120"/>
                  </a:lnTo>
                  <a:lnTo>
                    <a:pt x="400" y="126"/>
                  </a:lnTo>
                  <a:lnTo>
                    <a:pt x="400" y="128"/>
                  </a:lnTo>
                  <a:lnTo>
                    <a:pt x="396" y="130"/>
                  </a:lnTo>
                  <a:lnTo>
                    <a:pt x="394" y="128"/>
                  </a:lnTo>
                  <a:lnTo>
                    <a:pt x="394" y="126"/>
                  </a:lnTo>
                  <a:lnTo>
                    <a:pt x="396" y="122"/>
                  </a:lnTo>
                  <a:lnTo>
                    <a:pt x="392" y="120"/>
                  </a:lnTo>
                  <a:lnTo>
                    <a:pt x="394" y="118"/>
                  </a:lnTo>
                  <a:lnTo>
                    <a:pt x="392" y="114"/>
                  </a:lnTo>
                  <a:lnTo>
                    <a:pt x="392" y="112"/>
                  </a:lnTo>
                  <a:lnTo>
                    <a:pt x="390" y="112"/>
                  </a:lnTo>
                  <a:lnTo>
                    <a:pt x="388" y="112"/>
                  </a:lnTo>
                  <a:lnTo>
                    <a:pt x="388" y="110"/>
                  </a:lnTo>
                  <a:lnTo>
                    <a:pt x="390" y="108"/>
                  </a:lnTo>
                  <a:lnTo>
                    <a:pt x="388" y="106"/>
                  </a:lnTo>
                  <a:lnTo>
                    <a:pt x="388" y="104"/>
                  </a:lnTo>
                  <a:lnTo>
                    <a:pt x="382" y="104"/>
                  </a:lnTo>
                  <a:lnTo>
                    <a:pt x="378" y="108"/>
                  </a:lnTo>
                  <a:lnTo>
                    <a:pt x="380" y="102"/>
                  </a:lnTo>
                  <a:lnTo>
                    <a:pt x="372" y="100"/>
                  </a:lnTo>
                  <a:lnTo>
                    <a:pt x="372" y="96"/>
                  </a:lnTo>
                  <a:lnTo>
                    <a:pt x="370" y="96"/>
                  </a:lnTo>
                  <a:lnTo>
                    <a:pt x="368" y="100"/>
                  </a:lnTo>
                  <a:lnTo>
                    <a:pt x="364" y="96"/>
                  </a:lnTo>
                  <a:lnTo>
                    <a:pt x="362" y="94"/>
                  </a:lnTo>
                  <a:lnTo>
                    <a:pt x="358" y="92"/>
                  </a:lnTo>
                  <a:lnTo>
                    <a:pt x="352" y="92"/>
                  </a:lnTo>
                  <a:lnTo>
                    <a:pt x="346" y="94"/>
                  </a:lnTo>
                  <a:lnTo>
                    <a:pt x="340" y="100"/>
                  </a:lnTo>
                  <a:lnTo>
                    <a:pt x="342" y="102"/>
                  </a:lnTo>
                  <a:lnTo>
                    <a:pt x="338" y="102"/>
                  </a:lnTo>
                  <a:lnTo>
                    <a:pt x="334" y="108"/>
                  </a:lnTo>
                  <a:lnTo>
                    <a:pt x="334" y="110"/>
                  </a:lnTo>
                  <a:lnTo>
                    <a:pt x="332" y="110"/>
                  </a:lnTo>
                  <a:lnTo>
                    <a:pt x="330" y="110"/>
                  </a:lnTo>
                  <a:lnTo>
                    <a:pt x="332" y="108"/>
                  </a:lnTo>
                  <a:lnTo>
                    <a:pt x="324" y="110"/>
                  </a:lnTo>
                  <a:lnTo>
                    <a:pt x="314" y="110"/>
                  </a:lnTo>
                  <a:lnTo>
                    <a:pt x="310" y="104"/>
                  </a:lnTo>
                  <a:lnTo>
                    <a:pt x="316" y="108"/>
                  </a:lnTo>
                  <a:lnTo>
                    <a:pt x="322" y="106"/>
                  </a:lnTo>
                  <a:lnTo>
                    <a:pt x="330" y="108"/>
                  </a:lnTo>
                  <a:lnTo>
                    <a:pt x="330" y="106"/>
                  </a:lnTo>
                  <a:lnTo>
                    <a:pt x="334" y="104"/>
                  </a:lnTo>
                  <a:lnTo>
                    <a:pt x="334" y="102"/>
                  </a:lnTo>
                  <a:lnTo>
                    <a:pt x="338" y="102"/>
                  </a:lnTo>
                  <a:lnTo>
                    <a:pt x="338" y="100"/>
                  </a:lnTo>
                  <a:lnTo>
                    <a:pt x="338" y="96"/>
                  </a:lnTo>
                  <a:lnTo>
                    <a:pt x="340" y="96"/>
                  </a:lnTo>
                  <a:lnTo>
                    <a:pt x="340" y="94"/>
                  </a:lnTo>
                  <a:lnTo>
                    <a:pt x="340" y="90"/>
                  </a:lnTo>
                  <a:lnTo>
                    <a:pt x="340" y="88"/>
                  </a:lnTo>
                  <a:lnTo>
                    <a:pt x="340" y="86"/>
                  </a:lnTo>
                  <a:lnTo>
                    <a:pt x="340" y="84"/>
                  </a:lnTo>
                  <a:lnTo>
                    <a:pt x="340" y="82"/>
                  </a:lnTo>
                  <a:lnTo>
                    <a:pt x="330" y="82"/>
                  </a:lnTo>
                  <a:lnTo>
                    <a:pt x="332" y="80"/>
                  </a:lnTo>
                  <a:lnTo>
                    <a:pt x="330" y="78"/>
                  </a:lnTo>
                  <a:lnTo>
                    <a:pt x="330" y="76"/>
                  </a:lnTo>
                  <a:lnTo>
                    <a:pt x="326" y="78"/>
                  </a:lnTo>
                  <a:lnTo>
                    <a:pt x="322" y="80"/>
                  </a:lnTo>
                  <a:lnTo>
                    <a:pt x="320" y="84"/>
                  </a:lnTo>
                  <a:lnTo>
                    <a:pt x="316" y="84"/>
                  </a:lnTo>
                  <a:lnTo>
                    <a:pt x="314" y="86"/>
                  </a:lnTo>
                  <a:lnTo>
                    <a:pt x="312" y="92"/>
                  </a:lnTo>
                  <a:lnTo>
                    <a:pt x="310" y="92"/>
                  </a:lnTo>
                  <a:lnTo>
                    <a:pt x="308" y="94"/>
                  </a:lnTo>
                  <a:lnTo>
                    <a:pt x="308" y="100"/>
                  </a:lnTo>
                  <a:lnTo>
                    <a:pt x="310" y="102"/>
                  </a:lnTo>
                  <a:lnTo>
                    <a:pt x="308" y="100"/>
                  </a:lnTo>
                  <a:lnTo>
                    <a:pt x="306" y="96"/>
                  </a:lnTo>
                  <a:lnTo>
                    <a:pt x="302" y="100"/>
                  </a:lnTo>
                  <a:lnTo>
                    <a:pt x="298" y="100"/>
                  </a:lnTo>
                  <a:lnTo>
                    <a:pt x="298" y="106"/>
                  </a:lnTo>
                  <a:lnTo>
                    <a:pt x="298" y="112"/>
                  </a:lnTo>
                  <a:lnTo>
                    <a:pt x="296" y="118"/>
                  </a:lnTo>
                  <a:lnTo>
                    <a:pt x="296" y="112"/>
                  </a:lnTo>
                  <a:lnTo>
                    <a:pt x="296" y="106"/>
                  </a:lnTo>
                  <a:lnTo>
                    <a:pt x="296" y="102"/>
                  </a:lnTo>
                  <a:lnTo>
                    <a:pt x="296" y="100"/>
                  </a:lnTo>
                  <a:lnTo>
                    <a:pt x="290" y="100"/>
                  </a:lnTo>
                  <a:lnTo>
                    <a:pt x="286" y="102"/>
                  </a:lnTo>
                  <a:lnTo>
                    <a:pt x="282" y="104"/>
                  </a:lnTo>
                  <a:lnTo>
                    <a:pt x="276" y="104"/>
                  </a:lnTo>
                  <a:lnTo>
                    <a:pt x="282" y="100"/>
                  </a:lnTo>
                  <a:lnTo>
                    <a:pt x="290" y="100"/>
                  </a:lnTo>
                  <a:lnTo>
                    <a:pt x="294" y="100"/>
                  </a:lnTo>
                  <a:lnTo>
                    <a:pt x="294" y="96"/>
                  </a:lnTo>
                  <a:lnTo>
                    <a:pt x="296" y="92"/>
                  </a:lnTo>
                  <a:lnTo>
                    <a:pt x="298" y="88"/>
                  </a:lnTo>
                  <a:lnTo>
                    <a:pt x="300" y="84"/>
                  </a:lnTo>
                  <a:lnTo>
                    <a:pt x="300" y="80"/>
                  </a:lnTo>
                  <a:lnTo>
                    <a:pt x="306" y="76"/>
                  </a:lnTo>
                  <a:lnTo>
                    <a:pt x="308" y="74"/>
                  </a:lnTo>
                  <a:lnTo>
                    <a:pt x="310" y="72"/>
                  </a:lnTo>
                  <a:lnTo>
                    <a:pt x="310" y="74"/>
                  </a:lnTo>
                  <a:lnTo>
                    <a:pt x="310" y="80"/>
                  </a:lnTo>
                  <a:lnTo>
                    <a:pt x="316" y="80"/>
                  </a:lnTo>
                  <a:lnTo>
                    <a:pt x="318" y="80"/>
                  </a:lnTo>
                  <a:lnTo>
                    <a:pt x="320" y="78"/>
                  </a:lnTo>
                  <a:lnTo>
                    <a:pt x="318" y="76"/>
                  </a:lnTo>
                  <a:lnTo>
                    <a:pt x="318" y="70"/>
                  </a:lnTo>
                  <a:lnTo>
                    <a:pt x="320" y="72"/>
                  </a:lnTo>
                  <a:lnTo>
                    <a:pt x="322" y="62"/>
                  </a:lnTo>
                  <a:lnTo>
                    <a:pt x="318" y="62"/>
                  </a:lnTo>
                  <a:lnTo>
                    <a:pt x="314" y="66"/>
                  </a:lnTo>
                  <a:lnTo>
                    <a:pt x="316" y="66"/>
                  </a:lnTo>
                  <a:lnTo>
                    <a:pt x="316" y="68"/>
                  </a:lnTo>
                  <a:lnTo>
                    <a:pt x="312" y="68"/>
                  </a:lnTo>
                  <a:lnTo>
                    <a:pt x="316" y="62"/>
                  </a:lnTo>
                  <a:lnTo>
                    <a:pt x="316" y="60"/>
                  </a:lnTo>
                  <a:lnTo>
                    <a:pt x="312" y="58"/>
                  </a:lnTo>
                  <a:lnTo>
                    <a:pt x="318" y="54"/>
                  </a:lnTo>
                  <a:lnTo>
                    <a:pt x="320" y="48"/>
                  </a:lnTo>
                  <a:lnTo>
                    <a:pt x="310" y="48"/>
                  </a:lnTo>
                  <a:lnTo>
                    <a:pt x="312" y="42"/>
                  </a:lnTo>
                  <a:lnTo>
                    <a:pt x="310" y="38"/>
                  </a:lnTo>
                  <a:lnTo>
                    <a:pt x="308" y="36"/>
                  </a:lnTo>
                  <a:lnTo>
                    <a:pt x="308" y="30"/>
                  </a:lnTo>
                  <a:lnTo>
                    <a:pt x="308" y="26"/>
                  </a:lnTo>
                  <a:lnTo>
                    <a:pt x="302" y="16"/>
                  </a:lnTo>
                  <a:lnTo>
                    <a:pt x="302" y="12"/>
                  </a:lnTo>
                  <a:lnTo>
                    <a:pt x="298" y="10"/>
                  </a:lnTo>
                  <a:lnTo>
                    <a:pt x="294" y="22"/>
                  </a:lnTo>
                  <a:lnTo>
                    <a:pt x="290" y="30"/>
                  </a:lnTo>
                  <a:lnTo>
                    <a:pt x="288" y="42"/>
                  </a:lnTo>
                  <a:lnTo>
                    <a:pt x="284" y="50"/>
                  </a:lnTo>
                  <a:lnTo>
                    <a:pt x="280" y="54"/>
                  </a:lnTo>
                  <a:lnTo>
                    <a:pt x="276" y="50"/>
                  </a:lnTo>
                  <a:lnTo>
                    <a:pt x="270" y="52"/>
                  </a:lnTo>
                  <a:lnTo>
                    <a:pt x="266" y="54"/>
                  </a:lnTo>
                  <a:lnTo>
                    <a:pt x="264" y="54"/>
                  </a:lnTo>
                  <a:lnTo>
                    <a:pt x="262" y="54"/>
                  </a:lnTo>
                  <a:lnTo>
                    <a:pt x="258" y="50"/>
                  </a:lnTo>
                  <a:lnTo>
                    <a:pt x="258" y="46"/>
                  </a:lnTo>
                  <a:lnTo>
                    <a:pt x="252" y="46"/>
                  </a:lnTo>
                  <a:lnTo>
                    <a:pt x="250" y="44"/>
                  </a:lnTo>
                  <a:lnTo>
                    <a:pt x="246" y="46"/>
                  </a:lnTo>
                  <a:lnTo>
                    <a:pt x="236" y="42"/>
                  </a:lnTo>
                  <a:lnTo>
                    <a:pt x="234" y="50"/>
                  </a:lnTo>
                  <a:lnTo>
                    <a:pt x="238" y="54"/>
                  </a:lnTo>
                  <a:lnTo>
                    <a:pt x="236" y="60"/>
                  </a:lnTo>
                  <a:lnTo>
                    <a:pt x="226" y="56"/>
                  </a:lnTo>
                  <a:lnTo>
                    <a:pt x="220" y="58"/>
                  </a:lnTo>
                  <a:lnTo>
                    <a:pt x="218" y="58"/>
                  </a:lnTo>
                  <a:lnTo>
                    <a:pt x="216" y="56"/>
                  </a:lnTo>
                  <a:lnTo>
                    <a:pt x="214" y="56"/>
                  </a:lnTo>
                  <a:lnTo>
                    <a:pt x="212" y="58"/>
                  </a:lnTo>
                  <a:lnTo>
                    <a:pt x="210" y="60"/>
                  </a:lnTo>
                  <a:lnTo>
                    <a:pt x="208" y="60"/>
                  </a:lnTo>
                  <a:lnTo>
                    <a:pt x="208" y="62"/>
                  </a:lnTo>
                  <a:lnTo>
                    <a:pt x="208" y="64"/>
                  </a:lnTo>
                  <a:lnTo>
                    <a:pt x="206" y="64"/>
                  </a:lnTo>
                  <a:lnTo>
                    <a:pt x="204" y="64"/>
                  </a:lnTo>
                  <a:lnTo>
                    <a:pt x="202" y="66"/>
                  </a:lnTo>
                  <a:lnTo>
                    <a:pt x="200" y="68"/>
                  </a:lnTo>
                  <a:lnTo>
                    <a:pt x="196" y="68"/>
                  </a:lnTo>
                  <a:lnTo>
                    <a:pt x="194" y="64"/>
                  </a:lnTo>
                  <a:lnTo>
                    <a:pt x="194" y="62"/>
                  </a:lnTo>
                  <a:lnTo>
                    <a:pt x="192" y="62"/>
                  </a:lnTo>
                  <a:lnTo>
                    <a:pt x="188" y="58"/>
                  </a:lnTo>
                  <a:lnTo>
                    <a:pt x="186" y="56"/>
                  </a:lnTo>
                  <a:lnTo>
                    <a:pt x="184" y="52"/>
                  </a:lnTo>
                  <a:lnTo>
                    <a:pt x="184" y="50"/>
                  </a:lnTo>
                  <a:lnTo>
                    <a:pt x="186" y="40"/>
                  </a:lnTo>
                  <a:lnTo>
                    <a:pt x="186" y="32"/>
                  </a:lnTo>
                  <a:lnTo>
                    <a:pt x="192" y="26"/>
                  </a:lnTo>
                  <a:lnTo>
                    <a:pt x="194" y="22"/>
                  </a:lnTo>
                  <a:lnTo>
                    <a:pt x="192" y="20"/>
                  </a:lnTo>
                  <a:lnTo>
                    <a:pt x="192" y="18"/>
                  </a:lnTo>
                  <a:lnTo>
                    <a:pt x="192" y="16"/>
                  </a:lnTo>
                  <a:lnTo>
                    <a:pt x="194" y="14"/>
                  </a:lnTo>
                  <a:lnTo>
                    <a:pt x="192" y="14"/>
                  </a:lnTo>
                  <a:lnTo>
                    <a:pt x="186" y="10"/>
                  </a:lnTo>
                  <a:lnTo>
                    <a:pt x="190" y="6"/>
                  </a:lnTo>
                  <a:lnTo>
                    <a:pt x="190" y="4"/>
                  </a:lnTo>
                  <a:lnTo>
                    <a:pt x="188" y="2"/>
                  </a:lnTo>
                  <a:lnTo>
                    <a:pt x="186" y="2"/>
                  </a:lnTo>
                  <a:lnTo>
                    <a:pt x="180" y="2"/>
                  </a:lnTo>
                  <a:lnTo>
                    <a:pt x="176" y="0"/>
                  </a:lnTo>
                  <a:lnTo>
                    <a:pt x="176" y="4"/>
                  </a:lnTo>
                  <a:lnTo>
                    <a:pt x="176" y="10"/>
                  </a:lnTo>
                  <a:lnTo>
                    <a:pt x="168" y="10"/>
                  </a:lnTo>
                  <a:lnTo>
                    <a:pt x="168" y="12"/>
                  </a:lnTo>
                  <a:lnTo>
                    <a:pt x="166" y="12"/>
                  </a:lnTo>
                  <a:lnTo>
                    <a:pt x="164" y="14"/>
                  </a:lnTo>
                  <a:lnTo>
                    <a:pt x="164" y="16"/>
                  </a:lnTo>
                  <a:lnTo>
                    <a:pt x="160" y="18"/>
                  </a:lnTo>
                  <a:lnTo>
                    <a:pt x="160" y="20"/>
                  </a:lnTo>
                  <a:lnTo>
                    <a:pt x="158" y="20"/>
                  </a:lnTo>
                  <a:lnTo>
                    <a:pt x="152" y="18"/>
                  </a:lnTo>
                  <a:lnTo>
                    <a:pt x="150" y="18"/>
                  </a:lnTo>
                  <a:lnTo>
                    <a:pt x="148" y="20"/>
                  </a:lnTo>
                  <a:lnTo>
                    <a:pt x="146" y="22"/>
                  </a:lnTo>
                  <a:lnTo>
                    <a:pt x="148" y="24"/>
                  </a:lnTo>
                  <a:lnTo>
                    <a:pt x="146" y="24"/>
                  </a:lnTo>
                  <a:lnTo>
                    <a:pt x="140" y="22"/>
                  </a:lnTo>
                  <a:lnTo>
                    <a:pt x="136" y="20"/>
                  </a:lnTo>
                  <a:lnTo>
                    <a:pt x="132" y="20"/>
                  </a:lnTo>
                  <a:lnTo>
                    <a:pt x="128" y="20"/>
                  </a:lnTo>
                  <a:lnTo>
                    <a:pt x="122" y="18"/>
                  </a:lnTo>
                  <a:lnTo>
                    <a:pt x="118" y="18"/>
                  </a:lnTo>
                  <a:lnTo>
                    <a:pt x="120" y="20"/>
                  </a:lnTo>
                  <a:lnTo>
                    <a:pt x="122" y="20"/>
                  </a:lnTo>
                  <a:lnTo>
                    <a:pt x="122" y="22"/>
                  </a:lnTo>
                  <a:lnTo>
                    <a:pt x="124" y="26"/>
                  </a:lnTo>
                  <a:lnTo>
                    <a:pt x="126" y="34"/>
                  </a:lnTo>
                  <a:lnTo>
                    <a:pt x="126" y="40"/>
                  </a:lnTo>
                  <a:lnTo>
                    <a:pt x="126" y="44"/>
                  </a:lnTo>
                  <a:lnTo>
                    <a:pt x="128" y="46"/>
                  </a:lnTo>
                  <a:lnTo>
                    <a:pt x="130" y="48"/>
                  </a:lnTo>
                  <a:lnTo>
                    <a:pt x="134" y="48"/>
                  </a:lnTo>
                  <a:lnTo>
                    <a:pt x="140" y="46"/>
                  </a:lnTo>
                  <a:lnTo>
                    <a:pt x="142" y="48"/>
                  </a:lnTo>
                  <a:lnTo>
                    <a:pt x="144" y="48"/>
                  </a:lnTo>
                  <a:lnTo>
                    <a:pt x="146" y="52"/>
                  </a:lnTo>
                  <a:lnTo>
                    <a:pt x="144" y="52"/>
                  </a:lnTo>
                  <a:lnTo>
                    <a:pt x="140" y="54"/>
                  </a:lnTo>
                  <a:lnTo>
                    <a:pt x="138" y="54"/>
                  </a:lnTo>
                  <a:lnTo>
                    <a:pt x="136" y="58"/>
                  </a:lnTo>
                  <a:lnTo>
                    <a:pt x="134" y="60"/>
                  </a:lnTo>
                  <a:lnTo>
                    <a:pt x="132" y="62"/>
                  </a:lnTo>
                  <a:lnTo>
                    <a:pt x="130" y="64"/>
                  </a:lnTo>
                  <a:lnTo>
                    <a:pt x="126" y="66"/>
                  </a:lnTo>
                  <a:lnTo>
                    <a:pt x="124" y="66"/>
                  </a:lnTo>
                  <a:lnTo>
                    <a:pt x="122" y="68"/>
                  </a:lnTo>
                  <a:lnTo>
                    <a:pt x="120" y="70"/>
                  </a:lnTo>
                  <a:lnTo>
                    <a:pt x="118" y="72"/>
                  </a:lnTo>
                  <a:lnTo>
                    <a:pt x="112" y="74"/>
                  </a:lnTo>
                  <a:lnTo>
                    <a:pt x="110" y="76"/>
                  </a:lnTo>
                  <a:lnTo>
                    <a:pt x="102" y="70"/>
                  </a:lnTo>
                  <a:lnTo>
                    <a:pt x="98" y="70"/>
                  </a:lnTo>
                  <a:lnTo>
                    <a:pt x="98" y="64"/>
                  </a:lnTo>
                  <a:lnTo>
                    <a:pt x="92" y="62"/>
                  </a:lnTo>
                  <a:lnTo>
                    <a:pt x="92" y="70"/>
                  </a:lnTo>
                  <a:lnTo>
                    <a:pt x="88" y="70"/>
                  </a:lnTo>
                  <a:lnTo>
                    <a:pt x="84" y="68"/>
                  </a:lnTo>
                  <a:lnTo>
                    <a:pt x="84" y="72"/>
                  </a:lnTo>
                  <a:lnTo>
                    <a:pt x="70" y="72"/>
                  </a:lnTo>
                  <a:lnTo>
                    <a:pt x="64" y="72"/>
                  </a:lnTo>
                  <a:lnTo>
                    <a:pt x="62" y="70"/>
                  </a:lnTo>
                  <a:lnTo>
                    <a:pt x="60" y="76"/>
                  </a:lnTo>
                  <a:lnTo>
                    <a:pt x="68" y="78"/>
                  </a:lnTo>
                  <a:lnTo>
                    <a:pt x="66" y="80"/>
                  </a:lnTo>
                  <a:lnTo>
                    <a:pt x="58" y="80"/>
                  </a:lnTo>
                  <a:lnTo>
                    <a:pt x="58" y="86"/>
                  </a:lnTo>
                  <a:lnTo>
                    <a:pt x="62" y="88"/>
                  </a:lnTo>
                  <a:lnTo>
                    <a:pt x="68" y="100"/>
                  </a:lnTo>
                  <a:lnTo>
                    <a:pt x="68" y="102"/>
                  </a:lnTo>
                  <a:lnTo>
                    <a:pt x="66" y="106"/>
                  </a:lnTo>
                  <a:lnTo>
                    <a:pt x="64" y="112"/>
                  </a:lnTo>
                  <a:lnTo>
                    <a:pt x="50" y="150"/>
                  </a:lnTo>
                  <a:lnTo>
                    <a:pt x="50" y="152"/>
                  </a:lnTo>
                  <a:lnTo>
                    <a:pt x="48" y="154"/>
                  </a:lnTo>
                  <a:lnTo>
                    <a:pt x="46" y="154"/>
                  </a:lnTo>
                  <a:lnTo>
                    <a:pt x="36" y="156"/>
                  </a:lnTo>
                  <a:lnTo>
                    <a:pt x="32" y="158"/>
                  </a:lnTo>
                  <a:lnTo>
                    <a:pt x="26" y="158"/>
                  </a:lnTo>
                  <a:lnTo>
                    <a:pt x="18" y="164"/>
                  </a:lnTo>
                  <a:lnTo>
                    <a:pt x="14" y="168"/>
                  </a:lnTo>
                  <a:lnTo>
                    <a:pt x="12" y="174"/>
                  </a:lnTo>
                  <a:lnTo>
                    <a:pt x="10" y="180"/>
                  </a:lnTo>
                  <a:lnTo>
                    <a:pt x="8" y="184"/>
                  </a:lnTo>
                  <a:lnTo>
                    <a:pt x="6" y="188"/>
                  </a:lnTo>
                  <a:lnTo>
                    <a:pt x="6" y="196"/>
                  </a:lnTo>
                  <a:lnTo>
                    <a:pt x="4" y="194"/>
                  </a:lnTo>
                  <a:lnTo>
                    <a:pt x="2" y="194"/>
                  </a:lnTo>
                  <a:lnTo>
                    <a:pt x="0" y="196"/>
                  </a:lnTo>
                  <a:lnTo>
                    <a:pt x="2" y="200"/>
                  </a:lnTo>
                  <a:lnTo>
                    <a:pt x="2" y="204"/>
                  </a:lnTo>
                  <a:lnTo>
                    <a:pt x="4" y="204"/>
                  </a:lnTo>
                  <a:lnTo>
                    <a:pt x="4" y="206"/>
                  </a:lnTo>
                  <a:lnTo>
                    <a:pt x="6" y="208"/>
                  </a:lnTo>
                  <a:lnTo>
                    <a:pt x="6" y="212"/>
                  </a:lnTo>
                  <a:lnTo>
                    <a:pt x="4" y="216"/>
                  </a:lnTo>
                  <a:lnTo>
                    <a:pt x="6" y="218"/>
                  </a:lnTo>
                  <a:lnTo>
                    <a:pt x="10" y="220"/>
                  </a:lnTo>
                  <a:lnTo>
                    <a:pt x="12" y="222"/>
                  </a:lnTo>
                  <a:lnTo>
                    <a:pt x="14" y="226"/>
                  </a:lnTo>
                  <a:lnTo>
                    <a:pt x="16" y="228"/>
                  </a:lnTo>
                  <a:lnTo>
                    <a:pt x="20" y="230"/>
                  </a:lnTo>
                  <a:lnTo>
                    <a:pt x="20" y="232"/>
                  </a:lnTo>
                  <a:lnTo>
                    <a:pt x="22" y="236"/>
                  </a:lnTo>
                  <a:lnTo>
                    <a:pt x="24" y="238"/>
                  </a:lnTo>
                  <a:lnTo>
                    <a:pt x="34" y="238"/>
                  </a:lnTo>
                  <a:lnTo>
                    <a:pt x="44" y="232"/>
                  </a:lnTo>
                  <a:lnTo>
                    <a:pt x="46" y="230"/>
                  </a:lnTo>
                  <a:lnTo>
                    <a:pt x="46" y="232"/>
                  </a:lnTo>
                  <a:lnTo>
                    <a:pt x="46" y="234"/>
                  </a:lnTo>
                  <a:lnTo>
                    <a:pt x="44" y="272"/>
                  </a:lnTo>
                  <a:lnTo>
                    <a:pt x="58" y="278"/>
                  </a:lnTo>
                  <a:lnTo>
                    <a:pt x="60" y="278"/>
                  </a:lnTo>
                  <a:lnTo>
                    <a:pt x="64" y="278"/>
                  </a:lnTo>
                  <a:lnTo>
                    <a:pt x="68" y="280"/>
                  </a:lnTo>
                  <a:lnTo>
                    <a:pt x="70" y="278"/>
                  </a:lnTo>
                  <a:lnTo>
                    <a:pt x="72" y="278"/>
                  </a:lnTo>
                  <a:lnTo>
                    <a:pt x="72" y="276"/>
                  </a:lnTo>
                  <a:lnTo>
                    <a:pt x="72" y="274"/>
                  </a:lnTo>
                  <a:lnTo>
                    <a:pt x="74" y="272"/>
                  </a:lnTo>
                  <a:lnTo>
                    <a:pt x="80" y="272"/>
                  </a:lnTo>
                  <a:lnTo>
                    <a:pt x="84" y="264"/>
                  </a:lnTo>
                  <a:lnTo>
                    <a:pt x="88" y="260"/>
                  </a:lnTo>
                  <a:lnTo>
                    <a:pt x="92" y="256"/>
                  </a:lnTo>
                  <a:lnTo>
                    <a:pt x="100" y="254"/>
                  </a:lnTo>
                  <a:lnTo>
                    <a:pt x="108" y="252"/>
                  </a:lnTo>
                  <a:lnTo>
                    <a:pt x="114" y="252"/>
                  </a:lnTo>
                  <a:lnTo>
                    <a:pt x="116" y="256"/>
                  </a:lnTo>
                  <a:lnTo>
                    <a:pt x="114" y="262"/>
                  </a:lnTo>
                  <a:lnTo>
                    <a:pt x="112" y="266"/>
                  </a:lnTo>
                  <a:lnTo>
                    <a:pt x="112" y="270"/>
                  </a:lnTo>
                  <a:lnTo>
                    <a:pt x="114" y="272"/>
                  </a:lnTo>
                  <a:lnTo>
                    <a:pt x="118" y="276"/>
                  </a:lnTo>
                  <a:lnTo>
                    <a:pt x="124" y="278"/>
                  </a:lnTo>
                  <a:lnTo>
                    <a:pt x="126" y="278"/>
                  </a:lnTo>
                  <a:lnTo>
                    <a:pt x="128" y="276"/>
                  </a:lnTo>
                  <a:lnTo>
                    <a:pt x="130" y="276"/>
                  </a:lnTo>
                  <a:lnTo>
                    <a:pt x="134" y="278"/>
                  </a:lnTo>
                  <a:lnTo>
                    <a:pt x="138" y="282"/>
                  </a:lnTo>
                  <a:lnTo>
                    <a:pt x="144" y="286"/>
                  </a:lnTo>
                  <a:lnTo>
                    <a:pt x="148" y="290"/>
                  </a:lnTo>
                  <a:lnTo>
                    <a:pt x="150" y="292"/>
                  </a:lnTo>
                  <a:lnTo>
                    <a:pt x="154" y="296"/>
                  </a:lnTo>
                  <a:lnTo>
                    <a:pt x="156" y="298"/>
                  </a:lnTo>
                  <a:lnTo>
                    <a:pt x="158" y="298"/>
                  </a:lnTo>
                  <a:lnTo>
                    <a:pt x="164" y="300"/>
                  </a:lnTo>
                  <a:lnTo>
                    <a:pt x="168" y="300"/>
                  </a:lnTo>
                  <a:lnTo>
                    <a:pt x="174" y="300"/>
                  </a:lnTo>
                  <a:lnTo>
                    <a:pt x="176" y="300"/>
                  </a:lnTo>
                  <a:lnTo>
                    <a:pt x="178" y="300"/>
                  </a:lnTo>
                  <a:lnTo>
                    <a:pt x="180" y="306"/>
                  </a:lnTo>
                  <a:lnTo>
                    <a:pt x="182" y="312"/>
                  </a:lnTo>
                  <a:lnTo>
                    <a:pt x="186" y="322"/>
                  </a:lnTo>
                  <a:lnTo>
                    <a:pt x="180" y="328"/>
                  </a:lnTo>
                  <a:lnTo>
                    <a:pt x="180" y="332"/>
                  </a:lnTo>
                  <a:lnTo>
                    <a:pt x="182" y="336"/>
                  </a:lnTo>
                  <a:lnTo>
                    <a:pt x="184" y="342"/>
                  </a:lnTo>
                  <a:lnTo>
                    <a:pt x="186" y="344"/>
                  </a:lnTo>
                  <a:lnTo>
                    <a:pt x="206" y="344"/>
                  </a:lnTo>
                  <a:lnTo>
                    <a:pt x="204" y="346"/>
                  </a:lnTo>
                  <a:lnTo>
                    <a:pt x="204" y="352"/>
                  </a:lnTo>
                  <a:lnTo>
                    <a:pt x="206" y="358"/>
                  </a:lnTo>
                  <a:lnTo>
                    <a:pt x="210" y="362"/>
                  </a:lnTo>
                  <a:lnTo>
                    <a:pt x="214" y="366"/>
                  </a:lnTo>
                  <a:lnTo>
                    <a:pt x="216" y="370"/>
                  </a:lnTo>
                  <a:lnTo>
                    <a:pt x="216" y="374"/>
                  </a:lnTo>
                  <a:lnTo>
                    <a:pt x="216" y="378"/>
                  </a:lnTo>
                  <a:lnTo>
                    <a:pt x="214" y="388"/>
                  </a:lnTo>
                  <a:lnTo>
                    <a:pt x="212" y="394"/>
                  </a:lnTo>
                  <a:lnTo>
                    <a:pt x="214" y="398"/>
                  </a:lnTo>
                  <a:lnTo>
                    <a:pt x="210" y="400"/>
                  </a:lnTo>
                  <a:lnTo>
                    <a:pt x="212" y="402"/>
                  </a:lnTo>
                  <a:lnTo>
                    <a:pt x="216" y="408"/>
                  </a:lnTo>
                  <a:lnTo>
                    <a:pt x="218" y="414"/>
                  </a:lnTo>
                  <a:lnTo>
                    <a:pt x="216" y="422"/>
                  </a:lnTo>
                  <a:lnTo>
                    <a:pt x="216" y="424"/>
                  </a:lnTo>
                  <a:lnTo>
                    <a:pt x="218" y="428"/>
                  </a:lnTo>
                  <a:lnTo>
                    <a:pt x="218" y="432"/>
                  </a:lnTo>
                  <a:lnTo>
                    <a:pt x="218" y="434"/>
                  </a:lnTo>
                  <a:lnTo>
                    <a:pt x="224" y="436"/>
                  </a:lnTo>
                  <a:lnTo>
                    <a:pt x="232" y="436"/>
                  </a:lnTo>
                  <a:lnTo>
                    <a:pt x="236" y="434"/>
                  </a:lnTo>
                  <a:lnTo>
                    <a:pt x="238" y="438"/>
                  </a:lnTo>
                  <a:lnTo>
                    <a:pt x="238" y="440"/>
                  </a:lnTo>
                  <a:lnTo>
                    <a:pt x="240" y="442"/>
                  </a:lnTo>
                  <a:lnTo>
                    <a:pt x="242" y="442"/>
                  </a:lnTo>
                  <a:lnTo>
                    <a:pt x="246" y="444"/>
                  </a:lnTo>
                  <a:lnTo>
                    <a:pt x="248" y="446"/>
                  </a:lnTo>
                  <a:lnTo>
                    <a:pt x="248" y="448"/>
                  </a:lnTo>
                  <a:lnTo>
                    <a:pt x="248" y="462"/>
                  </a:lnTo>
                  <a:lnTo>
                    <a:pt x="250" y="468"/>
                  </a:lnTo>
                  <a:lnTo>
                    <a:pt x="250" y="470"/>
                  </a:lnTo>
                  <a:lnTo>
                    <a:pt x="252" y="470"/>
                  </a:lnTo>
                  <a:lnTo>
                    <a:pt x="256" y="468"/>
                  </a:lnTo>
                  <a:lnTo>
                    <a:pt x="258" y="468"/>
                  </a:lnTo>
                  <a:lnTo>
                    <a:pt x="260" y="468"/>
                  </a:lnTo>
                  <a:lnTo>
                    <a:pt x="258" y="474"/>
                  </a:lnTo>
                  <a:lnTo>
                    <a:pt x="258" y="482"/>
                  </a:lnTo>
                  <a:lnTo>
                    <a:pt x="256" y="490"/>
                  </a:lnTo>
                  <a:lnTo>
                    <a:pt x="256" y="498"/>
                  </a:lnTo>
                  <a:lnTo>
                    <a:pt x="260" y="500"/>
                  </a:lnTo>
                  <a:lnTo>
                    <a:pt x="262" y="500"/>
                  </a:lnTo>
                  <a:lnTo>
                    <a:pt x="262" y="498"/>
                  </a:lnTo>
                  <a:lnTo>
                    <a:pt x="264" y="498"/>
                  </a:lnTo>
                  <a:lnTo>
                    <a:pt x="268" y="498"/>
                  </a:lnTo>
                  <a:lnTo>
                    <a:pt x="268" y="508"/>
                  </a:lnTo>
                  <a:lnTo>
                    <a:pt x="268" y="522"/>
                  </a:lnTo>
                  <a:lnTo>
                    <a:pt x="268" y="524"/>
                  </a:lnTo>
                  <a:lnTo>
                    <a:pt x="264" y="528"/>
                  </a:lnTo>
                  <a:lnTo>
                    <a:pt x="262" y="528"/>
                  </a:lnTo>
                  <a:lnTo>
                    <a:pt x="258" y="530"/>
                  </a:lnTo>
                  <a:lnTo>
                    <a:pt x="254" y="530"/>
                  </a:lnTo>
                  <a:lnTo>
                    <a:pt x="252" y="532"/>
                  </a:lnTo>
                  <a:lnTo>
                    <a:pt x="250" y="538"/>
                  </a:lnTo>
                  <a:lnTo>
                    <a:pt x="246" y="542"/>
                  </a:lnTo>
                  <a:lnTo>
                    <a:pt x="242" y="544"/>
                  </a:lnTo>
                  <a:lnTo>
                    <a:pt x="240" y="548"/>
                  </a:lnTo>
                  <a:lnTo>
                    <a:pt x="238" y="550"/>
                  </a:lnTo>
                  <a:lnTo>
                    <a:pt x="234" y="550"/>
                  </a:lnTo>
                  <a:lnTo>
                    <a:pt x="232" y="552"/>
                  </a:lnTo>
                  <a:lnTo>
                    <a:pt x="230" y="554"/>
                  </a:lnTo>
                  <a:lnTo>
                    <a:pt x="230" y="560"/>
                  </a:lnTo>
                  <a:lnTo>
                    <a:pt x="226" y="564"/>
                  </a:lnTo>
                  <a:lnTo>
                    <a:pt x="222" y="566"/>
                  </a:lnTo>
                  <a:lnTo>
                    <a:pt x="220" y="570"/>
                  </a:lnTo>
                  <a:lnTo>
                    <a:pt x="218" y="580"/>
                  </a:lnTo>
                  <a:lnTo>
                    <a:pt x="228" y="576"/>
                  </a:lnTo>
                  <a:lnTo>
                    <a:pt x="238" y="584"/>
                  </a:lnTo>
                  <a:lnTo>
                    <a:pt x="242" y="592"/>
                  </a:lnTo>
                  <a:lnTo>
                    <a:pt x="244" y="594"/>
                  </a:lnTo>
                  <a:lnTo>
                    <a:pt x="246" y="594"/>
                  </a:lnTo>
                  <a:lnTo>
                    <a:pt x="248" y="594"/>
                  </a:lnTo>
                  <a:lnTo>
                    <a:pt x="250" y="596"/>
                  </a:lnTo>
                  <a:lnTo>
                    <a:pt x="254" y="600"/>
                  </a:lnTo>
                  <a:lnTo>
                    <a:pt x="258" y="604"/>
                  </a:lnTo>
                  <a:lnTo>
                    <a:pt x="264" y="606"/>
                  </a:lnTo>
                  <a:lnTo>
                    <a:pt x="266" y="608"/>
                  </a:lnTo>
                  <a:lnTo>
                    <a:pt x="268" y="610"/>
                  </a:lnTo>
                  <a:lnTo>
                    <a:pt x="270" y="614"/>
                  </a:lnTo>
                  <a:lnTo>
                    <a:pt x="274" y="618"/>
                  </a:lnTo>
                  <a:lnTo>
                    <a:pt x="278" y="620"/>
                  </a:lnTo>
                  <a:lnTo>
                    <a:pt x="278" y="620"/>
                  </a:lnTo>
                  <a:lnTo>
                    <a:pt x="274" y="630"/>
                  </a:lnTo>
                  <a:lnTo>
                    <a:pt x="274" y="634"/>
                  </a:lnTo>
                  <a:lnTo>
                    <a:pt x="278" y="628"/>
                  </a:lnTo>
                  <a:lnTo>
                    <a:pt x="282" y="624"/>
                  </a:lnTo>
                  <a:lnTo>
                    <a:pt x="280" y="620"/>
                  </a:lnTo>
                  <a:lnTo>
                    <a:pt x="278" y="616"/>
                  </a:lnTo>
                  <a:lnTo>
                    <a:pt x="284" y="610"/>
                  </a:lnTo>
                  <a:lnTo>
                    <a:pt x="288" y="604"/>
                  </a:lnTo>
                  <a:lnTo>
                    <a:pt x="288" y="600"/>
                  </a:lnTo>
                  <a:lnTo>
                    <a:pt x="290" y="598"/>
                  </a:lnTo>
                  <a:lnTo>
                    <a:pt x="294" y="598"/>
                  </a:lnTo>
                  <a:lnTo>
                    <a:pt x="294" y="596"/>
                  </a:lnTo>
                  <a:lnTo>
                    <a:pt x="296" y="594"/>
                  </a:lnTo>
                  <a:lnTo>
                    <a:pt x="298" y="590"/>
                  </a:lnTo>
                  <a:lnTo>
                    <a:pt x="298" y="582"/>
                  </a:lnTo>
                  <a:lnTo>
                    <a:pt x="302" y="584"/>
                  </a:lnTo>
                  <a:lnTo>
                    <a:pt x="302" y="586"/>
                  </a:lnTo>
                  <a:lnTo>
                    <a:pt x="306" y="586"/>
                  </a:lnTo>
                  <a:lnTo>
                    <a:pt x="306" y="584"/>
                  </a:lnTo>
                  <a:lnTo>
                    <a:pt x="308" y="584"/>
                  </a:lnTo>
                  <a:lnTo>
                    <a:pt x="308" y="588"/>
                  </a:lnTo>
                  <a:lnTo>
                    <a:pt x="306" y="594"/>
                  </a:lnTo>
                  <a:lnTo>
                    <a:pt x="304" y="600"/>
                  </a:lnTo>
                  <a:lnTo>
                    <a:pt x="302" y="602"/>
                  </a:lnTo>
                  <a:lnTo>
                    <a:pt x="302" y="606"/>
                  </a:lnTo>
                  <a:lnTo>
                    <a:pt x="304" y="604"/>
                  </a:lnTo>
                  <a:lnTo>
                    <a:pt x="308" y="598"/>
                  </a:lnTo>
                  <a:lnTo>
                    <a:pt x="314" y="582"/>
                  </a:lnTo>
                  <a:lnTo>
                    <a:pt x="316" y="574"/>
                  </a:lnTo>
                  <a:lnTo>
                    <a:pt x="320" y="566"/>
                  </a:lnTo>
                  <a:lnTo>
                    <a:pt x="328" y="558"/>
                  </a:lnTo>
                  <a:lnTo>
                    <a:pt x="330" y="558"/>
                  </a:lnTo>
                  <a:lnTo>
                    <a:pt x="332" y="558"/>
                  </a:lnTo>
                  <a:lnTo>
                    <a:pt x="332" y="554"/>
                  </a:lnTo>
                  <a:lnTo>
                    <a:pt x="332" y="552"/>
                  </a:lnTo>
                  <a:lnTo>
                    <a:pt x="334" y="550"/>
                  </a:lnTo>
                  <a:lnTo>
                    <a:pt x="334" y="546"/>
                  </a:lnTo>
                  <a:lnTo>
                    <a:pt x="334" y="542"/>
                  </a:lnTo>
                  <a:lnTo>
                    <a:pt x="334" y="530"/>
                  </a:lnTo>
                  <a:lnTo>
                    <a:pt x="332" y="528"/>
                  </a:lnTo>
                  <a:lnTo>
                    <a:pt x="332" y="526"/>
                  </a:lnTo>
                  <a:lnTo>
                    <a:pt x="332" y="524"/>
                  </a:lnTo>
                  <a:lnTo>
                    <a:pt x="330" y="524"/>
                  </a:lnTo>
                  <a:lnTo>
                    <a:pt x="330" y="520"/>
                  </a:lnTo>
                  <a:lnTo>
                    <a:pt x="332" y="520"/>
                  </a:lnTo>
                  <a:lnTo>
                    <a:pt x="332" y="518"/>
                  </a:lnTo>
                  <a:lnTo>
                    <a:pt x="332" y="510"/>
                  </a:lnTo>
                  <a:lnTo>
                    <a:pt x="330" y="510"/>
                  </a:lnTo>
                  <a:lnTo>
                    <a:pt x="330" y="508"/>
                  </a:lnTo>
                  <a:lnTo>
                    <a:pt x="332" y="506"/>
                  </a:lnTo>
                  <a:lnTo>
                    <a:pt x="332" y="502"/>
                  </a:lnTo>
                  <a:lnTo>
                    <a:pt x="332" y="500"/>
                  </a:lnTo>
                  <a:lnTo>
                    <a:pt x="332" y="50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56" name="Freeform 472">
              <a:extLst>
                <a:ext uri="{FF2B5EF4-FFF2-40B4-BE49-F238E27FC236}">
                  <a16:creationId xmlns:a16="http://schemas.microsoft.com/office/drawing/2014/main" id="{D8243FA4-24D5-4C0A-90DD-3B84E82781ED}"/>
                </a:ext>
              </a:extLst>
            </p:cNvPr>
            <p:cNvSpPr>
              <a:spLocks noEditPoints="1"/>
            </p:cNvSpPr>
            <p:nvPr/>
          </p:nvSpPr>
          <p:spPr bwMode="auto">
            <a:xfrm>
              <a:off x="6667500" y="4356100"/>
              <a:ext cx="822325" cy="876300"/>
            </a:xfrm>
            <a:custGeom>
              <a:avLst/>
              <a:gdLst/>
              <a:ahLst/>
              <a:cxnLst>
                <a:cxn ang="0">
                  <a:pos x="392" y="464"/>
                </a:cxn>
                <a:cxn ang="0">
                  <a:pos x="410" y="448"/>
                </a:cxn>
                <a:cxn ang="0">
                  <a:pos x="420" y="462"/>
                </a:cxn>
                <a:cxn ang="0">
                  <a:pos x="438" y="458"/>
                </a:cxn>
                <a:cxn ang="0">
                  <a:pos x="470" y="438"/>
                </a:cxn>
                <a:cxn ang="0">
                  <a:pos x="482" y="398"/>
                </a:cxn>
                <a:cxn ang="0">
                  <a:pos x="494" y="360"/>
                </a:cxn>
                <a:cxn ang="0">
                  <a:pos x="510" y="322"/>
                </a:cxn>
                <a:cxn ang="0">
                  <a:pos x="518" y="282"/>
                </a:cxn>
                <a:cxn ang="0">
                  <a:pos x="508" y="234"/>
                </a:cxn>
                <a:cxn ang="0">
                  <a:pos x="484" y="202"/>
                </a:cxn>
                <a:cxn ang="0">
                  <a:pos x="468" y="174"/>
                </a:cxn>
                <a:cxn ang="0">
                  <a:pos x="452" y="138"/>
                </a:cxn>
                <a:cxn ang="0">
                  <a:pos x="428" y="112"/>
                </a:cxn>
                <a:cxn ang="0">
                  <a:pos x="412" y="62"/>
                </a:cxn>
                <a:cxn ang="0">
                  <a:pos x="388" y="24"/>
                </a:cxn>
                <a:cxn ang="0">
                  <a:pos x="372" y="6"/>
                </a:cxn>
                <a:cxn ang="0">
                  <a:pos x="370" y="66"/>
                </a:cxn>
                <a:cxn ang="0">
                  <a:pos x="352" y="108"/>
                </a:cxn>
                <a:cxn ang="0">
                  <a:pos x="314" y="80"/>
                </a:cxn>
                <a:cxn ang="0">
                  <a:pos x="294" y="42"/>
                </a:cxn>
                <a:cxn ang="0">
                  <a:pos x="304" y="18"/>
                </a:cxn>
                <a:cxn ang="0">
                  <a:pos x="272" y="16"/>
                </a:cxn>
                <a:cxn ang="0">
                  <a:pos x="242" y="4"/>
                </a:cxn>
                <a:cxn ang="0">
                  <a:pos x="242" y="18"/>
                </a:cxn>
                <a:cxn ang="0">
                  <a:pos x="224" y="38"/>
                </a:cxn>
                <a:cxn ang="0">
                  <a:pos x="216" y="64"/>
                </a:cxn>
                <a:cxn ang="0">
                  <a:pos x="194" y="62"/>
                </a:cxn>
                <a:cxn ang="0">
                  <a:pos x="170" y="46"/>
                </a:cxn>
                <a:cxn ang="0">
                  <a:pos x="160" y="60"/>
                </a:cxn>
                <a:cxn ang="0">
                  <a:pos x="142" y="80"/>
                </a:cxn>
                <a:cxn ang="0">
                  <a:pos x="134" y="96"/>
                </a:cxn>
                <a:cxn ang="0">
                  <a:pos x="118" y="106"/>
                </a:cxn>
                <a:cxn ang="0">
                  <a:pos x="84" y="140"/>
                </a:cxn>
                <a:cxn ang="0">
                  <a:pos x="58" y="154"/>
                </a:cxn>
                <a:cxn ang="0">
                  <a:pos x="30" y="170"/>
                </a:cxn>
                <a:cxn ang="0">
                  <a:pos x="10" y="178"/>
                </a:cxn>
                <a:cxn ang="0">
                  <a:pos x="2" y="212"/>
                </a:cxn>
                <a:cxn ang="0">
                  <a:pos x="10" y="252"/>
                </a:cxn>
                <a:cxn ang="0">
                  <a:pos x="14" y="262"/>
                </a:cxn>
                <a:cxn ang="0">
                  <a:pos x="26" y="292"/>
                </a:cxn>
                <a:cxn ang="0">
                  <a:pos x="34" y="342"/>
                </a:cxn>
                <a:cxn ang="0">
                  <a:pos x="24" y="368"/>
                </a:cxn>
                <a:cxn ang="0">
                  <a:pos x="50" y="390"/>
                </a:cxn>
                <a:cxn ang="0">
                  <a:pos x="82" y="382"/>
                </a:cxn>
                <a:cxn ang="0">
                  <a:pos x="110" y="374"/>
                </a:cxn>
                <a:cxn ang="0">
                  <a:pos x="136" y="372"/>
                </a:cxn>
                <a:cxn ang="0">
                  <a:pos x="180" y="346"/>
                </a:cxn>
                <a:cxn ang="0">
                  <a:pos x="226" y="336"/>
                </a:cxn>
                <a:cxn ang="0">
                  <a:pos x="264" y="344"/>
                </a:cxn>
                <a:cxn ang="0">
                  <a:pos x="280" y="376"/>
                </a:cxn>
                <a:cxn ang="0">
                  <a:pos x="312" y="366"/>
                </a:cxn>
                <a:cxn ang="0">
                  <a:pos x="304" y="398"/>
                </a:cxn>
                <a:cxn ang="0">
                  <a:pos x="320" y="386"/>
                </a:cxn>
                <a:cxn ang="0">
                  <a:pos x="342" y="418"/>
                </a:cxn>
                <a:cxn ang="0">
                  <a:pos x="362" y="454"/>
                </a:cxn>
                <a:cxn ang="0">
                  <a:pos x="412" y="524"/>
                </a:cxn>
                <a:cxn ang="0">
                  <a:pos x="424" y="546"/>
                </a:cxn>
                <a:cxn ang="0">
                  <a:pos x="436" y="546"/>
                </a:cxn>
                <a:cxn ang="0">
                  <a:pos x="444" y="544"/>
                </a:cxn>
                <a:cxn ang="0">
                  <a:pos x="434" y="508"/>
                </a:cxn>
              </a:cxnLst>
              <a:rect l="0" t="0" r="r" b="b"/>
              <a:pathLst>
                <a:path w="518" h="552">
                  <a:moveTo>
                    <a:pt x="372" y="454"/>
                  </a:moveTo>
                  <a:lnTo>
                    <a:pt x="372" y="454"/>
                  </a:lnTo>
                  <a:lnTo>
                    <a:pt x="374" y="458"/>
                  </a:lnTo>
                  <a:lnTo>
                    <a:pt x="378" y="458"/>
                  </a:lnTo>
                  <a:lnTo>
                    <a:pt x="378" y="460"/>
                  </a:lnTo>
                  <a:lnTo>
                    <a:pt x="380" y="462"/>
                  </a:lnTo>
                  <a:lnTo>
                    <a:pt x="382" y="462"/>
                  </a:lnTo>
                  <a:lnTo>
                    <a:pt x="384" y="464"/>
                  </a:lnTo>
                  <a:lnTo>
                    <a:pt x="386" y="466"/>
                  </a:lnTo>
                  <a:lnTo>
                    <a:pt x="392" y="464"/>
                  </a:lnTo>
                  <a:lnTo>
                    <a:pt x="394" y="460"/>
                  </a:lnTo>
                  <a:lnTo>
                    <a:pt x="396" y="460"/>
                  </a:lnTo>
                  <a:lnTo>
                    <a:pt x="398" y="456"/>
                  </a:lnTo>
                  <a:lnTo>
                    <a:pt x="400" y="456"/>
                  </a:lnTo>
                  <a:lnTo>
                    <a:pt x="402" y="454"/>
                  </a:lnTo>
                  <a:lnTo>
                    <a:pt x="402" y="452"/>
                  </a:lnTo>
                  <a:lnTo>
                    <a:pt x="402" y="450"/>
                  </a:lnTo>
                  <a:lnTo>
                    <a:pt x="406" y="448"/>
                  </a:lnTo>
                  <a:lnTo>
                    <a:pt x="406" y="446"/>
                  </a:lnTo>
                  <a:lnTo>
                    <a:pt x="410" y="448"/>
                  </a:lnTo>
                  <a:lnTo>
                    <a:pt x="412" y="450"/>
                  </a:lnTo>
                  <a:lnTo>
                    <a:pt x="412" y="452"/>
                  </a:lnTo>
                  <a:lnTo>
                    <a:pt x="406" y="454"/>
                  </a:lnTo>
                  <a:lnTo>
                    <a:pt x="406" y="458"/>
                  </a:lnTo>
                  <a:lnTo>
                    <a:pt x="410" y="458"/>
                  </a:lnTo>
                  <a:lnTo>
                    <a:pt x="416" y="454"/>
                  </a:lnTo>
                  <a:lnTo>
                    <a:pt x="416" y="458"/>
                  </a:lnTo>
                  <a:lnTo>
                    <a:pt x="412" y="458"/>
                  </a:lnTo>
                  <a:lnTo>
                    <a:pt x="412" y="458"/>
                  </a:lnTo>
                  <a:lnTo>
                    <a:pt x="420" y="462"/>
                  </a:lnTo>
                  <a:lnTo>
                    <a:pt x="422" y="466"/>
                  </a:lnTo>
                  <a:lnTo>
                    <a:pt x="424" y="466"/>
                  </a:lnTo>
                  <a:lnTo>
                    <a:pt x="424" y="468"/>
                  </a:lnTo>
                  <a:lnTo>
                    <a:pt x="426" y="470"/>
                  </a:lnTo>
                  <a:lnTo>
                    <a:pt x="428" y="472"/>
                  </a:lnTo>
                  <a:lnTo>
                    <a:pt x="430" y="468"/>
                  </a:lnTo>
                  <a:lnTo>
                    <a:pt x="432" y="466"/>
                  </a:lnTo>
                  <a:lnTo>
                    <a:pt x="434" y="464"/>
                  </a:lnTo>
                  <a:lnTo>
                    <a:pt x="434" y="460"/>
                  </a:lnTo>
                  <a:lnTo>
                    <a:pt x="438" y="458"/>
                  </a:lnTo>
                  <a:lnTo>
                    <a:pt x="442" y="454"/>
                  </a:lnTo>
                  <a:lnTo>
                    <a:pt x="442" y="452"/>
                  </a:lnTo>
                  <a:lnTo>
                    <a:pt x="440" y="450"/>
                  </a:lnTo>
                  <a:lnTo>
                    <a:pt x="444" y="446"/>
                  </a:lnTo>
                  <a:lnTo>
                    <a:pt x="456" y="446"/>
                  </a:lnTo>
                  <a:lnTo>
                    <a:pt x="466" y="448"/>
                  </a:lnTo>
                  <a:lnTo>
                    <a:pt x="468" y="442"/>
                  </a:lnTo>
                  <a:lnTo>
                    <a:pt x="472" y="442"/>
                  </a:lnTo>
                  <a:lnTo>
                    <a:pt x="472" y="440"/>
                  </a:lnTo>
                  <a:lnTo>
                    <a:pt x="470" y="438"/>
                  </a:lnTo>
                  <a:lnTo>
                    <a:pt x="472" y="436"/>
                  </a:lnTo>
                  <a:lnTo>
                    <a:pt x="474" y="434"/>
                  </a:lnTo>
                  <a:lnTo>
                    <a:pt x="470" y="434"/>
                  </a:lnTo>
                  <a:lnTo>
                    <a:pt x="468" y="430"/>
                  </a:lnTo>
                  <a:lnTo>
                    <a:pt x="472" y="422"/>
                  </a:lnTo>
                  <a:lnTo>
                    <a:pt x="476" y="414"/>
                  </a:lnTo>
                  <a:lnTo>
                    <a:pt x="476" y="410"/>
                  </a:lnTo>
                  <a:lnTo>
                    <a:pt x="476" y="402"/>
                  </a:lnTo>
                  <a:lnTo>
                    <a:pt x="480" y="398"/>
                  </a:lnTo>
                  <a:lnTo>
                    <a:pt x="482" y="398"/>
                  </a:lnTo>
                  <a:lnTo>
                    <a:pt x="482" y="394"/>
                  </a:lnTo>
                  <a:lnTo>
                    <a:pt x="482" y="392"/>
                  </a:lnTo>
                  <a:lnTo>
                    <a:pt x="484" y="390"/>
                  </a:lnTo>
                  <a:lnTo>
                    <a:pt x="484" y="386"/>
                  </a:lnTo>
                  <a:lnTo>
                    <a:pt x="486" y="384"/>
                  </a:lnTo>
                  <a:lnTo>
                    <a:pt x="488" y="376"/>
                  </a:lnTo>
                  <a:lnTo>
                    <a:pt x="486" y="368"/>
                  </a:lnTo>
                  <a:lnTo>
                    <a:pt x="492" y="366"/>
                  </a:lnTo>
                  <a:lnTo>
                    <a:pt x="492" y="362"/>
                  </a:lnTo>
                  <a:lnTo>
                    <a:pt x="494" y="360"/>
                  </a:lnTo>
                  <a:lnTo>
                    <a:pt x="496" y="358"/>
                  </a:lnTo>
                  <a:lnTo>
                    <a:pt x="498" y="354"/>
                  </a:lnTo>
                  <a:lnTo>
                    <a:pt x="504" y="352"/>
                  </a:lnTo>
                  <a:lnTo>
                    <a:pt x="504" y="346"/>
                  </a:lnTo>
                  <a:lnTo>
                    <a:pt x="506" y="342"/>
                  </a:lnTo>
                  <a:lnTo>
                    <a:pt x="508" y="342"/>
                  </a:lnTo>
                  <a:lnTo>
                    <a:pt x="508" y="338"/>
                  </a:lnTo>
                  <a:lnTo>
                    <a:pt x="512" y="330"/>
                  </a:lnTo>
                  <a:lnTo>
                    <a:pt x="512" y="326"/>
                  </a:lnTo>
                  <a:lnTo>
                    <a:pt x="510" y="322"/>
                  </a:lnTo>
                  <a:lnTo>
                    <a:pt x="512" y="320"/>
                  </a:lnTo>
                  <a:lnTo>
                    <a:pt x="512" y="312"/>
                  </a:lnTo>
                  <a:lnTo>
                    <a:pt x="514" y="302"/>
                  </a:lnTo>
                  <a:lnTo>
                    <a:pt x="512" y="302"/>
                  </a:lnTo>
                  <a:lnTo>
                    <a:pt x="510" y="300"/>
                  </a:lnTo>
                  <a:lnTo>
                    <a:pt x="516" y="296"/>
                  </a:lnTo>
                  <a:lnTo>
                    <a:pt x="512" y="292"/>
                  </a:lnTo>
                  <a:lnTo>
                    <a:pt x="516" y="290"/>
                  </a:lnTo>
                  <a:lnTo>
                    <a:pt x="518" y="286"/>
                  </a:lnTo>
                  <a:lnTo>
                    <a:pt x="518" y="282"/>
                  </a:lnTo>
                  <a:lnTo>
                    <a:pt x="514" y="278"/>
                  </a:lnTo>
                  <a:lnTo>
                    <a:pt x="512" y="276"/>
                  </a:lnTo>
                  <a:lnTo>
                    <a:pt x="508" y="266"/>
                  </a:lnTo>
                  <a:lnTo>
                    <a:pt x="508" y="256"/>
                  </a:lnTo>
                  <a:lnTo>
                    <a:pt x="510" y="248"/>
                  </a:lnTo>
                  <a:lnTo>
                    <a:pt x="510" y="244"/>
                  </a:lnTo>
                  <a:lnTo>
                    <a:pt x="510" y="242"/>
                  </a:lnTo>
                  <a:lnTo>
                    <a:pt x="510" y="238"/>
                  </a:lnTo>
                  <a:lnTo>
                    <a:pt x="508" y="236"/>
                  </a:lnTo>
                  <a:lnTo>
                    <a:pt x="508" y="234"/>
                  </a:lnTo>
                  <a:lnTo>
                    <a:pt x="506" y="234"/>
                  </a:lnTo>
                  <a:lnTo>
                    <a:pt x="504" y="232"/>
                  </a:lnTo>
                  <a:lnTo>
                    <a:pt x="504" y="228"/>
                  </a:lnTo>
                  <a:lnTo>
                    <a:pt x="502" y="226"/>
                  </a:lnTo>
                  <a:lnTo>
                    <a:pt x="496" y="224"/>
                  </a:lnTo>
                  <a:lnTo>
                    <a:pt x="496" y="218"/>
                  </a:lnTo>
                  <a:lnTo>
                    <a:pt x="494" y="212"/>
                  </a:lnTo>
                  <a:lnTo>
                    <a:pt x="488" y="210"/>
                  </a:lnTo>
                  <a:lnTo>
                    <a:pt x="486" y="206"/>
                  </a:lnTo>
                  <a:lnTo>
                    <a:pt x="484" y="202"/>
                  </a:lnTo>
                  <a:lnTo>
                    <a:pt x="484" y="196"/>
                  </a:lnTo>
                  <a:lnTo>
                    <a:pt x="484" y="192"/>
                  </a:lnTo>
                  <a:lnTo>
                    <a:pt x="484" y="188"/>
                  </a:lnTo>
                  <a:lnTo>
                    <a:pt x="482" y="188"/>
                  </a:lnTo>
                  <a:lnTo>
                    <a:pt x="476" y="182"/>
                  </a:lnTo>
                  <a:lnTo>
                    <a:pt x="474" y="184"/>
                  </a:lnTo>
                  <a:lnTo>
                    <a:pt x="470" y="184"/>
                  </a:lnTo>
                  <a:lnTo>
                    <a:pt x="468" y="182"/>
                  </a:lnTo>
                  <a:lnTo>
                    <a:pt x="468" y="178"/>
                  </a:lnTo>
                  <a:lnTo>
                    <a:pt x="468" y="174"/>
                  </a:lnTo>
                  <a:lnTo>
                    <a:pt x="470" y="172"/>
                  </a:lnTo>
                  <a:lnTo>
                    <a:pt x="470" y="170"/>
                  </a:lnTo>
                  <a:lnTo>
                    <a:pt x="468" y="168"/>
                  </a:lnTo>
                  <a:lnTo>
                    <a:pt x="466" y="162"/>
                  </a:lnTo>
                  <a:lnTo>
                    <a:pt x="464" y="160"/>
                  </a:lnTo>
                  <a:lnTo>
                    <a:pt x="460" y="158"/>
                  </a:lnTo>
                  <a:lnTo>
                    <a:pt x="458" y="156"/>
                  </a:lnTo>
                  <a:lnTo>
                    <a:pt x="460" y="148"/>
                  </a:lnTo>
                  <a:lnTo>
                    <a:pt x="452" y="142"/>
                  </a:lnTo>
                  <a:lnTo>
                    <a:pt x="452" y="138"/>
                  </a:lnTo>
                  <a:lnTo>
                    <a:pt x="444" y="136"/>
                  </a:lnTo>
                  <a:lnTo>
                    <a:pt x="442" y="138"/>
                  </a:lnTo>
                  <a:lnTo>
                    <a:pt x="440" y="136"/>
                  </a:lnTo>
                  <a:lnTo>
                    <a:pt x="440" y="132"/>
                  </a:lnTo>
                  <a:lnTo>
                    <a:pt x="434" y="132"/>
                  </a:lnTo>
                  <a:lnTo>
                    <a:pt x="430" y="128"/>
                  </a:lnTo>
                  <a:lnTo>
                    <a:pt x="428" y="128"/>
                  </a:lnTo>
                  <a:lnTo>
                    <a:pt x="428" y="122"/>
                  </a:lnTo>
                  <a:lnTo>
                    <a:pt x="428" y="122"/>
                  </a:lnTo>
                  <a:lnTo>
                    <a:pt x="428" y="112"/>
                  </a:lnTo>
                  <a:lnTo>
                    <a:pt x="426" y="100"/>
                  </a:lnTo>
                  <a:lnTo>
                    <a:pt x="424" y="96"/>
                  </a:lnTo>
                  <a:lnTo>
                    <a:pt x="424" y="92"/>
                  </a:lnTo>
                  <a:lnTo>
                    <a:pt x="420" y="86"/>
                  </a:lnTo>
                  <a:lnTo>
                    <a:pt x="416" y="82"/>
                  </a:lnTo>
                  <a:lnTo>
                    <a:pt x="416" y="72"/>
                  </a:lnTo>
                  <a:lnTo>
                    <a:pt x="416" y="62"/>
                  </a:lnTo>
                  <a:lnTo>
                    <a:pt x="416" y="60"/>
                  </a:lnTo>
                  <a:lnTo>
                    <a:pt x="414" y="60"/>
                  </a:lnTo>
                  <a:lnTo>
                    <a:pt x="412" y="62"/>
                  </a:lnTo>
                  <a:lnTo>
                    <a:pt x="404" y="50"/>
                  </a:lnTo>
                  <a:lnTo>
                    <a:pt x="396" y="58"/>
                  </a:lnTo>
                  <a:lnTo>
                    <a:pt x="392" y="54"/>
                  </a:lnTo>
                  <a:lnTo>
                    <a:pt x="392" y="46"/>
                  </a:lnTo>
                  <a:lnTo>
                    <a:pt x="394" y="40"/>
                  </a:lnTo>
                  <a:lnTo>
                    <a:pt x="394" y="38"/>
                  </a:lnTo>
                  <a:lnTo>
                    <a:pt x="394" y="36"/>
                  </a:lnTo>
                  <a:lnTo>
                    <a:pt x="392" y="32"/>
                  </a:lnTo>
                  <a:lnTo>
                    <a:pt x="392" y="26"/>
                  </a:lnTo>
                  <a:lnTo>
                    <a:pt x="388" y="24"/>
                  </a:lnTo>
                  <a:lnTo>
                    <a:pt x="386" y="22"/>
                  </a:lnTo>
                  <a:lnTo>
                    <a:pt x="386" y="16"/>
                  </a:lnTo>
                  <a:lnTo>
                    <a:pt x="382" y="14"/>
                  </a:lnTo>
                  <a:lnTo>
                    <a:pt x="382" y="8"/>
                  </a:lnTo>
                  <a:lnTo>
                    <a:pt x="380" y="6"/>
                  </a:lnTo>
                  <a:lnTo>
                    <a:pt x="378" y="0"/>
                  </a:lnTo>
                  <a:lnTo>
                    <a:pt x="374" y="0"/>
                  </a:lnTo>
                  <a:lnTo>
                    <a:pt x="374" y="0"/>
                  </a:lnTo>
                  <a:lnTo>
                    <a:pt x="372" y="0"/>
                  </a:lnTo>
                  <a:lnTo>
                    <a:pt x="372" y="6"/>
                  </a:lnTo>
                  <a:lnTo>
                    <a:pt x="372" y="14"/>
                  </a:lnTo>
                  <a:lnTo>
                    <a:pt x="370" y="16"/>
                  </a:lnTo>
                  <a:lnTo>
                    <a:pt x="368" y="20"/>
                  </a:lnTo>
                  <a:lnTo>
                    <a:pt x="368" y="22"/>
                  </a:lnTo>
                  <a:lnTo>
                    <a:pt x="370" y="22"/>
                  </a:lnTo>
                  <a:lnTo>
                    <a:pt x="370" y="38"/>
                  </a:lnTo>
                  <a:lnTo>
                    <a:pt x="368" y="40"/>
                  </a:lnTo>
                  <a:lnTo>
                    <a:pt x="366" y="46"/>
                  </a:lnTo>
                  <a:lnTo>
                    <a:pt x="368" y="62"/>
                  </a:lnTo>
                  <a:lnTo>
                    <a:pt x="370" y="66"/>
                  </a:lnTo>
                  <a:lnTo>
                    <a:pt x="366" y="68"/>
                  </a:lnTo>
                  <a:lnTo>
                    <a:pt x="366" y="74"/>
                  </a:lnTo>
                  <a:lnTo>
                    <a:pt x="366" y="78"/>
                  </a:lnTo>
                  <a:lnTo>
                    <a:pt x="364" y="82"/>
                  </a:lnTo>
                  <a:lnTo>
                    <a:pt x="362" y="86"/>
                  </a:lnTo>
                  <a:lnTo>
                    <a:pt x="362" y="88"/>
                  </a:lnTo>
                  <a:lnTo>
                    <a:pt x="362" y="92"/>
                  </a:lnTo>
                  <a:lnTo>
                    <a:pt x="358" y="98"/>
                  </a:lnTo>
                  <a:lnTo>
                    <a:pt x="358" y="106"/>
                  </a:lnTo>
                  <a:lnTo>
                    <a:pt x="352" y="108"/>
                  </a:lnTo>
                  <a:lnTo>
                    <a:pt x="346" y="108"/>
                  </a:lnTo>
                  <a:lnTo>
                    <a:pt x="342" y="108"/>
                  </a:lnTo>
                  <a:lnTo>
                    <a:pt x="342" y="106"/>
                  </a:lnTo>
                  <a:lnTo>
                    <a:pt x="336" y="96"/>
                  </a:lnTo>
                  <a:lnTo>
                    <a:pt x="334" y="94"/>
                  </a:lnTo>
                  <a:lnTo>
                    <a:pt x="330" y="94"/>
                  </a:lnTo>
                  <a:lnTo>
                    <a:pt x="324" y="88"/>
                  </a:lnTo>
                  <a:lnTo>
                    <a:pt x="320" y="82"/>
                  </a:lnTo>
                  <a:lnTo>
                    <a:pt x="318" y="80"/>
                  </a:lnTo>
                  <a:lnTo>
                    <a:pt x="314" y="80"/>
                  </a:lnTo>
                  <a:lnTo>
                    <a:pt x="312" y="78"/>
                  </a:lnTo>
                  <a:lnTo>
                    <a:pt x="308" y="74"/>
                  </a:lnTo>
                  <a:lnTo>
                    <a:pt x="304" y="74"/>
                  </a:lnTo>
                  <a:lnTo>
                    <a:pt x="300" y="68"/>
                  </a:lnTo>
                  <a:lnTo>
                    <a:pt x="296" y="68"/>
                  </a:lnTo>
                  <a:lnTo>
                    <a:pt x="290" y="62"/>
                  </a:lnTo>
                  <a:lnTo>
                    <a:pt x="290" y="58"/>
                  </a:lnTo>
                  <a:lnTo>
                    <a:pt x="292" y="50"/>
                  </a:lnTo>
                  <a:lnTo>
                    <a:pt x="294" y="48"/>
                  </a:lnTo>
                  <a:lnTo>
                    <a:pt x="294" y="42"/>
                  </a:lnTo>
                  <a:lnTo>
                    <a:pt x="294" y="36"/>
                  </a:lnTo>
                  <a:lnTo>
                    <a:pt x="300" y="38"/>
                  </a:lnTo>
                  <a:lnTo>
                    <a:pt x="302" y="36"/>
                  </a:lnTo>
                  <a:lnTo>
                    <a:pt x="302" y="34"/>
                  </a:lnTo>
                  <a:lnTo>
                    <a:pt x="300" y="28"/>
                  </a:lnTo>
                  <a:lnTo>
                    <a:pt x="308" y="24"/>
                  </a:lnTo>
                  <a:lnTo>
                    <a:pt x="308" y="20"/>
                  </a:lnTo>
                  <a:lnTo>
                    <a:pt x="306" y="20"/>
                  </a:lnTo>
                  <a:lnTo>
                    <a:pt x="306" y="18"/>
                  </a:lnTo>
                  <a:lnTo>
                    <a:pt x="304" y="18"/>
                  </a:lnTo>
                  <a:lnTo>
                    <a:pt x="306" y="14"/>
                  </a:lnTo>
                  <a:lnTo>
                    <a:pt x="298" y="18"/>
                  </a:lnTo>
                  <a:lnTo>
                    <a:pt x="298" y="20"/>
                  </a:lnTo>
                  <a:lnTo>
                    <a:pt x="292" y="14"/>
                  </a:lnTo>
                  <a:lnTo>
                    <a:pt x="288" y="14"/>
                  </a:lnTo>
                  <a:lnTo>
                    <a:pt x="286" y="16"/>
                  </a:lnTo>
                  <a:lnTo>
                    <a:pt x="282" y="16"/>
                  </a:lnTo>
                  <a:lnTo>
                    <a:pt x="280" y="14"/>
                  </a:lnTo>
                  <a:lnTo>
                    <a:pt x="276" y="14"/>
                  </a:lnTo>
                  <a:lnTo>
                    <a:pt x="272" y="16"/>
                  </a:lnTo>
                  <a:lnTo>
                    <a:pt x="270" y="12"/>
                  </a:lnTo>
                  <a:lnTo>
                    <a:pt x="268" y="12"/>
                  </a:lnTo>
                  <a:lnTo>
                    <a:pt x="264" y="14"/>
                  </a:lnTo>
                  <a:lnTo>
                    <a:pt x="262" y="10"/>
                  </a:lnTo>
                  <a:lnTo>
                    <a:pt x="262" y="8"/>
                  </a:lnTo>
                  <a:lnTo>
                    <a:pt x="256" y="10"/>
                  </a:lnTo>
                  <a:lnTo>
                    <a:pt x="252" y="6"/>
                  </a:lnTo>
                  <a:lnTo>
                    <a:pt x="250" y="6"/>
                  </a:lnTo>
                  <a:lnTo>
                    <a:pt x="248" y="6"/>
                  </a:lnTo>
                  <a:lnTo>
                    <a:pt x="242" y="4"/>
                  </a:lnTo>
                  <a:lnTo>
                    <a:pt x="242" y="6"/>
                  </a:lnTo>
                  <a:lnTo>
                    <a:pt x="246" y="10"/>
                  </a:lnTo>
                  <a:lnTo>
                    <a:pt x="252" y="10"/>
                  </a:lnTo>
                  <a:lnTo>
                    <a:pt x="254" y="12"/>
                  </a:lnTo>
                  <a:lnTo>
                    <a:pt x="254" y="14"/>
                  </a:lnTo>
                  <a:lnTo>
                    <a:pt x="256" y="20"/>
                  </a:lnTo>
                  <a:lnTo>
                    <a:pt x="254" y="20"/>
                  </a:lnTo>
                  <a:lnTo>
                    <a:pt x="252" y="24"/>
                  </a:lnTo>
                  <a:lnTo>
                    <a:pt x="246" y="20"/>
                  </a:lnTo>
                  <a:lnTo>
                    <a:pt x="242" y="18"/>
                  </a:lnTo>
                  <a:lnTo>
                    <a:pt x="238" y="20"/>
                  </a:lnTo>
                  <a:lnTo>
                    <a:pt x="236" y="22"/>
                  </a:lnTo>
                  <a:lnTo>
                    <a:pt x="236" y="18"/>
                  </a:lnTo>
                  <a:lnTo>
                    <a:pt x="234" y="18"/>
                  </a:lnTo>
                  <a:lnTo>
                    <a:pt x="230" y="22"/>
                  </a:lnTo>
                  <a:lnTo>
                    <a:pt x="224" y="20"/>
                  </a:lnTo>
                  <a:lnTo>
                    <a:pt x="226" y="26"/>
                  </a:lnTo>
                  <a:lnTo>
                    <a:pt x="220" y="28"/>
                  </a:lnTo>
                  <a:lnTo>
                    <a:pt x="220" y="30"/>
                  </a:lnTo>
                  <a:lnTo>
                    <a:pt x="224" y="38"/>
                  </a:lnTo>
                  <a:lnTo>
                    <a:pt x="220" y="38"/>
                  </a:lnTo>
                  <a:lnTo>
                    <a:pt x="216" y="40"/>
                  </a:lnTo>
                  <a:lnTo>
                    <a:pt x="216" y="48"/>
                  </a:lnTo>
                  <a:lnTo>
                    <a:pt x="210" y="48"/>
                  </a:lnTo>
                  <a:lnTo>
                    <a:pt x="210" y="54"/>
                  </a:lnTo>
                  <a:lnTo>
                    <a:pt x="210" y="58"/>
                  </a:lnTo>
                  <a:lnTo>
                    <a:pt x="212" y="60"/>
                  </a:lnTo>
                  <a:lnTo>
                    <a:pt x="214" y="60"/>
                  </a:lnTo>
                  <a:lnTo>
                    <a:pt x="216" y="62"/>
                  </a:lnTo>
                  <a:lnTo>
                    <a:pt x="216" y="64"/>
                  </a:lnTo>
                  <a:lnTo>
                    <a:pt x="206" y="62"/>
                  </a:lnTo>
                  <a:lnTo>
                    <a:pt x="206" y="62"/>
                  </a:lnTo>
                  <a:lnTo>
                    <a:pt x="200" y="60"/>
                  </a:lnTo>
                  <a:lnTo>
                    <a:pt x="198" y="60"/>
                  </a:lnTo>
                  <a:lnTo>
                    <a:pt x="198" y="62"/>
                  </a:lnTo>
                  <a:lnTo>
                    <a:pt x="196" y="68"/>
                  </a:lnTo>
                  <a:lnTo>
                    <a:pt x="194" y="68"/>
                  </a:lnTo>
                  <a:lnTo>
                    <a:pt x="192" y="68"/>
                  </a:lnTo>
                  <a:lnTo>
                    <a:pt x="192" y="66"/>
                  </a:lnTo>
                  <a:lnTo>
                    <a:pt x="194" y="62"/>
                  </a:lnTo>
                  <a:lnTo>
                    <a:pt x="194" y="56"/>
                  </a:lnTo>
                  <a:lnTo>
                    <a:pt x="192" y="56"/>
                  </a:lnTo>
                  <a:lnTo>
                    <a:pt x="190" y="52"/>
                  </a:lnTo>
                  <a:lnTo>
                    <a:pt x="188" y="52"/>
                  </a:lnTo>
                  <a:lnTo>
                    <a:pt x="188" y="46"/>
                  </a:lnTo>
                  <a:lnTo>
                    <a:pt x="184" y="44"/>
                  </a:lnTo>
                  <a:lnTo>
                    <a:pt x="178" y="44"/>
                  </a:lnTo>
                  <a:lnTo>
                    <a:pt x="174" y="46"/>
                  </a:lnTo>
                  <a:lnTo>
                    <a:pt x="170" y="48"/>
                  </a:lnTo>
                  <a:lnTo>
                    <a:pt x="170" y="46"/>
                  </a:lnTo>
                  <a:lnTo>
                    <a:pt x="170" y="44"/>
                  </a:lnTo>
                  <a:lnTo>
                    <a:pt x="168" y="56"/>
                  </a:lnTo>
                  <a:lnTo>
                    <a:pt x="166" y="54"/>
                  </a:lnTo>
                  <a:lnTo>
                    <a:pt x="166" y="52"/>
                  </a:lnTo>
                  <a:lnTo>
                    <a:pt x="164" y="56"/>
                  </a:lnTo>
                  <a:lnTo>
                    <a:pt x="162" y="56"/>
                  </a:lnTo>
                  <a:lnTo>
                    <a:pt x="160" y="56"/>
                  </a:lnTo>
                  <a:lnTo>
                    <a:pt x="158" y="58"/>
                  </a:lnTo>
                  <a:lnTo>
                    <a:pt x="158" y="60"/>
                  </a:lnTo>
                  <a:lnTo>
                    <a:pt x="160" y="60"/>
                  </a:lnTo>
                  <a:lnTo>
                    <a:pt x="162" y="60"/>
                  </a:lnTo>
                  <a:lnTo>
                    <a:pt x="162" y="62"/>
                  </a:lnTo>
                  <a:lnTo>
                    <a:pt x="158" y="62"/>
                  </a:lnTo>
                  <a:lnTo>
                    <a:pt x="156" y="62"/>
                  </a:lnTo>
                  <a:lnTo>
                    <a:pt x="158" y="68"/>
                  </a:lnTo>
                  <a:lnTo>
                    <a:pt x="154" y="66"/>
                  </a:lnTo>
                  <a:lnTo>
                    <a:pt x="148" y="68"/>
                  </a:lnTo>
                  <a:lnTo>
                    <a:pt x="148" y="76"/>
                  </a:lnTo>
                  <a:lnTo>
                    <a:pt x="146" y="82"/>
                  </a:lnTo>
                  <a:lnTo>
                    <a:pt x="142" y="80"/>
                  </a:lnTo>
                  <a:lnTo>
                    <a:pt x="142" y="76"/>
                  </a:lnTo>
                  <a:lnTo>
                    <a:pt x="140" y="76"/>
                  </a:lnTo>
                  <a:lnTo>
                    <a:pt x="140" y="78"/>
                  </a:lnTo>
                  <a:lnTo>
                    <a:pt x="138" y="78"/>
                  </a:lnTo>
                  <a:lnTo>
                    <a:pt x="136" y="86"/>
                  </a:lnTo>
                  <a:lnTo>
                    <a:pt x="138" y="92"/>
                  </a:lnTo>
                  <a:lnTo>
                    <a:pt x="140" y="94"/>
                  </a:lnTo>
                  <a:lnTo>
                    <a:pt x="136" y="96"/>
                  </a:lnTo>
                  <a:lnTo>
                    <a:pt x="136" y="100"/>
                  </a:lnTo>
                  <a:lnTo>
                    <a:pt x="134" y="96"/>
                  </a:lnTo>
                  <a:lnTo>
                    <a:pt x="132" y="94"/>
                  </a:lnTo>
                  <a:lnTo>
                    <a:pt x="132" y="90"/>
                  </a:lnTo>
                  <a:lnTo>
                    <a:pt x="130" y="86"/>
                  </a:lnTo>
                  <a:lnTo>
                    <a:pt x="128" y="84"/>
                  </a:lnTo>
                  <a:lnTo>
                    <a:pt x="128" y="88"/>
                  </a:lnTo>
                  <a:lnTo>
                    <a:pt x="122" y="92"/>
                  </a:lnTo>
                  <a:lnTo>
                    <a:pt x="120" y="96"/>
                  </a:lnTo>
                  <a:lnTo>
                    <a:pt x="120" y="100"/>
                  </a:lnTo>
                  <a:lnTo>
                    <a:pt x="120" y="106"/>
                  </a:lnTo>
                  <a:lnTo>
                    <a:pt x="118" y="106"/>
                  </a:lnTo>
                  <a:lnTo>
                    <a:pt x="118" y="110"/>
                  </a:lnTo>
                  <a:lnTo>
                    <a:pt x="120" y="110"/>
                  </a:lnTo>
                  <a:lnTo>
                    <a:pt x="120" y="116"/>
                  </a:lnTo>
                  <a:lnTo>
                    <a:pt x="116" y="118"/>
                  </a:lnTo>
                  <a:lnTo>
                    <a:pt x="112" y="118"/>
                  </a:lnTo>
                  <a:lnTo>
                    <a:pt x="112" y="122"/>
                  </a:lnTo>
                  <a:lnTo>
                    <a:pt x="102" y="132"/>
                  </a:lnTo>
                  <a:lnTo>
                    <a:pt x="96" y="134"/>
                  </a:lnTo>
                  <a:lnTo>
                    <a:pt x="88" y="136"/>
                  </a:lnTo>
                  <a:lnTo>
                    <a:pt x="84" y="140"/>
                  </a:lnTo>
                  <a:lnTo>
                    <a:pt x="80" y="140"/>
                  </a:lnTo>
                  <a:lnTo>
                    <a:pt x="78" y="138"/>
                  </a:lnTo>
                  <a:lnTo>
                    <a:pt x="76" y="140"/>
                  </a:lnTo>
                  <a:lnTo>
                    <a:pt x="74" y="144"/>
                  </a:lnTo>
                  <a:lnTo>
                    <a:pt x="74" y="146"/>
                  </a:lnTo>
                  <a:lnTo>
                    <a:pt x="72" y="148"/>
                  </a:lnTo>
                  <a:lnTo>
                    <a:pt x="68" y="148"/>
                  </a:lnTo>
                  <a:lnTo>
                    <a:pt x="64" y="150"/>
                  </a:lnTo>
                  <a:lnTo>
                    <a:pt x="62" y="152"/>
                  </a:lnTo>
                  <a:lnTo>
                    <a:pt x="58" y="154"/>
                  </a:lnTo>
                  <a:lnTo>
                    <a:pt x="56" y="154"/>
                  </a:lnTo>
                  <a:lnTo>
                    <a:pt x="50" y="152"/>
                  </a:lnTo>
                  <a:lnTo>
                    <a:pt x="46" y="156"/>
                  </a:lnTo>
                  <a:lnTo>
                    <a:pt x="40" y="156"/>
                  </a:lnTo>
                  <a:lnTo>
                    <a:pt x="38" y="158"/>
                  </a:lnTo>
                  <a:lnTo>
                    <a:pt x="36" y="162"/>
                  </a:lnTo>
                  <a:lnTo>
                    <a:pt x="34" y="164"/>
                  </a:lnTo>
                  <a:lnTo>
                    <a:pt x="32" y="166"/>
                  </a:lnTo>
                  <a:lnTo>
                    <a:pt x="30" y="166"/>
                  </a:lnTo>
                  <a:lnTo>
                    <a:pt x="30" y="170"/>
                  </a:lnTo>
                  <a:lnTo>
                    <a:pt x="26" y="170"/>
                  </a:lnTo>
                  <a:lnTo>
                    <a:pt x="24" y="172"/>
                  </a:lnTo>
                  <a:lnTo>
                    <a:pt x="22" y="178"/>
                  </a:lnTo>
                  <a:lnTo>
                    <a:pt x="12" y="182"/>
                  </a:lnTo>
                  <a:lnTo>
                    <a:pt x="12" y="178"/>
                  </a:lnTo>
                  <a:lnTo>
                    <a:pt x="14" y="178"/>
                  </a:lnTo>
                  <a:lnTo>
                    <a:pt x="12" y="174"/>
                  </a:lnTo>
                  <a:lnTo>
                    <a:pt x="12" y="172"/>
                  </a:lnTo>
                  <a:lnTo>
                    <a:pt x="10" y="178"/>
                  </a:lnTo>
                  <a:lnTo>
                    <a:pt x="10" y="178"/>
                  </a:lnTo>
                  <a:lnTo>
                    <a:pt x="8" y="182"/>
                  </a:lnTo>
                  <a:lnTo>
                    <a:pt x="6" y="184"/>
                  </a:lnTo>
                  <a:lnTo>
                    <a:pt x="8" y="186"/>
                  </a:lnTo>
                  <a:lnTo>
                    <a:pt x="10" y="190"/>
                  </a:lnTo>
                  <a:lnTo>
                    <a:pt x="8" y="196"/>
                  </a:lnTo>
                  <a:lnTo>
                    <a:pt x="10" y="198"/>
                  </a:lnTo>
                  <a:lnTo>
                    <a:pt x="8" y="204"/>
                  </a:lnTo>
                  <a:lnTo>
                    <a:pt x="6" y="208"/>
                  </a:lnTo>
                  <a:lnTo>
                    <a:pt x="2" y="208"/>
                  </a:lnTo>
                  <a:lnTo>
                    <a:pt x="2" y="212"/>
                  </a:lnTo>
                  <a:lnTo>
                    <a:pt x="4" y="214"/>
                  </a:lnTo>
                  <a:lnTo>
                    <a:pt x="8" y="216"/>
                  </a:lnTo>
                  <a:lnTo>
                    <a:pt x="10" y="220"/>
                  </a:lnTo>
                  <a:lnTo>
                    <a:pt x="12" y="226"/>
                  </a:lnTo>
                  <a:lnTo>
                    <a:pt x="10" y="228"/>
                  </a:lnTo>
                  <a:lnTo>
                    <a:pt x="14" y="242"/>
                  </a:lnTo>
                  <a:lnTo>
                    <a:pt x="8" y="240"/>
                  </a:lnTo>
                  <a:lnTo>
                    <a:pt x="8" y="236"/>
                  </a:lnTo>
                  <a:lnTo>
                    <a:pt x="6" y="236"/>
                  </a:lnTo>
                  <a:lnTo>
                    <a:pt x="10" y="252"/>
                  </a:lnTo>
                  <a:lnTo>
                    <a:pt x="8" y="252"/>
                  </a:lnTo>
                  <a:lnTo>
                    <a:pt x="6" y="248"/>
                  </a:lnTo>
                  <a:lnTo>
                    <a:pt x="4" y="246"/>
                  </a:lnTo>
                  <a:lnTo>
                    <a:pt x="2" y="236"/>
                  </a:lnTo>
                  <a:lnTo>
                    <a:pt x="0" y="236"/>
                  </a:lnTo>
                  <a:lnTo>
                    <a:pt x="2" y="242"/>
                  </a:lnTo>
                  <a:lnTo>
                    <a:pt x="2" y="250"/>
                  </a:lnTo>
                  <a:lnTo>
                    <a:pt x="4" y="250"/>
                  </a:lnTo>
                  <a:lnTo>
                    <a:pt x="10" y="256"/>
                  </a:lnTo>
                  <a:lnTo>
                    <a:pt x="14" y="262"/>
                  </a:lnTo>
                  <a:lnTo>
                    <a:pt x="14" y="268"/>
                  </a:lnTo>
                  <a:lnTo>
                    <a:pt x="18" y="268"/>
                  </a:lnTo>
                  <a:lnTo>
                    <a:pt x="18" y="270"/>
                  </a:lnTo>
                  <a:lnTo>
                    <a:pt x="16" y="272"/>
                  </a:lnTo>
                  <a:lnTo>
                    <a:pt x="16" y="276"/>
                  </a:lnTo>
                  <a:lnTo>
                    <a:pt x="20" y="280"/>
                  </a:lnTo>
                  <a:lnTo>
                    <a:pt x="24" y="282"/>
                  </a:lnTo>
                  <a:lnTo>
                    <a:pt x="22" y="286"/>
                  </a:lnTo>
                  <a:lnTo>
                    <a:pt x="22" y="290"/>
                  </a:lnTo>
                  <a:lnTo>
                    <a:pt x="26" y="292"/>
                  </a:lnTo>
                  <a:lnTo>
                    <a:pt x="26" y="294"/>
                  </a:lnTo>
                  <a:lnTo>
                    <a:pt x="28" y="298"/>
                  </a:lnTo>
                  <a:lnTo>
                    <a:pt x="26" y="300"/>
                  </a:lnTo>
                  <a:lnTo>
                    <a:pt x="26" y="308"/>
                  </a:lnTo>
                  <a:lnTo>
                    <a:pt x="26" y="314"/>
                  </a:lnTo>
                  <a:lnTo>
                    <a:pt x="30" y="324"/>
                  </a:lnTo>
                  <a:lnTo>
                    <a:pt x="30" y="328"/>
                  </a:lnTo>
                  <a:lnTo>
                    <a:pt x="32" y="334"/>
                  </a:lnTo>
                  <a:lnTo>
                    <a:pt x="34" y="338"/>
                  </a:lnTo>
                  <a:lnTo>
                    <a:pt x="34" y="342"/>
                  </a:lnTo>
                  <a:lnTo>
                    <a:pt x="32" y="344"/>
                  </a:lnTo>
                  <a:lnTo>
                    <a:pt x="34" y="346"/>
                  </a:lnTo>
                  <a:lnTo>
                    <a:pt x="34" y="350"/>
                  </a:lnTo>
                  <a:lnTo>
                    <a:pt x="32" y="352"/>
                  </a:lnTo>
                  <a:lnTo>
                    <a:pt x="32" y="362"/>
                  </a:lnTo>
                  <a:lnTo>
                    <a:pt x="32" y="370"/>
                  </a:lnTo>
                  <a:lnTo>
                    <a:pt x="30" y="372"/>
                  </a:lnTo>
                  <a:lnTo>
                    <a:pt x="26" y="368"/>
                  </a:lnTo>
                  <a:lnTo>
                    <a:pt x="26" y="368"/>
                  </a:lnTo>
                  <a:lnTo>
                    <a:pt x="24" y="368"/>
                  </a:lnTo>
                  <a:lnTo>
                    <a:pt x="26" y="368"/>
                  </a:lnTo>
                  <a:lnTo>
                    <a:pt x="26" y="374"/>
                  </a:lnTo>
                  <a:lnTo>
                    <a:pt x="26" y="378"/>
                  </a:lnTo>
                  <a:lnTo>
                    <a:pt x="30" y="380"/>
                  </a:lnTo>
                  <a:lnTo>
                    <a:pt x="36" y="384"/>
                  </a:lnTo>
                  <a:lnTo>
                    <a:pt x="38" y="386"/>
                  </a:lnTo>
                  <a:lnTo>
                    <a:pt x="40" y="390"/>
                  </a:lnTo>
                  <a:lnTo>
                    <a:pt x="44" y="392"/>
                  </a:lnTo>
                  <a:lnTo>
                    <a:pt x="48" y="392"/>
                  </a:lnTo>
                  <a:lnTo>
                    <a:pt x="50" y="390"/>
                  </a:lnTo>
                  <a:lnTo>
                    <a:pt x="56" y="390"/>
                  </a:lnTo>
                  <a:lnTo>
                    <a:pt x="58" y="392"/>
                  </a:lnTo>
                  <a:lnTo>
                    <a:pt x="62" y="394"/>
                  </a:lnTo>
                  <a:lnTo>
                    <a:pt x="62" y="390"/>
                  </a:lnTo>
                  <a:lnTo>
                    <a:pt x="66" y="392"/>
                  </a:lnTo>
                  <a:lnTo>
                    <a:pt x="74" y="380"/>
                  </a:lnTo>
                  <a:lnTo>
                    <a:pt x="76" y="380"/>
                  </a:lnTo>
                  <a:lnTo>
                    <a:pt x="76" y="384"/>
                  </a:lnTo>
                  <a:lnTo>
                    <a:pt x="80" y="386"/>
                  </a:lnTo>
                  <a:lnTo>
                    <a:pt x="82" y="382"/>
                  </a:lnTo>
                  <a:lnTo>
                    <a:pt x="82" y="378"/>
                  </a:lnTo>
                  <a:lnTo>
                    <a:pt x="82" y="376"/>
                  </a:lnTo>
                  <a:lnTo>
                    <a:pt x="86" y="376"/>
                  </a:lnTo>
                  <a:lnTo>
                    <a:pt x="88" y="376"/>
                  </a:lnTo>
                  <a:lnTo>
                    <a:pt x="90" y="374"/>
                  </a:lnTo>
                  <a:lnTo>
                    <a:pt x="94" y="374"/>
                  </a:lnTo>
                  <a:lnTo>
                    <a:pt x="96" y="374"/>
                  </a:lnTo>
                  <a:lnTo>
                    <a:pt x="96" y="372"/>
                  </a:lnTo>
                  <a:lnTo>
                    <a:pt x="104" y="372"/>
                  </a:lnTo>
                  <a:lnTo>
                    <a:pt x="110" y="374"/>
                  </a:lnTo>
                  <a:lnTo>
                    <a:pt x="114" y="372"/>
                  </a:lnTo>
                  <a:lnTo>
                    <a:pt x="118" y="374"/>
                  </a:lnTo>
                  <a:lnTo>
                    <a:pt x="118" y="372"/>
                  </a:lnTo>
                  <a:lnTo>
                    <a:pt x="124" y="372"/>
                  </a:lnTo>
                  <a:lnTo>
                    <a:pt x="128" y="372"/>
                  </a:lnTo>
                  <a:lnTo>
                    <a:pt x="130" y="374"/>
                  </a:lnTo>
                  <a:lnTo>
                    <a:pt x="132" y="374"/>
                  </a:lnTo>
                  <a:lnTo>
                    <a:pt x="132" y="372"/>
                  </a:lnTo>
                  <a:lnTo>
                    <a:pt x="134" y="372"/>
                  </a:lnTo>
                  <a:lnTo>
                    <a:pt x="136" y="372"/>
                  </a:lnTo>
                  <a:lnTo>
                    <a:pt x="138" y="370"/>
                  </a:lnTo>
                  <a:lnTo>
                    <a:pt x="140" y="366"/>
                  </a:lnTo>
                  <a:lnTo>
                    <a:pt x="142" y="362"/>
                  </a:lnTo>
                  <a:lnTo>
                    <a:pt x="144" y="358"/>
                  </a:lnTo>
                  <a:lnTo>
                    <a:pt x="148" y="358"/>
                  </a:lnTo>
                  <a:lnTo>
                    <a:pt x="152" y="358"/>
                  </a:lnTo>
                  <a:lnTo>
                    <a:pt x="156" y="352"/>
                  </a:lnTo>
                  <a:lnTo>
                    <a:pt x="158" y="352"/>
                  </a:lnTo>
                  <a:lnTo>
                    <a:pt x="164" y="346"/>
                  </a:lnTo>
                  <a:lnTo>
                    <a:pt x="180" y="346"/>
                  </a:lnTo>
                  <a:lnTo>
                    <a:pt x="194" y="344"/>
                  </a:lnTo>
                  <a:lnTo>
                    <a:pt x="194" y="342"/>
                  </a:lnTo>
                  <a:lnTo>
                    <a:pt x="200" y="340"/>
                  </a:lnTo>
                  <a:lnTo>
                    <a:pt x="202" y="340"/>
                  </a:lnTo>
                  <a:lnTo>
                    <a:pt x="204" y="340"/>
                  </a:lnTo>
                  <a:lnTo>
                    <a:pt x="206" y="338"/>
                  </a:lnTo>
                  <a:lnTo>
                    <a:pt x="216" y="338"/>
                  </a:lnTo>
                  <a:lnTo>
                    <a:pt x="218" y="336"/>
                  </a:lnTo>
                  <a:lnTo>
                    <a:pt x="222" y="336"/>
                  </a:lnTo>
                  <a:lnTo>
                    <a:pt x="226" y="336"/>
                  </a:lnTo>
                  <a:lnTo>
                    <a:pt x="230" y="334"/>
                  </a:lnTo>
                  <a:lnTo>
                    <a:pt x="232" y="332"/>
                  </a:lnTo>
                  <a:lnTo>
                    <a:pt x="240" y="338"/>
                  </a:lnTo>
                  <a:lnTo>
                    <a:pt x="242" y="338"/>
                  </a:lnTo>
                  <a:lnTo>
                    <a:pt x="244" y="342"/>
                  </a:lnTo>
                  <a:lnTo>
                    <a:pt x="252" y="342"/>
                  </a:lnTo>
                  <a:lnTo>
                    <a:pt x="258" y="342"/>
                  </a:lnTo>
                  <a:lnTo>
                    <a:pt x="258" y="346"/>
                  </a:lnTo>
                  <a:lnTo>
                    <a:pt x="262" y="342"/>
                  </a:lnTo>
                  <a:lnTo>
                    <a:pt x="264" y="344"/>
                  </a:lnTo>
                  <a:lnTo>
                    <a:pt x="264" y="346"/>
                  </a:lnTo>
                  <a:lnTo>
                    <a:pt x="264" y="350"/>
                  </a:lnTo>
                  <a:lnTo>
                    <a:pt x="270" y="350"/>
                  </a:lnTo>
                  <a:lnTo>
                    <a:pt x="272" y="352"/>
                  </a:lnTo>
                  <a:lnTo>
                    <a:pt x="272" y="354"/>
                  </a:lnTo>
                  <a:lnTo>
                    <a:pt x="270" y="354"/>
                  </a:lnTo>
                  <a:lnTo>
                    <a:pt x="268" y="358"/>
                  </a:lnTo>
                  <a:lnTo>
                    <a:pt x="278" y="362"/>
                  </a:lnTo>
                  <a:lnTo>
                    <a:pt x="278" y="370"/>
                  </a:lnTo>
                  <a:lnTo>
                    <a:pt x="280" y="376"/>
                  </a:lnTo>
                  <a:lnTo>
                    <a:pt x="284" y="378"/>
                  </a:lnTo>
                  <a:lnTo>
                    <a:pt x="284" y="380"/>
                  </a:lnTo>
                  <a:lnTo>
                    <a:pt x="284" y="382"/>
                  </a:lnTo>
                  <a:lnTo>
                    <a:pt x="288" y="386"/>
                  </a:lnTo>
                  <a:lnTo>
                    <a:pt x="292" y="384"/>
                  </a:lnTo>
                  <a:lnTo>
                    <a:pt x="296" y="380"/>
                  </a:lnTo>
                  <a:lnTo>
                    <a:pt x="300" y="374"/>
                  </a:lnTo>
                  <a:lnTo>
                    <a:pt x="300" y="372"/>
                  </a:lnTo>
                  <a:lnTo>
                    <a:pt x="306" y="370"/>
                  </a:lnTo>
                  <a:lnTo>
                    <a:pt x="312" y="366"/>
                  </a:lnTo>
                  <a:lnTo>
                    <a:pt x="312" y="360"/>
                  </a:lnTo>
                  <a:lnTo>
                    <a:pt x="318" y="358"/>
                  </a:lnTo>
                  <a:lnTo>
                    <a:pt x="316" y="364"/>
                  </a:lnTo>
                  <a:lnTo>
                    <a:pt x="316" y="370"/>
                  </a:lnTo>
                  <a:lnTo>
                    <a:pt x="312" y="374"/>
                  </a:lnTo>
                  <a:lnTo>
                    <a:pt x="312" y="382"/>
                  </a:lnTo>
                  <a:lnTo>
                    <a:pt x="312" y="390"/>
                  </a:lnTo>
                  <a:lnTo>
                    <a:pt x="308" y="394"/>
                  </a:lnTo>
                  <a:lnTo>
                    <a:pt x="304" y="394"/>
                  </a:lnTo>
                  <a:lnTo>
                    <a:pt x="304" y="398"/>
                  </a:lnTo>
                  <a:lnTo>
                    <a:pt x="306" y="398"/>
                  </a:lnTo>
                  <a:lnTo>
                    <a:pt x="308" y="396"/>
                  </a:lnTo>
                  <a:lnTo>
                    <a:pt x="314" y="396"/>
                  </a:lnTo>
                  <a:lnTo>
                    <a:pt x="316" y="394"/>
                  </a:lnTo>
                  <a:lnTo>
                    <a:pt x="316" y="390"/>
                  </a:lnTo>
                  <a:lnTo>
                    <a:pt x="316" y="386"/>
                  </a:lnTo>
                  <a:lnTo>
                    <a:pt x="318" y="382"/>
                  </a:lnTo>
                  <a:lnTo>
                    <a:pt x="320" y="380"/>
                  </a:lnTo>
                  <a:lnTo>
                    <a:pt x="320" y="380"/>
                  </a:lnTo>
                  <a:lnTo>
                    <a:pt x="320" y="386"/>
                  </a:lnTo>
                  <a:lnTo>
                    <a:pt x="324" y="390"/>
                  </a:lnTo>
                  <a:lnTo>
                    <a:pt x="324" y="398"/>
                  </a:lnTo>
                  <a:lnTo>
                    <a:pt x="324" y="406"/>
                  </a:lnTo>
                  <a:lnTo>
                    <a:pt x="328" y="406"/>
                  </a:lnTo>
                  <a:lnTo>
                    <a:pt x="330" y="404"/>
                  </a:lnTo>
                  <a:lnTo>
                    <a:pt x="332" y="402"/>
                  </a:lnTo>
                  <a:lnTo>
                    <a:pt x="336" y="402"/>
                  </a:lnTo>
                  <a:lnTo>
                    <a:pt x="336" y="410"/>
                  </a:lnTo>
                  <a:lnTo>
                    <a:pt x="340" y="418"/>
                  </a:lnTo>
                  <a:lnTo>
                    <a:pt x="342" y="418"/>
                  </a:lnTo>
                  <a:lnTo>
                    <a:pt x="342" y="428"/>
                  </a:lnTo>
                  <a:lnTo>
                    <a:pt x="340" y="432"/>
                  </a:lnTo>
                  <a:lnTo>
                    <a:pt x="340" y="436"/>
                  </a:lnTo>
                  <a:lnTo>
                    <a:pt x="342" y="440"/>
                  </a:lnTo>
                  <a:lnTo>
                    <a:pt x="346" y="442"/>
                  </a:lnTo>
                  <a:lnTo>
                    <a:pt x="350" y="446"/>
                  </a:lnTo>
                  <a:lnTo>
                    <a:pt x="350" y="448"/>
                  </a:lnTo>
                  <a:lnTo>
                    <a:pt x="352" y="450"/>
                  </a:lnTo>
                  <a:lnTo>
                    <a:pt x="356" y="450"/>
                  </a:lnTo>
                  <a:lnTo>
                    <a:pt x="362" y="454"/>
                  </a:lnTo>
                  <a:lnTo>
                    <a:pt x="364" y="456"/>
                  </a:lnTo>
                  <a:lnTo>
                    <a:pt x="366" y="456"/>
                  </a:lnTo>
                  <a:lnTo>
                    <a:pt x="368" y="456"/>
                  </a:lnTo>
                  <a:lnTo>
                    <a:pt x="372" y="454"/>
                  </a:lnTo>
                  <a:lnTo>
                    <a:pt x="372" y="454"/>
                  </a:lnTo>
                  <a:close/>
                  <a:moveTo>
                    <a:pt x="402" y="498"/>
                  </a:moveTo>
                  <a:lnTo>
                    <a:pt x="402" y="498"/>
                  </a:lnTo>
                  <a:lnTo>
                    <a:pt x="400" y="506"/>
                  </a:lnTo>
                  <a:lnTo>
                    <a:pt x="402" y="512"/>
                  </a:lnTo>
                  <a:lnTo>
                    <a:pt x="412" y="524"/>
                  </a:lnTo>
                  <a:lnTo>
                    <a:pt x="412" y="526"/>
                  </a:lnTo>
                  <a:lnTo>
                    <a:pt x="416" y="526"/>
                  </a:lnTo>
                  <a:lnTo>
                    <a:pt x="412" y="528"/>
                  </a:lnTo>
                  <a:lnTo>
                    <a:pt x="412" y="534"/>
                  </a:lnTo>
                  <a:lnTo>
                    <a:pt x="414" y="538"/>
                  </a:lnTo>
                  <a:lnTo>
                    <a:pt x="418" y="540"/>
                  </a:lnTo>
                  <a:lnTo>
                    <a:pt x="418" y="544"/>
                  </a:lnTo>
                  <a:lnTo>
                    <a:pt x="420" y="546"/>
                  </a:lnTo>
                  <a:lnTo>
                    <a:pt x="422" y="546"/>
                  </a:lnTo>
                  <a:lnTo>
                    <a:pt x="424" y="546"/>
                  </a:lnTo>
                  <a:lnTo>
                    <a:pt x="422" y="548"/>
                  </a:lnTo>
                  <a:lnTo>
                    <a:pt x="422" y="550"/>
                  </a:lnTo>
                  <a:lnTo>
                    <a:pt x="424" y="550"/>
                  </a:lnTo>
                  <a:lnTo>
                    <a:pt x="424" y="552"/>
                  </a:lnTo>
                  <a:lnTo>
                    <a:pt x="434" y="552"/>
                  </a:lnTo>
                  <a:lnTo>
                    <a:pt x="434" y="550"/>
                  </a:lnTo>
                  <a:lnTo>
                    <a:pt x="434" y="550"/>
                  </a:lnTo>
                  <a:lnTo>
                    <a:pt x="436" y="550"/>
                  </a:lnTo>
                  <a:lnTo>
                    <a:pt x="436" y="548"/>
                  </a:lnTo>
                  <a:lnTo>
                    <a:pt x="436" y="546"/>
                  </a:lnTo>
                  <a:lnTo>
                    <a:pt x="436" y="548"/>
                  </a:lnTo>
                  <a:lnTo>
                    <a:pt x="434" y="548"/>
                  </a:lnTo>
                  <a:lnTo>
                    <a:pt x="434" y="544"/>
                  </a:lnTo>
                  <a:lnTo>
                    <a:pt x="436" y="542"/>
                  </a:lnTo>
                  <a:lnTo>
                    <a:pt x="436" y="540"/>
                  </a:lnTo>
                  <a:lnTo>
                    <a:pt x="438" y="540"/>
                  </a:lnTo>
                  <a:lnTo>
                    <a:pt x="440" y="540"/>
                  </a:lnTo>
                  <a:lnTo>
                    <a:pt x="438" y="540"/>
                  </a:lnTo>
                  <a:lnTo>
                    <a:pt x="440" y="546"/>
                  </a:lnTo>
                  <a:lnTo>
                    <a:pt x="444" y="544"/>
                  </a:lnTo>
                  <a:lnTo>
                    <a:pt x="442" y="538"/>
                  </a:lnTo>
                  <a:lnTo>
                    <a:pt x="442" y="534"/>
                  </a:lnTo>
                  <a:lnTo>
                    <a:pt x="444" y="524"/>
                  </a:lnTo>
                  <a:lnTo>
                    <a:pt x="446" y="524"/>
                  </a:lnTo>
                  <a:lnTo>
                    <a:pt x="448" y="524"/>
                  </a:lnTo>
                  <a:lnTo>
                    <a:pt x="448" y="516"/>
                  </a:lnTo>
                  <a:lnTo>
                    <a:pt x="448" y="512"/>
                  </a:lnTo>
                  <a:lnTo>
                    <a:pt x="444" y="500"/>
                  </a:lnTo>
                  <a:lnTo>
                    <a:pt x="436" y="506"/>
                  </a:lnTo>
                  <a:lnTo>
                    <a:pt x="434" y="508"/>
                  </a:lnTo>
                  <a:lnTo>
                    <a:pt x="430" y="508"/>
                  </a:lnTo>
                  <a:lnTo>
                    <a:pt x="424" y="506"/>
                  </a:lnTo>
                  <a:lnTo>
                    <a:pt x="412" y="500"/>
                  </a:lnTo>
                  <a:lnTo>
                    <a:pt x="410" y="502"/>
                  </a:lnTo>
                  <a:lnTo>
                    <a:pt x="408" y="502"/>
                  </a:lnTo>
                  <a:lnTo>
                    <a:pt x="404" y="498"/>
                  </a:lnTo>
                  <a:lnTo>
                    <a:pt x="402" y="498"/>
                  </a:lnTo>
                  <a:lnTo>
                    <a:pt x="402" y="49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57" name="Freeform 473">
              <a:extLst>
                <a:ext uri="{FF2B5EF4-FFF2-40B4-BE49-F238E27FC236}">
                  <a16:creationId xmlns:a16="http://schemas.microsoft.com/office/drawing/2014/main" id="{BC323E3E-7C86-4469-8056-40950E371597}"/>
                </a:ext>
              </a:extLst>
            </p:cNvPr>
            <p:cNvSpPr>
              <a:spLocks noEditPoints="1"/>
            </p:cNvSpPr>
            <p:nvPr/>
          </p:nvSpPr>
          <p:spPr bwMode="auto">
            <a:xfrm>
              <a:off x="892175" y="1955800"/>
              <a:ext cx="2076450" cy="1447800"/>
            </a:xfrm>
            <a:custGeom>
              <a:avLst/>
              <a:gdLst/>
              <a:ahLst/>
              <a:cxnLst>
                <a:cxn ang="0">
                  <a:pos x="1022" y="830"/>
                </a:cxn>
                <a:cxn ang="0">
                  <a:pos x="1052" y="824"/>
                </a:cxn>
                <a:cxn ang="0">
                  <a:pos x="1106" y="844"/>
                </a:cxn>
                <a:cxn ang="0">
                  <a:pos x="1134" y="906"/>
                </a:cxn>
                <a:cxn ang="0">
                  <a:pos x="1120" y="826"/>
                </a:cxn>
                <a:cxn ang="0">
                  <a:pos x="1156" y="772"/>
                </a:cxn>
                <a:cxn ang="0">
                  <a:pos x="1182" y="726"/>
                </a:cxn>
                <a:cxn ang="0">
                  <a:pos x="1182" y="666"/>
                </a:cxn>
                <a:cxn ang="0">
                  <a:pos x="1202" y="690"/>
                </a:cxn>
                <a:cxn ang="0">
                  <a:pos x="1222" y="640"/>
                </a:cxn>
                <a:cxn ang="0">
                  <a:pos x="1270" y="620"/>
                </a:cxn>
                <a:cxn ang="0">
                  <a:pos x="1290" y="574"/>
                </a:cxn>
                <a:cxn ang="0">
                  <a:pos x="1298" y="526"/>
                </a:cxn>
                <a:cxn ang="0">
                  <a:pos x="1194" y="572"/>
                </a:cxn>
                <a:cxn ang="0">
                  <a:pos x="1150" y="600"/>
                </a:cxn>
                <a:cxn ang="0">
                  <a:pos x="1102" y="614"/>
                </a:cxn>
                <a:cxn ang="0">
                  <a:pos x="1094" y="562"/>
                </a:cxn>
                <a:cxn ang="0">
                  <a:pos x="1060" y="606"/>
                </a:cxn>
                <a:cxn ang="0">
                  <a:pos x="1044" y="556"/>
                </a:cxn>
                <a:cxn ang="0">
                  <a:pos x="1052" y="536"/>
                </a:cxn>
                <a:cxn ang="0">
                  <a:pos x="1000" y="528"/>
                </a:cxn>
                <a:cxn ang="0">
                  <a:pos x="978" y="496"/>
                </a:cxn>
                <a:cxn ang="0">
                  <a:pos x="584" y="498"/>
                </a:cxn>
                <a:cxn ang="0">
                  <a:pos x="568" y="566"/>
                </a:cxn>
                <a:cxn ang="0">
                  <a:pos x="576" y="668"/>
                </a:cxn>
                <a:cxn ang="0">
                  <a:pos x="594" y="702"/>
                </a:cxn>
                <a:cxn ang="0">
                  <a:pos x="652" y="772"/>
                </a:cxn>
                <a:cxn ang="0">
                  <a:pos x="830" y="842"/>
                </a:cxn>
                <a:cxn ang="0">
                  <a:pos x="902" y="898"/>
                </a:cxn>
                <a:cxn ang="0">
                  <a:pos x="928" y="852"/>
                </a:cxn>
                <a:cxn ang="0">
                  <a:pos x="990" y="838"/>
                </a:cxn>
                <a:cxn ang="0">
                  <a:pos x="470" y="314"/>
                </a:cxn>
                <a:cxn ang="0">
                  <a:pos x="408" y="266"/>
                </a:cxn>
                <a:cxn ang="0">
                  <a:pos x="332" y="28"/>
                </a:cxn>
                <a:cxn ang="0">
                  <a:pos x="254" y="22"/>
                </a:cxn>
                <a:cxn ang="0">
                  <a:pos x="172" y="12"/>
                </a:cxn>
                <a:cxn ang="0">
                  <a:pos x="100" y="14"/>
                </a:cxn>
                <a:cxn ang="0">
                  <a:pos x="28" y="64"/>
                </a:cxn>
                <a:cxn ang="0">
                  <a:pos x="64" y="100"/>
                </a:cxn>
                <a:cxn ang="0">
                  <a:pos x="78" y="120"/>
                </a:cxn>
                <a:cxn ang="0">
                  <a:pos x="24" y="126"/>
                </a:cxn>
                <a:cxn ang="0">
                  <a:pos x="60" y="152"/>
                </a:cxn>
                <a:cxn ang="0">
                  <a:pos x="52" y="186"/>
                </a:cxn>
                <a:cxn ang="0">
                  <a:pos x="34" y="232"/>
                </a:cxn>
                <a:cxn ang="0">
                  <a:pos x="68" y="250"/>
                </a:cxn>
                <a:cxn ang="0">
                  <a:pos x="98" y="272"/>
                </a:cxn>
                <a:cxn ang="0">
                  <a:pos x="138" y="288"/>
                </a:cxn>
                <a:cxn ang="0">
                  <a:pos x="92" y="342"/>
                </a:cxn>
                <a:cxn ang="0">
                  <a:pos x="90" y="354"/>
                </a:cxn>
                <a:cxn ang="0">
                  <a:pos x="132" y="328"/>
                </a:cxn>
                <a:cxn ang="0">
                  <a:pos x="176" y="274"/>
                </a:cxn>
                <a:cxn ang="0">
                  <a:pos x="226" y="226"/>
                </a:cxn>
                <a:cxn ang="0">
                  <a:pos x="214" y="266"/>
                </a:cxn>
                <a:cxn ang="0">
                  <a:pos x="244" y="256"/>
                </a:cxn>
                <a:cxn ang="0">
                  <a:pos x="276" y="238"/>
                </a:cxn>
                <a:cxn ang="0">
                  <a:pos x="354" y="264"/>
                </a:cxn>
                <a:cxn ang="0">
                  <a:pos x="410" y="306"/>
                </a:cxn>
                <a:cxn ang="0">
                  <a:pos x="426" y="290"/>
                </a:cxn>
                <a:cxn ang="0">
                  <a:pos x="464" y="336"/>
                </a:cxn>
                <a:cxn ang="0">
                  <a:pos x="482" y="364"/>
                </a:cxn>
                <a:cxn ang="0">
                  <a:pos x="500" y="348"/>
                </a:cxn>
              </a:cxnLst>
              <a:rect l="0" t="0" r="r" b="b"/>
              <a:pathLst>
                <a:path w="1308" h="912">
                  <a:moveTo>
                    <a:pt x="994" y="844"/>
                  </a:moveTo>
                  <a:lnTo>
                    <a:pt x="994" y="844"/>
                  </a:lnTo>
                  <a:lnTo>
                    <a:pt x="996" y="844"/>
                  </a:lnTo>
                  <a:lnTo>
                    <a:pt x="1000" y="844"/>
                  </a:lnTo>
                  <a:lnTo>
                    <a:pt x="1002" y="842"/>
                  </a:lnTo>
                  <a:lnTo>
                    <a:pt x="1004" y="842"/>
                  </a:lnTo>
                  <a:lnTo>
                    <a:pt x="1006" y="844"/>
                  </a:lnTo>
                  <a:lnTo>
                    <a:pt x="1004" y="840"/>
                  </a:lnTo>
                  <a:lnTo>
                    <a:pt x="1006" y="836"/>
                  </a:lnTo>
                  <a:lnTo>
                    <a:pt x="1016" y="840"/>
                  </a:lnTo>
                  <a:lnTo>
                    <a:pt x="1016" y="840"/>
                  </a:lnTo>
                  <a:lnTo>
                    <a:pt x="1016" y="842"/>
                  </a:lnTo>
                  <a:lnTo>
                    <a:pt x="1022" y="842"/>
                  </a:lnTo>
                  <a:lnTo>
                    <a:pt x="1022" y="846"/>
                  </a:lnTo>
                  <a:lnTo>
                    <a:pt x="1024" y="846"/>
                  </a:lnTo>
                  <a:lnTo>
                    <a:pt x="1024" y="840"/>
                  </a:lnTo>
                  <a:lnTo>
                    <a:pt x="1020" y="840"/>
                  </a:lnTo>
                  <a:lnTo>
                    <a:pt x="1020" y="838"/>
                  </a:lnTo>
                  <a:lnTo>
                    <a:pt x="1024" y="836"/>
                  </a:lnTo>
                  <a:lnTo>
                    <a:pt x="1024" y="832"/>
                  </a:lnTo>
                  <a:lnTo>
                    <a:pt x="1022" y="830"/>
                  </a:lnTo>
                  <a:lnTo>
                    <a:pt x="1020" y="832"/>
                  </a:lnTo>
                  <a:lnTo>
                    <a:pt x="1018" y="828"/>
                  </a:lnTo>
                  <a:lnTo>
                    <a:pt x="1014" y="830"/>
                  </a:lnTo>
                  <a:lnTo>
                    <a:pt x="1012" y="830"/>
                  </a:lnTo>
                  <a:lnTo>
                    <a:pt x="1012" y="828"/>
                  </a:lnTo>
                  <a:lnTo>
                    <a:pt x="1010" y="826"/>
                  </a:lnTo>
                  <a:lnTo>
                    <a:pt x="1010" y="824"/>
                  </a:lnTo>
                  <a:lnTo>
                    <a:pt x="1014" y="826"/>
                  </a:lnTo>
                  <a:lnTo>
                    <a:pt x="1020" y="826"/>
                  </a:lnTo>
                  <a:lnTo>
                    <a:pt x="1020" y="822"/>
                  </a:lnTo>
                  <a:lnTo>
                    <a:pt x="1026" y="820"/>
                  </a:lnTo>
                  <a:lnTo>
                    <a:pt x="1030" y="822"/>
                  </a:lnTo>
                  <a:lnTo>
                    <a:pt x="1034" y="824"/>
                  </a:lnTo>
                  <a:lnTo>
                    <a:pt x="1038" y="824"/>
                  </a:lnTo>
                  <a:lnTo>
                    <a:pt x="1038" y="820"/>
                  </a:lnTo>
                  <a:lnTo>
                    <a:pt x="1040" y="820"/>
                  </a:lnTo>
                  <a:lnTo>
                    <a:pt x="1042" y="826"/>
                  </a:lnTo>
                  <a:lnTo>
                    <a:pt x="1046" y="826"/>
                  </a:lnTo>
                  <a:lnTo>
                    <a:pt x="1050" y="820"/>
                  </a:lnTo>
                  <a:lnTo>
                    <a:pt x="1052" y="822"/>
                  </a:lnTo>
                  <a:lnTo>
                    <a:pt x="1052" y="824"/>
                  </a:lnTo>
                  <a:lnTo>
                    <a:pt x="1054" y="824"/>
                  </a:lnTo>
                  <a:lnTo>
                    <a:pt x="1056" y="824"/>
                  </a:lnTo>
                  <a:lnTo>
                    <a:pt x="1056" y="820"/>
                  </a:lnTo>
                  <a:lnTo>
                    <a:pt x="1058" y="820"/>
                  </a:lnTo>
                  <a:lnTo>
                    <a:pt x="1062" y="822"/>
                  </a:lnTo>
                  <a:lnTo>
                    <a:pt x="1060" y="824"/>
                  </a:lnTo>
                  <a:lnTo>
                    <a:pt x="1060" y="826"/>
                  </a:lnTo>
                  <a:lnTo>
                    <a:pt x="1062" y="828"/>
                  </a:lnTo>
                  <a:lnTo>
                    <a:pt x="1070" y="828"/>
                  </a:lnTo>
                  <a:lnTo>
                    <a:pt x="1070" y="830"/>
                  </a:lnTo>
                  <a:lnTo>
                    <a:pt x="1072" y="832"/>
                  </a:lnTo>
                  <a:lnTo>
                    <a:pt x="1078" y="836"/>
                  </a:lnTo>
                  <a:lnTo>
                    <a:pt x="1084" y="838"/>
                  </a:lnTo>
                  <a:lnTo>
                    <a:pt x="1086" y="834"/>
                  </a:lnTo>
                  <a:lnTo>
                    <a:pt x="1088" y="830"/>
                  </a:lnTo>
                  <a:lnTo>
                    <a:pt x="1094" y="830"/>
                  </a:lnTo>
                  <a:lnTo>
                    <a:pt x="1098" y="834"/>
                  </a:lnTo>
                  <a:lnTo>
                    <a:pt x="1098" y="838"/>
                  </a:lnTo>
                  <a:lnTo>
                    <a:pt x="1100" y="840"/>
                  </a:lnTo>
                  <a:lnTo>
                    <a:pt x="1102" y="842"/>
                  </a:lnTo>
                  <a:lnTo>
                    <a:pt x="1106" y="844"/>
                  </a:lnTo>
                  <a:lnTo>
                    <a:pt x="1106" y="858"/>
                  </a:lnTo>
                  <a:lnTo>
                    <a:pt x="1104" y="860"/>
                  </a:lnTo>
                  <a:lnTo>
                    <a:pt x="1104" y="866"/>
                  </a:lnTo>
                  <a:lnTo>
                    <a:pt x="1106" y="870"/>
                  </a:lnTo>
                  <a:lnTo>
                    <a:pt x="1110" y="864"/>
                  </a:lnTo>
                  <a:lnTo>
                    <a:pt x="1114" y="864"/>
                  </a:lnTo>
                  <a:lnTo>
                    <a:pt x="1110" y="882"/>
                  </a:lnTo>
                  <a:lnTo>
                    <a:pt x="1114" y="884"/>
                  </a:lnTo>
                  <a:lnTo>
                    <a:pt x="1116" y="886"/>
                  </a:lnTo>
                  <a:lnTo>
                    <a:pt x="1120" y="892"/>
                  </a:lnTo>
                  <a:lnTo>
                    <a:pt x="1120" y="898"/>
                  </a:lnTo>
                  <a:lnTo>
                    <a:pt x="1122" y="900"/>
                  </a:lnTo>
                  <a:lnTo>
                    <a:pt x="1124" y="906"/>
                  </a:lnTo>
                  <a:lnTo>
                    <a:pt x="1126" y="906"/>
                  </a:lnTo>
                  <a:lnTo>
                    <a:pt x="1128" y="906"/>
                  </a:lnTo>
                  <a:lnTo>
                    <a:pt x="1128" y="908"/>
                  </a:lnTo>
                  <a:lnTo>
                    <a:pt x="1130" y="912"/>
                  </a:lnTo>
                  <a:lnTo>
                    <a:pt x="1132" y="912"/>
                  </a:lnTo>
                  <a:lnTo>
                    <a:pt x="1134" y="912"/>
                  </a:lnTo>
                  <a:lnTo>
                    <a:pt x="1134" y="908"/>
                  </a:lnTo>
                  <a:lnTo>
                    <a:pt x="1134" y="906"/>
                  </a:lnTo>
                  <a:lnTo>
                    <a:pt x="1134" y="904"/>
                  </a:lnTo>
                  <a:lnTo>
                    <a:pt x="1138" y="900"/>
                  </a:lnTo>
                  <a:lnTo>
                    <a:pt x="1138" y="892"/>
                  </a:lnTo>
                  <a:lnTo>
                    <a:pt x="1140" y="886"/>
                  </a:lnTo>
                  <a:lnTo>
                    <a:pt x="1138" y="886"/>
                  </a:lnTo>
                  <a:lnTo>
                    <a:pt x="1138" y="884"/>
                  </a:lnTo>
                  <a:lnTo>
                    <a:pt x="1138" y="880"/>
                  </a:lnTo>
                  <a:lnTo>
                    <a:pt x="1136" y="880"/>
                  </a:lnTo>
                  <a:lnTo>
                    <a:pt x="1136" y="874"/>
                  </a:lnTo>
                  <a:lnTo>
                    <a:pt x="1136" y="870"/>
                  </a:lnTo>
                  <a:lnTo>
                    <a:pt x="1132" y="864"/>
                  </a:lnTo>
                  <a:lnTo>
                    <a:pt x="1132" y="862"/>
                  </a:lnTo>
                  <a:lnTo>
                    <a:pt x="1132" y="858"/>
                  </a:lnTo>
                  <a:lnTo>
                    <a:pt x="1130" y="856"/>
                  </a:lnTo>
                  <a:lnTo>
                    <a:pt x="1128" y="854"/>
                  </a:lnTo>
                  <a:lnTo>
                    <a:pt x="1130" y="850"/>
                  </a:lnTo>
                  <a:lnTo>
                    <a:pt x="1126" y="844"/>
                  </a:lnTo>
                  <a:lnTo>
                    <a:pt x="1124" y="840"/>
                  </a:lnTo>
                  <a:lnTo>
                    <a:pt x="1124" y="834"/>
                  </a:lnTo>
                  <a:lnTo>
                    <a:pt x="1122" y="828"/>
                  </a:lnTo>
                  <a:lnTo>
                    <a:pt x="1120" y="826"/>
                  </a:lnTo>
                  <a:lnTo>
                    <a:pt x="1120" y="824"/>
                  </a:lnTo>
                  <a:lnTo>
                    <a:pt x="1122" y="820"/>
                  </a:lnTo>
                  <a:lnTo>
                    <a:pt x="1122" y="816"/>
                  </a:lnTo>
                  <a:lnTo>
                    <a:pt x="1122" y="812"/>
                  </a:lnTo>
                  <a:lnTo>
                    <a:pt x="1124" y="812"/>
                  </a:lnTo>
                  <a:lnTo>
                    <a:pt x="1126" y="802"/>
                  </a:lnTo>
                  <a:lnTo>
                    <a:pt x="1126" y="800"/>
                  </a:lnTo>
                  <a:lnTo>
                    <a:pt x="1132" y="796"/>
                  </a:lnTo>
                  <a:lnTo>
                    <a:pt x="1130" y="792"/>
                  </a:lnTo>
                  <a:lnTo>
                    <a:pt x="1132" y="792"/>
                  </a:lnTo>
                  <a:lnTo>
                    <a:pt x="1136" y="790"/>
                  </a:lnTo>
                  <a:lnTo>
                    <a:pt x="1136" y="788"/>
                  </a:lnTo>
                  <a:lnTo>
                    <a:pt x="1138" y="784"/>
                  </a:lnTo>
                  <a:lnTo>
                    <a:pt x="1140" y="784"/>
                  </a:lnTo>
                  <a:lnTo>
                    <a:pt x="1142" y="784"/>
                  </a:lnTo>
                  <a:lnTo>
                    <a:pt x="1146" y="780"/>
                  </a:lnTo>
                  <a:lnTo>
                    <a:pt x="1146" y="780"/>
                  </a:lnTo>
                  <a:lnTo>
                    <a:pt x="1150" y="780"/>
                  </a:lnTo>
                  <a:lnTo>
                    <a:pt x="1152" y="772"/>
                  </a:lnTo>
                  <a:lnTo>
                    <a:pt x="1154" y="772"/>
                  </a:lnTo>
                  <a:lnTo>
                    <a:pt x="1156" y="772"/>
                  </a:lnTo>
                  <a:lnTo>
                    <a:pt x="1160" y="770"/>
                  </a:lnTo>
                  <a:lnTo>
                    <a:pt x="1162" y="768"/>
                  </a:lnTo>
                  <a:lnTo>
                    <a:pt x="1164" y="768"/>
                  </a:lnTo>
                  <a:lnTo>
                    <a:pt x="1168" y="768"/>
                  </a:lnTo>
                  <a:lnTo>
                    <a:pt x="1174" y="758"/>
                  </a:lnTo>
                  <a:lnTo>
                    <a:pt x="1174" y="756"/>
                  </a:lnTo>
                  <a:lnTo>
                    <a:pt x="1180" y="752"/>
                  </a:lnTo>
                  <a:lnTo>
                    <a:pt x="1178" y="746"/>
                  </a:lnTo>
                  <a:lnTo>
                    <a:pt x="1180" y="746"/>
                  </a:lnTo>
                  <a:lnTo>
                    <a:pt x="1180" y="744"/>
                  </a:lnTo>
                  <a:lnTo>
                    <a:pt x="1182" y="744"/>
                  </a:lnTo>
                  <a:lnTo>
                    <a:pt x="1180" y="738"/>
                  </a:lnTo>
                  <a:lnTo>
                    <a:pt x="1186" y="736"/>
                  </a:lnTo>
                  <a:lnTo>
                    <a:pt x="1186" y="738"/>
                  </a:lnTo>
                  <a:lnTo>
                    <a:pt x="1190" y="740"/>
                  </a:lnTo>
                  <a:lnTo>
                    <a:pt x="1194" y="736"/>
                  </a:lnTo>
                  <a:lnTo>
                    <a:pt x="1194" y="734"/>
                  </a:lnTo>
                  <a:lnTo>
                    <a:pt x="1190" y="736"/>
                  </a:lnTo>
                  <a:lnTo>
                    <a:pt x="1190" y="732"/>
                  </a:lnTo>
                  <a:lnTo>
                    <a:pt x="1182" y="730"/>
                  </a:lnTo>
                  <a:lnTo>
                    <a:pt x="1182" y="726"/>
                  </a:lnTo>
                  <a:lnTo>
                    <a:pt x="1186" y="726"/>
                  </a:lnTo>
                  <a:lnTo>
                    <a:pt x="1190" y="724"/>
                  </a:lnTo>
                  <a:lnTo>
                    <a:pt x="1190" y="724"/>
                  </a:lnTo>
                  <a:lnTo>
                    <a:pt x="1190" y="722"/>
                  </a:lnTo>
                  <a:lnTo>
                    <a:pt x="1188" y="720"/>
                  </a:lnTo>
                  <a:lnTo>
                    <a:pt x="1190" y="720"/>
                  </a:lnTo>
                  <a:lnTo>
                    <a:pt x="1190" y="718"/>
                  </a:lnTo>
                  <a:lnTo>
                    <a:pt x="1180" y="714"/>
                  </a:lnTo>
                  <a:lnTo>
                    <a:pt x="1180" y="710"/>
                  </a:lnTo>
                  <a:lnTo>
                    <a:pt x="1180" y="708"/>
                  </a:lnTo>
                  <a:lnTo>
                    <a:pt x="1186" y="706"/>
                  </a:lnTo>
                  <a:lnTo>
                    <a:pt x="1184" y="702"/>
                  </a:lnTo>
                  <a:lnTo>
                    <a:pt x="1180" y="698"/>
                  </a:lnTo>
                  <a:lnTo>
                    <a:pt x="1182" y="698"/>
                  </a:lnTo>
                  <a:lnTo>
                    <a:pt x="1182" y="696"/>
                  </a:lnTo>
                  <a:lnTo>
                    <a:pt x="1178" y="690"/>
                  </a:lnTo>
                  <a:lnTo>
                    <a:pt x="1180" y="688"/>
                  </a:lnTo>
                  <a:lnTo>
                    <a:pt x="1180" y="682"/>
                  </a:lnTo>
                  <a:lnTo>
                    <a:pt x="1180" y="682"/>
                  </a:lnTo>
                  <a:lnTo>
                    <a:pt x="1182" y="674"/>
                  </a:lnTo>
                  <a:lnTo>
                    <a:pt x="1182" y="666"/>
                  </a:lnTo>
                  <a:lnTo>
                    <a:pt x="1186" y="666"/>
                  </a:lnTo>
                  <a:lnTo>
                    <a:pt x="1188" y="664"/>
                  </a:lnTo>
                  <a:lnTo>
                    <a:pt x="1194" y="664"/>
                  </a:lnTo>
                  <a:lnTo>
                    <a:pt x="1194" y="662"/>
                  </a:lnTo>
                  <a:lnTo>
                    <a:pt x="1196" y="660"/>
                  </a:lnTo>
                  <a:lnTo>
                    <a:pt x="1196" y="664"/>
                  </a:lnTo>
                  <a:lnTo>
                    <a:pt x="1188" y="672"/>
                  </a:lnTo>
                  <a:lnTo>
                    <a:pt x="1190" y="674"/>
                  </a:lnTo>
                  <a:lnTo>
                    <a:pt x="1188" y="676"/>
                  </a:lnTo>
                  <a:lnTo>
                    <a:pt x="1184" y="678"/>
                  </a:lnTo>
                  <a:lnTo>
                    <a:pt x="1186" y="680"/>
                  </a:lnTo>
                  <a:lnTo>
                    <a:pt x="1186" y="682"/>
                  </a:lnTo>
                  <a:lnTo>
                    <a:pt x="1188" y="684"/>
                  </a:lnTo>
                  <a:lnTo>
                    <a:pt x="1186" y="684"/>
                  </a:lnTo>
                  <a:lnTo>
                    <a:pt x="1186" y="688"/>
                  </a:lnTo>
                  <a:lnTo>
                    <a:pt x="1186" y="692"/>
                  </a:lnTo>
                  <a:lnTo>
                    <a:pt x="1194" y="690"/>
                  </a:lnTo>
                  <a:lnTo>
                    <a:pt x="1194" y="696"/>
                  </a:lnTo>
                  <a:lnTo>
                    <a:pt x="1202" y="694"/>
                  </a:lnTo>
                  <a:lnTo>
                    <a:pt x="1202" y="692"/>
                  </a:lnTo>
                  <a:lnTo>
                    <a:pt x="1202" y="690"/>
                  </a:lnTo>
                  <a:lnTo>
                    <a:pt x="1202" y="688"/>
                  </a:lnTo>
                  <a:lnTo>
                    <a:pt x="1202" y="686"/>
                  </a:lnTo>
                  <a:lnTo>
                    <a:pt x="1204" y="686"/>
                  </a:lnTo>
                  <a:lnTo>
                    <a:pt x="1204" y="682"/>
                  </a:lnTo>
                  <a:lnTo>
                    <a:pt x="1202" y="682"/>
                  </a:lnTo>
                  <a:lnTo>
                    <a:pt x="1204" y="678"/>
                  </a:lnTo>
                  <a:lnTo>
                    <a:pt x="1204" y="676"/>
                  </a:lnTo>
                  <a:lnTo>
                    <a:pt x="1202" y="676"/>
                  </a:lnTo>
                  <a:lnTo>
                    <a:pt x="1200" y="670"/>
                  </a:lnTo>
                  <a:lnTo>
                    <a:pt x="1200" y="666"/>
                  </a:lnTo>
                  <a:lnTo>
                    <a:pt x="1204" y="668"/>
                  </a:lnTo>
                  <a:lnTo>
                    <a:pt x="1208" y="670"/>
                  </a:lnTo>
                  <a:lnTo>
                    <a:pt x="1212" y="670"/>
                  </a:lnTo>
                  <a:lnTo>
                    <a:pt x="1218" y="660"/>
                  </a:lnTo>
                  <a:lnTo>
                    <a:pt x="1220" y="662"/>
                  </a:lnTo>
                  <a:lnTo>
                    <a:pt x="1222" y="656"/>
                  </a:lnTo>
                  <a:lnTo>
                    <a:pt x="1222" y="646"/>
                  </a:lnTo>
                  <a:lnTo>
                    <a:pt x="1220" y="646"/>
                  </a:lnTo>
                  <a:lnTo>
                    <a:pt x="1220" y="642"/>
                  </a:lnTo>
                  <a:lnTo>
                    <a:pt x="1222" y="642"/>
                  </a:lnTo>
                  <a:lnTo>
                    <a:pt x="1222" y="640"/>
                  </a:lnTo>
                  <a:lnTo>
                    <a:pt x="1230" y="632"/>
                  </a:lnTo>
                  <a:lnTo>
                    <a:pt x="1230" y="630"/>
                  </a:lnTo>
                  <a:lnTo>
                    <a:pt x="1234" y="630"/>
                  </a:lnTo>
                  <a:lnTo>
                    <a:pt x="1236" y="630"/>
                  </a:lnTo>
                  <a:lnTo>
                    <a:pt x="1238" y="628"/>
                  </a:lnTo>
                  <a:lnTo>
                    <a:pt x="1242" y="628"/>
                  </a:lnTo>
                  <a:lnTo>
                    <a:pt x="1242" y="624"/>
                  </a:lnTo>
                  <a:lnTo>
                    <a:pt x="1246" y="624"/>
                  </a:lnTo>
                  <a:lnTo>
                    <a:pt x="1250" y="624"/>
                  </a:lnTo>
                  <a:lnTo>
                    <a:pt x="1250" y="626"/>
                  </a:lnTo>
                  <a:lnTo>
                    <a:pt x="1252" y="626"/>
                  </a:lnTo>
                  <a:lnTo>
                    <a:pt x="1254" y="626"/>
                  </a:lnTo>
                  <a:lnTo>
                    <a:pt x="1252" y="624"/>
                  </a:lnTo>
                  <a:lnTo>
                    <a:pt x="1252" y="622"/>
                  </a:lnTo>
                  <a:lnTo>
                    <a:pt x="1254" y="618"/>
                  </a:lnTo>
                  <a:lnTo>
                    <a:pt x="1256" y="618"/>
                  </a:lnTo>
                  <a:lnTo>
                    <a:pt x="1260" y="618"/>
                  </a:lnTo>
                  <a:lnTo>
                    <a:pt x="1260" y="622"/>
                  </a:lnTo>
                  <a:lnTo>
                    <a:pt x="1264" y="622"/>
                  </a:lnTo>
                  <a:lnTo>
                    <a:pt x="1266" y="620"/>
                  </a:lnTo>
                  <a:lnTo>
                    <a:pt x="1270" y="620"/>
                  </a:lnTo>
                  <a:lnTo>
                    <a:pt x="1268" y="616"/>
                  </a:lnTo>
                  <a:lnTo>
                    <a:pt x="1262" y="614"/>
                  </a:lnTo>
                  <a:lnTo>
                    <a:pt x="1260" y="612"/>
                  </a:lnTo>
                  <a:lnTo>
                    <a:pt x="1260" y="610"/>
                  </a:lnTo>
                  <a:lnTo>
                    <a:pt x="1266" y="610"/>
                  </a:lnTo>
                  <a:lnTo>
                    <a:pt x="1264" y="604"/>
                  </a:lnTo>
                  <a:lnTo>
                    <a:pt x="1264" y="602"/>
                  </a:lnTo>
                  <a:lnTo>
                    <a:pt x="1270" y="596"/>
                  </a:lnTo>
                  <a:lnTo>
                    <a:pt x="1270" y="594"/>
                  </a:lnTo>
                  <a:lnTo>
                    <a:pt x="1268" y="594"/>
                  </a:lnTo>
                  <a:lnTo>
                    <a:pt x="1272" y="586"/>
                  </a:lnTo>
                  <a:lnTo>
                    <a:pt x="1276" y="586"/>
                  </a:lnTo>
                  <a:lnTo>
                    <a:pt x="1276" y="588"/>
                  </a:lnTo>
                  <a:lnTo>
                    <a:pt x="1276" y="586"/>
                  </a:lnTo>
                  <a:lnTo>
                    <a:pt x="1278" y="584"/>
                  </a:lnTo>
                  <a:lnTo>
                    <a:pt x="1280" y="586"/>
                  </a:lnTo>
                  <a:lnTo>
                    <a:pt x="1280" y="588"/>
                  </a:lnTo>
                  <a:lnTo>
                    <a:pt x="1282" y="588"/>
                  </a:lnTo>
                  <a:lnTo>
                    <a:pt x="1282" y="584"/>
                  </a:lnTo>
                  <a:lnTo>
                    <a:pt x="1286" y="586"/>
                  </a:lnTo>
                  <a:lnTo>
                    <a:pt x="1290" y="574"/>
                  </a:lnTo>
                  <a:lnTo>
                    <a:pt x="1292" y="580"/>
                  </a:lnTo>
                  <a:lnTo>
                    <a:pt x="1296" y="580"/>
                  </a:lnTo>
                  <a:lnTo>
                    <a:pt x="1296" y="576"/>
                  </a:lnTo>
                  <a:lnTo>
                    <a:pt x="1300" y="580"/>
                  </a:lnTo>
                  <a:lnTo>
                    <a:pt x="1302" y="578"/>
                  </a:lnTo>
                  <a:lnTo>
                    <a:pt x="1302" y="578"/>
                  </a:lnTo>
                  <a:lnTo>
                    <a:pt x="1304" y="574"/>
                  </a:lnTo>
                  <a:lnTo>
                    <a:pt x="1308" y="572"/>
                  </a:lnTo>
                  <a:lnTo>
                    <a:pt x="1306" y="562"/>
                  </a:lnTo>
                  <a:lnTo>
                    <a:pt x="1306" y="560"/>
                  </a:lnTo>
                  <a:lnTo>
                    <a:pt x="1304" y="560"/>
                  </a:lnTo>
                  <a:lnTo>
                    <a:pt x="1304" y="558"/>
                  </a:lnTo>
                  <a:lnTo>
                    <a:pt x="1302" y="556"/>
                  </a:lnTo>
                  <a:lnTo>
                    <a:pt x="1304" y="554"/>
                  </a:lnTo>
                  <a:lnTo>
                    <a:pt x="1302" y="552"/>
                  </a:lnTo>
                  <a:lnTo>
                    <a:pt x="1302" y="552"/>
                  </a:lnTo>
                  <a:lnTo>
                    <a:pt x="1300" y="552"/>
                  </a:lnTo>
                  <a:lnTo>
                    <a:pt x="1300" y="546"/>
                  </a:lnTo>
                  <a:lnTo>
                    <a:pt x="1300" y="532"/>
                  </a:lnTo>
                  <a:lnTo>
                    <a:pt x="1300" y="528"/>
                  </a:lnTo>
                  <a:lnTo>
                    <a:pt x="1298" y="526"/>
                  </a:lnTo>
                  <a:lnTo>
                    <a:pt x="1292" y="522"/>
                  </a:lnTo>
                  <a:lnTo>
                    <a:pt x="1288" y="522"/>
                  </a:lnTo>
                  <a:lnTo>
                    <a:pt x="1286" y="526"/>
                  </a:lnTo>
                  <a:lnTo>
                    <a:pt x="1284" y="528"/>
                  </a:lnTo>
                  <a:lnTo>
                    <a:pt x="1284" y="526"/>
                  </a:lnTo>
                  <a:lnTo>
                    <a:pt x="1282" y="522"/>
                  </a:lnTo>
                  <a:lnTo>
                    <a:pt x="1280" y="522"/>
                  </a:lnTo>
                  <a:lnTo>
                    <a:pt x="1278" y="524"/>
                  </a:lnTo>
                  <a:lnTo>
                    <a:pt x="1276" y="532"/>
                  </a:lnTo>
                  <a:lnTo>
                    <a:pt x="1272" y="536"/>
                  </a:lnTo>
                  <a:lnTo>
                    <a:pt x="1272" y="542"/>
                  </a:lnTo>
                  <a:lnTo>
                    <a:pt x="1270" y="544"/>
                  </a:lnTo>
                  <a:lnTo>
                    <a:pt x="1266" y="548"/>
                  </a:lnTo>
                  <a:lnTo>
                    <a:pt x="1260" y="554"/>
                  </a:lnTo>
                  <a:lnTo>
                    <a:pt x="1256" y="554"/>
                  </a:lnTo>
                  <a:lnTo>
                    <a:pt x="1256" y="556"/>
                  </a:lnTo>
                  <a:lnTo>
                    <a:pt x="1240" y="560"/>
                  </a:lnTo>
                  <a:lnTo>
                    <a:pt x="1218" y="562"/>
                  </a:lnTo>
                  <a:lnTo>
                    <a:pt x="1214" y="560"/>
                  </a:lnTo>
                  <a:lnTo>
                    <a:pt x="1204" y="566"/>
                  </a:lnTo>
                  <a:lnTo>
                    <a:pt x="1194" y="572"/>
                  </a:lnTo>
                  <a:lnTo>
                    <a:pt x="1192" y="574"/>
                  </a:lnTo>
                  <a:lnTo>
                    <a:pt x="1192" y="576"/>
                  </a:lnTo>
                  <a:lnTo>
                    <a:pt x="1196" y="572"/>
                  </a:lnTo>
                  <a:lnTo>
                    <a:pt x="1196" y="574"/>
                  </a:lnTo>
                  <a:lnTo>
                    <a:pt x="1196" y="578"/>
                  </a:lnTo>
                  <a:lnTo>
                    <a:pt x="1190" y="580"/>
                  </a:lnTo>
                  <a:lnTo>
                    <a:pt x="1192" y="582"/>
                  </a:lnTo>
                  <a:lnTo>
                    <a:pt x="1192" y="586"/>
                  </a:lnTo>
                  <a:lnTo>
                    <a:pt x="1188" y="588"/>
                  </a:lnTo>
                  <a:lnTo>
                    <a:pt x="1190" y="590"/>
                  </a:lnTo>
                  <a:lnTo>
                    <a:pt x="1188" y="592"/>
                  </a:lnTo>
                  <a:lnTo>
                    <a:pt x="1184" y="592"/>
                  </a:lnTo>
                  <a:lnTo>
                    <a:pt x="1180" y="594"/>
                  </a:lnTo>
                  <a:lnTo>
                    <a:pt x="1180" y="596"/>
                  </a:lnTo>
                  <a:lnTo>
                    <a:pt x="1178" y="596"/>
                  </a:lnTo>
                  <a:lnTo>
                    <a:pt x="1174" y="596"/>
                  </a:lnTo>
                  <a:lnTo>
                    <a:pt x="1172" y="598"/>
                  </a:lnTo>
                  <a:lnTo>
                    <a:pt x="1162" y="596"/>
                  </a:lnTo>
                  <a:lnTo>
                    <a:pt x="1152" y="596"/>
                  </a:lnTo>
                  <a:lnTo>
                    <a:pt x="1152" y="598"/>
                  </a:lnTo>
                  <a:lnTo>
                    <a:pt x="1150" y="600"/>
                  </a:lnTo>
                  <a:lnTo>
                    <a:pt x="1154" y="604"/>
                  </a:lnTo>
                  <a:lnTo>
                    <a:pt x="1148" y="610"/>
                  </a:lnTo>
                  <a:lnTo>
                    <a:pt x="1142" y="614"/>
                  </a:lnTo>
                  <a:lnTo>
                    <a:pt x="1136" y="614"/>
                  </a:lnTo>
                  <a:lnTo>
                    <a:pt x="1132" y="618"/>
                  </a:lnTo>
                  <a:lnTo>
                    <a:pt x="1126" y="618"/>
                  </a:lnTo>
                  <a:lnTo>
                    <a:pt x="1120" y="620"/>
                  </a:lnTo>
                  <a:lnTo>
                    <a:pt x="1120" y="622"/>
                  </a:lnTo>
                  <a:lnTo>
                    <a:pt x="1116" y="626"/>
                  </a:lnTo>
                  <a:lnTo>
                    <a:pt x="1110" y="630"/>
                  </a:lnTo>
                  <a:lnTo>
                    <a:pt x="1106" y="630"/>
                  </a:lnTo>
                  <a:lnTo>
                    <a:pt x="1102" y="628"/>
                  </a:lnTo>
                  <a:lnTo>
                    <a:pt x="1104" y="628"/>
                  </a:lnTo>
                  <a:lnTo>
                    <a:pt x="1104" y="626"/>
                  </a:lnTo>
                  <a:lnTo>
                    <a:pt x="1102" y="626"/>
                  </a:lnTo>
                  <a:lnTo>
                    <a:pt x="1100" y="624"/>
                  </a:lnTo>
                  <a:lnTo>
                    <a:pt x="1100" y="622"/>
                  </a:lnTo>
                  <a:lnTo>
                    <a:pt x="1096" y="624"/>
                  </a:lnTo>
                  <a:lnTo>
                    <a:pt x="1096" y="620"/>
                  </a:lnTo>
                  <a:lnTo>
                    <a:pt x="1102" y="616"/>
                  </a:lnTo>
                  <a:lnTo>
                    <a:pt x="1102" y="614"/>
                  </a:lnTo>
                  <a:lnTo>
                    <a:pt x="1106" y="610"/>
                  </a:lnTo>
                  <a:lnTo>
                    <a:pt x="1108" y="610"/>
                  </a:lnTo>
                  <a:lnTo>
                    <a:pt x="1108" y="608"/>
                  </a:lnTo>
                  <a:lnTo>
                    <a:pt x="1110" y="602"/>
                  </a:lnTo>
                  <a:lnTo>
                    <a:pt x="1110" y="598"/>
                  </a:lnTo>
                  <a:lnTo>
                    <a:pt x="1108" y="600"/>
                  </a:lnTo>
                  <a:lnTo>
                    <a:pt x="1110" y="600"/>
                  </a:lnTo>
                  <a:lnTo>
                    <a:pt x="1108" y="594"/>
                  </a:lnTo>
                  <a:lnTo>
                    <a:pt x="1106" y="586"/>
                  </a:lnTo>
                  <a:lnTo>
                    <a:pt x="1104" y="584"/>
                  </a:lnTo>
                  <a:lnTo>
                    <a:pt x="1098" y="582"/>
                  </a:lnTo>
                  <a:lnTo>
                    <a:pt x="1096" y="586"/>
                  </a:lnTo>
                  <a:lnTo>
                    <a:pt x="1094" y="588"/>
                  </a:lnTo>
                  <a:lnTo>
                    <a:pt x="1092" y="588"/>
                  </a:lnTo>
                  <a:lnTo>
                    <a:pt x="1090" y="586"/>
                  </a:lnTo>
                  <a:lnTo>
                    <a:pt x="1090" y="584"/>
                  </a:lnTo>
                  <a:lnTo>
                    <a:pt x="1094" y="584"/>
                  </a:lnTo>
                  <a:lnTo>
                    <a:pt x="1096" y="576"/>
                  </a:lnTo>
                  <a:lnTo>
                    <a:pt x="1098" y="570"/>
                  </a:lnTo>
                  <a:lnTo>
                    <a:pt x="1098" y="566"/>
                  </a:lnTo>
                  <a:lnTo>
                    <a:pt x="1094" y="562"/>
                  </a:lnTo>
                  <a:lnTo>
                    <a:pt x="1094" y="560"/>
                  </a:lnTo>
                  <a:lnTo>
                    <a:pt x="1096" y="558"/>
                  </a:lnTo>
                  <a:lnTo>
                    <a:pt x="1092" y="554"/>
                  </a:lnTo>
                  <a:lnTo>
                    <a:pt x="1088" y="554"/>
                  </a:lnTo>
                  <a:lnTo>
                    <a:pt x="1084" y="552"/>
                  </a:lnTo>
                  <a:lnTo>
                    <a:pt x="1082" y="550"/>
                  </a:lnTo>
                  <a:lnTo>
                    <a:pt x="1078" y="550"/>
                  </a:lnTo>
                  <a:lnTo>
                    <a:pt x="1076" y="552"/>
                  </a:lnTo>
                  <a:lnTo>
                    <a:pt x="1076" y="554"/>
                  </a:lnTo>
                  <a:lnTo>
                    <a:pt x="1074" y="556"/>
                  </a:lnTo>
                  <a:lnTo>
                    <a:pt x="1072" y="556"/>
                  </a:lnTo>
                  <a:lnTo>
                    <a:pt x="1070" y="558"/>
                  </a:lnTo>
                  <a:lnTo>
                    <a:pt x="1068" y="562"/>
                  </a:lnTo>
                  <a:lnTo>
                    <a:pt x="1062" y="564"/>
                  </a:lnTo>
                  <a:lnTo>
                    <a:pt x="1060" y="578"/>
                  </a:lnTo>
                  <a:lnTo>
                    <a:pt x="1058" y="578"/>
                  </a:lnTo>
                  <a:lnTo>
                    <a:pt x="1058" y="580"/>
                  </a:lnTo>
                  <a:lnTo>
                    <a:pt x="1058" y="586"/>
                  </a:lnTo>
                  <a:lnTo>
                    <a:pt x="1058" y="594"/>
                  </a:lnTo>
                  <a:lnTo>
                    <a:pt x="1060" y="596"/>
                  </a:lnTo>
                  <a:lnTo>
                    <a:pt x="1060" y="606"/>
                  </a:lnTo>
                  <a:lnTo>
                    <a:pt x="1052" y="622"/>
                  </a:lnTo>
                  <a:lnTo>
                    <a:pt x="1048" y="622"/>
                  </a:lnTo>
                  <a:lnTo>
                    <a:pt x="1046" y="622"/>
                  </a:lnTo>
                  <a:lnTo>
                    <a:pt x="1042" y="620"/>
                  </a:lnTo>
                  <a:lnTo>
                    <a:pt x="1042" y="614"/>
                  </a:lnTo>
                  <a:lnTo>
                    <a:pt x="1040" y="610"/>
                  </a:lnTo>
                  <a:lnTo>
                    <a:pt x="1038" y="596"/>
                  </a:lnTo>
                  <a:lnTo>
                    <a:pt x="1040" y="588"/>
                  </a:lnTo>
                  <a:lnTo>
                    <a:pt x="1042" y="582"/>
                  </a:lnTo>
                  <a:lnTo>
                    <a:pt x="1046" y="574"/>
                  </a:lnTo>
                  <a:lnTo>
                    <a:pt x="1048" y="568"/>
                  </a:lnTo>
                  <a:lnTo>
                    <a:pt x="1048" y="562"/>
                  </a:lnTo>
                  <a:lnTo>
                    <a:pt x="1046" y="564"/>
                  </a:lnTo>
                  <a:lnTo>
                    <a:pt x="1042" y="566"/>
                  </a:lnTo>
                  <a:lnTo>
                    <a:pt x="1042" y="570"/>
                  </a:lnTo>
                  <a:lnTo>
                    <a:pt x="1040" y="572"/>
                  </a:lnTo>
                  <a:lnTo>
                    <a:pt x="1038" y="572"/>
                  </a:lnTo>
                  <a:lnTo>
                    <a:pt x="1038" y="566"/>
                  </a:lnTo>
                  <a:lnTo>
                    <a:pt x="1040" y="564"/>
                  </a:lnTo>
                  <a:lnTo>
                    <a:pt x="1044" y="562"/>
                  </a:lnTo>
                  <a:lnTo>
                    <a:pt x="1044" y="556"/>
                  </a:lnTo>
                  <a:lnTo>
                    <a:pt x="1050" y="548"/>
                  </a:lnTo>
                  <a:lnTo>
                    <a:pt x="1054" y="550"/>
                  </a:lnTo>
                  <a:lnTo>
                    <a:pt x="1056" y="550"/>
                  </a:lnTo>
                  <a:lnTo>
                    <a:pt x="1056" y="546"/>
                  </a:lnTo>
                  <a:lnTo>
                    <a:pt x="1060" y="548"/>
                  </a:lnTo>
                  <a:lnTo>
                    <a:pt x="1066" y="546"/>
                  </a:lnTo>
                  <a:lnTo>
                    <a:pt x="1068" y="542"/>
                  </a:lnTo>
                  <a:lnTo>
                    <a:pt x="1070" y="542"/>
                  </a:lnTo>
                  <a:lnTo>
                    <a:pt x="1072" y="544"/>
                  </a:lnTo>
                  <a:lnTo>
                    <a:pt x="1076" y="546"/>
                  </a:lnTo>
                  <a:lnTo>
                    <a:pt x="1080" y="546"/>
                  </a:lnTo>
                  <a:lnTo>
                    <a:pt x="1080" y="544"/>
                  </a:lnTo>
                  <a:lnTo>
                    <a:pt x="1084" y="544"/>
                  </a:lnTo>
                  <a:lnTo>
                    <a:pt x="1084" y="546"/>
                  </a:lnTo>
                  <a:lnTo>
                    <a:pt x="1088" y="546"/>
                  </a:lnTo>
                  <a:lnTo>
                    <a:pt x="1088" y="544"/>
                  </a:lnTo>
                  <a:lnTo>
                    <a:pt x="1084" y="538"/>
                  </a:lnTo>
                  <a:lnTo>
                    <a:pt x="1076" y="538"/>
                  </a:lnTo>
                  <a:lnTo>
                    <a:pt x="1074" y="528"/>
                  </a:lnTo>
                  <a:lnTo>
                    <a:pt x="1060" y="534"/>
                  </a:lnTo>
                  <a:lnTo>
                    <a:pt x="1052" y="536"/>
                  </a:lnTo>
                  <a:lnTo>
                    <a:pt x="1044" y="534"/>
                  </a:lnTo>
                  <a:lnTo>
                    <a:pt x="1042" y="526"/>
                  </a:lnTo>
                  <a:lnTo>
                    <a:pt x="1032" y="528"/>
                  </a:lnTo>
                  <a:lnTo>
                    <a:pt x="1030" y="526"/>
                  </a:lnTo>
                  <a:lnTo>
                    <a:pt x="1030" y="524"/>
                  </a:lnTo>
                  <a:lnTo>
                    <a:pt x="1030" y="522"/>
                  </a:lnTo>
                  <a:lnTo>
                    <a:pt x="1032" y="522"/>
                  </a:lnTo>
                  <a:lnTo>
                    <a:pt x="1034" y="522"/>
                  </a:lnTo>
                  <a:lnTo>
                    <a:pt x="1038" y="520"/>
                  </a:lnTo>
                  <a:lnTo>
                    <a:pt x="1040" y="516"/>
                  </a:lnTo>
                  <a:lnTo>
                    <a:pt x="1038" y="516"/>
                  </a:lnTo>
                  <a:lnTo>
                    <a:pt x="1034" y="514"/>
                  </a:lnTo>
                  <a:lnTo>
                    <a:pt x="1034" y="516"/>
                  </a:lnTo>
                  <a:lnTo>
                    <a:pt x="1028" y="518"/>
                  </a:lnTo>
                  <a:lnTo>
                    <a:pt x="1028" y="520"/>
                  </a:lnTo>
                  <a:lnTo>
                    <a:pt x="1020" y="526"/>
                  </a:lnTo>
                  <a:lnTo>
                    <a:pt x="1012" y="528"/>
                  </a:lnTo>
                  <a:lnTo>
                    <a:pt x="1010" y="532"/>
                  </a:lnTo>
                  <a:lnTo>
                    <a:pt x="1006" y="532"/>
                  </a:lnTo>
                  <a:lnTo>
                    <a:pt x="1004" y="532"/>
                  </a:lnTo>
                  <a:lnTo>
                    <a:pt x="1000" y="528"/>
                  </a:lnTo>
                  <a:lnTo>
                    <a:pt x="1000" y="526"/>
                  </a:lnTo>
                  <a:lnTo>
                    <a:pt x="994" y="528"/>
                  </a:lnTo>
                  <a:lnTo>
                    <a:pt x="992" y="528"/>
                  </a:lnTo>
                  <a:lnTo>
                    <a:pt x="986" y="528"/>
                  </a:lnTo>
                  <a:lnTo>
                    <a:pt x="994" y="522"/>
                  </a:lnTo>
                  <a:lnTo>
                    <a:pt x="994" y="518"/>
                  </a:lnTo>
                  <a:lnTo>
                    <a:pt x="998" y="518"/>
                  </a:lnTo>
                  <a:lnTo>
                    <a:pt x="1004" y="512"/>
                  </a:lnTo>
                  <a:lnTo>
                    <a:pt x="1008" y="512"/>
                  </a:lnTo>
                  <a:lnTo>
                    <a:pt x="1010" y="508"/>
                  </a:lnTo>
                  <a:lnTo>
                    <a:pt x="1016" y="504"/>
                  </a:lnTo>
                  <a:lnTo>
                    <a:pt x="1014" y="504"/>
                  </a:lnTo>
                  <a:lnTo>
                    <a:pt x="1010" y="502"/>
                  </a:lnTo>
                  <a:lnTo>
                    <a:pt x="1008" y="500"/>
                  </a:lnTo>
                  <a:lnTo>
                    <a:pt x="1006" y="500"/>
                  </a:lnTo>
                  <a:lnTo>
                    <a:pt x="1002" y="500"/>
                  </a:lnTo>
                  <a:lnTo>
                    <a:pt x="994" y="500"/>
                  </a:lnTo>
                  <a:lnTo>
                    <a:pt x="992" y="500"/>
                  </a:lnTo>
                  <a:lnTo>
                    <a:pt x="988" y="500"/>
                  </a:lnTo>
                  <a:lnTo>
                    <a:pt x="984" y="496"/>
                  </a:lnTo>
                  <a:lnTo>
                    <a:pt x="978" y="496"/>
                  </a:lnTo>
                  <a:lnTo>
                    <a:pt x="974" y="496"/>
                  </a:lnTo>
                  <a:lnTo>
                    <a:pt x="972" y="496"/>
                  </a:lnTo>
                  <a:lnTo>
                    <a:pt x="972" y="496"/>
                  </a:lnTo>
                  <a:lnTo>
                    <a:pt x="970" y="498"/>
                  </a:lnTo>
                  <a:lnTo>
                    <a:pt x="968" y="498"/>
                  </a:lnTo>
                  <a:lnTo>
                    <a:pt x="962" y="496"/>
                  </a:lnTo>
                  <a:lnTo>
                    <a:pt x="958" y="496"/>
                  </a:lnTo>
                  <a:lnTo>
                    <a:pt x="956" y="496"/>
                  </a:lnTo>
                  <a:lnTo>
                    <a:pt x="954" y="490"/>
                  </a:lnTo>
                  <a:lnTo>
                    <a:pt x="952" y="484"/>
                  </a:lnTo>
                  <a:lnTo>
                    <a:pt x="950" y="482"/>
                  </a:lnTo>
                  <a:lnTo>
                    <a:pt x="948" y="484"/>
                  </a:lnTo>
                  <a:lnTo>
                    <a:pt x="948" y="486"/>
                  </a:lnTo>
                  <a:lnTo>
                    <a:pt x="946" y="490"/>
                  </a:lnTo>
                  <a:lnTo>
                    <a:pt x="592" y="484"/>
                  </a:lnTo>
                  <a:lnTo>
                    <a:pt x="590" y="488"/>
                  </a:lnTo>
                  <a:lnTo>
                    <a:pt x="586" y="490"/>
                  </a:lnTo>
                  <a:lnTo>
                    <a:pt x="586" y="492"/>
                  </a:lnTo>
                  <a:lnTo>
                    <a:pt x="590" y="496"/>
                  </a:lnTo>
                  <a:lnTo>
                    <a:pt x="584" y="496"/>
                  </a:lnTo>
                  <a:lnTo>
                    <a:pt x="584" y="498"/>
                  </a:lnTo>
                  <a:lnTo>
                    <a:pt x="572" y="496"/>
                  </a:lnTo>
                  <a:lnTo>
                    <a:pt x="560" y="496"/>
                  </a:lnTo>
                  <a:lnTo>
                    <a:pt x="562" y="500"/>
                  </a:lnTo>
                  <a:lnTo>
                    <a:pt x="562" y="504"/>
                  </a:lnTo>
                  <a:lnTo>
                    <a:pt x="564" y="508"/>
                  </a:lnTo>
                  <a:lnTo>
                    <a:pt x="566" y="510"/>
                  </a:lnTo>
                  <a:lnTo>
                    <a:pt x="568" y="514"/>
                  </a:lnTo>
                  <a:lnTo>
                    <a:pt x="568" y="520"/>
                  </a:lnTo>
                  <a:lnTo>
                    <a:pt x="570" y="520"/>
                  </a:lnTo>
                  <a:lnTo>
                    <a:pt x="570" y="522"/>
                  </a:lnTo>
                  <a:lnTo>
                    <a:pt x="570" y="524"/>
                  </a:lnTo>
                  <a:lnTo>
                    <a:pt x="572" y="524"/>
                  </a:lnTo>
                  <a:lnTo>
                    <a:pt x="572" y="532"/>
                  </a:lnTo>
                  <a:lnTo>
                    <a:pt x="570" y="530"/>
                  </a:lnTo>
                  <a:lnTo>
                    <a:pt x="570" y="536"/>
                  </a:lnTo>
                  <a:lnTo>
                    <a:pt x="572" y="538"/>
                  </a:lnTo>
                  <a:lnTo>
                    <a:pt x="572" y="540"/>
                  </a:lnTo>
                  <a:lnTo>
                    <a:pt x="570" y="540"/>
                  </a:lnTo>
                  <a:lnTo>
                    <a:pt x="570" y="554"/>
                  </a:lnTo>
                  <a:lnTo>
                    <a:pt x="570" y="564"/>
                  </a:lnTo>
                  <a:lnTo>
                    <a:pt x="568" y="566"/>
                  </a:lnTo>
                  <a:lnTo>
                    <a:pt x="568" y="572"/>
                  </a:lnTo>
                  <a:lnTo>
                    <a:pt x="570" y="572"/>
                  </a:lnTo>
                  <a:lnTo>
                    <a:pt x="568" y="572"/>
                  </a:lnTo>
                  <a:lnTo>
                    <a:pt x="568" y="592"/>
                  </a:lnTo>
                  <a:lnTo>
                    <a:pt x="566" y="592"/>
                  </a:lnTo>
                  <a:lnTo>
                    <a:pt x="566" y="604"/>
                  </a:lnTo>
                  <a:lnTo>
                    <a:pt x="566" y="610"/>
                  </a:lnTo>
                  <a:lnTo>
                    <a:pt x="572" y="616"/>
                  </a:lnTo>
                  <a:lnTo>
                    <a:pt x="570" y="618"/>
                  </a:lnTo>
                  <a:lnTo>
                    <a:pt x="570" y="624"/>
                  </a:lnTo>
                  <a:lnTo>
                    <a:pt x="572" y="630"/>
                  </a:lnTo>
                  <a:lnTo>
                    <a:pt x="570" y="636"/>
                  </a:lnTo>
                  <a:lnTo>
                    <a:pt x="570" y="644"/>
                  </a:lnTo>
                  <a:lnTo>
                    <a:pt x="568" y="644"/>
                  </a:lnTo>
                  <a:lnTo>
                    <a:pt x="566" y="646"/>
                  </a:lnTo>
                  <a:lnTo>
                    <a:pt x="566" y="648"/>
                  </a:lnTo>
                  <a:lnTo>
                    <a:pt x="572" y="658"/>
                  </a:lnTo>
                  <a:lnTo>
                    <a:pt x="574" y="660"/>
                  </a:lnTo>
                  <a:lnTo>
                    <a:pt x="574" y="664"/>
                  </a:lnTo>
                  <a:lnTo>
                    <a:pt x="576" y="664"/>
                  </a:lnTo>
                  <a:lnTo>
                    <a:pt x="576" y="668"/>
                  </a:lnTo>
                  <a:lnTo>
                    <a:pt x="576" y="674"/>
                  </a:lnTo>
                  <a:lnTo>
                    <a:pt x="578" y="674"/>
                  </a:lnTo>
                  <a:lnTo>
                    <a:pt x="580" y="676"/>
                  </a:lnTo>
                  <a:lnTo>
                    <a:pt x="582" y="680"/>
                  </a:lnTo>
                  <a:lnTo>
                    <a:pt x="584" y="680"/>
                  </a:lnTo>
                  <a:lnTo>
                    <a:pt x="584" y="688"/>
                  </a:lnTo>
                  <a:lnTo>
                    <a:pt x="588" y="690"/>
                  </a:lnTo>
                  <a:lnTo>
                    <a:pt x="590" y="688"/>
                  </a:lnTo>
                  <a:lnTo>
                    <a:pt x="588" y="684"/>
                  </a:lnTo>
                  <a:lnTo>
                    <a:pt x="592" y="684"/>
                  </a:lnTo>
                  <a:lnTo>
                    <a:pt x="592" y="686"/>
                  </a:lnTo>
                  <a:lnTo>
                    <a:pt x="594" y="686"/>
                  </a:lnTo>
                  <a:lnTo>
                    <a:pt x="596" y="686"/>
                  </a:lnTo>
                  <a:lnTo>
                    <a:pt x="594" y="686"/>
                  </a:lnTo>
                  <a:lnTo>
                    <a:pt x="592" y="688"/>
                  </a:lnTo>
                  <a:lnTo>
                    <a:pt x="594" y="694"/>
                  </a:lnTo>
                  <a:lnTo>
                    <a:pt x="596" y="696"/>
                  </a:lnTo>
                  <a:lnTo>
                    <a:pt x="592" y="694"/>
                  </a:lnTo>
                  <a:lnTo>
                    <a:pt x="590" y="694"/>
                  </a:lnTo>
                  <a:lnTo>
                    <a:pt x="590" y="700"/>
                  </a:lnTo>
                  <a:lnTo>
                    <a:pt x="594" y="702"/>
                  </a:lnTo>
                  <a:lnTo>
                    <a:pt x="600" y="706"/>
                  </a:lnTo>
                  <a:lnTo>
                    <a:pt x="602" y="710"/>
                  </a:lnTo>
                  <a:lnTo>
                    <a:pt x="598" y="710"/>
                  </a:lnTo>
                  <a:lnTo>
                    <a:pt x="598" y="714"/>
                  </a:lnTo>
                  <a:lnTo>
                    <a:pt x="600" y="718"/>
                  </a:lnTo>
                  <a:lnTo>
                    <a:pt x="602" y="722"/>
                  </a:lnTo>
                  <a:lnTo>
                    <a:pt x="604" y="724"/>
                  </a:lnTo>
                  <a:lnTo>
                    <a:pt x="604" y="726"/>
                  </a:lnTo>
                  <a:lnTo>
                    <a:pt x="606" y="728"/>
                  </a:lnTo>
                  <a:lnTo>
                    <a:pt x="608" y="730"/>
                  </a:lnTo>
                  <a:lnTo>
                    <a:pt x="612" y="736"/>
                  </a:lnTo>
                  <a:lnTo>
                    <a:pt x="612" y="738"/>
                  </a:lnTo>
                  <a:lnTo>
                    <a:pt x="612" y="740"/>
                  </a:lnTo>
                  <a:lnTo>
                    <a:pt x="616" y="740"/>
                  </a:lnTo>
                  <a:lnTo>
                    <a:pt x="616" y="752"/>
                  </a:lnTo>
                  <a:lnTo>
                    <a:pt x="622" y="752"/>
                  </a:lnTo>
                  <a:lnTo>
                    <a:pt x="626" y="754"/>
                  </a:lnTo>
                  <a:lnTo>
                    <a:pt x="638" y="756"/>
                  </a:lnTo>
                  <a:lnTo>
                    <a:pt x="640" y="764"/>
                  </a:lnTo>
                  <a:lnTo>
                    <a:pt x="644" y="762"/>
                  </a:lnTo>
                  <a:lnTo>
                    <a:pt x="652" y="772"/>
                  </a:lnTo>
                  <a:lnTo>
                    <a:pt x="654" y="774"/>
                  </a:lnTo>
                  <a:lnTo>
                    <a:pt x="656" y="776"/>
                  </a:lnTo>
                  <a:lnTo>
                    <a:pt x="658" y="778"/>
                  </a:lnTo>
                  <a:lnTo>
                    <a:pt x="656" y="780"/>
                  </a:lnTo>
                  <a:lnTo>
                    <a:pt x="658" y="784"/>
                  </a:lnTo>
                  <a:lnTo>
                    <a:pt x="660" y="786"/>
                  </a:lnTo>
                  <a:lnTo>
                    <a:pt x="694" y="784"/>
                  </a:lnTo>
                  <a:lnTo>
                    <a:pt x="694" y="788"/>
                  </a:lnTo>
                  <a:lnTo>
                    <a:pt x="730" y="806"/>
                  </a:lnTo>
                  <a:lnTo>
                    <a:pt x="772" y="808"/>
                  </a:lnTo>
                  <a:lnTo>
                    <a:pt x="772" y="800"/>
                  </a:lnTo>
                  <a:lnTo>
                    <a:pt x="800" y="800"/>
                  </a:lnTo>
                  <a:lnTo>
                    <a:pt x="806" y="808"/>
                  </a:lnTo>
                  <a:lnTo>
                    <a:pt x="810" y="812"/>
                  </a:lnTo>
                  <a:lnTo>
                    <a:pt x="810" y="814"/>
                  </a:lnTo>
                  <a:lnTo>
                    <a:pt x="814" y="818"/>
                  </a:lnTo>
                  <a:lnTo>
                    <a:pt x="818" y="824"/>
                  </a:lnTo>
                  <a:lnTo>
                    <a:pt x="822" y="830"/>
                  </a:lnTo>
                  <a:lnTo>
                    <a:pt x="822" y="834"/>
                  </a:lnTo>
                  <a:lnTo>
                    <a:pt x="826" y="838"/>
                  </a:lnTo>
                  <a:lnTo>
                    <a:pt x="830" y="842"/>
                  </a:lnTo>
                  <a:lnTo>
                    <a:pt x="834" y="844"/>
                  </a:lnTo>
                  <a:lnTo>
                    <a:pt x="838" y="844"/>
                  </a:lnTo>
                  <a:lnTo>
                    <a:pt x="842" y="844"/>
                  </a:lnTo>
                  <a:lnTo>
                    <a:pt x="846" y="842"/>
                  </a:lnTo>
                  <a:lnTo>
                    <a:pt x="850" y="838"/>
                  </a:lnTo>
                  <a:lnTo>
                    <a:pt x="856" y="836"/>
                  </a:lnTo>
                  <a:lnTo>
                    <a:pt x="860" y="836"/>
                  </a:lnTo>
                  <a:lnTo>
                    <a:pt x="864" y="838"/>
                  </a:lnTo>
                  <a:lnTo>
                    <a:pt x="868" y="840"/>
                  </a:lnTo>
                  <a:lnTo>
                    <a:pt x="872" y="844"/>
                  </a:lnTo>
                  <a:lnTo>
                    <a:pt x="872" y="850"/>
                  </a:lnTo>
                  <a:lnTo>
                    <a:pt x="874" y="852"/>
                  </a:lnTo>
                  <a:lnTo>
                    <a:pt x="876" y="858"/>
                  </a:lnTo>
                  <a:lnTo>
                    <a:pt x="880" y="866"/>
                  </a:lnTo>
                  <a:lnTo>
                    <a:pt x="882" y="870"/>
                  </a:lnTo>
                  <a:lnTo>
                    <a:pt x="886" y="874"/>
                  </a:lnTo>
                  <a:lnTo>
                    <a:pt x="890" y="878"/>
                  </a:lnTo>
                  <a:lnTo>
                    <a:pt x="892" y="888"/>
                  </a:lnTo>
                  <a:lnTo>
                    <a:pt x="892" y="894"/>
                  </a:lnTo>
                  <a:lnTo>
                    <a:pt x="898" y="896"/>
                  </a:lnTo>
                  <a:lnTo>
                    <a:pt x="902" y="898"/>
                  </a:lnTo>
                  <a:lnTo>
                    <a:pt x="908" y="898"/>
                  </a:lnTo>
                  <a:lnTo>
                    <a:pt x="912" y="900"/>
                  </a:lnTo>
                  <a:lnTo>
                    <a:pt x="918" y="900"/>
                  </a:lnTo>
                  <a:lnTo>
                    <a:pt x="916" y="900"/>
                  </a:lnTo>
                  <a:lnTo>
                    <a:pt x="916" y="898"/>
                  </a:lnTo>
                  <a:lnTo>
                    <a:pt x="916" y="898"/>
                  </a:lnTo>
                  <a:lnTo>
                    <a:pt x="916" y="894"/>
                  </a:lnTo>
                  <a:lnTo>
                    <a:pt x="914" y="894"/>
                  </a:lnTo>
                  <a:lnTo>
                    <a:pt x="914" y="890"/>
                  </a:lnTo>
                  <a:lnTo>
                    <a:pt x="912" y="890"/>
                  </a:lnTo>
                  <a:lnTo>
                    <a:pt x="910" y="884"/>
                  </a:lnTo>
                  <a:lnTo>
                    <a:pt x="912" y="876"/>
                  </a:lnTo>
                  <a:lnTo>
                    <a:pt x="910" y="874"/>
                  </a:lnTo>
                  <a:lnTo>
                    <a:pt x="914" y="872"/>
                  </a:lnTo>
                  <a:lnTo>
                    <a:pt x="914" y="864"/>
                  </a:lnTo>
                  <a:lnTo>
                    <a:pt x="918" y="864"/>
                  </a:lnTo>
                  <a:lnTo>
                    <a:pt x="920" y="860"/>
                  </a:lnTo>
                  <a:lnTo>
                    <a:pt x="924" y="860"/>
                  </a:lnTo>
                  <a:lnTo>
                    <a:pt x="928" y="858"/>
                  </a:lnTo>
                  <a:lnTo>
                    <a:pt x="928" y="856"/>
                  </a:lnTo>
                  <a:lnTo>
                    <a:pt x="928" y="852"/>
                  </a:lnTo>
                  <a:lnTo>
                    <a:pt x="932" y="852"/>
                  </a:lnTo>
                  <a:lnTo>
                    <a:pt x="932" y="850"/>
                  </a:lnTo>
                  <a:lnTo>
                    <a:pt x="936" y="850"/>
                  </a:lnTo>
                  <a:lnTo>
                    <a:pt x="940" y="846"/>
                  </a:lnTo>
                  <a:lnTo>
                    <a:pt x="940" y="848"/>
                  </a:lnTo>
                  <a:lnTo>
                    <a:pt x="942" y="848"/>
                  </a:lnTo>
                  <a:lnTo>
                    <a:pt x="942" y="842"/>
                  </a:lnTo>
                  <a:lnTo>
                    <a:pt x="946" y="840"/>
                  </a:lnTo>
                  <a:lnTo>
                    <a:pt x="946" y="836"/>
                  </a:lnTo>
                  <a:lnTo>
                    <a:pt x="954" y="838"/>
                  </a:lnTo>
                  <a:lnTo>
                    <a:pt x="962" y="836"/>
                  </a:lnTo>
                  <a:lnTo>
                    <a:pt x="962" y="832"/>
                  </a:lnTo>
                  <a:lnTo>
                    <a:pt x="964" y="834"/>
                  </a:lnTo>
                  <a:lnTo>
                    <a:pt x="966" y="834"/>
                  </a:lnTo>
                  <a:lnTo>
                    <a:pt x="968" y="832"/>
                  </a:lnTo>
                  <a:lnTo>
                    <a:pt x="970" y="832"/>
                  </a:lnTo>
                  <a:lnTo>
                    <a:pt x="972" y="834"/>
                  </a:lnTo>
                  <a:lnTo>
                    <a:pt x="978" y="836"/>
                  </a:lnTo>
                  <a:lnTo>
                    <a:pt x="984" y="832"/>
                  </a:lnTo>
                  <a:lnTo>
                    <a:pt x="984" y="838"/>
                  </a:lnTo>
                  <a:lnTo>
                    <a:pt x="990" y="838"/>
                  </a:lnTo>
                  <a:lnTo>
                    <a:pt x="994" y="840"/>
                  </a:lnTo>
                  <a:lnTo>
                    <a:pt x="994" y="840"/>
                  </a:lnTo>
                  <a:lnTo>
                    <a:pt x="994" y="844"/>
                  </a:lnTo>
                  <a:lnTo>
                    <a:pt x="994" y="844"/>
                  </a:lnTo>
                  <a:close/>
                  <a:moveTo>
                    <a:pt x="500" y="348"/>
                  </a:moveTo>
                  <a:lnTo>
                    <a:pt x="500" y="348"/>
                  </a:lnTo>
                  <a:lnTo>
                    <a:pt x="500" y="346"/>
                  </a:lnTo>
                  <a:lnTo>
                    <a:pt x="498" y="344"/>
                  </a:lnTo>
                  <a:lnTo>
                    <a:pt x="498" y="340"/>
                  </a:lnTo>
                  <a:lnTo>
                    <a:pt x="496" y="338"/>
                  </a:lnTo>
                  <a:lnTo>
                    <a:pt x="494" y="338"/>
                  </a:lnTo>
                  <a:lnTo>
                    <a:pt x="492" y="334"/>
                  </a:lnTo>
                  <a:lnTo>
                    <a:pt x="490" y="328"/>
                  </a:lnTo>
                  <a:lnTo>
                    <a:pt x="488" y="324"/>
                  </a:lnTo>
                  <a:lnTo>
                    <a:pt x="486" y="324"/>
                  </a:lnTo>
                  <a:lnTo>
                    <a:pt x="482" y="324"/>
                  </a:lnTo>
                  <a:lnTo>
                    <a:pt x="478" y="324"/>
                  </a:lnTo>
                  <a:lnTo>
                    <a:pt x="476" y="322"/>
                  </a:lnTo>
                  <a:lnTo>
                    <a:pt x="474" y="320"/>
                  </a:lnTo>
                  <a:lnTo>
                    <a:pt x="472" y="316"/>
                  </a:lnTo>
                  <a:lnTo>
                    <a:pt x="470" y="314"/>
                  </a:lnTo>
                  <a:lnTo>
                    <a:pt x="466" y="312"/>
                  </a:lnTo>
                  <a:lnTo>
                    <a:pt x="464" y="308"/>
                  </a:lnTo>
                  <a:lnTo>
                    <a:pt x="460" y="300"/>
                  </a:lnTo>
                  <a:lnTo>
                    <a:pt x="444" y="282"/>
                  </a:lnTo>
                  <a:lnTo>
                    <a:pt x="442" y="276"/>
                  </a:lnTo>
                  <a:lnTo>
                    <a:pt x="438" y="272"/>
                  </a:lnTo>
                  <a:lnTo>
                    <a:pt x="434" y="272"/>
                  </a:lnTo>
                  <a:lnTo>
                    <a:pt x="432" y="270"/>
                  </a:lnTo>
                  <a:lnTo>
                    <a:pt x="430" y="268"/>
                  </a:lnTo>
                  <a:lnTo>
                    <a:pt x="430" y="266"/>
                  </a:lnTo>
                  <a:lnTo>
                    <a:pt x="428" y="264"/>
                  </a:lnTo>
                  <a:lnTo>
                    <a:pt x="426" y="262"/>
                  </a:lnTo>
                  <a:lnTo>
                    <a:pt x="422" y="260"/>
                  </a:lnTo>
                  <a:lnTo>
                    <a:pt x="420" y="258"/>
                  </a:lnTo>
                  <a:lnTo>
                    <a:pt x="418" y="256"/>
                  </a:lnTo>
                  <a:lnTo>
                    <a:pt x="414" y="256"/>
                  </a:lnTo>
                  <a:lnTo>
                    <a:pt x="408" y="258"/>
                  </a:lnTo>
                  <a:lnTo>
                    <a:pt x="406" y="258"/>
                  </a:lnTo>
                  <a:lnTo>
                    <a:pt x="408" y="260"/>
                  </a:lnTo>
                  <a:lnTo>
                    <a:pt x="408" y="264"/>
                  </a:lnTo>
                  <a:lnTo>
                    <a:pt x="408" y="266"/>
                  </a:lnTo>
                  <a:lnTo>
                    <a:pt x="406" y="266"/>
                  </a:lnTo>
                  <a:lnTo>
                    <a:pt x="404" y="268"/>
                  </a:lnTo>
                  <a:lnTo>
                    <a:pt x="396" y="270"/>
                  </a:lnTo>
                  <a:lnTo>
                    <a:pt x="392" y="274"/>
                  </a:lnTo>
                  <a:lnTo>
                    <a:pt x="392" y="272"/>
                  </a:lnTo>
                  <a:lnTo>
                    <a:pt x="392" y="268"/>
                  </a:lnTo>
                  <a:lnTo>
                    <a:pt x="388" y="266"/>
                  </a:lnTo>
                  <a:lnTo>
                    <a:pt x="384" y="262"/>
                  </a:lnTo>
                  <a:lnTo>
                    <a:pt x="380" y="258"/>
                  </a:lnTo>
                  <a:lnTo>
                    <a:pt x="378" y="256"/>
                  </a:lnTo>
                  <a:lnTo>
                    <a:pt x="374" y="246"/>
                  </a:lnTo>
                  <a:lnTo>
                    <a:pt x="372" y="238"/>
                  </a:lnTo>
                  <a:lnTo>
                    <a:pt x="366" y="242"/>
                  </a:lnTo>
                  <a:lnTo>
                    <a:pt x="362" y="242"/>
                  </a:lnTo>
                  <a:lnTo>
                    <a:pt x="358" y="238"/>
                  </a:lnTo>
                  <a:lnTo>
                    <a:pt x="356" y="238"/>
                  </a:lnTo>
                  <a:lnTo>
                    <a:pt x="352" y="240"/>
                  </a:lnTo>
                  <a:lnTo>
                    <a:pt x="346" y="242"/>
                  </a:lnTo>
                  <a:lnTo>
                    <a:pt x="342" y="34"/>
                  </a:lnTo>
                  <a:lnTo>
                    <a:pt x="340" y="32"/>
                  </a:lnTo>
                  <a:lnTo>
                    <a:pt x="332" y="28"/>
                  </a:lnTo>
                  <a:lnTo>
                    <a:pt x="330" y="26"/>
                  </a:lnTo>
                  <a:lnTo>
                    <a:pt x="326" y="28"/>
                  </a:lnTo>
                  <a:lnTo>
                    <a:pt x="322" y="28"/>
                  </a:lnTo>
                  <a:lnTo>
                    <a:pt x="320" y="28"/>
                  </a:lnTo>
                  <a:lnTo>
                    <a:pt x="320" y="26"/>
                  </a:lnTo>
                  <a:lnTo>
                    <a:pt x="316" y="26"/>
                  </a:lnTo>
                  <a:lnTo>
                    <a:pt x="314" y="30"/>
                  </a:lnTo>
                  <a:lnTo>
                    <a:pt x="312" y="32"/>
                  </a:lnTo>
                  <a:lnTo>
                    <a:pt x="310" y="30"/>
                  </a:lnTo>
                  <a:lnTo>
                    <a:pt x="308" y="28"/>
                  </a:lnTo>
                  <a:lnTo>
                    <a:pt x="306" y="30"/>
                  </a:lnTo>
                  <a:lnTo>
                    <a:pt x="304" y="30"/>
                  </a:lnTo>
                  <a:lnTo>
                    <a:pt x="304" y="28"/>
                  </a:lnTo>
                  <a:lnTo>
                    <a:pt x="286" y="26"/>
                  </a:lnTo>
                  <a:lnTo>
                    <a:pt x="286" y="24"/>
                  </a:lnTo>
                  <a:lnTo>
                    <a:pt x="280" y="24"/>
                  </a:lnTo>
                  <a:lnTo>
                    <a:pt x="276" y="24"/>
                  </a:lnTo>
                  <a:lnTo>
                    <a:pt x="266" y="24"/>
                  </a:lnTo>
                  <a:lnTo>
                    <a:pt x="256" y="24"/>
                  </a:lnTo>
                  <a:lnTo>
                    <a:pt x="256" y="22"/>
                  </a:lnTo>
                  <a:lnTo>
                    <a:pt x="254" y="22"/>
                  </a:lnTo>
                  <a:lnTo>
                    <a:pt x="250" y="22"/>
                  </a:lnTo>
                  <a:lnTo>
                    <a:pt x="244" y="16"/>
                  </a:lnTo>
                  <a:lnTo>
                    <a:pt x="242" y="18"/>
                  </a:lnTo>
                  <a:lnTo>
                    <a:pt x="240" y="18"/>
                  </a:lnTo>
                  <a:lnTo>
                    <a:pt x="238" y="16"/>
                  </a:lnTo>
                  <a:lnTo>
                    <a:pt x="234" y="18"/>
                  </a:lnTo>
                  <a:lnTo>
                    <a:pt x="230" y="20"/>
                  </a:lnTo>
                  <a:lnTo>
                    <a:pt x="224" y="20"/>
                  </a:lnTo>
                  <a:lnTo>
                    <a:pt x="222" y="22"/>
                  </a:lnTo>
                  <a:lnTo>
                    <a:pt x="210" y="16"/>
                  </a:lnTo>
                  <a:lnTo>
                    <a:pt x="204" y="16"/>
                  </a:lnTo>
                  <a:lnTo>
                    <a:pt x="202" y="14"/>
                  </a:lnTo>
                  <a:lnTo>
                    <a:pt x="198" y="16"/>
                  </a:lnTo>
                  <a:lnTo>
                    <a:pt x="194" y="14"/>
                  </a:lnTo>
                  <a:lnTo>
                    <a:pt x="194" y="12"/>
                  </a:lnTo>
                  <a:lnTo>
                    <a:pt x="196" y="12"/>
                  </a:lnTo>
                  <a:lnTo>
                    <a:pt x="194" y="10"/>
                  </a:lnTo>
                  <a:lnTo>
                    <a:pt x="190" y="10"/>
                  </a:lnTo>
                  <a:lnTo>
                    <a:pt x="180" y="12"/>
                  </a:lnTo>
                  <a:lnTo>
                    <a:pt x="176" y="12"/>
                  </a:lnTo>
                  <a:lnTo>
                    <a:pt x="172" y="12"/>
                  </a:lnTo>
                  <a:lnTo>
                    <a:pt x="170" y="12"/>
                  </a:lnTo>
                  <a:lnTo>
                    <a:pt x="170" y="10"/>
                  </a:lnTo>
                  <a:lnTo>
                    <a:pt x="168" y="6"/>
                  </a:lnTo>
                  <a:lnTo>
                    <a:pt x="164" y="8"/>
                  </a:lnTo>
                  <a:lnTo>
                    <a:pt x="160" y="8"/>
                  </a:lnTo>
                  <a:lnTo>
                    <a:pt x="154" y="12"/>
                  </a:lnTo>
                  <a:lnTo>
                    <a:pt x="156" y="4"/>
                  </a:lnTo>
                  <a:lnTo>
                    <a:pt x="148" y="2"/>
                  </a:lnTo>
                  <a:lnTo>
                    <a:pt x="142" y="0"/>
                  </a:lnTo>
                  <a:lnTo>
                    <a:pt x="138" y="0"/>
                  </a:lnTo>
                  <a:lnTo>
                    <a:pt x="138" y="2"/>
                  </a:lnTo>
                  <a:lnTo>
                    <a:pt x="132" y="8"/>
                  </a:lnTo>
                  <a:lnTo>
                    <a:pt x="124" y="12"/>
                  </a:lnTo>
                  <a:lnTo>
                    <a:pt x="118" y="12"/>
                  </a:lnTo>
                  <a:lnTo>
                    <a:pt x="114" y="12"/>
                  </a:lnTo>
                  <a:lnTo>
                    <a:pt x="110" y="14"/>
                  </a:lnTo>
                  <a:lnTo>
                    <a:pt x="108" y="10"/>
                  </a:lnTo>
                  <a:lnTo>
                    <a:pt x="106" y="16"/>
                  </a:lnTo>
                  <a:lnTo>
                    <a:pt x="104" y="16"/>
                  </a:lnTo>
                  <a:lnTo>
                    <a:pt x="102" y="16"/>
                  </a:lnTo>
                  <a:lnTo>
                    <a:pt x="100" y="14"/>
                  </a:lnTo>
                  <a:lnTo>
                    <a:pt x="100" y="18"/>
                  </a:lnTo>
                  <a:lnTo>
                    <a:pt x="96" y="20"/>
                  </a:lnTo>
                  <a:lnTo>
                    <a:pt x="90" y="20"/>
                  </a:lnTo>
                  <a:lnTo>
                    <a:pt x="86" y="20"/>
                  </a:lnTo>
                  <a:lnTo>
                    <a:pt x="82" y="22"/>
                  </a:lnTo>
                  <a:lnTo>
                    <a:pt x="80" y="24"/>
                  </a:lnTo>
                  <a:lnTo>
                    <a:pt x="76" y="24"/>
                  </a:lnTo>
                  <a:lnTo>
                    <a:pt x="74" y="28"/>
                  </a:lnTo>
                  <a:lnTo>
                    <a:pt x="72" y="34"/>
                  </a:lnTo>
                  <a:lnTo>
                    <a:pt x="70" y="34"/>
                  </a:lnTo>
                  <a:lnTo>
                    <a:pt x="68" y="36"/>
                  </a:lnTo>
                  <a:lnTo>
                    <a:pt x="66" y="40"/>
                  </a:lnTo>
                  <a:lnTo>
                    <a:pt x="66" y="42"/>
                  </a:lnTo>
                  <a:lnTo>
                    <a:pt x="62" y="46"/>
                  </a:lnTo>
                  <a:lnTo>
                    <a:pt x="60" y="58"/>
                  </a:lnTo>
                  <a:lnTo>
                    <a:pt x="52" y="60"/>
                  </a:lnTo>
                  <a:lnTo>
                    <a:pt x="44" y="62"/>
                  </a:lnTo>
                  <a:lnTo>
                    <a:pt x="42" y="62"/>
                  </a:lnTo>
                  <a:lnTo>
                    <a:pt x="38" y="62"/>
                  </a:lnTo>
                  <a:lnTo>
                    <a:pt x="36" y="64"/>
                  </a:lnTo>
                  <a:lnTo>
                    <a:pt x="28" y="64"/>
                  </a:lnTo>
                  <a:lnTo>
                    <a:pt x="20" y="62"/>
                  </a:lnTo>
                  <a:lnTo>
                    <a:pt x="22" y="74"/>
                  </a:lnTo>
                  <a:lnTo>
                    <a:pt x="20" y="76"/>
                  </a:lnTo>
                  <a:lnTo>
                    <a:pt x="20" y="78"/>
                  </a:lnTo>
                  <a:lnTo>
                    <a:pt x="18" y="78"/>
                  </a:lnTo>
                  <a:lnTo>
                    <a:pt x="16" y="78"/>
                  </a:lnTo>
                  <a:lnTo>
                    <a:pt x="24" y="80"/>
                  </a:lnTo>
                  <a:lnTo>
                    <a:pt x="26" y="82"/>
                  </a:lnTo>
                  <a:lnTo>
                    <a:pt x="30" y="86"/>
                  </a:lnTo>
                  <a:lnTo>
                    <a:pt x="32" y="86"/>
                  </a:lnTo>
                  <a:lnTo>
                    <a:pt x="36" y="86"/>
                  </a:lnTo>
                  <a:lnTo>
                    <a:pt x="46" y="96"/>
                  </a:lnTo>
                  <a:lnTo>
                    <a:pt x="52" y="96"/>
                  </a:lnTo>
                  <a:lnTo>
                    <a:pt x="54" y="96"/>
                  </a:lnTo>
                  <a:lnTo>
                    <a:pt x="54" y="96"/>
                  </a:lnTo>
                  <a:lnTo>
                    <a:pt x="52" y="96"/>
                  </a:lnTo>
                  <a:lnTo>
                    <a:pt x="54" y="102"/>
                  </a:lnTo>
                  <a:lnTo>
                    <a:pt x="56" y="104"/>
                  </a:lnTo>
                  <a:lnTo>
                    <a:pt x="60" y="104"/>
                  </a:lnTo>
                  <a:lnTo>
                    <a:pt x="60" y="102"/>
                  </a:lnTo>
                  <a:lnTo>
                    <a:pt x="64" y="100"/>
                  </a:lnTo>
                  <a:lnTo>
                    <a:pt x="68" y="100"/>
                  </a:lnTo>
                  <a:lnTo>
                    <a:pt x="68" y="102"/>
                  </a:lnTo>
                  <a:lnTo>
                    <a:pt x="70" y="104"/>
                  </a:lnTo>
                  <a:lnTo>
                    <a:pt x="72" y="104"/>
                  </a:lnTo>
                  <a:lnTo>
                    <a:pt x="78" y="102"/>
                  </a:lnTo>
                  <a:lnTo>
                    <a:pt x="78" y="104"/>
                  </a:lnTo>
                  <a:lnTo>
                    <a:pt x="78" y="106"/>
                  </a:lnTo>
                  <a:lnTo>
                    <a:pt x="76" y="106"/>
                  </a:lnTo>
                  <a:lnTo>
                    <a:pt x="74" y="108"/>
                  </a:lnTo>
                  <a:lnTo>
                    <a:pt x="74" y="110"/>
                  </a:lnTo>
                  <a:lnTo>
                    <a:pt x="78" y="110"/>
                  </a:lnTo>
                  <a:lnTo>
                    <a:pt x="80" y="112"/>
                  </a:lnTo>
                  <a:lnTo>
                    <a:pt x="86" y="112"/>
                  </a:lnTo>
                  <a:lnTo>
                    <a:pt x="92" y="112"/>
                  </a:lnTo>
                  <a:lnTo>
                    <a:pt x="92" y="114"/>
                  </a:lnTo>
                  <a:lnTo>
                    <a:pt x="92" y="118"/>
                  </a:lnTo>
                  <a:lnTo>
                    <a:pt x="80" y="118"/>
                  </a:lnTo>
                  <a:lnTo>
                    <a:pt x="74" y="118"/>
                  </a:lnTo>
                  <a:lnTo>
                    <a:pt x="74" y="120"/>
                  </a:lnTo>
                  <a:lnTo>
                    <a:pt x="78" y="122"/>
                  </a:lnTo>
                  <a:lnTo>
                    <a:pt x="78" y="120"/>
                  </a:lnTo>
                  <a:lnTo>
                    <a:pt x="80" y="120"/>
                  </a:lnTo>
                  <a:lnTo>
                    <a:pt x="82" y="122"/>
                  </a:lnTo>
                  <a:lnTo>
                    <a:pt x="84" y="122"/>
                  </a:lnTo>
                  <a:lnTo>
                    <a:pt x="84" y="128"/>
                  </a:lnTo>
                  <a:lnTo>
                    <a:pt x="78" y="126"/>
                  </a:lnTo>
                  <a:lnTo>
                    <a:pt x="74" y="130"/>
                  </a:lnTo>
                  <a:lnTo>
                    <a:pt x="74" y="128"/>
                  </a:lnTo>
                  <a:lnTo>
                    <a:pt x="66" y="128"/>
                  </a:lnTo>
                  <a:lnTo>
                    <a:pt x="56" y="128"/>
                  </a:lnTo>
                  <a:lnTo>
                    <a:pt x="54" y="124"/>
                  </a:lnTo>
                  <a:lnTo>
                    <a:pt x="48" y="124"/>
                  </a:lnTo>
                  <a:lnTo>
                    <a:pt x="48" y="122"/>
                  </a:lnTo>
                  <a:lnTo>
                    <a:pt x="50" y="122"/>
                  </a:lnTo>
                  <a:lnTo>
                    <a:pt x="50" y="116"/>
                  </a:lnTo>
                  <a:lnTo>
                    <a:pt x="50" y="112"/>
                  </a:lnTo>
                  <a:lnTo>
                    <a:pt x="48" y="110"/>
                  </a:lnTo>
                  <a:lnTo>
                    <a:pt x="42" y="110"/>
                  </a:lnTo>
                  <a:lnTo>
                    <a:pt x="40" y="112"/>
                  </a:lnTo>
                  <a:lnTo>
                    <a:pt x="32" y="116"/>
                  </a:lnTo>
                  <a:lnTo>
                    <a:pt x="24" y="120"/>
                  </a:lnTo>
                  <a:lnTo>
                    <a:pt x="24" y="126"/>
                  </a:lnTo>
                  <a:lnTo>
                    <a:pt x="22" y="126"/>
                  </a:lnTo>
                  <a:lnTo>
                    <a:pt x="12" y="126"/>
                  </a:lnTo>
                  <a:lnTo>
                    <a:pt x="6" y="128"/>
                  </a:lnTo>
                  <a:lnTo>
                    <a:pt x="0" y="134"/>
                  </a:lnTo>
                  <a:lnTo>
                    <a:pt x="0" y="138"/>
                  </a:lnTo>
                  <a:lnTo>
                    <a:pt x="8" y="138"/>
                  </a:lnTo>
                  <a:lnTo>
                    <a:pt x="12" y="140"/>
                  </a:lnTo>
                  <a:lnTo>
                    <a:pt x="18" y="140"/>
                  </a:lnTo>
                  <a:lnTo>
                    <a:pt x="18" y="142"/>
                  </a:lnTo>
                  <a:lnTo>
                    <a:pt x="10" y="144"/>
                  </a:lnTo>
                  <a:lnTo>
                    <a:pt x="10" y="146"/>
                  </a:lnTo>
                  <a:lnTo>
                    <a:pt x="16" y="152"/>
                  </a:lnTo>
                  <a:lnTo>
                    <a:pt x="16" y="152"/>
                  </a:lnTo>
                  <a:lnTo>
                    <a:pt x="18" y="156"/>
                  </a:lnTo>
                  <a:lnTo>
                    <a:pt x="32" y="160"/>
                  </a:lnTo>
                  <a:lnTo>
                    <a:pt x="36" y="158"/>
                  </a:lnTo>
                  <a:lnTo>
                    <a:pt x="38" y="156"/>
                  </a:lnTo>
                  <a:lnTo>
                    <a:pt x="48" y="154"/>
                  </a:lnTo>
                  <a:lnTo>
                    <a:pt x="58" y="156"/>
                  </a:lnTo>
                  <a:lnTo>
                    <a:pt x="58" y="154"/>
                  </a:lnTo>
                  <a:lnTo>
                    <a:pt x="60" y="152"/>
                  </a:lnTo>
                  <a:lnTo>
                    <a:pt x="64" y="158"/>
                  </a:lnTo>
                  <a:lnTo>
                    <a:pt x="64" y="160"/>
                  </a:lnTo>
                  <a:lnTo>
                    <a:pt x="68" y="162"/>
                  </a:lnTo>
                  <a:lnTo>
                    <a:pt x="72" y="156"/>
                  </a:lnTo>
                  <a:lnTo>
                    <a:pt x="82" y="154"/>
                  </a:lnTo>
                  <a:lnTo>
                    <a:pt x="92" y="154"/>
                  </a:lnTo>
                  <a:lnTo>
                    <a:pt x="92" y="158"/>
                  </a:lnTo>
                  <a:lnTo>
                    <a:pt x="88" y="162"/>
                  </a:lnTo>
                  <a:lnTo>
                    <a:pt x="88" y="166"/>
                  </a:lnTo>
                  <a:lnTo>
                    <a:pt x="90" y="172"/>
                  </a:lnTo>
                  <a:lnTo>
                    <a:pt x="90" y="180"/>
                  </a:lnTo>
                  <a:lnTo>
                    <a:pt x="84" y="184"/>
                  </a:lnTo>
                  <a:lnTo>
                    <a:pt x="78" y="186"/>
                  </a:lnTo>
                  <a:lnTo>
                    <a:pt x="76" y="184"/>
                  </a:lnTo>
                  <a:lnTo>
                    <a:pt x="72" y="184"/>
                  </a:lnTo>
                  <a:lnTo>
                    <a:pt x="72" y="188"/>
                  </a:lnTo>
                  <a:lnTo>
                    <a:pt x="68" y="192"/>
                  </a:lnTo>
                  <a:lnTo>
                    <a:pt x="62" y="192"/>
                  </a:lnTo>
                  <a:lnTo>
                    <a:pt x="58" y="192"/>
                  </a:lnTo>
                  <a:lnTo>
                    <a:pt x="54" y="188"/>
                  </a:lnTo>
                  <a:lnTo>
                    <a:pt x="52" y="186"/>
                  </a:lnTo>
                  <a:lnTo>
                    <a:pt x="48" y="186"/>
                  </a:lnTo>
                  <a:lnTo>
                    <a:pt x="42" y="190"/>
                  </a:lnTo>
                  <a:lnTo>
                    <a:pt x="42" y="192"/>
                  </a:lnTo>
                  <a:lnTo>
                    <a:pt x="42" y="194"/>
                  </a:lnTo>
                  <a:lnTo>
                    <a:pt x="44" y="194"/>
                  </a:lnTo>
                  <a:lnTo>
                    <a:pt x="46" y="198"/>
                  </a:lnTo>
                  <a:lnTo>
                    <a:pt x="46" y="204"/>
                  </a:lnTo>
                  <a:lnTo>
                    <a:pt x="46" y="202"/>
                  </a:lnTo>
                  <a:lnTo>
                    <a:pt x="40" y="200"/>
                  </a:lnTo>
                  <a:lnTo>
                    <a:pt x="38" y="208"/>
                  </a:lnTo>
                  <a:lnTo>
                    <a:pt x="36" y="208"/>
                  </a:lnTo>
                  <a:lnTo>
                    <a:pt x="28" y="212"/>
                  </a:lnTo>
                  <a:lnTo>
                    <a:pt x="28" y="216"/>
                  </a:lnTo>
                  <a:lnTo>
                    <a:pt x="28" y="218"/>
                  </a:lnTo>
                  <a:lnTo>
                    <a:pt x="24" y="220"/>
                  </a:lnTo>
                  <a:lnTo>
                    <a:pt x="22" y="224"/>
                  </a:lnTo>
                  <a:lnTo>
                    <a:pt x="26" y="224"/>
                  </a:lnTo>
                  <a:lnTo>
                    <a:pt x="26" y="228"/>
                  </a:lnTo>
                  <a:lnTo>
                    <a:pt x="32" y="228"/>
                  </a:lnTo>
                  <a:lnTo>
                    <a:pt x="32" y="232"/>
                  </a:lnTo>
                  <a:lnTo>
                    <a:pt x="34" y="232"/>
                  </a:lnTo>
                  <a:lnTo>
                    <a:pt x="34" y="234"/>
                  </a:lnTo>
                  <a:lnTo>
                    <a:pt x="42" y="234"/>
                  </a:lnTo>
                  <a:lnTo>
                    <a:pt x="48" y="236"/>
                  </a:lnTo>
                  <a:lnTo>
                    <a:pt x="48" y="234"/>
                  </a:lnTo>
                  <a:lnTo>
                    <a:pt x="54" y="234"/>
                  </a:lnTo>
                  <a:lnTo>
                    <a:pt x="54" y="236"/>
                  </a:lnTo>
                  <a:lnTo>
                    <a:pt x="50" y="238"/>
                  </a:lnTo>
                  <a:lnTo>
                    <a:pt x="48" y="242"/>
                  </a:lnTo>
                  <a:lnTo>
                    <a:pt x="46" y="244"/>
                  </a:lnTo>
                  <a:lnTo>
                    <a:pt x="46" y="248"/>
                  </a:lnTo>
                  <a:lnTo>
                    <a:pt x="44" y="252"/>
                  </a:lnTo>
                  <a:lnTo>
                    <a:pt x="46" y="252"/>
                  </a:lnTo>
                  <a:lnTo>
                    <a:pt x="46" y="254"/>
                  </a:lnTo>
                  <a:lnTo>
                    <a:pt x="50" y="254"/>
                  </a:lnTo>
                  <a:lnTo>
                    <a:pt x="50" y="258"/>
                  </a:lnTo>
                  <a:lnTo>
                    <a:pt x="54" y="262"/>
                  </a:lnTo>
                  <a:lnTo>
                    <a:pt x="62" y="260"/>
                  </a:lnTo>
                  <a:lnTo>
                    <a:pt x="66" y="258"/>
                  </a:lnTo>
                  <a:lnTo>
                    <a:pt x="68" y="256"/>
                  </a:lnTo>
                  <a:lnTo>
                    <a:pt x="68" y="252"/>
                  </a:lnTo>
                  <a:lnTo>
                    <a:pt x="68" y="250"/>
                  </a:lnTo>
                  <a:lnTo>
                    <a:pt x="70" y="246"/>
                  </a:lnTo>
                  <a:lnTo>
                    <a:pt x="72" y="246"/>
                  </a:lnTo>
                  <a:lnTo>
                    <a:pt x="72" y="250"/>
                  </a:lnTo>
                  <a:lnTo>
                    <a:pt x="72" y="252"/>
                  </a:lnTo>
                  <a:lnTo>
                    <a:pt x="72" y="252"/>
                  </a:lnTo>
                  <a:lnTo>
                    <a:pt x="72" y="258"/>
                  </a:lnTo>
                  <a:lnTo>
                    <a:pt x="74" y="260"/>
                  </a:lnTo>
                  <a:lnTo>
                    <a:pt x="76" y="266"/>
                  </a:lnTo>
                  <a:lnTo>
                    <a:pt x="76" y="268"/>
                  </a:lnTo>
                  <a:lnTo>
                    <a:pt x="74" y="270"/>
                  </a:lnTo>
                  <a:lnTo>
                    <a:pt x="74" y="274"/>
                  </a:lnTo>
                  <a:lnTo>
                    <a:pt x="80" y="274"/>
                  </a:lnTo>
                  <a:lnTo>
                    <a:pt x="78" y="276"/>
                  </a:lnTo>
                  <a:lnTo>
                    <a:pt x="76" y="280"/>
                  </a:lnTo>
                  <a:lnTo>
                    <a:pt x="78" y="280"/>
                  </a:lnTo>
                  <a:lnTo>
                    <a:pt x="78" y="282"/>
                  </a:lnTo>
                  <a:lnTo>
                    <a:pt x="78" y="286"/>
                  </a:lnTo>
                  <a:lnTo>
                    <a:pt x="82" y="284"/>
                  </a:lnTo>
                  <a:lnTo>
                    <a:pt x="84" y="282"/>
                  </a:lnTo>
                  <a:lnTo>
                    <a:pt x="88" y="278"/>
                  </a:lnTo>
                  <a:lnTo>
                    <a:pt x="98" y="272"/>
                  </a:lnTo>
                  <a:lnTo>
                    <a:pt x="100" y="272"/>
                  </a:lnTo>
                  <a:lnTo>
                    <a:pt x="102" y="274"/>
                  </a:lnTo>
                  <a:lnTo>
                    <a:pt x="104" y="278"/>
                  </a:lnTo>
                  <a:lnTo>
                    <a:pt x="110" y="276"/>
                  </a:lnTo>
                  <a:lnTo>
                    <a:pt x="112" y="280"/>
                  </a:lnTo>
                  <a:lnTo>
                    <a:pt x="114" y="284"/>
                  </a:lnTo>
                  <a:lnTo>
                    <a:pt x="116" y="286"/>
                  </a:lnTo>
                  <a:lnTo>
                    <a:pt x="118" y="288"/>
                  </a:lnTo>
                  <a:lnTo>
                    <a:pt x="120" y="286"/>
                  </a:lnTo>
                  <a:lnTo>
                    <a:pt x="118" y="284"/>
                  </a:lnTo>
                  <a:lnTo>
                    <a:pt x="120" y="282"/>
                  </a:lnTo>
                  <a:lnTo>
                    <a:pt x="124" y="282"/>
                  </a:lnTo>
                  <a:lnTo>
                    <a:pt x="126" y="278"/>
                  </a:lnTo>
                  <a:lnTo>
                    <a:pt x="128" y="284"/>
                  </a:lnTo>
                  <a:lnTo>
                    <a:pt x="134" y="282"/>
                  </a:lnTo>
                  <a:lnTo>
                    <a:pt x="138" y="280"/>
                  </a:lnTo>
                  <a:lnTo>
                    <a:pt x="140" y="276"/>
                  </a:lnTo>
                  <a:lnTo>
                    <a:pt x="144" y="276"/>
                  </a:lnTo>
                  <a:lnTo>
                    <a:pt x="142" y="282"/>
                  </a:lnTo>
                  <a:lnTo>
                    <a:pt x="140" y="286"/>
                  </a:lnTo>
                  <a:lnTo>
                    <a:pt x="138" y="288"/>
                  </a:lnTo>
                  <a:lnTo>
                    <a:pt x="134" y="292"/>
                  </a:lnTo>
                  <a:lnTo>
                    <a:pt x="134" y="294"/>
                  </a:lnTo>
                  <a:lnTo>
                    <a:pt x="134" y="298"/>
                  </a:lnTo>
                  <a:lnTo>
                    <a:pt x="132" y="298"/>
                  </a:lnTo>
                  <a:lnTo>
                    <a:pt x="132" y="310"/>
                  </a:lnTo>
                  <a:lnTo>
                    <a:pt x="130" y="310"/>
                  </a:lnTo>
                  <a:lnTo>
                    <a:pt x="128" y="314"/>
                  </a:lnTo>
                  <a:lnTo>
                    <a:pt x="128" y="316"/>
                  </a:lnTo>
                  <a:lnTo>
                    <a:pt x="124" y="320"/>
                  </a:lnTo>
                  <a:lnTo>
                    <a:pt x="122" y="322"/>
                  </a:lnTo>
                  <a:lnTo>
                    <a:pt x="122" y="324"/>
                  </a:lnTo>
                  <a:lnTo>
                    <a:pt x="118" y="324"/>
                  </a:lnTo>
                  <a:lnTo>
                    <a:pt x="116" y="326"/>
                  </a:lnTo>
                  <a:lnTo>
                    <a:pt x="112" y="330"/>
                  </a:lnTo>
                  <a:lnTo>
                    <a:pt x="110" y="330"/>
                  </a:lnTo>
                  <a:lnTo>
                    <a:pt x="104" y="332"/>
                  </a:lnTo>
                  <a:lnTo>
                    <a:pt x="100" y="334"/>
                  </a:lnTo>
                  <a:lnTo>
                    <a:pt x="98" y="338"/>
                  </a:lnTo>
                  <a:lnTo>
                    <a:pt x="98" y="344"/>
                  </a:lnTo>
                  <a:lnTo>
                    <a:pt x="90" y="346"/>
                  </a:lnTo>
                  <a:lnTo>
                    <a:pt x="92" y="342"/>
                  </a:lnTo>
                  <a:lnTo>
                    <a:pt x="82" y="344"/>
                  </a:lnTo>
                  <a:lnTo>
                    <a:pt x="74" y="346"/>
                  </a:lnTo>
                  <a:lnTo>
                    <a:pt x="74" y="348"/>
                  </a:lnTo>
                  <a:lnTo>
                    <a:pt x="74" y="352"/>
                  </a:lnTo>
                  <a:lnTo>
                    <a:pt x="72" y="354"/>
                  </a:lnTo>
                  <a:lnTo>
                    <a:pt x="70" y="358"/>
                  </a:lnTo>
                  <a:lnTo>
                    <a:pt x="66" y="362"/>
                  </a:lnTo>
                  <a:lnTo>
                    <a:pt x="62" y="364"/>
                  </a:lnTo>
                  <a:lnTo>
                    <a:pt x="62" y="366"/>
                  </a:lnTo>
                  <a:lnTo>
                    <a:pt x="64" y="364"/>
                  </a:lnTo>
                  <a:lnTo>
                    <a:pt x="64" y="366"/>
                  </a:lnTo>
                  <a:lnTo>
                    <a:pt x="68" y="366"/>
                  </a:lnTo>
                  <a:lnTo>
                    <a:pt x="68" y="362"/>
                  </a:lnTo>
                  <a:lnTo>
                    <a:pt x="70" y="362"/>
                  </a:lnTo>
                  <a:lnTo>
                    <a:pt x="72" y="364"/>
                  </a:lnTo>
                  <a:lnTo>
                    <a:pt x="72" y="366"/>
                  </a:lnTo>
                  <a:lnTo>
                    <a:pt x="80" y="350"/>
                  </a:lnTo>
                  <a:lnTo>
                    <a:pt x="86" y="350"/>
                  </a:lnTo>
                  <a:lnTo>
                    <a:pt x="84" y="352"/>
                  </a:lnTo>
                  <a:lnTo>
                    <a:pt x="82" y="354"/>
                  </a:lnTo>
                  <a:lnTo>
                    <a:pt x="90" y="354"/>
                  </a:lnTo>
                  <a:lnTo>
                    <a:pt x="90" y="352"/>
                  </a:lnTo>
                  <a:lnTo>
                    <a:pt x="98" y="350"/>
                  </a:lnTo>
                  <a:lnTo>
                    <a:pt x="102" y="346"/>
                  </a:lnTo>
                  <a:lnTo>
                    <a:pt x="106" y="346"/>
                  </a:lnTo>
                  <a:lnTo>
                    <a:pt x="106" y="350"/>
                  </a:lnTo>
                  <a:lnTo>
                    <a:pt x="108" y="348"/>
                  </a:lnTo>
                  <a:lnTo>
                    <a:pt x="108" y="344"/>
                  </a:lnTo>
                  <a:lnTo>
                    <a:pt x="110" y="346"/>
                  </a:lnTo>
                  <a:lnTo>
                    <a:pt x="112" y="346"/>
                  </a:lnTo>
                  <a:lnTo>
                    <a:pt x="114" y="342"/>
                  </a:lnTo>
                  <a:lnTo>
                    <a:pt x="114" y="338"/>
                  </a:lnTo>
                  <a:lnTo>
                    <a:pt x="118" y="342"/>
                  </a:lnTo>
                  <a:lnTo>
                    <a:pt x="120" y="336"/>
                  </a:lnTo>
                  <a:lnTo>
                    <a:pt x="118" y="336"/>
                  </a:lnTo>
                  <a:lnTo>
                    <a:pt x="118" y="334"/>
                  </a:lnTo>
                  <a:lnTo>
                    <a:pt x="120" y="334"/>
                  </a:lnTo>
                  <a:lnTo>
                    <a:pt x="128" y="330"/>
                  </a:lnTo>
                  <a:lnTo>
                    <a:pt x="126" y="330"/>
                  </a:lnTo>
                  <a:lnTo>
                    <a:pt x="126" y="328"/>
                  </a:lnTo>
                  <a:lnTo>
                    <a:pt x="130" y="328"/>
                  </a:lnTo>
                  <a:lnTo>
                    <a:pt x="132" y="328"/>
                  </a:lnTo>
                  <a:lnTo>
                    <a:pt x="134" y="324"/>
                  </a:lnTo>
                  <a:lnTo>
                    <a:pt x="136" y="324"/>
                  </a:lnTo>
                  <a:lnTo>
                    <a:pt x="142" y="320"/>
                  </a:lnTo>
                  <a:lnTo>
                    <a:pt x="142" y="314"/>
                  </a:lnTo>
                  <a:lnTo>
                    <a:pt x="148" y="312"/>
                  </a:lnTo>
                  <a:lnTo>
                    <a:pt x="148" y="310"/>
                  </a:lnTo>
                  <a:lnTo>
                    <a:pt x="150" y="310"/>
                  </a:lnTo>
                  <a:lnTo>
                    <a:pt x="154" y="306"/>
                  </a:lnTo>
                  <a:lnTo>
                    <a:pt x="158" y="302"/>
                  </a:lnTo>
                  <a:lnTo>
                    <a:pt x="162" y="300"/>
                  </a:lnTo>
                  <a:lnTo>
                    <a:pt x="162" y="298"/>
                  </a:lnTo>
                  <a:lnTo>
                    <a:pt x="166" y="294"/>
                  </a:lnTo>
                  <a:lnTo>
                    <a:pt x="174" y="292"/>
                  </a:lnTo>
                  <a:lnTo>
                    <a:pt x="176" y="290"/>
                  </a:lnTo>
                  <a:lnTo>
                    <a:pt x="176" y="286"/>
                  </a:lnTo>
                  <a:lnTo>
                    <a:pt x="178" y="284"/>
                  </a:lnTo>
                  <a:lnTo>
                    <a:pt x="180" y="282"/>
                  </a:lnTo>
                  <a:lnTo>
                    <a:pt x="180" y="280"/>
                  </a:lnTo>
                  <a:lnTo>
                    <a:pt x="184" y="278"/>
                  </a:lnTo>
                  <a:lnTo>
                    <a:pt x="184" y="274"/>
                  </a:lnTo>
                  <a:lnTo>
                    <a:pt x="176" y="274"/>
                  </a:lnTo>
                  <a:lnTo>
                    <a:pt x="176" y="270"/>
                  </a:lnTo>
                  <a:lnTo>
                    <a:pt x="176" y="266"/>
                  </a:lnTo>
                  <a:lnTo>
                    <a:pt x="180" y="264"/>
                  </a:lnTo>
                  <a:lnTo>
                    <a:pt x="180" y="260"/>
                  </a:lnTo>
                  <a:lnTo>
                    <a:pt x="188" y="260"/>
                  </a:lnTo>
                  <a:lnTo>
                    <a:pt x="190" y="256"/>
                  </a:lnTo>
                  <a:lnTo>
                    <a:pt x="194" y="254"/>
                  </a:lnTo>
                  <a:lnTo>
                    <a:pt x="192" y="250"/>
                  </a:lnTo>
                  <a:lnTo>
                    <a:pt x="194" y="252"/>
                  </a:lnTo>
                  <a:lnTo>
                    <a:pt x="196" y="250"/>
                  </a:lnTo>
                  <a:lnTo>
                    <a:pt x="198" y="250"/>
                  </a:lnTo>
                  <a:lnTo>
                    <a:pt x="200" y="244"/>
                  </a:lnTo>
                  <a:lnTo>
                    <a:pt x="200" y="240"/>
                  </a:lnTo>
                  <a:lnTo>
                    <a:pt x="204" y="238"/>
                  </a:lnTo>
                  <a:lnTo>
                    <a:pt x="206" y="238"/>
                  </a:lnTo>
                  <a:lnTo>
                    <a:pt x="208" y="238"/>
                  </a:lnTo>
                  <a:lnTo>
                    <a:pt x="210" y="232"/>
                  </a:lnTo>
                  <a:lnTo>
                    <a:pt x="212" y="230"/>
                  </a:lnTo>
                  <a:lnTo>
                    <a:pt x="216" y="230"/>
                  </a:lnTo>
                  <a:lnTo>
                    <a:pt x="224" y="222"/>
                  </a:lnTo>
                  <a:lnTo>
                    <a:pt x="226" y="226"/>
                  </a:lnTo>
                  <a:lnTo>
                    <a:pt x="234" y="224"/>
                  </a:lnTo>
                  <a:lnTo>
                    <a:pt x="236" y="222"/>
                  </a:lnTo>
                  <a:lnTo>
                    <a:pt x="238" y="222"/>
                  </a:lnTo>
                  <a:lnTo>
                    <a:pt x="236" y="226"/>
                  </a:lnTo>
                  <a:lnTo>
                    <a:pt x="234" y="226"/>
                  </a:lnTo>
                  <a:lnTo>
                    <a:pt x="234" y="228"/>
                  </a:lnTo>
                  <a:lnTo>
                    <a:pt x="238" y="232"/>
                  </a:lnTo>
                  <a:lnTo>
                    <a:pt x="238" y="234"/>
                  </a:lnTo>
                  <a:lnTo>
                    <a:pt x="236" y="234"/>
                  </a:lnTo>
                  <a:lnTo>
                    <a:pt x="232" y="234"/>
                  </a:lnTo>
                  <a:lnTo>
                    <a:pt x="224" y="232"/>
                  </a:lnTo>
                  <a:lnTo>
                    <a:pt x="222" y="234"/>
                  </a:lnTo>
                  <a:lnTo>
                    <a:pt x="212" y="238"/>
                  </a:lnTo>
                  <a:lnTo>
                    <a:pt x="214" y="254"/>
                  </a:lnTo>
                  <a:lnTo>
                    <a:pt x="208" y="258"/>
                  </a:lnTo>
                  <a:lnTo>
                    <a:pt x="210" y="262"/>
                  </a:lnTo>
                  <a:lnTo>
                    <a:pt x="210" y="264"/>
                  </a:lnTo>
                  <a:lnTo>
                    <a:pt x="212" y="264"/>
                  </a:lnTo>
                  <a:lnTo>
                    <a:pt x="214" y="264"/>
                  </a:lnTo>
                  <a:lnTo>
                    <a:pt x="216" y="264"/>
                  </a:lnTo>
                  <a:lnTo>
                    <a:pt x="214" y="266"/>
                  </a:lnTo>
                  <a:lnTo>
                    <a:pt x="208" y="266"/>
                  </a:lnTo>
                  <a:lnTo>
                    <a:pt x="206" y="272"/>
                  </a:lnTo>
                  <a:lnTo>
                    <a:pt x="210" y="272"/>
                  </a:lnTo>
                  <a:lnTo>
                    <a:pt x="214" y="272"/>
                  </a:lnTo>
                  <a:lnTo>
                    <a:pt x="216" y="270"/>
                  </a:lnTo>
                  <a:lnTo>
                    <a:pt x="220" y="270"/>
                  </a:lnTo>
                  <a:lnTo>
                    <a:pt x="222" y="270"/>
                  </a:lnTo>
                  <a:lnTo>
                    <a:pt x="222" y="268"/>
                  </a:lnTo>
                  <a:lnTo>
                    <a:pt x="224" y="268"/>
                  </a:lnTo>
                  <a:lnTo>
                    <a:pt x="228" y="266"/>
                  </a:lnTo>
                  <a:lnTo>
                    <a:pt x="228" y="264"/>
                  </a:lnTo>
                  <a:lnTo>
                    <a:pt x="232" y="264"/>
                  </a:lnTo>
                  <a:lnTo>
                    <a:pt x="236" y="262"/>
                  </a:lnTo>
                  <a:lnTo>
                    <a:pt x="234" y="260"/>
                  </a:lnTo>
                  <a:lnTo>
                    <a:pt x="236" y="258"/>
                  </a:lnTo>
                  <a:lnTo>
                    <a:pt x="238" y="258"/>
                  </a:lnTo>
                  <a:lnTo>
                    <a:pt x="240" y="260"/>
                  </a:lnTo>
                  <a:lnTo>
                    <a:pt x="240" y="256"/>
                  </a:lnTo>
                  <a:lnTo>
                    <a:pt x="242" y="252"/>
                  </a:lnTo>
                  <a:lnTo>
                    <a:pt x="244" y="254"/>
                  </a:lnTo>
                  <a:lnTo>
                    <a:pt x="244" y="256"/>
                  </a:lnTo>
                  <a:lnTo>
                    <a:pt x="246" y="254"/>
                  </a:lnTo>
                  <a:lnTo>
                    <a:pt x="256" y="256"/>
                  </a:lnTo>
                  <a:lnTo>
                    <a:pt x="256" y="250"/>
                  </a:lnTo>
                  <a:lnTo>
                    <a:pt x="260" y="250"/>
                  </a:lnTo>
                  <a:lnTo>
                    <a:pt x="260" y="246"/>
                  </a:lnTo>
                  <a:lnTo>
                    <a:pt x="260" y="240"/>
                  </a:lnTo>
                  <a:lnTo>
                    <a:pt x="258" y="242"/>
                  </a:lnTo>
                  <a:lnTo>
                    <a:pt x="256" y="242"/>
                  </a:lnTo>
                  <a:lnTo>
                    <a:pt x="256" y="240"/>
                  </a:lnTo>
                  <a:lnTo>
                    <a:pt x="256" y="240"/>
                  </a:lnTo>
                  <a:lnTo>
                    <a:pt x="254" y="230"/>
                  </a:lnTo>
                  <a:lnTo>
                    <a:pt x="260" y="232"/>
                  </a:lnTo>
                  <a:lnTo>
                    <a:pt x="266" y="234"/>
                  </a:lnTo>
                  <a:lnTo>
                    <a:pt x="266" y="230"/>
                  </a:lnTo>
                  <a:lnTo>
                    <a:pt x="268" y="232"/>
                  </a:lnTo>
                  <a:lnTo>
                    <a:pt x="274" y="232"/>
                  </a:lnTo>
                  <a:lnTo>
                    <a:pt x="276" y="228"/>
                  </a:lnTo>
                  <a:lnTo>
                    <a:pt x="276" y="232"/>
                  </a:lnTo>
                  <a:lnTo>
                    <a:pt x="276" y="234"/>
                  </a:lnTo>
                  <a:lnTo>
                    <a:pt x="280" y="236"/>
                  </a:lnTo>
                  <a:lnTo>
                    <a:pt x="276" y="238"/>
                  </a:lnTo>
                  <a:lnTo>
                    <a:pt x="282" y="238"/>
                  </a:lnTo>
                  <a:lnTo>
                    <a:pt x="282" y="240"/>
                  </a:lnTo>
                  <a:lnTo>
                    <a:pt x="288" y="240"/>
                  </a:lnTo>
                  <a:lnTo>
                    <a:pt x="286" y="244"/>
                  </a:lnTo>
                  <a:lnTo>
                    <a:pt x="286" y="248"/>
                  </a:lnTo>
                  <a:lnTo>
                    <a:pt x="292" y="246"/>
                  </a:lnTo>
                  <a:lnTo>
                    <a:pt x="296" y="244"/>
                  </a:lnTo>
                  <a:lnTo>
                    <a:pt x="296" y="250"/>
                  </a:lnTo>
                  <a:lnTo>
                    <a:pt x="300" y="252"/>
                  </a:lnTo>
                  <a:lnTo>
                    <a:pt x="304" y="252"/>
                  </a:lnTo>
                  <a:lnTo>
                    <a:pt x="308" y="256"/>
                  </a:lnTo>
                  <a:lnTo>
                    <a:pt x="320" y="260"/>
                  </a:lnTo>
                  <a:lnTo>
                    <a:pt x="324" y="258"/>
                  </a:lnTo>
                  <a:lnTo>
                    <a:pt x="328" y="256"/>
                  </a:lnTo>
                  <a:lnTo>
                    <a:pt x="330" y="256"/>
                  </a:lnTo>
                  <a:lnTo>
                    <a:pt x="334" y="258"/>
                  </a:lnTo>
                  <a:lnTo>
                    <a:pt x="338" y="260"/>
                  </a:lnTo>
                  <a:lnTo>
                    <a:pt x="340" y="258"/>
                  </a:lnTo>
                  <a:lnTo>
                    <a:pt x="342" y="258"/>
                  </a:lnTo>
                  <a:lnTo>
                    <a:pt x="344" y="262"/>
                  </a:lnTo>
                  <a:lnTo>
                    <a:pt x="354" y="264"/>
                  </a:lnTo>
                  <a:lnTo>
                    <a:pt x="360" y="264"/>
                  </a:lnTo>
                  <a:lnTo>
                    <a:pt x="366" y="264"/>
                  </a:lnTo>
                  <a:lnTo>
                    <a:pt x="370" y="260"/>
                  </a:lnTo>
                  <a:lnTo>
                    <a:pt x="370" y="266"/>
                  </a:lnTo>
                  <a:lnTo>
                    <a:pt x="366" y="268"/>
                  </a:lnTo>
                  <a:lnTo>
                    <a:pt x="370" y="270"/>
                  </a:lnTo>
                  <a:lnTo>
                    <a:pt x="374" y="270"/>
                  </a:lnTo>
                  <a:lnTo>
                    <a:pt x="376" y="274"/>
                  </a:lnTo>
                  <a:lnTo>
                    <a:pt x="380" y="274"/>
                  </a:lnTo>
                  <a:lnTo>
                    <a:pt x="380" y="274"/>
                  </a:lnTo>
                  <a:lnTo>
                    <a:pt x="380" y="272"/>
                  </a:lnTo>
                  <a:lnTo>
                    <a:pt x="380" y="270"/>
                  </a:lnTo>
                  <a:lnTo>
                    <a:pt x="386" y="270"/>
                  </a:lnTo>
                  <a:lnTo>
                    <a:pt x="382" y="278"/>
                  </a:lnTo>
                  <a:lnTo>
                    <a:pt x="394" y="292"/>
                  </a:lnTo>
                  <a:lnTo>
                    <a:pt x="400" y="292"/>
                  </a:lnTo>
                  <a:lnTo>
                    <a:pt x="402" y="292"/>
                  </a:lnTo>
                  <a:lnTo>
                    <a:pt x="402" y="296"/>
                  </a:lnTo>
                  <a:lnTo>
                    <a:pt x="406" y="296"/>
                  </a:lnTo>
                  <a:lnTo>
                    <a:pt x="410" y="302"/>
                  </a:lnTo>
                  <a:lnTo>
                    <a:pt x="410" y="306"/>
                  </a:lnTo>
                  <a:lnTo>
                    <a:pt x="410" y="308"/>
                  </a:lnTo>
                  <a:lnTo>
                    <a:pt x="414" y="310"/>
                  </a:lnTo>
                  <a:lnTo>
                    <a:pt x="416" y="310"/>
                  </a:lnTo>
                  <a:lnTo>
                    <a:pt x="420" y="316"/>
                  </a:lnTo>
                  <a:lnTo>
                    <a:pt x="422" y="316"/>
                  </a:lnTo>
                  <a:lnTo>
                    <a:pt x="422" y="310"/>
                  </a:lnTo>
                  <a:lnTo>
                    <a:pt x="428" y="316"/>
                  </a:lnTo>
                  <a:lnTo>
                    <a:pt x="432" y="316"/>
                  </a:lnTo>
                  <a:lnTo>
                    <a:pt x="432" y="308"/>
                  </a:lnTo>
                  <a:lnTo>
                    <a:pt x="428" y="308"/>
                  </a:lnTo>
                  <a:lnTo>
                    <a:pt x="430" y="306"/>
                  </a:lnTo>
                  <a:lnTo>
                    <a:pt x="430" y="304"/>
                  </a:lnTo>
                  <a:lnTo>
                    <a:pt x="426" y="302"/>
                  </a:lnTo>
                  <a:lnTo>
                    <a:pt x="410" y="300"/>
                  </a:lnTo>
                  <a:lnTo>
                    <a:pt x="410" y="296"/>
                  </a:lnTo>
                  <a:lnTo>
                    <a:pt x="412" y="298"/>
                  </a:lnTo>
                  <a:lnTo>
                    <a:pt x="418" y="296"/>
                  </a:lnTo>
                  <a:lnTo>
                    <a:pt x="424" y="292"/>
                  </a:lnTo>
                  <a:lnTo>
                    <a:pt x="426" y="296"/>
                  </a:lnTo>
                  <a:lnTo>
                    <a:pt x="428" y="296"/>
                  </a:lnTo>
                  <a:lnTo>
                    <a:pt x="426" y="290"/>
                  </a:lnTo>
                  <a:lnTo>
                    <a:pt x="428" y="282"/>
                  </a:lnTo>
                  <a:lnTo>
                    <a:pt x="430" y="284"/>
                  </a:lnTo>
                  <a:lnTo>
                    <a:pt x="430" y="290"/>
                  </a:lnTo>
                  <a:lnTo>
                    <a:pt x="432" y="294"/>
                  </a:lnTo>
                  <a:lnTo>
                    <a:pt x="436" y="296"/>
                  </a:lnTo>
                  <a:lnTo>
                    <a:pt x="440" y="294"/>
                  </a:lnTo>
                  <a:lnTo>
                    <a:pt x="442" y="300"/>
                  </a:lnTo>
                  <a:lnTo>
                    <a:pt x="442" y="300"/>
                  </a:lnTo>
                  <a:lnTo>
                    <a:pt x="444" y="300"/>
                  </a:lnTo>
                  <a:lnTo>
                    <a:pt x="444" y="302"/>
                  </a:lnTo>
                  <a:lnTo>
                    <a:pt x="444" y="306"/>
                  </a:lnTo>
                  <a:lnTo>
                    <a:pt x="448" y="310"/>
                  </a:lnTo>
                  <a:lnTo>
                    <a:pt x="448" y="314"/>
                  </a:lnTo>
                  <a:lnTo>
                    <a:pt x="450" y="322"/>
                  </a:lnTo>
                  <a:lnTo>
                    <a:pt x="456" y="324"/>
                  </a:lnTo>
                  <a:lnTo>
                    <a:pt x="456" y="324"/>
                  </a:lnTo>
                  <a:lnTo>
                    <a:pt x="456" y="328"/>
                  </a:lnTo>
                  <a:lnTo>
                    <a:pt x="458" y="330"/>
                  </a:lnTo>
                  <a:lnTo>
                    <a:pt x="460" y="330"/>
                  </a:lnTo>
                  <a:lnTo>
                    <a:pt x="466" y="336"/>
                  </a:lnTo>
                  <a:lnTo>
                    <a:pt x="464" y="336"/>
                  </a:lnTo>
                  <a:lnTo>
                    <a:pt x="464" y="338"/>
                  </a:lnTo>
                  <a:lnTo>
                    <a:pt x="466" y="340"/>
                  </a:lnTo>
                  <a:lnTo>
                    <a:pt x="466" y="338"/>
                  </a:lnTo>
                  <a:lnTo>
                    <a:pt x="468" y="336"/>
                  </a:lnTo>
                  <a:lnTo>
                    <a:pt x="470" y="338"/>
                  </a:lnTo>
                  <a:lnTo>
                    <a:pt x="468" y="352"/>
                  </a:lnTo>
                  <a:lnTo>
                    <a:pt x="470" y="352"/>
                  </a:lnTo>
                  <a:lnTo>
                    <a:pt x="472" y="352"/>
                  </a:lnTo>
                  <a:lnTo>
                    <a:pt x="472" y="346"/>
                  </a:lnTo>
                  <a:lnTo>
                    <a:pt x="478" y="344"/>
                  </a:lnTo>
                  <a:lnTo>
                    <a:pt x="478" y="348"/>
                  </a:lnTo>
                  <a:lnTo>
                    <a:pt x="476" y="348"/>
                  </a:lnTo>
                  <a:lnTo>
                    <a:pt x="474" y="354"/>
                  </a:lnTo>
                  <a:lnTo>
                    <a:pt x="476" y="360"/>
                  </a:lnTo>
                  <a:lnTo>
                    <a:pt x="482" y="360"/>
                  </a:lnTo>
                  <a:lnTo>
                    <a:pt x="482" y="352"/>
                  </a:lnTo>
                  <a:lnTo>
                    <a:pt x="484" y="354"/>
                  </a:lnTo>
                  <a:lnTo>
                    <a:pt x="486" y="360"/>
                  </a:lnTo>
                  <a:lnTo>
                    <a:pt x="486" y="362"/>
                  </a:lnTo>
                  <a:lnTo>
                    <a:pt x="486" y="364"/>
                  </a:lnTo>
                  <a:lnTo>
                    <a:pt x="482" y="364"/>
                  </a:lnTo>
                  <a:lnTo>
                    <a:pt x="480" y="364"/>
                  </a:lnTo>
                  <a:lnTo>
                    <a:pt x="482" y="366"/>
                  </a:lnTo>
                  <a:lnTo>
                    <a:pt x="482" y="368"/>
                  </a:lnTo>
                  <a:lnTo>
                    <a:pt x="484" y="368"/>
                  </a:lnTo>
                  <a:lnTo>
                    <a:pt x="486" y="368"/>
                  </a:lnTo>
                  <a:lnTo>
                    <a:pt x="482" y="370"/>
                  </a:lnTo>
                  <a:lnTo>
                    <a:pt x="484" y="372"/>
                  </a:lnTo>
                  <a:lnTo>
                    <a:pt x="486" y="372"/>
                  </a:lnTo>
                  <a:lnTo>
                    <a:pt x="490" y="374"/>
                  </a:lnTo>
                  <a:lnTo>
                    <a:pt x="492" y="370"/>
                  </a:lnTo>
                  <a:lnTo>
                    <a:pt x="494" y="366"/>
                  </a:lnTo>
                  <a:lnTo>
                    <a:pt x="496" y="366"/>
                  </a:lnTo>
                  <a:lnTo>
                    <a:pt x="496" y="364"/>
                  </a:lnTo>
                  <a:lnTo>
                    <a:pt x="498" y="360"/>
                  </a:lnTo>
                  <a:lnTo>
                    <a:pt x="500" y="358"/>
                  </a:lnTo>
                  <a:lnTo>
                    <a:pt x="498" y="354"/>
                  </a:lnTo>
                  <a:lnTo>
                    <a:pt x="498" y="352"/>
                  </a:lnTo>
                  <a:lnTo>
                    <a:pt x="500" y="350"/>
                  </a:lnTo>
                  <a:lnTo>
                    <a:pt x="502" y="348"/>
                  </a:lnTo>
                  <a:lnTo>
                    <a:pt x="500" y="348"/>
                  </a:lnTo>
                  <a:lnTo>
                    <a:pt x="500" y="34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58" name="Freeform 474">
              <a:extLst>
                <a:ext uri="{FF2B5EF4-FFF2-40B4-BE49-F238E27FC236}">
                  <a16:creationId xmlns:a16="http://schemas.microsoft.com/office/drawing/2014/main" id="{2DEAD0C3-730C-476B-B4BB-8E06F59C4952}"/>
                </a:ext>
              </a:extLst>
            </p:cNvPr>
            <p:cNvSpPr>
              <a:spLocks/>
            </p:cNvSpPr>
            <p:nvPr/>
          </p:nvSpPr>
          <p:spPr bwMode="auto">
            <a:xfrm>
              <a:off x="5600700" y="3070225"/>
              <a:ext cx="273050" cy="219075"/>
            </a:xfrm>
            <a:custGeom>
              <a:avLst/>
              <a:gdLst/>
              <a:ahLst/>
              <a:cxnLst>
                <a:cxn ang="0">
                  <a:pos x="172" y="16"/>
                </a:cxn>
                <a:cxn ang="0">
                  <a:pos x="164" y="20"/>
                </a:cxn>
                <a:cxn ang="0">
                  <a:pos x="150" y="22"/>
                </a:cxn>
                <a:cxn ang="0">
                  <a:pos x="126" y="34"/>
                </a:cxn>
                <a:cxn ang="0">
                  <a:pos x="122" y="44"/>
                </a:cxn>
                <a:cxn ang="0">
                  <a:pos x="122" y="58"/>
                </a:cxn>
                <a:cxn ang="0">
                  <a:pos x="110" y="58"/>
                </a:cxn>
                <a:cxn ang="0">
                  <a:pos x="112" y="68"/>
                </a:cxn>
                <a:cxn ang="0">
                  <a:pos x="106" y="78"/>
                </a:cxn>
                <a:cxn ang="0">
                  <a:pos x="104" y="90"/>
                </a:cxn>
                <a:cxn ang="0">
                  <a:pos x="94" y="90"/>
                </a:cxn>
                <a:cxn ang="0">
                  <a:pos x="90" y="90"/>
                </a:cxn>
                <a:cxn ang="0">
                  <a:pos x="88" y="100"/>
                </a:cxn>
                <a:cxn ang="0">
                  <a:pos x="82" y="106"/>
                </a:cxn>
                <a:cxn ang="0">
                  <a:pos x="70" y="116"/>
                </a:cxn>
                <a:cxn ang="0">
                  <a:pos x="62" y="126"/>
                </a:cxn>
                <a:cxn ang="0">
                  <a:pos x="52" y="134"/>
                </a:cxn>
                <a:cxn ang="0">
                  <a:pos x="44" y="136"/>
                </a:cxn>
                <a:cxn ang="0">
                  <a:pos x="26" y="136"/>
                </a:cxn>
                <a:cxn ang="0">
                  <a:pos x="10" y="130"/>
                </a:cxn>
                <a:cxn ang="0">
                  <a:pos x="24" y="110"/>
                </a:cxn>
                <a:cxn ang="0">
                  <a:pos x="10" y="104"/>
                </a:cxn>
                <a:cxn ang="0">
                  <a:pos x="8" y="94"/>
                </a:cxn>
                <a:cxn ang="0">
                  <a:pos x="0" y="80"/>
                </a:cxn>
                <a:cxn ang="0">
                  <a:pos x="4" y="72"/>
                </a:cxn>
                <a:cxn ang="0">
                  <a:pos x="0" y="66"/>
                </a:cxn>
                <a:cxn ang="0">
                  <a:pos x="4" y="50"/>
                </a:cxn>
                <a:cxn ang="0">
                  <a:pos x="12" y="48"/>
                </a:cxn>
                <a:cxn ang="0">
                  <a:pos x="16" y="36"/>
                </a:cxn>
                <a:cxn ang="0">
                  <a:pos x="26" y="36"/>
                </a:cxn>
                <a:cxn ang="0">
                  <a:pos x="40" y="32"/>
                </a:cxn>
                <a:cxn ang="0">
                  <a:pos x="46" y="18"/>
                </a:cxn>
                <a:cxn ang="0">
                  <a:pos x="48" y="8"/>
                </a:cxn>
                <a:cxn ang="0">
                  <a:pos x="52" y="0"/>
                </a:cxn>
                <a:cxn ang="0">
                  <a:pos x="62" y="4"/>
                </a:cxn>
                <a:cxn ang="0">
                  <a:pos x="74" y="6"/>
                </a:cxn>
                <a:cxn ang="0">
                  <a:pos x="84" y="10"/>
                </a:cxn>
                <a:cxn ang="0">
                  <a:pos x="96" y="10"/>
                </a:cxn>
                <a:cxn ang="0">
                  <a:pos x="104" y="4"/>
                </a:cxn>
                <a:cxn ang="0">
                  <a:pos x="112" y="2"/>
                </a:cxn>
                <a:cxn ang="0">
                  <a:pos x="118" y="12"/>
                </a:cxn>
                <a:cxn ang="0">
                  <a:pos x="114" y="24"/>
                </a:cxn>
                <a:cxn ang="0">
                  <a:pos x="126" y="28"/>
                </a:cxn>
                <a:cxn ang="0">
                  <a:pos x="136" y="18"/>
                </a:cxn>
                <a:cxn ang="0">
                  <a:pos x="150" y="12"/>
                </a:cxn>
                <a:cxn ang="0">
                  <a:pos x="162" y="12"/>
                </a:cxn>
                <a:cxn ang="0">
                  <a:pos x="172" y="12"/>
                </a:cxn>
              </a:cxnLst>
              <a:rect l="0" t="0" r="r" b="b"/>
              <a:pathLst>
                <a:path w="172" h="138">
                  <a:moveTo>
                    <a:pt x="172" y="12"/>
                  </a:moveTo>
                  <a:lnTo>
                    <a:pt x="172" y="16"/>
                  </a:lnTo>
                  <a:lnTo>
                    <a:pt x="170" y="20"/>
                  </a:lnTo>
                  <a:lnTo>
                    <a:pt x="164" y="20"/>
                  </a:lnTo>
                  <a:lnTo>
                    <a:pt x="156" y="20"/>
                  </a:lnTo>
                  <a:lnTo>
                    <a:pt x="150" y="22"/>
                  </a:lnTo>
                  <a:lnTo>
                    <a:pt x="140" y="24"/>
                  </a:lnTo>
                  <a:lnTo>
                    <a:pt x="126" y="34"/>
                  </a:lnTo>
                  <a:lnTo>
                    <a:pt x="126" y="42"/>
                  </a:lnTo>
                  <a:lnTo>
                    <a:pt x="122" y="44"/>
                  </a:lnTo>
                  <a:lnTo>
                    <a:pt x="124" y="50"/>
                  </a:lnTo>
                  <a:lnTo>
                    <a:pt x="122" y="58"/>
                  </a:lnTo>
                  <a:lnTo>
                    <a:pt x="116" y="60"/>
                  </a:lnTo>
                  <a:lnTo>
                    <a:pt x="110" y="58"/>
                  </a:lnTo>
                  <a:lnTo>
                    <a:pt x="108" y="64"/>
                  </a:lnTo>
                  <a:lnTo>
                    <a:pt x="112" y="68"/>
                  </a:lnTo>
                  <a:lnTo>
                    <a:pt x="112" y="74"/>
                  </a:lnTo>
                  <a:lnTo>
                    <a:pt x="106" y="78"/>
                  </a:lnTo>
                  <a:lnTo>
                    <a:pt x="106" y="84"/>
                  </a:lnTo>
                  <a:lnTo>
                    <a:pt x="104" y="90"/>
                  </a:lnTo>
                  <a:lnTo>
                    <a:pt x="100" y="92"/>
                  </a:lnTo>
                  <a:lnTo>
                    <a:pt x="94" y="90"/>
                  </a:lnTo>
                  <a:lnTo>
                    <a:pt x="92" y="86"/>
                  </a:lnTo>
                  <a:lnTo>
                    <a:pt x="90" y="90"/>
                  </a:lnTo>
                  <a:lnTo>
                    <a:pt x="84" y="94"/>
                  </a:lnTo>
                  <a:lnTo>
                    <a:pt x="88" y="100"/>
                  </a:lnTo>
                  <a:lnTo>
                    <a:pt x="86" y="104"/>
                  </a:lnTo>
                  <a:lnTo>
                    <a:pt x="82" y="106"/>
                  </a:lnTo>
                  <a:lnTo>
                    <a:pt x="78" y="104"/>
                  </a:lnTo>
                  <a:lnTo>
                    <a:pt x="70" y="116"/>
                  </a:lnTo>
                  <a:lnTo>
                    <a:pt x="62" y="120"/>
                  </a:lnTo>
                  <a:lnTo>
                    <a:pt x="62" y="126"/>
                  </a:lnTo>
                  <a:lnTo>
                    <a:pt x="60" y="132"/>
                  </a:lnTo>
                  <a:lnTo>
                    <a:pt x="52" y="134"/>
                  </a:lnTo>
                  <a:lnTo>
                    <a:pt x="50" y="138"/>
                  </a:lnTo>
                  <a:lnTo>
                    <a:pt x="44" y="136"/>
                  </a:lnTo>
                  <a:lnTo>
                    <a:pt x="32" y="136"/>
                  </a:lnTo>
                  <a:lnTo>
                    <a:pt x="26" y="136"/>
                  </a:lnTo>
                  <a:lnTo>
                    <a:pt x="24" y="138"/>
                  </a:lnTo>
                  <a:lnTo>
                    <a:pt x="10" y="130"/>
                  </a:lnTo>
                  <a:lnTo>
                    <a:pt x="24" y="114"/>
                  </a:lnTo>
                  <a:lnTo>
                    <a:pt x="24" y="110"/>
                  </a:lnTo>
                  <a:lnTo>
                    <a:pt x="22" y="106"/>
                  </a:lnTo>
                  <a:lnTo>
                    <a:pt x="10" y="104"/>
                  </a:lnTo>
                  <a:lnTo>
                    <a:pt x="8" y="102"/>
                  </a:lnTo>
                  <a:lnTo>
                    <a:pt x="8" y="94"/>
                  </a:lnTo>
                  <a:lnTo>
                    <a:pt x="6" y="86"/>
                  </a:lnTo>
                  <a:lnTo>
                    <a:pt x="0" y="80"/>
                  </a:lnTo>
                  <a:lnTo>
                    <a:pt x="0" y="74"/>
                  </a:lnTo>
                  <a:lnTo>
                    <a:pt x="4" y="72"/>
                  </a:lnTo>
                  <a:lnTo>
                    <a:pt x="0" y="70"/>
                  </a:lnTo>
                  <a:lnTo>
                    <a:pt x="0" y="66"/>
                  </a:lnTo>
                  <a:lnTo>
                    <a:pt x="0" y="56"/>
                  </a:lnTo>
                  <a:lnTo>
                    <a:pt x="4" y="50"/>
                  </a:lnTo>
                  <a:lnTo>
                    <a:pt x="6" y="48"/>
                  </a:lnTo>
                  <a:lnTo>
                    <a:pt x="12" y="48"/>
                  </a:lnTo>
                  <a:lnTo>
                    <a:pt x="14" y="42"/>
                  </a:lnTo>
                  <a:lnTo>
                    <a:pt x="16" y="36"/>
                  </a:lnTo>
                  <a:lnTo>
                    <a:pt x="22" y="38"/>
                  </a:lnTo>
                  <a:lnTo>
                    <a:pt x="26" y="36"/>
                  </a:lnTo>
                  <a:lnTo>
                    <a:pt x="30" y="38"/>
                  </a:lnTo>
                  <a:lnTo>
                    <a:pt x="40" y="32"/>
                  </a:lnTo>
                  <a:lnTo>
                    <a:pt x="38" y="26"/>
                  </a:lnTo>
                  <a:lnTo>
                    <a:pt x="46" y="18"/>
                  </a:lnTo>
                  <a:lnTo>
                    <a:pt x="48" y="14"/>
                  </a:lnTo>
                  <a:lnTo>
                    <a:pt x="48" y="8"/>
                  </a:lnTo>
                  <a:lnTo>
                    <a:pt x="50" y="4"/>
                  </a:lnTo>
                  <a:lnTo>
                    <a:pt x="52" y="0"/>
                  </a:lnTo>
                  <a:lnTo>
                    <a:pt x="58" y="2"/>
                  </a:lnTo>
                  <a:lnTo>
                    <a:pt x="62" y="4"/>
                  </a:lnTo>
                  <a:lnTo>
                    <a:pt x="68" y="6"/>
                  </a:lnTo>
                  <a:lnTo>
                    <a:pt x="74" y="6"/>
                  </a:lnTo>
                  <a:lnTo>
                    <a:pt x="78" y="12"/>
                  </a:lnTo>
                  <a:lnTo>
                    <a:pt x="84" y="10"/>
                  </a:lnTo>
                  <a:lnTo>
                    <a:pt x="92" y="8"/>
                  </a:lnTo>
                  <a:lnTo>
                    <a:pt x="96" y="10"/>
                  </a:lnTo>
                  <a:lnTo>
                    <a:pt x="102" y="6"/>
                  </a:lnTo>
                  <a:lnTo>
                    <a:pt x="104" y="4"/>
                  </a:lnTo>
                  <a:lnTo>
                    <a:pt x="108" y="0"/>
                  </a:lnTo>
                  <a:lnTo>
                    <a:pt x="112" y="2"/>
                  </a:lnTo>
                  <a:lnTo>
                    <a:pt x="114" y="6"/>
                  </a:lnTo>
                  <a:lnTo>
                    <a:pt x="118" y="12"/>
                  </a:lnTo>
                  <a:lnTo>
                    <a:pt x="116" y="14"/>
                  </a:lnTo>
                  <a:lnTo>
                    <a:pt x="114" y="24"/>
                  </a:lnTo>
                  <a:lnTo>
                    <a:pt x="120" y="30"/>
                  </a:lnTo>
                  <a:lnTo>
                    <a:pt x="126" y="28"/>
                  </a:lnTo>
                  <a:lnTo>
                    <a:pt x="132" y="22"/>
                  </a:lnTo>
                  <a:lnTo>
                    <a:pt x="136" y="18"/>
                  </a:lnTo>
                  <a:lnTo>
                    <a:pt x="140" y="16"/>
                  </a:lnTo>
                  <a:lnTo>
                    <a:pt x="150" y="12"/>
                  </a:lnTo>
                  <a:lnTo>
                    <a:pt x="152" y="12"/>
                  </a:lnTo>
                  <a:lnTo>
                    <a:pt x="162" y="12"/>
                  </a:lnTo>
                  <a:lnTo>
                    <a:pt x="172" y="12"/>
                  </a:lnTo>
                  <a:lnTo>
                    <a:pt x="172" y="1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59" name="Freeform 475">
              <a:extLst>
                <a:ext uri="{FF2B5EF4-FFF2-40B4-BE49-F238E27FC236}">
                  <a16:creationId xmlns:a16="http://schemas.microsoft.com/office/drawing/2014/main" id="{D60AD91F-5696-4474-A401-654E4BA8A401}"/>
                </a:ext>
              </a:extLst>
            </p:cNvPr>
            <p:cNvSpPr>
              <a:spLocks/>
            </p:cNvSpPr>
            <p:nvPr/>
          </p:nvSpPr>
          <p:spPr bwMode="auto">
            <a:xfrm>
              <a:off x="4864100" y="4454525"/>
              <a:ext cx="161925" cy="180975"/>
            </a:xfrm>
            <a:custGeom>
              <a:avLst/>
              <a:gdLst/>
              <a:ahLst/>
              <a:cxnLst>
                <a:cxn ang="0">
                  <a:pos x="68" y="10"/>
                </a:cxn>
                <a:cxn ang="0">
                  <a:pos x="82" y="14"/>
                </a:cxn>
                <a:cxn ang="0">
                  <a:pos x="94" y="18"/>
                </a:cxn>
                <a:cxn ang="0">
                  <a:pos x="100" y="26"/>
                </a:cxn>
                <a:cxn ang="0">
                  <a:pos x="98" y="30"/>
                </a:cxn>
                <a:cxn ang="0">
                  <a:pos x="96" y="40"/>
                </a:cxn>
                <a:cxn ang="0">
                  <a:pos x="102" y="52"/>
                </a:cxn>
                <a:cxn ang="0">
                  <a:pos x="96" y="60"/>
                </a:cxn>
                <a:cxn ang="0">
                  <a:pos x="96" y="62"/>
                </a:cxn>
                <a:cxn ang="0">
                  <a:pos x="98" y="66"/>
                </a:cxn>
                <a:cxn ang="0">
                  <a:pos x="96" y="76"/>
                </a:cxn>
                <a:cxn ang="0">
                  <a:pos x="96" y="82"/>
                </a:cxn>
                <a:cxn ang="0">
                  <a:pos x="96" y="90"/>
                </a:cxn>
                <a:cxn ang="0">
                  <a:pos x="100" y="92"/>
                </a:cxn>
                <a:cxn ang="0">
                  <a:pos x="94" y="104"/>
                </a:cxn>
                <a:cxn ang="0">
                  <a:pos x="82" y="112"/>
                </a:cxn>
                <a:cxn ang="0">
                  <a:pos x="72" y="110"/>
                </a:cxn>
                <a:cxn ang="0">
                  <a:pos x="68" y="110"/>
                </a:cxn>
                <a:cxn ang="0">
                  <a:pos x="60" y="112"/>
                </a:cxn>
                <a:cxn ang="0">
                  <a:pos x="56" y="110"/>
                </a:cxn>
                <a:cxn ang="0">
                  <a:pos x="52" y="108"/>
                </a:cxn>
                <a:cxn ang="0">
                  <a:pos x="48" y="106"/>
                </a:cxn>
                <a:cxn ang="0">
                  <a:pos x="42" y="104"/>
                </a:cxn>
                <a:cxn ang="0">
                  <a:pos x="40" y="96"/>
                </a:cxn>
                <a:cxn ang="0">
                  <a:pos x="42" y="90"/>
                </a:cxn>
                <a:cxn ang="0">
                  <a:pos x="38" y="88"/>
                </a:cxn>
                <a:cxn ang="0">
                  <a:pos x="34" y="82"/>
                </a:cxn>
                <a:cxn ang="0">
                  <a:pos x="28" y="74"/>
                </a:cxn>
                <a:cxn ang="0">
                  <a:pos x="24" y="70"/>
                </a:cxn>
                <a:cxn ang="0">
                  <a:pos x="24" y="70"/>
                </a:cxn>
                <a:cxn ang="0">
                  <a:pos x="20" y="70"/>
                </a:cxn>
                <a:cxn ang="0">
                  <a:pos x="18" y="68"/>
                </a:cxn>
                <a:cxn ang="0">
                  <a:pos x="10" y="62"/>
                </a:cxn>
                <a:cxn ang="0">
                  <a:pos x="8" y="54"/>
                </a:cxn>
                <a:cxn ang="0">
                  <a:pos x="4" y="50"/>
                </a:cxn>
                <a:cxn ang="0">
                  <a:pos x="2" y="46"/>
                </a:cxn>
                <a:cxn ang="0">
                  <a:pos x="2" y="42"/>
                </a:cxn>
                <a:cxn ang="0">
                  <a:pos x="10" y="42"/>
                </a:cxn>
                <a:cxn ang="0">
                  <a:pos x="14" y="42"/>
                </a:cxn>
                <a:cxn ang="0">
                  <a:pos x="18" y="40"/>
                </a:cxn>
                <a:cxn ang="0">
                  <a:pos x="32" y="38"/>
                </a:cxn>
                <a:cxn ang="0">
                  <a:pos x="40" y="36"/>
                </a:cxn>
                <a:cxn ang="0">
                  <a:pos x="42" y="24"/>
                </a:cxn>
                <a:cxn ang="0">
                  <a:pos x="44" y="20"/>
                </a:cxn>
                <a:cxn ang="0">
                  <a:pos x="50" y="16"/>
                </a:cxn>
                <a:cxn ang="0">
                  <a:pos x="52" y="12"/>
                </a:cxn>
                <a:cxn ang="0">
                  <a:pos x="56" y="8"/>
                </a:cxn>
                <a:cxn ang="0">
                  <a:pos x="70" y="0"/>
                </a:cxn>
              </a:cxnLst>
              <a:rect l="0" t="0" r="r" b="b"/>
              <a:pathLst>
                <a:path w="102" h="114">
                  <a:moveTo>
                    <a:pt x="70" y="0"/>
                  </a:moveTo>
                  <a:lnTo>
                    <a:pt x="68" y="10"/>
                  </a:lnTo>
                  <a:lnTo>
                    <a:pt x="74" y="10"/>
                  </a:lnTo>
                  <a:lnTo>
                    <a:pt x="82" y="14"/>
                  </a:lnTo>
                  <a:lnTo>
                    <a:pt x="90" y="16"/>
                  </a:lnTo>
                  <a:lnTo>
                    <a:pt x="94" y="18"/>
                  </a:lnTo>
                  <a:lnTo>
                    <a:pt x="98" y="22"/>
                  </a:lnTo>
                  <a:lnTo>
                    <a:pt x="100" y="26"/>
                  </a:lnTo>
                  <a:lnTo>
                    <a:pt x="100" y="28"/>
                  </a:lnTo>
                  <a:lnTo>
                    <a:pt x="98" y="30"/>
                  </a:lnTo>
                  <a:lnTo>
                    <a:pt x="96" y="34"/>
                  </a:lnTo>
                  <a:lnTo>
                    <a:pt x="96" y="40"/>
                  </a:lnTo>
                  <a:lnTo>
                    <a:pt x="98" y="46"/>
                  </a:lnTo>
                  <a:lnTo>
                    <a:pt x="102" y="52"/>
                  </a:lnTo>
                  <a:lnTo>
                    <a:pt x="98" y="58"/>
                  </a:lnTo>
                  <a:lnTo>
                    <a:pt x="96" y="60"/>
                  </a:lnTo>
                  <a:lnTo>
                    <a:pt x="96" y="62"/>
                  </a:lnTo>
                  <a:lnTo>
                    <a:pt x="96" y="62"/>
                  </a:lnTo>
                  <a:lnTo>
                    <a:pt x="98" y="64"/>
                  </a:lnTo>
                  <a:lnTo>
                    <a:pt x="98" y="66"/>
                  </a:lnTo>
                  <a:lnTo>
                    <a:pt x="96" y="70"/>
                  </a:lnTo>
                  <a:lnTo>
                    <a:pt x="96" y="76"/>
                  </a:lnTo>
                  <a:lnTo>
                    <a:pt x="96" y="78"/>
                  </a:lnTo>
                  <a:lnTo>
                    <a:pt x="96" y="82"/>
                  </a:lnTo>
                  <a:lnTo>
                    <a:pt x="98" y="86"/>
                  </a:lnTo>
                  <a:lnTo>
                    <a:pt x="96" y="90"/>
                  </a:lnTo>
                  <a:lnTo>
                    <a:pt x="98" y="92"/>
                  </a:lnTo>
                  <a:lnTo>
                    <a:pt x="100" y="92"/>
                  </a:lnTo>
                  <a:lnTo>
                    <a:pt x="100" y="94"/>
                  </a:lnTo>
                  <a:lnTo>
                    <a:pt x="94" y="104"/>
                  </a:lnTo>
                  <a:lnTo>
                    <a:pt x="84" y="114"/>
                  </a:lnTo>
                  <a:lnTo>
                    <a:pt x="82" y="112"/>
                  </a:lnTo>
                  <a:lnTo>
                    <a:pt x="76" y="112"/>
                  </a:lnTo>
                  <a:lnTo>
                    <a:pt x="72" y="110"/>
                  </a:lnTo>
                  <a:lnTo>
                    <a:pt x="70" y="110"/>
                  </a:lnTo>
                  <a:lnTo>
                    <a:pt x="68" y="110"/>
                  </a:lnTo>
                  <a:lnTo>
                    <a:pt x="62" y="110"/>
                  </a:lnTo>
                  <a:lnTo>
                    <a:pt x="60" y="112"/>
                  </a:lnTo>
                  <a:lnTo>
                    <a:pt x="58" y="110"/>
                  </a:lnTo>
                  <a:lnTo>
                    <a:pt x="56" y="110"/>
                  </a:lnTo>
                  <a:lnTo>
                    <a:pt x="54" y="110"/>
                  </a:lnTo>
                  <a:lnTo>
                    <a:pt x="52" y="108"/>
                  </a:lnTo>
                  <a:lnTo>
                    <a:pt x="50" y="106"/>
                  </a:lnTo>
                  <a:lnTo>
                    <a:pt x="48" y="106"/>
                  </a:lnTo>
                  <a:lnTo>
                    <a:pt x="46" y="106"/>
                  </a:lnTo>
                  <a:lnTo>
                    <a:pt x="42" y="104"/>
                  </a:lnTo>
                  <a:lnTo>
                    <a:pt x="42" y="102"/>
                  </a:lnTo>
                  <a:lnTo>
                    <a:pt x="40" y="96"/>
                  </a:lnTo>
                  <a:lnTo>
                    <a:pt x="42" y="92"/>
                  </a:lnTo>
                  <a:lnTo>
                    <a:pt x="42" y="90"/>
                  </a:lnTo>
                  <a:lnTo>
                    <a:pt x="40" y="90"/>
                  </a:lnTo>
                  <a:lnTo>
                    <a:pt x="38" y="88"/>
                  </a:lnTo>
                  <a:lnTo>
                    <a:pt x="36" y="84"/>
                  </a:lnTo>
                  <a:lnTo>
                    <a:pt x="34" y="82"/>
                  </a:lnTo>
                  <a:lnTo>
                    <a:pt x="32" y="76"/>
                  </a:lnTo>
                  <a:lnTo>
                    <a:pt x="28" y="74"/>
                  </a:lnTo>
                  <a:lnTo>
                    <a:pt x="26" y="72"/>
                  </a:lnTo>
                  <a:lnTo>
                    <a:pt x="24" y="70"/>
                  </a:lnTo>
                  <a:lnTo>
                    <a:pt x="24" y="68"/>
                  </a:lnTo>
                  <a:lnTo>
                    <a:pt x="24" y="70"/>
                  </a:lnTo>
                  <a:lnTo>
                    <a:pt x="22" y="70"/>
                  </a:lnTo>
                  <a:lnTo>
                    <a:pt x="20" y="70"/>
                  </a:lnTo>
                  <a:lnTo>
                    <a:pt x="18" y="70"/>
                  </a:lnTo>
                  <a:lnTo>
                    <a:pt x="18" y="68"/>
                  </a:lnTo>
                  <a:lnTo>
                    <a:pt x="16" y="66"/>
                  </a:lnTo>
                  <a:lnTo>
                    <a:pt x="10" y="62"/>
                  </a:lnTo>
                  <a:lnTo>
                    <a:pt x="8" y="58"/>
                  </a:lnTo>
                  <a:lnTo>
                    <a:pt x="8" y="54"/>
                  </a:lnTo>
                  <a:lnTo>
                    <a:pt x="6" y="52"/>
                  </a:lnTo>
                  <a:lnTo>
                    <a:pt x="4" y="50"/>
                  </a:lnTo>
                  <a:lnTo>
                    <a:pt x="2" y="48"/>
                  </a:lnTo>
                  <a:lnTo>
                    <a:pt x="2" y="46"/>
                  </a:lnTo>
                  <a:lnTo>
                    <a:pt x="0" y="42"/>
                  </a:lnTo>
                  <a:lnTo>
                    <a:pt x="2" y="42"/>
                  </a:lnTo>
                  <a:lnTo>
                    <a:pt x="8" y="42"/>
                  </a:lnTo>
                  <a:lnTo>
                    <a:pt x="10" y="42"/>
                  </a:lnTo>
                  <a:lnTo>
                    <a:pt x="12" y="42"/>
                  </a:lnTo>
                  <a:lnTo>
                    <a:pt x="14" y="42"/>
                  </a:lnTo>
                  <a:lnTo>
                    <a:pt x="16" y="40"/>
                  </a:lnTo>
                  <a:lnTo>
                    <a:pt x="18" y="40"/>
                  </a:lnTo>
                  <a:lnTo>
                    <a:pt x="22" y="42"/>
                  </a:lnTo>
                  <a:lnTo>
                    <a:pt x="32" y="38"/>
                  </a:lnTo>
                  <a:lnTo>
                    <a:pt x="36" y="36"/>
                  </a:lnTo>
                  <a:lnTo>
                    <a:pt x="40" y="36"/>
                  </a:lnTo>
                  <a:lnTo>
                    <a:pt x="42" y="28"/>
                  </a:lnTo>
                  <a:lnTo>
                    <a:pt x="42" y="24"/>
                  </a:lnTo>
                  <a:lnTo>
                    <a:pt x="44" y="22"/>
                  </a:lnTo>
                  <a:lnTo>
                    <a:pt x="44" y="20"/>
                  </a:lnTo>
                  <a:lnTo>
                    <a:pt x="46" y="18"/>
                  </a:lnTo>
                  <a:lnTo>
                    <a:pt x="50" y="16"/>
                  </a:lnTo>
                  <a:lnTo>
                    <a:pt x="50" y="14"/>
                  </a:lnTo>
                  <a:lnTo>
                    <a:pt x="52" y="12"/>
                  </a:lnTo>
                  <a:lnTo>
                    <a:pt x="52" y="10"/>
                  </a:lnTo>
                  <a:lnTo>
                    <a:pt x="56" y="8"/>
                  </a:lnTo>
                  <a:lnTo>
                    <a:pt x="58" y="6"/>
                  </a:lnTo>
                  <a:lnTo>
                    <a:pt x="70" y="0"/>
                  </a:lnTo>
                  <a:lnTo>
                    <a:pt x="7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60" name="Freeform 476">
              <a:extLst>
                <a:ext uri="{FF2B5EF4-FFF2-40B4-BE49-F238E27FC236}">
                  <a16:creationId xmlns:a16="http://schemas.microsoft.com/office/drawing/2014/main" id="{ED5B534A-8BA6-4FCF-B6FF-0A951F2D391E}"/>
                </a:ext>
              </a:extLst>
            </p:cNvPr>
            <p:cNvSpPr>
              <a:spLocks/>
            </p:cNvSpPr>
            <p:nvPr/>
          </p:nvSpPr>
          <p:spPr bwMode="auto">
            <a:xfrm>
              <a:off x="4800600" y="4273550"/>
              <a:ext cx="238125" cy="247650"/>
            </a:xfrm>
            <a:custGeom>
              <a:avLst/>
              <a:gdLst/>
              <a:ahLst/>
              <a:cxnLst>
                <a:cxn ang="0">
                  <a:pos x="36" y="150"/>
                </a:cxn>
                <a:cxn ang="0">
                  <a:pos x="42" y="156"/>
                </a:cxn>
                <a:cxn ang="0">
                  <a:pos x="50" y="156"/>
                </a:cxn>
                <a:cxn ang="0">
                  <a:pos x="56" y="154"/>
                </a:cxn>
                <a:cxn ang="0">
                  <a:pos x="72" y="152"/>
                </a:cxn>
                <a:cxn ang="0">
                  <a:pos x="82" y="142"/>
                </a:cxn>
                <a:cxn ang="0">
                  <a:pos x="84" y="134"/>
                </a:cxn>
                <a:cxn ang="0">
                  <a:pos x="90" y="128"/>
                </a:cxn>
                <a:cxn ang="0">
                  <a:pos x="98" y="120"/>
                </a:cxn>
                <a:cxn ang="0">
                  <a:pos x="112" y="112"/>
                </a:cxn>
                <a:cxn ang="0">
                  <a:pos x="108" y="106"/>
                </a:cxn>
                <a:cxn ang="0">
                  <a:pos x="136" y="84"/>
                </a:cxn>
                <a:cxn ang="0">
                  <a:pos x="136" y="74"/>
                </a:cxn>
                <a:cxn ang="0">
                  <a:pos x="144" y="64"/>
                </a:cxn>
                <a:cxn ang="0">
                  <a:pos x="144" y="58"/>
                </a:cxn>
                <a:cxn ang="0">
                  <a:pos x="142" y="52"/>
                </a:cxn>
                <a:cxn ang="0">
                  <a:pos x="142" y="44"/>
                </a:cxn>
                <a:cxn ang="0">
                  <a:pos x="150" y="36"/>
                </a:cxn>
                <a:cxn ang="0">
                  <a:pos x="148" y="30"/>
                </a:cxn>
                <a:cxn ang="0">
                  <a:pos x="144" y="20"/>
                </a:cxn>
                <a:cxn ang="0">
                  <a:pos x="136" y="16"/>
                </a:cxn>
                <a:cxn ang="0">
                  <a:pos x="128" y="10"/>
                </a:cxn>
                <a:cxn ang="0">
                  <a:pos x="130" y="6"/>
                </a:cxn>
                <a:cxn ang="0">
                  <a:pos x="114" y="6"/>
                </a:cxn>
                <a:cxn ang="0">
                  <a:pos x="114" y="2"/>
                </a:cxn>
                <a:cxn ang="0">
                  <a:pos x="90" y="8"/>
                </a:cxn>
                <a:cxn ang="0">
                  <a:pos x="82" y="16"/>
                </a:cxn>
                <a:cxn ang="0">
                  <a:pos x="78" y="24"/>
                </a:cxn>
                <a:cxn ang="0">
                  <a:pos x="82" y="34"/>
                </a:cxn>
                <a:cxn ang="0">
                  <a:pos x="82" y="44"/>
                </a:cxn>
                <a:cxn ang="0">
                  <a:pos x="92" y="54"/>
                </a:cxn>
                <a:cxn ang="0">
                  <a:pos x="98" y="58"/>
                </a:cxn>
                <a:cxn ang="0">
                  <a:pos x="108" y="72"/>
                </a:cxn>
                <a:cxn ang="0">
                  <a:pos x="94" y="74"/>
                </a:cxn>
                <a:cxn ang="0">
                  <a:pos x="92" y="68"/>
                </a:cxn>
                <a:cxn ang="0">
                  <a:pos x="84" y="60"/>
                </a:cxn>
                <a:cxn ang="0">
                  <a:pos x="78" y="56"/>
                </a:cxn>
                <a:cxn ang="0">
                  <a:pos x="72" y="50"/>
                </a:cxn>
                <a:cxn ang="0">
                  <a:pos x="66" y="54"/>
                </a:cxn>
                <a:cxn ang="0">
                  <a:pos x="50" y="52"/>
                </a:cxn>
                <a:cxn ang="0">
                  <a:pos x="48" y="44"/>
                </a:cxn>
                <a:cxn ang="0">
                  <a:pos x="42" y="46"/>
                </a:cxn>
                <a:cxn ang="0">
                  <a:pos x="38" y="36"/>
                </a:cxn>
                <a:cxn ang="0">
                  <a:pos x="32" y="48"/>
                </a:cxn>
                <a:cxn ang="0">
                  <a:pos x="30" y="62"/>
                </a:cxn>
                <a:cxn ang="0">
                  <a:pos x="0" y="124"/>
                </a:cxn>
                <a:cxn ang="0">
                  <a:pos x="6" y="136"/>
                </a:cxn>
                <a:cxn ang="0">
                  <a:pos x="14" y="148"/>
                </a:cxn>
                <a:cxn ang="0">
                  <a:pos x="18" y="152"/>
                </a:cxn>
              </a:cxnLst>
              <a:rect l="0" t="0" r="r" b="b"/>
              <a:pathLst>
                <a:path w="150" h="156">
                  <a:moveTo>
                    <a:pt x="18" y="152"/>
                  </a:moveTo>
                  <a:lnTo>
                    <a:pt x="32" y="150"/>
                  </a:lnTo>
                  <a:lnTo>
                    <a:pt x="36" y="150"/>
                  </a:lnTo>
                  <a:lnTo>
                    <a:pt x="38" y="152"/>
                  </a:lnTo>
                  <a:lnTo>
                    <a:pt x="40" y="154"/>
                  </a:lnTo>
                  <a:lnTo>
                    <a:pt x="42" y="156"/>
                  </a:lnTo>
                  <a:lnTo>
                    <a:pt x="44" y="156"/>
                  </a:lnTo>
                  <a:lnTo>
                    <a:pt x="50" y="156"/>
                  </a:lnTo>
                  <a:lnTo>
                    <a:pt x="50" y="156"/>
                  </a:lnTo>
                  <a:lnTo>
                    <a:pt x="52" y="156"/>
                  </a:lnTo>
                  <a:lnTo>
                    <a:pt x="54" y="156"/>
                  </a:lnTo>
                  <a:lnTo>
                    <a:pt x="56" y="154"/>
                  </a:lnTo>
                  <a:lnTo>
                    <a:pt x="58" y="154"/>
                  </a:lnTo>
                  <a:lnTo>
                    <a:pt x="62" y="156"/>
                  </a:lnTo>
                  <a:lnTo>
                    <a:pt x="72" y="152"/>
                  </a:lnTo>
                  <a:lnTo>
                    <a:pt x="76" y="150"/>
                  </a:lnTo>
                  <a:lnTo>
                    <a:pt x="80" y="150"/>
                  </a:lnTo>
                  <a:lnTo>
                    <a:pt x="82" y="142"/>
                  </a:lnTo>
                  <a:lnTo>
                    <a:pt x="82" y="138"/>
                  </a:lnTo>
                  <a:lnTo>
                    <a:pt x="84" y="136"/>
                  </a:lnTo>
                  <a:lnTo>
                    <a:pt x="84" y="134"/>
                  </a:lnTo>
                  <a:lnTo>
                    <a:pt x="86" y="132"/>
                  </a:lnTo>
                  <a:lnTo>
                    <a:pt x="90" y="130"/>
                  </a:lnTo>
                  <a:lnTo>
                    <a:pt x="90" y="128"/>
                  </a:lnTo>
                  <a:lnTo>
                    <a:pt x="92" y="124"/>
                  </a:lnTo>
                  <a:lnTo>
                    <a:pt x="94" y="122"/>
                  </a:lnTo>
                  <a:lnTo>
                    <a:pt x="98" y="120"/>
                  </a:lnTo>
                  <a:lnTo>
                    <a:pt x="100" y="118"/>
                  </a:lnTo>
                  <a:lnTo>
                    <a:pt x="110" y="114"/>
                  </a:lnTo>
                  <a:lnTo>
                    <a:pt x="112" y="112"/>
                  </a:lnTo>
                  <a:lnTo>
                    <a:pt x="112" y="112"/>
                  </a:lnTo>
                  <a:lnTo>
                    <a:pt x="110" y="110"/>
                  </a:lnTo>
                  <a:lnTo>
                    <a:pt x="108" y="106"/>
                  </a:lnTo>
                  <a:lnTo>
                    <a:pt x="136" y="96"/>
                  </a:lnTo>
                  <a:lnTo>
                    <a:pt x="134" y="88"/>
                  </a:lnTo>
                  <a:lnTo>
                    <a:pt x="136" y="84"/>
                  </a:lnTo>
                  <a:lnTo>
                    <a:pt x="136" y="82"/>
                  </a:lnTo>
                  <a:lnTo>
                    <a:pt x="136" y="80"/>
                  </a:lnTo>
                  <a:lnTo>
                    <a:pt x="136" y="74"/>
                  </a:lnTo>
                  <a:lnTo>
                    <a:pt x="136" y="70"/>
                  </a:lnTo>
                  <a:lnTo>
                    <a:pt x="138" y="68"/>
                  </a:lnTo>
                  <a:lnTo>
                    <a:pt x="144" y="64"/>
                  </a:lnTo>
                  <a:lnTo>
                    <a:pt x="146" y="62"/>
                  </a:lnTo>
                  <a:lnTo>
                    <a:pt x="146" y="60"/>
                  </a:lnTo>
                  <a:lnTo>
                    <a:pt x="144" y="58"/>
                  </a:lnTo>
                  <a:lnTo>
                    <a:pt x="142" y="58"/>
                  </a:lnTo>
                  <a:lnTo>
                    <a:pt x="142" y="58"/>
                  </a:lnTo>
                  <a:lnTo>
                    <a:pt x="142" y="52"/>
                  </a:lnTo>
                  <a:lnTo>
                    <a:pt x="142" y="48"/>
                  </a:lnTo>
                  <a:lnTo>
                    <a:pt x="142" y="46"/>
                  </a:lnTo>
                  <a:lnTo>
                    <a:pt x="142" y="44"/>
                  </a:lnTo>
                  <a:lnTo>
                    <a:pt x="146" y="42"/>
                  </a:lnTo>
                  <a:lnTo>
                    <a:pt x="148" y="38"/>
                  </a:lnTo>
                  <a:lnTo>
                    <a:pt x="150" y="36"/>
                  </a:lnTo>
                  <a:lnTo>
                    <a:pt x="148" y="34"/>
                  </a:lnTo>
                  <a:lnTo>
                    <a:pt x="148" y="32"/>
                  </a:lnTo>
                  <a:lnTo>
                    <a:pt x="148" y="30"/>
                  </a:lnTo>
                  <a:lnTo>
                    <a:pt x="148" y="26"/>
                  </a:lnTo>
                  <a:lnTo>
                    <a:pt x="146" y="24"/>
                  </a:lnTo>
                  <a:lnTo>
                    <a:pt x="144" y="20"/>
                  </a:lnTo>
                  <a:lnTo>
                    <a:pt x="144" y="18"/>
                  </a:lnTo>
                  <a:lnTo>
                    <a:pt x="140" y="18"/>
                  </a:lnTo>
                  <a:lnTo>
                    <a:pt x="136" y="16"/>
                  </a:lnTo>
                  <a:lnTo>
                    <a:pt x="132" y="12"/>
                  </a:lnTo>
                  <a:lnTo>
                    <a:pt x="130" y="12"/>
                  </a:lnTo>
                  <a:lnTo>
                    <a:pt x="128" y="10"/>
                  </a:lnTo>
                  <a:lnTo>
                    <a:pt x="128" y="8"/>
                  </a:lnTo>
                  <a:lnTo>
                    <a:pt x="128" y="4"/>
                  </a:lnTo>
                  <a:lnTo>
                    <a:pt x="130" y="6"/>
                  </a:lnTo>
                  <a:lnTo>
                    <a:pt x="122" y="6"/>
                  </a:lnTo>
                  <a:lnTo>
                    <a:pt x="118" y="6"/>
                  </a:lnTo>
                  <a:lnTo>
                    <a:pt x="114" y="6"/>
                  </a:lnTo>
                  <a:lnTo>
                    <a:pt x="116" y="4"/>
                  </a:lnTo>
                  <a:lnTo>
                    <a:pt x="116" y="2"/>
                  </a:lnTo>
                  <a:lnTo>
                    <a:pt x="114" y="2"/>
                  </a:lnTo>
                  <a:lnTo>
                    <a:pt x="114" y="0"/>
                  </a:lnTo>
                  <a:lnTo>
                    <a:pt x="90" y="6"/>
                  </a:lnTo>
                  <a:lnTo>
                    <a:pt x="90" y="8"/>
                  </a:lnTo>
                  <a:lnTo>
                    <a:pt x="86" y="12"/>
                  </a:lnTo>
                  <a:lnTo>
                    <a:pt x="82" y="14"/>
                  </a:lnTo>
                  <a:lnTo>
                    <a:pt x="82" y="16"/>
                  </a:lnTo>
                  <a:lnTo>
                    <a:pt x="80" y="16"/>
                  </a:lnTo>
                  <a:lnTo>
                    <a:pt x="78" y="20"/>
                  </a:lnTo>
                  <a:lnTo>
                    <a:pt x="78" y="24"/>
                  </a:lnTo>
                  <a:lnTo>
                    <a:pt x="80" y="26"/>
                  </a:lnTo>
                  <a:lnTo>
                    <a:pt x="80" y="28"/>
                  </a:lnTo>
                  <a:lnTo>
                    <a:pt x="82" y="34"/>
                  </a:lnTo>
                  <a:lnTo>
                    <a:pt x="84" y="36"/>
                  </a:lnTo>
                  <a:lnTo>
                    <a:pt x="84" y="38"/>
                  </a:lnTo>
                  <a:lnTo>
                    <a:pt x="82" y="44"/>
                  </a:lnTo>
                  <a:lnTo>
                    <a:pt x="84" y="48"/>
                  </a:lnTo>
                  <a:lnTo>
                    <a:pt x="88" y="52"/>
                  </a:lnTo>
                  <a:lnTo>
                    <a:pt x="92" y="54"/>
                  </a:lnTo>
                  <a:lnTo>
                    <a:pt x="94" y="54"/>
                  </a:lnTo>
                  <a:lnTo>
                    <a:pt x="96" y="58"/>
                  </a:lnTo>
                  <a:lnTo>
                    <a:pt x="98" y="58"/>
                  </a:lnTo>
                  <a:lnTo>
                    <a:pt x="100" y="58"/>
                  </a:lnTo>
                  <a:lnTo>
                    <a:pt x="108" y="58"/>
                  </a:lnTo>
                  <a:lnTo>
                    <a:pt x="108" y="72"/>
                  </a:lnTo>
                  <a:lnTo>
                    <a:pt x="102" y="70"/>
                  </a:lnTo>
                  <a:lnTo>
                    <a:pt x="98" y="72"/>
                  </a:lnTo>
                  <a:lnTo>
                    <a:pt x="94" y="74"/>
                  </a:lnTo>
                  <a:lnTo>
                    <a:pt x="92" y="74"/>
                  </a:lnTo>
                  <a:lnTo>
                    <a:pt x="90" y="72"/>
                  </a:lnTo>
                  <a:lnTo>
                    <a:pt x="92" y="68"/>
                  </a:lnTo>
                  <a:lnTo>
                    <a:pt x="90" y="64"/>
                  </a:lnTo>
                  <a:lnTo>
                    <a:pt x="88" y="62"/>
                  </a:lnTo>
                  <a:lnTo>
                    <a:pt x="84" y="60"/>
                  </a:lnTo>
                  <a:lnTo>
                    <a:pt x="82" y="60"/>
                  </a:lnTo>
                  <a:lnTo>
                    <a:pt x="80" y="58"/>
                  </a:lnTo>
                  <a:lnTo>
                    <a:pt x="78" y="56"/>
                  </a:lnTo>
                  <a:lnTo>
                    <a:pt x="74" y="54"/>
                  </a:lnTo>
                  <a:lnTo>
                    <a:pt x="74" y="50"/>
                  </a:lnTo>
                  <a:lnTo>
                    <a:pt x="72" y="50"/>
                  </a:lnTo>
                  <a:lnTo>
                    <a:pt x="70" y="48"/>
                  </a:lnTo>
                  <a:lnTo>
                    <a:pt x="68" y="50"/>
                  </a:lnTo>
                  <a:lnTo>
                    <a:pt x="66" y="54"/>
                  </a:lnTo>
                  <a:lnTo>
                    <a:pt x="60" y="54"/>
                  </a:lnTo>
                  <a:lnTo>
                    <a:pt x="50" y="54"/>
                  </a:lnTo>
                  <a:lnTo>
                    <a:pt x="50" y="52"/>
                  </a:lnTo>
                  <a:lnTo>
                    <a:pt x="48" y="52"/>
                  </a:lnTo>
                  <a:lnTo>
                    <a:pt x="50" y="46"/>
                  </a:lnTo>
                  <a:lnTo>
                    <a:pt x="48" y="44"/>
                  </a:lnTo>
                  <a:lnTo>
                    <a:pt x="46" y="44"/>
                  </a:lnTo>
                  <a:lnTo>
                    <a:pt x="44" y="44"/>
                  </a:lnTo>
                  <a:lnTo>
                    <a:pt x="42" y="46"/>
                  </a:lnTo>
                  <a:lnTo>
                    <a:pt x="40" y="46"/>
                  </a:lnTo>
                  <a:lnTo>
                    <a:pt x="38" y="44"/>
                  </a:lnTo>
                  <a:lnTo>
                    <a:pt x="38" y="36"/>
                  </a:lnTo>
                  <a:lnTo>
                    <a:pt x="30" y="38"/>
                  </a:lnTo>
                  <a:lnTo>
                    <a:pt x="32" y="42"/>
                  </a:lnTo>
                  <a:lnTo>
                    <a:pt x="32" y="48"/>
                  </a:lnTo>
                  <a:lnTo>
                    <a:pt x="30" y="52"/>
                  </a:lnTo>
                  <a:lnTo>
                    <a:pt x="30" y="56"/>
                  </a:lnTo>
                  <a:lnTo>
                    <a:pt x="30" y="62"/>
                  </a:lnTo>
                  <a:lnTo>
                    <a:pt x="30" y="66"/>
                  </a:lnTo>
                  <a:lnTo>
                    <a:pt x="0" y="66"/>
                  </a:lnTo>
                  <a:lnTo>
                    <a:pt x="0" y="124"/>
                  </a:lnTo>
                  <a:lnTo>
                    <a:pt x="2" y="126"/>
                  </a:lnTo>
                  <a:lnTo>
                    <a:pt x="4" y="132"/>
                  </a:lnTo>
                  <a:lnTo>
                    <a:pt x="6" y="136"/>
                  </a:lnTo>
                  <a:lnTo>
                    <a:pt x="10" y="142"/>
                  </a:lnTo>
                  <a:lnTo>
                    <a:pt x="14" y="146"/>
                  </a:lnTo>
                  <a:lnTo>
                    <a:pt x="14" y="148"/>
                  </a:lnTo>
                  <a:lnTo>
                    <a:pt x="16" y="152"/>
                  </a:lnTo>
                  <a:lnTo>
                    <a:pt x="18" y="152"/>
                  </a:lnTo>
                  <a:lnTo>
                    <a:pt x="18" y="15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61" name="Freeform 477">
              <a:extLst>
                <a:ext uri="{FF2B5EF4-FFF2-40B4-BE49-F238E27FC236}">
                  <a16:creationId xmlns:a16="http://schemas.microsoft.com/office/drawing/2014/main" id="{AFE9DDF4-D9B3-46A8-8014-0C4E4B948223}"/>
                </a:ext>
              </a:extLst>
            </p:cNvPr>
            <p:cNvSpPr>
              <a:spLocks noEditPoints="1"/>
            </p:cNvSpPr>
            <p:nvPr/>
          </p:nvSpPr>
          <p:spPr bwMode="auto">
            <a:xfrm>
              <a:off x="4946650" y="3949700"/>
              <a:ext cx="114300" cy="165100"/>
            </a:xfrm>
            <a:custGeom>
              <a:avLst/>
              <a:gdLst/>
              <a:ahLst/>
              <a:cxnLst>
                <a:cxn ang="0">
                  <a:pos x="66" y="76"/>
                </a:cxn>
                <a:cxn ang="0">
                  <a:pos x="66" y="72"/>
                </a:cxn>
                <a:cxn ang="0">
                  <a:pos x="64" y="66"/>
                </a:cxn>
                <a:cxn ang="0">
                  <a:pos x="64" y="58"/>
                </a:cxn>
                <a:cxn ang="0">
                  <a:pos x="66" y="48"/>
                </a:cxn>
                <a:cxn ang="0">
                  <a:pos x="68" y="44"/>
                </a:cxn>
                <a:cxn ang="0">
                  <a:pos x="72" y="38"/>
                </a:cxn>
                <a:cxn ang="0">
                  <a:pos x="70" y="28"/>
                </a:cxn>
                <a:cxn ang="0">
                  <a:pos x="68" y="18"/>
                </a:cxn>
                <a:cxn ang="0">
                  <a:pos x="70" y="12"/>
                </a:cxn>
                <a:cxn ang="0">
                  <a:pos x="68" y="8"/>
                </a:cxn>
                <a:cxn ang="0">
                  <a:pos x="64" y="4"/>
                </a:cxn>
                <a:cxn ang="0">
                  <a:pos x="58" y="4"/>
                </a:cxn>
                <a:cxn ang="0">
                  <a:pos x="52" y="0"/>
                </a:cxn>
                <a:cxn ang="0">
                  <a:pos x="46" y="2"/>
                </a:cxn>
                <a:cxn ang="0">
                  <a:pos x="40" y="4"/>
                </a:cxn>
                <a:cxn ang="0">
                  <a:pos x="34" y="10"/>
                </a:cxn>
                <a:cxn ang="0">
                  <a:pos x="34" y="16"/>
                </a:cxn>
                <a:cxn ang="0">
                  <a:pos x="28" y="22"/>
                </a:cxn>
                <a:cxn ang="0">
                  <a:pos x="30" y="26"/>
                </a:cxn>
                <a:cxn ang="0">
                  <a:pos x="26" y="34"/>
                </a:cxn>
                <a:cxn ang="0">
                  <a:pos x="28" y="38"/>
                </a:cxn>
                <a:cxn ang="0">
                  <a:pos x="30" y="40"/>
                </a:cxn>
                <a:cxn ang="0">
                  <a:pos x="30" y="44"/>
                </a:cxn>
                <a:cxn ang="0">
                  <a:pos x="24" y="52"/>
                </a:cxn>
                <a:cxn ang="0">
                  <a:pos x="22" y="54"/>
                </a:cxn>
                <a:cxn ang="0">
                  <a:pos x="16" y="56"/>
                </a:cxn>
                <a:cxn ang="0">
                  <a:pos x="10" y="62"/>
                </a:cxn>
                <a:cxn ang="0">
                  <a:pos x="4" y="78"/>
                </a:cxn>
                <a:cxn ang="0">
                  <a:pos x="6" y="82"/>
                </a:cxn>
                <a:cxn ang="0">
                  <a:pos x="2" y="88"/>
                </a:cxn>
                <a:cxn ang="0">
                  <a:pos x="0" y="94"/>
                </a:cxn>
                <a:cxn ang="0">
                  <a:pos x="2" y="96"/>
                </a:cxn>
                <a:cxn ang="0">
                  <a:pos x="8" y="102"/>
                </a:cxn>
                <a:cxn ang="0">
                  <a:pos x="16" y="102"/>
                </a:cxn>
                <a:cxn ang="0">
                  <a:pos x="22" y="98"/>
                </a:cxn>
                <a:cxn ang="0">
                  <a:pos x="40" y="96"/>
                </a:cxn>
                <a:cxn ang="0">
                  <a:pos x="34" y="92"/>
                </a:cxn>
                <a:cxn ang="0">
                  <a:pos x="36" y="80"/>
                </a:cxn>
                <a:cxn ang="0">
                  <a:pos x="38" y="78"/>
                </a:cxn>
                <a:cxn ang="0">
                  <a:pos x="42" y="72"/>
                </a:cxn>
                <a:cxn ang="0">
                  <a:pos x="58" y="72"/>
                </a:cxn>
                <a:cxn ang="0">
                  <a:pos x="62" y="66"/>
                </a:cxn>
                <a:cxn ang="0">
                  <a:pos x="62" y="70"/>
                </a:cxn>
                <a:cxn ang="0">
                  <a:pos x="64" y="74"/>
                </a:cxn>
                <a:cxn ang="0">
                  <a:pos x="66" y="76"/>
                </a:cxn>
                <a:cxn ang="0">
                  <a:pos x="26" y="44"/>
                </a:cxn>
                <a:cxn ang="0">
                  <a:pos x="24" y="48"/>
                </a:cxn>
                <a:cxn ang="0">
                  <a:pos x="26" y="44"/>
                </a:cxn>
              </a:cxnLst>
              <a:rect l="0" t="0" r="r" b="b"/>
              <a:pathLst>
                <a:path w="72" h="104">
                  <a:moveTo>
                    <a:pt x="66" y="76"/>
                  </a:moveTo>
                  <a:lnTo>
                    <a:pt x="66" y="76"/>
                  </a:lnTo>
                  <a:lnTo>
                    <a:pt x="64" y="74"/>
                  </a:lnTo>
                  <a:lnTo>
                    <a:pt x="66" y="72"/>
                  </a:lnTo>
                  <a:lnTo>
                    <a:pt x="66" y="70"/>
                  </a:lnTo>
                  <a:lnTo>
                    <a:pt x="64" y="66"/>
                  </a:lnTo>
                  <a:lnTo>
                    <a:pt x="64" y="62"/>
                  </a:lnTo>
                  <a:lnTo>
                    <a:pt x="64" y="58"/>
                  </a:lnTo>
                  <a:lnTo>
                    <a:pt x="66" y="54"/>
                  </a:lnTo>
                  <a:lnTo>
                    <a:pt x="66" y="48"/>
                  </a:lnTo>
                  <a:lnTo>
                    <a:pt x="66" y="46"/>
                  </a:lnTo>
                  <a:lnTo>
                    <a:pt x="68" y="44"/>
                  </a:lnTo>
                  <a:lnTo>
                    <a:pt x="70" y="42"/>
                  </a:lnTo>
                  <a:lnTo>
                    <a:pt x="72" y="38"/>
                  </a:lnTo>
                  <a:lnTo>
                    <a:pt x="72" y="32"/>
                  </a:lnTo>
                  <a:lnTo>
                    <a:pt x="70" y="28"/>
                  </a:lnTo>
                  <a:lnTo>
                    <a:pt x="66" y="24"/>
                  </a:lnTo>
                  <a:lnTo>
                    <a:pt x="68" y="18"/>
                  </a:lnTo>
                  <a:lnTo>
                    <a:pt x="70" y="14"/>
                  </a:lnTo>
                  <a:lnTo>
                    <a:pt x="70" y="12"/>
                  </a:lnTo>
                  <a:lnTo>
                    <a:pt x="68" y="10"/>
                  </a:lnTo>
                  <a:lnTo>
                    <a:pt x="68" y="8"/>
                  </a:lnTo>
                  <a:lnTo>
                    <a:pt x="66" y="8"/>
                  </a:lnTo>
                  <a:lnTo>
                    <a:pt x="64" y="4"/>
                  </a:lnTo>
                  <a:lnTo>
                    <a:pt x="64" y="0"/>
                  </a:lnTo>
                  <a:lnTo>
                    <a:pt x="58" y="4"/>
                  </a:lnTo>
                  <a:lnTo>
                    <a:pt x="56" y="2"/>
                  </a:lnTo>
                  <a:lnTo>
                    <a:pt x="52" y="0"/>
                  </a:lnTo>
                  <a:lnTo>
                    <a:pt x="48" y="2"/>
                  </a:lnTo>
                  <a:lnTo>
                    <a:pt x="46" y="2"/>
                  </a:lnTo>
                  <a:lnTo>
                    <a:pt x="44" y="2"/>
                  </a:lnTo>
                  <a:lnTo>
                    <a:pt x="40" y="4"/>
                  </a:lnTo>
                  <a:lnTo>
                    <a:pt x="38" y="6"/>
                  </a:lnTo>
                  <a:lnTo>
                    <a:pt x="34" y="10"/>
                  </a:lnTo>
                  <a:lnTo>
                    <a:pt x="34" y="12"/>
                  </a:lnTo>
                  <a:lnTo>
                    <a:pt x="34" y="16"/>
                  </a:lnTo>
                  <a:lnTo>
                    <a:pt x="30" y="20"/>
                  </a:lnTo>
                  <a:lnTo>
                    <a:pt x="28" y="22"/>
                  </a:lnTo>
                  <a:lnTo>
                    <a:pt x="30" y="24"/>
                  </a:lnTo>
                  <a:lnTo>
                    <a:pt x="30" y="26"/>
                  </a:lnTo>
                  <a:lnTo>
                    <a:pt x="28" y="30"/>
                  </a:lnTo>
                  <a:lnTo>
                    <a:pt x="26" y="34"/>
                  </a:lnTo>
                  <a:lnTo>
                    <a:pt x="26" y="38"/>
                  </a:lnTo>
                  <a:lnTo>
                    <a:pt x="28" y="38"/>
                  </a:lnTo>
                  <a:lnTo>
                    <a:pt x="30" y="40"/>
                  </a:lnTo>
                  <a:lnTo>
                    <a:pt x="30" y="40"/>
                  </a:lnTo>
                  <a:lnTo>
                    <a:pt x="30" y="42"/>
                  </a:lnTo>
                  <a:lnTo>
                    <a:pt x="30" y="44"/>
                  </a:lnTo>
                  <a:lnTo>
                    <a:pt x="28" y="48"/>
                  </a:lnTo>
                  <a:lnTo>
                    <a:pt x="24" y="52"/>
                  </a:lnTo>
                  <a:lnTo>
                    <a:pt x="24" y="54"/>
                  </a:lnTo>
                  <a:lnTo>
                    <a:pt x="22" y="54"/>
                  </a:lnTo>
                  <a:lnTo>
                    <a:pt x="20" y="52"/>
                  </a:lnTo>
                  <a:lnTo>
                    <a:pt x="16" y="56"/>
                  </a:lnTo>
                  <a:lnTo>
                    <a:pt x="12" y="58"/>
                  </a:lnTo>
                  <a:lnTo>
                    <a:pt x="10" y="62"/>
                  </a:lnTo>
                  <a:lnTo>
                    <a:pt x="8" y="66"/>
                  </a:lnTo>
                  <a:lnTo>
                    <a:pt x="4" y="78"/>
                  </a:lnTo>
                  <a:lnTo>
                    <a:pt x="8" y="78"/>
                  </a:lnTo>
                  <a:lnTo>
                    <a:pt x="6" y="82"/>
                  </a:lnTo>
                  <a:lnTo>
                    <a:pt x="4" y="86"/>
                  </a:lnTo>
                  <a:lnTo>
                    <a:pt x="2" y="88"/>
                  </a:lnTo>
                  <a:lnTo>
                    <a:pt x="0" y="90"/>
                  </a:lnTo>
                  <a:lnTo>
                    <a:pt x="0" y="94"/>
                  </a:lnTo>
                  <a:lnTo>
                    <a:pt x="0" y="94"/>
                  </a:lnTo>
                  <a:lnTo>
                    <a:pt x="2" y="96"/>
                  </a:lnTo>
                  <a:lnTo>
                    <a:pt x="2" y="98"/>
                  </a:lnTo>
                  <a:lnTo>
                    <a:pt x="8" y="102"/>
                  </a:lnTo>
                  <a:lnTo>
                    <a:pt x="12" y="104"/>
                  </a:lnTo>
                  <a:lnTo>
                    <a:pt x="16" y="102"/>
                  </a:lnTo>
                  <a:lnTo>
                    <a:pt x="20" y="100"/>
                  </a:lnTo>
                  <a:lnTo>
                    <a:pt x="22" y="98"/>
                  </a:lnTo>
                  <a:lnTo>
                    <a:pt x="40" y="98"/>
                  </a:lnTo>
                  <a:lnTo>
                    <a:pt x="40" y="96"/>
                  </a:lnTo>
                  <a:lnTo>
                    <a:pt x="40" y="94"/>
                  </a:lnTo>
                  <a:lnTo>
                    <a:pt x="34" y="92"/>
                  </a:lnTo>
                  <a:lnTo>
                    <a:pt x="38" y="86"/>
                  </a:lnTo>
                  <a:lnTo>
                    <a:pt x="36" y="80"/>
                  </a:lnTo>
                  <a:lnTo>
                    <a:pt x="36" y="78"/>
                  </a:lnTo>
                  <a:lnTo>
                    <a:pt x="38" y="78"/>
                  </a:lnTo>
                  <a:lnTo>
                    <a:pt x="38" y="74"/>
                  </a:lnTo>
                  <a:lnTo>
                    <a:pt x="42" y="72"/>
                  </a:lnTo>
                  <a:lnTo>
                    <a:pt x="46" y="70"/>
                  </a:lnTo>
                  <a:lnTo>
                    <a:pt x="58" y="72"/>
                  </a:lnTo>
                  <a:lnTo>
                    <a:pt x="60" y="66"/>
                  </a:lnTo>
                  <a:lnTo>
                    <a:pt x="62" y="66"/>
                  </a:lnTo>
                  <a:lnTo>
                    <a:pt x="62" y="68"/>
                  </a:lnTo>
                  <a:lnTo>
                    <a:pt x="62" y="70"/>
                  </a:lnTo>
                  <a:lnTo>
                    <a:pt x="64" y="70"/>
                  </a:lnTo>
                  <a:lnTo>
                    <a:pt x="64" y="74"/>
                  </a:lnTo>
                  <a:lnTo>
                    <a:pt x="64" y="76"/>
                  </a:lnTo>
                  <a:lnTo>
                    <a:pt x="66" y="76"/>
                  </a:lnTo>
                  <a:lnTo>
                    <a:pt x="66" y="76"/>
                  </a:lnTo>
                  <a:close/>
                  <a:moveTo>
                    <a:pt x="26" y="44"/>
                  </a:moveTo>
                  <a:lnTo>
                    <a:pt x="26" y="44"/>
                  </a:lnTo>
                  <a:lnTo>
                    <a:pt x="24" y="48"/>
                  </a:lnTo>
                  <a:lnTo>
                    <a:pt x="26" y="46"/>
                  </a:lnTo>
                  <a:lnTo>
                    <a:pt x="26" y="44"/>
                  </a:lnTo>
                  <a:lnTo>
                    <a:pt x="26" y="4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62" name="Freeform 478">
              <a:extLst>
                <a:ext uri="{FF2B5EF4-FFF2-40B4-BE49-F238E27FC236}">
                  <a16:creationId xmlns:a16="http://schemas.microsoft.com/office/drawing/2014/main" id="{6047D87A-C8EA-434A-8AAD-683BA308E820}"/>
                </a:ext>
              </a:extLst>
            </p:cNvPr>
            <p:cNvSpPr>
              <a:spLocks/>
            </p:cNvSpPr>
            <p:nvPr/>
          </p:nvSpPr>
          <p:spPr bwMode="auto">
            <a:xfrm>
              <a:off x="4962525" y="4108450"/>
              <a:ext cx="219075" cy="260350"/>
            </a:xfrm>
            <a:custGeom>
              <a:avLst/>
              <a:gdLst/>
              <a:ahLst/>
              <a:cxnLst>
                <a:cxn ang="0">
                  <a:pos x="122" y="52"/>
                </a:cxn>
                <a:cxn ang="0">
                  <a:pos x="120" y="54"/>
                </a:cxn>
                <a:cxn ang="0">
                  <a:pos x="118" y="64"/>
                </a:cxn>
                <a:cxn ang="0">
                  <a:pos x="116" y="70"/>
                </a:cxn>
                <a:cxn ang="0">
                  <a:pos x="122" y="82"/>
                </a:cxn>
                <a:cxn ang="0">
                  <a:pos x="126" y="92"/>
                </a:cxn>
                <a:cxn ang="0">
                  <a:pos x="124" y="116"/>
                </a:cxn>
                <a:cxn ang="0">
                  <a:pos x="132" y="132"/>
                </a:cxn>
                <a:cxn ang="0">
                  <a:pos x="138" y="140"/>
                </a:cxn>
                <a:cxn ang="0">
                  <a:pos x="120" y="154"/>
                </a:cxn>
                <a:cxn ang="0">
                  <a:pos x="110" y="156"/>
                </a:cxn>
                <a:cxn ang="0">
                  <a:pos x="102" y="156"/>
                </a:cxn>
                <a:cxn ang="0">
                  <a:pos x="88" y="162"/>
                </a:cxn>
                <a:cxn ang="0">
                  <a:pos x="76" y="162"/>
                </a:cxn>
                <a:cxn ang="0">
                  <a:pos x="70" y="158"/>
                </a:cxn>
                <a:cxn ang="0">
                  <a:pos x="62" y="158"/>
                </a:cxn>
                <a:cxn ang="0">
                  <a:pos x="58" y="128"/>
                </a:cxn>
                <a:cxn ang="0">
                  <a:pos x="54" y="124"/>
                </a:cxn>
                <a:cxn ang="0">
                  <a:pos x="34" y="120"/>
                </a:cxn>
                <a:cxn ang="0">
                  <a:pos x="26" y="114"/>
                </a:cxn>
                <a:cxn ang="0">
                  <a:pos x="24" y="104"/>
                </a:cxn>
                <a:cxn ang="0">
                  <a:pos x="18" y="100"/>
                </a:cxn>
                <a:cxn ang="0">
                  <a:pos x="12" y="92"/>
                </a:cxn>
                <a:cxn ang="0">
                  <a:pos x="8" y="74"/>
                </a:cxn>
                <a:cxn ang="0">
                  <a:pos x="2" y="56"/>
                </a:cxn>
                <a:cxn ang="0">
                  <a:pos x="2" y="54"/>
                </a:cxn>
                <a:cxn ang="0">
                  <a:pos x="0" y="48"/>
                </a:cxn>
                <a:cxn ang="0">
                  <a:pos x="12" y="38"/>
                </a:cxn>
                <a:cxn ang="0">
                  <a:pos x="16" y="28"/>
                </a:cxn>
                <a:cxn ang="0">
                  <a:pos x="14" y="18"/>
                </a:cxn>
                <a:cxn ang="0">
                  <a:pos x="16" y="6"/>
                </a:cxn>
                <a:cxn ang="0">
                  <a:pos x="26" y="8"/>
                </a:cxn>
                <a:cxn ang="0">
                  <a:pos x="32" y="22"/>
                </a:cxn>
                <a:cxn ang="0">
                  <a:pos x="36" y="18"/>
                </a:cxn>
                <a:cxn ang="0">
                  <a:pos x="40" y="14"/>
                </a:cxn>
                <a:cxn ang="0">
                  <a:pos x="52" y="24"/>
                </a:cxn>
                <a:cxn ang="0">
                  <a:pos x="56" y="16"/>
                </a:cxn>
                <a:cxn ang="0">
                  <a:pos x="62" y="12"/>
                </a:cxn>
                <a:cxn ang="0">
                  <a:pos x="60" y="10"/>
                </a:cxn>
                <a:cxn ang="0">
                  <a:pos x="62" y="6"/>
                </a:cxn>
                <a:cxn ang="0">
                  <a:pos x="62" y="0"/>
                </a:cxn>
                <a:cxn ang="0">
                  <a:pos x="104" y="24"/>
                </a:cxn>
                <a:cxn ang="0">
                  <a:pos x="108" y="34"/>
                </a:cxn>
                <a:cxn ang="0">
                  <a:pos x="124" y="44"/>
                </a:cxn>
              </a:cxnLst>
              <a:rect l="0" t="0" r="r" b="b"/>
              <a:pathLst>
                <a:path w="138" h="164">
                  <a:moveTo>
                    <a:pt x="124" y="44"/>
                  </a:moveTo>
                  <a:lnTo>
                    <a:pt x="124" y="44"/>
                  </a:lnTo>
                  <a:lnTo>
                    <a:pt x="122" y="52"/>
                  </a:lnTo>
                  <a:lnTo>
                    <a:pt x="120" y="52"/>
                  </a:lnTo>
                  <a:lnTo>
                    <a:pt x="120" y="52"/>
                  </a:lnTo>
                  <a:lnTo>
                    <a:pt x="120" y="54"/>
                  </a:lnTo>
                  <a:lnTo>
                    <a:pt x="120" y="56"/>
                  </a:lnTo>
                  <a:lnTo>
                    <a:pt x="118" y="58"/>
                  </a:lnTo>
                  <a:lnTo>
                    <a:pt x="118" y="64"/>
                  </a:lnTo>
                  <a:lnTo>
                    <a:pt x="116" y="66"/>
                  </a:lnTo>
                  <a:lnTo>
                    <a:pt x="116" y="68"/>
                  </a:lnTo>
                  <a:lnTo>
                    <a:pt x="116" y="70"/>
                  </a:lnTo>
                  <a:lnTo>
                    <a:pt x="116" y="72"/>
                  </a:lnTo>
                  <a:lnTo>
                    <a:pt x="116" y="76"/>
                  </a:lnTo>
                  <a:lnTo>
                    <a:pt x="122" y="82"/>
                  </a:lnTo>
                  <a:lnTo>
                    <a:pt x="128" y="86"/>
                  </a:lnTo>
                  <a:lnTo>
                    <a:pt x="128" y="90"/>
                  </a:lnTo>
                  <a:lnTo>
                    <a:pt x="126" y="92"/>
                  </a:lnTo>
                  <a:lnTo>
                    <a:pt x="124" y="96"/>
                  </a:lnTo>
                  <a:lnTo>
                    <a:pt x="124" y="104"/>
                  </a:lnTo>
                  <a:lnTo>
                    <a:pt x="124" y="116"/>
                  </a:lnTo>
                  <a:lnTo>
                    <a:pt x="124" y="122"/>
                  </a:lnTo>
                  <a:lnTo>
                    <a:pt x="128" y="130"/>
                  </a:lnTo>
                  <a:lnTo>
                    <a:pt x="132" y="132"/>
                  </a:lnTo>
                  <a:lnTo>
                    <a:pt x="136" y="136"/>
                  </a:lnTo>
                  <a:lnTo>
                    <a:pt x="136" y="140"/>
                  </a:lnTo>
                  <a:lnTo>
                    <a:pt x="138" y="140"/>
                  </a:lnTo>
                  <a:lnTo>
                    <a:pt x="138" y="144"/>
                  </a:lnTo>
                  <a:lnTo>
                    <a:pt x="124" y="152"/>
                  </a:lnTo>
                  <a:lnTo>
                    <a:pt x="120" y="154"/>
                  </a:lnTo>
                  <a:lnTo>
                    <a:pt x="116" y="154"/>
                  </a:lnTo>
                  <a:lnTo>
                    <a:pt x="112" y="154"/>
                  </a:lnTo>
                  <a:lnTo>
                    <a:pt x="110" y="156"/>
                  </a:lnTo>
                  <a:lnTo>
                    <a:pt x="106" y="158"/>
                  </a:lnTo>
                  <a:lnTo>
                    <a:pt x="104" y="156"/>
                  </a:lnTo>
                  <a:lnTo>
                    <a:pt x="102" y="156"/>
                  </a:lnTo>
                  <a:lnTo>
                    <a:pt x="102" y="158"/>
                  </a:lnTo>
                  <a:lnTo>
                    <a:pt x="98" y="160"/>
                  </a:lnTo>
                  <a:lnTo>
                    <a:pt x="88" y="162"/>
                  </a:lnTo>
                  <a:lnTo>
                    <a:pt x="80" y="164"/>
                  </a:lnTo>
                  <a:lnTo>
                    <a:pt x="76" y="164"/>
                  </a:lnTo>
                  <a:lnTo>
                    <a:pt x="76" y="162"/>
                  </a:lnTo>
                  <a:lnTo>
                    <a:pt x="74" y="160"/>
                  </a:lnTo>
                  <a:lnTo>
                    <a:pt x="72" y="158"/>
                  </a:lnTo>
                  <a:lnTo>
                    <a:pt x="70" y="158"/>
                  </a:lnTo>
                  <a:lnTo>
                    <a:pt x="68" y="160"/>
                  </a:lnTo>
                  <a:lnTo>
                    <a:pt x="62" y="162"/>
                  </a:lnTo>
                  <a:lnTo>
                    <a:pt x="62" y="158"/>
                  </a:lnTo>
                  <a:lnTo>
                    <a:pt x="62" y="146"/>
                  </a:lnTo>
                  <a:lnTo>
                    <a:pt x="62" y="130"/>
                  </a:lnTo>
                  <a:lnTo>
                    <a:pt x="58" y="128"/>
                  </a:lnTo>
                  <a:lnTo>
                    <a:pt x="58" y="126"/>
                  </a:lnTo>
                  <a:lnTo>
                    <a:pt x="56" y="124"/>
                  </a:lnTo>
                  <a:lnTo>
                    <a:pt x="54" y="124"/>
                  </a:lnTo>
                  <a:lnTo>
                    <a:pt x="42" y="122"/>
                  </a:lnTo>
                  <a:lnTo>
                    <a:pt x="38" y="122"/>
                  </a:lnTo>
                  <a:lnTo>
                    <a:pt x="34" y="120"/>
                  </a:lnTo>
                  <a:lnTo>
                    <a:pt x="30" y="116"/>
                  </a:lnTo>
                  <a:lnTo>
                    <a:pt x="28" y="116"/>
                  </a:lnTo>
                  <a:lnTo>
                    <a:pt x="26" y="114"/>
                  </a:lnTo>
                  <a:lnTo>
                    <a:pt x="26" y="112"/>
                  </a:lnTo>
                  <a:lnTo>
                    <a:pt x="26" y="108"/>
                  </a:lnTo>
                  <a:lnTo>
                    <a:pt x="24" y="104"/>
                  </a:lnTo>
                  <a:lnTo>
                    <a:pt x="20" y="104"/>
                  </a:lnTo>
                  <a:lnTo>
                    <a:pt x="20" y="100"/>
                  </a:lnTo>
                  <a:lnTo>
                    <a:pt x="18" y="100"/>
                  </a:lnTo>
                  <a:lnTo>
                    <a:pt x="16" y="96"/>
                  </a:lnTo>
                  <a:lnTo>
                    <a:pt x="16" y="94"/>
                  </a:lnTo>
                  <a:lnTo>
                    <a:pt x="12" y="92"/>
                  </a:lnTo>
                  <a:lnTo>
                    <a:pt x="12" y="86"/>
                  </a:lnTo>
                  <a:lnTo>
                    <a:pt x="14" y="80"/>
                  </a:lnTo>
                  <a:lnTo>
                    <a:pt x="8" y="74"/>
                  </a:lnTo>
                  <a:lnTo>
                    <a:pt x="6" y="72"/>
                  </a:lnTo>
                  <a:lnTo>
                    <a:pt x="0" y="68"/>
                  </a:lnTo>
                  <a:lnTo>
                    <a:pt x="2" y="56"/>
                  </a:lnTo>
                  <a:lnTo>
                    <a:pt x="0" y="56"/>
                  </a:lnTo>
                  <a:lnTo>
                    <a:pt x="0" y="54"/>
                  </a:lnTo>
                  <a:lnTo>
                    <a:pt x="2" y="54"/>
                  </a:lnTo>
                  <a:lnTo>
                    <a:pt x="2" y="52"/>
                  </a:lnTo>
                  <a:lnTo>
                    <a:pt x="0" y="52"/>
                  </a:lnTo>
                  <a:lnTo>
                    <a:pt x="0" y="48"/>
                  </a:lnTo>
                  <a:lnTo>
                    <a:pt x="6" y="50"/>
                  </a:lnTo>
                  <a:lnTo>
                    <a:pt x="10" y="46"/>
                  </a:lnTo>
                  <a:lnTo>
                    <a:pt x="12" y="38"/>
                  </a:lnTo>
                  <a:lnTo>
                    <a:pt x="18" y="34"/>
                  </a:lnTo>
                  <a:lnTo>
                    <a:pt x="20" y="28"/>
                  </a:lnTo>
                  <a:lnTo>
                    <a:pt x="16" y="28"/>
                  </a:lnTo>
                  <a:lnTo>
                    <a:pt x="14" y="24"/>
                  </a:lnTo>
                  <a:lnTo>
                    <a:pt x="14" y="22"/>
                  </a:lnTo>
                  <a:lnTo>
                    <a:pt x="14" y="18"/>
                  </a:lnTo>
                  <a:lnTo>
                    <a:pt x="16" y="18"/>
                  </a:lnTo>
                  <a:lnTo>
                    <a:pt x="16" y="14"/>
                  </a:lnTo>
                  <a:lnTo>
                    <a:pt x="16" y="6"/>
                  </a:lnTo>
                  <a:lnTo>
                    <a:pt x="12" y="0"/>
                  </a:lnTo>
                  <a:lnTo>
                    <a:pt x="30" y="0"/>
                  </a:lnTo>
                  <a:lnTo>
                    <a:pt x="26" y="8"/>
                  </a:lnTo>
                  <a:lnTo>
                    <a:pt x="28" y="14"/>
                  </a:lnTo>
                  <a:lnTo>
                    <a:pt x="30" y="18"/>
                  </a:lnTo>
                  <a:lnTo>
                    <a:pt x="32" y="22"/>
                  </a:lnTo>
                  <a:lnTo>
                    <a:pt x="34" y="24"/>
                  </a:lnTo>
                  <a:lnTo>
                    <a:pt x="38" y="22"/>
                  </a:lnTo>
                  <a:lnTo>
                    <a:pt x="36" y="18"/>
                  </a:lnTo>
                  <a:lnTo>
                    <a:pt x="40" y="18"/>
                  </a:lnTo>
                  <a:lnTo>
                    <a:pt x="42" y="16"/>
                  </a:lnTo>
                  <a:lnTo>
                    <a:pt x="40" y="14"/>
                  </a:lnTo>
                  <a:lnTo>
                    <a:pt x="46" y="14"/>
                  </a:lnTo>
                  <a:lnTo>
                    <a:pt x="52" y="18"/>
                  </a:lnTo>
                  <a:lnTo>
                    <a:pt x="52" y="24"/>
                  </a:lnTo>
                  <a:lnTo>
                    <a:pt x="56" y="26"/>
                  </a:lnTo>
                  <a:lnTo>
                    <a:pt x="56" y="20"/>
                  </a:lnTo>
                  <a:lnTo>
                    <a:pt x="56" y="16"/>
                  </a:lnTo>
                  <a:lnTo>
                    <a:pt x="58" y="14"/>
                  </a:lnTo>
                  <a:lnTo>
                    <a:pt x="62" y="14"/>
                  </a:lnTo>
                  <a:lnTo>
                    <a:pt x="62" y="12"/>
                  </a:lnTo>
                  <a:lnTo>
                    <a:pt x="64" y="12"/>
                  </a:lnTo>
                  <a:lnTo>
                    <a:pt x="64" y="10"/>
                  </a:lnTo>
                  <a:lnTo>
                    <a:pt x="60" y="10"/>
                  </a:lnTo>
                  <a:lnTo>
                    <a:pt x="58" y="8"/>
                  </a:lnTo>
                  <a:lnTo>
                    <a:pt x="60" y="8"/>
                  </a:lnTo>
                  <a:lnTo>
                    <a:pt x="62" y="6"/>
                  </a:lnTo>
                  <a:lnTo>
                    <a:pt x="56" y="6"/>
                  </a:lnTo>
                  <a:lnTo>
                    <a:pt x="60" y="2"/>
                  </a:lnTo>
                  <a:lnTo>
                    <a:pt x="62" y="0"/>
                  </a:lnTo>
                  <a:lnTo>
                    <a:pt x="100" y="18"/>
                  </a:lnTo>
                  <a:lnTo>
                    <a:pt x="102" y="20"/>
                  </a:lnTo>
                  <a:lnTo>
                    <a:pt x="104" y="24"/>
                  </a:lnTo>
                  <a:lnTo>
                    <a:pt x="104" y="30"/>
                  </a:lnTo>
                  <a:lnTo>
                    <a:pt x="106" y="32"/>
                  </a:lnTo>
                  <a:lnTo>
                    <a:pt x="108" y="34"/>
                  </a:lnTo>
                  <a:lnTo>
                    <a:pt x="110" y="34"/>
                  </a:lnTo>
                  <a:lnTo>
                    <a:pt x="124" y="44"/>
                  </a:lnTo>
                  <a:lnTo>
                    <a:pt x="124" y="4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63" name="Freeform 479">
              <a:extLst>
                <a:ext uri="{FF2B5EF4-FFF2-40B4-BE49-F238E27FC236}">
                  <a16:creationId xmlns:a16="http://schemas.microsoft.com/office/drawing/2014/main" id="{82AC38F6-5F91-4F35-86F5-EA7872A6CAB7}"/>
                </a:ext>
              </a:extLst>
            </p:cNvPr>
            <p:cNvSpPr>
              <a:spLocks/>
            </p:cNvSpPr>
            <p:nvPr/>
          </p:nvSpPr>
          <p:spPr bwMode="auto">
            <a:xfrm>
              <a:off x="3987800" y="3622675"/>
              <a:ext cx="120650" cy="117475"/>
            </a:xfrm>
            <a:custGeom>
              <a:avLst/>
              <a:gdLst/>
              <a:ahLst/>
              <a:cxnLst>
                <a:cxn ang="0">
                  <a:pos x="14" y="6"/>
                </a:cxn>
                <a:cxn ang="0">
                  <a:pos x="12" y="20"/>
                </a:cxn>
                <a:cxn ang="0">
                  <a:pos x="8" y="32"/>
                </a:cxn>
                <a:cxn ang="0">
                  <a:pos x="4" y="32"/>
                </a:cxn>
                <a:cxn ang="0">
                  <a:pos x="4" y="38"/>
                </a:cxn>
                <a:cxn ang="0">
                  <a:pos x="0" y="38"/>
                </a:cxn>
                <a:cxn ang="0">
                  <a:pos x="6" y="48"/>
                </a:cxn>
                <a:cxn ang="0">
                  <a:pos x="10" y="56"/>
                </a:cxn>
                <a:cxn ang="0">
                  <a:pos x="16" y="54"/>
                </a:cxn>
                <a:cxn ang="0">
                  <a:pos x="22" y="54"/>
                </a:cxn>
                <a:cxn ang="0">
                  <a:pos x="26" y="52"/>
                </a:cxn>
                <a:cxn ang="0">
                  <a:pos x="30" y="54"/>
                </a:cxn>
                <a:cxn ang="0">
                  <a:pos x="46" y="52"/>
                </a:cxn>
                <a:cxn ang="0">
                  <a:pos x="52" y="54"/>
                </a:cxn>
                <a:cxn ang="0">
                  <a:pos x="46" y="60"/>
                </a:cxn>
                <a:cxn ang="0">
                  <a:pos x="24" y="60"/>
                </a:cxn>
                <a:cxn ang="0">
                  <a:pos x="22" y="62"/>
                </a:cxn>
                <a:cxn ang="0">
                  <a:pos x="10" y="66"/>
                </a:cxn>
                <a:cxn ang="0">
                  <a:pos x="10" y="68"/>
                </a:cxn>
                <a:cxn ang="0">
                  <a:pos x="14" y="74"/>
                </a:cxn>
                <a:cxn ang="0">
                  <a:pos x="26" y="68"/>
                </a:cxn>
                <a:cxn ang="0">
                  <a:pos x="46" y="68"/>
                </a:cxn>
                <a:cxn ang="0">
                  <a:pos x="56" y="70"/>
                </a:cxn>
                <a:cxn ang="0">
                  <a:pos x="64" y="72"/>
                </a:cxn>
                <a:cxn ang="0">
                  <a:pos x="70" y="72"/>
                </a:cxn>
                <a:cxn ang="0">
                  <a:pos x="74" y="60"/>
                </a:cxn>
                <a:cxn ang="0">
                  <a:pos x="70" y="56"/>
                </a:cxn>
                <a:cxn ang="0">
                  <a:pos x="68" y="52"/>
                </a:cxn>
                <a:cxn ang="0">
                  <a:pos x="70" y="42"/>
                </a:cxn>
                <a:cxn ang="0">
                  <a:pos x="70" y="38"/>
                </a:cxn>
                <a:cxn ang="0">
                  <a:pos x="70" y="32"/>
                </a:cxn>
                <a:cxn ang="0">
                  <a:pos x="62" y="26"/>
                </a:cxn>
                <a:cxn ang="0">
                  <a:pos x="58" y="24"/>
                </a:cxn>
                <a:cxn ang="0">
                  <a:pos x="58" y="16"/>
                </a:cxn>
                <a:cxn ang="0">
                  <a:pos x="52" y="14"/>
                </a:cxn>
                <a:cxn ang="0">
                  <a:pos x="50" y="12"/>
                </a:cxn>
                <a:cxn ang="0">
                  <a:pos x="46" y="4"/>
                </a:cxn>
                <a:cxn ang="0">
                  <a:pos x="38" y="2"/>
                </a:cxn>
                <a:cxn ang="0">
                  <a:pos x="26" y="0"/>
                </a:cxn>
                <a:cxn ang="0">
                  <a:pos x="24" y="2"/>
                </a:cxn>
                <a:cxn ang="0">
                  <a:pos x="20" y="4"/>
                </a:cxn>
                <a:cxn ang="0">
                  <a:pos x="14" y="6"/>
                </a:cxn>
              </a:cxnLst>
              <a:rect l="0" t="0" r="r" b="b"/>
              <a:pathLst>
                <a:path w="76" h="74">
                  <a:moveTo>
                    <a:pt x="14" y="6"/>
                  </a:moveTo>
                  <a:lnTo>
                    <a:pt x="14" y="6"/>
                  </a:lnTo>
                  <a:lnTo>
                    <a:pt x="12" y="14"/>
                  </a:lnTo>
                  <a:lnTo>
                    <a:pt x="12" y="20"/>
                  </a:lnTo>
                  <a:lnTo>
                    <a:pt x="12" y="24"/>
                  </a:lnTo>
                  <a:lnTo>
                    <a:pt x="8" y="32"/>
                  </a:lnTo>
                  <a:lnTo>
                    <a:pt x="6" y="32"/>
                  </a:lnTo>
                  <a:lnTo>
                    <a:pt x="4" y="32"/>
                  </a:lnTo>
                  <a:lnTo>
                    <a:pt x="4" y="36"/>
                  </a:lnTo>
                  <a:lnTo>
                    <a:pt x="4" y="38"/>
                  </a:lnTo>
                  <a:lnTo>
                    <a:pt x="2" y="38"/>
                  </a:lnTo>
                  <a:lnTo>
                    <a:pt x="0" y="38"/>
                  </a:lnTo>
                  <a:lnTo>
                    <a:pt x="4" y="42"/>
                  </a:lnTo>
                  <a:lnTo>
                    <a:pt x="6" y="48"/>
                  </a:lnTo>
                  <a:lnTo>
                    <a:pt x="6" y="54"/>
                  </a:lnTo>
                  <a:lnTo>
                    <a:pt x="10" y="56"/>
                  </a:lnTo>
                  <a:lnTo>
                    <a:pt x="12" y="54"/>
                  </a:lnTo>
                  <a:lnTo>
                    <a:pt x="16" y="54"/>
                  </a:lnTo>
                  <a:lnTo>
                    <a:pt x="18" y="54"/>
                  </a:lnTo>
                  <a:lnTo>
                    <a:pt x="22" y="54"/>
                  </a:lnTo>
                  <a:lnTo>
                    <a:pt x="24" y="52"/>
                  </a:lnTo>
                  <a:lnTo>
                    <a:pt x="26" y="52"/>
                  </a:lnTo>
                  <a:lnTo>
                    <a:pt x="30" y="54"/>
                  </a:lnTo>
                  <a:lnTo>
                    <a:pt x="30" y="54"/>
                  </a:lnTo>
                  <a:lnTo>
                    <a:pt x="36" y="52"/>
                  </a:lnTo>
                  <a:lnTo>
                    <a:pt x="46" y="52"/>
                  </a:lnTo>
                  <a:lnTo>
                    <a:pt x="50" y="52"/>
                  </a:lnTo>
                  <a:lnTo>
                    <a:pt x="52" y="54"/>
                  </a:lnTo>
                  <a:lnTo>
                    <a:pt x="50" y="60"/>
                  </a:lnTo>
                  <a:lnTo>
                    <a:pt x="46" y="60"/>
                  </a:lnTo>
                  <a:lnTo>
                    <a:pt x="26" y="60"/>
                  </a:lnTo>
                  <a:lnTo>
                    <a:pt x="24" y="60"/>
                  </a:lnTo>
                  <a:lnTo>
                    <a:pt x="22" y="60"/>
                  </a:lnTo>
                  <a:lnTo>
                    <a:pt x="22" y="62"/>
                  </a:lnTo>
                  <a:lnTo>
                    <a:pt x="10" y="64"/>
                  </a:lnTo>
                  <a:lnTo>
                    <a:pt x="10" y="66"/>
                  </a:lnTo>
                  <a:lnTo>
                    <a:pt x="12" y="66"/>
                  </a:lnTo>
                  <a:lnTo>
                    <a:pt x="10" y="68"/>
                  </a:lnTo>
                  <a:lnTo>
                    <a:pt x="10" y="70"/>
                  </a:lnTo>
                  <a:lnTo>
                    <a:pt x="14" y="74"/>
                  </a:lnTo>
                  <a:lnTo>
                    <a:pt x="20" y="72"/>
                  </a:lnTo>
                  <a:lnTo>
                    <a:pt x="26" y="68"/>
                  </a:lnTo>
                  <a:lnTo>
                    <a:pt x="34" y="68"/>
                  </a:lnTo>
                  <a:lnTo>
                    <a:pt x="46" y="68"/>
                  </a:lnTo>
                  <a:lnTo>
                    <a:pt x="50" y="70"/>
                  </a:lnTo>
                  <a:lnTo>
                    <a:pt x="56" y="70"/>
                  </a:lnTo>
                  <a:lnTo>
                    <a:pt x="60" y="70"/>
                  </a:lnTo>
                  <a:lnTo>
                    <a:pt x="64" y="72"/>
                  </a:lnTo>
                  <a:lnTo>
                    <a:pt x="66" y="72"/>
                  </a:lnTo>
                  <a:lnTo>
                    <a:pt x="70" y="72"/>
                  </a:lnTo>
                  <a:lnTo>
                    <a:pt x="76" y="70"/>
                  </a:lnTo>
                  <a:lnTo>
                    <a:pt x="74" y="60"/>
                  </a:lnTo>
                  <a:lnTo>
                    <a:pt x="74" y="60"/>
                  </a:lnTo>
                  <a:lnTo>
                    <a:pt x="70" y="56"/>
                  </a:lnTo>
                  <a:lnTo>
                    <a:pt x="68" y="54"/>
                  </a:lnTo>
                  <a:lnTo>
                    <a:pt x="68" y="52"/>
                  </a:lnTo>
                  <a:lnTo>
                    <a:pt x="70" y="46"/>
                  </a:lnTo>
                  <a:lnTo>
                    <a:pt x="70" y="42"/>
                  </a:lnTo>
                  <a:lnTo>
                    <a:pt x="70" y="40"/>
                  </a:lnTo>
                  <a:lnTo>
                    <a:pt x="70" y="38"/>
                  </a:lnTo>
                  <a:lnTo>
                    <a:pt x="68" y="36"/>
                  </a:lnTo>
                  <a:lnTo>
                    <a:pt x="70" y="32"/>
                  </a:lnTo>
                  <a:lnTo>
                    <a:pt x="66" y="26"/>
                  </a:lnTo>
                  <a:lnTo>
                    <a:pt x="62" y="26"/>
                  </a:lnTo>
                  <a:lnTo>
                    <a:pt x="60" y="26"/>
                  </a:lnTo>
                  <a:lnTo>
                    <a:pt x="58" y="24"/>
                  </a:lnTo>
                  <a:lnTo>
                    <a:pt x="58" y="18"/>
                  </a:lnTo>
                  <a:lnTo>
                    <a:pt x="58" y="16"/>
                  </a:lnTo>
                  <a:lnTo>
                    <a:pt x="56" y="14"/>
                  </a:lnTo>
                  <a:lnTo>
                    <a:pt x="52" y="14"/>
                  </a:lnTo>
                  <a:lnTo>
                    <a:pt x="50" y="14"/>
                  </a:lnTo>
                  <a:lnTo>
                    <a:pt x="50" y="12"/>
                  </a:lnTo>
                  <a:lnTo>
                    <a:pt x="48" y="6"/>
                  </a:lnTo>
                  <a:lnTo>
                    <a:pt x="46" y="4"/>
                  </a:lnTo>
                  <a:lnTo>
                    <a:pt x="42" y="2"/>
                  </a:lnTo>
                  <a:lnTo>
                    <a:pt x="38" y="2"/>
                  </a:lnTo>
                  <a:lnTo>
                    <a:pt x="30" y="2"/>
                  </a:lnTo>
                  <a:lnTo>
                    <a:pt x="26" y="0"/>
                  </a:lnTo>
                  <a:lnTo>
                    <a:pt x="24" y="0"/>
                  </a:lnTo>
                  <a:lnTo>
                    <a:pt x="24" y="2"/>
                  </a:lnTo>
                  <a:lnTo>
                    <a:pt x="22" y="4"/>
                  </a:lnTo>
                  <a:lnTo>
                    <a:pt x="20" y="4"/>
                  </a:lnTo>
                  <a:lnTo>
                    <a:pt x="18" y="4"/>
                  </a:lnTo>
                  <a:lnTo>
                    <a:pt x="14" y="6"/>
                  </a:lnTo>
                  <a:lnTo>
                    <a:pt x="14" y="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64" name="Freeform 480">
              <a:extLst>
                <a:ext uri="{FF2B5EF4-FFF2-40B4-BE49-F238E27FC236}">
                  <a16:creationId xmlns:a16="http://schemas.microsoft.com/office/drawing/2014/main" id="{1C8AF919-12D4-4713-8330-F853F7242DCA}"/>
                </a:ext>
              </a:extLst>
            </p:cNvPr>
            <p:cNvSpPr>
              <a:spLocks/>
            </p:cNvSpPr>
            <p:nvPr/>
          </p:nvSpPr>
          <p:spPr bwMode="auto">
            <a:xfrm>
              <a:off x="4940300" y="4108450"/>
              <a:ext cx="47625" cy="38100"/>
            </a:xfrm>
            <a:custGeom>
              <a:avLst/>
              <a:gdLst/>
              <a:ahLst/>
              <a:cxnLst>
                <a:cxn ang="0">
                  <a:pos x="2" y="10"/>
                </a:cxn>
                <a:cxn ang="0">
                  <a:pos x="2" y="10"/>
                </a:cxn>
                <a:cxn ang="0">
                  <a:pos x="0" y="12"/>
                </a:cxn>
                <a:cxn ang="0">
                  <a:pos x="0" y="14"/>
                </a:cxn>
                <a:cxn ang="0">
                  <a:pos x="0" y="16"/>
                </a:cxn>
                <a:cxn ang="0">
                  <a:pos x="2" y="18"/>
                </a:cxn>
                <a:cxn ang="0">
                  <a:pos x="6" y="20"/>
                </a:cxn>
                <a:cxn ang="0">
                  <a:pos x="8" y="18"/>
                </a:cxn>
                <a:cxn ang="0">
                  <a:pos x="8" y="16"/>
                </a:cxn>
                <a:cxn ang="0">
                  <a:pos x="10" y="18"/>
                </a:cxn>
                <a:cxn ang="0">
                  <a:pos x="12" y="24"/>
                </a:cxn>
                <a:cxn ang="0">
                  <a:pos x="16" y="22"/>
                </a:cxn>
                <a:cxn ang="0">
                  <a:pos x="18" y="20"/>
                </a:cxn>
                <a:cxn ang="0">
                  <a:pos x="18" y="18"/>
                </a:cxn>
                <a:cxn ang="0">
                  <a:pos x="18" y="16"/>
                </a:cxn>
                <a:cxn ang="0">
                  <a:pos x="20" y="16"/>
                </a:cxn>
                <a:cxn ang="0">
                  <a:pos x="26" y="18"/>
                </a:cxn>
                <a:cxn ang="0">
                  <a:pos x="28" y="18"/>
                </a:cxn>
                <a:cxn ang="0">
                  <a:pos x="30" y="18"/>
                </a:cxn>
                <a:cxn ang="0">
                  <a:pos x="30" y="14"/>
                </a:cxn>
                <a:cxn ang="0">
                  <a:pos x="30" y="6"/>
                </a:cxn>
                <a:cxn ang="0">
                  <a:pos x="26" y="0"/>
                </a:cxn>
                <a:cxn ang="0">
                  <a:pos x="24" y="0"/>
                </a:cxn>
                <a:cxn ang="0">
                  <a:pos x="20" y="2"/>
                </a:cxn>
                <a:cxn ang="0">
                  <a:pos x="16" y="4"/>
                </a:cxn>
                <a:cxn ang="0">
                  <a:pos x="12" y="2"/>
                </a:cxn>
                <a:cxn ang="0">
                  <a:pos x="6" y="0"/>
                </a:cxn>
                <a:cxn ang="0">
                  <a:pos x="6" y="0"/>
                </a:cxn>
                <a:cxn ang="0">
                  <a:pos x="8" y="2"/>
                </a:cxn>
                <a:cxn ang="0">
                  <a:pos x="6" y="10"/>
                </a:cxn>
                <a:cxn ang="0">
                  <a:pos x="2" y="10"/>
                </a:cxn>
                <a:cxn ang="0">
                  <a:pos x="2" y="10"/>
                </a:cxn>
              </a:cxnLst>
              <a:rect l="0" t="0" r="r" b="b"/>
              <a:pathLst>
                <a:path w="30" h="24">
                  <a:moveTo>
                    <a:pt x="2" y="10"/>
                  </a:moveTo>
                  <a:lnTo>
                    <a:pt x="2" y="10"/>
                  </a:lnTo>
                  <a:lnTo>
                    <a:pt x="0" y="12"/>
                  </a:lnTo>
                  <a:lnTo>
                    <a:pt x="0" y="14"/>
                  </a:lnTo>
                  <a:lnTo>
                    <a:pt x="0" y="16"/>
                  </a:lnTo>
                  <a:lnTo>
                    <a:pt x="2" y="18"/>
                  </a:lnTo>
                  <a:lnTo>
                    <a:pt x="6" y="20"/>
                  </a:lnTo>
                  <a:lnTo>
                    <a:pt x="8" y="18"/>
                  </a:lnTo>
                  <a:lnTo>
                    <a:pt x="8" y="16"/>
                  </a:lnTo>
                  <a:lnTo>
                    <a:pt x="10" y="18"/>
                  </a:lnTo>
                  <a:lnTo>
                    <a:pt x="12" y="24"/>
                  </a:lnTo>
                  <a:lnTo>
                    <a:pt x="16" y="22"/>
                  </a:lnTo>
                  <a:lnTo>
                    <a:pt x="18" y="20"/>
                  </a:lnTo>
                  <a:lnTo>
                    <a:pt x="18" y="18"/>
                  </a:lnTo>
                  <a:lnTo>
                    <a:pt x="18" y="16"/>
                  </a:lnTo>
                  <a:lnTo>
                    <a:pt x="20" y="16"/>
                  </a:lnTo>
                  <a:lnTo>
                    <a:pt x="26" y="18"/>
                  </a:lnTo>
                  <a:lnTo>
                    <a:pt x="28" y="18"/>
                  </a:lnTo>
                  <a:lnTo>
                    <a:pt x="30" y="18"/>
                  </a:lnTo>
                  <a:lnTo>
                    <a:pt x="30" y="14"/>
                  </a:lnTo>
                  <a:lnTo>
                    <a:pt x="30" y="6"/>
                  </a:lnTo>
                  <a:lnTo>
                    <a:pt x="26" y="0"/>
                  </a:lnTo>
                  <a:lnTo>
                    <a:pt x="24" y="0"/>
                  </a:lnTo>
                  <a:lnTo>
                    <a:pt x="20" y="2"/>
                  </a:lnTo>
                  <a:lnTo>
                    <a:pt x="16" y="4"/>
                  </a:lnTo>
                  <a:lnTo>
                    <a:pt x="12" y="2"/>
                  </a:lnTo>
                  <a:lnTo>
                    <a:pt x="6" y="0"/>
                  </a:lnTo>
                  <a:lnTo>
                    <a:pt x="6" y="0"/>
                  </a:lnTo>
                  <a:lnTo>
                    <a:pt x="8" y="2"/>
                  </a:lnTo>
                  <a:lnTo>
                    <a:pt x="6" y="10"/>
                  </a:lnTo>
                  <a:lnTo>
                    <a:pt x="2" y="10"/>
                  </a:lnTo>
                  <a:lnTo>
                    <a:pt x="2" y="1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65" name="Freeform 481">
              <a:extLst>
                <a:ext uri="{FF2B5EF4-FFF2-40B4-BE49-F238E27FC236}">
                  <a16:creationId xmlns:a16="http://schemas.microsoft.com/office/drawing/2014/main" id="{44E1A152-48EA-441B-8355-B4A1D519660D}"/>
                </a:ext>
              </a:extLst>
            </p:cNvPr>
            <p:cNvSpPr>
              <a:spLocks/>
            </p:cNvSpPr>
            <p:nvPr/>
          </p:nvSpPr>
          <p:spPr bwMode="auto">
            <a:xfrm>
              <a:off x="4400550" y="3692525"/>
              <a:ext cx="250825" cy="257175"/>
            </a:xfrm>
            <a:custGeom>
              <a:avLst/>
              <a:gdLst/>
              <a:ahLst/>
              <a:cxnLst>
                <a:cxn ang="0">
                  <a:pos x="76" y="146"/>
                </a:cxn>
                <a:cxn ang="0">
                  <a:pos x="74" y="138"/>
                </a:cxn>
                <a:cxn ang="0">
                  <a:pos x="78" y="128"/>
                </a:cxn>
                <a:cxn ang="0">
                  <a:pos x="88" y="124"/>
                </a:cxn>
                <a:cxn ang="0">
                  <a:pos x="100" y="126"/>
                </a:cxn>
                <a:cxn ang="0">
                  <a:pos x="104" y="130"/>
                </a:cxn>
                <a:cxn ang="0">
                  <a:pos x="110" y="122"/>
                </a:cxn>
                <a:cxn ang="0">
                  <a:pos x="112" y="108"/>
                </a:cxn>
                <a:cxn ang="0">
                  <a:pos x="118" y="98"/>
                </a:cxn>
                <a:cxn ang="0">
                  <a:pos x="122" y="86"/>
                </a:cxn>
                <a:cxn ang="0">
                  <a:pos x="136" y="78"/>
                </a:cxn>
                <a:cxn ang="0">
                  <a:pos x="136" y="70"/>
                </a:cxn>
                <a:cxn ang="0">
                  <a:pos x="140" y="62"/>
                </a:cxn>
                <a:cxn ang="0">
                  <a:pos x="142" y="52"/>
                </a:cxn>
                <a:cxn ang="0">
                  <a:pos x="150" y="42"/>
                </a:cxn>
                <a:cxn ang="0">
                  <a:pos x="156" y="36"/>
                </a:cxn>
                <a:cxn ang="0">
                  <a:pos x="154" y="24"/>
                </a:cxn>
                <a:cxn ang="0">
                  <a:pos x="138" y="4"/>
                </a:cxn>
                <a:cxn ang="0">
                  <a:pos x="132" y="10"/>
                </a:cxn>
                <a:cxn ang="0">
                  <a:pos x="108" y="8"/>
                </a:cxn>
                <a:cxn ang="0">
                  <a:pos x="94" y="14"/>
                </a:cxn>
                <a:cxn ang="0">
                  <a:pos x="80" y="14"/>
                </a:cxn>
                <a:cxn ang="0">
                  <a:pos x="74" y="8"/>
                </a:cxn>
                <a:cxn ang="0">
                  <a:pos x="60" y="12"/>
                </a:cxn>
                <a:cxn ang="0">
                  <a:pos x="52" y="6"/>
                </a:cxn>
                <a:cxn ang="0">
                  <a:pos x="44" y="0"/>
                </a:cxn>
                <a:cxn ang="0">
                  <a:pos x="18" y="10"/>
                </a:cxn>
                <a:cxn ang="0">
                  <a:pos x="12" y="22"/>
                </a:cxn>
                <a:cxn ang="0">
                  <a:pos x="8" y="40"/>
                </a:cxn>
                <a:cxn ang="0">
                  <a:pos x="10" y="46"/>
                </a:cxn>
                <a:cxn ang="0">
                  <a:pos x="10" y="58"/>
                </a:cxn>
                <a:cxn ang="0">
                  <a:pos x="10" y="62"/>
                </a:cxn>
                <a:cxn ang="0">
                  <a:pos x="8" y="72"/>
                </a:cxn>
                <a:cxn ang="0">
                  <a:pos x="4" y="82"/>
                </a:cxn>
                <a:cxn ang="0">
                  <a:pos x="2" y="84"/>
                </a:cxn>
                <a:cxn ang="0">
                  <a:pos x="2" y="94"/>
                </a:cxn>
                <a:cxn ang="0">
                  <a:pos x="2" y="108"/>
                </a:cxn>
                <a:cxn ang="0">
                  <a:pos x="2" y="128"/>
                </a:cxn>
                <a:cxn ang="0">
                  <a:pos x="16" y="128"/>
                </a:cxn>
                <a:cxn ang="0">
                  <a:pos x="32" y="138"/>
                </a:cxn>
                <a:cxn ang="0">
                  <a:pos x="38" y="142"/>
                </a:cxn>
                <a:cxn ang="0">
                  <a:pos x="44" y="162"/>
                </a:cxn>
                <a:cxn ang="0">
                  <a:pos x="58" y="160"/>
                </a:cxn>
                <a:cxn ang="0">
                  <a:pos x="62" y="160"/>
                </a:cxn>
                <a:cxn ang="0">
                  <a:pos x="68" y="154"/>
                </a:cxn>
                <a:cxn ang="0">
                  <a:pos x="74" y="156"/>
                </a:cxn>
                <a:cxn ang="0">
                  <a:pos x="74" y="154"/>
                </a:cxn>
              </a:cxnLst>
              <a:rect l="0" t="0" r="r" b="b"/>
              <a:pathLst>
                <a:path w="158" h="162">
                  <a:moveTo>
                    <a:pt x="74" y="154"/>
                  </a:moveTo>
                  <a:lnTo>
                    <a:pt x="74" y="150"/>
                  </a:lnTo>
                  <a:lnTo>
                    <a:pt x="76" y="146"/>
                  </a:lnTo>
                  <a:lnTo>
                    <a:pt x="74" y="144"/>
                  </a:lnTo>
                  <a:lnTo>
                    <a:pt x="74" y="142"/>
                  </a:lnTo>
                  <a:lnTo>
                    <a:pt x="74" y="138"/>
                  </a:lnTo>
                  <a:lnTo>
                    <a:pt x="76" y="136"/>
                  </a:lnTo>
                  <a:lnTo>
                    <a:pt x="76" y="134"/>
                  </a:lnTo>
                  <a:lnTo>
                    <a:pt x="78" y="128"/>
                  </a:lnTo>
                  <a:lnTo>
                    <a:pt x="80" y="126"/>
                  </a:lnTo>
                  <a:lnTo>
                    <a:pt x="82" y="126"/>
                  </a:lnTo>
                  <a:lnTo>
                    <a:pt x="88" y="124"/>
                  </a:lnTo>
                  <a:lnTo>
                    <a:pt x="92" y="122"/>
                  </a:lnTo>
                  <a:lnTo>
                    <a:pt x="98" y="124"/>
                  </a:lnTo>
                  <a:lnTo>
                    <a:pt x="100" y="126"/>
                  </a:lnTo>
                  <a:lnTo>
                    <a:pt x="98" y="132"/>
                  </a:lnTo>
                  <a:lnTo>
                    <a:pt x="102" y="132"/>
                  </a:lnTo>
                  <a:lnTo>
                    <a:pt x="104" y="130"/>
                  </a:lnTo>
                  <a:lnTo>
                    <a:pt x="106" y="126"/>
                  </a:lnTo>
                  <a:lnTo>
                    <a:pt x="108" y="124"/>
                  </a:lnTo>
                  <a:lnTo>
                    <a:pt x="110" y="122"/>
                  </a:lnTo>
                  <a:lnTo>
                    <a:pt x="108" y="118"/>
                  </a:lnTo>
                  <a:lnTo>
                    <a:pt x="110" y="112"/>
                  </a:lnTo>
                  <a:lnTo>
                    <a:pt x="112" y="108"/>
                  </a:lnTo>
                  <a:lnTo>
                    <a:pt x="114" y="106"/>
                  </a:lnTo>
                  <a:lnTo>
                    <a:pt x="118" y="102"/>
                  </a:lnTo>
                  <a:lnTo>
                    <a:pt x="118" y="98"/>
                  </a:lnTo>
                  <a:lnTo>
                    <a:pt x="120" y="94"/>
                  </a:lnTo>
                  <a:lnTo>
                    <a:pt x="122" y="90"/>
                  </a:lnTo>
                  <a:lnTo>
                    <a:pt x="122" y="86"/>
                  </a:lnTo>
                  <a:lnTo>
                    <a:pt x="124" y="84"/>
                  </a:lnTo>
                  <a:lnTo>
                    <a:pt x="126" y="82"/>
                  </a:lnTo>
                  <a:lnTo>
                    <a:pt x="136" y="78"/>
                  </a:lnTo>
                  <a:lnTo>
                    <a:pt x="138" y="76"/>
                  </a:lnTo>
                  <a:lnTo>
                    <a:pt x="138" y="74"/>
                  </a:lnTo>
                  <a:lnTo>
                    <a:pt x="136" y="70"/>
                  </a:lnTo>
                  <a:lnTo>
                    <a:pt x="136" y="68"/>
                  </a:lnTo>
                  <a:lnTo>
                    <a:pt x="138" y="64"/>
                  </a:lnTo>
                  <a:lnTo>
                    <a:pt x="140" y="62"/>
                  </a:lnTo>
                  <a:lnTo>
                    <a:pt x="142" y="58"/>
                  </a:lnTo>
                  <a:lnTo>
                    <a:pt x="142" y="54"/>
                  </a:lnTo>
                  <a:lnTo>
                    <a:pt x="142" y="52"/>
                  </a:lnTo>
                  <a:lnTo>
                    <a:pt x="146" y="48"/>
                  </a:lnTo>
                  <a:lnTo>
                    <a:pt x="148" y="44"/>
                  </a:lnTo>
                  <a:lnTo>
                    <a:pt x="150" y="42"/>
                  </a:lnTo>
                  <a:lnTo>
                    <a:pt x="152" y="40"/>
                  </a:lnTo>
                  <a:lnTo>
                    <a:pt x="154" y="40"/>
                  </a:lnTo>
                  <a:lnTo>
                    <a:pt x="156" y="36"/>
                  </a:lnTo>
                  <a:lnTo>
                    <a:pt x="158" y="28"/>
                  </a:lnTo>
                  <a:lnTo>
                    <a:pt x="156" y="26"/>
                  </a:lnTo>
                  <a:lnTo>
                    <a:pt x="154" y="24"/>
                  </a:lnTo>
                  <a:lnTo>
                    <a:pt x="154" y="14"/>
                  </a:lnTo>
                  <a:lnTo>
                    <a:pt x="148" y="0"/>
                  </a:lnTo>
                  <a:lnTo>
                    <a:pt x="138" y="4"/>
                  </a:lnTo>
                  <a:lnTo>
                    <a:pt x="136" y="6"/>
                  </a:lnTo>
                  <a:lnTo>
                    <a:pt x="134" y="8"/>
                  </a:lnTo>
                  <a:lnTo>
                    <a:pt x="132" y="10"/>
                  </a:lnTo>
                  <a:lnTo>
                    <a:pt x="124" y="10"/>
                  </a:lnTo>
                  <a:lnTo>
                    <a:pt x="116" y="10"/>
                  </a:lnTo>
                  <a:lnTo>
                    <a:pt x="108" y="8"/>
                  </a:lnTo>
                  <a:lnTo>
                    <a:pt x="102" y="8"/>
                  </a:lnTo>
                  <a:lnTo>
                    <a:pt x="96" y="10"/>
                  </a:lnTo>
                  <a:lnTo>
                    <a:pt x="94" y="14"/>
                  </a:lnTo>
                  <a:lnTo>
                    <a:pt x="92" y="14"/>
                  </a:lnTo>
                  <a:lnTo>
                    <a:pt x="90" y="14"/>
                  </a:lnTo>
                  <a:lnTo>
                    <a:pt x="80" y="14"/>
                  </a:lnTo>
                  <a:lnTo>
                    <a:pt x="74" y="12"/>
                  </a:lnTo>
                  <a:lnTo>
                    <a:pt x="74" y="10"/>
                  </a:lnTo>
                  <a:lnTo>
                    <a:pt x="74" y="8"/>
                  </a:lnTo>
                  <a:lnTo>
                    <a:pt x="70" y="8"/>
                  </a:lnTo>
                  <a:lnTo>
                    <a:pt x="66" y="12"/>
                  </a:lnTo>
                  <a:lnTo>
                    <a:pt x="60" y="12"/>
                  </a:lnTo>
                  <a:lnTo>
                    <a:pt x="56" y="12"/>
                  </a:lnTo>
                  <a:lnTo>
                    <a:pt x="54" y="8"/>
                  </a:lnTo>
                  <a:lnTo>
                    <a:pt x="52" y="6"/>
                  </a:lnTo>
                  <a:lnTo>
                    <a:pt x="50" y="4"/>
                  </a:lnTo>
                  <a:lnTo>
                    <a:pt x="46" y="2"/>
                  </a:lnTo>
                  <a:lnTo>
                    <a:pt x="44" y="0"/>
                  </a:lnTo>
                  <a:lnTo>
                    <a:pt x="38" y="2"/>
                  </a:lnTo>
                  <a:lnTo>
                    <a:pt x="32" y="2"/>
                  </a:lnTo>
                  <a:lnTo>
                    <a:pt x="18" y="10"/>
                  </a:lnTo>
                  <a:lnTo>
                    <a:pt x="18" y="16"/>
                  </a:lnTo>
                  <a:lnTo>
                    <a:pt x="16" y="22"/>
                  </a:lnTo>
                  <a:lnTo>
                    <a:pt x="12" y="22"/>
                  </a:lnTo>
                  <a:lnTo>
                    <a:pt x="8" y="34"/>
                  </a:lnTo>
                  <a:lnTo>
                    <a:pt x="8" y="36"/>
                  </a:lnTo>
                  <a:lnTo>
                    <a:pt x="8" y="40"/>
                  </a:lnTo>
                  <a:lnTo>
                    <a:pt x="8" y="42"/>
                  </a:lnTo>
                  <a:lnTo>
                    <a:pt x="6" y="44"/>
                  </a:lnTo>
                  <a:lnTo>
                    <a:pt x="10" y="46"/>
                  </a:lnTo>
                  <a:lnTo>
                    <a:pt x="12" y="50"/>
                  </a:lnTo>
                  <a:lnTo>
                    <a:pt x="10" y="54"/>
                  </a:lnTo>
                  <a:lnTo>
                    <a:pt x="10" y="58"/>
                  </a:lnTo>
                  <a:lnTo>
                    <a:pt x="10" y="60"/>
                  </a:lnTo>
                  <a:lnTo>
                    <a:pt x="12" y="62"/>
                  </a:lnTo>
                  <a:lnTo>
                    <a:pt x="10" y="62"/>
                  </a:lnTo>
                  <a:lnTo>
                    <a:pt x="8" y="64"/>
                  </a:lnTo>
                  <a:lnTo>
                    <a:pt x="8" y="68"/>
                  </a:lnTo>
                  <a:lnTo>
                    <a:pt x="8" y="72"/>
                  </a:lnTo>
                  <a:lnTo>
                    <a:pt x="6" y="76"/>
                  </a:lnTo>
                  <a:lnTo>
                    <a:pt x="4" y="78"/>
                  </a:lnTo>
                  <a:lnTo>
                    <a:pt x="4" y="82"/>
                  </a:lnTo>
                  <a:lnTo>
                    <a:pt x="4" y="84"/>
                  </a:lnTo>
                  <a:lnTo>
                    <a:pt x="4" y="84"/>
                  </a:lnTo>
                  <a:lnTo>
                    <a:pt x="2" y="84"/>
                  </a:lnTo>
                  <a:lnTo>
                    <a:pt x="2" y="86"/>
                  </a:lnTo>
                  <a:lnTo>
                    <a:pt x="2" y="90"/>
                  </a:lnTo>
                  <a:lnTo>
                    <a:pt x="2" y="94"/>
                  </a:lnTo>
                  <a:lnTo>
                    <a:pt x="2" y="98"/>
                  </a:lnTo>
                  <a:lnTo>
                    <a:pt x="0" y="104"/>
                  </a:lnTo>
                  <a:lnTo>
                    <a:pt x="2" y="108"/>
                  </a:lnTo>
                  <a:lnTo>
                    <a:pt x="4" y="112"/>
                  </a:lnTo>
                  <a:lnTo>
                    <a:pt x="4" y="118"/>
                  </a:lnTo>
                  <a:lnTo>
                    <a:pt x="2" y="128"/>
                  </a:lnTo>
                  <a:lnTo>
                    <a:pt x="10" y="126"/>
                  </a:lnTo>
                  <a:lnTo>
                    <a:pt x="8" y="128"/>
                  </a:lnTo>
                  <a:lnTo>
                    <a:pt x="16" y="128"/>
                  </a:lnTo>
                  <a:lnTo>
                    <a:pt x="24" y="128"/>
                  </a:lnTo>
                  <a:lnTo>
                    <a:pt x="28" y="132"/>
                  </a:lnTo>
                  <a:lnTo>
                    <a:pt x="32" y="138"/>
                  </a:lnTo>
                  <a:lnTo>
                    <a:pt x="36" y="138"/>
                  </a:lnTo>
                  <a:lnTo>
                    <a:pt x="36" y="142"/>
                  </a:lnTo>
                  <a:lnTo>
                    <a:pt x="38" y="142"/>
                  </a:lnTo>
                  <a:lnTo>
                    <a:pt x="40" y="148"/>
                  </a:lnTo>
                  <a:lnTo>
                    <a:pt x="36" y="148"/>
                  </a:lnTo>
                  <a:lnTo>
                    <a:pt x="44" y="162"/>
                  </a:lnTo>
                  <a:lnTo>
                    <a:pt x="56" y="162"/>
                  </a:lnTo>
                  <a:lnTo>
                    <a:pt x="56" y="160"/>
                  </a:lnTo>
                  <a:lnTo>
                    <a:pt x="58" y="160"/>
                  </a:lnTo>
                  <a:lnTo>
                    <a:pt x="60" y="160"/>
                  </a:lnTo>
                  <a:lnTo>
                    <a:pt x="62" y="158"/>
                  </a:lnTo>
                  <a:lnTo>
                    <a:pt x="62" y="160"/>
                  </a:lnTo>
                  <a:lnTo>
                    <a:pt x="64" y="160"/>
                  </a:lnTo>
                  <a:lnTo>
                    <a:pt x="66" y="158"/>
                  </a:lnTo>
                  <a:lnTo>
                    <a:pt x="68" y="154"/>
                  </a:lnTo>
                  <a:lnTo>
                    <a:pt x="72" y="154"/>
                  </a:lnTo>
                  <a:lnTo>
                    <a:pt x="74" y="158"/>
                  </a:lnTo>
                  <a:lnTo>
                    <a:pt x="74" y="156"/>
                  </a:lnTo>
                  <a:lnTo>
                    <a:pt x="74" y="154"/>
                  </a:lnTo>
                  <a:lnTo>
                    <a:pt x="74" y="154"/>
                  </a:lnTo>
                  <a:lnTo>
                    <a:pt x="74" y="15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66" name="Freeform 482">
              <a:extLst>
                <a:ext uri="{FF2B5EF4-FFF2-40B4-BE49-F238E27FC236}">
                  <a16:creationId xmlns:a16="http://schemas.microsoft.com/office/drawing/2014/main" id="{5A2D6097-45B2-476E-B5F3-6FC55977B54D}"/>
                </a:ext>
              </a:extLst>
            </p:cNvPr>
            <p:cNvSpPr>
              <a:spLocks/>
            </p:cNvSpPr>
            <p:nvPr/>
          </p:nvSpPr>
          <p:spPr bwMode="auto">
            <a:xfrm>
              <a:off x="4591050" y="4492625"/>
              <a:ext cx="273050" cy="314325"/>
            </a:xfrm>
            <a:custGeom>
              <a:avLst/>
              <a:gdLst/>
              <a:ahLst/>
              <a:cxnLst>
                <a:cxn ang="0">
                  <a:pos x="0" y="4"/>
                </a:cxn>
                <a:cxn ang="0">
                  <a:pos x="0" y="12"/>
                </a:cxn>
                <a:cxn ang="0">
                  <a:pos x="0" y="24"/>
                </a:cxn>
                <a:cxn ang="0">
                  <a:pos x="12" y="36"/>
                </a:cxn>
                <a:cxn ang="0">
                  <a:pos x="16" y="44"/>
                </a:cxn>
                <a:cxn ang="0">
                  <a:pos x="18" y="52"/>
                </a:cxn>
                <a:cxn ang="0">
                  <a:pos x="22" y="68"/>
                </a:cxn>
                <a:cxn ang="0">
                  <a:pos x="28" y="72"/>
                </a:cxn>
                <a:cxn ang="0">
                  <a:pos x="28" y="80"/>
                </a:cxn>
                <a:cxn ang="0">
                  <a:pos x="32" y="84"/>
                </a:cxn>
                <a:cxn ang="0">
                  <a:pos x="36" y="90"/>
                </a:cxn>
                <a:cxn ang="0">
                  <a:pos x="38" y="94"/>
                </a:cxn>
                <a:cxn ang="0">
                  <a:pos x="36" y="100"/>
                </a:cxn>
                <a:cxn ang="0">
                  <a:pos x="36" y="106"/>
                </a:cxn>
                <a:cxn ang="0">
                  <a:pos x="36" y="108"/>
                </a:cxn>
                <a:cxn ang="0">
                  <a:pos x="36" y="120"/>
                </a:cxn>
                <a:cxn ang="0">
                  <a:pos x="38" y="128"/>
                </a:cxn>
                <a:cxn ang="0">
                  <a:pos x="40" y="144"/>
                </a:cxn>
                <a:cxn ang="0">
                  <a:pos x="40" y="148"/>
                </a:cxn>
                <a:cxn ang="0">
                  <a:pos x="40" y="158"/>
                </a:cxn>
                <a:cxn ang="0">
                  <a:pos x="42" y="164"/>
                </a:cxn>
                <a:cxn ang="0">
                  <a:pos x="46" y="180"/>
                </a:cxn>
                <a:cxn ang="0">
                  <a:pos x="56" y="186"/>
                </a:cxn>
                <a:cxn ang="0">
                  <a:pos x="58" y="194"/>
                </a:cxn>
                <a:cxn ang="0">
                  <a:pos x="62" y="194"/>
                </a:cxn>
                <a:cxn ang="0">
                  <a:pos x="68" y="188"/>
                </a:cxn>
                <a:cxn ang="0">
                  <a:pos x="72" y="190"/>
                </a:cxn>
                <a:cxn ang="0">
                  <a:pos x="72" y="194"/>
                </a:cxn>
                <a:cxn ang="0">
                  <a:pos x="80" y="198"/>
                </a:cxn>
                <a:cxn ang="0">
                  <a:pos x="86" y="198"/>
                </a:cxn>
                <a:cxn ang="0">
                  <a:pos x="92" y="192"/>
                </a:cxn>
                <a:cxn ang="0">
                  <a:pos x="98" y="190"/>
                </a:cxn>
                <a:cxn ang="0">
                  <a:pos x="102" y="140"/>
                </a:cxn>
                <a:cxn ang="0">
                  <a:pos x="116" y="82"/>
                </a:cxn>
                <a:cxn ang="0">
                  <a:pos x="126" y="26"/>
                </a:cxn>
                <a:cxn ang="0">
                  <a:pos x="158" y="24"/>
                </a:cxn>
                <a:cxn ang="0">
                  <a:pos x="160" y="22"/>
                </a:cxn>
                <a:cxn ang="0">
                  <a:pos x="164" y="22"/>
                </a:cxn>
                <a:cxn ang="0">
                  <a:pos x="166" y="20"/>
                </a:cxn>
                <a:cxn ang="0">
                  <a:pos x="170" y="18"/>
                </a:cxn>
                <a:cxn ang="0">
                  <a:pos x="170" y="16"/>
                </a:cxn>
                <a:cxn ang="0">
                  <a:pos x="166" y="12"/>
                </a:cxn>
                <a:cxn ang="0">
                  <a:pos x="148" y="14"/>
                </a:cxn>
                <a:cxn ang="0">
                  <a:pos x="114" y="18"/>
                </a:cxn>
                <a:cxn ang="0">
                  <a:pos x="106" y="16"/>
                </a:cxn>
                <a:cxn ang="0">
                  <a:pos x="102" y="16"/>
                </a:cxn>
                <a:cxn ang="0">
                  <a:pos x="98" y="14"/>
                </a:cxn>
                <a:cxn ang="0">
                  <a:pos x="92" y="14"/>
                </a:cxn>
                <a:cxn ang="0">
                  <a:pos x="90" y="12"/>
                </a:cxn>
                <a:cxn ang="0">
                  <a:pos x="86" y="10"/>
                </a:cxn>
                <a:cxn ang="0">
                  <a:pos x="82" y="6"/>
                </a:cxn>
                <a:cxn ang="0">
                  <a:pos x="22" y="2"/>
                </a:cxn>
                <a:cxn ang="0">
                  <a:pos x="16" y="2"/>
                </a:cxn>
                <a:cxn ang="0">
                  <a:pos x="12" y="4"/>
                </a:cxn>
                <a:cxn ang="0">
                  <a:pos x="4" y="4"/>
                </a:cxn>
                <a:cxn ang="0">
                  <a:pos x="0" y="4"/>
                </a:cxn>
              </a:cxnLst>
              <a:rect l="0" t="0" r="r" b="b"/>
              <a:pathLst>
                <a:path w="172" h="198">
                  <a:moveTo>
                    <a:pt x="0" y="4"/>
                  </a:moveTo>
                  <a:lnTo>
                    <a:pt x="0" y="4"/>
                  </a:lnTo>
                  <a:lnTo>
                    <a:pt x="2" y="8"/>
                  </a:lnTo>
                  <a:lnTo>
                    <a:pt x="0" y="12"/>
                  </a:lnTo>
                  <a:lnTo>
                    <a:pt x="0" y="20"/>
                  </a:lnTo>
                  <a:lnTo>
                    <a:pt x="0" y="24"/>
                  </a:lnTo>
                  <a:lnTo>
                    <a:pt x="6" y="26"/>
                  </a:lnTo>
                  <a:lnTo>
                    <a:pt x="12" y="36"/>
                  </a:lnTo>
                  <a:lnTo>
                    <a:pt x="16" y="38"/>
                  </a:lnTo>
                  <a:lnTo>
                    <a:pt x="16" y="44"/>
                  </a:lnTo>
                  <a:lnTo>
                    <a:pt x="14" y="46"/>
                  </a:lnTo>
                  <a:lnTo>
                    <a:pt x="18" y="52"/>
                  </a:lnTo>
                  <a:lnTo>
                    <a:pt x="18" y="58"/>
                  </a:lnTo>
                  <a:lnTo>
                    <a:pt x="22" y="68"/>
                  </a:lnTo>
                  <a:lnTo>
                    <a:pt x="26" y="68"/>
                  </a:lnTo>
                  <a:lnTo>
                    <a:pt x="28" y="72"/>
                  </a:lnTo>
                  <a:lnTo>
                    <a:pt x="28" y="74"/>
                  </a:lnTo>
                  <a:lnTo>
                    <a:pt x="28" y="80"/>
                  </a:lnTo>
                  <a:lnTo>
                    <a:pt x="30" y="80"/>
                  </a:lnTo>
                  <a:lnTo>
                    <a:pt x="32" y="84"/>
                  </a:lnTo>
                  <a:lnTo>
                    <a:pt x="36" y="88"/>
                  </a:lnTo>
                  <a:lnTo>
                    <a:pt x="36" y="90"/>
                  </a:lnTo>
                  <a:lnTo>
                    <a:pt x="36" y="92"/>
                  </a:lnTo>
                  <a:lnTo>
                    <a:pt x="38" y="94"/>
                  </a:lnTo>
                  <a:lnTo>
                    <a:pt x="34" y="98"/>
                  </a:lnTo>
                  <a:lnTo>
                    <a:pt x="36" y="100"/>
                  </a:lnTo>
                  <a:lnTo>
                    <a:pt x="36" y="102"/>
                  </a:lnTo>
                  <a:lnTo>
                    <a:pt x="36" y="106"/>
                  </a:lnTo>
                  <a:lnTo>
                    <a:pt x="38" y="108"/>
                  </a:lnTo>
                  <a:lnTo>
                    <a:pt x="36" y="108"/>
                  </a:lnTo>
                  <a:lnTo>
                    <a:pt x="38" y="118"/>
                  </a:lnTo>
                  <a:lnTo>
                    <a:pt x="36" y="120"/>
                  </a:lnTo>
                  <a:lnTo>
                    <a:pt x="36" y="122"/>
                  </a:lnTo>
                  <a:lnTo>
                    <a:pt x="38" y="128"/>
                  </a:lnTo>
                  <a:lnTo>
                    <a:pt x="40" y="134"/>
                  </a:lnTo>
                  <a:lnTo>
                    <a:pt x="40" y="144"/>
                  </a:lnTo>
                  <a:lnTo>
                    <a:pt x="40" y="146"/>
                  </a:lnTo>
                  <a:lnTo>
                    <a:pt x="40" y="148"/>
                  </a:lnTo>
                  <a:lnTo>
                    <a:pt x="40" y="152"/>
                  </a:lnTo>
                  <a:lnTo>
                    <a:pt x="40" y="158"/>
                  </a:lnTo>
                  <a:lnTo>
                    <a:pt x="40" y="164"/>
                  </a:lnTo>
                  <a:lnTo>
                    <a:pt x="42" y="164"/>
                  </a:lnTo>
                  <a:lnTo>
                    <a:pt x="44" y="174"/>
                  </a:lnTo>
                  <a:lnTo>
                    <a:pt x="46" y="180"/>
                  </a:lnTo>
                  <a:lnTo>
                    <a:pt x="52" y="186"/>
                  </a:lnTo>
                  <a:lnTo>
                    <a:pt x="56" y="186"/>
                  </a:lnTo>
                  <a:lnTo>
                    <a:pt x="58" y="190"/>
                  </a:lnTo>
                  <a:lnTo>
                    <a:pt x="58" y="194"/>
                  </a:lnTo>
                  <a:lnTo>
                    <a:pt x="60" y="196"/>
                  </a:lnTo>
                  <a:lnTo>
                    <a:pt x="62" y="194"/>
                  </a:lnTo>
                  <a:lnTo>
                    <a:pt x="66" y="190"/>
                  </a:lnTo>
                  <a:lnTo>
                    <a:pt x="68" y="188"/>
                  </a:lnTo>
                  <a:lnTo>
                    <a:pt x="72" y="188"/>
                  </a:lnTo>
                  <a:lnTo>
                    <a:pt x="72" y="190"/>
                  </a:lnTo>
                  <a:lnTo>
                    <a:pt x="72" y="192"/>
                  </a:lnTo>
                  <a:lnTo>
                    <a:pt x="72" y="194"/>
                  </a:lnTo>
                  <a:lnTo>
                    <a:pt x="74" y="198"/>
                  </a:lnTo>
                  <a:lnTo>
                    <a:pt x="80" y="198"/>
                  </a:lnTo>
                  <a:lnTo>
                    <a:pt x="84" y="198"/>
                  </a:lnTo>
                  <a:lnTo>
                    <a:pt x="86" y="198"/>
                  </a:lnTo>
                  <a:lnTo>
                    <a:pt x="90" y="196"/>
                  </a:lnTo>
                  <a:lnTo>
                    <a:pt x="92" y="192"/>
                  </a:lnTo>
                  <a:lnTo>
                    <a:pt x="94" y="190"/>
                  </a:lnTo>
                  <a:lnTo>
                    <a:pt x="98" y="190"/>
                  </a:lnTo>
                  <a:lnTo>
                    <a:pt x="100" y="190"/>
                  </a:lnTo>
                  <a:lnTo>
                    <a:pt x="102" y="140"/>
                  </a:lnTo>
                  <a:lnTo>
                    <a:pt x="102" y="82"/>
                  </a:lnTo>
                  <a:lnTo>
                    <a:pt x="116" y="82"/>
                  </a:lnTo>
                  <a:lnTo>
                    <a:pt x="116" y="26"/>
                  </a:lnTo>
                  <a:lnTo>
                    <a:pt x="126" y="26"/>
                  </a:lnTo>
                  <a:lnTo>
                    <a:pt x="156" y="24"/>
                  </a:lnTo>
                  <a:lnTo>
                    <a:pt x="158" y="24"/>
                  </a:lnTo>
                  <a:lnTo>
                    <a:pt x="160" y="24"/>
                  </a:lnTo>
                  <a:lnTo>
                    <a:pt x="160" y="22"/>
                  </a:lnTo>
                  <a:lnTo>
                    <a:pt x="162" y="20"/>
                  </a:lnTo>
                  <a:lnTo>
                    <a:pt x="164" y="22"/>
                  </a:lnTo>
                  <a:lnTo>
                    <a:pt x="164" y="22"/>
                  </a:lnTo>
                  <a:lnTo>
                    <a:pt x="166" y="20"/>
                  </a:lnTo>
                  <a:lnTo>
                    <a:pt x="168" y="18"/>
                  </a:lnTo>
                  <a:lnTo>
                    <a:pt x="170" y="18"/>
                  </a:lnTo>
                  <a:lnTo>
                    <a:pt x="172" y="18"/>
                  </a:lnTo>
                  <a:lnTo>
                    <a:pt x="170" y="16"/>
                  </a:lnTo>
                  <a:lnTo>
                    <a:pt x="168" y="14"/>
                  </a:lnTo>
                  <a:lnTo>
                    <a:pt x="166" y="12"/>
                  </a:lnTo>
                  <a:lnTo>
                    <a:pt x="164" y="12"/>
                  </a:lnTo>
                  <a:lnTo>
                    <a:pt x="148" y="14"/>
                  </a:lnTo>
                  <a:lnTo>
                    <a:pt x="118" y="20"/>
                  </a:lnTo>
                  <a:lnTo>
                    <a:pt x="114" y="18"/>
                  </a:lnTo>
                  <a:lnTo>
                    <a:pt x="108" y="16"/>
                  </a:lnTo>
                  <a:lnTo>
                    <a:pt x="106" y="16"/>
                  </a:lnTo>
                  <a:lnTo>
                    <a:pt x="104" y="16"/>
                  </a:lnTo>
                  <a:lnTo>
                    <a:pt x="102" y="16"/>
                  </a:lnTo>
                  <a:lnTo>
                    <a:pt x="100" y="16"/>
                  </a:lnTo>
                  <a:lnTo>
                    <a:pt x="98" y="14"/>
                  </a:lnTo>
                  <a:lnTo>
                    <a:pt x="94" y="14"/>
                  </a:lnTo>
                  <a:lnTo>
                    <a:pt x="92" y="14"/>
                  </a:lnTo>
                  <a:lnTo>
                    <a:pt x="90" y="14"/>
                  </a:lnTo>
                  <a:lnTo>
                    <a:pt x="90" y="12"/>
                  </a:lnTo>
                  <a:lnTo>
                    <a:pt x="88" y="12"/>
                  </a:lnTo>
                  <a:lnTo>
                    <a:pt x="86" y="10"/>
                  </a:lnTo>
                  <a:lnTo>
                    <a:pt x="84" y="8"/>
                  </a:lnTo>
                  <a:lnTo>
                    <a:pt x="82" y="6"/>
                  </a:lnTo>
                  <a:lnTo>
                    <a:pt x="26" y="4"/>
                  </a:lnTo>
                  <a:lnTo>
                    <a:pt x="22" y="2"/>
                  </a:lnTo>
                  <a:lnTo>
                    <a:pt x="18" y="0"/>
                  </a:lnTo>
                  <a:lnTo>
                    <a:pt x="16" y="2"/>
                  </a:lnTo>
                  <a:lnTo>
                    <a:pt x="14" y="2"/>
                  </a:lnTo>
                  <a:lnTo>
                    <a:pt x="12" y="4"/>
                  </a:lnTo>
                  <a:lnTo>
                    <a:pt x="10" y="4"/>
                  </a:lnTo>
                  <a:lnTo>
                    <a:pt x="4" y="4"/>
                  </a:lnTo>
                  <a:lnTo>
                    <a:pt x="0" y="4"/>
                  </a:lnTo>
                  <a:lnTo>
                    <a:pt x="0" y="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67" name="Freeform 483">
              <a:extLst>
                <a:ext uri="{FF2B5EF4-FFF2-40B4-BE49-F238E27FC236}">
                  <a16:creationId xmlns:a16="http://schemas.microsoft.com/office/drawing/2014/main" id="{484F0C51-A16B-42DE-8C22-5029281DD442}"/>
                </a:ext>
              </a:extLst>
            </p:cNvPr>
            <p:cNvSpPr>
              <a:spLocks/>
            </p:cNvSpPr>
            <p:nvPr/>
          </p:nvSpPr>
          <p:spPr bwMode="auto">
            <a:xfrm>
              <a:off x="4968875" y="4340225"/>
              <a:ext cx="219075" cy="406400"/>
            </a:xfrm>
            <a:custGeom>
              <a:avLst/>
              <a:gdLst/>
              <a:ahLst/>
              <a:cxnLst>
                <a:cxn ang="0">
                  <a:pos x="62" y="44"/>
                </a:cxn>
                <a:cxn ang="0">
                  <a:pos x="68" y="58"/>
                </a:cxn>
                <a:cxn ang="0">
                  <a:pos x="72" y="64"/>
                </a:cxn>
                <a:cxn ang="0">
                  <a:pos x="72" y="78"/>
                </a:cxn>
                <a:cxn ang="0">
                  <a:pos x="64" y="78"/>
                </a:cxn>
                <a:cxn ang="0">
                  <a:pos x="64" y="92"/>
                </a:cxn>
                <a:cxn ang="0">
                  <a:pos x="60" y="98"/>
                </a:cxn>
                <a:cxn ang="0">
                  <a:pos x="58" y="92"/>
                </a:cxn>
                <a:cxn ang="0">
                  <a:pos x="46" y="80"/>
                </a:cxn>
                <a:cxn ang="0">
                  <a:pos x="50" y="68"/>
                </a:cxn>
                <a:cxn ang="0">
                  <a:pos x="38" y="64"/>
                </a:cxn>
                <a:cxn ang="0">
                  <a:pos x="32" y="56"/>
                </a:cxn>
                <a:cxn ang="0">
                  <a:pos x="2" y="68"/>
                </a:cxn>
                <a:cxn ang="0">
                  <a:pos x="2" y="80"/>
                </a:cxn>
                <a:cxn ang="0">
                  <a:pos x="24" y="88"/>
                </a:cxn>
                <a:cxn ang="0">
                  <a:pos x="34" y="98"/>
                </a:cxn>
                <a:cxn ang="0">
                  <a:pos x="30" y="106"/>
                </a:cxn>
                <a:cxn ang="0">
                  <a:pos x="36" y="124"/>
                </a:cxn>
                <a:cxn ang="0">
                  <a:pos x="30" y="134"/>
                </a:cxn>
                <a:cxn ang="0">
                  <a:pos x="32" y="138"/>
                </a:cxn>
                <a:cxn ang="0">
                  <a:pos x="30" y="150"/>
                </a:cxn>
                <a:cxn ang="0">
                  <a:pos x="30" y="162"/>
                </a:cxn>
                <a:cxn ang="0">
                  <a:pos x="34" y="166"/>
                </a:cxn>
                <a:cxn ang="0">
                  <a:pos x="18" y="192"/>
                </a:cxn>
                <a:cxn ang="0">
                  <a:pos x="16" y="206"/>
                </a:cxn>
                <a:cxn ang="0">
                  <a:pos x="16" y="228"/>
                </a:cxn>
                <a:cxn ang="0">
                  <a:pos x="18" y="240"/>
                </a:cxn>
                <a:cxn ang="0">
                  <a:pos x="24" y="246"/>
                </a:cxn>
                <a:cxn ang="0">
                  <a:pos x="32" y="256"/>
                </a:cxn>
                <a:cxn ang="0">
                  <a:pos x="28" y="246"/>
                </a:cxn>
                <a:cxn ang="0">
                  <a:pos x="38" y="238"/>
                </a:cxn>
                <a:cxn ang="0">
                  <a:pos x="62" y="226"/>
                </a:cxn>
                <a:cxn ang="0">
                  <a:pos x="66" y="216"/>
                </a:cxn>
                <a:cxn ang="0">
                  <a:pos x="66" y="188"/>
                </a:cxn>
                <a:cxn ang="0">
                  <a:pos x="60" y="162"/>
                </a:cxn>
                <a:cxn ang="0">
                  <a:pos x="56" y="142"/>
                </a:cxn>
                <a:cxn ang="0">
                  <a:pos x="66" y="134"/>
                </a:cxn>
                <a:cxn ang="0">
                  <a:pos x="74" y="128"/>
                </a:cxn>
                <a:cxn ang="0">
                  <a:pos x="86" y="116"/>
                </a:cxn>
                <a:cxn ang="0">
                  <a:pos x="94" y="112"/>
                </a:cxn>
                <a:cxn ang="0">
                  <a:pos x="108" y="106"/>
                </a:cxn>
                <a:cxn ang="0">
                  <a:pos x="118" y="96"/>
                </a:cxn>
                <a:cxn ang="0">
                  <a:pos x="126" y="88"/>
                </a:cxn>
                <a:cxn ang="0">
                  <a:pos x="132" y="80"/>
                </a:cxn>
                <a:cxn ang="0">
                  <a:pos x="136" y="74"/>
                </a:cxn>
                <a:cxn ang="0">
                  <a:pos x="132" y="66"/>
                </a:cxn>
                <a:cxn ang="0">
                  <a:pos x="134" y="54"/>
                </a:cxn>
                <a:cxn ang="0">
                  <a:pos x="138" y="44"/>
                </a:cxn>
                <a:cxn ang="0">
                  <a:pos x="136" y="36"/>
                </a:cxn>
                <a:cxn ang="0">
                  <a:pos x="134" y="10"/>
                </a:cxn>
                <a:cxn ang="0">
                  <a:pos x="120" y="6"/>
                </a:cxn>
                <a:cxn ang="0">
                  <a:pos x="108" y="10"/>
                </a:cxn>
                <a:cxn ang="0">
                  <a:pos x="100" y="12"/>
                </a:cxn>
                <a:cxn ang="0">
                  <a:pos x="94" y="16"/>
                </a:cxn>
                <a:cxn ang="0">
                  <a:pos x="72" y="20"/>
                </a:cxn>
                <a:cxn ang="0">
                  <a:pos x="68" y="14"/>
                </a:cxn>
                <a:cxn ang="0">
                  <a:pos x="58" y="18"/>
                </a:cxn>
                <a:cxn ang="0">
                  <a:pos x="60" y="28"/>
                </a:cxn>
                <a:cxn ang="0">
                  <a:pos x="60" y="42"/>
                </a:cxn>
              </a:cxnLst>
              <a:rect l="0" t="0" r="r" b="b"/>
              <a:pathLst>
                <a:path w="138" h="256">
                  <a:moveTo>
                    <a:pt x="60" y="42"/>
                  </a:moveTo>
                  <a:lnTo>
                    <a:pt x="60" y="42"/>
                  </a:lnTo>
                  <a:lnTo>
                    <a:pt x="62" y="44"/>
                  </a:lnTo>
                  <a:lnTo>
                    <a:pt x="64" y="48"/>
                  </a:lnTo>
                  <a:lnTo>
                    <a:pt x="66" y="54"/>
                  </a:lnTo>
                  <a:lnTo>
                    <a:pt x="68" y="58"/>
                  </a:lnTo>
                  <a:lnTo>
                    <a:pt x="70" y="60"/>
                  </a:lnTo>
                  <a:lnTo>
                    <a:pt x="72" y="60"/>
                  </a:lnTo>
                  <a:lnTo>
                    <a:pt x="72" y="64"/>
                  </a:lnTo>
                  <a:lnTo>
                    <a:pt x="70" y="70"/>
                  </a:lnTo>
                  <a:lnTo>
                    <a:pt x="70" y="74"/>
                  </a:lnTo>
                  <a:lnTo>
                    <a:pt x="72" y="78"/>
                  </a:lnTo>
                  <a:lnTo>
                    <a:pt x="70" y="78"/>
                  </a:lnTo>
                  <a:lnTo>
                    <a:pt x="68" y="80"/>
                  </a:lnTo>
                  <a:lnTo>
                    <a:pt x="64" y="78"/>
                  </a:lnTo>
                  <a:lnTo>
                    <a:pt x="62" y="80"/>
                  </a:lnTo>
                  <a:lnTo>
                    <a:pt x="62" y="84"/>
                  </a:lnTo>
                  <a:lnTo>
                    <a:pt x="64" y="92"/>
                  </a:lnTo>
                  <a:lnTo>
                    <a:pt x="64" y="94"/>
                  </a:lnTo>
                  <a:lnTo>
                    <a:pt x="64" y="96"/>
                  </a:lnTo>
                  <a:lnTo>
                    <a:pt x="60" y="98"/>
                  </a:lnTo>
                  <a:lnTo>
                    <a:pt x="58" y="98"/>
                  </a:lnTo>
                  <a:lnTo>
                    <a:pt x="58" y="96"/>
                  </a:lnTo>
                  <a:lnTo>
                    <a:pt x="58" y="92"/>
                  </a:lnTo>
                  <a:lnTo>
                    <a:pt x="54" y="90"/>
                  </a:lnTo>
                  <a:lnTo>
                    <a:pt x="48" y="82"/>
                  </a:lnTo>
                  <a:lnTo>
                    <a:pt x="46" y="80"/>
                  </a:lnTo>
                  <a:lnTo>
                    <a:pt x="48" y="78"/>
                  </a:lnTo>
                  <a:lnTo>
                    <a:pt x="50" y="72"/>
                  </a:lnTo>
                  <a:lnTo>
                    <a:pt x="50" y="68"/>
                  </a:lnTo>
                  <a:lnTo>
                    <a:pt x="48" y="64"/>
                  </a:lnTo>
                  <a:lnTo>
                    <a:pt x="48" y="62"/>
                  </a:lnTo>
                  <a:lnTo>
                    <a:pt x="38" y="64"/>
                  </a:lnTo>
                  <a:lnTo>
                    <a:pt x="36" y="64"/>
                  </a:lnTo>
                  <a:lnTo>
                    <a:pt x="36" y="60"/>
                  </a:lnTo>
                  <a:lnTo>
                    <a:pt x="32" y="56"/>
                  </a:lnTo>
                  <a:lnTo>
                    <a:pt x="30" y="54"/>
                  </a:lnTo>
                  <a:lnTo>
                    <a:pt x="0" y="64"/>
                  </a:lnTo>
                  <a:lnTo>
                    <a:pt x="2" y="68"/>
                  </a:lnTo>
                  <a:lnTo>
                    <a:pt x="4" y="70"/>
                  </a:lnTo>
                  <a:lnTo>
                    <a:pt x="4" y="72"/>
                  </a:lnTo>
                  <a:lnTo>
                    <a:pt x="2" y="80"/>
                  </a:lnTo>
                  <a:lnTo>
                    <a:pt x="8" y="80"/>
                  </a:lnTo>
                  <a:lnTo>
                    <a:pt x="16" y="84"/>
                  </a:lnTo>
                  <a:lnTo>
                    <a:pt x="24" y="88"/>
                  </a:lnTo>
                  <a:lnTo>
                    <a:pt x="28" y="90"/>
                  </a:lnTo>
                  <a:lnTo>
                    <a:pt x="32" y="94"/>
                  </a:lnTo>
                  <a:lnTo>
                    <a:pt x="34" y="98"/>
                  </a:lnTo>
                  <a:lnTo>
                    <a:pt x="34" y="100"/>
                  </a:lnTo>
                  <a:lnTo>
                    <a:pt x="32" y="102"/>
                  </a:lnTo>
                  <a:lnTo>
                    <a:pt x="30" y="106"/>
                  </a:lnTo>
                  <a:lnTo>
                    <a:pt x="30" y="112"/>
                  </a:lnTo>
                  <a:lnTo>
                    <a:pt x="32" y="118"/>
                  </a:lnTo>
                  <a:lnTo>
                    <a:pt x="36" y="124"/>
                  </a:lnTo>
                  <a:lnTo>
                    <a:pt x="32" y="130"/>
                  </a:lnTo>
                  <a:lnTo>
                    <a:pt x="30" y="132"/>
                  </a:lnTo>
                  <a:lnTo>
                    <a:pt x="30" y="134"/>
                  </a:lnTo>
                  <a:lnTo>
                    <a:pt x="30" y="136"/>
                  </a:lnTo>
                  <a:lnTo>
                    <a:pt x="32" y="136"/>
                  </a:lnTo>
                  <a:lnTo>
                    <a:pt x="32" y="138"/>
                  </a:lnTo>
                  <a:lnTo>
                    <a:pt x="30" y="142"/>
                  </a:lnTo>
                  <a:lnTo>
                    <a:pt x="30" y="148"/>
                  </a:lnTo>
                  <a:lnTo>
                    <a:pt x="30" y="150"/>
                  </a:lnTo>
                  <a:lnTo>
                    <a:pt x="30" y="154"/>
                  </a:lnTo>
                  <a:lnTo>
                    <a:pt x="32" y="158"/>
                  </a:lnTo>
                  <a:lnTo>
                    <a:pt x="30" y="162"/>
                  </a:lnTo>
                  <a:lnTo>
                    <a:pt x="32" y="164"/>
                  </a:lnTo>
                  <a:lnTo>
                    <a:pt x="34" y="164"/>
                  </a:lnTo>
                  <a:lnTo>
                    <a:pt x="34" y="166"/>
                  </a:lnTo>
                  <a:lnTo>
                    <a:pt x="28" y="176"/>
                  </a:lnTo>
                  <a:lnTo>
                    <a:pt x="18" y="188"/>
                  </a:lnTo>
                  <a:lnTo>
                    <a:pt x="18" y="192"/>
                  </a:lnTo>
                  <a:lnTo>
                    <a:pt x="18" y="196"/>
                  </a:lnTo>
                  <a:lnTo>
                    <a:pt x="16" y="200"/>
                  </a:lnTo>
                  <a:lnTo>
                    <a:pt x="16" y="206"/>
                  </a:lnTo>
                  <a:lnTo>
                    <a:pt x="18" y="214"/>
                  </a:lnTo>
                  <a:lnTo>
                    <a:pt x="18" y="222"/>
                  </a:lnTo>
                  <a:lnTo>
                    <a:pt x="16" y="228"/>
                  </a:lnTo>
                  <a:lnTo>
                    <a:pt x="16" y="232"/>
                  </a:lnTo>
                  <a:lnTo>
                    <a:pt x="16" y="236"/>
                  </a:lnTo>
                  <a:lnTo>
                    <a:pt x="18" y="240"/>
                  </a:lnTo>
                  <a:lnTo>
                    <a:pt x="18" y="242"/>
                  </a:lnTo>
                  <a:lnTo>
                    <a:pt x="22" y="244"/>
                  </a:lnTo>
                  <a:lnTo>
                    <a:pt x="24" y="246"/>
                  </a:lnTo>
                  <a:lnTo>
                    <a:pt x="24" y="246"/>
                  </a:lnTo>
                  <a:lnTo>
                    <a:pt x="22" y="254"/>
                  </a:lnTo>
                  <a:lnTo>
                    <a:pt x="32" y="256"/>
                  </a:lnTo>
                  <a:lnTo>
                    <a:pt x="34" y="248"/>
                  </a:lnTo>
                  <a:lnTo>
                    <a:pt x="30" y="248"/>
                  </a:lnTo>
                  <a:lnTo>
                    <a:pt x="28" y="246"/>
                  </a:lnTo>
                  <a:lnTo>
                    <a:pt x="28" y="244"/>
                  </a:lnTo>
                  <a:lnTo>
                    <a:pt x="32" y="240"/>
                  </a:lnTo>
                  <a:lnTo>
                    <a:pt x="38" y="238"/>
                  </a:lnTo>
                  <a:lnTo>
                    <a:pt x="48" y="234"/>
                  </a:lnTo>
                  <a:lnTo>
                    <a:pt x="56" y="228"/>
                  </a:lnTo>
                  <a:lnTo>
                    <a:pt x="62" y="226"/>
                  </a:lnTo>
                  <a:lnTo>
                    <a:pt x="66" y="222"/>
                  </a:lnTo>
                  <a:lnTo>
                    <a:pt x="68" y="220"/>
                  </a:lnTo>
                  <a:lnTo>
                    <a:pt x="66" y="216"/>
                  </a:lnTo>
                  <a:lnTo>
                    <a:pt x="66" y="212"/>
                  </a:lnTo>
                  <a:lnTo>
                    <a:pt x="66" y="200"/>
                  </a:lnTo>
                  <a:lnTo>
                    <a:pt x="66" y="188"/>
                  </a:lnTo>
                  <a:lnTo>
                    <a:pt x="60" y="176"/>
                  </a:lnTo>
                  <a:lnTo>
                    <a:pt x="60" y="168"/>
                  </a:lnTo>
                  <a:lnTo>
                    <a:pt x="60" y="162"/>
                  </a:lnTo>
                  <a:lnTo>
                    <a:pt x="56" y="160"/>
                  </a:lnTo>
                  <a:lnTo>
                    <a:pt x="54" y="152"/>
                  </a:lnTo>
                  <a:lnTo>
                    <a:pt x="56" y="142"/>
                  </a:lnTo>
                  <a:lnTo>
                    <a:pt x="62" y="140"/>
                  </a:lnTo>
                  <a:lnTo>
                    <a:pt x="64" y="136"/>
                  </a:lnTo>
                  <a:lnTo>
                    <a:pt x="66" y="134"/>
                  </a:lnTo>
                  <a:lnTo>
                    <a:pt x="68" y="132"/>
                  </a:lnTo>
                  <a:lnTo>
                    <a:pt x="72" y="132"/>
                  </a:lnTo>
                  <a:lnTo>
                    <a:pt x="74" y="128"/>
                  </a:lnTo>
                  <a:lnTo>
                    <a:pt x="74" y="124"/>
                  </a:lnTo>
                  <a:lnTo>
                    <a:pt x="74" y="116"/>
                  </a:lnTo>
                  <a:lnTo>
                    <a:pt x="86" y="116"/>
                  </a:lnTo>
                  <a:lnTo>
                    <a:pt x="86" y="114"/>
                  </a:lnTo>
                  <a:lnTo>
                    <a:pt x="94" y="114"/>
                  </a:lnTo>
                  <a:lnTo>
                    <a:pt x="94" y="112"/>
                  </a:lnTo>
                  <a:lnTo>
                    <a:pt x="100" y="110"/>
                  </a:lnTo>
                  <a:lnTo>
                    <a:pt x="102" y="106"/>
                  </a:lnTo>
                  <a:lnTo>
                    <a:pt x="108" y="106"/>
                  </a:lnTo>
                  <a:lnTo>
                    <a:pt x="112" y="104"/>
                  </a:lnTo>
                  <a:lnTo>
                    <a:pt x="116" y="100"/>
                  </a:lnTo>
                  <a:lnTo>
                    <a:pt x="118" y="96"/>
                  </a:lnTo>
                  <a:lnTo>
                    <a:pt x="122" y="94"/>
                  </a:lnTo>
                  <a:lnTo>
                    <a:pt x="126" y="92"/>
                  </a:lnTo>
                  <a:lnTo>
                    <a:pt x="126" y="88"/>
                  </a:lnTo>
                  <a:lnTo>
                    <a:pt x="126" y="86"/>
                  </a:lnTo>
                  <a:lnTo>
                    <a:pt x="132" y="82"/>
                  </a:lnTo>
                  <a:lnTo>
                    <a:pt x="132" y="80"/>
                  </a:lnTo>
                  <a:lnTo>
                    <a:pt x="132" y="78"/>
                  </a:lnTo>
                  <a:lnTo>
                    <a:pt x="132" y="76"/>
                  </a:lnTo>
                  <a:lnTo>
                    <a:pt x="136" y="74"/>
                  </a:lnTo>
                  <a:lnTo>
                    <a:pt x="136" y="70"/>
                  </a:lnTo>
                  <a:lnTo>
                    <a:pt x="134" y="70"/>
                  </a:lnTo>
                  <a:lnTo>
                    <a:pt x="132" y="66"/>
                  </a:lnTo>
                  <a:lnTo>
                    <a:pt x="132" y="64"/>
                  </a:lnTo>
                  <a:lnTo>
                    <a:pt x="134" y="60"/>
                  </a:lnTo>
                  <a:lnTo>
                    <a:pt x="134" y="54"/>
                  </a:lnTo>
                  <a:lnTo>
                    <a:pt x="136" y="48"/>
                  </a:lnTo>
                  <a:lnTo>
                    <a:pt x="136" y="44"/>
                  </a:lnTo>
                  <a:lnTo>
                    <a:pt x="138" y="44"/>
                  </a:lnTo>
                  <a:lnTo>
                    <a:pt x="138" y="42"/>
                  </a:lnTo>
                  <a:lnTo>
                    <a:pt x="136" y="40"/>
                  </a:lnTo>
                  <a:lnTo>
                    <a:pt x="136" y="36"/>
                  </a:lnTo>
                  <a:lnTo>
                    <a:pt x="136" y="30"/>
                  </a:lnTo>
                  <a:lnTo>
                    <a:pt x="134" y="18"/>
                  </a:lnTo>
                  <a:lnTo>
                    <a:pt x="134" y="10"/>
                  </a:lnTo>
                  <a:lnTo>
                    <a:pt x="132" y="6"/>
                  </a:lnTo>
                  <a:lnTo>
                    <a:pt x="134" y="0"/>
                  </a:lnTo>
                  <a:lnTo>
                    <a:pt x="120" y="6"/>
                  </a:lnTo>
                  <a:lnTo>
                    <a:pt x="116" y="8"/>
                  </a:lnTo>
                  <a:lnTo>
                    <a:pt x="110" y="8"/>
                  </a:lnTo>
                  <a:lnTo>
                    <a:pt x="108" y="10"/>
                  </a:lnTo>
                  <a:lnTo>
                    <a:pt x="106" y="12"/>
                  </a:lnTo>
                  <a:lnTo>
                    <a:pt x="102" y="14"/>
                  </a:lnTo>
                  <a:lnTo>
                    <a:pt x="100" y="12"/>
                  </a:lnTo>
                  <a:lnTo>
                    <a:pt x="98" y="12"/>
                  </a:lnTo>
                  <a:lnTo>
                    <a:pt x="98" y="14"/>
                  </a:lnTo>
                  <a:lnTo>
                    <a:pt x="94" y="16"/>
                  </a:lnTo>
                  <a:lnTo>
                    <a:pt x="84" y="18"/>
                  </a:lnTo>
                  <a:lnTo>
                    <a:pt x="76" y="20"/>
                  </a:lnTo>
                  <a:lnTo>
                    <a:pt x="72" y="20"/>
                  </a:lnTo>
                  <a:lnTo>
                    <a:pt x="72" y="18"/>
                  </a:lnTo>
                  <a:lnTo>
                    <a:pt x="70" y="16"/>
                  </a:lnTo>
                  <a:lnTo>
                    <a:pt x="68" y="14"/>
                  </a:lnTo>
                  <a:lnTo>
                    <a:pt x="66" y="14"/>
                  </a:lnTo>
                  <a:lnTo>
                    <a:pt x="64" y="16"/>
                  </a:lnTo>
                  <a:lnTo>
                    <a:pt x="58" y="18"/>
                  </a:lnTo>
                  <a:lnTo>
                    <a:pt x="56" y="22"/>
                  </a:lnTo>
                  <a:lnTo>
                    <a:pt x="56" y="26"/>
                  </a:lnTo>
                  <a:lnTo>
                    <a:pt x="60" y="28"/>
                  </a:lnTo>
                  <a:lnTo>
                    <a:pt x="58" y="32"/>
                  </a:lnTo>
                  <a:lnTo>
                    <a:pt x="58" y="36"/>
                  </a:lnTo>
                  <a:lnTo>
                    <a:pt x="60" y="42"/>
                  </a:lnTo>
                  <a:lnTo>
                    <a:pt x="60" y="4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68" name="Freeform 484">
              <a:extLst>
                <a:ext uri="{FF2B5EF4-FFF2-40B4-BE49-F238E27FC236}">
                  <a16:creationId xmlns:a16="http://schemas.microsoft.com/office/drawing/2014/main" id="{7D5A543F-E629-4188-A953-C0466750F676}"/>
                </a:ext>
              </a:extLst>
            </p:cNvPr>
            <p:cNvSpPr>
              <a:spLocks/>
            </p:cNvSpPr>
            <p:nvPr/>
          </p:nvSpPr>
          <p:spPr bwMode="auto">
            <a:xfrm>
              <a:off x="5013325" y="4302125"/>
              <a:ext cx="69850" cy="193675"/>
            </a:xfrm>
            <a:custGeom>
              <a:avLst/>
              <a:gdLst/>
              <a:ahLst/>
              <a:cxnLst>
                <a:cxn ang="0">
                  <a:pos x="22" y="2"/>
                </a:cxn>
                <a:cxn ang="0">
                  <a:pos x="10" y="2"/>
                </a:cxn>
                <a:cxn ang="0">
                  <a:pos x="14" y="8"/>
                </a:cxn>
                <a:cxn ang="0">
                  <a:pos x="14" y="14"/>
                </a:cxn>
                <a:cxn ang="0">
                  <a:pos x="16" y="18"/>
                </a:cxn>
                <a:cxn ang="0">
                  <a:pos x="12" y="24"/>
                </a:cxn>
                <a:cxn ang="0">
                  <a:pos x="8" y="28"/>
                </a:cxn>
                <a:cxn ang="0">
                  <a:pos x="8" y="34"/>
                </a:cxn>
                <a:cxn ang="0">
                  <a:pos x="8" y="42"/>
                </a:cxn>
                <a:cxn ang="0">
                  <a:pos x="12" y="44"/>
                </a:cxn>
                <a:cxn ang="0">
                  <a:pos x="10" y="48"/>
                </a:cxn>
                <a:cxn ang="0">
                  <a:pos x="2" y="52"/>
                </a:cxn>
                <a:cxn ang="0">
                  <a:pos x="2" y="62"/>
                </a:cxn>
                <a:cxn ang="0">
                  <a:pos x="2" y="66"/>
                </a:cxn>
                <a:cxn ang="0">
                  <a:pos x="2" y="78"/>
                </a:cxn>
                <a:cxn ang="0">
                  <a:pos x="8" y="84"/>
                </a:cxn>
                <a:cxn ang="0">
                  <a:pos x="10" y="88"/>
                </a:cxn>
                <a:cxn ang="0">
                  <a:pos x="20" y="88"/>
                </a:cxn>
                <a:cxn ang="0">
                  <a:pos x="22" y="96"/>
                </a:cxn>
                <a:cxn ang="0">
                  <a:pos x="18" y="106"/>
                </a:cxn>
                <a:cxn ang="0">
                  <a:pos x="28" y="114"/>
                </a:cxn>
                <a:cxn ang="0">
                  <a:pos x="32" y="120"/>
                </a:cxn>
                <a:cxn ang="0">
                  <a:pos x="32" y="122"/>
                </a:cxn>
                <a:cxn ang="0">
                  <a:pos x="36" y="118"/>
                </a:cxn>
                <a:cxn ang="0">
                  <a:pos x="34" y="110"/>
                </a:cxn>
                <a:cxn ang="0">
                  <a:pos x="36" y="104"/>
                </a:cxn>
                <a:cxn ang="0">
                  <a:pos x="42" y="104"/>
                </a:cxn>
                <a:cxn ang="0">
                  <a:pos x="42" y="98"/>
                </a:cxn>
                <a:cxn ang="0">
                  <a:pos x="44" y="88"/>
                </a:cxn>
                <a:cxn ang="0">
                  <a:pos x="42" y="84"/>
                </a:cxn>
                <a:cxn ang="0">
                  <a:pos x="38" y="78"/>
                </a:cxn>
                <a:cxn ang="0">
                  <a:pos x="34" y="68"/>
                </a:cxn>
                <a:cxn ang="0">
                  <a:pos x="32" y="68"/>
                </a:cxn>
                <a:cxn ang="0">
                  <a:pos x="34" y="74"/>
                </a:cxn>
                <a:cxn ang="0">
                  <a:pos x="30" y="72"/>
                </a:cxn>
                <a:cxn ang="0">
                  <a:pos x="30" y="64"/>
                </a:cxn>
                <a:cxn ang="0">
                  <a:pos x="26" y="58"/>
                </a:cxn>
                <a:cxn ang="0">
                  <a:pos x="28" y="54"/>
                </a:cxn>
                <a:cxn ang="0">
                  <a:pos x="24" y="50"/>
                </a:cxn>
                <a:cxn ang="0">
                  <a:pos x="26" y="42"/>
                </a:cxn>
                <a:cxn ang="0">
                  <a:pos x="22" y="38"/>
                </a:cxn>
                <a:cxn ang="0">
                  <a:pos x="26" y="22"/>
                </a:cxn>
                <a:cxn ang="0">
                  <a:pos x="24" y="6"/>
                </a:cxn>
                <a:cxn ang="0">
                  <a:pos x="24" y="2"/>
                </a:cxn>
              </a:cxnLst>
              <a:rect l="0" t="0" r="r" b="b"/>
              <a:pathLst>
                <a:path w="44" h="122">
                  <a:moveTo>
                    <a:pt x="24" y="2"/>
                  </a:moveTo>
                  <a:lnTo>
                    <a:pt x="22" y="2"/>
                  </a:lnTo>
                  <a:lnTo>
                    <a:pt x="8" y="0"/>
                  </a:lnTo>
                  <a:lnTo>
                    <a:pt x="10" y="2"/>
                  </a:lnTo>
                  <a:lnTo>
                    <a:pt x="12" y="6"/>
                  </a:lnTo>
                  <a:lnTo>
                    <a:pt x="14" y="8"/>
                  </a:lnTo>
                  <a:lnTo>
                    <a:pt x="14" y="12"/>
                  </a:lnTo>
                  <a:lnTo>
                    <a:pt x="14" y="14"/>
                  </a:lnTo>
                  <a:lnTo>
                    <a:pt x="14" y="16"/>
                  </a:lnTo>
                  <a:lnTo>
                    <a:pt x="16" y="18"/>
                  </a:lnTo>
                  <a:lnTo>
                    <a:pt x="14" y="20"/>
                  </a:lnTo>
                  <a:lnTo>
                    <a:pt x="12" y="24"/>
                  </a:lnTo>
                  <a:lnTo>
                    <a:pt x="8" y="26"/>
                  </a:lnTo>
                  <a:lnTo>
                    <a:pt x="8" y="28"/>
                  </a:lnTo>
                  <a:lnTo>
                    <a:pt x="8" y="30"/>
                  </a:lnTo>
                  <a:lnTo>
                    <a:pt x="8" y="34"/>
                  </a:lnTo>
                  <a:lnTo>
                    <a:pt x="8" y="40"/>
                  </a:lnTo>
                  <a:lnTo>
                    <a:pt x="8" y="42"/>
                  </a:lnTo>
                  <a:lnTo>
                    <a:pt x="10" y="42"/>
                  </a:lnTo>
                  <a:lnTo>
                    <a:pt x="12" y="44"/>
                  </a:lnTo>
                  <a:lnTo>
                    <a:pt x="12" y="46"/>
                  </a:lnTo>
                  <a:lnTo>
                    <a:pt x="10" y="48"/>
                  </a:lnTo>
                  <a:lnTo>
                    <a:pt x="4" y="50"/>
                  </a:lnTo>
                  <a:lnTo>
                    <a:pt x="2" y="52"/>
                  </a:lnTo>
                  <a:lnTo>
                    <a:pt x="2" y="56"/>
                  </a:lnTo>
                  <a:lnTo>
                    <a:pt x="2" y="62"/>
                  </a:lnTo>
                  <a:lnTo>
                    <a:pt x="2" y="64"/>
                  </a:lnTo>
                  <a:lnTo>
                    <a:pt x="2" y="66"/>
                  </a:lnTo>
                  <a:lnTo>
                    <a:pt x="0" y="70"/>
                  </a:lnTo>
                  <a:lnTo>
                    <a:pt x="2" y="78"/>
                  </a:lnTo>
                  <a:lnTo>
                    <a:pt x="4" y="80"/>
                  </a:lnTo>
                  <a:lnTo>
                    <a:pt x="8" y="84"/>
                  </a:lnTo>
                  <a:lnTo>
                    <a:pt x="8" y="88"/>
                  </a:lnTo>
                  <a:lnTo>
                    <a:pt x="10" y="88"/>
                  </a:lnTo>
                  <a:lnTo>
                    <a:pt x="20" y="86"/>
                  </a:lnTo>
                  <a:lnTo>
                    <a:pt x="20" y="88"/>
                  </a:lnTo>
                  <a:lnTo>
                    <a:pt x="22" y="92"/>
                  </a:lnTo>
                  <a:lnTo>
                    <a:pt x="22" y="96"/>
                  </a:lnTo>
                  <a:lnTo>
                    <a:pt x="20" y="102"/>
                  </a:lnTo>
                  <a:lnTo>
                    <a:pt x="18" y="106"/>
                  </a:lnTo>
                  <a:lnTo>
                    <a:pt x="20" y="108"/>
                  </a:lnTo>
                  <a:lnTo>
                    <a:pt x="28" y="114"/>
                  </a:lnTo>
                  <a:lnTo>
                    <a:pt x="32" y="116"/>
                  </a:lnTo>
                  <a:lnTo>
                    <a:pt x="32" y="120"/>
                  </a:lnTo>
                  <a:lnTo>
                    <a:pt x="32" y="122"/>
                  </a:lnTo>
                  <a:lnTo>
                    <a:pt x="32" y="122"/>
                  </a:lnTo>
                  <a:lnTo>
                    <a:pt x="36" y="120"/>
                  </a:lnTo>
                  <a:lnTo>
                    <a:pt x="36" y="118"/>
                  </a:lnTo>
                  <a:lnTo>
                    <a:pt x="36" y="116"/>
                  </a:lnTo>
                  <a:lnTo>
                    <a:pt x="34" y="110"/>
                  </a:lnTo>
                  <a:lnTo>
                    <a:pt x="34" y="106"/>
                  </a:lnTo>
                  <a:lnTo>
                    <a:pt x="36" y="104"/>
                  </a:lnTo>
                  <a:lnTo>
                    <a:pt x="40" y="106"/>
                  </a:lnTo>
                  <a:lnTo>
                    <a:pt x="42" y="104"/>
                  </a:lnTo>
                  <a:lnTo>
                    <a:pt x="44" y="102"/>
                  </a:lnTo>
                  <a:lnTo>
                    <a:pt x="42" y="98"/>
                  </a:lnTo>
                  <a:lnTo>
                    <a:pt x="42" y="94"/>
                  </a:lnTo>
                  <a:lnTo>
                    <a:pt x="44" y="88"/>
                  </a:lnTo>
                  <a:lnTo>
                    <a:pt x="44" y="84"/>
                  </a:lnTo>
                  <a:lnTo>
                    <a:pt x="42" y="84"/>
                  </a:lnTo>
                  <a:lnTo>
                    <a:pt x="40" y="82"/>
                  </a:lnTo>
                  <a:lnTo>
                    <a:pt x="38" y="78"/>
                  </a:lnTo>
                  <a:lnTo>
                    <a:pt x="36" y="72"/>
                  </a:lnTo>
                  <a:lnTo>
                    <a:pt x="34" y="68"/>
                  </a:lnTo>
                  <a:lnTo>
                    <a:pt x="32" y="66"/>
                  </a:lnTo>
                  <a:lnTo>
                    <a:pt x="32" y="68"/>
                  </a:lnTo>
                  <a:lnTo>
                    <a:pt x="34" y="70"/>
                  </a:lnTo>
                  <a:lnTo>
                    <a:pt x="34" y="74"/>
                  </a:lnTo>
                  <a:lnTo>
                    <a:pt x="32" y="72"/>
                  </a:lnTo>
                  <a:lnTo>
                    <a:pt x="30" y="72"/>
                  </a:lnTo>
                  <a:lnTo>
                    <a:pt x="30" y="68"/>
                  </a:lnTo>
                  <a:lnTo>
                    <a:pt x="30" y="64"/>
                  </a:lnTo>
                  <a:lnTo>
                    <a:pt x="26" y="62"/>
                  </a:lnTo>
                  <a:lnTo>
                    <a:pt x="26" y="58"/>
                  </a:lnTo>
                  <a:lnTo>
                    <a:pt x="26" y="56"/>
                  </a:lnTo>
                  <a:lnTo>
                    <a:pt x="28" y="54"/>
                  </a:lnTo>
                  <a:lnTo>
                    <a:pt x="26" y="52"/>
                  </a:lnTo>
                  <a:lnTo>
                    <a:pt x="24" y="50"/>
                  </a:lnTo>
                  <a:lnTo>
                    <a:pt x="24" y="48"/>
                  </a:lnTo>
                  <a:lnTo>
                    <a:pt x="26" y="42"/>
                  </a:lnTo>
                  <a:lnTo>
                    <a:pt x="22" y="42"/>
                  </a:lnTo>
                  <a:lnTo>
                    <a:pt x="22" y="38"/>
                  </a:lnTo>
                  <a:lnTo>
                    <a:pt x="26" y="32"/>
                  </a:lnTo>
                  <a:lnTo>
                    <a:pt x="26" y="22"/>
                  </a:lnTo>
                  <a:lnTo>
                    <a:pt x="24" y="10"/>
                  </a:lnTo>
                  <a:lnTo>
                    <a:pt x="24" y="6"/>
                  </a:lnTo>
                  <a:lnTo>
                    <a:pt x="22" y="2"/>
                  </a:lnTo>
                  <a:lnTo>
                    <a:pt x="24" y="2"/>
                  </a:lnTo>
                  <a:lnTo>
                    <a:pt x="24" y="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69" name="Freeform 485">
              <a:extLst>
                <a:ext uri="{FF2B5EF4-FFF2-40B4-BE49-F238E27FC236}">
                  <a16:creationId xmlns:a16="http://schemas.microsoft.com/office/drawing/2014/main" id="{43E97F55-7C2A-4CF8-8CB9-195E0FF9D4B4}"/>
                </a:ext>
              </a:extLst>
            </p:cNvPr>
            <p:cNvSpPr>
              <a:spLocks/>
            </p:cNvSpPr>
            <p:nvPr/>
          </p:nvSpPr>
          <p:spPr bwMode="auto">
            <a:xfrm>
              <a:off x="5229225" y="4381500"/>
              <a:ext cx="155575" cy="339725"/>
            </a:xfrm>
            <a:custGeom>
              <a:avLst/>
              <a:gdLst/>
              <a:ahLst/>
              <a:cxnLst>
                <a:cxn ang="0">
                  <a:pos x="78" y="0"/>
                </a:cxn>
                <a:cxn ang="0">
                  <a:pos x="74" y="16"/>
                </a:cxn>
                <a:cxn ang="0">
                  <a:pos x="68" y="24"/>
                </a:cxn>
                <a:cxn ang="0">
                  <a:pos x="66" y="28"/>
                </a:cxn>
                <a:cxn ang="0">
                  <a:pos x="64" y="36"/>
                </a:cxn>
                <a:cxn ang="0">
                  <a:pos x="62" y="38"/>
                </a:cxn>
                <a:cxn ang="0">
                  <a:pos x="62" y="40"/>
                </a:cxn>
                <a:cxn ang="0">
                  <a:pos x="56" y="42"/>
                </a:cxn>
                <a:cxn ang="0">
                  <a:pos x="54" y="50"/>
                </a:cxn>
                <a:cxn ang="0">
                  <a:pos x="52" y="52"/>
                </a:cxn>
                <a:cxn ang="0">
                  <a:pos x="48" y="52"/>
                </a:cxn>
                <a:cxn ang="0">
                  <a:pos x="42" y="56"/>
                </a:cxn>
                <a:cxn ang="0">
                  <a:pos x="34" y="56"/>
                </a:cxn>
                <a:cxn ang="0">
                  <a:pos x="32" y="58"/>
                </a:cxn>
                <a:cxn ang="0">
                  <a:pos x="28" y="60"/>
                </a:cxn>
                <a:cxn ang="0">
                  <a:pos x="20" y="66"/>
                </a:cxn>
                <a:cxn ang="0">
                  <a:pos x="14" y="70"/>
                </a:cxn>
                <a:cxn ang="0">
                  <a:pos x="12" y="76"/>
                </a:cxn>
                <a:cxn ang="0">
                  <a:pos x="8" y="86"/>
                </a:cxn>
                <a:cxn ang="0">
                  <a:pos x="12" y="98"/>
                </a:cxn>
                <a:cxn ang="0">
                  <a:pos x="14" y="108"/>
                </a:cxn>
                <a:cxn ang="0">
                  <a:pos x="16" y="116"/>
                </a:cxn>
                <a:cxn ang="0">
                  <a:pos x="14" y="122"/>
                </a:cxn>
                <a:cxn ang="0">
                  <a:pos x="12" y="128"/>
                </a:cxn>
                <a:cxn ang="0">
                  <a:pos x="6" y="132"/>
                </a:cxn>
                <a:cxn ang="0">
                  <a:pos x="6" y="138"/>
                </a:cxn>
                <a:cxn ang="0">
                  <a:pos x="0" y="146"/>
                </a:cxn>
                <a:cxn ang="0">
                  <a:pos x="0" y="152"/>
                </a:cxn>
                <a:cxn ang="0">
                  <a:pos x="0" y="166"/>
                </a:cxn>
                <a:cxn ang="0">
                  <a:pos x="6" y="180"/>
                </a:cxn>
                <a:cxn ang="0">
                  <a:pos x="4" y="184"/>
                </a:cxn>
                <a:cxn ang="0">
                  <a:pos x="10" y="198"/>
                </a:cxn>
                <a:cxn ang="0">
                  <a:pos x="14" y="208"/>
                </a:cxn>
                <a:cxn ang="0">
                  <a:pos x="24" y="210"/>
                </a:cxn>
                <a:cxn ang="0">
                  <a:pos x="32" y="214"/>
                </a:cxn>
                <a:cxn ang="0">
                  <a:pos x="38" y="210"/>
                </a:cxn>
                <a:cxn ang="0">
                  <a:pos x="48" y="208"/>
                </a:cxn>
                <a:cxn ang="0">
                  <a:pos x="50" y="202"/>
                </a:cxn>
                <a:cxn ang="0">
                  <a:pos x="56" y="188"/>
                </a:cxn>
                <a:cxn ang="0">
                  <a:pos x="62" y="170"/>
                </a:cxn>
                <a:cxn ang="0">
                  <a:pos x="64" y="156"/>
                </a:cxn>
                <a:cxn ang="0">
                  <a:pos x="66" y="152"/>
                </a:cxn>
                <a:cxn ang="0">
                  <a:pos x="70" y="144"/>
                </a:cxn>
                <a:cxn ang="0">
                  <a:pos x="72" y="128"/>
                </a:cxn>
                <a:cxn ang="0">
                  <a:pos x="72" y="120"/>
                </a:cxn>
                <a:cxn ang="0">
                  <a:pos x="76" y="108"/>
                </a:cxn>
                <a:cxn ang="0">
                  <a:pos x="80" y="100"/>
                </a:cxn>
                <a:cxn ang="0">
                  <a:pos x="84" y="88"/>
                </a:cxn>
                <a:cxn ang="0">
                  <a:pos x="84" y="80"/>
                </a:cxn>
                <a:cxn ang="0">
                  <a:pos x="88" y="76"/>
                </a:cxn>
                <a:cxn ang="0">
                  <a:pos x="88" y="72"/>
                </a:cxn>
                <a:cxn ang="0">
                  <a:pos x="90" y="66"/>
                </a:cxn>
                <a:cxn ang="0">
                  <a:pos x="84" y="50"/>
                </a:cxn>
                <a:cxn ang="0">
                  <a:pos x="88" y="50"/>
                </a:cxn>
                <a:cxn ang="0">
                  <a:pos x="94" y="58"/>
                </a:cxn>
                <a:cxn ang="0">
                  <a:pos x="98" y="46"/>
                </a:cxn>
                <a:cxn ang="0">
                  <a:pos x="94" y="34"/>
                </a:cxn>
                <a:cxn ang="0">
                  <a:pos x="94" y="26"/>
                </a:cxn>
                <a:cxn ang="0">
                  <a:pos x="90" y="10"/>
                </a:cxn>
                <a:cxn ang="0">
                  <a:pos x="84" y="8"/>
                </a:cxn>
                <a:cxn ang="0">
                  <a:pos x="80" y="4"/>
                </a:cxn>
                <a:cxn ang="0">
                  <a:pos x="80" y="0"/>
                </a:cxn>
                <a:cxn ang="0">
                  <a:pos x="78" y="0"/>
                </a:cxn>
              </a:cxnLst>
              <a:rect l="0" t="0" r="r" b="b"/>
              <a:pathLst>
                <a:path w="98" h="214">
                  <a:moveTo>
                    <a:pt x="78" y="0"/>
                  </a:moveTo>
                  <a:lnTo>
                    <a:pt x="78" y="0"/>
                  </a:lnTo>
                  <a:lnTo>
                    <a:pt x="74" y="6"/>
                  </a:lnTo>
                  <a:lnTo>
                    <a:pt x="74" y="16"/>
                  </a:lnTo>
                  <a:lnTo>
                    <a:pt x="74" y="24"/>
                  </a:lnTo>
                  <a:lnTo>
                    <a:pt x="68" y="24"/>
                  </a:lnTo>
                  <a:lnTo>
                    <a:pt x="68" y="26"/>
                  </a:lnTo>
                  <a:lnTo>
                    <a:pt x="66" y="28"/>
                  </a:lnTo>
                  <a:lnTo>
                    <a:pt x="64" y="26"/>
                  </a:lnTo>
                  <a:lnTo>
                    <a:pt x="64" y="36"/>
                  </a:lnTo>
                  <a:lnTo>
                    <a:pt x="62" y="36"/>
                  </a:lnTo>
                  <a:lnTo>
                    <a:pt x="62" y="38"/>
                  </a:lnTo>
                  <a:lnTo>
                    <a:pt x="62" y="40"/>
                  </a:lnTo>
                  <a:lnTo>
                    <a:pt x="62" y="40"/>
                  </a:lnTo>
                  <a:lnTo>
                    <a:pt x="60" y="46"/>
                  </a:lnTo>
                  <a:lnTo>
                    <a:pt x="56" y="42"/>
                  </a:lnTo>
                  <a:lnTo>
                    <a:pt x="54" y="44"/>
                  </a:lnTo>
                  <a:lnTo>
                    <a:pt x="54" y="50"/>
                  </a:lnTo>
                  <a:lnTo>
                    <a:pt x="54" y="52"/>
                  </a:lnTo>
                  <a:lnTo>
                    <a:pt x="52" y="52"/>
                  </a:lnTo>
                  <a:lnTo>
                    <a:pt x="52" y="50"/>
                  </a:lnTo>
                  <a:lnTo>
                    <a:pt x="48" y="52"/>
                  </a:lnTo>
                  <a:lnTo>
                    <a:pt x="44" y="54"/>
                  </a:lnTo>
                  <a:lnTo>
                    <a:pt x="42" y="56"/>
                  </a:lnTo>
                  <a:lnTo>
                    <a:pt x="34" y="54"/>
                  </a:lnTo>
                  <a:lnTo>
                    <a:pt x="34" y="56"/>
                  </a:lnTo>
                  <a:lnTo>
                    <a:pt x="34" y="58"/>
                  </a:lnTo>
                  <a:lnTo>
                    <a:pt x="32" y="58"/>
                  </a:lnTo>
                  <a:lnTo>
                    <a:pt x="30" y="58"/>
                  </a:lnTo>
                  <a:lnTo>
                    <a:pt x="28" y="60"/>
                  </a:lnTo>
                  <a:lnTo>
                    <a:pt x="22" y="62"/>
                  </a:lnTo>
                  <a:lnTo>
                    <a:pt x="20" y="66"/>
                  </a:lnTo>
                  <a:lnTo>
                    <a:pt x="18" y="68"/>
                  </a:lnTo>
                  <a:lnTo>
                    <a:pt x="14" y="70"/>
                  </a:lnTo>
                  <a:lnTo>
                    <a:pt x="14" y="74"/>
                  </a:lnTo>
                  <a:lnTo>
                    <a:pt x="12" y="76"/>
                  </a:lnTo>
                  <a:lnTo>
                    <a:pt x="8" y="80"/>
                  </a:lnTo>
                  <a:lnTo>
                    <a:pt x="8" y="86"/>
                  </a:lnTo>
                  <a:lnTo>
                    <a:pt x="10" y="90"/>
                  </a:lnTo>
                  <a:lnTo>
                    <a:pt x="12" y="98"/>
                  </a:lnTo>
                  <a:lnTo>
                    <a:pt x="14" y="102"/>
                  </a:lnTo>
                  <a:lnTo>
                    <a:pt x="14" y="108"/>
                  </a:lnTo>
                  <a:lnTo>
                    <a:pt x="16" y="110"/>
                  </a:lnTo>
                  <a:lnTo>
                    <a:pt x="16" y="116"/>
                  </a:lnTo>
                  <a:lnTo>
                    <a:pt x="16" y="120"/>
                  </a:lnTo>
                  <a:lnTo>
                    <a:pt x="14" y="122"/>
                  </a:lnTo>
                  <a:lnTo>
                    <a:pt x="14" y="126"/>
                  </a:lnTo>
                  <a:lnTo>
                    <a:pt x="12" y="128"/>
                  </a:lnTo>
                  <a:lnTo>
                    <a:pt x="10" y="130"/>
                  </a:lnTo>
                  <a:lnTo>
                    <a:pt x="6" y="132"/>
                  </a:lnTo>
                  <a:lnTo>
                    <a:pt x="6" y="136"/>
                  </a:lnTo>
                  <a:lnTo>
                    <a:pt x="6" y="138"/>
                  </a:lnTo>
                  <a:lnTo>
                    <a:pt x="6" y="140"/>
                  </a:lnTo>
                  <a:lnTo>
                    <a:pt x="0" y="146"/>
                  </a:lnTo>
                  <a:lnTo>
                    <a:pt x="0" y="148"/>
                  </a:lnTo>
                  <a:lnTo>
                    <a:pt x="0" y="152"/>
                  </a:lnTo>
                  <a:lnTo>
                    <a:pt x="0" y="156"/>
                  </a:lnTo>
                  <a:lnTo>
                    <a:pt x="0" y="166"/>
                  </a:lnTo>
                  <a:lnTo>
                    <a:pt x="2" y="178"/>
                  </a:lnTo>
                  <a:lnTo>
                    <a:pt x="6" y="180"/>
                  </a:lnTo>
                  <a:lnTo>
                    <a:pt x="6" y="182"/>
                  </a:lnTo>
                  <a:lnTo>
                    <a:pt x="4" y="184"/>
                  </a:lnTo>
                  <a:lnTo>
                    <a:pt x="6" y="186"/>
                  </a:lnTo>
                  <a:lnTo>
                    <a:pt x="10" y="198"/>
                  </a:lnTo>
                  <a:lnTo>
                    <a:pt x="10" y="204"/>
                  </a:lnTo>
                  <a:lnTo>
                    <a:pt x="14" y="208"/>
                  </a:lnTo>
                  <a:lnTo>
                    <a:pt x="18" y="208"/>
                  </a:lnTo>
                  <a:lnTo>
                    <a:pt x="24" y="210"/>
                  </a:lnTo>
                  <a:lnTo>
                    <a:pt x="28" y="214"/>
                  </a:lnTo>
                  <a:lnTo>
                    <a:pt x="32" y="214"/>
                  </a:lnTo>
                  <a:lnTo>
                    <a:pt x="34" y="214"/>
                  </a:lnTo>
                  <a:lnTo>
                    <a:pt x="38" y="210"/>
                  </a:lnTo>
                  <a:lnTo>
                    <a:pt x="44" y="208"/>
                  </a:lnTo>
                  <a:lnTo>
                    <a:pt x="48" y="208"/>
                  </a:lnTo>
                  <a:lnTo>
                    <a:pt x="50" y="206"/>
                  </a:lnTo>
                  <a:lnTo>
                    <a:pt x="50" y="202"/>
                  </a:lnTo>
                  <a:lnTo>
                    <a:pt x="52" y="202"/>
                  </a:lnTo>
                  <a:lnTo>
                    <a:pt x="56" y="188"/>
                  </a:lnTo>
                  <a:lnTo>
                    <a:pt x="58" y="178"/>
                  </a:lnTo>
                  <a:lnTo>
                    <a:pt x="62" y="170"/>
                  </a:lnTo>
                  <a:lnTo>
                    <a:pt x="62" y="164"/>
                  </a:lnTo>
                  <a:lnTo>
                    <a:pt x="64" y="156"/>
                  </a:lnTo>
                  <a:lnTo>
                    <a:pt x="66" y="156"/>
                  </a:lnTo>
                  <a:lnTo>
                    <a:pt x="66" y="152"/>
                  </a:lnTo>
                  <a:lnTo>
                    <a:pt x="66" y="148"/>
                  </a:lnTo>
                  <a:lnTo>
                    <a:pt x="70" y="144"/>
                  </a:lnTo>
                  <a:lnTo>
                    <a:pt x="70" y="138"/>
                  </a:lnTo>
                  <a:lnTo>
                    <a:pt x="72" y="128"/>
                  </a:lnTo>
                  <a:lnTo>
                    <a:pt x="72" y="124"/>
                  </a:lnTo>
                  <a:lnTo>
                    <a:pt x="72" y="120"/>
                  </a:lnTo>
                  <a:lnTo>
                    <a:pt x="76" y="114"/>
                  </a:lnTo>
                  <a:lnTo>
                    <a:pt x="76" y="108"/>
                  </a:lnTo>
                  <a:lnTo>
                    <a:pt x="80" y="106"/>
                  </a:lnTo>
                  <a:lnTo>
                    <a:pt x="80" y="100"/>
                  </a:lnTo>
                  <a:lnTo>
                    <a:pt x="84" y="96"/>
                  </a:lnTo>
                  <a:lnTo>
                    <a:pt x="84" y="88"/>
                  </a:lnTo>
                  <a:lnTo>
                    <a:pt x="84" y="84"/>
                  </a:lnTo>
                  <a:lnTo>
                    <a:pt x="84" y="80"/>
                  </a:lnTo>
                  <a:lnTo>
                    <a:pt x="88" y="78"/>
                  </a:lnTo>
                  <a:lnTo>
                    <a:pt x="88" y="76"/>
                  </a:lnTo>
                  <a:lnTo>
                    <a:pt x="88" y="74"/>
                  </a:lnTo>
                  <a:lnTo>
                    <a:pt x="88" y="72"/>
                  </a:lnTo>
                  <a:lnTo>
                    <a:pt x="90" y="72"/>
                  </a:lnTo>
                  <a:lnTo>
                    <a:pt x="90" y="66"/>
                  </a:lnTo>
                  <a:lnTo>
                    <a:pt x="86" y="62"/>
                  </a:lnTo>
                  <a:lnTo>
                    <a:pt x="84" y="50"/>
                  </a:lnTo>
                  <a:lnTo>
                    <a:pt x="86" y="50"/>
                  </a:lnTo>
                  <a:lnTo>
                    <a:pt x="88" y="50"/>
                  </a:lnTo>
                  <a:lnTo>
                    <a:pt x="92" y="58"/>
                  </a:lnTo>
                  <a:lnTo>
                    <a:pt x="94" y="58"/>
                  </a:lnTo>
                  <a:lnTo>
                    <a:pt x="96" y="50"/>
                  </a:lnTo>
                  <a:lnTo>
                    <a:pt x="98" y="46"/>
                  </a:lnTo>
                  <a:lnTo>
                    <a:pt x="98" y="40"/>
                  </a:lnTo>
                  <a:lnTo>
                    <a:pt x="94" y="34"/>
                  </a:lnTo>
                  <a:lnTo>
                    <a:pt x="94" y="28"/>
                  </a:lnTo>
                  <a:lnTo>
                    <a:pt x="94" y="26"/>
                  </a:lnTo>
                  <a:lnTo>
                    <a:pt x="92" y="18"/>
                  </a:lnTo>
                  <a:lnTo>
                    <a:pt x="90" y="10"/>
                  </a:lnTo>
                  <a:lnTo>
                    <a:pt x="88" y="8"/>
                  </a:lnTo>
                  <a:lnTo>
                    <a:pt x="84" y="8"/>
                  </a:lnTo>
                  <a:lnTo>
                    <a:pt x="82" y="4"/>
                  </a:lnTo>
                  <a:lnTo>
                    <a:pt x="80" y="4"/>
                  </a:lnTo>
                  <a:lnTo>
                    <a:pt x="80" y="2"/>
                  </a:lnTo>
                  <a:lnTo>
                    <a:pt x="80" y="0"/>
                  </a:lnTo>
                  <a:lnTo>
                    <a:pt x="78" y="0"/>
                  </a:lnTo>
                  <a:lnTo>
                    <a:pt x="78"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70" name="Freeform 486">
              <a:extLst>
                <a:ext uri="{FF2B5EF4-FFF2-40B4-BE49-F238E27FC236}">
                  <a16:creationId xmlns:a16="http://schemas.microsoft.com/office/drawing/2014/main" id="{DD1DAF13-7AFF-4B20-81EF-CD548B448C8D}"/>
                </a:ext>
              </a:extLst>
            </p:cNvPr>
            <p:cNvSpPr>
              <a:spLocks noEditPoints="1"/>
            </p:cNvSpPr>
            <p:nvPr/>
          </p:nvSpPr>
          <p:spPr bwMode="auto">
            <a:xfrm>
              <a:off x="5048250" y="3940175"/>
              <a:ext cx="177800" cy="238125"/>
            </a:xfrm>
            <a:custGeom>
              <a:avLst/>
              <a:gdLst/>
              <a:ahLst/>
              <a:cxnLst>
                <a:cxn ang="0">
                  <a:pos x="4" y="84"/>
                </a:cxn>
                <a:cxn ang="0">
                  <a:pos x="8" y="88"/>
                </a:cxn>
                <a:cxn ang="0">
                  <a:pos x="10" y="86"/>
                </a:cxn>
                <a:cxn ang="0">
                  <a:pos x="14" y="86"/>
                </a:cxn>
                <a:cxn ang="0">
                  <a:pos x="10" y="92"/>
                </a:cxn>
                <a:cxn ang="0">
                  <a:pos x="8" y="98"/>
                </a:cxn>
                <a:cxn ang="0">
                  <a:pos x="8" y="104"/>
                </a:cxn>
                <a:cxn ang="0">
                  <a:pos x="48" y="126"/>
                </a:cxn>
                <a:cxn ang="0">
                  <a:pos x="50" y="136"/>
                </a:cxn>
                <a:cxn ang="0">
                  <a:pos x="54" y="140"/>
                </a:cxn>
                <a:cxn ang="0">
                  <a:pos x="70" y="150"/>
                </a:cxn>
                <a:cxn ang="0">
                  <a:pos x="72" y="142"/>
                </a:cxn>
                <a:cxn ang="0">
                  <a:pos x="74" y="134"/>
                </a:cxn>
                <a:cxn ang="0">
                  <a:pos x="78" y="128"/>
                </a:cxn>
                <a:cxn ang="0">
                  <a:pos x="84" y="122"/>
                </a:cxn>
                <a:cxn ang="0">
                  <a:pos x="92" y="116"/>
                </a:cxn>
                <a:cxn ang="0">
                  <a:pos x="96" y="110"/>
                </a:cxn>
                <a:cxn ang="0">
                  <a:pos x="100" y="104"/>
                </a:cxn>
                <a:cxn ang="0">
                  <a:pos x="108" y="96"/>
                </a:cxn>
                <a:cxn ang="0">
                  <a:pos x="106" y="92"/>
                </a:cxn>
                <a:cxn ang="0">
                  <a:pos x="98" y="80"/>
                </a:cxn>
                <a:cxn ang="0">
                  <a:pos x="104" y="20"/>
                </a:cxn>
                <a:cxn ang="0">
                  <a:pos x="106" y="4"/>
                </a:cxn>
                <a:cxn ang="0">
                  <a:pos x="98" y="4"/>
                </a:cxn>
                <a:cxn ang="0">
                  <a:pos x="94" y="0"/>
                </a:cxn>
                <a:cxn ang="0">
                  <a:pos x="88" y="4"/>
                </a:cxn>
                <a:cxn ang="0">
                  <a:pos x="82" y="4"/>
                </a:cxn>
                <a:cxn ang="0">
                  <a:pos x="80" y="8"/>
                </a:cxn>
                <a:cxn ang="0">
                  <a:pos x="68" y="8"/>
                </a:cxn>
                <a:cxn ang="0">
                  <a:pos x="60" y="6"/>
                </a:cxn>
                <a:cxn ang="0">
                  <a:pos x="52" y="6"/>
                </a:cxn>
                <a:cxn ang="0">
                  <a:pos x="46" y="6"/>
                </a:cxn>
                <a:cxn ang="0">
                  <a:pos x="42" y="6"/>
                </a:cxn>
                <a:cxn ang="0">
                  <a:pos x="26" y="6"/>
                </a:cxn>
                <a:cxn ang="0">
                  <a:pos x="14" y="0"/>
                </a:cxn>
                <a:cxn ang="0">
                  <a:pos x="6" y="4"/>
                </a:cxn>
                <a:cxn ang="0">
                  <a:pos x="0" y="10"/>
                </a:cxn>
                <a:cxn ang="0">
                  <a:pos x="6" y="14"/>
                </a:cxn>
                <a:cxn ang="0">
                  <a:pos x="8" y="18"/>
                </a:cxn>
                <a:cxn ang="0">
                  <a:pos x="6" y="24"/>
                </a:cxn>
                <a:cxn ang="0">
                  <a:pos x="8" y="32"/>
                </a:cxn>
                <a:cxn ang="0">
                  <a:pos x="8" y="42"/>
                </a:cxn>
                <a:cxn ang="0">
                  <a:pos x="6" y="50"/>
                </a:cxn>
                <a:cxn ang="0">
                  <a:pos x="4" y="54"/>
                </a:cxn>
                <a:cxn ang="0">
                  <a:pos x="2" y="64"/>
                </a:cxn>
                <a:cxn ang="0">
                  <a:pos x="2" y="72"/>
                </a:cxn>
                <a:cxn ang="0">
                  <a:pos x="4" y="78"/>
                </a:cxn>
                <a:cxn ang="0">
                  <a:pos x="4" y="82"/>
                </a:cxn>
                <a:cxn ang="0">
                  <a:pos x="4" y="84"/>
                </a:cxn>
                <a:cxn ang="0">
                  <a:pos x="28" y="6"/>
                </a:cxn>
                <a:cxn ang="0">
                  <a:pos x="32" y="16"/>
                </a:cxn>
                <a:cxn ang="0">
                  <a:pos x="36" y="28"/>
                </a:cxn>
                <a:cxn ang="0">
                  <a:pos x="40" y="38"/>
                </a:cxn>
                <a:cxn ang="0">
                  <a:pos x="34" y="32"/>
                </a:cxn>
                <a:cxn ang="0">
                  <a:pos x="28" y="26"/>
                </a:cxn>
                <a:cxn ang="0">
                  <a:pos x="26" y="24"/>
                </a:cxn>
                <a:cxn ang="0">
                  <a:pos x="28" y="6"/>
                </a:cxn>
              </a:cxnLst>
              <a:rect l="0" t="0" r="r" b="b"/>
              <a:pathLst>
                <a:path w="112" h="150">
                  <a:moveTo>
                    <a:pt x="4" y="84"/>
                  </a:moveTo>
                  <a:lnTo>
                    <a:pt x="4" y="84"/>
                  </a:lnTo>
                  <a:lnTo>
                    <a:pt x="6" y="86"/>
                  </a:lnTo>
                  <a:lnTo>
                    <a:pt x="8" y="88"/>
                  </a:lnTo>
                  <a:lnTo>
                    <a:pt x="8" y="88"/>
                  </a:lnTo>
                  <a:lnTo>
                    <a:pt x="10" y="86"/>
                  </a:lnTo>
                  <a:lnTo>
                    <a:pt x="12" y="86"/>
                  </a:lnTo>
                  <a:lnTo>
                    <a:pt x="14" y="86"/>
                  </a:lnTo>
                  <a:lnTo>
                    <a:pt x="10" y="88"/>
                  </a:lnTo>
                  <a:lnTo>
                    <a:pt x="10" y="92"/>
                  </a:lnTo>
                  <a:lnTo>
                    <a:pt x="10" y="96"/>
                  </a:lnTo>
                  <a:lnTo>
                    <a:pt x="8" y="98"/>
                  </a:lnTo>
                  <a:lnTo>
                    <a:pt x="8" y="102"/>
                  </a:lnTo>
                  <a:lnTo>
                    <a:pt x="8" y="104"/>
                  </a:lnTo>
                  <a:lnTo>
                    <a:pt x="46" y="124"/>
                  </a:lnTo>
                  <a:lnTo>
                    <a:pt x="48" y="126"/>
                  </a:lnTo>
                  <a:lnTo>
                    <a:pt x="50" y="130"/>
                  </a:lnTo>
                  <a:lnTo>
                    <a:pt x="50" y="136"/>
                  </a:lnTo>
                  <a:lnTo>
                    <a:pt x="52" y="138"/>
                  </a:lnTo>
                  <a:lnTo>
                    <a:pt x="54" y="140"/>
                  </a:lnTo>
                  <a:lnTo>
                    <a:pt x="56" y="140"/>
                  </a:lnTo>
                  <a:lnTo>
                    <a:pt x="70" y="150"/>
                  </a:lnTo>
                  <a:lnTo>
                    <a:pt x="74" y="148"/>
                  </a:lnTo>
                  <a:lnTo>
                    <a:pt x="72" y="142"/>
                  </a:lnTo>
                  <a:lnTo>
                    <a:pt x="72" y="138"/>
                  </a:lnTo>
                  <a:lnTo>
                    <a:pt x="74" y="134"/>
                  </a:lnTo>
                  <a:lnTo>
                    <a:pt x="76" y="134"/>
                  </a:lnTo>
                  <a:lnTo>
                    <a:pt x="78" y="128"/>
                  </a:lnTo>
                  <a:lnTo>
                    <a:pt x="82" y="122"/>
                  </a:lnTo>
                  <a:lnTo>
                    <a:pt x="84" y="122"/>
                  </a:lnTo>
                  <a:lnTo>
                    <a:pt x="88" y="120"/>
                  </a:lnTo>
                  <a:lnTo>
                    <a:pt x="92" y="116"/>
                  </a:lnTo>
                  <a:lnTo>
                    <a:pt x="94" y="110"/>
                  </a:lnTo>
                  <a:lnTo>
                    <a:pt x="96" y="110"/>
                  </a:lnTo>
                  <a:lnTo>
                    <a:pt x="100" y="108"/>
                  </a:lnTo>
                  <a:lnTo>
                    <a:pt x="100" y="104"/>
                  </a:lnTo>
                  <a:lnTo>
                    <a:pt x="102" y="100"/>
                  </a:lnTo>
                  <a:lnTo>
                    <a:pt x="108" y="96"/>
                  </a:lnTo>
                  <a:lnTo>
                    <a:pt x="106" y="94"/>
                  </a:lnTo>
                  <a:lnTo>
                    <a:pt x="106" y="92"/>
                  </a:lnTo>
                  <a:lnTo>
                    <a:pt x="108" y="90"/>
                  </a:lnTo>
                  <a:lnTo>
                    <a:pt x="98" y="80"/>
                  </a:lnTo>
                  <a:lnTo>
                    <a:pt x="98" y="26"/>
                  </a:lnTo>
                  <a:lnTo>
                    <a:pt x="104" y="20"/>
                  </a:lnTo>
                  <a:lnTo>
                    <a:pt x="112" y="4"/>
                  </a:lnTo>
                  <a:lnTo>
                    <a:pt x="106" y="4"/>
                  </a:lnTo>
                  <a:lnTo>
                    <a:pt x="102" y="6"/>
                  </a:lnTo>
                  <a:lnTo>
                    <a:pt x="98" y="4"/>
                  </a:lnTo>
                  <a:lnTo>
                    <a:pt x="94" y="2"/>
                  </a:lnTo>
                  <a:lnTo>
                    <a:pt x="94" y="0"/>
                  </a:lnTo>
                  <a:lnTo>
                    <a:pt x="90" y="2"/>
                  </a:lnTo>
                  <a:lnTo>
                    <a:pt x="88" y="4"/>
                  </a:lnTo>
                  <a:lnTo>
                    <a:pt x="84" y="4"/>
                  </a:lnTo>
                  <a:lnTo>
                    <a:pt x="82" y="4"/>
                  </a:lnTo>
                  <a:lnTo>
                    <a:pt x="80" y="4"/>
                  </a:lnTo>
                  <a:lnTo>
                    <a:pt x="80" y="8"/>
                  </a:lnTo>
                  <a:lnTo>
                    <a:pt x="72" y="8"/>
                  </a:lnTo>
                  <a:lnTo>
                    <a:pt x="68" y="8"/>
                  </a:lnTo>
                  <a:lnTo>
                    <a:pt x="64" y="8"/>
                  </a:lnTo>
                  <a:lnTo>
                    <a:pt x="60" y="6"/>
                  </a:lnTo>
                  <a:lnTo>
                    <a:pt x="56" y="6"/>
                  </a:lnTo>
                  <a:lnTo>
                    <a:pt x="52" y="6"/>
                  </a:lnTo>
                  <a:lnTo>
                    <a:pt x="48" y="8"/>
                  </a:lnTo>
                  <a:lnTo>
                    <a:pt x="46" y="6"/>
                  </a:lnTo>
                  <a:lnTo>
                    <a:pt x="44" y="6"/>
                  </a:lnTo>
                  <a:lnTo>
                    <a:pt x="42" y="6"/>
                  </a:lnTo>
                  <a:lnTo>
                    <a:pt x="38" y="8"/>
                  </a:lnTo>
                  <a:lnTo>
                    <a:pt x="26" y="6"/>
                  </a:lnTo>
                  <a:lnTo>
                    <a:pt x="20" y="0"/>
                  </a:lnTo>
                  <a:lnTo>
                    <a:pt x="14" y="0"/>
                  </a:lnTo>
                  <a:lnTo>
                    <a:pt x="8" y="0"/>
                  </a:lnTo>
                  <a:lnTo>
                    <a:pt x="6" y="4"/>
                  </a:lnTo>
                  <a:lnTo>
                    <a:pt x="0" y="6"/>
                  </a:lnTo>
                  <a:lnTo>
                    <a:pt x="0" y="10"/>
                  </a:lnTo>
                  <a:lnTo>
                    <a:pt x="4" y="14"/>
                  </a:lnTo>
                  <a:lnTo>
                    <a:pt x="6" y="14"/>
                  </a:lnTo>
                  <a:lnTo>
                    <a:pt x="6" y="16"/>
                  </a:lnTo>
                  <a:lnTo>
                    <a:pt x="8" y="18"/>
                  </a:lnTo>
                  <a:lnTo>
                    <a:pt x="8" y="20"/>
                  </a:lnTo>
                  <a:lnTo>
                    <a:pt x="6" y="24"/>
                  </a:lnTo>
                  <a:lnTo>
                    <a:pt x="4" y="30"/>
                  </a:lnTo>
                  <a:lnTo>
                    <a:pt x="8" y="32"/>
                  </a:lnTo>
                  <a:lnTo>
                    <a:pt x="8" y="36"/>
                  </a:lnTo>
                  <a:lnTo>
                    <a:pt x="8" y="42"/>
                  </a:lnTo>
                  <a:lnTo>
                    <a:pt x="8" y="48"/>
                  </a:lnTo>
                  <a:lnTo>
                    <a:pt x="6" y="50"/>
                  </a:lnTo>
                  <a:lnTo>
                    <a:pt x="4" y="52"/>
                  </a:lnTo>
                  <a:lnTo>
                    <a:pt x="4" y="54"/>
                  </a:lnTo>
                  <a:lnTo>
                    <a:pt x="4" y="60"/>
                  </a:lnTo>
                  <a:lnTo>
                    <a:pt x="2" y="64"/>
                  </a:lnTo>
                  <a:lnTo>
                    <a:pt x="2" y="68"/>
                  </a:lnTo>
                  <a:lnTo>
                    <a:pt x="2" y="72"/>
                  </a:lnTo>
                  <a:lnTo>
                    <a:pt x="4" y="76"/>
                  </a:lnTo>
                  <a:lnTo>
                    <a:pt x="4" y="78"/>
                  </a:lnTo>
                  <a:lnTo>
                    <a:pt x="2" y="80"/>
                  </a:lnTo>
                  <a:lnTo>
                    <a:pt x="4" y="82"/>
                  </a:lnTo>
                  <a:lnTo>
                    <a:pt x="4" y="84"/>
                  </a:lnTo>
                  <a:lnTo>
                    <a:pt x="4" y="84"/>
                  </a:lnTo>
                  <a:close/>
                  <a:moveTo>
                    <a:pt x="28" y="6"/>
                  </a:moveTo>
                  <a:lnTo>
                    <a:pt x="28" y="6"/>
                  </a:lnTo>
                  <a:lnTo>
                    <a:pt x="32" y="8"/>
                  </a:lnTo>
                  <a:lnTo>
                    <a:pt x="32" y="16"/>
                  </a:lnTo>
                  <a:lnTo>
                    <a:pt x="32" y="24"/>
                  </a:lnTo>
                  <a:lnTo>
                    <a:pt x="36" y="28"/>
                  </a:lnTo>
                  <a:lnTo>
                    <a:pt x="38" y="32"/>
                  </a:lnTo>
                  <a:lnTo>
                    <a:pt x="40" y="38"/>
                  </a:lnTo>
                  <a:lnTo>
                    <a:pt x="36" y="38"/>
                  </a:lnTo>
                  <a:lnTo>
                    <a:pt x="34" y="32"/>
                  </a:lnTo>
                  <a:lnTo>
                    <a:pt x="30" y="30"/>
                  </a:lnTo>
                  <a:lnTo>
                    <a:pt x="28" y="26"/>
                  </a:lnTo>
                  <a:lnTo>
                    <a:pt x="28" y="24"/>
                  </a:lnTo>
                  <a:lnTo>
                    <a:pt x="26" y="24"/>
                  </a:lnTo>
                  <a:lnTo>
                    <a:pt x="26" y="14"/>
                  </a:lnTo>
                  <a:lnTo>
                    <a:pt x="28" y="6"/>
                  </a:lnTo>
                  <a:lnTo>
                    <a:pt x="28" y="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71" name="Freeform 487">
              <a:extLst>
                <a:ext uri="{FF2B5EF4-FFF2-40B4-BE49-F238E27FC236}">
                  <a16:creationId xmlns:a16="http://schemas.microsoft.com/office/drawing/2014/main" id="{6EE885F8-AF14-47A3-B774-D79723B6C181}"/>
                </a:ext>
              </a:extLst>
            </p:cNvPr>
            <p:cNvSpPr>
              <a:spLocks/>
            </p:cNvSpPr>
            <p:nvPr/>
          </p:nvSpPr>
          <p:spPr bwMode="auto">
            <a:xfrm>
              <a:off x="4162425" y="3784600"/>
              <a:ext cx="136525" cy="165100"/>
            </a:xfrm>
            <a:custGeom>
              <a:avLst/>
              <a:gdLst/>
              <a:ahLst/>
              <a:cxnLst>
                <a:cxn ang="0">
                  <a:pos x="18" y="104"/>
                </a:cxn>
                <a:cxn ang="0">
                  <a:pos x="36" y="96"/>
                </a:cxn>
                <a:cxn ang="0">
                  <a:pos x="48" y="90"/>
                </a:cxn>
                <a:cxn ang="0">
                  <a:pos x="64" y="92"/>
                </a:cxn>
                <a:cxn ang="0">
                  <a:pos x="72" y="90"/>
                </a:cxn>
                <a:cxn ang="0">
                  <a:pos x="70" y="84"/>
                </a:cxn>
                <a:cxn ang="0">
                  <a:pos x="72" y="64"/>
                </a:cxn>
                <a:cxn ang="0">
                  <a:pos x="80" y="44"/>
                </a:cxn>
                <a:cxn ang="0">
                  <a:pos x="84" y="38"/>
                </a:cxn>
                <a:cxn ang="0">
                  <a:pos x="84" y="20"/>
                </a:cxn>
                <a:cxn ang="0">
                  <a:pos x="82" y="18"/>
                </a:cxn>
                <a:cxn ang="0">
                  <a:pos x="82" y="8"/>
                </a:cxn>
                <a:cxn ang="0">
                  <a:pos x="70" y="8"/>
                </a:cxn>
                <a:cxn ang="0">
                  <a:pos x="70" y="2"/>
                </a:cxn>
                <a:cxn ang="0">
                  <a:pos x="60" y="6"/>
                </a:cxn>
                <a:cxn ang="0">
                  <a:pos x="54" y="0"/>
                </a:cxn>
                <a:cxn ang="0">
                  <a:pos x="40" y="4"/>
                </a:cxn>
                <a:cxn ang="0">
                  <a:pos x="38" y="8"/>
                </a:cxn>
                <a:cxn ang="0">
                  <a:pos x="36" y="10"/>
                </a:cxn>
                <a:cxn ang="0">
                  <a:pos x="32" y="6"/>
                </a:cxn>
                <a:cxn ang="0">
                  <a:pos x="28" y="16"/>
                </a:cxn>
                <a:cxn ang="0">
                  <a:pos x="26" y="12"/>
                </a:cxn>
                <a:cxn ang="0">
                  <a:pos x="20" y="16"/>
                </a:cxn>
                <a:cxn ang="0">
                  <a:pos x="16" y="22"/>
                </a:cxn>
                <a:cxn ang="0">
                  <a:pos x="14" y="26"/>
                </a:cxn>
                <a:cxn ang="0">
                  <a:pos x="18" y="32"/>
                </a:cxn>
                <a:cxn ang="0">
                  <a:pos x="16" y="36"/>
                </a:cxn>
                <a:cxn ang="0">
                  <a:pos x="10" y="38"/>
                </a:cxn>
                <a:cxn ang="0">
                  <a:pos x="10" y="42"/>
                </a:cxn>
                <a:cxn ang="0">
                  <a:pos x="8" y="50"/>
                </a:cxn>
                <a:cxn ang="0">
                  <a:pos x="8" y="56"/>
                </a:cxn>
                <a:cxn ang="0">
                  <a:pos x="0" y="66"/>
                </a:cxn>
                <a:cxn ang="0">
                  <a:pos x="12" y="72"/>
                </a:cxn>
                <a:cxn ang="0">
                  <a:pos x="16" y="82"/>
                </a:cxn>
                <a:cxn ang="0">
                  <a:pos x="20" y="84"/>
                </a:cxn>
                <a:cxn ang="0">
                  <a:pos x="20" y="88"/>
                </a:cxn>
                <a:cxn ang="0">
                  <a:pos x="18" y="94"/>
                </a:cxn>
                <a:cxn ang="0">
                  <a:pos x="18" y="100"/>
                </a:cxn>
                <a:cxn ang="0">
                  <a:pos x="18" y="104"/>
                </a:cxn>
              </a:cxnLst>
              <a:rect l="0" t="0" r="r" b="b"/>
              <a:pathLst>
                <a:path w="86" h="104">
                  <a:moveTo>
                    <a:pt x="18" y="104"/>
                  </a:moveTo>
                  <a:lnTo>
                    <a:pt x="18" y="104"/>
                  </a:lnTo>
                  <a:lnTo>
                    <a:pt x="28" y="100"/>
                  </a:lnTo>
                  <a:lnTo>
                    <a:pt x="36" y="96"/>
                  </a:lnTo>
                  <a:lnTo>
                    <a:pt x="38" y="90"/>
                  </a:lnTo>
                  <a:lnTo>
                    <a:pt x="48" y="90"/>
                  </a:lnTo>
                  <a:lnTo>
                    <a:pt x="58" y="90"/>
                  </a:lnTo>
                  <a:lnTo>
                    <a:pt x="64" y="92"/>
                  </a:lnTo>
                  <a:lnTo>
                    <a:pt x="68" y="96"/>
                  </a:lnTo>
                  <a:lnTo>
                    <a:pt x="72" y="90"/>
                  </a:lnTo>
                  <a:lnTo>
                    <a:pt x="72" y="86"/>
                  </a:lnTo>
                  <a:lnTo>
                    <a:pt x="70" y="84"/>
                  </a:lnTo>
                  <a:lnTo>
                    <a:pt x="70" y="74"/>
                  </a:lnTo>
                  <a:lnTo>
                    <a:pt x="72" y="64"/>
                  </a:lnTo>
                  <a:lnTo>
                    <a:pt x="76" y="54"/>
                  </a:lnTo>
                  <a:lnTo>
                    <a:pt x="80" y="44"/>
                  </a:lnTo>
                  <a:lnTo>
                    <a:pt x="82" y="38"/>
                  </a:lnTo>
                  <a:lnTo>
                    <a:pt x="84" y="38"/>
                  </a:lnTo>
                  <a:lnTo>
                    <a:pt x="86" y="26"/>
                  </a:lnTo>
                  <a:lnTo>
                    <a:pt x="84" y="20"/>
                  </a:lnTo>
                  <a:lnTo>
                    <a:pt x="82" y="20"/>
                  </a:lnTo>
                  <a:lnTo>
                    <a:pt x="82" y="18"/>
                  </a:lnTo>
                  <a:lnTo>
                    <a:pt x="82" y="12"/>
                  </a:lnTo>
                  <a:lnTo>
                    <a:pt x="82" y="8"/>
                  </a:lnTo>
                  <a:lnTo>
                    <a:pt x="72" y="10"/>
                  </a:lnTo>
                  <a:lnTo>
                    <a:pt x="70" y="8"/>
                  </a:lnTo>
                  <a:lnTo>
                    <a:pt x="70" y="6"/>
                  </a:lnTo>
                  <a:lnTo>
                    <a:pt x="70" y="2"/>
                  </a:lnTo>
                  <a:lnTo>
                    <a:pt x="64" y="2"/>
                  </a:lnTo>
                  <a:lnTo>
                    <a:pt x="60" y="6"/>
                  </a:lnTo>
                  <a:lnTo>
                    <a:pt x="54" y="4"/>
                  </a:lnTo>
                  <a:lnTo>
                    <a:pt x="54" y="0"/>
                  </a:lnTo>
                  <a:lnTo>
                    <a:pt x="42" y="0"/>
                  </a:lnTo>
                  <a:lnTo>
                    <a:pt x="40" y="4"/>
                  </a:lnTo>
                  <a:lnTo>
                    <a:pt x="40" y="6"/>
                  </a:lnTo>
                  <a:lnTo>
                    <a:pt x="38" y="8"/>
                  </a:lnTo>
                  <a:lnTo>
                    <a:pt x="38" y="10"/>
                  </a:lnTo>
                  <a:lnTo>
                    <a:pt x="36" y="10"/>
                  </a:lnTo>
                  <a:lnTo>
                    <a:pt x="34" y="8"/>
                  </a:lnTo>
                  <a:lnTo>
                    <a:pt x="32" y="6"/>
                  </a:lnTo>
                  <a:lnTo>
                    <a:pt x="30" y="8"/>
                  </a:lnTo>
                  <a:lnTo>
                    <a:pt x="28" y="16"/>
                  </a:lnTo>
                  <a:lnTo>
                    <a:pt x="28" y="14"/>
                  </a:lnTo>
                  <a:lnTo>
                    <a:pt x="26" y="12"/>
                  </a:lnTo>
                  <a:lnTo>
                    <a:pt x="24" y="14"/>
                  </a:lnTo>
                  <a:lnTo>
                    <a:pt x="20" y="16"/>
                  </a:lnTo>
                  <a:lnTo>
                    <a:pt x="18" y="18"/>
                  </a:lnTo>
                  <a:lnTo>
                    <a:pt x="16" y="22"/>
                  </a:lnTo>
                  <a:lnTo>
                    <a:pt x="14" y="24"/>
                  </a:lnTo>
                  <a:lnTo>
                    <a:pt x="14" y="26"/>
                  </a:lnTo>
                  <a:lnTo>
                    <a:pt x="18" y="30"/>
                  </a:lnTo>
                  <a:lnTo>
                    <a:pt x="18" y="32"/>
                  </a:lnTo>
                  <a:lnTo>
                    <a:pt x="18" y="34"/>
                  </a:lnTo>
                  <a:lnTo>
                    <a:pt x="16" y="36"/>
                  </a:lnTo>
                  <a:lnTo>
                    <a:pt x="12" y="38"/>
                  </a:lnTo>
                  <a:lnTo>
                    <a:pt x="10" y="38"/>
                  </a:lnTo>
                  <a:lnTo>
                    <a:pt x="10" y="38"/>
                  </a:lnTo>
                  <a:lnTo>
                    <a:pt x="10" y="42"/>
                  </a:lnTo>
                  <a:lnTo>
                    <a:pt x="6" y="46"/>
                  </a:lnTo>
                  <a:lnTo>
                    <a:pt x="8" y="50"/>
                  </a:lnTo>
                  <a:lnTo>
                    <a:pt x="8" y="52"/>
                  </a:lnTo>
                  <a:lnTo>
                    <a:pt x="8" y="56"/>
                  </a:lnTo>
                  <a:lnTo>
                    <a:pt x="4" y="62"/>
                  </a:lnTo>
                  <a:lnTo>
                    <a:pt x="0" y="66"/>
                  </a:lnTo>
                  <a:lnTo>
                    <a:pt x="10" y="68"/>
                  </a:lnTo>
                  <a:lnTo>
                    <a:pt x="12" y="72"/>
                  </a:lnTo>
                  <a:lnTo>
                    <a:pt x="14" y="76"/>
                  </a:lnTo>
                  <a:lnTo>
                    <a:pt x="16" y="82"/>
                  </a:lnTo>
                  <a:lnTo>
                    <a:pt x="18" y="84"/>
                  </a:lnTo>
                  <a:lnTo>
                    <a:pt x="20" y="84"/>
                  </a:lnTo>
                  <a:lnTo>
                    <a:pt x="22" y="84"/>
                  </a:lnTo>
                  <a:lnTo>
                    <a:pt x="20" y="88"/>
                  </a:lnTo>
                  <a:lnTo>
                    <a:pt x="20" y="90"/>
                  </a:lnTo>
                  <a:lnTo>
                    <a:pt x="18" y="94"/>
                  </a:lnTo>
                  <a:lnTo>
                    <a:pt x="16" y="96"/>
                  </a:lnTo>
                  <a:lnTo>
                    <a:pt x="18" y="100"/>
                  </a:lnTo>
                  <a:lnTo>
                    <a:pt x="16" y="104"/>
                  </a:lnTo>
                  <a:lnTo>
                    <a:pt x="18" y="104"/>
                  </a:lnTo>
                  <a:lnTo>
                    <a:pt x="18" y="10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72" name="Freeform 488">
              <a:extLst>
                <a:ext uri="{FF2B5EF4-FFF2-40B4-BE49-F238E27FC236}">
                  <a16:creationId xmlns:a16="http://schemas.microsoft.com/office/drawing/2014/main" id="{9C8C16F3-AAAB-4FF4-BA43-04039ACBD1C6}"/>
                </a:ext>
              </a:extLst>
            </p:cNvPr>
            <p:cNvSpPr>
              <a:spLocks/>
            </p:cNvSpPr>
            <p:nvPr/>
          </p:nvSpPr>
          <p:spPr bwMode="auto">
            <a:xfrm>
              <a:off x="4010025" y="3730625"/>
              <a:ext cx="50800" cy="44450"/>
            </a:xfrm>
            <a:custGeom>
              <a:avLst/>
              <a:gdLst/>
              <a:ahLst/>
              <a:cxnLst>
                <a:cxn ang="0">
                  <a:pos x="18" y="28"/>
                </a:cxn>
                <a:cxn ang="0">
                  <a:pos x="18" y="28"/>
                </a:cxn>
                <a:cxn ang="0">
                  <a:pos x="18" y="24"/>
                </a:cxn>
                <a:cxn ang="0">
                  <a:pos x="24" y="24"/>
                </a:cxn>
                <a:cxn ang="0">
                  <a:pos x="28" y="22"/>
                </a:cxn>
                <a:cxn ang="0">
                  <a:pos x="30" y="20"/>
                </a:cxn>
                <a:cxn ang="0">
                  <a:pos x="30" y="18"/>
                </a:cxn>
                <a:cxn ang="0">
                  <a:pos x="30" y="14"/>
                </a:cxn>
                <a:cxn ang="0">
                  <a:pos x="28" y="12"/>
                </a:cxn>
                <a:cxn ang="0">
                  <a:pos x="28" y="10"/>
                </a:cxn>
                <a:cxn ang="0">
                  <a:pos x="32" y="8"/>
                </a:cxn>
                <a:cxn ang="0">
                  <a:pos x="32" y="4"/>
                </a:cxn>
                <a:cxn ang="0">
                  <a:pos x="32" y="0"/>
                </a:cxn>
                <a:cxn ang="0">
                  <a:pos x="20" y="0"/>
                </a:cxn>
                <a:cxn ang="0">
                  <a:pos x="10" y="0"/>
                </a:cxn>
                <a:cxn ang="0">
                  <a:pos x="6" y="4"/>
                </a:cxn>
                <a:cxn ang="0">
                  <a:pos x="0" y="6"/>
                </a:cxn>
                <a:cxn ang="0">
                  <a:pos x="0" y="8"/>
                </a:cxn>
                <a:cxn ang="0">
                  <a:pos x="2" y="12"/>
                </a:cxn>
                <a:cxn ang="0">
                  <a:pos x="10" y="16"/>
                </a:cxn>
                <a:cxn ang="0">
                  <a:pos x="10" y="24"/>
                </a:cxn>
                <a:cxn ang="0">
                  <a:pos x="12" y="24"/>
                </a:cxn>
                <a:cxn ang="0">
                  <a:pos x="14" y="26"/>
                </a:cxn>
                <a:cxn ang="0">
                  <a:pos x="16" y="28"/>
                </a:cxn>
                <a:cxn ang="0">
                  <a:pos x="18" y="28"/>
                </a:cxn>
                <a:cxn ang="0">
                  <a:pos x="18" y="28"/>
                </a:cxn>
              </a:cxnLst>
              <a:rect l="0" t="0" r="r" b="b"/>
              <a:pathLst>
                <a:path w="32" h="28">
                  <a:moveTo>
                    <a:pt x="18" y="28"/>
                  </a:moveTo>
                  <a:lnTo>
                    <a:pt x="18" y="28"/>
                  </a:lnTo>
                  <a:lnTo>
                    <a:pt x="18" y="24"/>
                  </a:lnTo>
                  <a:lnTo>
                    <a:pt x="24" y="24"/>
                  </a:lnTo>
                  <a:lnTo>
                    <a:pt x="28" y="22"/>
                  </a:lnTo>
                  <a:lnTo>
                    <a:pt x="30" y="20"/>
                  </a:lnTo>
                  <a:lnTo>
                    <a:pt x="30" y="18"/>
                  </a:lnTo>
                  <a:lnTo>
                    <a:pt x="30" y="14"/>
                  </a:lnTo>
                  <a:lnTo>
                    <a:pt x="28" y="12"/>
                  </a:lnTo>
                  <a:lnTo>
                    <a:pt x="28" y="10"/>
                  </a:lnTo>
                  <a:lnTo>
                    <a:pt x="32" y="8"/>
                  </a:lnTo>
                  <a:lnTo>
                    <a:pt x="32" y="4"/>
                  </a:lnTo>
                  <a:lnTo>
                    <a:pt x="32" y="0"/>
                  </a:lnTo>
                  <a:lnTo>
                    <a:pt x="20" y="0"/>
                  </a:lnTo>
                  <a:lnTo>
                    <a:pt x="10" y="0"/>
                  </a:lnTo>
                  <a:lnTo>
                    <a:pt x="6" y="4"/>
                  </a:lnTo>
                  <a:lnTo>
                    <a:pt x="0" y="6"/>
                  </a:lnTo>
                  <a:lnTo>
                    <a:pt x="0" y="8"/>
                  </a:lnTo>
                  <a:lnTo>
                    <a:pt x="2" y="12"/>
                  </a:lnTo>
                  <a:lnTo>
                    <a:pt x="10" y="16"/>
                  </a:lnTo>
                  <a:lnTo>
                    <a:pt x="10" y="24"/>
                  </a:lnTo>
                  <a:lnTo>
                    <a:pt x="12" y="24"/>
                  </a:lnTo>
                  <a:lnTo>
                    <a:pt x="14" y="26"/>
                  </a:lnTo>
                  <a:lnTo>
                    <a:pt x="16" y="28"/>
                  </a:lnTo>
                  <a:lnTo>
                    <a:pt x="18" y="28"/>
                  </a:lnTo>
                  <a:lnTo>
                    <a:pt x="18" y="2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73" name="Freeform 489">
              <a:extLst>
                <a:ext uri="{FF2B5EF4-FFF2-40B4-BE49-F238E27FC236}">
                  <a16:creationId xmlns:a16="http://schemas.microsoft.com/office/drawing/2014/main" id="{BB34A2E1-835C-4459-AB77-A0DA3699F87A}"/>
                </a:ext>
              </a:extLst>
            </p:cNvPr>
            <p:cNvSpPr>
              <a:spLocks/>
            </p:cNvSpPr>
            <p:nvPr/>
          </p:nvSpPr>
          <p:spPr bwMode="auto">
            <a:xfrm>
              <a:off x="4038600" y="3730625"/>
              <a:ext cx="152400" cy="136525"/>
            </a:xfrm>
            <a:custGeom>
              <a:avLst/>
              <a:gdLst/>
              <a:ahLst/>
              <a:cxnLst>
                <a:cxn ang="0">
                  <a:pos x="20" y="60"/>
                </a:cxn>
                <a:cxn ang="0">
                  <a:pos x="24" y="60"/>
                </a:cxn>
                <a:cxn ang="0">
                  <a:pos x="26" y="56"/>
                </a:cxn>
                <a:cxn ang="0">
                  <a:pos x="30" y="52"/>
                </a:cxn>
                <a:cxn ang="0">
                  <a:pos x="32" y="42"/>
                </a:cxn>
                <a:cxn ang="0">
                  <a:pos x="40" y="44"/>
                </a:cxn>
                <a:cxn ang="0">
                  <a:pos x="46" y="44"/>
                </a:cxn>
                <a:cxn ang="0">
                  <a:pos x="52" y="46"/>
                </a:cxn>
                <a:cxn ang="0">
                  <a:pos x="52" y="54"/>
                </a:cxn>
                <a:cxn ang="0">
                  <a:pos x="54" y="56"/>
                </a:cxn>
                <a:cxn ang="0">
                  <a:pos x="58" y="64"/>
                </a:cxn>
                <a:cxn ang="0">
                  <a:pos x="56" y="70"/>
                </a:cxn>
                <a:cxn ang="0">
                  <a:pos x="64" y="70"/>
                </a:cxn>
                <a:cxn ang="0">
                  <a:pos x="70" y="68"/>
                </a:cxn>
                <a:cxn ang="0">
                  <a:pos x="74" y="74"/>
                </a:cxn>
                <a:cxn ang="0">
                  <a:pos x="72" y="80"/>
                </a:cxn>
                <a:cxn ang="0">
                  <a:pos x="74" y="86"/>
                </a:cxn>
                <a:cxn ang="0">
                  <a:pos x="82" y="76"/>
                </a:cxn>
                <a:cxn ang="0">
                  <a:pos x="84" y="80"/>
                </a:cxn>
                <a:cxn ang="0">
                  <a:pos x="88" y="72"/>
                </a:cxn>
                <a:cxn ang="0">
                  <a:pos x="90" y="70"/>
                </a:cxn>
                <a:cxn ang="0">
                  <a:pos x="96" y="68"/>
                </a:cxn>
                <a:cxn ang="0">
                  <a:pos x="96" y="64"/>
                </a:cxn>
                <a:cxn ang="0">
                  <a:pos x="92" y="58"/>
                </a:cxn>
                <a:cxn ang="0">
                  <a:pos x="96" y="52"/>
                </a:cxn>
                <a:cxn ang="0">
                  <a:pos x="88" y="48"/>
                </a:cxn>
                <a:cxn ang="0">
                  <a:pos x="84" y="42"/>
                </a:cxn>
                <a:cxn ang="0">
                  <a:pos x="80" y="42"/>
                </a:cxn>
                <a:cxn ang="0">
                  <a:pos x="78" y="38"/>
                </a:cxn>
                <a:cxn ang="0">
                  <a:pos x="74" y="40"/>
                </a:cxn>
                <a:cxn ang="0">
                  <a:pos x="70" y="38"/>
                </a:cxn>
                <a:cxn ang="0">
                  <a:pos x="78" y="32"/>
                </a:cxn>
                <a:cxn ang="0">
                  <a:pos x="76" y="30"/>
                </a:cxn>
                <a:cxn ang="0">
                  <a:pos x="72" y="24"/>
                </a:cxn>
                <a:cxn ang="0">
                  <a:pos x="72" y="20"/>
                </a:cxn>
                <a:cxn ang="0">
                  <a:pos x="74" y="14"/>
                </a:cxn>
                <a:cxn ang="0">
                  <a:pos x="72" y="6"/>
                </a:cxn>
                <a:cxn ang="0">
                  <a:pos x="64" y="6"/>
                </a:cxn>
                <a:cxn ang="0">
                  <a:pos x="60" y="4"/>
                </a:cxn>
                <a:cxn ang="0">
                  <a:pos x="56" y="8"/>
                </a:cxn>
                <a:cxn ang="0">
                  <a:pos x="52" y="6"/>
                </a:cxn>
                <a:cxn ang="0">
                  <a:pos x="48" y="8"/>
                </a:cxn>
                <a:cxn ang="0">
                  <a:pos x="44" y="2"/>
                </a:cxn>
                <a:cxn ang="0">
                  <a:pos x="34" y="4"/>
                </a:cxn>
                <a:cxn ang="0">
                  <a:pos x="28" y="2"/>
                </a:cxn>
                <a:cxn ang="0">
                  <a:pos x="18" y="2"/>
                </a:cxn>
                <a:cxn ang="0">
                  <a:pos x="14" y="4"/>
                </a:cxn>
                <a:cxn ang="0">
                  <a:pos x="10" y="10"/>
                </a:cxn>
                <a:cxn ang="0">
                  <a:pos x="12" y="14"/>
                </a:cxn>
                <a:cxn ang="0">
                  <a:pos x="12" y="20"/>
                </a:cxn>
                <a:cxn ang="0">
                  <a:pos x="6" y="24"/>
                </a:cxn>
                <a:cxn ang="0">
                  <a:pos x="0" y="28"/>
                </a:cxn>
                <a:cxn ang="0">
                  <a:pos x="4" y="34"/>
                </a:cxn>
                <a:cxn ang="0">
                  <a:pos x="4" y="38"/>
                </a:cxn>
                <a:cxn ang="0">
                  <a:pos x="6" y="42"/>
                </a:cxn>
                <a:cxn ang="0">
                  <a:pos x="12" y="44"/>
                </a:cxn>
                <a:cxn ang="0">
                  <a:pos x="12" y="56"/>
                </a:cxn>
                <a:cxn ang="0">
                  <a:pos x="20" y="60"/>
                </a:cxn>
              </a:cxnLst>
              <a:rect l="0" t="0" r="r" b="b"/>
              <a:pathLst>
                <a:path w="96" h="86">
                  <a:moveTo>
                    <a:pt x="20" y="60"/>
                  </a:moveTo>
                  <a:lnTo>
                    <a:pt x="20" y="60"/>
                  </a:lnTo>
                  <a:lnTo>
                    <a:pt x="22" y="62"/>
                  </a:lnTo>
                  <a:lnTo>
                    <a:pt x="24" y="60"/>
                  </a:lnTo>
                  <a:lnTo>
                    <a:pt x="24" y="58"/>
                  </a:lnTo>
                  <a:lnTo>
                    <a:pt x="26" y="56"/>
                  </a:lnTo>
                  <a:lnTo>
                    <a:pt x="28" y="54"/>
                  </a:lnTo>
                  <a:lnTo>
                    <a:pt x="30" y="52"/>
                  </a:lnTo>
                  <a:lnTo>
                    <a:pt x="30" y="46"/>
                  </a:lnTo>
                  <a:lnTo>
                    <a:pt x="32" y="42"/>
                  </a:lnTo>
                  <a:lnTo>
                    <a:pt x="34" y="42"/>
                  </a:lnTo>
                  <a:lnTo>
                    <a:pt x="40" y="44"/>
                  </a:lnTo>
                  <a:lnTo>
                    <a:pt x="44" y="44"/>
                  </a:lnTo>
                  <a:lnTo>
                    <a:pt x="46" y="44"/>
                  </a:lnTo>
                  <a:lnTo>
                    <a:pt x="48" y="44"/>
                  </a:lnTo>
                  <a:lnTo>
                    <a:pt x="52" y="46"/>
                  </a:lnTo>
                  <a:lnTo>
                    <a:pt x="52" y="52"/>
                  </a:lnTo>
                  <a:lnTo>
                    <a:pt x="52" y="54"/>
                  </a:lnTo>
                  <a:lnTo>
                    <a:pt x="54" y="54"/>
                  </a:lnTo>
                  <a:lnTo>
                    <a:pt x="54" y="56"/>
                  </a:lnTo>
                  <a:lnTo>
                    <a:pt x="54" y="58"/>
                  </a:lnTo>
                  <a:lnTo>
                    <a:pt x="58" y="64"/>
                  </a:lnTo>
                  <a:lnTo>
                    <a:pt x="56" y="68"/>
                  </a:lnTo>
                  <a:lnTo>
                    <a:pt x="56" y="70"/>
                  </a:lnTo>
                  <a:lnTo>
                    <a:pt x="62" y="70"/>
                  </a:lnTo>
                  <a:lnTo>
                    <a:pt x="64" y="70"/>
                  </a:lnTo>
                  <a:lnTo>
                    <a:pt x="68" y="70"/>
                  </a:lnTo>
                  <a:lnTo>
                    <a:pt x="70" y="68"/>
                  </a:lnTo>
                  <a:lnTo>
                    <a:pt x="70" y="66"/>
                  </a:lnTo>
                  <a:lnTo>
                    <a:pt x="74" y="74"/>
                  </a:lnTo>
                  <a:lnTo>
                    <a:pt x="74" y="76"/>
                  </a:lnTo>
                  <a:lnTo>
                    <a:pt x="72" y="80"/>
                  </a:lnTo>
                  <a:lnTo>
                    <a:pt x="70" y="84"/>
                  </a:lnTo>
                  <a:lnTo>
                    <a:pt x="74" y="86"/>
                  </a:lnTo>
                  <a:lnTo>
                    <a:pt x="80" y="78"/>
                  </a:lnTo>
                  <a:lnTo>
                    <a:pt x="82" y="76"/>
                  </a:lnTo>
                  <a:lnTo>
                    <a:pt x="84" y="78"/>
                  </a:lnTo>
                  <a:lnTo>
                    <a:pt x="84" y="80"/>
                  </a:lnTo>
                  <a:lnTo>
                    <a:pt x="88" y="76"/>
                  </a:lnTo>
                  <a:lnTo>
                    <a:pt x="88" y="72"/>
                  </a:lnTo>
                  <a:lnTo>
                    <a:pt x="88" y="70"/>
                  </a:lnTo>
                  <a:lnTo>
                    <a:pt x="90" y="70"/>
                  </a:lnTo>
                  <a:lnTo>
                    <a:pt x="94" y="68"/>
                  </a:lnTo>
                  <a:lnTo>
                    <a:pt x="96" y="68"/>
                  </a:lnTo>
                  <a:lnTo>
                    <a:pt x="96" y="66"/>
                  </a:lnTo>
                  <a:lnTo>
                    <a:pt x="96" y="64"/>
                  </a:lnTo>
                  <a:lnTo>
                    <a:pt x="92" y="60"/>
                  </a:lnTo>
                  <a:lnTo>
                    <a:pt x="92" y="58"/>
                  </a:lnTo>
                  <a:lnTo>
                    <a:pt x="94" y="56"/>
                  </a:lnTo>
                  <a:lnTo>
                    <a:pt x="96" y="52"/>
                  </a:lnTo>
                  <a:lnTo>
                    <a:pt x="92" y="50"/>
                  </a:lnTo>
                  <a:lnTo>
                    <a:pt x="88" y="48"/>
                  </a:lnTo>
                  <a:lnTo>
                    <a:pt x="86" y="44"/>
                  </a:lnTo>
                  <a:lnTo>
                    <a:pt x="84" y="42"/>
                  </a:lnTo>
                  <a:lnTo>
                    <a:pt x="82" y="42"/>
                  </a:lnTo>
                  <a:lnTo>
                    <a:pt x="80" y="42"/>
                  </a:lnTo>
                  <a:lnTo>
                    <a:pt x="78" y="40"/>
                  </a:lnTo>
                  <a:lnTo>
                    <a:pt x="78" y="38"/>
                  </a:lnTo>
                  <a:lnTo>
                    <a:pt x="76" y="38"/>
                  </a:lnTo>
                  <a:lnTo>
                    <a:pt x="74" y="40"/>
                  </a:lnTo>
                  <a:lnTo>
                    <a:pt x="72" y="38"/>
                  </a:lnTo>
                  <a:lnTo>
                    <a:pt x="70" y="38"/>
                  </a:lnTo>
                  <a:lnTo>
                    <a:pt x="82" y="32"/>
                  </a:lnTo>
                  <a:lnTo>
                    <a:pt x="78" y="32"/>
                  </a:lnTo>
                  <a:lnTo>
                    <a:pt x="76" y="32"/>
                  </a:lnTo>
                  <a:lnTo>
                    <a:pt x="76" y="30"/>
                  </a:lnTo>
                  <a:lnTo>
                    <a:pt x="74" y="26"/>
                  </a:lnTo>
                  <a:lnTo>
                    <a:pt x="72" y="24"/>
                  </a:lnTo>
                  <a:lnTo>
                    <a:pt x="72" y="22"/>
                  </a:lnTo>
                  <a:lnTo>
                    <a:pt x="72" y="20"/>
                  </a:lnTo>
                  <a:lnTo>
                    <a:pt x="74" y="18"/>
                  </a:lnTo>
                  <a:lnTo>
                    <a:pt x="74" y="14"/>
                  </a:lnTo>
                  <a:lnTo>
                    <a:pt x="72" y="8"/>
                  </a:lnTo>
                  <a:lnTo>
                    <a:pt x="72" y="6"/>
                  </a:lnTo>
                  <a:lnTo>
                    <a:pt x="66" y="6"/>
                  </a:lnTo>
                  <a:lnTo>
                    <a:pt x="64" y="6"/>
                  </a:lnTo>
                  <a:lnTo>
                    <a:pt x="62" y="6"/>
                  </a:lnTo>
                  <a:lnTo>
                    <a:pt x="60" y="4"/>
                  </a:lnTo>
                  <a:lnTo>
                    <a:pt x="58" y="6"/>
                  </a:lnTo>
                  <a:lnTo>
                    <a:pt x="56" y="8"/>
                  </a:lnTo>
                  <a:lnTo>
                    <a:pt x="54" y="8"/>
                  </a:lnTo>
                  <a:lnTo>
                    <a:pt x="52" y="6"/>
                  </a:lnTo>
                  <a:lnTo>
                    <a:pt x="48" y="6"/>
                  </a:lnTo>
                  <a:lnTo>
                    <a:pt x="48" y="8"/>
                  </a:lnTo>
                  <a:lnTo>
                    <a:pt x="44" y="8"/>
                  </a:lnTo>
                  <a:lnTo>
                    <a:pt x="44" y="2"/>
                  </a:lnTo>
                  <a:lnTo>
                    <a:pt x="38" y="4"/>
                  </a:lnTo>
                  <a:lnTo>
                    <a:pt x="34" y="4"/>
                  </a:lnTo>
                  <a:lnTo>
                    <a:pt x="32" y="4"/>
                  </a:lnTo>
                  <a:lnTo>
                    <a:pt x="28" y="2"/>
                  </a:lnTo>
                  <a:lnTo>
                    <a:pt x="24" y="2"/>
                  </a:lnTo>
                  <a:lnTo>
                    <a:pt x="18" y="2"/>
                  </a:lnTo>
                  <a:lnTo>
                    <a:pt x="14" y="0"/>
                  </a:lnTo>
                  <a:lnTo>
                    <a:pt x="14" y="4"/>
                  </a:lnTo>
                  <a:lnTo>
                    <a:pt x="14" y="8"/>
                  </a:lnTo>
                  <a:lnTo>
                    <a:pt x="10" y="10"/>
                  </a:lnTo>
                  <a:lnTo>
                    <a:pt x="10" y="12"/>
                  </a:lnTo>
                  <a:lnTo>
                    <a:pt x="12" y="14"/>
                  </a:lnTo>
                  <a:lnTo>
                    <a:pt x="12" y="18"/>
                  </a:lnTo>
                  <a:lnTo>
                    <a:pt x="12" y="20"/>
                  </a:lnTo>
                  <a:lnTo>
                    <a:pt x="10" y="22"/>
                  </a:lnTo>
                  <a:lnTo>
                    <a:pt x="6" y="24"/>
                  </a:lnTo>
                  <a:lnTo>
                    <a:pt x="0" y="24"/>
                  </a:lnTo>
                  <a:lnTo>
                    <a:pt x="0" y="28"/>
                  </a:lnTo>
                  <a:lnTo>
                    <a:pt x="0" y="30"/>
                  </a:lnTo>
                  <a:lnTo>
                    <a:pt x="4" y="34"/>
                  </a:lnTo>
                  <a:lnTo>
                    <a:pt x="4" y="36"/>
                  </a:lnTo>
                  <a:lnTo>
                    <a:pt x="4" y="38"/>
                  </a:lnTo>
                  <a:lnTo>
                    <a:pt x="6" y="40"/>
                  </a:lnTo>
                  <a:lnTo>
                    <a:pt x="6" y="42"/>
                  </a:lnTo>
                  <a:lnTo>
                    <a:pt x="10" y="44"/>
                  </a:lnTo>
                  <a:lnTo>
                    <a:pt x="12" y="44"/>
                  </a:lnTo>
                  <a:lnTo>
                    <a:pt x="12" y="52"/>
                  </a:lnTo>
                  <a:lnTo>
                    <a:pt x="12" y="56"/>
                  </a:lnTo>
                  <a:lnTo>
                    <a:pt x="14" y="58"/>
                  </a:lnTo>
                  <a:lnTo>
                    <a:pt x="20" y="60"/>
                  </a:lnTo>
                  <a:lnTo>
                    <a:pt x="20" y="6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74" name="Freeform 490">
              <a:extLst>
                <a:ext uri="{FF2B5EF4-FFF2-40B4-BE49-F238E27FC236}">
                  <a16:creationId xmlns:a16="http://schemas.microsoft.com/office/drawing/2014/main" id="{C135560B-F156-4877-8CE3-A1EB9FD1A98B}"/>
                </a:ext>
              </a:extLst>
            </p:cNvPr>
            <p:cNvSpPr>
              <a:spLocks/>
            </p:cNvSpPr>
            <p:nvPr/>
          </p:nvSpPr>
          <p:spPr bwMode="auto">
            <a:xfrm>
              <a:off x="4270375" y="3756025"/>
              <a:ext cx="98425" cy="180975"/>
            </a:xfrm>
            <a:custGeom>
              <a:avLst/>
              <a:gdLst/>
              <a:ahLst/>
              <a:cxnLst>
                <a:cxn ang="0">
                  <a:pos x="62" y="96"/>
                </a:cxn>
                <a:cxn ang="0">
                  <a:pos x="54" y="80"/>
                </a:cxn>
                <a:cxn ang="0">
                  <a:pos x="52" y="76"/>
                </a:cxn>
                <a:cxn ang="0">
                  <a:pos x="56" y="58"/>
                </a:cxn>
                <a:cxn ang="0">
                  <a:pos x="50" y="50"/>
                </a:cxn>
                <a:cxn ang="0">
                  <a:pos x="50" y="44"/>
                </a:cxn>
                <a:cxn ang="0">
                  <a:pos x="52" y="38"/>
                </a:cxn>
                <a:cxn ang="0">
                  <a:pos x="50" y="36"/>
                </a:cxn>
                <a:cxn ang="0">
                  <a:pos x="52" y="28"/>
                </a:cxn>
                <a:cxn ang="0">
                  <a:pos x="50" y="16"/>
                </a:cxn>
                <a:cxn ang="0">
                  <a:pos x="46" y="12"/>
                </a:cxn>
                <a:cxn ang="0">
                  <a:pos x="46" y="0"/>
                </a:cxn>
                <a:cxn ang="0">
                  <a:pos x="38" y="2"/>
                </a:cxn>
                <a:cxn ang="0">
                  <a:pos x="18" y="2"/>
                </a:cxn>
                <a:cxn ang="0">
                  <a:pos x="14" y="8"/>
                </a:cxn>
                <a:cxn ang="0">
                  <a:pos x="16" y="18"/>
                </a:cxn>
                <a:cxn ang="0">
                  <a:pos x="14" y="30"/>
                </a:cxn>
                <a:cxn ang="0">
                  <a:pos x="14" y="38"/>
                </a:cxn>
                <a:cxn ang="0">
                  <a:pos x="18" y="42"/>
                </a:cxn>
                <a:cxn ang="0">
                  <a:pos x="14" y="56"/>
                </a:cxn>
                <a:cxn ang="0">
                  <a:pos x="8" y="72"/>
                </a:cxn>
                <a:cxn ang="0">
                  <a:pos x="2" y="92"/>
                </a:cxn>
                <a:cxn ang="0">
                  <a:pos x="4" y="102"/>
                </a:cxn>
                <a:cxn ang="0">
                  <a:pos x="0" y="114"/>
                </a:cxn>
                <a:cxn ang="0">
                  <a:pos x="10" y="114"/>
                </a:cxn>
                <a:cxn ang="0">
                  <a:pos x="18" y="108"/>
                </a:cxn>
                <a:cxn ang="0">
                  <a:pos x="32" y="104"/>
                </a:cxn>
                <a:cxn ang="0">
                  <a:pos x="44" y="102"/>
                </a:cxn>
                <a:cxn ang="0">
                  <a:pos x="56" y="100"/>
                </a:cxn>
                <a:cxn ang="0">
                  <a:pos x="52" y="92"/>
                </a:cxn>
                <a:cxn ang="0">
                  <a:pos x="58" y="96"/>
                </a:cxn>
                <a:cxn ang="0">
                  <a:pos x="62" y="96"/>
                </a:cxn>
              </a:cxnLst>
              <a:rect l="0" t="0" r="r" b="b"/>
              <a:pathLst>
                <a:path w="62" h="114">
                  <a:moveTo>
                    <a:pt x="62" y="96"/>
                  </a:moveTo>
                  <a:lnTo>
                    <a:pt x="62" y="96"/>
                  </a:lnTo>
                  <a:lnTo>
                    <a:pt x="54" y="82"/>
                  </a:lnTo>
                  <a:lnTo>
                    <a:pt x="54" y="80"/>
                  </a:lnTo>
                  <a:lnTo>
                    <a:pt x="54" y="78"/>
                  </a:lnTo>
                  <a:lnTo>
                    <a:pt x="52" y="76"/>
                  </a:lnTo>
                  <a:lnTo>
                    <a:pt x="54" y="72"/>
                  </a:lnTo>
                  <a:lnTo>
                    <a:pt x="56" y="58"/>
                  </a:lnTo>
                  <a:lnTo>
                    <a:pt x="54" y="54"/>
                  </a:lnTo>
                  <a:lnTo>
                    <a:pt x="50" y="50"/>
                  </a:lnTo>
                  <a:lnTo>
                    <a:pt x="50" y="46"/>
                  </a:lnTo>
                  <a:lnTo>
                    <a:pt x="50" y="44"/>
                  </a:lnTo>
                  <a:lnTo>
                    <a:pt x="52" y="40"/>
                  </a:lnTo>
                  <a:lnTo>
                    <a:pt x="52" y="38"/>
                  </a:lnTo>
                  <a:lnTo>
                    <a:pt x="50" y="38"/>
                  </a:lnTo>
                  <a:lnTo>
                    <a:pt x="50" y="36"/>
                  </a:lnTo>
                  <a:lnTo>
                    <a:pt x="50" y="34"/>
                  </a:lnTo>
                  <a:lnTo>
                    <a:pt x="52" y="28"/>
                  </a:lnTo>
                  <a:lnTo>
                    <a:pt x="50" y="22"/>
                  </a:lnTo>
                  <a:lnTo>
                    <a:pt x="50" y="16"/>
                  </a:lnTo>
                  <a:lnTo>
                    <a:pt x="46" y="14"/>
                  </a:lnTo>
                  <a:lnTo>
                    <a:pt x="46" y="12"/>
                  </a:lnTo>
                  <a:lnTo>
                    <a:pt x="46" y="6"/>
                  </a:lnTo>
                  <a:lnTo>
                    <a:pt x="46" y="0"/>
                  </a:lnTo>
                  <a:lnTo>
                    <a:pt x="38" y="0"/>
                  </a:lnTo>
                  <a:lnTo>
                    <a:pt x="38" y="2"/>
                  </a:lnTo>
                  <a:lnTo>
                    <a:pt x="28" y="2"/>
                  </a:lnTo>
                  <a:lnTo>
                    <a:pt x="18" y="2"/>
                  </a:lnTo>
                  <a:lnTo>
                    <a:pt x="14" y="4"/>
                  </a:lnTo>
                  <a:lnTo>
                    <a:pt x="14" y="8"/>
                  </a:lnTo>
                  <a:lnTo>
                    <a:pt x="14" y="14"/>
                  </a:lnTo>
                  <a:lnTo>
                    <a:pt x="16" y="18"/>
                  </a:lnTo>
                  <a:lnTo>
                    <a:pt x="14" y="26"/>
                  </a:lnTo>
                  <a:lnTo>
                    <a:pt x="14" y="30"/>
                  </a:lnTo>
                  <a:lnTo>
                    <a:pt x="14" y="36"/>
                  </a:lnTo>
                  <a:lnTo>
                    <a:pt x="14" y="38"/>
                  </a:lnTo>
                  <a:lnTo>
                    <a:pt x="16" y="38"/>
                  </a:lnTo>
                  <a:lnTo>
                    <a:pt x="18" y="42"/>
                  </a:lnTo>
                  <a:lnTo>
                    <a:pt x="16" y="54"/>
                  </a:lnTo>
                  <a:lnTo>
                    <a:pt x="14" y="56"/>
                  </a:lnTo>
                  <a:lnTo>
                    <a:pt x="12" y="62"/>
                  </a:lnTo>
                  <a:lnTo>
                    <a:pt x="8" y="72"/>
                  </a:lnTo>
                  <a:lnTo>
                    <a:pt x="4" y="82"/>
                  </a:lnTo>
                  <a:lnTo>
                    <a:pt x="2" y="92"/>
                  </a:lnTo>
                  <a:lnTo>
                    <a:pt x="2" y="100"/>
                  </a:lnTo>
                  <a:lnTo>
                    <a:pt x="4" y="102"/>
                  </a:lnTo>
                  <a:lnTo>
                    <a:pt x="4" y="106"/>
                  </a:lnTo>
                  <a:lnTo>
                    <a:pt x="0" y="114"/>
                  </a:lnTo>
                  <a:lnTo>
                    <a:pt x="4" y="114"/>
                  </a:lnTo>
                  <a:lnTo>
                    <a:pt x="10" y="114"/>
                  </a:lnTo>
                  <a:lnTo>
                    <a:pt x="14" y="112"/>
                  </a:lnTo>
                  <a:lnTo>
                    <a:pt x="18" y="108"/>
                  </a:lnTo>
                  <a:lnTo>
                    <a:pt x="28" y="108"/>
                  </a:lnTo>
                  <a:lnTo>
                    <a:pt x="32" y="104"/>
                  </a:lnTo>
                  <a:lnTo>
                    <a:pt x="36" y="102"/>
                  </a:lnTo>
                  <a:lnTo>
                    <a:pt x="44" y="102"/>
                  </a:lnTo>
                  <a:lnTo>
                    <a:pt x="50" y="100"/>
                  </a:lnTo>
                  <a:lnTo>
                    <a:pt x="56" y="100"/>
                  </a:lnTo>
                  <a:lnTo>
                    <a:pt x="56" y="94"/>
                  </a:lnTo>
                  <a:lnTo>
                    <a:pt x="52" y="92"/>
                  </a:lnTo>
                  <a:lnTo>
                    <a:pt x="56" y="92"/>
                  </a:lnTo>
                  <a:lnTo>
                    <a:pt x="58" y="96"/>
                  </a:lnTo>
                  <a:lnTo>
                    <a:pt x="62" y="96"/>
                  </a:lnTo>
                  <a:lnTo>
                    <a:pt x="62" y="9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75" name="Freeform 491">
              <a:extLst>
                <a:ext uri="{FF2B5EF4-FFF2-40B4-BE49-F238E27FC236}">
                  <a16:creationId xmlns:a16="http://schemas.microsoft.com/office/drawing/2014/main" id="{4155225E-A335-4C50-AB08-63C92966A1D6}"/>
                </a:ext>
              </a:extLst>
            </p:cNvPr>
            <p:cNvSpPr>
              <a:spLocks/>
            </p:cNvSpPr>
            <p:nvPr/>
          </p:nvSpPr>
          <p:spPr bwMode="auto">
            <a:xfrm>
              <a:off x="4530725" y="3990975"/>
              <a:ext cx="123825" cy="165100"/>
            </a:xfrm>
            <a:custGeom>
              <a:avLst/>
              <a:gdLst/>
              <a:ahLst/>
              <a:cxnLst>
                <a:cxn ang="0">
                  <a:pos x="30" y="104"/>
                </a:cxn>
                <a:cxn ang="0">
                  <a:pos x="32" y="96"/>
                </a:cxn>
                <a:cxn ang="0">
                  <a:pos x="36" y="96"/>
                </a:cxn>
                <a:cxn ang="0">
                  <a:pos x="42" y="98"/>
                </a:cxn>
                <a:cxn ang="0">
                  <a:pos x="42" y="92"/>
                </a:cxn>
                <a:cxn ang="0">
                  <a:pos x="40" y="84"/>
                </a:cxn>
                <a:cxn ang="0">
                  <a:pos x="42" y="80"/>
                </a:cxn>
                <a:cxn ang="0">
                  <a:pos x="40" y="74"/>
                </a:cxn>
                <a:cxn ang="0">
                  <a:pos x="48" y="74"/>
                </a:cxn>
                <a:cxn ang="0">
                  <a:pos x="48" y="70"/>
                </a:cxn>
                <a:cxn ang="0">
                  <a:pos x="54" y="72"/>
                </a:cxn>
                <a:cxn ang="0">
                  <a:pos x="58" y="72"/>
                </a:cxn>
                <a:cxn ang="0">
                  <a:pos x="66" y="72"/>
                </a:cxn>
                <a:cxn ang="0">
                  <a:pos x="70" y="78"/>
                </a:cxn>
                <a:cxn ang="0">
                  <a:pos x="72" y="78"/>
                </a:cxn>
                <a:cxn ang="0">
                  <a:pos x="74" y="68"/>
                </a:cxn>
                <a:cxn ang="0">
                  <a:pos x="70" y="64"/>
                </a:cxn>
                <a:cxn ang="0">
                  <a:pos x="72" y="58"/>
                </a:cxn>
                <a:cxn ang="0">
                  <a:pos x="70" y="52"/>
                </a:cxn>
                <a:cxn ang="0">
                  <a:pos x="70" y="44"/>
                </a:cxn>
                <a:cxn ang="0">
                  <a:pos x="64" y="38"/>
                </a:cxn>
                <a:cxn ang="0">
                  <a:pos x="66" y="36"/>
                </a:cxn>
                <a:cxn ang="0">
                  <a:pos x="66" y="26"/>
                </a:cxn>
                <a:cxn ang="0">
                  <a:pos x="74" y="24"/>
                </a:cxn>
                <a:cxn ang="0">
                  <a:pos x="78" y="16"/>
                </a:cxn>
                <a:cxn ang="0">
                  <a:pos x="66" y="14"/>
                </a:cxn>
                <a:cxn ang="0">
                  <a:pos x="60" y="16"/>
                </a:cxn>
                <a:cxn ang="0">
                  <a:pos x="60" y="10"/>
                </a:cxn>
                <a:cxn ang="0">
                  <a:pos x="56" y="0"/>
                </a:cxn>
                <a:cxn ang="0">
                  <a:pos x="48" y="0"/>
                </a:cxn>
                <a:cxn ang="0">
                  <a:pos x="42" y="0"/>
                </a:cxn>
                <a:cxn ang="0">
                  <a:pos x="36" y="2"/>
                </a:cxn>
                <a:cxn ang="0">
                  <a:pos x="8" y="18"/>
                </a:cxn>
                <a:cxn ang="0">
                  <a:pos x="6" y="22"/>
                </a:cxn>
                <a:cxn ang="0">
                  <a:pos x="8" y="28"/>
                </a:cxn>
                <a:cxn ang="0">
                  <a:pos x="4" y="36"/>
                </a:cxn>
                <a:cxn ang="0">
                  <a:pos x="6" y="40"/>
                </a:cxn>
                <a:cxn ang="0">
                  <a:pos x="6" y="42"/>
                </a:cxn>
                <a:cxn ang="0">
                  <a:pos x="6" y="44"/>
                </a:cxn>
                <a:cxn ang="0">
                  <a:pos x="4" y="58"/>
                </a:cxn>
                <a:cxn ang="0">
                  <a:pos x="0" y="62"/>
                </a:cxn>
                <a:cxn ang="0">
                  <a:pos x="2" y="66"/>
                </a:cxn>
                <a:cxn ang="0">
                  <a:pos x="6" y="68"/>
                </a:cxn>
                <a:cxn ang="0">
                  <a:pos x="8" y="70"/>
                </a:cxn>
                <a:cxn ang="0">
                  <a:pos x="4" y="72"/>
                </a:cxn>
                <a:cxn ang="0">
                  <a:pos x="24" y="94"/>
                </a:cxn>
                <a:cxn ang="0">
                  <a:pos x="24" y="100"/>
                </a:cxn>
                <a:cxn ang="0">
                  <a:pos x="30" y="104"/>
                </a:cxn>
              </a:cxnLst>
              <a:rect l="0" t="0" r="r" b="b"/>
              <a:pathLst>
                <a:path w="78" h="104">
                  <a:moveTo>
                    <a:pt x="30" y="104"/>
                  </a:moveTo>
                  <a:lnTo>
                    <a:pt x="30" y="104"/>
                  </a:lnTo>
                  <a:lnTo>
                    <a:pt x="30" y="100"/>
                  </a:lnTo>
                  <a:lnTo>
                    <a:pt x="32" y="96"/>
                  </a:lnTo>
                  <a:lnTo>
                    <a:pt x="32" y="94"/>
                  </a:lnTo>
                  <a:lnTo>
                    <a:pt x="36" y="96"/>
                  </a:lnTo>
                  <a:lnTo>
                    <a:pt x="40" y="98"/>
                  </a:lnTo>
                  <a:lnTo>
                    <a:pt x="42" y="98"/>
                  </a:lnTo>
                  <a:lnTo>
                    <a:pt x="44" y="96"/>
                  </a:lnTo>
                  <a:lnTo>
                    <a:pt x="42" y="92"/>
                  </a:lnTo>
                  <a:lnTo>
                    <a:pt x="40" y="86"/>
                  </a:lnTo>
                  <a:lnTo>
                    <a:pt x="40" y="84"/>
                  </a:lnTo>
                  <a:lnTo>
                    <a:pt x="40" y="82"/>
                  </a:lnTo>
                  <a:lnTo>
                    <a:pt x="42" y="80"/>
                  </a:lnTo>
                  <a:lnTo>
                    <a:pt x="40" y="78"/>
                  </a:lnTo>
                  <a:lnTo>
                    <a:pt x="40" y="74"/>
                  </a:lnTo>
                  <a:lnTo>
                    <a:pt x="42" y="74"/>
                  </a:lnTo>
                  <a:lnTo>
                    <a:pt x="48" y="74"/>
                  </a:lnTo>
                  <a:lnTo>
                    <a:pt x="50" y="74"/>
                  </a:lnTo>
                  <a:lnTo>
                    <a:pt x="48" y="70"/>
                  </a:lnTo>
                  <a:lnTo>
                    <a:pt x="50" y="70"/>
                  </a:lnTo>
                  <a:lnTo>
                    <a:pt x="54" y="72"/>
                  </a:lnTo>
                  <a:lnTo>
                    <a:pt x="54" y="74"/>
                  </a:lnTo>
                  <a:lnTo>
                    <a:pt x="58" y="72"/>
                  </a:lnTo>
                  <a:lnTo>
                    <a:pt x="64" y="72"/>
                  </a:lnTo>
                  <a:lnTo>
                    <a:pt x="66" y="72"/>
                  </a:lnTo>
                  <a:lnTo>
                    <a:pt x="66" y="74"/>
                  </a:lnTo>
                  <a:lnTo>
                    <a:pt x="70" y="78"/>
                  </a:lnTo>
                  <a:lnTo>
                    <a:pt x="72" y="80"/>
                  </a:lnTo>
                  <a:lnTo>
                    <a:pt x="72" y="78"/>
                  </a:lnTo>
                  <a:lnTo>
                    <a:pt x="74" y="72"/>
                  </a:lnTo>
                  <a:lnTo>
                    <a:pt x="74" y="68"/>
                  </a:lnTo>
                  <a:lnTo>
                    <a:pt x="70" y="66"/>
                  </a:lnTo>
                  <a:lnTo>
                    <a:pt x="70" y="64"/>
                  </a:lnTo>
                  <a:lnTo>
                    <a:pt x="72" y="62"/>
                  </a:lnTo>
                  <a:lnTo>
                    <a:pt x="72" y="58"/>
                  </a:lnTo>
                  <a:lnTo>
                    <a:pt x="70" y="56"/>
                  </a:lnTo>
                  <a:lnTo>
                    <a:pt x="70" y="52"/>
                  </a:lnTo>
                  <a:lnTo>
                    <a:pt x="70" y="48"/>
                  </a:lnTo>
                  <a:lnTo>
                    <a:pt x="70" y="44"/>
                  </a:lnTo>
                  <a:lnTo>
                    <a:pt x="68" y="40"/>
                  </a:lnTo>
                  <a:lnTo>
                    <a:pt x="64" y="38"/>
                  </a:lnTo>
                  <a:lnTo>
                    <a:pt x="64" y="36"/>
                  </a:lnTo>
                  <a:lnTo>
                    <a:pt x="66" y="36"/>
                  </a:lnTo>
                  <a:lnTo>
                    <a:pt x="64" y="30"/>
                  </a:lnTo>
                  <a:lnTo>
                    <a:pt x="66" y="26"/>
                  </a:lnTo>
                  <a:lnTo>
                    <a:pt x="70" y="24"/>
                  </a:lnTo>
                  <a:lnTo>
                    <a:pt x="74" y="24"/>
                  </a:lnTo>
                  <a:lnTo>
                    <a:pt x="76" y="24"/>
                  </a:lnTo>
                  <a:lnTo>
                    <a:pt x="78" y="16"/>
                  </a:lnTo>
                  <a:lnTo>
                    <a:pt x="70" y="14"/>
                  </a:lnTo>
                  <a:lnTo>
                    <a:pt x="66" y="14"/>
                  </a:lnTo>
                  <a:lnTo>
                    <a:pt x="62" y="16"/>
                  </a:lnTo>
                  <a:lnTo>
                    <a:pt x="60" y="16"/>
                  </a:lnTo>
                  <a:lnTo>
                    <a:pt x="60" y="14"/>
                  </a:lnTo>
                  <a:lnTo>
                    <a:pt x="60" y="10"/>
                  </a:lnTo>
                  <a:lnTo>
                    <a:pt x="60" y="0"/>
                  </a:lnTo>
                  <a:lnTo>
                    <a:pt x="56" y="0"/>
                  </a:lnTo>
                  <a:lnTo>
                    <a:pt x="50" y="0"/>
                  </a:lnTo>
                  <a:lnTo>
                    <a:pt x="48" y="0"/>
                  </a:lnTo>
                  <a:lnTo>
                    <a:pt x="46" y="0"/>
                  </a:lnTo>
                  <a:lnTo>
                    <a:pt x="42" y="0"/>
                  </a:lnTo>
                  <a:lnTo>
                    <a:pt x="38" y="2"/>
                  </a:lnTo>
                  <a:lnTo>
                    <a:pt x="36" y="2"/>
                  </a:lnTo>
                  <a:lnTo>
                    <a:pt x="34" y="20"/>
                  </a:lnTo>
                  <a:lnTo>
                    <a:pt x="8" y="18"/>
                  </a:lnTo>
                  <a:lnTo>
                    <a:pt x="6" y="20"/>
                  </a:lnTo>
                  <a:lnTo>
                    <a:pt x="6" y="22"/>
                  </a:lnTo>
                  <a:lnTo>
                    <a:pt x="6" y="26"/>
                  </a:lnTo>
                  <a:lnTo>
                    <a:pt x="8" y="28"/>
                  </a:lnTo>
                  <a:lnTo>
                    <a:pt x="10" y="36"/>
                  </a:lnTo>
                  <a:lnTo>
                    <a:pt x="4" y="36"/>
                  </a:lnTo>
                  <a:lnTo>
                    <a:pt x="4" y="38"/>
                  </a:lnTo>
                  <a:lnTo>
                    <a:pt x="6" y="40"/>
                  </a:lnTo>
                  <a:lnTo>
                    <a:pt x="8" y="40"/>
                  </a:lnTo>
                  <a:lnTo>
                    <a:pt x="6" y="42"/>
                  </a:lnTo>
                  <a:lnTo>
                    <a:pt x="4" y="42"/>
                  </a:lnTo>
                  <a:lnTo>
                    <a:pt x="6" y="44"/>
                  </a:lnTo>
                  <a:lnTo>
                    <a:pt x="4" y="52"/>
                  </a:lnTo>
                  <a:lnTo>
                    <a:pt x="4" y="58"/>
                  </a:lnTo>
                  <a:lnTo>
                    <a:pt x="0" y="58"/>
                  </a:lnTo>
                  <a:lnTo>
                    <a:pt x="0" y="62"/>
                  </a:lnTo>
                  <a:lnTo>
                    <a:pt x="4" y="64"/>
                  </a:lnTo>
                  <a:lnTo>
                    <a:pt x="2" y="66"/>
                  </a:lnTo>
                  <a:lnTo>
                    <a:pt x="4" y="68"/>
                  </a:lnTo>
                  <a:lnTo>
                    <a:pt x="6" y="68"/>
                  </a:lnTo>
                  <a:lnTo>
                    <a:pt x="6" y="70"/>
                  </a:lnTo>
                  <a:lnTo>
                    <a:pt x="8" y="70"/>
                  </a:lnTo>
                  <a:lnTo>
                    <a:pt x="8" y="72"/>
                  </a:lnTo>
                  <a:lnTo>
                    <a:pt x="4" y="72"/>
                  </a:lnTo>
                  <a:lnTo>
                    <a:pt x="4" y="74"/>
                  </a:lnTo>
                  <a:lnTo>
                    <a:pt x="24" y="94"/>
                  </a:lnTo>
                  <a:lnTo>
                    <a:pt x="24" y="96"/>
                  </a:lnTo>
                  <a:lnTo>
                    <a:pt x="24" y="100"/>
                  </a:lnTo>
                  <a:lnTo>
                    <a:pt x="28" y="102"/>
                  </a:lnTo>
                  <a:lnTo>
                    <a:pt x="30" y="104"/>
                  </a:lnTo>
                  <a:lnTo>
                    <a:pt x="30" y="10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76" name="Freeform 492">
              <a:extLst>
                <a:ext uri="{FF2B5EF4-FFF2-40B4-BE49-F238E27FC236}">
                  <a16:creationId xmlns:a16="http://schemas.microsoft.com/office/drawing/2014/main" id="{E23450E5-B591-42C1-8AC0-687F36AFCE4C}"/>
                </a:ext>
              </a:extLst>
            </p:cNvPr>
            <p:cNvSpPr>
              <a:spLocks/>
            </p:cNvSpPr>
            <p:nvPr/>
          </p:nvSpPr>
          <p:spPr bwMode="auto">
            <a:xfrm>
              <a:off x="5019675" y="3679825"/>
              <a:ext cx="317500" cy="273050"/>
            </a:xfrm>
            <a:custGeom>
              <a:avLst/>
              <a:gdLst/>
              <a:ahLst/>
              <a:cxnLst>
                <a:cxn ang="0">
                  <a:pos x="130" y="72"/>
                </a:cxn>
                <a:cxn ang="0">
                  <a:pos x="138" y="82"/>
                </a:cxn>
                <a:cxn ang="0">
                  <a:pos x="142" y="90"/>
                </a:cxn>
                <a:cxn ang="0">
                  <a:pos x="184" y="108"/>
                </a:cxn>
                <a:cxn ang="0">
                  <a:pos x="166" y="160"/>
                </a:cxn>
                <a:cxn ang="0">
                  <a:pos x="144" y="164"/>
                </a:cxn>
                <a:cxn ang="0">
                  <a:pos x="130" y="168"/>
                </a:cxn>
                <a:cxn ang="0">
                  <a:pos x="120" y="170"/>
                </a:cxn>
                <a:cxn ang="0">
                  <a:pos x="112" y="166"/>
                </a:cxn>
                <a:cxn ang="0">
                  <a:pos x="108" y="166"/>
                </a:cxn>
                <a:cxn ang="0">
                  <a:pos x="102" y="168"/>
                </a:cxn>
                <a:cxn ang="0">
                  <a:pos x="98" y="168"/>
                </a:cxn>
                <a:cxn ang="0">
                  <a:pos x="90" y="172"/>
                </a:cxn>
                <a:cxn ang="0">
                  <a:pos x="82" y="172"/>
                </a:cxn>
                <a:cxn ang="0">
                  <a:pos x="74" y="170"/>
                </a:cxn>
                <a:cxn ang="0">
                  <a:pos x="66" y="172"/>
                </a:cxn>
                <a:cxn ang="0">
                  <a:pos x="62" y="170"/>
                </a:cxn>
                <a:cxn ang="0">
                  <a:pos x="56" y="172"/>
                </a:cxn>
                <a:cxn ang="0">
                  <a:pos x="44" y="166"/>
                </a:cxn>
                <a:cxn ang="0">
                  <a:pos x="44" y="160"/>
                </a:cxn>
                <a:cxn ang="0">
                  <a:pos x="38" y="158"/>
                </a:cxn>
                <a:cxn ang="0">
                  <a:pos x="30" y="156"/>
                </a:cxn>
                <a:cxn ang="0">
                  <a:pos x="26" y="148"/>
                </a:cxn>
                <a:cxn ang="0">
                  <a:pos x="24" y="136"/>
                </a:cxn>
                <a:cxn ang="0">
                  <a:pos x="18" y="130"/>
                </a:cxn>
                <a:cxn ang="0">
                  <a:pos x="14" y="122"/>
                </a:cxn>
                <a:cxn ang="0">
                  <a:pos x="4" y="120"/>
                </a:cxn>
                <a:cxn ang="0">
                  <a:pos x="0" y="118"/>
                </a:cxn>
                <a:cxn ang="0">
                  <a:pos x="8" y="110"/>
                </a:cxn>
                <a:cxn ang="0">
                  <a:pos x="14" y="104"/>
                </a:cxn>
                <a:cxn ang="0">
                  <a:pos x="16" y="86"/>
                </a:cxn>
                <a:cxn ang="0">
                  <a:pos x="18" y="80"/>
                </a:cxn>
                <a:cxn ang="0">
                  <a:pos x="20" y="70"/>
                </a:cxn>
                <a:cxn ang="0">
                  <a:pos x="26" y="58"/>
                </a:cxn>
                <a:cxn ang="0">
                  <a:pos x="32" y="52"/>
                </a:cxn>
                <a:cxn ang="0">
                  <a:pos x="38" y="38"/>
                </a:cxn>
                <a:cxn ang="0">
                  <a:pos x="42" y="30"/>
                </a:cxn>
                <a:cxn ang="0">
                  <a:pos x="48" y="22"/>
                </a:cxn>
                <a:cxn ang="0">
                  <a:pos x="62" y="8"/>
                </a:cxn>
                <a:cxn ang="0">
                  <a:pos x="66" y="8"/>
                </a:cxn>
                <a:cxn ang="0">
                  <a:pos x="70" y="12"/>
                </a:cxn>
                <a:cxn ang="0">
                  <a:pos x="78" y="0"/>
                </a:cxn>
                <a:cxn ang="0">
                  <a:pos x="82" y="6"/>
                </a:cxn>
                <a:cxn ang="0">
                  <a:pos x="88" y="6"/>
                </a:cxn>
                <a:cxn ang="0">
                  <a:pos x="90" y="8"/>
                </a:cxn>
                <a:cxn ang="0">
                  <a:pos x="98" y="12"/>
                </a:cxn>
                <a:cxn ang="0">
                  <a:pos x="110" y="18"/>
                </a:cxn>
                <a:cxn ang="0">
                  <a:pos x="118" y="30"/>
                </a:cxn>
                <a:cxn ang="0">
                  <a:pos x="126" y="38"/>
                </a:cxn>
                <a:cxn ang="0">
                  <a:pos x="120" y="46"/>
                </a:cxn>
                <a:cxn ang="0">
                  <a:pos x="118" y="54"/>
                </a:cxn>
                <a:cxn ang="0">
                  <a:pos x="116" y="60"/>
                </a:cxn>
                <a:cxn ang="0">
                  <a:pos x="120" y="66"/>
                </a:cxn>
                <a:cxn ang="0">
                  <a:pos x="128" y="64"/>
                </a:cxn>
                <a:cxn ang="0">
                  <a:pos x="134" y="66"/>
                </a:cxn>
              </a:cxnLst>
              <a:rect l="0" t="0" r="r" b="b"/>
              <a:pathLst>
                <a:path w="200" h="172">
                  <a:moveTo>
                    <a:pt x="134" y="66"/>
                  </a:moveTo>
                  <a:lnTo>
                    <a:pt x="130" y="72"/>
                  </a:lnTo>
                  <a:lnTo>
                    <a:pt x="136" y="78"/>
                  </a:lnTo>
                  <a:lnTo>
                    <a:pt x="138" y="82"/>
                  </a:lnTo>
                  <a:lnTo>
                    <a:pt x="140" y="86"/>
                  </a:lnTo>
                  <a:lnTo>
                    <a:pt x="142" y="90"/>
                  </a:lnTo>
                  <a:lnTo>
                    <a:pt x="148" y="94"/>
                  </a:lnTo>
                  <a:lnTo>
                    <a:pt x="184" y="108"/>
                  </a:lnTo>
                  <a:lnTo>
                    <a:pt x="200" y="108"/>
                  </a:lnTo>
                  <a:lnTo>
                    <a:pt x="166" y="160"/>
                  </a:lnTo>
                  <a:lnTo>
                    <a:pt x="150" y="160"/>
                  </a:lnTo>
                  <a:lnTo>
                    <a:pt x="144" y="164"/>
                  </a:lnTo>
                  <a:lnTo>
                    <a:pt x="134" y="164"/>
                  </a:lnTo>
                  <a:lnTo>
                    <a:pt x="130" y="168"/>
                  </a:lnTo>
                  <a:lnTo>
                    <a:pt x="124" y="168"/>
                  </a:lnTo>
                  <a:lnTo>
                    <a:pt x="120" y="170"/>
                  </a:lnTo>
                  <a:lnTo>
                    <a:pt x="116" y="168"/>
                  </a:lnTo>
                  <a:lnTo>
                    <a:pt x="112" y="166"/>
                  </a:lnTo>
                  <a:lnTo>
                    <a:pt x="112" y="164"/>
                  </a:lnTo>
                  <a:lnTo>
                    <a:pt x="108" y="166"/>
                  </a:lnTo>
                  <a:lnTo>
                    <a:pt x="106" y="168"/>
                  </a:lnTo>
                  <a:lnTo>
                    <a:pt x="102" y="168"/>
                  </a:lnTo>
                  <a:lnTo>
                    <a:pt x="100" y="168"/>
                  </a:lnTo>
                  <a:lnTo>
                    <a:pt x="98" y="168"/>
                  </a:lnTo>
                  <a:lnTo>
                    <a:pt x="98" y="172"/>
                  </a:lnTo>
                  <a:lnTo>
                    <a:pt x="90" y="172"/>
                  </a:lnTo>
                  <a:lnTo>
                    <a:pt x="86" y="172"/>
                  </a:lnTo>
                  <a:lnTo>
                    <a:pt x="82" y="172"/>
                  </a:lnTo>
                  <a:lnTo>
                    <a:pt x="78" y="170"/>
                  </a:lnTo>
                  <a:lnTo>
                    <a:pt x="74" y="170"/>
                  </a:lnTo>
                  <a:lnTo>
                    <a:pt x="70" y="170"/>
                  </a:lnTo>
                  <a:lnTo>
                    <a:pt x="66" y="172"/>
                  </a:lnTo>
                  <a:lnTo>
                    <a:pt x="64" y="170"/>
                  </a:lnTo>
                  <a:lnTo>
                    <a:pt x="62" y="170"/>
                  </a:lnTo>
                  <a:lnTo>
                    <a:pt x="60" y="170"/>
                  </a:lnTo>
                  <a:lnTo>
                    <a:pt x="56" y="172"/>
                  </a:lnTo>
                  <a:lnTo>
                    <a:pt x="46" y="170"/>
                  </a:lnTo>
                  <a:lnTo>
                    <a:pt x="44" y="166"/>
                  </a:lnTo>
                  <a:lnTo>
                    <a:pt x="44" y="162"/>
                  </a:lnTo>
                  <a:lnTo>
                    <a:pt x="44" y="160"/>
                  </a:lnTo>
                  <a:lnTo>
                    <a:pt x="42" y="158"/>
                  </a:lnTo>
                  <a:lnTo>
                    <a:pt x="38" y="158"/>
                  </a:lnTo>
                  <a:lnTo>
                    <a:pt x="32" y="156"/>
                  </a:lnTo>
                  <a:lnTo>
                    <a:pt x="30" y="156"/>
                  </a:lnTo>
                  <a:lnTo>
                    <a:pt x="30" y="154"/>
                  </a:lnTo>
                  <a:lnTo>
                    <a:pt x="26" y="148"/>
                  </a:lnTo>
                  <a:lnTo>
                    <a:pt x="24" y="140"/>
                  </a:lnTo>
                  <a:lnTo>
                    <a:pt x="24" y="136"/>
                  </a:lnTo>
                  <a:lnTo>
                    <a:pt x="20" y="134"/>
                  </a:lnTo>
                  <a:lnTo>
                    <a:pt x="18" y="130"/>
                  </a:lnTo>
                  <a:lnTo>
                    <a:pt x="16" y="126"/>
                  </a:lnTo>
                  <a:lnTo>
                    <a:pt x="14" y="122"/>
                  </a:lnTo>
                  <a:lnTo>
                    <a:pt x="10" y="120"/>
                  </a:lnTo>
                  <a:lnTo>
                    <a:pt x="4" y="120"/>
                  </a:lnTo>
                  <a:lnTo>
                    <a:pt x="2" y="120"/>
                  </a:lnTo>
                  <a:lnTo>
                    <a:pt x="0" y="118"/>
                  </a:lnTo>
                  <a:lnTo>
                    <a:pt x="2" y="110"/>
                  </a:lnTo>
                  <a:lnTo>
                    <a:pt x="8" y="110"/>
                  </a:lnTo>
                  <a:lnTo>
                    <a:pt x="12" y="108"/>
                  </a:lnTo>
                  <a:lnTo>
                    <a:pt x="14" y="104"/>
                  </a:lnTo>
                  <a:lnTo>
                    <a:pt x="16" y="100"/>
                  </a:lnTo>
                  <a:lnTo>
                    <a:pt x="16" y="86"/>
                  </a:lnTo>
                  <a:lnTo>
                    <a:pt x="16" y="84"/>
                  </a:lnTo>
                  <a:lnTo>
                    <a:pt x="18" y="80"/>
                  </a:lnTo>
                  <a:lnTo>
                    <a:pt x="20" y="74"/>
                  </a:lnTo>
                  <a:lnTo>
                    <a:pt x="20" y="70"/>
                  </a:lnTo>
                  <a:lnTo>
                    <a:pt x="20" y="62"/>
                  </a:lnTo>
                  <a:lnTo>
                    <a:pt x="26" y="58"/>
                  </a:lnTo>
                  <a:lnTo>
                    <a:pt x="30" y="56"/>
                  </a:lnTo>
                  <a:lnTo>
                    <a:pt x="32" y="52"/>
                  </a:lnTo>
                  <a:lnTo>
                    <a:pt x="36" y="44"/>
                  </a:lnTo>
                  <a:lnTo>
                    <a:pt x="38" y="38"/>
                  </a:lnTo>
                  <a:lnTo>
                    <a:pt x="40" y="34"/>
                  </a:lnTo>
                  <a:lnTo>
                    <a:pt x="42" y="30"/>
                  </a:lnTo>
                  <a:lnTo>
                    <a:pt x="44" y="26"/>
                  </a:lnTo>
                  <a:lnTo>
                    <a:pt x="48" y="22"/>
                  </a:lnTo>
                  <a:lnTo>
                    <a:pt x="54" y="10"/>
                  </a:lnTo>
                  <a:lnTo>
                    <a:pt x="62" y="8"/>
                  </a:lnTo>
                  <a:lnTo>
                    <a:pt x="64" y="8"/>
                  </a:lnTo>
                  <a:lnTo>
                    <a:pt x="66" y="8"/>
                  </a:lnTo>
                  <a:lnTo>
                    <a:pt x="68" y="8"/>
                  </a:lnTo>
                  <a:lnTo>
                    <a:pt x="70" y="12"/>
                  </a:lnTo>
                  <a:lnTo>
                    <a:pt x="74" y="0"/>
                  </a:lnTo>
                  <a:lnTo>
                    <a:pt x="78" y="0"/>
                  </a:lnTo>
                  <a:lnTo>
                    <a:pt x="80" y="4"/>
                  </a:lnTo>
                  <a:lnTo>
                    <a:pt x="82" y="6"/>
                  </a:lnTo>
                  <a:lnTo>
                    <a:pt x="84" y="8"/>
                  </a:lnTo>
                  <a:lnTo>
                    <a:pt x="88" y="6"/>
                  </a:lnTo>
                  <a:lnTo>
                    <a:pt x="90" y="6"/>
                  </a:lnTo>
                  <a:lnTo>
                    <a:pt x="90" y="8"/>
                  </a:lnTo>
                  <a:lnTo>
                    <a:pt x="94" y="10"/>
                  </a:lnTo>
                  <a:lnTo>
                    <a:pt x="98" y="12"/>
                  </a:lnTo>
                  <a:lnTo>
                    <a:pt x="106" y="14"/>
                  </a:lnTo>
                  <a:lnTo>
                    <a:pt x="110" y="18"/>
                  </a:lnTo>
                  <a:lnTo>
                    <a:pt x="114" y="22"/>
                  </a:lnTo>
                  <a:lnTo>
                    <a:pt x="118" y="30"/>
                  </a:lnTo>
                  <a:lnTo>
                    <a:pt x="120" y="34"/>
                  </a:lnTo>
                  <a:lnTo>
                    <a:pt x="126" y="38"/>
                  </a:lnTo>
                  <a:lnTo>
                    <a:pt x="122" y="42"/>
                  </a:lnTo>
                  <a:lnTo>
                    <a:pt x="120" y="46"/>
                  </a:lnTo>
                  <a:lnTo>
                    <a:pt x="120" y="50"/>
                  </a:lnTo>
                  <a:lnTo>
                    <a:pt x="118" y="54"/>
                  </a:lnTo>
                  <a:lnTo>
                    <a:pt x="118" y="56"/>
                  </a:lnTo>
                  <a:lnTo>
                    <a:pt x="116" y="60"/>
                  </a:lnTo>
                  <a:lnTo>
                    <a:pt x="116" y="62"/>
                  </a:lnTo>
                  <a:lnTo>
                    <a:pt x="120" y="66"/>
                  </a:lnTo>
                  <a:lnTo>
                    <a:pt x="124" y="66"/>
                  </a:lnTo>
                  <a:lnTo>
                    <a:pt x="128" y="64"/>
                  </a:lnTo>
                  <a:lnTo>
                    <a:pt x="134" y="66"/>
                  </a:lnTo>
                  <a:lnTo>
                    <a:pt x="134" y="6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77" name="Freeform 493">
              <a:extLst>
                <a:ext uri="{FF2B5EF4-FFF2-40B4-BE49-F238E27FC236}">
                  <a16:creationId xmlns:a16="http://schemas.microsoft.com/office/drawing/2014/main" id="{C37AA760-5DDC-4E2B-B1D4-9B0AB3FDB207}"/>
                </a:ext>
              </a:extLst>
            </p:cNvPr>
            <p:cNvSpPr>
              <a:spLocks/>
            </p:cNvSpPr>
            <p:nvPr/>
          </p:nvSpPr>
          <p:spPr bwMode="auto">
            <a:xfrm>
              <a:off x="5105400" y="3590925"/>
              <a:ext cx="130175" cy="149225"/>
            </a:xfrm>
            <a:custGeom>
              <a:avLst/>
              <a:gdLst/>
              <a:ahLst/>
              <a:cxnLst>
                <a:cxn ang="0">
                  <a:pos x="22" y="6"/>
                </a:cxn>
                <a:cxn ang="0">
                  <a:pos x="12" y="4"/>
                </a:cxn>
                <a:cxn ang="0">
                  <a:pos x="10" y="10"/>
                </a:cxn>
                <a:cxn ang="0">
                  <a:pos x="6" y="12"/>
                </a:cxn>
                <a:cxn ang="0">
                  <a:pos x="6" y="18"/>
                </a:cxn>
                <a:cxn ang="0">
                  <a:pos x="4" y="30"/>
                </a:cxn>
                <a:cxn ang="0">
                  <a:pos x="0" y="40"/>
                </a:cxn>
                <a:cxn ang="0">
                  <a:pos x="0" y="50"/>
                </a:cxn>
                <a:cxn ang="0">
                  <a:pos x="0" y="66"/>
                </a:cxn>
                <a:cxn ang="0">
                  <a:pos x="10" y="62"/>
                </a:cxn>
                <a:cxn ang="0">
                  <a:pos x="14" y="64"/>
                </a:cxn>
                <a:cxn ang="0">
                  <a:pos x="18" y="56"/>
                </a:cxn>
                <a:cxn ang="0">
                  <a:pos x="24" y="56"/>
                </a:cxn>
                <a:cxn ang="0">
                  <a:pos x="28" y="62"/>
                </a:cxn>
                <a:cxn ang="0">
                  <a:pos x="34" y="62"/>
                </a:cxn>
                <a:cxn ang="0">
                  <a:pos x="36" y="64"/>
                </a:cxn>
                <a:cxn ang="0">
                  <a:pos x="44" y="68"/>
                </a:cxn>
                <a:cxn ang="0">
                  <a:pos x="56" y="74"/>
                </a:cxn>
                <a:cxn ang="0">
                  <a:pos x="64" y="84"/>
                </a:cxn>
                <a:cxn ang="0">
                  <a:pos x="72" y="92"/>
                </a:cxn>
                <a:cxn ang="0">
                  <a:pos x="78" y="94"/>
                </a:cxn>
                <a:cxn ang="0">
                  <a:pos x="82" y="86"/>
                </a:cxn>
                <a:cxn ang="0">
                  <a:pos x="74" y="82"/>
                </a:cxn>
                <a:cxn ang="0">
                  <a:pos x="72" y="74"/>
                </a:cxn>
                <a:cxn ang="0">
                  <a:pos x="62" y="70"/>
                </a:cxn>
                <a:cxn ang="0">
                  <a:pos x="58" y="58"/>
                </a:cxn>
                <a:cxn ang="0">
                  <a:pos x="50" y="56"/>
                </a:cxn>
                <a:cxn ang="0">
                  <a:pos x="46" y="50"/>
                </a:cxn>
                <a:cxn ang="0">
                  <a:pos x="44" y="46"/>
                </a:cxn>
                <a:cxn ang="0">
                  <a:pos x="40" y="44"/>
                </a:cxn>
                <a:cxn ang="0">
                  <a:pos x="36" y="42"/>
                </a:cxn>
                <a:cxn ang="0">
                  <a:pos x="32" y="22"/>
                </a:cxn>
                <a:cxn ang="0">
                  <a:pos x="34" y="16"/>
                </a:cxn>
                <a:cxn ang="0">
                  <a:pos x="32" y="4"/>
                </a:cxn>
                <a:cxn ang="0">
                  <a:pos x="26" y="0"/>
                </a:cxn>
              </a:cxnLst>
              <a:rect l="0" t="0" r="r" b="b"/>
              <a:pathLst>
                <a:path w="82" h="94">
                  <a:moveTo>
                    <a:pt x="26" y="0"/>
                  </a:moveTo>
                  <a:lnTo>
                    <a:pt x="22" y="6"/>
                  </a:lnTo>
                  <a:lnTo>
                    <a:pt x="14" y="4"/>
                  </a:lnTo>
                  <a:lnTo>
                    <a:pt x="12" y="4"/>
                  </a:lnTo>
                  <a:lnTo>
                    <a:pt x="10" y="6"/>
                  </a:lnTo>
                  <a:lnTo>
                    <a:pt x="10" y="10"/>
                  </a:lnTo>
                  <a:lnTo>
                    <a:pt x="8" y="12"/>
                  </a:lnTo>
                  <a:lnTo>
                    <a:pt x="6" y="12"/>
                  </a:lnTo>
                  <a:lnTo>
                    <a:pt x="6" y="14"/>
                  </a:lnTo>
                  <a:lnTo>
                    <a:pt x="6" y="18"/>
                  </a:lnTo>
                  <a:lnTo>
                    <a:pt x="4" y="24"/>
                  </a:lnTo>
                  <a:lnTo>
                    <a:pt x="4" y="30"/>
                  </a:lnTo>
                  <a:lnTo>
                    <a:pt x="4" y="36"/>
                  </a:lnTo>
                  <a:lnTo>
                    <a:pt x="0" y="40"/>
                  </a:lnTo>
                  <a:lnTo>
                    <a:pt x="0" y="46"/>
                  </a:lnTo>
                  <a:lnTo>
                    <a:pt x="0" y="50"/>
                  </a:lnTo>
                  <a:lnTo>
                    <a:pt x="0" y="60"/>
                  </a:lnTo>
                  <a:lnTo>
                    <a:pt x="0" y="66"/>
                  </a:lnTo>
                  <a:lnTo>
                    <a:pt x="8" y="64"/>
                  </a:lnTo>
                  <a:lnTo>
                    <a:pt x="10" y="62"/>
                  </a:lnTo>
                  <a:lnTo>
                    <a:pt x="12" y="62"/>
                  </a:lnTo>
                  <a:lnTo>
                    <a:pt x="14" y="64"/>
                  </a:lnTo>
                  <a:lnTo>
                    <a:pt x="16" y="68"/>
                  </a:lnTo>
                  <a:lnTo>
                    <a:pt x="18" y="56"/>
                  </a:lnTo>
                  <a:lnTo>
                    <a:pt x="20" y="54"/>
                  </a:lnTo>
                  <a:lnTo>
                    <a:pt x="24" y="56"/>
                  </a:lnTo>
                  <a:lnTo>
                    <a:pt x="28" y="60"/>
                  </a:lnTo>
                  <a:lnTo>
                    <a:pt x="28" y="62"/>
                  </a:lnTo>
                  <a:lnTo>
                    <a:pt x="32" y="64"/>
                  </a:lnTo>
                  <a:lnTo>
                    <a:pt x="34" y="62"/>
                  </a:lnTo>
                  <a:lnTo>
                    <a:pt x="36" y="62"/>
                  </a:lnTo>
                  <a:lnTo>
                    <a:pt x="36" y="64"/>
                  </a:lnTo>
                  <a:lnTo>
                    <a:pt x="40" y="66"/>
                  </a:lnTo>
                  <a:lnTo>
                    <a:pt x="44" y="68"/>
                  </a:lnTo>
                  <a:lnTo>
                    <a:pt x="52" y="70"/>
                  </a:lnTo>
                  <a:lnTo>
                    <a:pt x="56" y="74"/>
                  </a:lnTo>
                  <a:lnTo>
                    <a:pt x="60" y="80"/>
                  </a:lnTo>
                  <a:lnTo>
                    <a:pt x="64" y="84"/>
                  </a:lnTo>
                  <a:lnTo>
                    <a:pt x="66" y="88"/>
                  </a:lnTo>
                  <a:lnTo>
                    <a:pt x="72" y="92"/>
                  </a:lnTo>
                  <a:lnTo>
                    <a:pt x="74" y="90"/>
                  </a:lnTo>
                  <a:lnTo>
                    <a:pt x="78" y="94"/>
                  </a:lnTo>
                  <a:lnTo>
                    <a:pt x="82" y="88"/>
                  </a:lnTo>
                  <a:lnTo>
                    <a:pt x="82" y="86"/>
                  </a:lnTo>
                  <a:lnTo>
                    <a:pt x="76" y="82"/>
                  </a:lnTo>
                  <a:lnTo>
                    <a:pt x="74" y="82"/>
                  </a:lnTo>
                  <a:lnTo>
                    <a:pt x="72" y="80"/>
                  </a:lnTo>
                  <a:lnTo>
                    <a:pt x="72" y="74"/>
                  </a:lnTo>
                  <a:lnTo>
                    <a:pt x="68" y="72"/>
                  </a:lnTo>
                  <a:lnTo>
                    <a:pt x="62" y="70"/>
                  </a:lnTo>
                  <a:lnTo>
                    <a:pt x="60" y="64"/>
                  </a:lnTo>
                  <a:lnTo>
                    <a:pt x="58" y="58"/>
                  </a:lnTo>
                  <a:lnTo>
                    <a:pt x="56" y="56"/>
                  </a:lnTo>
                  <a:lnTo>
                    <a:pt x="50" y="56"/>
                  </a:lnTo>
                  <a:lnTo>
                    <a:pt x="50" y="50"/>
                  </a:lnTo>
                  <a:lnTo>
                    <a:pt x="46" y="50"/>
                  </a:lnTo>
                  <a:lnTo>
                    <a:pt x="44" y="50"/>
                  </a:lnTo>
                  <a:lnTo>
                    <a:pt x="44" y="46"/>
                  </a:lnTo>
                  <a:lnTo>
                    <a:pt x="42" y="44"/>
                  </a:lnTo>
                  <a:lnTo>
                    <a:pt x="40" y="44"/>
                  </a:lnTo>
                  <a:lnTo>
                    <a:pt x="40" y="46"/>
                  </a:lnTo>
                  <a:lnTo>
                    <a:pt x="36" y="42"/>
                  </a:lnTo>
                  <a:lnTo>
                    <a:pt x="36" y="36"/>
                  </a:lnTo>
                  <a:lnTo>
                    <a:pt x="32" y="22"/>
                  </a:lnTo>
                  <a:lnTo>
                    <a:pt x="32" y="18"/>
                  </a:lnTo>
                  <a:lnTo>
                    <a:pt x="34" y="16"/>
                  </a:lnTo>
                  <a:lnTo>
                    <a:pt x="32" y="10"/>
                  </a:lnTo>
                  <a:lnTo>
                    <a:pt x="32" y="4"/>
                  </a:lnTo>
                  <a:lnTo>
                    <a:pt x="28" y="2"/>
                  </a:lnTo>
                  <a:lnTo>
                    <a:pt x="26" y="0"/>
                  </a:lnTo>
                  <a:lnTo>
                    <a:pt x="26"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78" name="Freeform 494">
              <a:extLst>
                <a:ext uri="{FF2B5EF4-FFF2-40B4-BE49-F238E27FC236}">
                  <a16:creationId xmlns:a16="http://schemas.microsoft.com/office/drawing/2014/main" id="{EFA0F24D-7663-4409-A6C8-65D833BA673E}"/>
                </a:ext>
              </a:extLst>
            </p:cNvPr>
            <p:cNvSpPr>
              <a:spLocks/>
            </p:cNvSpPr>
            <p:nvPr/>
          </p:nvSpPr>
          <p:spPr bwMode="auto">
            <a:xfrm>
              <a:off x="4543425" y="3994150"/>
              <a:ext cx="44450" cy="28575"/>
            </a:xfrm>
            <a:custGeom>
              <a:avLst/>
              <a:gdLst/>
              <a:ahLst/>
              <a:cxnLst>
                <a:cxn ang="0">
                  <a:pos x="4" y="0"/>
                </a:cxn>
                <a:cxn ang="0">
                  <a:pos x="4" y="0"/>
                </a:cxn>
                <a:cxn ang="0">
                  <a:pos x="4" y="4"/>
                </a:cxn>
                <a:cxn ang="0">
                  <a:pos x="2" y="4"/>
                </a:cxn>
                <a:cxn ang="0">
                  <a:pos x="2" y="8"/>
                </a:cxn>
                <a:cxn ang="0">
                  <a:pos x="2" y="14"/>
                </a:cxn>
                <a:cxn ang="0">
                  <a:pos x="0" y="18"/>
                </a:cxn>
                <a:cxn ang="0">
                  <a:pos x="26" y="18"/>
                </a:cxn>
                <a:cxn ang="0">
                  <a:pos x="28" y="0"/>
                </a:cxn>
                <a:cxn ang="0">
                  <a:pos x="4" y="0"/>
                </a:cxn>
                <a:cxn ang="0">
                  <a:pos x="4" y="0"/>
                </a:cxn>
              </a:cxnLst>
              <a:rect l="0" t="0" r="r" b="b"/>
              <a:pathLst>
                <a:path w="28" h="18">
                  <a:moveTo>
                    <a:pt x="4" y="0"/>
                  </a:moveTo>
                  <a:lnTo>
                    <a:pt x="4" y="0"/>
                  </a:lnTo>
                  <a:lnTo>
                    <a:pt x="4" y="4"/>
                  </a:lnTo>
                  <a:lnTo>
                    <a:pt x="2" y="4"/>
                  </a:lnTo>
                  <a:lnTo>
                    <a:pt x="2" y="8"/>
                  </a:lnTo>
                  <a:lnTo>
                    <a:pt x="2" y="14"/>
                  </a:lnTo>
                  <a:lnTo>
                    <a:pt x="0" y="18"/>
                  </a:lnTo>
                  <a:lnTo>
                    <a:pt x="26" y="18"/>
                  </a:lnTo>
                  <a:lnTo>
                    <a:pt x="28" y="0"/>
                  </a:lnTo>
                  <a:lnTo>
                    <a:pt x="4" y="0"/>
                  </a:lnTo>
                  <a:lnTo>
                    <a:pt x="4"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79" name="Freeform 495">
              <a:extLst>
                <a:ext uri="{FF2B5EF4-FFF2-40B4-BE49-F238E27FC236}">
                  <a16:creationId xmlns:a16="http://schemas.microsoft.com/office/drawing/2014/main" id="{B06B3CE2-2507-41C7-8C96-E044FF309378}"/>
                </a:ext>
              </a:extLst>
            </p:cNvPr>
            <p:cNvSpPr>
              <a:spLocks/>
            </p:cNvSpPr>
            <p:nvPr/>
          </p:nvSpPr>
          <p:spPr bwMode="auto">
            <a:xfrm>
              <a:off x="4575175" y="3959225"/>
              <a:ext cx="155575" cy="212725"/>
            </a:xfrm>
            <a:custGeom>
              <a:avLst/>
              <a:gdLst/>
              <a:ahLst/>
              <a:cxnLst>
                <a:cxn ang="0">
                  <a:pos x="12" y="132"/>
                </a:cxn>
                <a:cxn ang="0">
                  <a:pos x="18" y="130"/>
                </a:cxn>
                <a:cxn ang="0">
                  <a:pos x="24" y="128"/>
                </a:cxn>
                <a:cxn ang="0">
                  <a:pos x="30" y="130"/>
                </a:cxn>
                <a:cxn ang="0">
                  <a:pos x="38" y="130"/>
                </a:cxn>
                <a:cxn ang="0">
                  <a:pos x="40" y="122"/>
                </a:cxn>
                <a:cxn ang="0">
                  <a:pos x="48" y="122"/>
                </a:cxn>
                <a:cxn ang="0">
                  <a:pos x="54" y="134"/>
                </a:cxn>
                <a:cxn ang="0">
                  <a:pos x="68" y="122"/>
                </a:cxn>
                <a:cxn ang="0">
                  <a:pos x="74" y="106"/>
                </a:cxn>
                <a:cxn ang="0">
                  <a:pos x="76" y="92"/>
                </a:cxn>
                <a:cxn ang="0">
                  <a:pos x="82" y="78"/>
                </a:cxn>
                <a:cxn ang="0">
                  <a:pos x="84" y="66"/>
                </a:cxn>
                <a:cxn ang="0">
                  <a:pos x="90" y="46"/>
                </a:cxn>
                <a:cxn ang="0">
                  <a:pos x="90" y="28"/>
                </a:cxn>
                <a:cxn ang="0">
                  <a:pos x="96" y="16"/>
                </a:cxn>
                <a:cxn ang="0">
                  <a:pos x="88" y="4"/>
                </a:cxn>
                <a:cxn ang="0">
                  <a:pos x="78" y="4"/>
                </a:cxn>
                <a:cxn ang="0">
                  <a:pos x="74" y="12"/>
                </a:cxn>
                <a:cxn ang="0">
                  <a:pos x="68" y="20"/>
                </a:cxn>
                <a:cxn ang="0">
                  <a:pos x="56" y="24"/>
                </a:cxn>
                <a:cxn ang="0">
                  <a:pos x="48" y="20"/>
                </a:cxn>
                <a:cxn ang="0">
                  <a:pos x="32" y="28"/>
                </a:cxn>
                <a:cxn ang="0">
                  <a:pos x="34" y="34"/>
                </a:cxn>
                <a:cxn ang="0">
                  <a:pos x="48" y="34"/>
                </a:cxn>
                <a:cxn ang="0">
                  <a:pos x="42" y="44"/>
                </a:cxn>
                <a:cxn ang="0">
                  <a:pos x="38" y="56"/>
                </a:cxn>
                <a:cxn ang="0">
                  <a:pos x="40" y="60"/>
                </a:cxn>
                <a:cxn ang="0">
                  <a:pos x="42" y="72"/>
                </a:cxn>
                <a:cxn ang="0">
                  <a:pos x="44" y="80"/>
                </a:cxn>
                <a:cxn ang="0">
                  <a:pos x="46" y="86"/>
                </a:cxn>
                <a:cxn ang="0">
                  <a:pos x="44" y="100"/>
                </a:cxn>
                <a:cxn ang="0">
                  <a:pos x="38" y="92"/>
                </a:cxn>
                <a:cxn ang="0">
                  <a:pos x="26" y="94"/>
                </a:cxn>
                <a:cxn ang="0">
                  <a:pos x="20" y="90"/>
                </a:cxn>
                <a:cxn ang="0">
                  <a:pos x="14" y="94"/>
                </a:cxn>
                <a:cxn ang="0">
                  <a:pos x="14" y="100"/>
                </a:cxn>
                <a:cxn ang="0">
                  <a:pos x="12" y="106"/>
                </a:cxn>
                <a:cxn ang="0">
                  <a:pos x="14" y="118"/>
                </a:cxn>
                <a:cxn ang="0">
                  <a:pos x="4" y="114"/>
                </a:cxn>
                <a:cxn ang="0">
                  <a:pos x="0" y="124"/>
                </a:cxn>
                <a:cxn ang="0">
                  <a:pos x="6" y="130"/>
                </a:cxn>
                <a:cxn ang="0">
                  <a:pos x="12" y="134"/>
                </a:cxn>
              </a:cxnLst>
              <a:rect l="0" t="0" r="r" b="b"/>
              <a:pathLst>
                <a:path w="98" h="134">
                  <a:moveTo>
                    <a:pt x="12" y="134"/>
                  </a:moveTo>
                  <a:lnTo>
                    <a:pt x="12" y="134"/>
                  </a:lnTo>
                  <a:lnTo>
                    <a:pt x="12" y="132"/>
                  </a:lnTo>
                  <a:lnTo>
                    <a:pt x="16" y="132"/>
                  </a:lnTo>
                  <a:lnTo>
                    <a:pt x="20" y="132"/>
                  </a:lnTo>
                  <a:lnTo>
                    <a:pt x="18" y="130"/>
                  </a:lnTo>
                  <a:lnTo>
                    <a:pt x="20" y="128"/>
                  </a:lnTo>
                  <a:lnTo>
                    <a:pt x="22" y="128"/>
                  </a:lnTo>
                  <a:lnTo>
                    <a:pt x="24" y="128"/>
                  </a:lnTo>
                  <a:lnTo>
                    <a:pt x="26" y="130"/>
                  </a:lnTo>
                  <a:lnTo>
                    <a:pt x="28" y="130"/>
                  </a:lnTo>
                  <a:lnTo>
                    <a:pt x="30" y="130"/>
                  </a:lnTo>
                  <a:lnTo>
                    <a:pt x="32" y="128"/>
                  </a:lnTo>
                  <a:lnTo>
                    <a:pt x="34" y="128"/>
                  </a:lnTo>
                  <a:lnTo>
                    <a:pt x="38" y="130"/>
                  </a:lnTo>
                  <a:lnTo>
                    <a:pt x="40" y="128"/>
                  </a:lnTo>
                  <a:lnTo>
                    <a:pt x="40" y="126"/>
                  </a:lnTo>
                  <a:lnTo>
                    <a:pt x="40" y="122"/>
                  </a:lnTo>
                  <a:lnTo>
                    <a:pt x="44" y="124"/>
                  </a:lnTo>
                  <a:lnTo>
                    <a:pt x="48" y="124"/>
                  </a:lnTo>
                  <a:lnTo>
                    <a:pt x="48" y="122"/>
                  </a:lnTo>
                  <a:lnTo>
                    <a:pt x="48" y="132"/>
                  </a:lnTo>
                  <a:lnTo>
                    <a:pt x="50" y="134"/>
                  </a:lnTo>
                  <a:lnTo>
                    <a:pt x="54" y="134"/>
                  </a:lnTo>
                  <a:lnTo>
                    <a:pt x="62" y="132"/>
                  </a:lnTo>
                  <a:lnTo>
                    <a:pt x="68" y="126"/>
                  </a:lnTo>
                  <a:lnTo>
                    <a:pt x="68" y="122"/>
                  </a:lnTo>
                  <a:lnTo>
                    <a:pt x="72" y="116"/>
                  </a:lnTo>
                  <a:lnTo>
                    <a:pt x="72" y="110"/>
                  </a:lnTo>
                  <a:lnTo>
                    <a:pt x="74" y="106"/>
                  </a:lnTo>
                  <a:lnTo>
                    <a:pt x="74" y="102"/>
                  </a:lnTo>
                  <a:lnTo>
                    <a:pt x="74" y="96"/>
                  </a:lnTo>
                  <a:lnTo>
                    <a:pt x="76" y="92"/>
                  </a:lnTo>
                  <a:lnTo>
                    <a:pt x="78" y="86"/>
                  </a:lnTo>
                  <a:lnTo>
                    <a:pt x="78" y="80"/>
                  </a:lnTo>
                  <a:lnTo>
                    <a:pt x="82" y="78"/>
                  </a:lnTo>
                  <a:lnTo>
                    <a:pt x="82" y="78"/>
                  </a:lnTo>
                  <a:lnTo>
                    <a:pt x="84" y="72"/>
                  </a:lnTo>
                  <a:lnTo>
                    <a:pt x="84" y="66"/>
                  </a:lnTo>
                  <a:lnTo>
                    <a:pt x="88" y="60"/>
                  </a:lnTo>
                  <a:lnTo>
                    <a:pt x="90" y="54"/>
                  </a:lnTo>
                  <a:lnTo>
                    <a:pt x="90" y="46"/>
                  </a:lnTo>
                  <a:lnTo>
                    <a:pt x="90" y="40"/>
                  </a:lnTo>
                  <a:lnTo>
                    <a:pt x="90" y="34"/>
                  </a:lnTo>
                  <a:lnTo>
                    <a:pt x="90" y="28"/>
                  </a:lnTo>
                  <a:lnTo>
                    <a:pt x="92" y="24"/>
                  </a:lnTo>
                  <a:lnTo>
                    <a:pt x="92" y="20"/>
                  </a:lnTo>
                  <a:lnTo>
                    <a:pt x="96" y="16"/>
                  </a:lnTo>
                  <a:lnTo>
                    <a:pt x="98" y="10"/>
                  </a:lnTo>
                  <a:lnTo>
                    <a:pt x="98" y="0"/>
                  </a:lnTo>
                  <a:lnTo>
                    <a:pt x="88" y="4"/>
                  </a:lnTo>
                  <a:lnTo>
                    <a:pt x="86" y="4"/>
                  </a:lnTo>
                  <a:lnTo>
                    <a:pt x="82" y="2"/>
                  </a:lnTo>
                  <a:lnTo>
                    <a:pt x="78" y="4"/>
                  </a:lnTo>
                  <a:lnTo>
                    <a:pt x="78" y="8"/>
                  </a:lnTo>
                  <a:lnTo>
                    <a:pt x="76" y="10"/>
                  </a:lnTo>
                  <a:lnTo>
                    <a:pt x="74" y="12"/>
                  </a:lnTo>
                  <a:lnTo>
                    <a:pt x="72" y="12"/>
                  </a:lnTo>
                  <a:lnTo>
                    <a:pt x="70" y="14"/>
                  </a:lnTo>
                  <a:lnTo>
                    <a:pt x="68" y="20"/>
                  </a:lnTo>
                  <a:lnTo>
                    <a:pt x="70" y="26"/>
                  </a:lnTo>
                  <a:lnTo>
                    <a:pt x="64" y="24"/>
                  </a:lnTo>
                  <a:lnTo>
                    <a:pt x="56" y="24"/>
                  </a:lnTo>
                  <a:lnTo>
                    <a:pt x="52" y="24"/>
                  </a:lnTo>
                  <a:lnTo>
                    <a:pt x="50" y="22"/>
                  </a:lnTo>
                  <a:lnTo>
                    <a:pt x="48" y="20"/>
                  </a:lnTo>
                  <a:lnTo>
                    <a:pt x="42" y="20"/>
                  </a:lnTo>
                  <a:lnTo>
                    <a:pt x="32" y="20"/>
                  </a:lnTo>
                  <a:lnTo>
                    <a:pt x="32" y="28"/>
                  </a:lnTo>
                  <a:lnTo>
                    <a:pt x="32" y="32"/>
                  </a:lnTo>
                  <a:lnTo>
                    <a:pt x="32" y="34"/>
                  </a:lnTo>
                  <a:lnTo>
                    <a:pt x="34" y="34"/>
                  </a:lnTo>
                  <a:lnTo>
                    <a:pt x="38" y="32"/>
                  </a:lnTo>
                  <a:lnTo>
                    <a:pt x="42" y="32"/>
                  </a:lnTo>
                  <a:lnTo>
                    <a:pt x="48" y="34"/>
                  </a:lnTo>
                  <a:lnTo>
                    <a:pt x="48" y="44"/>
                  </a:lnTo>
                  <a:lnTo>
                    <a:pt x="46" y="44"/>
                  </a:lnTo>
                  <a:lnTo>
                    <a:pt x="42" y="44"/>
                  </a:lnTo>
                  <a:lnTo>
                    <a:pt x="38" y="46"/>
                  </a:lnTo>
                  <a:lnTo>
                    <a:pt x="36" y="50"/>
                  </a:lnTo>
                  <a:lnTo>
                    <a:pt x="38" y="56"/>
                  </a:lnTo>
                  <a:lnTo>
                    <a:pt x="36" y="56"/>
                  </a:lnTo>
                  <a:lnTo>
                    <a:pt x="36" y="58"/>
                  </a:lnTo>
                  <a:lnTo>
                    <a:pt x="40" y="60"/>
                  </a:lnTo>
                  <a:lnTo>
                    <a:pt x="42" y="64"/>
                  </a:lnTo>
                  <a:lnTo>
                    <a:pt x="42" y="68"/>
                  </a:lnTo>
                  <a:lnTo>
                    <a:pt x="42" y="72"/>
                  </a:lnTo>
                  <a:lnTo>
                    <a:pt x="42" y="76"/>
                  </a:lnTo>
                  <a:lnTo>
                    <a:pt x="44" y="78"/>
                  </a:lnTo>
                  <a:lnTo>
                    <a:pt x="44" y="80"/>
                  </a:lnTo>
                  <a:lnTo>
                    <a:pt x="42" y="82"/>
                  </a:lnTo>
                  <a:lnTo>
                    <a:pt x="42" y="84"/>
                  </a:lnTo>
                  <a:lnTo>
                    <a:pt x="46" y="86"/>
                  </a:lnTo>
                  <a:lnTo>
                    <a:pt x="46" y="92"/>
                  </a:lnTo>
                  <a:lnTo>
                    <a:pt x="44" y="98"/>
                  </a:lnTo>
                  <a:lnTo>
                    <a:pt x="44" y="100"/>
                  </a:lnTo>
                  <a:lnTo>
                    <a:pt x="42" y="98"/>
                  </a:lnTo>
                  <a:lnTo>
                    <a:pt x="38" y="94"/>
                  </a:lnTo>
                  <a:lnTo>
                    <a:pt x="38" y="92"/>
                  </a:lnTo>
                  <a:lnTo>
                    <a:pt x="36" y="92"/>
                  </a:lnTo>
                  <a:lnTo>
                    <a:pt x="30" y="92"/>
                  </a:lnTo>
                  <a:lnTo>
                    <a:pt x="26" y="94"/>
                  </a:lnTo>
                  <a:lnTo>
                    <a:pt x="26" y="92"/>
                  </a:lnTo>
                  <a:lnTo>
                    <a:pt x="22" y="90"/>
                  </a:lnTo>
                  <a:lnTo>
                    <a:pt x="20" y="90"/>
                  </a:lnTo>
                  <a:lnTo>
                    <a:pt x="22" y="94"/>
                  </a:lnTo>
                  <a:lnTo>
                    <a:pt x="20" y="94"/>
                  </a:lnTo>
                  <a:lnTo>
                    <a:pt x="14" y="94"/>
                  </a:lnTo>
                  <a:lnTo>
                    <a:pt x="12" y="94"/>
                  </a:lnTo>
                  <a:lnTo>
                    <a:pt x="12" y="98"/>
                  </a:lnTo>
                  <a:lnTo>
                    <a:pt x="14" y="100"/>
                  </a:lnTo>
                  <a:lnTo>
                    <a:pt x="12" y="102"/>
                  </a:lnTo>
                  <a:lnTo>
                    <a:pt x="12" y="104"/>
                  </a:lnTo>
                  <a:lnTo>
                    <a:pt x="12" y="106"/>
                  </a:lnTo>
                  <a:lnTo>
                    <a:pt x="14" y="112"/>
                  </a:lnTo>
                  <a:lnTo>
                    <a:pt x="16" y="116"/>
                  </a:lnTo>
                  <a:lnTo>
                    <a:pt x="14" y="118"/>
                  </a:lnTo>
                  <a:lnTo>
                    <a:pt x="12" y="118"/>
                  </a:lnTo>
                  <a:lnTo>
                    <a:pt x="8" y="116"/>
                  </a:lnTo>
                  <a:lnTo>
                    <a:pt x="4" y="114"/>
                  </a:lnTo>
                  <a:lnTo>
                    <a:pt x="2" y="116"/>
                  </a:lnTo>
                  <a:lnTo>
                    <a:pt x="0" y="120"/>
                  </a:lnTo>
                  <a:lnTo>
                    <a:pt x="0" y="124"/>
                  </a:lnTo>
                  <a:lnTo>
                    <a:pt x="2" y="126"/>
                  </a:lnTo>
                  <a:lnTo>
                    <a:pt x="6" y="128"/>
                  </a:lnTo>
                  <a:lnTo>
                    <a:pt x="6" y="130"/>
                  </a:lnTo>
                  <a:lnTo>
                    <a:pt x="8" y="130"/>
                  </a:lnTo>
                  <a:lnTo>
                    <a:pt x="8" y="134"/>
                  </a:lnTo>
                  <a:lnTo>
                    <a:pt x="12" y="134"/>
                  </a:lnTo>
                  <a:lnTo>
                    <a:pt x="12" y="13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80" name="Freeform 496">
              <a:extLst>
                <a:ext uri="{FF2B5EF4-FFF2-40B4-BE49-F238E27FC236}">
                  <a16:creationId xmlns:a16="http://schemas.microsoft.com/office/drawing/2014/main" id="{4009DE37-E271-4A93-8170-4B5C5CABB900}"/>
                </a:ext>
              </a:extLst>
            </p:cNvPr>
            <p:cNvSpPr>
              <a:spLocks/>
            </p:cNvSpPr>
            <p:nvPr/>
          </p:nvSpPr>
          <p:spPr bwMode="auto">
            <a:xfrm>
              <a:off x="4518025" y="3711575"/>
              <a:ext cx="171450" cy="288925"/>
            </a:xfrm>
            <a:custGeom>
              <a:avLst/>
              <a:gdLst/>
              <a:ahLst/>
              <a:cxnLst>
                <a:cxn ang="0">
                  <a:pos x="0" y="142"/>
                </a:cxn>
                <a:cxn ang="0">
                  <a:pos x="2" y="146"/>
                </a:cxn>
                <a:cxn ang="0">
                  <a:pos x="8" y="146"/>
                </a:cxn>
                <a:cxn ang="0">
                  <a:pos x="10" y="152"/>
                </a:cxn>
                <a:cxn ang="0">
                  <a:pos x="16" y="154"/>
                </a:cxn>
                <a:cxn ang="0">
                  <a:pos x="22" y="166"/>
                </a:cxn>
                <a:cxn ang="0">
                  <a:pos x="44" y="178"/>
                </a:cxn>
                <a:cxn ang="0">
                  <a:pos x="50" y="176"/>
                </a:cxn>
                <a:cxn ang="0">
                  <a:pos x="56" y="176"/>
                </a:cxn>
                <a:cxn ang="0">
                  <a:pos x="64" y="176"/>
                </a:cxn>
                <a:cxn ang="0">
                  <a:pos x="76" y="176"/>
                </a:cxn>
                <a:cxn ang="0">
                  <a:pos x="86" y="178"/>
                </a:cxn>
                <a:cxn ang="0">
                  <a:pos x="92" y="180"/>
                </a:cxn>
                <a:cxn ang="0">
                  <a:pos x="106" y="182"/>
                </a:cxn>
                <a:cxn ang="0">
                  <a:pos x="106" y="170"/>
                </a:cxn>
                <a:cxn ang="0">
                  <a:pos x="104" y="164"/>
                </a:cxn>
                <a:cxn ang="0">
                  <a:pos x="96" y="154"/>
                </a:cxn>
                <a:cxn ang="0">
                  <a:pos x="88" y="144"/>
                </a:cxn>
                <a:cxn ang="0">
                  <a:pos x="78" y="126"/>
                </a:cxn>
                <a:cxn ang="0">
                  <a:pos x="74" y="122"/>
                </a:cxn>
                <a:cxn ang="0">
                  <a:pos x="76" y="116"/>
                </a:cxn>
                <a:cxn ang="0">
                  <a:pos x="82" y="106"/>
                </a:cxn>
                <a:cxn ang="0">
                  <a:pos x="90" y="90"/>
                </a:cxn>
                <a:cxn ang="0">
                  <a:pos x="86" y="78"/>
                </a:cxn>
                <a:cxn ang="0">
                  <a:pos x="76" y="64"/>
                </a:cxn>
                <a:cxn ang="0">
                  <a:pos x="78" y="58"/>
                </a:cxn>
                <a:cxn ang="0">
                  <a:pos x="88" y="58"/>
                </a:cxn>
                <a:cxn ang="0">
                  <a:pos x="94" y="56"/>
                </a:cxn>
                <a:cxn ang="0">
                  <a:pos x="92" y="48"/>
                </a:cxn>
                <a:cxn ang="0">
                  <a:pos x="90" y="40"/>
                </a:cxn>
                <a:cxn ang="0">
                  <a:pos x="90" y="30"/>
                </a:cxn>
                <a:cxn ang="0">
                  <a:pos x="92" y="24"/>
                </a:cxn>
                <a:cxn ang="0">
                  <a:pos x="88" y="16"/>
                </a:cxn>
                <a:cxn ang="0">
                  <a:pos x="88" y="12"/>
                </a:cxn>
                <a:cxn ang="0">
                  <a:pos x="78" y="0"/>
                </a:cxn>
                <a:cxn ang="0">
                  <a:pos x="80" y="14"/>
                </a:cxn>
                <a:cxn ang="0">
                  <a:pos x="80" y="24"/>
                </a:cxn>
                <a:cxn ang="0">
                  <a:pos x="76" y="28"/>
                </a:cxn>
                <a:cxn ang="0">
                  <a:pos x="74" y="32"/>
                </a:cxn>
                <a:cxn ang="0">
                  <a:pos x="68" y="40"/>
                </a:cxn>
                <a:cxn ang="0">
                  <a:pos x="68" y="46"/>
                </a:cxn>
                <a:cxn ang="0">
                  <a:pos x="64" y="52"/>
                </a:cxn>
                <a:cxn ang="0">
                  <a:pos x="62" y="58"/>
                </a:cxn>
                <a:cxn ang="0">
                  <a:pos x="64" y="62"/>
                </a:cxn>
                <a:cxn ang="0">
                  <a:pos x="52" y="68"/>
                </a:cxn>
                <a:cxn ang="0">
                  <a:pos x="48" y="74"/>
                </a:cxn>
                <a:cxn ang="0">
                  <a:pos x="46" y="82"/>
                </a:cxn>
                <a:cxn ang="0">
                  <a:pos x="44" y="90"/>
                </a:cxn>
                <a:cxn ang="0">
                  <a:pos x="38" y="96"/>
                </a:cxn>
                <a:cxn ang="0">
                  <a:pos x="34" y="106"/>
                </a:cxn>
                <a:cxn ang="0">
                  <a:pos x="34" y="112"/>
                </a:cxn>
                <a:cxn ang="0">
                  <a:pos x="30" y="118"/>
                </a:cxn>
                <a:cxn ang="0">
                  <a:pos x="24" y="120"/>
                </a:cxn>
                <a:cxn ang="0">
                  <a:pos x="24" y="112"/>
                </a:cxn>
                <a:cxn ang="0">
                  <a:pos x="14" y="112"/>
                </a:cxn>
                <a:cxn ang="0">
                  <a:pos x="6" y="114"/>
                </a:cxn>
                <a:cxn ang="0">
                  <a:pos x="2" y="122"/>
                </a:cxn>
                <a:cxn ang="0">
                  <a:pos x="0" y="124"/>
                </a:cxn>
                <a:cxn ang="0">
                  <a:pos x="0" y="130"/>
                </a:cxn>
                <a:cxn ang="0">
                  <a:pos x="0" y="138"/>
                </a:cxn>
                <a:cxn ang="0">
                  <a:pos x="0" y="142"/>
                </a:cxn>
              </a:cxnLst>
              <a:rect l="0" t="0" r="r" b="b"/>
              <a:pathLst>
                <a:path w="108" h="182">
                  <a:moveTo>
                    <a:pt x="0" y="142"/>
                  </a:moveTo>
                  <a:lnTo>
                    <a:pt x="0" y="142"/>
                  </a:lnTo>
                  <a:lnTo>
                    <a:pt x="2" y="144"/>
                  </a:lnTo>
                  <a:lnTo>
                    <a:pt x="2" y="146"/>
                  </a:lnTo>
                  <a:lnTo>
                    <a:pt x="8" y="144"/>
                  </a:lnTo>
                  <a:lnTo>
                    <a:pt x="8" y="146"/>
                  </a:lnTo>
                  <a:lnTo>
                    <a:pt x="8" y="150"/>
                  </a:lnTo>
                  <a:lnTo>
                    <a:pt x="10" y="152"/>
                  </a:lnTo>
                  <a:lnTo>
                    <a:pt x="18" y="150"/>
                  </a:lnTo>
                  <a:lnTo>
                    <a:pt x="16" y="154"/>
                  </a:lnTo>
                  <a:lnTo>
                    <a:pt x="20" y="166"/>
                  </a:lnTo>
                  <a:lnTo>
                    <a:pt x="22" y="166"/>
                  </a:lnTo>
                  <a:lnTo>
                    <a:pt x="20" y="178"/>
                  </a:lnTo>
                  <a:lnTo>
                    <a:pt x="44" y="178"/>
                  </a:lnTo>
                  <a:lnTo>
                    <a:pt x="46" y="178"/>
                  </a:lnTo>
                  <a:lnTo>
                    <a:pt x="50" y="176"/>
                  </a:lnTo>
                  <a:lnTo>
                    <a:pt x="54" y="176"/>
                  </a:lnTo>
                  <a:lnTo>
                    <a:pt x="56" y="176"/>
                  </a:lnTo>
                  <a:lnTo>
                    <a:pt x="58" y="176"/>
                  </a:lnTo>
                  <a:lnTo>
                    <a:pt x="64" y="176"/>
                  </a:lnTo>
                  <a:lnTo>
                    <a:pt x="68" y="176"/>
                  </a:lnTo>
                  <a:lnTo>
                    <a:pt x="76" y="176"/>
                  </a:lnTo>
                  <a:lnTo>
                    <a:pt x="82" y="176"/>
                  </a:lnTo>
                  <a:lnTo>
                    <a:pt x="86" y="178"/>
                  </a:lnTo>
                  <a:lnTo>
                    <a:pt x="88" y="180"/>
                  </a:lnTo>
                  <a:lnTo>
                    <a:pt x="92" y="180"/>
                  </a:lnTo>
                  <a:lnTo>
                    <a:pt x="100" y="180"/>
                  </a:lnTo>
                  <a:lnTo>
                    <a:pt x="106" y="182"/>
                  </a:lnTo>
                  <a:lnTo>
                    <a:pt x="104" y="176"/>
                  </a:lnTo>
                  <a:lnTo>
                    <a:pt x="106" y="170"/>
                  </a:lnTo>
                  <a:lnTo>
                    <a:pt x="108" y="168"/>
                  </a:lnTo>
                  <a:lnTo>
                    <a:pt x="104" y="164"/>
                  </a:lnTo>
                  <a:lnTo>
                    <a:pt x="98" y="158"/>
                  </a:lnTo>
                  <a:lnTo>
                    <a:pt x="96" y="154"/>
                  </a:lnTo>
                  <a:lnTo>
                    <a:pt x="90" y="150"/>
                  </a:lnTo>
                  <a:lnTo>
                    <a:pt x="88" y="144"/>
                  </a:lnTo>
                  <a:lnTo>
                    <a:pt x="84" y="140"/>
                  </a:lnTo>
                  <a:lnTo>
                    <a:pt x="78" y="126"/>
                  </a:lnTo>
                  <a:lnTo>
                    <a:pt x="76" y="122"/>
                  </a:lnTo>
                  <a:lnTo>
                    <a:pt x="74" y="122"/>
                  </a:lnTo>
                  <a:lnTo>
                    <a:pt x="74" y="120"/>
                  </a:lnTo>
                  <a:lnTo>
                    <a:pt x="76" y="116"/>
                  </a:lnTo>
                  <a:lnTo>
                    <a:pt x="80" y="112"/>
                  </a:lnTo>
                  <a:lnTo>
                    <a:pt x="82" y="106"/>
                  </a:lnTo>
                  <a:lnTo>
                    <a:pt x="86" y="98"/>
                  </a:lnTo>
                  <a:lnTo>
                    <a:pt x="90" y="90"/>
                  </a:lnTo>
                  <a:lnTo>
                    <a:pt x="88" y="84"/>
                  </a:lnTo>
                  <a:lnTo>
                    <a:pt x="86" y="78"/>
                  </a:lnTo>
                  <a:lnTo>
                    <a:pt x="76" y="66"/>
                  </a:lnTo>
                  <a:lnTo>
                    <a:pt x="76" y="64"/>
                  </a:lnTo>
                  <a:lnTo>
                    <a:pt x="76" y="62"/>
                  </a:lnTo>
                  <a:lnTo>
                    <a:pt x="78" y="58"/>
                  </a:lnTo>
                  <a:lnTo>
                    <a:pt x="82" y="58"/>
                  </a:lnTo>
                  <a:lnTo>
                    <a:pt x="88" y="58"/>
                  </a:lnTo>
                  <a:lnTo>
                    <a:pt x="94" y="58"/>
                  </a:lnTo>
                  <a:lnTo>
                    <a:pt x="94" y="56"/>
                  </a:lnTo>
                  <a:lnTo>
                    <a:pt x="94" y="52"/>
                  </a:lnTo>
                  <a:lnTo>
                    <a:pt x="92" y="48"/>
                  </a:lnTo>
                  <a:lnTo>
                    <a:pt x="92" y="44"/>
                  </a:lnTo>
                  <a:lnTo>
                    <a:pt x="90" y="40"/>
                  </a:lnTo>
                  <a:lnTo>
                    <a:pt x="88" y="34"/>
                  </a:lnTo>
                  <a:lnTo>
                    <a:pt x="90" y="30"/>
                  </a:lnTo>
                  <a:lnTo>
                    <a:pt x="92" y="28"/>
                  </a:lnTo>
                  <a:lnTo>
                    <a:pt x="92" y="24"/>
                  </a:lnTo>
                  <a:lnTo>
                    <a:pt x="92" y="20"/>
                  </a:lnTo>
                  <a:lnTo>
                    <a:pt x="88" y="16"/>
                  </a:lnTo>
                  <a:lnTo>
                    <a:pt x="88" y="14"/>
                  </a:lnTo>
                  <a:lnTo>
                    <a:pt x="88" y="12"/>
                  </a:lnTo>
                  <a:lnTo>
                    <a:pt x="88" y="8"/>
                  </a:lnTo>
                  <a:lnTo>
                    <a:pt x="78" y="0"/>
                  </a:lnTo>
                  <a:lnTo>
                    <a:pt x="78" y="12"/>
                  </a:lnTo>
                  <a:lnTo>
                    <a:pt x="80" y="14"/>
                  </a:lnTo>
                  <a:lnTo>
                    <a:pt x="82" y="16"/>
                  </a:lnTo>
                  <a:lnTo>
                    <a:pt x="80" y="24"/>
                  </a:lnTo>
                  <a:lnTo>
                    <a:pt x="78" y="28"/>
                  </a:lnTo>
                  <a:lnTo>
                    <a:pt x="76" y="28"/>
                  </a:lnTo>
                  <a:lnTo>
                    <a:pt x="74" y="30"/>
                  </a:lnTo>
                  <a:lnTo>
                    <a:pt x="74" y="32"/>
                  </a:lnTo>
                  <a:lnTo>
                    <a:pt x="72" y="36"/>
                  </a:lnTo>
                  <a:lnTo>
                    <a:pt x="68" y="40"/>
                  </a:lnTo>
                  <a:lnTo>
                    <a:pt x="68" y="42"/>
                  </a:lnTo>
                  <a:lnTo>
                    <a:pt x="68" y="46"/>
                  </a:lnTo>
                  <a:lnTo>
                    <a:pt x="66" y="50"/>
                  </a:lnTo>
                  <a:lnTo>
                    <a:pt x="64" y="52"/>
                  </a:lnTo>
                  <a:lnTo>
                    <a:pt x="62" y="56"/>
                  </a:lnTo>
                  <a:lnTo>
                    <a:pt x="62" y="58"/>
                  </a:lnTo>
                  <a:lnTo>
                    <a:pt x="64" y="60"/>
                  </a:lnTo>
                  <a:lnTo>
                    <a:pt x="64" y="62"/>
                  </a:lnTo>
                  <a:lnTo>
                    <a:pt x="62" y="64"/>
                  </a:lnTo>
                  <a:lnTo>
                    <a:pt x="52" y="68"/>
                  </a:lnTo>
                  <a:lnTo>
                    <a:pt x="50" y="70"/>
                  </a:lnTo>
                  <a:lnTo>
                    <a:pt x="48" y="74"/>
                  </a:lnTo>
                  <a:lnTo>
                    <a:pt x="48" y="78"/>
                  </a:lnTo>
                  <a:lnTo>
                    <a:pt x="46" y="82"/>
                  </a:lnTo>
                  <a:lnTo>
                    <a:pt x="44" y="86"/>
                  </a:lnTo>
                  <a:lnTo>
                    <a:pt x="44" y="90"/>
                  </a:lnTo>
                  <a:lnTo>
                    <a:pt x="40" y="94"/>
                  </a:lnTo>
                  <a:lnTo>
                    <a:pt x="38" y="96"/>
                  </a:lnTo>
                  <a:lnTo>
                    <a:pt x="36" y="100"/>
                  </a:lnTo>
                  <a:lnTo>
                    <a:pt x="34" y="106"/>
                  </a:lnTo>
                  <a:lnTo>
                    <a:pt x="36" y="110"/>
                  </a:lnTo>
                  <a:lnTo>
                    <a:pt x="34" y="112"/>
                  </a:lnTo>
                  <a:lnTo>
                    <a:pt x="32" y="114"/>
                  </a:lnTo>
                  <a:lnTo>
                    <a:pt x="30" y="118"/>
                  </a:lnTo>
                  <a:lnTo>
                    <a:pt x="28" y="120"/>
                  </a:lnTo>
                  <a:lnTo>
                    <a:pt x="24" y="120"/>
                  </a:lnTo>
                  <a:lnTo>
                    <a:pt x="26" y="114"/>
                  </a:lnTo>
                  <a:lnTo>
                    <a:pt x="24" y="112"/>
                  </a:lnTo>
                  <a:lnTo>
                    <a:pt x="18" y="110"/>
                  </a:lnTo>
                  <a:lnTo>
                    <a:pt x="14" y="112"/>
                  </a:lnTo>
                  <a:lnTo>
                    <a:pt x="8" y="114"/>
                  </a:lnTo>
                  <a:lnTo>
                    <a:pt x="6" y="114"/>
                  </a:lnTo>
                  <a:lnTo>
                    <a:pt x="4" y="116"/>
                  </a:lnTo>
                  <a:lnTo>
                    <a:pt x="2" y="122"/>
                  </a:lnTo>
                  <a:lnTo>
                    <a:pt x="2" y="122"/>
                  </a:lnTo>
                  <a:lnTo>
                    <a:pt x="0" y="124"/>
                  </a:lnTo>
                  <a:lnTo>
                    <a:pt x="0" y="128"/>
                  </a:lnTo>
                  <a:lnTo>
                    <a:pt x="0" y="130"/>
                  </a:lnTo>
                  <a:lnTo>
                    <a:pt x="2" y="132"/>
                  </a:lnTo>
                  <a:lnTo>
                    <a:pt x="0" y="138"/>
                  </a:lnTo>
                  <a:lnTo>
                    <a:pt x="0" y="142"/>
                  </a:lnTo>
                  <a:lnTo>
                    <a:pt x="0" y="14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81" name="Freeform 497">
              <a:extLst>
                <a:ext uri="{FF2B5EF4-FFF2-40B4-BE49-F238E27FC236}">
                  <a16:creationId xmlns:a16="http://schemas.microsoft.com/office/drawing/2014/main" id="{4E4E1177-360D-4DC3-8E03-FA88CF957E38}"/>
                </a:ext>
              </a:extLst>
            </p:cNvPr>
            <p:cNvSpPr>
              <a:spLocks/>
            </p:cNvSpPr>
            <p:nvPr/>
          </p:nvSpPr>
          <p:spPr bwMode="auto">
            <a:xfrm>
              <a:off x="4946650" y="4133850"/>
              <a:ext cx="47625" cy="50800"/>
            </a:xfrm>
            <a:custGeom>
              <a:avLst/>
              <a:gdLst/>
              <a:ahLst/>
              <a:cxnLst>
                <a:cxn ang="0">
                  <a:pos x="0" y="2"/>
                </a:cxn>
                <a:cxn ang="0">
                  <a:pos x="0" y="2"/>
                </a:cxn>
                <a:cxn ang="0">
                  <a:pos x="2" y="2"/>
                </a:cxn>
                <a:cxn ang="0">
                  <a:pos x="4" y="0"/>
                </a:cxn>
                <a:cxn ang="0">
                  <a:pos x="6" y="2"/>
                </a:cxn>
                <a:cxn ang="0">
                  <a:pos x="8" y="8"/>
                </a:cxn>
                <a:cxn ang="0">
                  <a:pos x="12" y="6"/>
                </a:cxn>
                <a:cxn ang="0">
                  <a:pos x="14" y="4"/>
                </a:cxn>
                <a:cxn ang="0">
                  <a:pos x="14" y="2"/>
                </a:cxn>
                <a:cxn ang="0">
                  <a:pos x="14" y="0"/>
                </a:cxn>
                <a:cxn ang="0">
                  <a:pos x="16" y="0"/>
                </a:cxn>
                <a:cxn ang="0">
                  <a:pos x="22" y="2"/>
                </a:cxn>
                <a:cxn ang="0">
                  <a:pos x="24" y="2"/>
                </a:cxn>
                <a:cxn ang="0">
                  <a:pos x="24" y="6"/>
                </a:cxn>
                <a:cxn ang="0">
                  <a:pos x="24" y="8"/>
                </a:cxn>
                <a:cxn ang="0">
                  <a:pos x="26" y="12"/>
                </a:cxn>
                <a:cxn ang="0">
                  <a:pos x="30" y="12"/>
                </a:cxn>
                <a:cxn ang="0">
                  <a:pos x="28" y="16"/>
                </a:cxn>
                <a:cxn ang="0">
                  <a:pos x="22" y="20"/>
                </a:cxn>
                <a:cxn ang="0">
                  <a:pos x="20" y="28"/>
                </a:cxn>
                <a:cxn ang="0">
                  <a:pos x="14" y="32"/>
                </a:cxn>
                <a:cxn ang="0">
                  <a:pos x="8" y="30"/>
                </a:cxn>
                <a:cxn ang="0">
                  <a:pos x="8" y="10"/>
                </a:cxn>
                <a:cxn ang="0">
                  <a:pos x="2" y="8"/>
                </a:cxn>
                <a:cxn ang="0">
                  <a:pos x="0" y="4"/>
                </a:cxn>
                <a:cxn ang="0">
                  <a:pos x="0" y="2"/>
                </a:cxn>
                <a:cxn ang="0">
                  <a:pos x="0" y="2"/>
                </a:cxn>
              </a:cxnLst>
              <a:rect l="0" t="0" r="r" b="b"/>
              <a:pathLst>
                <a:path w="30" h="32">
                  <a:moveTo>
                    <a:pt x="0" y="2"/>
                  </a:moveTo>
                  <a:lnTo>
                    <a:pt x="0" y="2"/>
                  </a:lnTo>
                  <a:lnTo>
                    <a:pt x="2" y="2"/>
                  </a:lnTo>
                  <a:lnTo>
                    <a:pt x="4" y="0"/>
                  </a:lnTo>
                  <a:lnTo>
                    <a:pt x="6" y="2"/>
                  </a:lnTo>
                  <a:lnTo>
                    <a:pt x="8" y="8"/>
                  </a:lnTo>
                  <a:lnTo>
                    <a:pt x="12" y="6"/>
                  </a:lnTo>
                  <a:lnTo>
                    <a:pt x="14" y="4"/>
                  </a:lnTo>
                  <a:lnTo>
                    <a:pt x="14" y="2"/>
                  </a:lnTo>
                  <a:lnTo>
                    <a:pt x="14" y="0"/>
                  </a:lnTo>
                  <a:lnTo>
                    <a:pt x="16" y="0"/>
                  </a:lnTo>
                  <a:lnTo>
                    <a:pt x="22" y="2"/>
                  </a:lnTo>
                  <a:lnTo>
                    <a:pt x="24" y="2"/>
                  </a:lnTo>
                  <a:lnTo>
                    <a:pt x="24" y="6"/>
                  </a:lnTo>
                  <a:lnTo>
                    <a:pt x="24" y="8"/>
                  </a:lnTo>
                  <a:lnTo>
                    <a:pt x="26" y="12"/>
                  </a:lnTo>
                  <a:lnTo>
                    <a:pt x="30" y="12"/>
                  </a:lnTo>
                  <a:lnTo>
                    <a:pt x="28" y="16"/>
                  </a:lnTo>
                  <a:lnTo>
                    <a:pt x="22" y="20"/>
                  </a:lnTo>
                  <a:lnTo>
                    <a:pt x="20" y="28"/>
                  </a:lnTo>
                  <a:lnTo>
                    <a:pt x="14" y="32"/>
                  </a:lnTo>
                  <a:lnTo>
                    <a:pt x="8" y="30"/>
                  </a:lnTo>
                  <a:lnTo>
                    <a:pt x="8" y="10"/>
                  </a:lnTo>
                  <a:lnTo>
                    <a:pt x="2" y="8"/>
                  </a:lnTo>
                  <a:lnTo>
                    <a:pt x="0" y="4"/>
                  </a:lnTo>
                  <a:lnTo>
                    <a:pt x="0" y="2"/>
                  </a:lnTo>
                  <a:lnTo>
                    <a:pt x="0" y="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82" name="Freeform 498">
              <a:extLst>
                <a:ext uri="{FF2B5EF4-FFF2-40B4-BE49-F238E27FC236}">
                  <a16:creationId xmlns:a16="http://schemas.microsoft.com/office/drawing/2014/main" id="{581DE7F2-6A07-4402-A99D-70CA405BB019}"/>
                </a:ext>
              </a:extLst>
            </p:cNvPr>
            <p:cNvSpPr>
              <a:spLocks/>
            </p:cNvSpPr>
            <p:nvPr/>
          </p:nvSpPr>
          <p:spPr bwMode="auto">
            <a:xfrm>
              <a:off x="4749800" y="4521200"/>
              <a:ext cx="203200" cy="234950"/>
            </a:xfrm>
            <a:custGeom>
              <a:avLst/>
              <a:gdLst/>
              <a:ahLst/>
              <a:cxnLst>
                <a:cxn ang="0">
                  <a:pos x="0" y="122"/>
                </a:cxn>
                <a:cxn ang="0">
                  <a:pos x="6" y="124"/>
                </a:cxn>
                <a:cxn ang="0">
                  <a:pos x="12" y="136"/>
                </a:cxn>
                <a:cxn ang="0">
                  <a:pos x="10" y="146"/>
                </a:cxn>
                <a:cxn ang="0">
                  <a:pos x="14" y="148"/>
                </a:cxn>
                <a:cxn ang="0">
                  <a:pos x="18" y="146"/>
                </a:cxn>
                <a:cxn ang="0">
                  <a:pos x="28" y="142"/>
                </a:cxn>
                <a:cxn ang="0">
                  <a:pos x="40" y="136"/>
                </a:cxn>
                <a:cxn ang="0">
                  <a:pos x="46" y="130"/>
                </a:cxn>
                <a:cxn ang="0">
                  <a:pos x="48" y="124"/>
                </a:cxn>
                <a:cxn ang="0">
                  <a:pos x="54" y="122"/>
                </a:cxn>
                <a:cxn ang="0">
                  <a:pos x="58" y="126"/>
                </a:cxn>
                <a:cxn ang="0">
                  <a:pos x="60" y="124"/>
                </a:cxn>
                <a:cxn ang="0">
                  <a:pos x="64" y="126"/>
                </a:cxn>
                <a:cxn ang="0">
                  <a:pos x="72" y="126"/>
                </a:cxn>
                <a:cxn ang="0">
                  <a:pos x="78" y="128"/>
                </a:cxn>
                <a:cxn ang="0">
                  <a:pos x="80" y="108"/>
                </a:cxn>
                <a:cxn ang="0">
                  <a:pos x="88" y="106"/>
                </a:cxn>
                <a:cxn ang="0">
                  <a:pos x="90" y="100"/>
                </a:cxn>
                <a:cxn ang="0">
                  <a:pos x="92" y="92"/>
                </a:cxn>
                <a:cxn ang="0">
                  <a:pos x="98" y="86"/>
                </a:cxn>
                <a:cxn ang="0">
                  <a:pos x="104" y="82"/>
                </a:cxn>
                <a:cxn ang="0">
                  <a:pos x="116" y="76"/>
                </a:cxn>
                <a:cxn ang="0">
                  <a:pos x="118" y="74"/>
                </a:cxn>
                <a:cxn ang="0">
                  <a:pos x="120" y="74"/>
                </a:cxn>
                <a:cxn ang="0">
                  <a:pos x="126" y="70"/>
                </a:cxn>
                <a:cxn ang="0">
                  <a:pos x="126" y="66"/>
                </a:cxn>
                <a:cxn ang="0">
                  <a:pos x="120" y="64"/>
                </a:cxn>
                <a:cxn ang="0">
                  <a:pos x="118" y="64"/>
                </a:cxn>
                <a:cxn ang="0">
                  <a:pos x="114" y="60"/>
                </a:cxn>
                <a:cxn ang="0">
                  <a:pos x="114" y="50"/>
                </a:cxn>
                <a:cxn ang="0">
                  <a:pos x="112" y="48"/>
                </a:cxn>
                <a:cxn ang="0">
                  <a:pos x="108" y="42"/>
                </a:cxn>
                <a:cxn ang="0">
                  <a:pos x="104" y="34"/>
                </a:cxn>
                <a:cxn ang="0">
                  <a:pos x="98" y="30"/>
                </a:cxn>
                <a:cxn ang="0">
                  <a:pos x="96" y="26"/>
                </a:cxn>
                <a:cxn ang="0">
                  <a:pos x="94" y="28"/>
                </a:cxn>
                <a:cxn ang="0">
                  <a:pos x="90" y="28"/>
                </a:cxn>
                <a:cxn ang="0">
                  <a:pos x="88" y="24"/>
                </a:cxn>
                <a:cxn ang="0">
                  <a:pos x="80" y="14"/>
                </a:cxn>
                <a:cxn ang="0">
                  <a:pos x="78" y="10"/>
                </a:cxn>
                <a:cxn ang="0">
                  <a:pos x="74" y="6"/>
                </a:cxn>
                <a:cxn ang="0">
                  <a:pos x="72" y="0"/>
                </a:cxn>
                <a:cxn ang="0">
                  <a:pos x="68" y="0"/>
                </a:cxn>
                <a:cxn ang="0">
                  <a:pos x="64" y="4"/>
                </a:cxn>
                <a:cxn ang="0">
                  <a:pos x="60" y="2"/>
                </a:cxn>
                <a:cxn ang="0">
                  <a:pos x="58" y="6"/>
                </a:cxn>
                <a:cxn ang="0">
                  <a:pos x="56" y="6"/>
                </a:cxn>
                <a:cxn ang="0">
                  <a:pos x="16" y="8"/>
                </a:cxn>
                <a:cxn ang="0">
                  <a:pos x="0" y="64"/>
                </a:cxn>
                <a:cxn ang="0">
                  <a:pos x="0" y="122"/>
                </a:cxn>
              </a:cxnLst>
              <a:rect l="0" t="0" r="r" b="b"/>
              <a:pathLst>
                <a:path w="128" h="148">
                  <a:moveTo>
                    <a:pt x="0" y="122"/>
                  </a:moveTo>
                  <a:lnTo>
                    <a:pt x="0" y="122"/>
                  </a:lnTo>
                  <a:lnTo>
                    <a:pt x="4" y="122"/>
                  </a:lnTo>
                  <a:lnTo>
                    <a:pt x="6" y="124"/>
                  </a:lnTo>
                  <a:lnTo>
                    <a:pt x="10" y="128"/>
                  </a:lnTo>
                  <a:lnTo>
                    <a:pt x="12" y="136"/>
                  </a:lnTo>
                  <a:lnTo>
                    <a:pt x="10" y="140"/>
                  </a:lnTo>
                  <a:lnTo>
                    <a:pt x="10" y="146"/>
                  </a:lnTo>
                  <a:lnTo>
                    <a:pt x="12" y="148"/>
                  </a:lnTo>
                  <a:lnTo>
                    <a:pt x="14" y="148"/>
                  </a:lnTo>
                  <a:lnTo>
                    <a:pt x="16" y="148"/>
                  </a:lnTo>
                  <a:lnTo>
                    <a:pt x="18" y="146"/>
                  </a:lnTo>
                  <a:lnTo>
                    <a:pt x="20" y="146"/>
                  </a:lnTo>
                  <a:lnTo>
                    <a:pt x="28" y="142"/>
                  </a:lnTo>
                  <a:lnTo>
                    <a:pt x="32" y="140"/>
                  </a:lnTo>
                  <a:lnTo>
                    <a:pt x="40" y="136"/>
                  </a:lnTo>
                  <a:lnTo>
                    <a:pt x="44" y="132"/>
                  </a:lnTo>
                  <a:lnTo>
                    <a:pt x="46" y="130"/>
                  </a:lnTo>
                  <a:lnTo>
                    <a:pt x="46" y="126"/>
                  </a:lnTo>
                  <a:lnTo>
                    <a:pt x="48" y="124"/>
                  </a:lnTo>
                  <a:lnTo>
                    <a:pt x="50" y="122"/>
                  </a:lnTo>
                  <a:lnTo>
                    <a:pt x="54" y="122"/>
                  </a:lnTo>
                  <a:lnTo>
                    <a:pt x="56" y="126"/>
                  </a:lnTo>
                  <a:lnTo>
                    <a:pt x="58" y="126"/>
                  </a:lnTo>
                  <a:lnTo>
                    <a:pt x="58" y="124"/>
                  </a:lnTo>
                  <a:lnTo>
                    <a:pt x="60" y="124"/>
                  </a:lnTo>
                  <a:lnTo>
                    <a:pt x="62" y="126"/>
                  </a:lnTo>
                  <a:lnTo>
                    <a:pt x="64" y="126"/>
                  </a:lnTo>
                  <a:lnTo>
                    <a:pt x="68" y="126"/>
                  </a:lnTo>
                  <a:lnTo>
                    <a:pt x="72" y="126"/>
                  </a:lnTo>
                  <a:lnTo>
                    <a:pt x="76" y="128"/>
                  </a:lnTo>
                  <a:lnTo>
                    <a:pt x="78" y="128"/>
                  </a:lnTo>
                  <a:lnTo>
                    <a:pt x="80" y="126"/>
                  </a:lnTo>
                  <a:lnTo>
                    <a:pt x="80" y="108"/>
                  </a:lnTo>
                  <a:lnTo>
                    <a:pt x="82" y="108"/>
                  </a:lnTo>
                  <a:lnTo>
                    <a:pt x="88" y="106"/>
                  </a:lnTo>
                  <a:lnTo>
                    <a:pt x="88" y="104"/>
                  </a:lnTo>
                  <a:lnTo>
                    <a:pt x="90" y="100"/>
                  </a:lnTo>
                  <a:lnTo>
                    <a:pt x="90" y="94"/>
                  </a:lnTo>
                  <a:lnTo>
                    <a:pt x="92" y="92"/>
                  </a:lnTo>
                  <a:lnTo>
                    <a:pt x="96" y="90"/>
                  </a:lnTo>
                  <a:lnTo>
                    <a:pt x="98" y="86"/>
                  </a:lnTo>
                  <a:lnTo>
                    <a:pt x="100" y="84"/>
                  </a:lnTo>
                  <a:lnTo>
                    <a:pt x="104" y="82"/>
                  </a:lnTo>
                  <a:lnTo>
                    <a:pt x="110" y="80"/>
                  </a:lnTo>
                  <a:lnTo>
                    <a:pt x="116" y="76"/>
                  </a:lnTo>
                  <a:lnTo>
                    <a:pt x="118" y="76"/>
                  </a:lnTo>
                  <a:lnTo>
                    <a:pt x="118" y="74"/>
                  </a:lnTo>
                  <a:lnTo>
                    <a:pt x="118" y="74"/>
                  </a:lnTo>
                  <a:lnTo>
                    <a:pt x="120" y="74"/>
                  </a:lnTo>
                  <a:lnTo>
                    <a:pt x="124" y="72"/>
                  </a:lnTo>
                  <a:lnTo>
                    <a:pt x="126" y="70"/>
                  </a:lnTo>
                  <a:lnTo>
                    <a:pt x="128" y="68"/>
                  </a:lnTo>
                  <a:lnTo>
                    <a:pt x="126" y="66"/>
                  </a:lnTo>
                  <a:lnTo>
                    <a:pt x="122" y="66"/>
                  </a:lnTo>
                  <a:lnTo>
                    <a:pt x="120" y="64"/>
                  </a:lnTo>
                  <a:lnTo>
                    <a:pt x="118" y="64"/>
                  </a:lnTo>
                  <a:lnTo>
                    <a:pt x="118" y="64"/>
                  </a:lnTo>
                  <a:lnTo>
                    <a:pt x="114" y="62"/>
                  </a:lnTo>
                  <a:lnTo>
                    <a:pt x="114" y="60"/>
                  </a:lnTo>
                  <a:lnTo>
                    <a:pt x="112" y="54"/>
                  </a:lnTo>
                  <a:lnTo>
                    <a:pt x="114" y="50"/>
                  </a:lnTo>
                  <a:lnTo>
                    <a:pt x="114" y="48"/>
                  </a:lnTo>
                  <a:lnTo>
                    <a:pt x="112" y="48"/>
                  </a:lnTo>
                  <a:lnTo>
                    <a:pt x="110" y="46"/>
                  </a:lnTo>
                  <a:lnTo>
                    <a:pt x="108" y="42"/>
                  </a:lnTo>
                  <a:lnTo>
                    <a:pt x="106" y="40"/>
                  </a:lnTo>
                  <a:lnTo>
                    <a:pt x="104" y="34"/>
                  </a:lnTo>
                  <a:lnTo>
                    <a:pt x="100" y="32"/>
                  </a:lnTo>
                  <a:lnTo>
                    <a:pt x="98" y="30"/>
                  </a:lnTo>
                  <a:lnTo>
                    <a:pt x="96" y="28"/>
                  </a:lnTo>
                  <a:lnTo>
                    <a:pt x="96" y="26"/>
                  </a:lnTo>
                  <a:lnTo>
                    <a:pt x="96" y="28"/>
                  </a:lnTo>
                  <a:lnTo>
                    <a:pt x="94" y="28"/>
                  </a:lnTo>
                  <a:lnTo>
                    <a:pt x="92" y="28"/>
                  </a:lnTo>
                  <a:lnTo>
                    <a:pt x="90" y="28"/>
                  </a:lnTo>
                  <a:lnTo>
                    <a:pt x="90" y="26"/>
                  </a:lnTo>
                  <a:lnTo>
                    <a:pt x="88" y="24"/>
                  </a:lnTo>
                  <a:lnTo>
                    <a:pt x="82" y="18"/>
                  </a:lnTo>
                  <a:lnTo>
                    <a:pt x="80" y="14"/>
                  </a:lnTo>
                  <a:lnTo>
                    <a:pt x="80" y="10"/>
                  </a:lnTo>
                  <a:lnTo>
                    <a:pt x="78" y="10"/>
                  </a:lnTo>
                  <a:lnTo>
                    <a:pt x="76" y="8"/>
                  </a:lnTo>
                  <a:lnTo>
                    <a:pt x="74" y="6"/>
                  </a:lnTo>
                  <a:lnTo>
                    <a:pt x="74" y="4"/>
                  </a:lnTo>
                  <a:lnTo>
                    <a:pt x="72" y="0"/>
                  </a:lnTo>
                  <a:lnTo>
                    <a:pt x="70" y="0"/>
                  </a:lnTo>
                  <a:lnTo>
                    <a:pt x="68" y="0"/>
                  </a:lnTo>
                  <a:lnTo>
                    <a:pt x="66" y="2"/>
                  </a:lnTo>
                  <a:lnTo>
                    <a:pt x="64" y="4"/>
                  </a:lnTo>
                  <a:lnTo>
                    <a:pt x="62" y="4"/>
                  </a:lnTo>
                  <a:lnTo>
                    <a:pt x="60" y="2"/>
                  </a:lnTo>
                  <a:lnTo>
                    <a:pt x="58" y="4"/>
                  </a:lnTo>
                  <a:lnTo>
                    <a:pt x="58" y="6"/>
                  </a:lnTo>
                  <a:lnTo>
                    <a:pt x="58" y="6"/>
                  </a:lnTo>
                  <a:lnTo>
                    <a:pt x="56" y="6"/>
                  </a:lnTo>
                  <a:lnTo>
                    <a:pt x="26" y="8"/>
                  </a:lnTo>
                  <a:lnTo>
                    <a:pt x="16" y="8"/>
                  </a:lnTo>
                  <a:lnTo>
                    <a:pt x="16" y="64"/>
                  </a:lnTo>
                  <a:lnTo>
                    <a:pt x="0" y="64"/>
                  </a:lnTo>
                  <a:lnTo>
                    <a:pt x="0" y="122"/>
                  </a:lnTo>
                  <a:lnTo>
                    <a:pt x="0" y="12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83" name="Freeform 499">
              <a:extLst>
                <a:ext uri="{FF2B5EF4-FFF2-40B4-BE49-F238E27FC236}">
                  <a16:creationId xmlns:a16="http://schemas.microsoft.com/office/drawing/2014/main" id="{0A12EF89-DA1B-47EF-A7CE-5663933B5EEF}"/>
                </a:ext>
              </a:extLst>
            </p:cNvPr>
            <p:cNvSpPr>
              <a:spLocks noEditPoints="1"/>
            </p:cNvSpPr>
            <p:nvPr/>
          </p:nvSpPr>
          <p:spPr bwMode="auto">
            <a:xfrm>
              <a:off x="4591050" y="4162425"/>
              <a:ext cx="257175" cy="361950"/>
            </a:xfrm>
            <a:custGeom>
              <a:avLst/>
              <a:gdLst/>
              <a:ahLst/>
              <a:cxnLst>
                <a:cxn ang="0">
                  <a:pos x="12" y="8"/>
                </a:cxn>
                <a:cxn ang="0">
                  <a:pos x="16" y="2"/>
                </a:cxn>
                <a:cxn ang="0">
                  <a:pos x="10" y="0"/>
                </a:cxn>
                <a:cxn ang="0">
                  <a:pos x="6" y="4"/>
                </a:cxn>
                <a:cxn ang="0">
                  <a:pos x="2" y="10"/>
                </a:cxn>
                <a:cxn ang="0">
                  <a:pos x="6" y="14"/>
                </a:cxn>
                <a:cxn ang="0">
                  <a:pos x="10" y="36"/>
                </a:cxn>
                <a:cxn ang="0">
                  <a:pos x="18" y="54"/>
                </a:cxn>
                <a:cxn ang="0">
                  <a:pos x="22" y="64"/>
                </a:cxn>
                <a:cxn ang="0">
                  <a:pos x="24" y="72"/>
                </a:cxn>
                <a:cxn ang="0">
                  <a:pos x="22" y="76"/>
                </a:cxn>
                <a:cxn ang="0">
                  <a:pos x="22" y="92"/>
                </a:cxn>
                <a:cxn ang="0">
                  <a:pos x="26" y="106"/>
                </a:cxn>
                <a:cxn ang="0">
                  <a:pos x="26" y="132"/>
                </a:cxn>
                <a:cxn ang="0">
                  <a:pos x="18" y="144"/>
                </a:cxn>
                <a:cxn ang="0">
                  <a:pos x="12" y="152"/>
                </a:cxn>
                <a:cxn ang="0">
                  <a:pos x="10" y="172"/>
                </a:cxn>
                <a:cxn ang="0">
                  <a:pos x="6" y="178"/>
                </a:cxn>
                <a:cxn ang="0">
                  <a:pos x="0" y="196"/>
                </a:cxn>
                <a:cxn ang="0">
                  <a:pos x="0" y="206"/>
                </a:cxn>
                <a:cxn ang="0">
                  <a:pos x="10" y="212"/>
                </a:cxn>
                <a:cxn ang="0">
                  <a:pos x="16" y="210"/>
                </a:cxn>
                <a:cxn ang="0">
                  <a:pos x="26" y="212"/>
                </a:cxn>
                <a:cxn ang="0">
                  <a:pos x="86" y="218"/>
                </a:cxn>
                <a:cxn ang="0">
                  <a:pos x="90" y="222"/>
                </a:cxn>
                <a:cxn ang="0">
                  <a:pos x="96" y="222"/>
                </a:cxn>
                <a:cxn ang="0">
                  <a:pos x="102" y="224"/>
                </a:cxn>
                <a:cxn ang="0">
                  <a:pos x="114" y="226"/>
                </a:cxn>
                <a:cxn ang="0">
                  <a:pos x="146" y="222"/>
                </a:cxn>
                <a:cxn ang="0">
                  <a:pos x="142" y="212"/>
                </a:cxn>
                <a:cxn ang="0">
                  <a:pos x="134" y="196"/>
                </a:cxn>
                <a:cxn ang="0">
                  <a:pos x="160" y="136"/>
                </a:cxn>
                <a:cxn ang="0">
                  <a:pos x="160" y="122"/>
                </a:cxn>
                <a:cxn ang="0">
                  <a:pos x="160" y="108"/>
                </a:cxn>
                <a:cxn ang="0">
                  <a:pos x="146" y="110"/>
                </a:cxn>
                <a:cxn ang="0">
                  <a:pos x="138" y="104"/>
                </a:cxn>
                <a:cxn ang="0">
                  <a:pos x="138" y="92"/>
                </a:cxn>
                <a:cxn ang="0">
                  <a:pos x="136" y="82"/>
                </a:cxn>
                <a:cxn ang="0">
                  <a:pos x="132" y="72"/>
                </a:cxn>
                <a:cxn ang="0">
                  <a:pos x="132" y="62"/>
                </a:cxn>
                <a:cxn ang="0">
                  <a:pos x="130" y="52"/>
                </a:cxn>
                <a:cxn ang="0">
                  <a:pos x="118" y="48"/>
                </a:cxn>
                <a:cxn ang="0">
                  <a:pos x="110" y="44"/>
                </a:cxn>
                <a:cxn ang="0">
                  <a:pos x="100" y="46"/>
                </a:cxn>
                <a:cxn ang="0">
                  <a:pos x="102" y="56"/>
                </a:cxn>
                <a:cxn ang="0">
                  <a:pos x="96" y="56"/>
                </a:cxn>
                <a:cxn ang="0">
                  <a:pos x="92" y="60"/>
                </a:cxn>
                <a:cxn ang="0">
                  <a:pos x="80" y="56"/>
                </a:cxn>
                <a:cxn ang="0">
                  <a:pos x="76" y="40"/>
                </a:cxn>
                <a:cxn ang="0">
                  <a:pos x="74" y="22"/>
                </a:cxn>
                <a:cxn ang="0">
                  <a:pos x="26" y="22"/>
                </a:cxn>
                <a:cxn ang="0">
                  <a:pos x="12" y="30"/>
                </a:cxn>
              </a:cxnLst>
              <a:rect l="0" t="0" r="r" b="b"/>
              <a:pathLst>
                <a:path w="162" h="228">
                  <a:moveTo>
                    <a:pt x="6" y="14"/>
                  </a:moveTo>
                  <a:lnTo>
                    <a:pt x="12" y="12"/>
                  </a:lnTo>
                  <a:lnTo>
                    <a:pt x="12" y="8"/>
                  </a:lnTo>
                  <a:lnTo>
                    <a:pt x="12" y="6"/>
                  </a:lnTo>
                  <a:lnTo>
                    <a:pt x="14" y="4"/>
                  </a:lnTo>
                  <a:lnTo>
                    <a:pt x="16" y="2"/>
                  </a:lnTo>
                  <a:lnTo>
                    <a:pt x="14" y="0"/>
                  </a:lnTo>
                  <a:lnTo>
                    <a:pt x="12" y="0"/>
                  </a:lnTo>
                  <a:lnTo>
                    <a:pt x="10" y="0"/>
                  </a:lnTo>
                  <a:lnTo>
                    <a:pt x="8" y="4"/>
                  </a:lnTo>
                  <a:lnTo>
                    <a:pt x="10" y="4"/>
                  </a:lnTo>
                  <a:lnTo>
                    <a:pt x="6" y="4"/>
                  </a:lnTo>
                  <a:lnTo>
                    <a:pt x="2" y="4"/>
                  </a:lnTo>
                  <a:lnTo>
                    <a:pt x="2" y="6"/>
                  </a:lnTo>
                  <a:lnTo>
                    <a:pt x="2" y="10"/>
                  </a:lnTo>
                  <a:lnTo>
                    <a:pt x="2" y="12"/>
                  </a:lnTo>
                  <a:lnTo>
                    <a:pt x="6" y="14"/>
                  </a:lnTo>
                  <a:lnTo>
                    <a:pt x="6" y="14"/>
                  </a:lnTo>
                  <a:close/>
                  <a:moveTo>
                    <a:pt x="10" y="30"/>
                  </a:moveTo>
                  <a:lnTo>
                    <a:pt x="10" y="30"/>
                  </a:lnTo>
                  <a:lnTo>
                    <a:pt x="10" y="36"/>
                  </a:lnTo>
                  <a:lnTo>
                    <a:pt x="14" y="46"/>
                  </a:lnTo>
                  <a:lnTo>
                    <a:pt x="18" y="50"/>
                  </a:lnTo>
                  <a:lnTo>
                    <a:pt x="18" y="54"/>
                  </a:lnTo>
                  <a:lnTo>
                    <a:pt x="18" y="58"/>
                  </a:lnTo>
                  <a:lnTo>
                    <a:pt x="22" y="62"/>
                  </a:lnTo>
                  <a:lnTo>
                    <a:pt x="22" y="64"/>
                  </a:lnTo>
                  <a:lnTo>
                    <a:pt x="20" y="68"/>
                  </a:lnTo>
                  <a:lnTo>
                    <a:pt x="24" y="70"/>
                  </a:lnTo>
                  <a:lnTo>
                    <a:pt x="24" y="72"/>
                  </a:lnTo>
                  <a:lnTo>
                    <a:pt x="22" y="72"/>
                  </a:lnTo>
                  <a:lnTo>
                    <a:pt x="22" y="74"/>
                  </a:lnTo>
                  <a:lnTo>
                    <a:pt x="22" y="76"/>
                  </a:lnTo>
                  <a:lnTo>
                    <a:pt x="20" y="78"/>
                  </a:lnTo>
                  <a:lnTo>
                    <a:pt x="20" y="88"/>
                  </a:lnTo>
                  <a:lnTo>
                    <a:pt x="22" y="92"/>
                  </a:lnTo>
                  <a:lnTo>
                    <a:pt x="22" y="96"/>
                  </a:lnTo>
                  <a:lnTo>
                    <a:pt x="20" y="98"/>
                  </a:lnTo>
                  <a:lnTo>
                    <a:pt x="26" y="106"/>
                  </a:lnTo>
                  <a:lnTo>
                    <a:pt x="28" y="112"/>
                  </a:lnTo>
                  <a:lnTo>
                    <a:pt x="28" y="120"/>
                  </a:lnTo>
                  <a:lnTo>
                    <a:pt x="26" y="132"/>
                  </a:lnTo>
                  <a:lnTo>
                    <a:pt x="22" y="138"/>
                  </a:lnTo>
                  <a:lnTo>
                    <a:pt x="18" y="140"/>
                  </a:lnTo>
                  <a:lnTo>
                    <a:pt x="18" y="144"/>
                  </a:lnTo>
                  <a:lnTo>
                    <a:pt x="18" y="146"/>
                  </a:lnTo>
                  <a:lnTo>
                    <a:pt x="16" y="150"/>
                  </a:lnTo>
                  <a:lnTo>
                    <a:pt x="12" y="152"/>
                  </a:lnTo>
                  <a:lnTo>
                    <a:pt x="10" y="158"/>
                  </a:lnTo>
                  <a:lnTo>
                    <a:pt x="10" y="162"/>
                  </a:lnTo>
                  <a:lnTo>
                    <a:pt x="10" y="172"/>
                  </a:lnTo>
                  <a:lnTo>
                    <a:pt x="8" y="174"/>
                  </a:lnTo>
                  <a:lnTo>
                    <a:pt x="6" y="176"/>
                  </a:lnTo>
                  <a:lnTo>
                    <a:pt x="6" y="178"/>
                  </a:lnTo>
                  <a:lnTo>
                    <a:pt x="2" y="184"/>
                  </a:lnTo>
                  <a:lnTo>
                    <a:pt x="0" y="190"/>
                  </a:lnTo>
                  <a:lnTo>
                    <a:pt x="0" y="196"/>
                  </a:lnTo>
                  <a:lnTo>
                    <a:pt x="2" y="202"/>
                  </a:lnTo>
                  <a:lnTo>
                    <a:pt x="0" y="204"/>
                  </a:lnTo>
                  <a:lnTo>
                    <a:pt x="0" y="206"/>
                  </a:lnTo>
                  <a:lnTo>
                    <a:pt x="0" y="212"/>
                  </a:lnTo>
                  <a:lnTo>
                    <a:pt x="4" y="212"/>
                  </a:lnTo>
                  <a:lnTo>
                    <a:pt x="10" y="212"/>
                  </a:lnTo>
                  <a:lnTo>
                    <a:pt x="12" y="212"/>
                  </a:lnTo>
                  <a:lnTo>
                    <a:pt x="14" y="210"/>
                  </a:lnTo>
                  <a:lnTo>
                    <a:pt x="16" y="210"/>
                  </a:lnTo>
                  <a:lnTo>
                    <a:pt x="18" y="208"/>
                  </a:lnTo>
                  <a:lnTo>
                    <a:pt x="22" y="210"/>
                  </a:lnTo>
                  <a:lnTo>
                    <a:pt x="26" y="212"/>
                  </a:lnTo>
                  <a:lnTo>
                    <a:pt x="82" y="214"/>
                  </a:lnTo>
                  <a:lnTo>
                    <a:pt x="84" y="216"/>
                  </a:lnTo>
                  <a:lnTo>
                    <a:pt x="86" y="218"/>
                  </a:lnTo>
                  <a:lnTo>
                    <a:pt x="88" y="220"/>
                  </a:lnTo>
                  <a:lnTo>
                    <a:pt x="90" y="220"/>
                  </a:lnTo>
                  <a:lnTo>
                    <a:pt x="90" y="222"/>
                  </a:lnTo>
                  <a:lnTo>
                    <a:pt x="92" y="222"/>
                  </a:lnTo>
                  <a:lnTo>
                    <a:pt x="92" y="222"/>
                  </a:lnTo>
                  <a:lnTo>
                    <a:pt x="96" y="222"/>
                  </a:lnTo>
                  <a:lnTo>
                    <a:pt x="98" y="224"/>
                  </a:lnTo>
                  <a:lnTo>
                    <a:pt x="100" y="224"/>
                  </a:lnTo>
                  <a:lnTo>
                    <a:pt x="102" y="224"/>
                  </a:lnTo>
                  <a:lnTo>
                    <a:pt x="106" y="224"/>
                  </a:lnTo>
                  <a:lnTo>
                    <a:pt x="108" y="224"/>
                  </a:lnTo>
                  <a:lnTo>
                    <a:pt x="114" y="226"/>
                  </a:lnTo>
                  <a:lnTo>
                    <a:pt x="118" y="228"/>
                  </a:lnTo>
                  <a:lnTo>
                    <a:pt x="150" y="222"/>
                  </a:lnTo>
                  <a:lnTo>
                    <a:pt x="146" y="222"/>
                  </a:lnTo>
                  <a:lnTo>
                    <a:pt x="146" y="218"/>
                  </a:lnTo>
                  <a:lnTo>
                    <a:pt x="146" y="216"/>
                  </a:lnTo>
                  <a:lnTo>
                    <a:pt x="142" y="212"/>
                  </a:lnTo>
                  <a:lnTo>
                    <a:pt x="138" y="206"/>
                  </a:lnTo>
                  <a:lnTo>
                    <a:pt x="136" y="202"/>
                  </a:lnTo>
                  <a:lnTo>
                    <a:pt x="134" y="196"/>
                  </a:lnTo>
                  <a:lnTo>
                    <a:pt x="132" y="194"/>
                  </a:lnTo>
                  <a:lnTo>
                    <a:pt x="132" y="136"/>
                  </a:lnTo>
                  <a:lnTo>
                    <a:pt x="160" y="136"/>
                  </a:lnTo>
                  <a:lnTo>
                    <a:pt x="160" y="132"/>
                  </a:lnTo>
                  <a:lnTo>
                    <a:pt x="160" y="124"/>
                  </a:lnTo>
                  <a:lnTo>
                    <a:pt x="160" y="122"/>
                  </a:lnTo>
                  <a:lnTo>
                    <a:pt x="162" y="118"/>
                  </a:lnTo>
                  <a:lnTo>
                    <a:pt x="162" y="112"/>
                  </a:lnTo>
                  <a:lnTo>
                    <a:pt x="160" y="108"/>
                  </a:lnTo>
                  <a:lnTo>
                    <a:pt x="150" y="108"/>
                  </a:lnTo>
                  <a:lnTo>
                    <a:pt x="150" y="108"/>
                  </a:lnTo>
                  <a:lnTo>
                    <a:pt x="146" y="110"/>
                  </a:lnTo>
                  <a:lnTo>
                    <a:pt x="144" y="112"/>
                  </a:lnTo>
                  <a:lnTo>
                    <a:pt x="140" y="108"/>
                  </a:lnTo>
                  <a:lnTo>
                    <a:pt x="138" y="104"/>
                  </a:lnTo>
                  <a:lnTo>
                    <a:pt x="138" y="100"/>
                  </a:lnTo>
                  <a:lnTo>
                    <a:pt x="138" y="96"/>
                  </a:lnTo>
                  <a:lnTo>
                    <a:pt x="138" y="92"/>
                  </a:lnTo>
                  <a:lnTo>
                    <a:pt x="140" y="88"/>
                  </a:lnTo>
                  <a:lnTo>
                    <a:pt x="138" y="84"/>
                  </a:lnTo>
                  <a:lnTo>
                    <a:pt x="136" y="82"/>
                  </a:lnTo>
                  <a:lnTo>
                    <a:pt x="136" y="80"/>
                  </a:lnTo>
                  <a:lnTo>
                    <a:pt x="134" y="76"/>
                  </a:lnTo>
                  <a:lnTo>
                    <a:pt x="132" y="72"/>
                  </a:lnTo>
                  <a:lnTo>
                    <a:pt x="132" y="68"/>
                  </a:lnTo>
                  <a:lnTo>
                    <a:pt x="132" y="64"/>
                  </a:lnTo>
                  <a:lnTo>
                    <a:pt x="132" y="62"/>
                  </a:lnTo>
                  <a:lnTo>
                    <a:pt x="130" y="60"/>
                  </a:lnTo>
                  <a:lnTo>
                    <a:pt x="130" y="58"/>
                  </a:lnTo>
                  <a:lnTo>
                    <a:pt x="130" y="52"/>
                  </a:lnTo>
                  <a:lnTo>
                    <a:pt x="128" y="48"/>
                  </a:lnTo>
                  <a:lnTo>
                    <a:pt x="124" y="48"/>
                  </a:lnTo>
                  <a:lnTo>
                    <a:pt x="118" y="48"/>
                  </a:lnTo>
                  <a:lnTo>
                    <a:pt x="118" y="44"/>
                  </a:lnTo>
                  <a:lnTo>
                    <a:pt x="116" y="44"/>
                  </a:lnTo>
                  <a:lnTo>
                    <a:pt x="110" y="44"/>
                  </a:lnTo>
                  <a:lnTo>
                    <a:pt x="104" y="42"/>
                  </a:lnTo>
                  <a:lnTo>
                    <a:pt x="102" y="44"/>
                  </a:lnTo>
                  <a:lnTo>
                    <a:pt x="100" y="46"/>
                  </a:lnTo>
                  <a:lnTo>
                    <a:pt x="100" y="50"/>
                  </a:lnTo>
                  <a:lnTo>
                    <a:pt x="102" y="54"/>
                  </a:lnTo>
                  <a:lnTo>
                    <a:pt x="102" y="56"/>
                  </a:lnTo>
                  <a:lnTo>
                    <a:pt x="100" y="58"/>
                  </a:lnTo>
                  <a:lnTo>
                    <a:pt x="98" y="58"/>
                  </a:lnTo>
                  <a:lnTo>
                    <a:pt x="96" y="56"/>
                  </a:lnTo>
                  <a:lnTo>
                    <a:pt x="94" y="58"/>
                  </a:lnTo>
                  <a:lnTo>
                    <a:pt x="92" y="60"/>
                  </a:lnTo>
                  <a:lnTo>
                    <a:pt x="92" y="60"/>
                  </a:lnTo>
                  <a:lnTo>
                    <a:pt x="86" y="60"/>
                  </a:lnTo>
                  <a:lnTo>
                    <a:pt x="82" y="58"/>
                  </a:lnTo>
                  <a:lnTo>
                    <a:pt x="80" y="56"/>
                  </a:lnTo>
                  <a:lnTo>
                    <a:pt x="78" y="50"/>
                  </a:lnTo>
                  <a:lnTo>
                    <a:pt x="78" y="44"/>
                  </a:lnTo>
                  <a:lnTo>
                    <a:pt x="76" y="40"/>
                  </a:lnTo>
                  <a:lnTo>
                    <a:pt x="76" y="36"/>
                  </a:lnTo>
                  <a:lnTo>
                    <a:pt x="76" y="32"/>
                  </a:lnTo>
                  <a:lnTo>
                    <a:pt x="74" y="22"/>
                  </a:lnTo>
                  <a:lnTo>
                    <a:pt x="46" y="24"/>
                  </a:lnTo>
                  <a:lnTo>
                    <a:pt x="32" y="22"/>
                  </a:lnTo>
                  <a:lnTo>
                    <a:pt x="26" y="22"/>
                  </a:lnTo>
                  <a:lnTo>
                    <a:pt x="22" y="24"/>
                  </a:lnTo>
                  <a:lnTo>
                    <a:pt x="18" y="26"/>
                  </a:lnTo>
                  <a:lnTo>
                    <a:pt x="12" y="30"/>
                  </a:lnTo>
                  <a:lnTo>
                    <a:pt x="10" y="30"/>
                  </a:lnTo>
                  <a:lnTo>
                    <a:pt x="10" y="3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84" name="Freeform 500">
              <a:extLst>
                <a:ext uri="{FF2B5EF4-FFF2-40B4-BE49-F238E27FC236}">
                  <a16:creationId xmlns:a16="http://schemas.microsoft.com/office/drawing/2014/main" id="{9FA629AA-2B77-4F96-990C-519F88A45977}"/>
                </a:ext>
              </a:extLst>
            </p:cNvPr>
            <p:cNvSpPr>
              <a:spLocks/>
            </p:cNvSpPr>
            <p:nvPr/>
          </p:nvSpPr>
          <p:spPr bwMode="auto">
            <a:xfrm>
              <a:off x="4686300" y="4632325"/>
              <a:ext cx="333375" cy="333375"/>
            </a:xfrm>
            <a:custGeom>
              <a:avLst/>
              <a:gdLst/>
              <a:ahLst/>
              <a:cxnLst>
                <a:cxn ang="0">
                  <a:pos x="38" y="102"/>
                </a:cxn>
                <a:cxn ang="0">
                  <a:pos x="30" y="108"/>
                </a:cxn>
                <a:cxn ang="0">
                  <a:pos x="20" y="110"/>
                </a:cxn>
                <a:cxn ang="0">
                  <a:pos x="12" y="104"/>
                </a:cxn>
                <a:cxn ang="0">
                  <a:pos x="8" y="100"/>
                </a:cxn>
                <a:cxn ang="0">
                  <a:pos x="0" y="108"/>
                </a:cxn>
                <a:cxn ang="0">
                  <a:pos x="6" y="120"/>
                </a:cxn>
                <a:cxn ang="0">
                  <a:pos x="10" y="130"/>
                </a:cxn>
                <a:cxn ang="0">
                  <a:pos x="16" y="142"/>
                </a:cxn>
                <a:cxn ang="0">
                  <a:pos x="22" y="168"/>
                </a:cxn>
                <a:cxn ang="0">
                  <a:pos x="16" y="176"/>
                </a:cxn>
                <a:cxn ang="0">
                  <a:pos x="18" y="182"/>
                </a:cxn>
                <a:cxn ang="0">
                  <a:pos x="18" y="188"/>
                </a:cxn>
                <a:cxn ang="0">
                  <a:pos x="18" y="198"/>
                </a:cxn>
                <a:cxn ang="0">
                  <a:pos x="24" y="200"/>
                </a:cxn>
                <a:cxn ang="0">
                  <a:pos x="28" y="204"/>
                </a:cxn>
                <a:cxn ang="0">
                  <a:pos x="36" y="206"/>
                </a:cxn>
                <a:cxn ang="0">
                  <a:pos x="46" y="208"/>
                </a:cxn>
                <a:cxn ang="0">
                  <a:pos x="62" y="200"/>
                </a:cxn>
                <a:cxn ang="0">
                  <a:pos x="74" y="198"/>
                </a:cxn>
                <a:cxn ang="0">
                  <a:pos x="80" y="196"/>
                </a:cxn>
                <a:cxn ang="0">
                  <a:pos x="90" y="196"/>
                </a:cxn>
                <a:cxn ang="0">
                  <a:pos x="100" y="198"/>
                </a:cxn>
                <a:cxn ang="0">
                  <a:pos x="112" y="196"/>
                </a:cxn>
                <a:cxn ang="0">
                  <a:pos x="120" y="192"/>
                </a:cxn>
                <a:cxn ang="0">
                  <a:pos x="126" y="192"/>
                </a:cxn>
                <a:cxn ang="0">
                  <a:pos x="136" y="188"/>
                </a:cxn>
                <a:cxn ang="0">
                  <a:pos x="150" y="178"/>
                </a:cxn>
                <a:cxn ang="0">
                  <a:pos x="156" y="170"/>
                </a:cxn>
                <a:cxn ang="0">
                  <a:pos x="168" y="160"/>
                </a:cxn>
                <a:cxn ang="0">
                  <a:pos x="170" y="152"/>
                </a:cxn>
                <a:cxn ang="0">
                  <a:pos x="180" y="138"/>
                </a:cxn>
                <a:cxn ang="0">
                  <a:pos x="188" y="126"/>
                </a:cxn>
                <a:cxn ang="0">
                  <a:pos x="206" y="112"/>
                </a:cxn>
                <a:cxn ang="0">
                  <a:pos x="210" y="72"/>
                </a:cxn>
                <a:cxn ang="0">
                  <a:pos x="198" y="78"/>
                </a:cxn>
                <a:cxn ang="0">
                  <a:pos x="186" y="72"/>
                </a:cxn>
                <a:cxn ang="0">
                  <a:pos x="188" y="60"/>
                </a:cxn>
                <a:cxn ang="0">
                  <a:pos x="192" y="60"/>
                </a:cxn>
                <a:cxn ang="0">
                  <a:pos x="196" y="56"/>
                </a:cxn>
                <a:cxn ang="0">
                  <a:pos x="194" y="44"/>
                </a:cxn>
                <a:cxn ang="0">
                  <a:pos x="194" y="22"/>
                </a:cxn>
                <a:cxn ang="0">
                  <a:pos x="196" y="8"/>
                </a:cxn>
                <a:cxn ang="0">
                  <a:pos x="188" y="0"/>
                </a:cxn>
                <a:cxn ang="0">
                  <a:pos x="180" y="0"/>
                </a:cxn>
                <a:cxn ang="0">
                  <a:pos x="170" y="0"/>
                </a:cxn>
                <a:cxn ang="0">
                  <a:pos x="166" y="4"/>
                </a:cxn>
                <a:cxn ang="0">
                  <a:pos x="158" y="4"/>
                </a:cxn>
                <a:cxn ang="0">
                  <a:pos x="150" y="10"/>
                </a:cxn>
                <a:cxn ang="0">
                  <a:pos x="138" y="16"/>
                </a:cxn>
                <a:cxn ang="0">
                  <a:pos x="130" y="24"/>
                </a:cxn>
                <a:cxn ang="0">
                  <a:pos x="128" y="36"/>
                </a:cxn>
                <a:cxn ang="0">
                  <a:pos x="120" y="58"/>
                </a:cxn>
                <a:cxn ang="0">
                  <a:pos x="114" y="58"/>
                </a:cxn>
                <a:cxn ang="0">
                  <a:pos x="104" y="58"/>
                </a:cxn>
                <a:cxn ang="0">
                  <a:pos x="98" y="58"/>
                </a:cxn>
                <a:cxn ang="0">
                  <a:pos x="90" y="54"/>
                </a:cxn>
                <a:cxn ang="0">
                  <a:pos x="86" y="62"/>
                </a:cxn>
                <a:cxn ang="0">
                  <a:pos x="72" y="70"/>
                </a:cxn>
                <a:cxn ang="0">
                  <a:pos x="58" y="76"/>
                </a:cxn>
                <a:cxn ang="0">
                  <a:pos x="54" y="78"/>
                </a:cxn>
                <a:cxn ang="0">
                  <a:pos x="54" y="66"/>
                </a:cxn>
                <a:cxn ang="0">
                  <a:pos x="46" y="54"/>
                </a:cxn>
              </a:cxnLst>
              <a:rect l="0" t="0" r="r" b="b"/>
              <a:pathLst>
                <a:path w="210" h="210">
                  <a:moveTo>
                    <a:pt x="42" y="52"/>
                  </a:moveTo>
                  <a:lnTo>
                    <a:pt x="40" y="102"/>
                  </a:lnTo>
                  <a:lnTo>
                    <a:pt x="38" y="102"/>
                  </a:lnTo>
                  <a:lnTo>
                    <a:pt x="34" y="102"/>
                  </a:lnTo>
                  <a:lnTo>
                    <a:pt x="32" y="104"/>
                  </a:lnTo>
                  <a:lnTo>
                    <a:pt x="30" y="108"/>
                  </a:lnTo>
                  <a:lnTo>
                    <a:pt x="26" y="110"/>
                  </a:lnTo>
                  <a:lnTo>
                    <a:pt x="24" y="110"/>
                  </a:lnTo>
                  <a:lnTo>
                    <a:pt x="20" y="110"/>
                  </a:lnTo>
                  <a:lnTo>
                    <a:pt x="14" y="110"/>
                  </a:lnTo>
                  <a:lnTo>
                    <a:pt x="12" y="106"/>
                  </a:lnTo>
                  <a:lnTo>
                    <a:pt x="12" y="104"/>
                  </a:lnTo>
                  <a:lnTo>
                    <a:pt x="12" y="102"/>
                  </a:lnTo>
                  <a:lnTo>
                    <a:pt x="12" y="100"/>
                  </a:lnTo>
                  <a:lnTo>
                    <a:pt x="8" y="100"/>
                  </a:lnTo>
                  <a:lnTo>
                    <a:pt x="6" y="102"/>
                  </a:lnTo>
                  <a:lnTo>
                    <a:pt x="2" y="106"/>
                  </a:lnTo>
                  <a:lnTo>
                    <a:pt x="0" y="108"/>
                  </a:lnTo>
                  <a:lnTo>
                    <a:pt x="4" y="116"/>
                  </a:lnTo>
                  <a:lnTo>
                    <a:pt x="8" y="118"/>
                  </a:lnTo>
                  <a:lnTo>
                    <a:pt x="6" y="120"/>
                  </a:lnTo>
                  <a:lnTo>
                    <a:pt x="6" y="122"/>
                  </a:lnTo>
                  <a:lnTo>
                    <a:pt x="8" y="124"/>
                  </a:lnTo>
                  <a:lnTo>
                    <a:pt x="10" y="130"/>
                  </a:lnTo>
                  <a:lnTo>
                    <a:pt x="10" y="138"/>
                  </a:lnTo>
                  <a:lnTo>
                    <a:pt x="12" y="140"/>
                  </a:lnTo>
                  <a:lnTo>
                    <a:pt x="16" y="142"/>
                  </a:lnTo>
                  <a:lnTo>
                    <a:pt x="20" y="154"/>
                  </a:lnTo>
                  <a:lnTo>
                    <a:pt x="22" y="158"/>
                  </a:lnTo>
                  <a:lnTo>
                    <a:pt x="22" y="168"/>
                  </a:lnTo>
                  <a:lnTo>
                    <a:pt x="20" y="176"/>
                  </a:lnTo>
                  <a:lnTo>
                    <a:pt x="16" y="174"/>
                  </a:lnTo>
                  <a:lnTo>
                    <a:pt x="16" y="176"/>
                  </a:lnTo>
                  <a:lnTo>
                    <a:pt x="14" y="176"/>
                  </a:lnTo>
                  <a:lnTo>
                    <a:pt x="16" y="182"/>
                  </a:lnTo>
                  <a:lnTo>
                    <a:pt x="18" y="182"/>
                  </a:lnTo>
                  <a:lnTo>
                    <a:pt x="16" y="184"/>
                  </a:lnTo>
                  <a:lnTo>
                    <a:pt x="16" y="188"/>
                  </a:lnTo>
                  <a:lnTo>
                    <a:pt x="18" y="188"/>
                  </a:lnTo>
                  <a:lnTo>
                    <a:pt x="20" y="190"/>
                  </a:lnTo>
                  <a:lnTo>
                    <a:pt x="20" y="196"/>
                  </a:lnTo>
                  <a:lnTo>
                    <a:pt x="18" y="198"/>
                  </a:lnTo>
                  <a:lnTo>
                    <a:pt x="22" y="204"/>
                  </a:lnTo>
                  <a:lnTo>
                    <a:pt x="24" y="204"/>
                  </a:lnTo>
                  <a:lnTo>
                    <a:pt x="24" y="200"/>
                  </a:lnTo>
                  <a:lnTo>
                    <a:pt x="26" y="200"/>
                  </a:lnTo>
                  <a:lnTo>
                    <a:pt x="28" y="202"/>
                  </a:lnTo>
                  <a:lnTo>
                    <a:pt x="28" y="204"/>
                  </a:lnTo>
                  <a:lnTo>
                    <a:pt x="30" y="204"/>
                  </a:lnTo>
                  <a:lnTo>
                    <a:pt x="34" y="204"/>
                  </a:lnTo>
                  <a:lnTo>
                    <a:pt x="36" y="206"/>
                  </a:lnTo>
                  <a:lnTo>
                    <a:pt x="40" y="208"/>
                  </a:lnTo>
                  <a:lnTo>
                    <a:pt x="44" y="210"/>
                  </a:lnTo>
                  <a:lnTo>
                    <a:pt x="46" y="208"/>
                  </a:lnTo>
                  <a:lnTo>
                    <a:pt x="54" y="204"/>
                  </a:lnTo>
                  <a:lnTo>
                    <a:pt x="54" y="200"/>
                  </a:lnTo>
                  <a:lnTo>
                    <a:pt x="62" y="200"/>
                  </a:lnTo>
                  <a:lnTo>
                    <a:pt x="70" y="204"/>
                  </a:lnTo>
                  <a:lnTo>
                    <a:pt x="72" y="202"/>
                  </a:lnTo>
                  <a:lnTo>
                    <a:pt x="74" y="198"/>
                  </a:lnTo>
                  <a:lnTo>
                    <a:pt x="76" y="198"/>
                  </a:lnTo>
                  <a:lnTo>
                    <a:pt x="78" y="198"/>
                  </a:lnTo>
                  <a:lnTo>
                    <a:pt x="80" y="196"/>
                  </a:lnTo>
                  <a:lnTo>
                    <a:pt x="82" y="196"/>
                  </a:lnTo>
                  <a:lnTo>
                    <a:pt x="88" y="198"/>
                  </a:lnTo>
                  <a:lnTo>
                    <a:pt x="90" y="196"/>
                  </a:lnTo>
                  <a:lnTo>
                    <a:pt x="92" y="196"/>
                  </a:lnTo>
                  <a:lnTo>
                    <a:pt x="94" y="194"/>
                  </a:lnTo>
                  <a:lnTo>
                    <a:pt x="100" y="198"/>
                  </a:lnTo>
                  <a:lnTo>
                    <a:pt x="104" y="198"/>
                  </a:lnTo>
                  <a:lnTo>
                    <a:pt x="110" y="198"/>
                  </a:lnTo>
                  <a:lnTo>
                    <a:pt x="112" y="196"/>
                  </a:lnTo>
                  <a:lnTo>
                    <a:pt x="114" y="196"/>
                  </a:lnTo>
                  <a:lnTo>
                    <a:pt x="120" y="196"/>
                  </a:lnTo>
                  <a:lnTo>
                    <a:pt x="120" y="192"/>
                  </a:lnTo>
                  <a:lnTo>
                    <a:pt x="122" y="190"/>
                  </a:lnTo>
                  <a:lnTo>
                    <a:pt x="124" y="190"/>
                  </a:lnTo>
                  <a:lnTo>
                    <a:pt x="126" y="192"/>
                  </a:lnTo>
                  <a:lnTo>
                    <a:pt x="130" y="192"/>
                  </a:lnTo>
                  <a:lnTo>
                    <a:pt x="132" y="190"/>
                  </a:lnTo>
                  <a:lnTo>
                    <a:pt x="136" y="188"/>
                  </a:lnTo>
                  <a:lnTo>
                    <a:pt x="140" y="188"/>
                  </a:lnTo>
                  <a:lnTo>
                    <a:pt x="148" y="182"/>
                  </a:lnTo>
                  <a:lnTo>
                    <a:pt x="150" y="178"/>
                  </a:lnTo>
                  <a:lnTo>
                    <a:pt x="152" y="178"/>
                  </a:lnTo>
                  <a:lnTo>
                    <a:pt x="154" y="174"/>
                  </a:lnTo>
                  <a:lnTo>
                    <a:pt x="156" y="170"/>
                  </a:lnTo>
                  <a:lnTo>
                    <a:pt x="160" y="168"/>
                  </a:lnTo>
                  <a:lnTo>
                    <a:pt x="166" y="160"/>
                  </a:lnTo>
                  <a:lnTo>
                    <a:pt x="168" y="160"/>
                  </a:lnTo>
                  <a:lnTo>
                    <a:pt x="170" y="158"/>
                  </a:lnTo>
                  <a:lnTo>
                    <a:pt x="170" y="154"/>
                  </a:lnTo>
                  <a:lnTo>
                    <a:pt x="170" y="152"/>
                  </a:lnTo>
                  <a:lnTo>
                    <a:pt x="178" y="148"/>
                  </a:lnTo>
                  <a:lnTo>
                    <a:pt x="178" y="142"/>
                  </a:lnTo>
                  <a:lnTo>
                    <a:pt x="180" y="138"/>
                  </a:lnTo>
                  <a:lnTo>
                    <a:pt x="184" y="136"/>
                  </a:lnTo>
                  <a:lnTo>
                    <a:pt x="186" y="132"/>
                  </a:lnTo>
                  <a:lnTo>
                    <a:pt x="188" y="126"/>
                  </a:lnTo>
                  <a:lnTo>
                    <a:pt x="190" y="122"/>
                  </a:lnTo>
                  <a:lnTo>
                    <a:pt x="196" y="118"/>
                  </a:lnTo>
                  <a:lnTo>
                    <a:pt x="206" y="112"/>
                  </a:lnTo>
                  <a:lnTo>
                    <a:pt x="204" y="96"/>
                  </a:lnTo>
                  <a:lnTo>
                    <a:pt x="208" y="96"/>
                  </a:lnTo>
                  <a:lnTo>
                    <a:pt x="210" y="72"/>
                  </a:lnTo>
                  <a:lnTo>
                    <a:pt x="200" y="70"/>
                  </a:lnTo>
                  <a:lnTo>
                    <a:pt x="202" y="80"/>
                  </a:lnTo>
                  <a:lnTo>
                    <a:pt x="198" y="78"/>
                  </a:lnTo>
                  <a:lnTo>
                    <a:pt x="192" y="76"/>
                  </a:lnTo>
                  <a:lnTo>
                    <a:pt x="188" y="74"/>
                  </a:lnTo>
                  <a:lnTo>
                    <a:pt x="186" y="72"/>
                  </a:lnTo>
                  <a:lnTo>
                    <a:pt x="186" y="68"/>
                  </a:lnTo>
                  <a:lnTo>
                    <a:pt x="186" y="64"/>
                  </a:lnTo>
                  <a:lnTo>
                    <a:pt x="188" y="60"/>
                  </a:lnTo>
                  <a:lnTo>
                    <a:pt x="188" y="58"/>
                  </a:lnTo>
                  <a:lnTo>
                    <a:pt x="190" y="58"/>
                  </a:lnTo>
                  <a:lnTo>
                    <a:pt x="192" y="60"/>
                  </a:lnTo>
                  <a:lnTo>
                    <a:pt x="194" y="58"/>
                  </a:lnTo>
                  <a:lnTo>
                    <a:pt x="196" y="58"/>
                  </a:lnTo>
                  <a:lnTo>
                    <a:pt x="196" y="56"/>
                  </a:lnTo>
                  <a:lnTo>
                    <a:pt x="194" y="52"/>
                  </a:lnTo>
                  <a:lnTo>
                    <a:pt x="194" y="48"/>
                  </a:lnTo>
                  <a:lnTo>
                    <a:pt x="194" y="44"/>
                  </a:lnTo>
                  <a:lnTo>
                    <a:pt x="196" y="38"/>
                  </a:lnTo>
                  <a:lnTo>
                    <a:pt x="196" y="30"/>
                  </a:lnTo>
                  <a:lnTo>
                    <a:pt x="194" y="22"/>
                  </a:lnTo>
                  <a:lnTo>
                    <a:pt x="194" y="16"/>
                  </a:lnTo>
                  <a:lnTo>
                    <a:pt x="196" y="12"/>
                  </a:lnTo>
                  <a:lnTo>
                    <a:pt x="196" y="8"/>
                  </a:lnTo>
                  <a:lnTo>
                    <a:pt x="196" y="4"/>
                  </a:lnTo>
                  <a:lnTo>
                    <a:pt x="194" y="0"/>
                  </a:lnTo>
                  <a:lnTo>
                    <a:pt x="188" y="0"/>
                  </a:lnTo>
                  <a:lnTo>
                    <a:pt x="184" y="0"/>
                  </a:lnTo>
                  <a:lnTo>
                    <a:pt x="182" y="0"/>
                  </a:lnTo>
                  <a:lnTo>
                    <a:pt x="180" y="0"/>
                  </a:lnTo>
                  <a:lnTo>
                    <a:pt x="174" y="0"/>
                  </a:lnTo>
                  <a:lnTo>
                    <a:pt x="172" y="0"/>
                  </a:lnTo>
                  <a:lnTo>
                    <a:pt x="170" y="0"/>
                  </a:lnTo>
                  <a:lnTo>
                    <a:pt x="170" y="0"/>
                  </a:lnTo>
                  <a:lnTo>
                    <a:pt x="168" y="0"/>
                  </a:lnTo>
                  <a:lnTo>
                    <a:pt x="166" y="4"/>
                  </a:lnTo>
                  <a:lnTo>
                    <a:pt x="162" y="4"/>
                  </a:lnTo>
                  <a:lnTo>
                    <a:pt x="160" y="4"/>
                  </a:lnTo>
                  <a:lnTo>
                    <a:pt x="158" y="4"/>
                  </a:lnTo>
                  <a:lnTo>
                    <a:pt x="158" y="6"/>
                  </a:lnTo>
                  <a:lnTo>
                    <a:pt x="156" y="6"/>
                  </a:lnTo>
                  <a:lnTo>
                    <a:pt x="150" y="10"/>
                  </a:lnTo>
                  <a:lnTo>
                    <a:pt x="144" y="12"/>
                  </a:lnTo>
                  <a:lnTo>
                    <a:pt x="140" y="14"/>
                  </a:lnTo>
                  <a:lnTo>
                    <a:pt x="138" y="16"/>
                  </a:lnTo>
                  <a:lnTo>
                    <a:pt x="136" y="20"/>
                  </a:lnTo>
                  <a:lnTo>
                    <a:pt x="132" y="22"/>
                  </a:lnTo>
                  <a:lnTo>
                    <a:pt x="130" y="24"/>
                  </a:lnTo>
                  <a:lnTo>
                    <a:pt x="130" y="30"/>
                  </a:lnTo>
                  <a:lnTo>
                    <a:pt x="128" y="34"/>
                  </a:lnTo>
                  <a:lnTo>
                    <a:pt x="128" y="36"/>
                  </a:lnTo>
                  <a:lnTo>
                    <a:pt x="122" y="38"/>
                  </a:lnTo>
                  <a:lnTo>
                    <a:pt x="120" y="38"/>
                  </a:lnTo>
                  <a:lnTo>
                    <a:pt x="120" y="58"/>
                  </a:lnTo>
                  <a:lnTo>
                    <a:pt x="118" y="60"/>
                  </a:lnTo>
                  <a:lnTo>
                    <a:pt x="116" y="60"/>
                  </a:lnTo>
                  <a:lnTo>
                    <a:pt x="114" y="58"/>
                  </a:lnTo>
                  <a:lnTo>
                    <a:pt x="110" y="58"/>
                  </a:lnTo>
                  <a:lnTo>
                    <a:pt x="106" y="58"/>
                  </a:lnTo>
                  <a:lnTo>
                    <a:pt x="104" y="58"/>
                  </a:lnTo>
                  <a:lnTo>
                    <a:pt x="102" y="56"/>
                  </a:lnTo>
                  <a:lnTo>
                    <a:pt x="100" y="56"/>
                  </a:lnTo>
                  <a:lnTo>
                    <a:pt x="98" y="58"/>
                  </a:lnTo>
                  <a:lnTo>
                    <a:pt x="96" y="58"/>
                  </a:lnTo>
                  <a:lnTo>
                    <a:pt x="94" y="54"/>
                  </a:lnTo>
                  <a:lnTo>
                    <a:pt x="90" y="54"/>
                  </a:lnTo>
                  <a:lnTo>
                    <a:pt x="88" y="56"/>
                  </a:lnTo>
                  <a:lnTo>
                    <a:pt x="86" y="58"/>
                  </a:lnTo>
                  <a:lnTo>
                    <a:pt x="86" y="62"/>
                  </a:lnTo>
                  <a:lnTo>
                    <a:pt x="84" y="64"/>
                  </a:lnTo>
                  <a:lnTo>
                    <a:pt x="80" y="66"/>
                  </a:lnTo>
                  <a:lnTo>
                    <a:pt x="72" y="70"/>
                  </a:lnTo>
                  <a:lnTo>
                    <a:pt x="68" y="72"/>
                  </a:lnTo>
                  <a:lnTo>
                    <a:pt x="60" y="76"/>
                  </a:lnTo>
                  <a:lnTo>
                    <a:pt x="58" y="76"/>
                  </a:lnTo>
                  <a:lnTo>
                    <a:pt x="56" y="78"/>
                  </a:lnTo>
                  <a:lnTo>
                    <a:pt x="54" y="78"/>
                  </a:lnTo>
                  <a:lnTo>
                    <a:pt x="54" y="78"/>
                  </a:lnTo>
                  <a:lnTo>
                    <a:pt x="52" y="76"/>
                  </a:lnTo>
                  <a:lnTo>
                    <a:pt x="52" y="70"/>
                  </a:lnTo>
                  <a:lnTo>
                    <a:pt x="54" y="66"/>
                  </a:lnTo>
                  <a:lnTo>
                    <a:pt x="52" y="60"/>
                  </a:lnTo>
                  <a:lnTo>
                    <a:pt x="48" y="56"/>
                  </a:lnTo>
                  <a:lnTo>
                    <a:pt x="46" y="54"/>
                  </a:lnTo>
                  <a:lnTo>
                    <a:pt x="42" y="52"/>
                  </a:lnTo>
                  <a:lnTo>
                    <a:pt x="42" y="5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85" name="Freeform 501">
              <a:extLst>
                <a:ext uri="{FF2B5EF4-FFF2-40B4-BE49-F238E27FC236}">
                  <a16:creationId xmlns:a16="http://schemas.microsoft.com/office/drawing/2014/main" id="{09541E87-D4DD-4E79-A9D3-658DF111F17D}"/>
                </a:ext>
              </a:extLst>
            </p:cNvPr>
            <p:cNvSpPr>
              <a:spLocks/>
            </p:cNvSpPr>
            <p:nvPr/>
          </p:nvSpPr>
          <p:spPr bwMode="auto">
            <a:xfrm>
              <a:off x="5610225" y="3101975"/>
              <a:ext cx="269875" cy="327025"/>
            </a:xfrm>
            <a:custGeom>
              <a:avLst/>
              <a:gdLst/>
              <a:ahLst/>
              <a:cxnLst>
                <a:cxn ang="0">
                  <a:pos x="74" y="204"/>
                </a:cxn>
                <a:cxn ang="0">
                  <a:pos x="76" y="206"/>
                </a:cxn>
                <a:cxn ang="0">
                  <a:pos x="104" y="204"/>
                </a:cxn>
                <a:cxn ang="0">
                  <a:pos x="110" y="190"/>
                </a:cxn>
                <a:cxn ang="0">
                  <a:pos x="108" y="184"/>
                </a:cxn>
                <a:cxn ang="0">
                  <a:pos x="106" y="148"/>
                </a:cxn>
                <a:cxn ang="0">
                  <a:pos x="124" y="138"/>
                </a:cxn>
                <a:cxn ang="0">
                  <a:pos x="152" y="110"/>
                </a:cxn>
                <a:cxn ang="0">
                  <a:pos x="164" y="88"/>
                </a:cxn>
                <a:cxn ang="0">
                  <a:pos x="152" y="58"/>
                </a:cxn>
                <a:cxn ang="0">
                  <a:pos x="154" y="26"/>
                </a:cxn>
                <a:cxn ang="0">
                  <a:pos x="160" y="0"/>
                </a:cxn>
                <a:cxn ang="0">
                  <a:pos x="150" y="0"/>
                </a:cxn>
                <a:cxn ang="0">
                  <a:pos x="132" y="4"/>
                </a:cxn>
                <a:cxn ang="0">
                  <a:pos x="120" y="22"/>
                </a:cxn>
                <a:cxn ang="0">
                  <a:pos x="118" y="30"/>
                </a:cxn>
                <a:cxn ang="0">
                  <a:pos x="110" y="40"/>
                </a:cxn>
                <a:cxn ang="0">
                  <a:pos x="102" y="44"/>
                </a:cxn>
                <a:cxn ang="0">
                  <a:pos x="106" y="54"/>
                </a:cxn>
                <a:cxn ang="0">
                  <a:pos x="100" y="64"/>
                </a:cxn>
                <a:cxn ang="0">
                  <a:pos x="94" y="72"/>
                </a:cxn>
                <a:cxn ang="0">
                  <a:pos x="86" y="66"/>
                </a:cxn>
                <a:cxn ang="0">
                  <a:pos x="76" y="74"/>
                </a:cxn>
                <a:cxn ang="0">
                  <a:pos x="78" y="84"/>
                </a:cxn>
                <a:cxn ang="0">
                  <a:pos x="72" y="84"/>
                </a:cxn>
                <a:cxn ang="0">
                  <a:pos x="56" y="100"/>
                </a:cxn>
                <a:cxn ang="0">
                  <a:pos x="54" y="112"/>
                </a:cxn>
                <a:cxn ang="0">
                  <a:pos x="44" y="118"/>
                </a:cxn>
                <a:cxn ang="0">
                  <a:pos x="26" y="116"/>
                </a:cxn>
                <a:cxn ang="0">
                  <a:pos x="18" y="118"/>
                </a:cxn>
                <a:cxn ang="0">
                  <a:pos x="8" y="122"/>
                </a:cxn>
                <a:cxn ang="0">
                  <a:pos x="8" y="130"/>
                </a:cxn>
                <a:cxn ang="0">
                  <a:pos x="20" y="142"/>
                </a:cxn>
                <a:cxn ang="0">
                  <a:pos x="24" y="156"/>
                </a:cxn>
                <a:cxn ang="0">
                  <a:pos x="30" y="164"/>
                </a:cxn>
                <a:cxn ang="0">
                  <a:pos x="18" y="170"/>
                </a:cxn>
                <a:cxn ang="0">
                  <a:pos x="2" y="182"/>
                </a:cxn>
                <a:cxn ang="0">
                  <a:pos x="6" y="198"/>
                </a:cxn>
                <a:cxn ang="0">
                  <a:pos x="8" y="196"/>
                </a:cxn>
                <a:cxn ang="0">
                  <a:pos x="14" y="194"/>
                </a:cxn>
                <a:cxn ang="0">
                  <a:pos x="24" y="196"/>
                </a:cxn>
                <a:cxn ang="0">
                  <a:pos x="34" y="194"/>
                </a:cxn>
                <a:cxn ang="0">
                  <a:pos x="50" y="190"/>
                </a:cxn>
                <a:cxn ang="0">
                  <a:pos x="56" y="190"/>
                </a:cxn>
                <a:cxn ang="0">
                  <a:pos x="66" y="194"/>
                </a:cxn>
                <a:cxn ang="0">
                  <a:pos x="68" y="198"/>
                </a:cxn>
              </a:cxnLst>
              <a:rect l="0" t="0" r="r" b="b"/>
              <a:pathLst>
                <a:path w="170" h="206">
                  <a:moveTo>
                    <a:pt x="68" y="202"/>
                  </a:moveTo>
                  <a:lnTo>
                    <a:pt x="74" y="204"/>
                  </a:lnTo>
                  <a:lnTo>
                    <a:pt x="76" y="206"/>
                  </a:lnTo>
                  <a:lnTo>
                    <a:pt x="76" y="206"/>
                  </a:lnTo>
                  <a:lnTo>
                    <a:pt x="86" y="202"/>
                  </a:lnTo>
                  <a:lnTo>
                    <a:pt x="104" y="204"/>
                  </a:lnTo>
                  <a:lnTo>
                    <a:pt x="116" y="198"/>
                  </a:lnTo>
                  <a:lnTo>
                    <a:pt x="110" y="190"/>
                  </a:lnTo>
                  <a:lnTo>
                    <a:pt x="108" y="188"/>
                  </a:lnTo>
                  <a:lnTo>
                    <a:pt x="108" y="184"/>
                  </a:lnTo>
                  <a:lnTo>
                    <a:pt x="98" y="168"/>
                  </a:lnTo>
                  <a:lnTo>
                    <a:pt x="106" y="148"/>
                  </a:lnTo>
                  <a:lnTo>
                    <a:pt x="112" y="154"/>
                  </a:lnTo>
                  <a:lnTo>
                    <a:pt x="124" y="138"/>
                  </a:lnTo>
                  <a:lnTo>
                    <a:pt x="140" y="120"/>
                  </a:lnTo>
                  <a:lnTo>
                    <a:pt x="152" y="110"/>
                  </a:lnTo>
                  <a:lnTo>
                    <a:pt x="154" y="102"/>
                  </a:lnTo>
                  <a:lnTo>
                    <a:pt x="164" y="88"/>
                  </a:lnTo>
                  <a:lnTo>
                    <a:pt x="170" y="66"/>
                  </a:lnTo>
                  <a:lnTo>
                    <a:pt x="152" y="58"/>
                  </a:lnTo>
                  <a:lnTo>
                    <a:pt x="144" y="44"/>
                  </a:lnTo>
                  <a:lnTo>
                    <a:pt x="154" y="26"/>
                  </a:lnTo>
                  <a:lnTo>
                    <a:pt x="142" y="12"/>
                  </a:lnTo>
                  <a:lnTo>
                    <a:pt x="160" y="0"/>
                  </a:lnTo>
                  <a:lnTo>
                    <a:pt x="158" y="0"/>
                  </a:lnTo>
                  <a:lnTo>
                    <a:pt x="150" y="0"/>
                  </a:lnTo>
                  <a:lnTo>
                    <a:pt x="144" y="2"/>
                  </a:lnTo>
                  <a:lnTo>
                    <a:pt x="132" y="4"/>
                  </a:lnTo>
                  <a:lnTo>
                    <a:pt x="120" y="14"/>
                  </a:lnTo>
                  <a:lnTo>
                    <a:pt x="120" y="22"/>
                  </a:lnTo>
                  <a:lnTo>
                    <a:pt x="116" y="24"/>
                  </a:lnTo>
                  <a:lnTo>
                    <a:pt x="118" y="30"/>
                  </a:lnTo>
                  <a:lnTo>
                    <a:pt x="116" y="38"/>
                  </a:lnTo>
                  <a:lnTo>
                    <a:pt x="110" y="40"/>
                  </a:lnTo>
                  <a:lnTo>
                    <a:pt x="104" y="38"/>
                  </a:lnTo>
                  <a:lnTo>
                    <a:pt x="102" y="44"/>
                  </a:lnTo>
                  <a:lnTo>
                    <a:pt x="106" y="48"/>
                  </a:lnTo>
                  <a:lnTo>
                    <a:pt x="106" y="54"/>
                  </a:lnTo>
                  <a:lnTo>
                    <a:pt x="100" y="60"/>
                  </a:lnTo>
                  <a:lnTo>
                    <a:pt x="100" y="64"/>
                  </a:lnTo>
                  <a:lnTo>
                    <a:pt x="98" y="70"/>
                  </a:lnTo>
                  <a:lnTo>
                    <a:pt x="94" y="72"/>
                  </a:lnTo>
                  <a:lnTo>
                    <a:pt x="90" y="70"/>
                  </a:lnTo>
                  <a:lnTo>
                    <a:pt x="86" y="66"/>
                  </a:lnTo>
                  <a:lnTo>
                    <a:pt x="82" y="70"/>
                  </a:lnTo>
                  <a:lnTo>
                    <a:pt x="76" y="74"/>
                  </a:lnTo>
                  <a:lnTo>
                    <a:pt x="80" y="80"/>
                  </a:lnTo>
                  <a:lnTo>
                    <a:pt x="78" y="84"/>
                  </a:lnTo>
                  <a:lnTo>
                    <a:pt x="76" y="86"/>
                  </a:lnTo>
                  <a:lnTo>
                    <a:pt x="72" y="84"/>
                  </a:lnTo>
                  <a:lnTo>
                    <a:pt x="64" y="96"/>
                  </a:lnTo>
                  <a:lnTo>
                    <a:pt x="56" y="100"/>
                  </a:lnTo>
                  <a:lnTo>
                    <a:pt x="56" y="104"/>
                  </a:lnTo>
                  <a:lnTo>
                    <a:pt x="54" y="112"/>
                  </a:lnTo>
                  <a:lnTo>
                    <a:pt x="46" y="114"/>
                  </a:lnTo>
                  <a:lnTo>
                    <a:pt x="44" y="118"/>
                  </a:lnTo>
                  <a:lnTo>
                    <a:pt x="38" y="116"/>
                  </a:lnTo>
                  <a:lnTo>
                    <a:pt x="26" y="116"/>
                  </a:lnTo>
                  <a:lnTo>
                    <a:pt x="20" y="116"/>
                  </a:lnTo>
                  <a:lnTo>
                    <a:pt x="18" y="118"/>
                  </a:lnTo>
                  <a:lnTo>
                    <a:pt x="4" y="110"/>
                  </a:lnTo>
                  <a:lnTo>
                    <a:pt x="8" y="122"/>
                  </a:lnTo>
                  <a:lnTo>
                    <a:pt x="6" y="126"/>
                  </a:lnTo>
                  <a:lnTo>
                    <a:pt x="8" y="130"/>
                  </a:lnTo>
                  <a:lnTo>
                    <a:pt x="16" y="140"/>
                  </a:lnTo>
                  <a:lnTo>
                    <a:pt x="20" y="142"/>
                  </a:lnTo>
                  <a:lnTo>
                    <a:pt x="24" y="148"/>
                  </a:lnTo>
                  <a:lnTo>
                    <a:pt x="24" y="156"/>
                  </a:lnTo>
                  <a:lnTo>
                    <a:pt x="30" y="156"/>
                  </a:lnTo>
                  <a:lnTo>
                    <a:pt x="30" y="164"/>
                  </a:lnTo>
                  <a:lnTo>
                    <a:pt x="24" y="168"/>
                  </a:lnTo>
                  <a:lnTo>
                    <a:pt x="18" y="170"/>
                  </a:lnTo>
                  <a:lnTo>
                    <a:pt x="8" y="170"/>
                  </a:lnTo>
                  <a:lnTo>
                    <a:pt x="2" y="182"/>
                  </a:lnTo>
                  <a:lnTo>
                    <a:pt x="0" y="198"/>
                  </a:lnTo>
                  <a:lnTo>
                    <a:pt x="6" y="198"/>
                  </a:lnTo>
                  <a:lnTo>
                    <a:pt x="6" y="196"/>
                  </a:lnTo>
                  <a:lnTo>
                    <a:pt x="8" y="196"/>
                  </a:lnTo>
                  <a:lnTo>
                    <a:pt x="10" y="196"/>
                  </a:lnTo>
                  <a:lnTo>
                    <a:pt x="14" y="194"/>
                  </a:lnTo>
                  <a:lnTo>
                    <a:pt x="20" y="196"/>
                  </a:lnTo>
                  <a:lnTo>
                    <a:pt x="24" y="196"/>
                  </a:lnTo>
                  <a:lnTo>
                    <a:pt x="26" y="194"/>
                  </a:lnTo>
                  <a:lnTo>
                    <a:pt x="34" y="194"/>
                  </a:lnTo>
                  <a:lnTo>
                    <a:pt x="42" y="194"/>
                  </a:lnTo>
                  <a:lnTo>
                    <a:pt x="50" y="190"/>
                  </a:lnTo>
                  <a:lnTo>
                    <a:pt x="54" y="190"/>
                  </a:lnTo>
                  <a:lnTo>
                    <a:pt x="56" y="190"/>
                  </a:lnTo>
                  <a:lnTo>
                    <a:pt x="66" y="188"/>
                  </a:lnTo>
                  <a:lnTo>
                    <a:pt x="66" y="194"/>
                  </a:lnTo>
                  <a:lnTo>
                    <a:pt x="68" y="194"/>
                  </a:lnTo>
                  <a:lnTo>
                    <a:pt x="68" y="198"/>
                  </a:lnTo>
                  <a:lnTo>
                    <a:pt x="68" y="20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86" name="Freeform 502">
              <a:extLst>
                <a:ext uri="{FF2B5EF4-FFF2-40B4-BE49-F238E27FC236}">
                  <a16:creationId xmlns:a16="http://schemas.microsoft.com/office/drawing/2014/main" id="{3B9DDEE6-77DF-4842-9553-0B656792CFB5}"/>
                </a:ext>
              </a:extLst>
            </p:cNvPr>
            <p:cNvSpPr>
              <a:spLocks/>
            </p:cNvSpPr>
            <p:nvPr/>
          </p:nvSpPr>
          <p:spPr bwMode="auto">
            <a:xfrm>
              <a:off x="4768850" y="2955925"/>
              <a:ext cx="146050" cy="133350"/>
            </a:xfrm>
            <a:custGeom>
              <a:avLst/>
              <a:gdLst/>
              <a:ahLst/>
              <a:cxnLst>
                <a:cxn ang="0">
                  <a:pos x="2" y="42"/>
                </a:cxn>
                <a:cxn ang="0">
                  <a:pos x="8" y="50"/>
                </a:cxn>
                <a:cxn ang="0">
                  <a:pos x="10" y="58"/>
                </a:cxn>
                <a:cxn ang="0">
                  <a:pos x="24" y="64"/>
                </a:cxn>
                <a:cxn ang="0">
                  <a:pos x="30" y="70"/>
                </a:cxn>
                <a:cxn ang="0">
                  <a:pos x="20" y="64"/>
                </a:cxn>
                <a:cxn ang="0">
                  <a:pos x="16" y="76"/>
                </a:cxn>
                <a:cxn ang="0">
                  <a:pos x="20" y="84"/>
                </a:cxn>
                <a:cxn ang="0">
                  <a:pos x="30" y="84"/>
                </a:cxn>
                <a:cxn ang="0">
                  <a:pos x="32" y="80"/>
                </a:cxn>
                <a:cxn ang="0">
                  <a:pos x="42" y="80"/>
                </a:cxn>
                <a:cxn ang="0">
                  <a:pos x="38" y="72"/>
                </a:cxn>
                <a:cxn ang="0">
                  <a:pos x="50" y="66"/>
                </a:cxn>
                <a:cxn ang="0">
                  <a:pos x="40" y="56"/>
                </a:cxn>
                <a:cxn ang="0">
                  <a:pos x="42" y="58"/>
                </a:cxn>
                <a:cxn ang="0">
                  <a:pos x="54" y="64"/>
                </a:cxn>
                <a:cxn ang="0">
                  <a:pos x="58" y="68"/>
                </a:cxn>
                <a:cxn ang="0">
                  <a:pos x="46" y="56"/>
                </a:cxn>
                <a:cxn ang="0">
                  <a:pos x="36" y="52"/>
                </a:cxn>
                <a:cxn ang="0">
                  <a:pos x="34" y="42"/>
                </a:cxn>
                <a:cxn ang="0">
                  <a:pos x="40" y="42"/>
                </a:cxn>
                <a:cxn ang="0">
                  <a:pos x="34" y="30"/>
                </a:cxn>
                <a:cxn ang="0">
                  <a:pos x="32" y="24"/>
                </a:cxn>
                <a:cxn ang="0">
                  <a:pos x="42" y="30"/>
                </a:cxn>
                <a:cxn ang="0">
                  <a:pos x="44" y="26"/>
                </a:cxn>
                <a:cxn ang="0">
                  <a:pos x="50" y="24"/>
                </a:cxn>
                <a:cxn ang="0">
                  <a:pos x="52" y="22"/>
                </a:cxn>
                <a:cxn ang="0">
                  <a:pos x="48" y="14"/>
                </a:cxn>
                <a:cxn ang="0">
                  <a:pos x="76" y="14"/>
                </a:cxn>
                <a:cxn ang="0">
                  <a:pos x="80" y="16"/>
                </a:cxn>
                <a:cxn ang="0">
                  <a:pos x="84" y="8"/>
                </a:cxn>
                <a:cxn ang="0">
                  <a:pos x="90" y="10"/>
                </a:cxn>
                <a:cxn ang="0">
                  <a:pos x="90" y="4"/>
                </a:cxn>
                <a:cxn ang="0">
                  <a:pos x="80" y="2"/>
                </a:cxn>
                <a:cxn ang="0">
                  <a:pos x="80" y="6"/>
                </a:cxn>
                <a:cxn ang="0">
                  <a:pos x="70" y="4"/>
                </a:cxn>
                <a:cxn ang="0">
                  <a:pos x="60" y="0"/>
                </a:cxn>
                <a:cxn ang="0">
                  <a:pos x="54" y="8"/>
                </a:cxn>
                <a:cxn ang="0">
                  <a:pos x="42" y="6"/>
                </a:cxn>
                <a:cxn ang="0">
                  <a:pos x="38" y="12"/>
                </a:cxn>
                <a:cxn ang="0">
                  <a:pos x="30" y="14"/>
                </a:cxn>
                <a:cxn ang="0">
                  <a:pos x="26" y="18"/>
                </a:cxn>
                <a:cxn ang="0">
                  <a:pos x="10" y="20"/>
                </a:cxn>
                <a:cxn ang="0">
                  <a:pos x="6" y="32"/>
                </a:cxn>
                <a:cxn ang="0">
                  <a:pos x="0" y="34"/>
                </a:cxn>
              </a:cxnLst>
              <a:rect l="0" t="0" r="r" b="b"/>
              <a:pathLst>
                <a:path w="92" h="84">
                  <a:moveTo>
                    <a:pt x="0" y="34"/>
                  </a:moveTo>
                  <a:lnTo>
                    <a:pt x="0" y="34"/>
                  </a:lnTo>
                  <a:lnTo>
                    <a:pt x="2" y="42"/>
                  </a:lnTo>
                  <a:lnTo>
                    <a:pt x="6" y="44"/>
                  </a:lnTo>
                  <a:lnTo>
                    <a:pt x="6" y="46"/>
                  </a:lnTo>
                  <a:lnTo>
                    <a:pt x="8" y="50"/>
                  </a:lnTo>
                  <a:lnTo>
                    <a:pt x="14" y="50"/>
                  </a:lnTo>
                  <a:lnTo>
                    <a:pt x="10" y="52"/>
                  </a:lnTo>
                  <a:lnTo>
                    <a:pt x="10" y="58"/>
                  </a:lnTo>
                  <a:lnTo>
                    <a:pt x="12" y="62"/>
                  </a:lnTo>
                  <a:lnTo>
                    <a:pt x="18" y="62"/>
                  </a:lnTo>
                  <a:lnTo>
                    <a:pt x="24" y="64"/>
                  </a:lnTo>
                  <a:lnTo>
                    <a:pt x="34" y="68"/>
                  </a:lnTo>
                  <a:lnTo>
                    <a:pt x="34" y="70"/>
                  </a:lnTo>
                  <a:lnTo>
                    <a:pt x="30" y="70"/>
                  </a:lnTo>
                  <a:lnTo>
                    <a:pt x="28" y="68"/>
                  </a:lnTo>
                  <a:lnTo>
                    <a:pt x="26" y="66"/>
                  </a:lnTo>
                  <a:lnTo>
                    <a:pt x="20" y="64"/>
                  </a:lnTo>
                  <a:lnTo>
                    <a:pt x="18" y="66"/>
                  </a:lnTo>
                  <a:lnTo>
                    <a:pt x="12" y="70"/>
                  </a:lnTo>
                  <a:lnTo>
                    <a:pt x="16" y="76"/>
                  </a:lnTo>
                  <a:lnTo>
                    <a:pt x="16" y="82"/>
                  </a:lnTo>
                  <a:lnTo>
                    <a:pt x="18" y="84"/>
                  </a:lnTo>
                  <a:lnTo>
                    <a:pt x="20" y="84"/>
                  </a:lnTo>
                  <a:lnTo>
                    <a:pt x="20" y="82"/>
                  </a:lnTo>
                  <a:lnTo>
                    <a:pt x="24" y="84"/>
                  </a:lnTo>
                  <a:lnTo>
                    <a:pt x="30" y="84"/>
                  </a:lnTo>
                  <a:lnTo>
                    <a:pt x="34" y="84"/>
                  </a:lnTo>
                  <a:lnTo>
                    <a:pt x="34" y="82"/>
                  </a:lnTo>
                  <a:lnTo>
                    <a:pt x="32" y="80"/>
                  </a:lnTo>
                  <a:lnTo>
                    <a:pt x="32" y="80"/>
                  </a:lnTo>
                  <a:lnTo>
                    <a:pt x="38" y="80"/>
                  </a:lnTo>
                  <a:lnTo>
                    <a:pt x="42" y="80"/>
                  </a:lnTo>
                  <a:lnTo>
                    <a:pt x="44" y="78"/>
                  </a:lnTo>
                  <a:lnTo>
                    <a:pt x="38" y="74"/>
                  </a:lnTo>
                  <a:lnTo>
                    <a:pt x="38" y="72"/>
                  </a:lnTo>
                  <a:lnTo>
                    <a:pt x="44" y="72"/>
                  </a:lnTo>
                  <a:lnTo>
                    <a:pt x="50" y="76"/>
                  </a:lnTo>
                  <a:lnTo>
                    <a:pt x="50" y="66"/>
                  </a:lnTo>
                  <a:lnTo>
                    <a:pt x="44" y="64"/>
                  </a:lnTo>
                  <a:lnTo>
                    <a:pt x="40" y="60"/>
                  </a:lnTo>
                  <a:lnTo>
                    <a:pt x="40" y="56"/>
                  </a:lnTo>
                  <a:lnTo>
                    <a:pt x="38" y="56"/>
                  </a:lnTo>
                  <a:lnTo>
                    <a:pt x="40" y="54"/>
                  </a:lnTo>
                  <a:lnTo>
                    <a:pt x="42" y="58"/>
                  </a:lnTo>
                  <a:lnTo>
                    <a:pt x="46" y="62"/>
                  </a:lnTo>
                  <a:lnTo>
                    <a:pt x="48" y="64"/>
                  </a:lnTo>
                  <a:lnTo>
                    <a:pt x="54" y="64"/>
                  </a:lnTo>
                  <a:lnTo>
                    <a:pt x="56" y="66"/>
                  </a:lnTo>
                  <a:lnTo>
                    <a:pt x="58" y="70"/>
                  </a:lnTo>
                  <a:lnTo>
                    <a:pt x="58" y="68"/>
                  </a:lnTo>
                  <a:lnTo>
                    <a:pt x="58" y="66"/>
                  </a:lnTo>
                  <a:lnTo>
                    <a:pt x="54" y="58"/>
                  </a:lnTo>
                  <a:lnTo>
                    <a:pt x="46" y="56"/>
                  </a:lnTo>
                  <a:lnTo>
                    <a:pt x="46" y="52"/>
                  </a:lnTo>
                  <a:lnTo>
                    <a:pt x="42" y="50"/>
                  </a:lnTo>
                  <a:lnTo>
                    <a:pt x="36" y="52"/>
                  </a:lnTo>
                  <a:lnTo>
                    <a:pt x="38" y="50"/>
                  </a:lnTo>
                  <a:lnTo>
                    <a:pt x="36" y="46"/>
                  </a:lnTo>
                  <a:lnTo>
                    <a:pt x="34" y="42"/>
                  </a:lnTo>
                  <a:lnTo>
                    <a:pt x="38" y="46"/>
                  </a:lnTo>
                  <a:lnTo>
                    <a:pt x="42" y="46"/>
                  </a:lnTo>
                  <a:lnTo>
                    <a:pt x="40" y="42"/>
                  </a:lnTo>
                  <a:lnTo>
                    <a:pt x="36" y="38"/>
                  </a:lnTo>
                  <a:lnTo>
                    <a:pt x="36" y="34"/>
                  </a:lnTo>
                  <a:lnTo>
                    <a:pt x="34" y="30"/>
                  </a:lnTo>
                  <a:lnTo>
                    <a:pt x="32" y="30"/>
                  </a:lnTo>
                  <a:lnTo>
                    <a:pt x="30" y="28"/>
                  </a:lnTo>
                  <a:lnTo>
                    <a:pt x="32" y="24"/>
                  </a:lnTo>
                  <a:lnTo>
                    <a:pt x="36" y="20"/>
                  </a:lnTo>
                  <a:lnTo>
                    <a:pt x="38" y="24"/>
                  </a:lnTo>
                  <a:lnTo>
                    <a:pt x="42" y="30"/>
                  </a:lnTo>
                  <a:lnTo>
                    <a:pt x="46" y="30"/>
                  </a:lnTo>
                  <a:lnTo>
                    <a:pt x="42" y="26"/>
                  </a:lnTo>
                  <a:lnTo>
                    <a:pt x="44" y="26"/>
                  </a:lnTo>
                  <a:lnTo>
                    <a:pt x="44" y="24"/>
                  </a:lnTo>
                  <a:lnTo>
                    <a:pt x="50" y="26"/>
                  </a:lnTo>
                  <a:lnTo>
                    <a:pt x="50" y="24"/>
                  </a:lnTo>
                  <a:lnTo>
                    <a:pt x="50" y="24"/>
                  </a:lnTo>
                  <a:lnTo>
                    <a:pt x="54" y="24"/>
                  </a:lnTo>
                  <a:lnTo>
                    <a:pt x="52" y="22"/>
                  </a:lnTo>
                  <a:lnTo>
                    <a:pt x="48" y="18"/>
                  </a:lnTo>
                  <a:lnTo>
                    <a:pt x="48" y="16"/>
                  </a:lnTo>
                  <a:lnTo>
                    <a:pt x="48" y="14"/>
                  </a:lnTo>
                  <a:lnTo>
                    <a:pt x="56" y="14"/>
                  </a:lnTo>
                  <a:lnTo>
                    <a:pt x="62" y="16"/>
                  </a:lnTo>
                  <a:lnTo>
                    <a:pt x="76" y="14"/>
                  </a:lnTo>
                  <a:lnTo>
                    <a:pt x="76" y="16"/>
                  </a:lnTo>
                  <a:lnTo>
                    <a:pt x="78" y="18"/>
                  </a:lnTo>
                  <a:lnTo>
                    <a:pt x="80" y="16"/>
                  </a:lnTo>
                  <a:lnTo>
                    <a:pt x="82" y="14"/>
                  </a:lnTo>
                  <a:lnTo>
                    <a:pt x="82" y="10"/>
                  </a:lnTo>
                  <a:lnTo>
                    <a:pt x="84" y="8"/>
                  </a:lnTo>
                  <a:lnTo>
                    <a:pt x="84" y="10"/>
                  </a:lnTo>
                  <a:lnTo>
                    <a:pt x="88" y="10"/>
                  </a:lnTo>
                  <a:lnTo>
                    <a:pt x="90" y="10"/>
                  </a:lnTo>
                  <a:lnTo>
                    <a:pt x="92" y="8"/>
                  </a:lnTo>
                  <a:lnTo>
                    <a:pt x="92" y="6"/>
                  </a:lnTo>
                  <a:lnTo>
                    <a:pt x="90" y="4"/>
                  </a:lnTo>
                  <a:lnTo>
                    <a:pt x="86" y="0"/>
                  </a:lnTo>
                  <a:lnTo>
                    <a:pt x="82" y="0"/>
                  </a:lnTo>
                  <a:lnTo>
                    <a:pt x="80" y="2"/>
                  </a:lnTo>
                  <a:lnTo>
                    <a:pt x="80" y="4"/>
                  </a:lnTo>
                  <a:lnTo>
                    <a:pt x="82" y="6"/>
                  </a:lnTo>
                  <a:lnTo>
                    <a:pt x="80" y="6"/>
                  </a:lnTo>
                  <a:lnTo>
                    <a:pt x="76" y="6"/>
                  </a:lnTo>
                  <a:lnTo>
                    <a:pt x="70" y="6"/>
                  </a:lnTo>
                  <a:lnTo>
                    <a:pt x="70" y="4"/>
                  </a:lnTo>
                  <a:lnTo>
                    <a:pt x="68" y="2"/>
                  </a:lnTo>
                  <a:lnTo>
                    <a:pt x="66" y="2"/>
                  </a:lnTo>
                  <a:lnTo>
                    <a:pt x="60" y="0"/>
                  </a:lnTo>
                  <a:lnTo>
                    <a:pt x="58" y="2"/>
                  </a:lnTo>
                  <a:lnTo>
                    <a:pt x="56" y="4"/>
                  </a:lnTo>
                  <a:lnTo>
                    <a:pt x="54" y="8"/>
                  </a:lnTo>
                  <a:lnTo>
                    <a:pt x="52" y="8"/>
                  </a:lnTo>
                  <a:lnTo>
                    <a:pt x="46" y="6"/>
                  </a:lnTo>
                  <a:lnTo>
                    <a:pt x="42" y="6"/>
                  </a:lnTo>
                  <a:lnTo>
                    <a:pt x="40" y="10"/>
                  </a:lnTo>
                  <a:lnTo>
                    <a:pt x="40" y="12"/>
                  </a:lnTo>
                  <a:lnTo>
                    <a:pt x="38" y="12"/>
                  </a:lnTo>
                  <a:lnTo>
                    <a:pt x="34" y="12"/>
                  </a:lnTo>
                  <a:lnTo>
                    <a:pt x="32" y="14"/>
                  </a:lnTo>
                  <a:lnTo>
                    <a:pt x="30" y="14"/>
                  </a:lnTo>
                  <a:lnTo>
                    <a:pt x="30" y="16"/>
                  </a:lnTo>
                  <a:lnTo>
                    <a:pt x="28" y="16"/>
                  </a:lnTo>
                  <a:lnTo>
                    <a:pt x="26" y="18"/>
                  </a:lnTo>
                  <a:lnTo>
                    <a:pt x="24" y="20"/>
                  </a:lnTo>
                  <a:lnTo>
                    <a:pt x="22" y="20"/>
                  </a:lnTo>
                  <a:lnTo>
                    <a:pt x="10" y="20"/>
                  </a:lnTo>
                  <a:lnTo>
                    <a:pt x="10" y="24"/>
                  </a:lnTo>
                  <a:lnTo>
                    <a:pt x="8" y="30"/>
                  </a:lnTo>
                  <a:lnTo>
                    <a:pt x="6" y="32"/>
                  </a:lnTo>
                  <a:lnTo>
                    <a:pt x="6" y="34"/>
                  </a:lnTo>
                  <a:lnTo>
                    <a:pt x="4" y="34"/>
                  </a:lnTo>
                  <a:lnTo>
                    <a:pt x="0" y="34"/>
                  </a:lnTo>
                  <a:lnTo>
                    <a:pt x="0" y="3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87" name="Freeform 503">
              <a:extLst>
                <a:ext uri="{FF2B5EF4-FFF2-40B4-BE49-F238E27FC236}">
                  <a16:creationId xmlns:a16="http://schemas.microsoft.com/office/drawing/2014/main" id="{4D72CF96-E8DA-4AFC-88B3-57D313B8E37E}"/>
                </a:ext>
              </a:extLst>
            </p:cNvPr>
            <p:cNvSpPr>
              <a:spLocks/>
            </p:cNvSpPr>
            <p:nvPr/>
          </p:nvSpPr>
          <p:spPr bwMode="auto">
            <a:xfrm>
              <a:off x="4835525" y="3133725"/>
              <a:ext cx="60325" cy="19050"/>
            </a:xfrm>
            <a:custGeom>
              <a:avLst/>
              <a:gdLst/>
              <a:ahLst/>
              <a:cxnLst>
                <a:cxn ang="0">
                  <a:pos x="4" y="0"/>
                </a:cxn>
                <a:cxn ang="0">
                  <a:pos x="4" y="0"/>
                </a:cxn>
                <a:cxn ang="0">
                  <a:pos x="0" y="2"/>
                </a:cxn>
                <a:cxn ang="0">
                  <a:pos x="0" y="4"/>
                </a:cxn>
                <a:cxn ang="0">
                  <a:pos x="10" y="8"/>
                </a:cxn>
                <a:cxn ang="0">
                  <a:pos x="14" y="8"/>
                </a:cxn>
                <a:cxn ang="0">
                  <a:pos x="18" y="10"/>
                </a:cxn>
                <a:cxn ang="0">
                  <a:pos x="20" y="12"/>
                </a:cxn>
                <a:cxn ang="0">
                  <a:pos x="24" y="12"/>
                </a:cxn>
                <a:cxn ang="0">
                  <a:pos x="26" y="10"/>
                </a:cxn>
                <a:cxn ang="0">
                  <a:pos x="30" y="10"/>
                </a:cxn>
                <a:cxn ang="0">
                  <a:pos x="32" y="10"/>
                </a:cxn>
                <a:cxn ang="0">
                  <a:pos x="36" y="10"/>
                </a:cxn>
                <a:cxn ang="0">
                  <a:pos x="38" y="8"/>
                </a:cxn>
                <a:cxn ang="0">
                  <a:pos x="36" y="6"/>
                </a:cxn>
                <a:cxn ang="0">
                  <a:pos x="32" y="6"/>
                </a:cxn>
                <a:cxn ang="0">
                  <a:pos x="32" y="2"/>
                </a:cxn>
                <a:cxn ang="0">
                  <a:pos x="30" y="2"/>
                </a:cxn>
                <a:cxn ang="0">
                  <a:pos x="30" y="4"/>
                </a:cxn>
                <a:cxn ang="0">
                  <a:pos x="20" y="4"/>
                </a:cxn>
                <a:cxn ang="0">
                  <a:pos x="12" y="2"/>
                </a:cxn>
                <a:cxn ang="0">
                  <a:pos x="4" y="0"/>
                </a:cxn>
              </a:cxnLst>
              <a:rect l="0" t="0" r="r" b="b"/>
              <a:pathLst>
                <a:path w="38" h="12">
                  <a:moveTo>
                    <a:pt x="4" y="0"/>
                  </a:moveTo>
                  <a:lnTo>
                    <a:pt x="4" y="0"/>
                  </a:lnTo>
                  <a:lnTo>
                    <a:pt x="0" y="2"/>
                  </a:lnTo>
                  <a:lnTo>
                    <a:pt x="0" y="4"/>
                  </a:lnTo>
                  <a:lnTo>
                    <a:pt x="10" y="8"/>
                  </a:lnTo>
                  <a:lnTo>
                    <a:pt x="14" y="8"/>
                  </a:lnTo>
                  <a:lnTo>
                    <a:pt x="18" y="10"/>
                  </a:lnTo>
                  <a:lnTo>
                    <a:pt x="20" y="12"/>
                  </a:lnTo>
                  <a:lnTo>
                    <a:pt x="24" y="12"/>
                  </a:lnTo>
                  <a:lnTo>
                    <a:pt x="26" y="10"/>
                  </a:lnTo>
                  <a:lnTo>
                    <a:pt x="30" y="10"/>
                  </a:lnTo>
                  <a:lnTo>
                    <a:pt x="32" y="10"/>
                  </a:lnTo>
                  <a:lnTo>
                    <a:pt x="36" y="10"/>
                  </a:lnTo>
                  <a:lnTo>
                    <a:pt x="38" y="8"/>
                  </a:lnTo>
                  <a:lnTo>
                    <a:pt x="36" y="6"/>
                  </a:lnTo>
                  <a:lnTo>
                    <a:pt x="32" y="6"/>
                  </a:lnTo>
                  <a:lnTo>
                    <a:pt x="32" y="2"/>
                  </a:lnTo>
                  <a:lnTo>
                    <a:pt x="30" y="2"/>
                  </a:lnTo>
                  <a:lnTo>
                    <a:pt x="30" y="4"/>
                  </a:lnTo>
                  <a:lnTo>
                    <a:pt x="20" y="4"/>
                  </a:lnTo>
                  <a:lnTo>
                    <a:pt x="12" y="2"/>
                  </a:lnTo>
                  <a:lnTo>
                    <a:pt x="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88" name="Freeform 504">
              <a:extLst>
                <a:ext uri="{FF2B5EF4-FFF2-40B4-BE49-F238E27FC236}">
                  <a16:creationId xmlns:a16="http://schemas.microsoft.com/office/drawing/2014/main" id="{290B919C-92A6-4F99-BAC3-D789F7D614E7}"/>
                </a:ext>
              </a:extLst>
            </p:cNvPr>
            <p:cNvSpPr>
              <a:spLocks/>
            </p:cNvSpPr>
            <p:nvPr/>
          </p:nvSpPr>
          <p:spPr bwMode="auto">
            <a:xfrm>
              <a:off x="4835525" y="3133725"/>
              <a:ext cx="60325" cy="19050"/>
            </a:xfrm>
            <a:custGeom>
              <a:avLst/>
              <a:gdLst/>
              <a:ahLst/>
              <a:cxnLst>
                <a:cxn ang="0">
                  <a:pos x="4" y="0"/>
                </a:cxn>
                <a:cxn ang="0">
                  <a:pos x="4" y="0"/>
                </a:cxn>
                <a:cxn ang="0">
                  <a:pos x="0" y="2"/>
                </a:cxn>
                <a:cxn ang="0">
                  <a:pos x="0" y="4"/>
                </a:cxn>
                <a:cxn ang="0">
                  <a:pos x="10" y="8"/>
                </a:cxn>
                <a:cxn ang="0">
                  <a:pos x="14" y="8"/>
                </a:cxn>
                <a:cxn ang="0">
                  <a:pos x="18" y="10"/>
                </a:cxn>
                <a:cxn ang="0">
                  <a:pos x="20" y="12"/>
                </a:cxn>
                <a:cxn ang="0">
                  <a:pos x="24" y="12"/>
                </a:cxn>
                <a:cxn ang="0">
                  <a:pos x="26" y="10"/>
                </a:cxn>
                <a:cxn ang="0">
                  <a:pos x="30" y="10"/>
                </a:cxn>
                <a:cxn ang="0">
                  <a:pos x="32" y="10"/>
                </a:cxn>
                <a:cxn ang="0">
                  <a:pos x="36" y="10"/>
                </a:cxn>
                <a:cxn ang="0">
                  <a:pos x="38" y="8"/>
                </a:cxn>
                <a:cxn ang="0">
                  <a:pos x="36" y="6"/>
                </a:cxn>
                <a:cxn ang="0">
                  <a:pos x="32" y="6"/>
                </a:cxn>
                <a:cxn ang="0">
                  <a:pos x="32" y="2"/>
                </a:cxn>
                <a:cxn ang="0">
                  <a:pos x="30" y="2"/>
                </a:cxn>
                <a:cxn ang="0">
                  <a:pos x="30" y="4"/>
                </a:cxn>
                <a:cxn ang="0">
                  <a:pos x="20" y="4"/>
                </a:cxn>
                <a:cxn ang="0">
                  <a:pos x="12" y="2"/>
                </a:cxn>
                <a:cxn ang="0">
                  <a:pos x="4" y="0"/>
                </a:cxn>
              </a:cxnLst>
              <a:rect l="0" t="0" r="r" b="b"/>
              <a:pathLst>
                <a:path w="38" h="12">
                  <a:moveTo>
                    <a:pt x="4" y="0"/>
                  </a:moveTo>
                  <a:lnTo>
                    <a:pt x="4" y="0"/>
                  </a:lnTo>
                  <a:lnTo>
                    <a:pt x="0" y="2"/>
                  </a:lnTo>
                  <a:lnTo>
                    <a:pt x="0" y="4"/>
                  </a:lnTo>
                  <a:lnTo>
                    <a:pt x="10" y="8"/>
                  </a:lnTo>
                  <a:lnTo>
                    <a:pt x="14" y="8"/>
                  </a:lnTo>
                  <a:lnTo>
                    <a:pt x="18" y="10"/>
                  </a:lnTo>
                  <a:lnTo>
                    <a:pt x="20" y="12"/>
                  </a:lnTo>
                  <a:lnTo>
                    <a:pt x="24" y="12"/>
                  </a:lnTo>
                  <a:lnTo>
                    <a:pt x="26" y="10"/>
                  </a:lnTo>
                  <a:lnTo>
                    <a:pt x="30" y="10"/>
                  </a:lnTo>
                  <a:lnTo>
                    <a:pt x="32" y="10"/>
                  </a:lnTo>
                  <a:lnTo>
                    <a:pt x="36" y="10"/>
                  </a:lnTo>
                  <a:lnTo>
                    <a:pt x="38" y="8"/>
                  </a:lnTo>
                  <a:lnTo>
                    <a:pt x="36" y="6"/>
                  </a:lnTo>
                  <a:lnTo>
                    <a:pt x="32" y="6"/>
                  </a:lnTo>
                  <a:lnTo>
                    <a:pt x="32" y="2"/>
                  </a:lnTo>
                  <a:lnTo>
                    <a:pt x="30" y="2"/>
                  </a:lnTo>
                  <a:lnTo>
                    <a:pt x="30" y="4"/>
                  </a:lnTo>
                  <a:lnTo>
                    <a:pt x="20" y="4"/>
                  </a:lnTo>
                  <a:lnTo>
                    <a:pt x="12" y="2"/>
                  </a:lnTo>
                  <a:lnTo>
                    <a:pt x="4"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89" name="Freeform 505">
              <a:extLst>
                <a:ext uri="{FF2B5EF4-FFF2-40B4-BE49-F238E27FC236}">
                  <a16:creationId xmlns:a16="http://schemas.microsoft.com/office/drawing/2014/main" id="{87901DF9-51E7-46DC-BD0E-B8112DB6D380}"/>
                </a:ext>
              </a:extLst>
            </p:cNvPr>
            <p:cNvSpPr>
              <a:spLocks/>
            </p:cNvSpPr>
            <p:nvPr/>
          </p:nvSpPr>
          <p:spPr bwMode="auto">
            <a:xfrm>
              <a:off x="4467225" y="2701925"/>
              <a:ext cx="12700" cy="28575"/>
            </a:xfrm>
            <a:custGeom>
              <a:avLst/>
              <a:gdLst/>
              <a:ahLst/>
              <a:cxnLst>
                <a:cxn ang="0">
                  <a:pos x="0" y="10"/>
                </a:cxn>
                <a:cxn ang="0">
                  <a:pos x="0" y="10"/>
                </a:cxn>
                <a:cxn ang="0">
                  <a:pos x="0" y="6"/>
                </a:cxn>
                <a:cxn ang="0">
                  <a:pos x="0" y="2"/>
                </a:cxn>
                <a:cxn ang="0">
                  <a:pos x="2" y="2"/>
                </a:cxn>
                <a:cxn ang="0">
                  <a:pos x="4" y="0"/>
                </a:cxn>
                <a:cxn ang="0">
                  <a:pos x="4" y="2"/>
                </a:cxn>
                <a:cxn ang="0">
                  <a:pos x="6" y="4"/>
                </a:cxn>
                <a:cxn ang="0">
                  <a:pos x="8" y="6"/>
                </a:cxn>
                <a:cxn ang="0">
                  <a:pos x="8" y="10"/>
                </a:cxn>
                <a:cxn ang="0">
                  <a:pos x="6" y="12"/>
                </a:cxn>
                <a:cxn ang="0">
                  <a:pos x="6" y="16"/>
                </a:cxn>
                <a:cxn ang="0">
                  <a:pos x="8" y="18"/>
                </a:cxn>
                <a:cxn ang="0">
                  <a:pos x="2" y="16"/>
                </a:cxn>
                <a:cxn ang="0">
                  <a:pos x="0" y="14"/>
                </a:cxn>
                <a:cxn ang="0">
                  <a:pos x="0" y="12"/>
                </a:cxn>
                <a:cxn ang="0">
                  <a:pos x="0" y="10"/>
                </a:cxn>
                <a:cxn ang="0">
                  <a:pos x="0" y="10"/>
                </a:cxn>
              </a:cxnLst>
              <a:rect l="0" t="0" r="r" b="b"/>
              <a:pathLst>
                <a:path w="8" h="18">
                  <a:moveTo>
                    <a:pt x="0" y="10"/>
                  </a:moveTo>
                  <a:lnTo>
                    <a:pt x="0" y="10"/>
                  </a:lnTo>
                  <a:lnTo>
                    <a:pt x="0" y="6"/>
                  </a:lnTo>
                  <a:lnTo>
                    <a:pt x="0" y="2"/>
                  </a:lnTo>
                  <a:lnTo>
                    <a:pt x="2" y="2"/>
                  </a:lnTo>
                  <a:lnTo>
                    <a:pt x="4" y="0"/>
                  </a:lnTo>
                  <a:lnTo>
                    <a:pt x="4" y="2"/>
                  </a:lnTo>
                  <a:lnTo>
                    <a:pt x="6" y="4"/>
                  </a:lnTo>
                  <a:lnTo>
                    <a:pt x="8" y="6"/>
                  </a:lnTo>
                  <a:lnTo>
                    <a:pt x="8" y="10"/>
                  </a:lnTo>
                  <a:lnTo>
                    <a:pt x="6" y="12"/>
                  </a:lnTo>
                  <a:lnTo>
                    <a:pt x="6" y="16"/>
                  </a:lnTo>
                  <a:lnTo>
                    <a:pt x="8" y="18"/>
                  </a:lnTo>
                  <a:lnTo>
                    <a:pt x="2" y="16"/>
                  </a:lnTo>
                  <a:lnTo>
                    <a:pt x="0" y="14"/>
                  </a:lnTo>
                  <a:lnTo>
                    <a:pt x="0" y="12"/>
                  </a:lnTo>
                  <a:lnTo>
                    <a:pt x="0" y="10"/>
                  </a:lnTo>
                  <a:lnTo>
                    <a:pt x="0" y="1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90" name="Freeform 506">
              <a:extLst>
                <a:ext uri="{FF2B5EF4-FFF2-40B4-BE49-F238E27FC236}">
                  <a16:creationId xmlns:a16="http://schemas.microsoft.com/office/drawing/2014/main" id="{8495DFF0-6B82-48C2-A80F-444D3F5AAF27}"/>
                </a:ext>
              </a:extLst>
            </p:cNvPr>
            <p:cNvSpPr>
              <a:spLocks/>
            </p:cNvSpPr>
            <p:nvPr/>
          </p:nvSpPr>
          <p:spPr bwMode="auto">
            <a:xfrm>
              <a:off x="4940300" y="2819400"/>
              <a:ext cx="38100" cy="28575"/>
            </a:xfrm>
            <a:custGeom>
              <a:avLst/>
              <a:gdLst/>
              <a:ahLst/>
              <a:cxnLst>
                <a:cxn ang="0">
                  <a:pos x="24" y="6"/>
                </a:cxn>
                <a:cxn ang="0">
                  <a:pos x="24" y="6"/>
                </a:cxn>
                <a:cxn ang="0">
                  <a:pos x="22" y="4"/>
                </a:cxn>
                <a:cxn ang="0">
                  <a:pos x="16" y="2"/>
                </a:cxn>
                <a:cxn ang="0">
                  <a:pos x="12" y="0"/>
                </a:cxn>
                <a:cxn ang="0">
                  <a:pos x="10" y="0"/>
                </a:cxn>
                <a:cxn ang="0">
                  <a:pos x="8" y="2"/>
                </a:cxn>
                <a:cxn ang="0">
                  <a:pos x="6" y="4"/>
                </a:cxn>
                <a:cxn ang="0">
                  <a:pos x="4" y="8"/>
                </a:cxn>
                <a:cxn ang="0">
                  <a:pos x="2" y="14"/>
                </a:cxn>
                <a:cxn ang="0">
                  <a:pos x="0" y="16"/>
                </a:cxn>
                <a:cxn ang="0">
                  <a:pos x="2" y="16"/>
                </a:cxn>
                <a:cxn ang="0">
                  <a:pos x="4" y="18"/>
                </a:cxn>
                <a:cxn ang="0">
                  <a:pos x="6" y="18"/>
                </a:cxn>
                <a:cxn ang="0">
                  <a:pos x="6" y="16"/>
                </a:cxn>
                <a:cxn ang="0">
                  <a:pos x="8" y="16"/>
                </a:cxn>
                <a:cxn ang="0">
                  <a:pos x="12" y="16"/>
                </a:cxn>
                <a:cxn ang="0">
                  <a:pos x="14" y="18"/>
                </a:cxn>
                <a:cxn ang="0">
                  <a:pos x="14" y="16"/>
                </a:cxn>
                <a:cxn ang="0">
                  <a:pos x="18" y="14"/>
                </a:cxn>
                <a:cxn ang="0">
                  <a:pos x="22" y="10"/>
                </a:cxn>
                <a:cxn ang="0">
                  <a:pos x="24" y="6"/>
                </a:cxn>
              </a:cxnLst>
              <a:rect l="0" t="0" r="r" b="b"/>
              <a:pathLst>
                <a:path w="24" h="18">
                  <a:moveTo>
                    <a:pt x="24" y="6"/>
                  </a:moveTo>
                  <a:lnTo>
                    <a:pt x="24" y="6"/>
                  </a:lnTo>
                  <a:lnTo>
                    <a:pt x="22" y="4"/>
                  </a:lnTo>
                  <a:lnTo>
                    <a:pt x="16" y="2"/>
                  </a:lnTo>
                  <a:lnTo>
                    <a:pt x="12" y="0"/>
                  </a:lnTo>
                  <a:lnTo>
                    <a:pt x="10" y="0"/>
                  </a:lnTo>
                  <a:lnTo>
                    <a:pt x="8" y="2"/>
                  </a:lnTo>
                  <a:lnTo>
                    <a:pt x="6" y="4"/>
                  </a:lnTo>
                  <a:lnTo>
                    <a:pt x="4" y="8"/>
                  </a:lnTo>
                  <a:lnTo>
                    <a:pt x="2" y="14"/>
                  </a:lnTo>
                  <a:lnTo>
                    <a:pt x="0" y="16"/>
                  </a:lnTo>
                  <a:lnTo>
                    <a:pt x="2" y="16"/>
                  </a:lnTo>
                  <a:lnTo>
                    <a:pt x="4" y="18"/>
                  </a:lnTo>
                  <a:lnTo>
                    <a:pt x="6" y="18"/>
                  </a:lnTo>
                  <a:lnTo>
                    <a:pt x="6" y="16"/>
                  </a:lnTo>
                  <a:lnTo>
                    <a:pt x="8" y="16"/>
                  </a:lnTo>
                  <a:lnTo>
                    <a:pt x="12" y="16"/>
                  </a:lnTo>
                  <a:lnTo>
                    <a:pt x="14" y="18"/>
                  </a:lnTo>
                  <a:lnTo>
                    <a:pt x="14" y="16"/>
                  </a:lnTo>
                  <a:lnTo>
                    <a:pt x="18" y="14"/>
                  </a:lnTo>
                  <a:lnTo>
                    <a:pt x="22" y="10"/>
                  </a:lnTo>
                  <a:lnTo>
                    <a:pt x="24"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91" name="Freeform 507">
              <a:extLst>
                <a:ext uri="{FF2B5EF4-FFF2-40B4-BE49-F238E27FC236}">
                  <a16:creationId xmlns:a16="http://schemas.microsoft.com/office/drawing/2014/main" id="{FE0CEF4E-B02B-452E-9A08-63925B63A024}"/>
                </a:ext>
              </a:extLst>
            </p:cNvPr>
            <p:cNvSpPr>
              <a:spLocks/>
            </p:cNvSpPr>
            <p:nvPr/>
          </p:nvSpPr>
          <p:spPr bwMode="auto">
            <a:xfrm>
              <a:off x="4940300" y="2819400"/>
              <a:ext cx="38100" cy="28575"/>
            </a:xfrm>
            <a:custGeom>
              <a:avLst/>
              <a:gdLst/>
              <a:ahLst/>
              <a:cxnLst>
                <a:cxn ang="0">
                  <a:pos x="24" y="6"/>
                </a:cxn>
                <a:cxn ang="0">
                  <a:pos x="24" y="6"/>
                </a:cxn>
                <a:cxn ang="0">
                  <a:pos x="22" y="4"/>
                </a:cxn>
                <a:cxn ang="0">
                  <a:pos x="16" y="2"/>
                </a:cxn>
                <a:cxn ang="0">
                  <a:pos x="12" y="0"/>
                </a:cxn>
                <a:cxn ang="0">
                  <a:pos x="10" y="0"/>
                </a:cxn>
                <a:cxn ang="0">
                  <a:pos x="8" y="2"/>
                </a:cxn>
                <a:cxn ang="0">
                  <a:pos x="6" y="4"/>
                </a:cxn>
                <a:cxn ang="0">
                  <a:pos x="4" y="8"/>
                </a:cxn>
                <a:cxn ang="0">
                  <a:pos x="2" y="14"/>
                </a:cxn>
                <a:cxn ang="0">
                  <a:pos x="0" y="16"/>
                </a:cxn>
                <a:cxn ang="0">
                  <a:pos x="2" y="16"/>
                </a:cxn>
                <a:cxn ang="0">
                  <a:pos x="4" y="18"/>
                </a:cxn>
                <a:cxn ang="0">
                  <a:pos x="6" y="18"/>
                </a:cxn>
                <a:cxn ang="0">
                  <a:pos x="6" y="16"/>
                </a:cxn>
                <a:cxn ang="0">
                  <a:pos x="8" y="16"/>
                </a:cxn>
                <a:cxn ang="0">
                  <a:pos x="12" y="16"/>
                </a:cxn>
                <a:cxn ang="0">
                  <a:pos x="14" y="18"/>
                </a:cxn>
                <a:cxn ang="0">
                  <a:pos x="14" y="16"/>
                </a:cxn>
                <a:cxn ang="0">
                  <a:pos x="18" y="14"/>
                </a:cxn>
                <a:cxn ang="0">
                  <a:pos x="22" y="10"/>
                </a:cxn>
                <a:cxn ang="0">
                  <a:pos x="24" y="6"/>
                </a:cxn>
              </a:cxnLst>
              <a:rect l="0" t="0" r="r" b="b"/>
              <a:pathLst>
                <a:path w="24" h="18">
                  <a:moveTo>
                    <a:pt x="24" y="6"/>
                  </a:moveTo>
                  <a:lnTo>
                    <a:pt x="24" y="6"/>
                  </a:lnTo>
                  <a:lnTo>
                    <a:pt x="22" y="4"/>
                  </a:lnTo>
                  <a:lnTo>
                    <a:pt x="16" y="2"/>
                  </a:lnTo>
                  <a:lnTo>
                    <a:pt x="12" y="0"/>
                  </a:lnTo>
                  <a:lnTo>
                    <a:pt x="10" y="0"/>
                  </a:lnTo>
                  <a:lnTo>
                    <a:pt x="8" y="2"/>
                  </a:lnTo>
                  <a:lnTo>
                    <a:pt x="6" y="4"/>
                  </a:lnTo>
                  <a:lnTo>
                    <a:pt x="4" y="8"/>
                  </a:lnTo>
                  <a:lnTo>
                    <a:pt x="2" y="14"/>
                  </a:lnTo>
                  <a:lnTo>
                    <a:pt x="0" y="16"/>
                  </a:lnTo>
                  <a:lnTo>
                    <a:pt x="2" y="16"/>
                  </a:lnTo>
                  <a:lnTo>
                    <a:pt x="4" y="18"/>
                  </a:lnTo>
                  <a:lnTo>
                    <a:pt x="6" y="18"/>
                  </a:lnTo>
                  <a:lnTo>
                    <a:pt x="6" y="16"/>
                  </a:lnTo>
                  <a:lnTo>
                    <a:pt x="8" y="16"/>
                  </a:lnTo>
                  <a:lnTo>
                    <a:pt x="12" y="16"/>
                  </a:lnTo>
                  <a:lnTo>
                    <a:pt x="14" y="18"/>
                  </a:lnTo>
                  <a:lnTo>
                    <a:pt x="14" y="16"/>
                  </a:lnTo>
                  <a:lnTo>
                    <a:pt x="18" y="14"/>
                  </a:lnTo>
                  <a:lnTo>
                    <a:pt x="22" y="10"/>
                  </a:lnTo>
                  <a:lnTo>
                    <a:pt x="24" y="6"/>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92" name="Freeform 508">
              <a:extLst>
                <a:ext uri="{FF2B5EF4-FFF2-40B4-BE49-F238E27FC236}">
                  <a16:creationId xmlns:a16="http://schemas.microsoft.com/office/drawing/2014/main" id="{AC3E1D86-8791-4985-8BE9-E806B628352D}"/>
                </a:ext>
              </a:extLst>
            </p:cNvPr>
            <p:cNvSpPr>
              <a:spLocks/>
            </p:cNvSpPr>
            <p:nvPr/>
          </p:nvSpPr>
          <p:spPr bwMode="auto">
            <a:xfrm>
              <a:off x="4902200" y="2743200"/>
              <a:ext cx="76200" cy="101600"/>
            </a:xfrm>
            <a:custGeom>
              <a:avLst/>
              <a:gdLst/>
              <a:ahLst/>
              <a:cxnLst>
                <a:cxn ang="0">
                  <a:pos x="24" y="64"/>
                </a:cxn>
                <a:cxn ang="0">
                  <a:pos x="24" y="64"/>
                </a:cxn>
                <a:cxn ang="0">
                  <a:pos x="28" y="62"/>
                </a:cxn>
                <a:cxn ang="0">
                  <a:pos x="30" y="56"/>
                </a:cxn>
                <a:cxn ang="0">
                  <a:pos x="32" y="52"/>
                </a:cxn>
                <a:cxn ang="0">
                  <a:pos x="32" y="50"/>
                </a:cxn>
                <a:cxn ang="0">
                  <a:pos x="34" y="48"/>
                </a:cxn>
                <a:cxn ang="0">
                  <a:pos x="36" y="48"/>
                </a:cxn>
                <a:cxn ang="0">
                  <a:pos x="40" y="50"/>
                </a:cxn>
                <a:cxn ang="0">
                  <a:pos x="46" y="52"/>
                </a:cxn>
                <a:cxn ang="0">
                  <a:pos x="48" y="54"/>
                </a:cxn>
                <a:cxn ang="0">
                  <a:pos x="40" y="42"/>
                </a:cxn>
                <a:cxn ang="0">
                  <a:pos x="38" y="40"/>
                </a:cxn>
                <a:cxn ang="0">
                  <a:pos x="36" y="38"/>
                </a:cxn>
                <a:cxn ang="0">
                  <a:pos x="36" y="34"/>
                </a:cxn>
                <a:cxn ang="0">
                  <a:pos x="36" y="30"/>
                </a:cxn>
                <a:cxn ang="0">
                  <a:pos x="34" y="26"/>
                </a:cxn>
                <a:cxn ang="0">
                  <a:pos x="32" y="24"/>
                </a:cxn>
                <a:cxn ang="0">
                  <a:pos x="32" y="20"/>
                </a:cxn>
                <a:cxn ang="0">
                  <a:pos x="32" y="14"/>
                </a:cxn>
                <a:cxn ang="0">
                  <a:pos x="28" y="10"/>
                </a:cxn>
                <a:cxn ang="0">
                  <a:pos x="22" y="6"/>
                </a:cxn>
                <a:cxn ang="0">
                  <a:pos x="16" y="2"/>
                </a:cxn>
                <a:cxn ang="0">
                  <a:pos x="12" y="0"/>
                </a:cxn>
                <a:cxn ang="0">
                  <a:pos x="8" y="2"/>
                </a:cxn>
                <a:cxn ang="0">
                  <a:pos x="4" y="2"/>
                </a:cxn>
                <a:cxn ang="0">
                  <a:pos x="0" y="4"/>
                </a:cxn>
                <a:cxn ang="0">
                  <a:pos x="0" y="6"/>
                </a:cxn>
                <a:cxn ang="0">
                  <a:pos x="4" y="8"/>
                </a:cxn>
                <a:cxn ang="0">
                  <a:pos x="10" y="16"/>
                </a:cxn>
                <a:cxn ang="0">
                  <a:pos x="10" y="20"/>
                </a:cxn>
                <a:cxn ang="0">
                  <a:pos x="14" y="24"/>
                </a:cxn>
                <a:cxn ang="0">
                  <a:pos x="18" y="30"/>
                </a:cxn>
                <a:cxn ang="0">
                  <a:pos x="20" y="34"/>
                </a:cxn>
                <a:cxn ang="0">
                  <a:pos x="20" y="36"/>
                </a:cxn>
                <a:cxn ang="0">
                  <a:pos x="20" y="38"/>
                </a:cxn>
                <a:cxn ang="0">
                  <a:pos x="20" y="40"/>
                </a:cxn>
                <a:cxn ang="0">
                  <a:pos x="20" y="42"/>
                </a:cxn>
                <a:cxn ang="0">
                  <a:pos x="22" y="44"/>
                </a:cxn>
                <a:cxn ang="0">
                  <a:pos x="20" y="46"/>
                </a:cxn>
                <a:cxn ang="0">
                  <a:pos x="20" y="48"/>
                </a:cxn>
                <a:cxn ang="0">
                  <a:pos x="20" y="54"/>
                </a:cxn>
                <a:cxn ang="0">
                  <a:pos x="20" y="56"/>
                </a:cxn>
                <a:cxn ang="0">
                  <a:pos x="22" y="58"/>
                </a:cxn>
                <a:cxn ang="0">
                  <a:pos x="20" y="60"/>
                </a:cxn>
                <a:cxn ang="0">
                  <a:pos x="20" y="62"/>
                </a:cxn>
                <a:cxn ang="0">
                  <a:pos x="22" y="64"/>
                </a:cxn>
                <a:cxn ang="0">
                  <a:pos x="24" y="64"/>
                </a:cxn>
                <a:cxn ang="0">
                  <a:pos x="24" y="64"/>
                </a:cxn>
              </a:cxnLst>
              <a:rect l="0" t="0" r="r" b="b"/>
              <a:pathLst>
                <a:path w="48" h="64">
                  <a:moveTo>
                    <a:pt x="24" y="64"/>
                  </a:moveTo>
                  <a:lnTo>
                    <a:pt x="24" y="64"/>
                  </a:lnTo>
                  <a:lnTo>
                    <a:pt x="28" y="62"/>
                  </a:lnTo>
                  <a:lnTo>
                    <a:pt x="30" y="56"/>
                  </a:lnTo>
                  <a:lnTo>
                    <a:pt x="32" y="52"/>
                  </a:lnTo>
                  <a:lnTo>
                    <a:pt x="32" y="50"/>
                  </a:lnTo>
                  <a:lnTo>
                    <a:pt x="34" y="48"/>
                  </a:lnTo>
                  <a:lnTo>
                    <a:pt x="36" y="48"/>
                  </a:lnTo>
                  <a:lnTo>
                    <a:pt x="40" y="50"/>
                  </a:lnTo>
                  <a:lnTo>
                    <a:pt x="46" y="52"/>
                  </a:lnTo>
                  <a:lnTo>
                    <a:pt x="48" y="54"/>
                  </a:lnTo>
                  <a:lnTo>
                    <a:pt x="40" y="42"/>
                  </a:lnTo>
                  <a:lnTo>
                    <a:pt x="38" y="40"/>
                  </a:lnTo>
                  <a:lnTo>
                    <a:pt x="36" y="38"/>
                  </a:lnTo>
                  <a:lnTo>
                    <a:pt x="36" y="34"/>
                  </a:lnTo>
                  <a:lnTo>
                    <a:pt x="36" y="30"/>
                  </a:lnTo>
                  <a:lnTo>
                    <a:pt x="34" y="26"/>
                  </a:lnTo>
                  <a:lnTo>
                    <a:pt x="32" y="24"/>
                  </a:lnTo>
                  <a:lnTo>
                    <a:pt x="32" y="20"/>
                  </a:lnTo>
                  <a:lnTo>
                    <a:pt x="32" y="14"/>
                  </a:lnTo>
                  <a:lnTo>
                    <a:pt x="28" y="10"/>
                  </a:lnTo>
                  <a:lnTo>
                    <a:pt x="22" y="6"/>
                  </a:lnTo>
                  <a:lnTo>
                    <a:pt x="16" y="2"/>
                  </a:lnTo>
                  <a:lnTo>
                    <a:pt x="12" y="0"/>
                  </a:lnTo>
                  <a:lnTo>
                    <a:pt x="8" y="2"/>
                  </a:lnTo>
                  <a:lnTo>
                    <a:pt x="4" y="2"/>
                  </a:lnTo>
                  <a:lnTo>
                    <a:pt x="0" y="4"/>
                  </a:lnTo>
                  <a:lnTo>
                    <a:pt x="0" y="6"/>
                  </a:lnTo>
                  <a:lnTo>
                    <a:pt x="4" y="8"/>
                  </a:lnTo>
                  <a:lnTo>
                    <a:pt x="10" y="16"/>
                  </a:lnTo>
                  <a:lnTo>
                    <a:pt x="10" y="20"/>
                  </a:lnTo>
                  <a:lnTo>
                    <a:pt x="14" y="24"/>
                  </a:lnTo>
                  <a:lnTo>
                    <a:pt x="18" y="30"/>
                  </a:lnTo>
                  <a:lnTo>
                    <a:pt x="20" y="34"/>
                  </a:lnTo>
                  <a:lnTo>
                    <a:pt x="20" y="36"/>
                  </a:lnTo>
                  <a:lnTo>
                    <a:pt x="20" y="38"/>
                  </a:lnTo>
                  <a:lnTo>
                    <a:pt x="20" y="40"/>
                  </a:lnTo>
                  <a:lnTo>
                    <a:pt x="20" y="42"/>
                  </a:lnTo>
                  <a:lnTo>
                    <a:pt x="22" y="44"/>
                  </a:lnTo>
                  <a:lnTo>
                    <a:pt x="20" y="46"/>
                  </a:lnTo>
                  <a:lnTo>
                    <a:pt x="20" y="48"/>
                  </a:lnTo>
                  <a:lnTo>
                    <a:pt x="20" y="54"/>
                  </a:lnTo>
                  <a:lnTo>
                    <a:pt x="20" y="56"/>
                  </a:lnTo>
                  <a:lnTo>
                    <a:pt x="22" y="58"/>
                  </a:lnTo>
                  <a:lnTo>
                    <a:pt x="20" y="60"/>
                  </a:lnTo>
                  <a:lnTo>
                    <a:pt x="20" y="62"/>
                  </a:lnTo>
                  <a:lnTo>
                    <a:pt x="22" y="64"/>
                  </a:lnTo>
                  <a:lnTo>
                    <a:pt x="24" y="64"/>
                  </a:lnTo>
                  <a:lnTo>
                    <a:pt x="24" y="6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93" name="Freeform 509">
              <a:extLst>
                <a:ext uri="{FF2B5EF4-FFF2-40B4-BE49-F238E27FC236}">
                  <a16:creationId xmlns:a16="http://schemas.microsoft.com/office/drawing/2014/main" id="{C63800EB-B18F-47FA-AC44-8361B75C5294}"/>
                </a:ext>
              </a:extLst>
            </p:cNvPr>
            <p:cNvSpPr>
              <a:spLocks/>
            </p:cNvSpPr>
            <p:nvPr/>
          </p:nvSpPr>
          <p:spPr bwMode="auto">
            <a:xfrm>
              <a:off x="4781550" y="2444750"/>
              <a:ext cx="161925" cy="92075"/>
            </a:xfrm>
            <a:custGeom>
              <a:avLst/>
              <a:gdLst/>
              <a:ahLst/>
              <a:cxnLst>
                <a:cxn ang="0">
                  <a:pos x="0" y="40"/>
                </a:cxn>
                <a:cxn ang="0">
                  <a:pos x="0" y="40"/>
                </a:cxn>
                <a:cxn ang="0">
                  <a:pos x="6" y="38"/>
                </a:cxn>
                <a:cxn ang="0">
                  <a:pos x="12" y="34"/>
                </a:cxn>
                <a:cxn ang="0">
                  <a:pos x="18" y="36"/>
                </a:cxn>
                <a:cxn ang="0">
                  <a:pos x="26" y="38"/>
                </a:cxn>
                <a:cxn ang="0">
                  <a:pos x="38" y="42"/>
                </a:cxn>
                <a:cxn ang="0">
                  <a:pos x="42" y="44"/>
                </a:cxn>
                <a:cxn ang="0">
                  <a:pos x="46" y="44"/>
                </a:cxn>
                <a:cxn ang="0">
                  <a:pos x="50" y="44"/>
                </a:cxn>
                <a:cxn ang="0">
                  <a:pos x="52" y="46"/>
                </a:cxn>
                <a:cxn ang="0">
                  <a:pos x="54" y="50"/>
                </a:cxn>
                <a:cxn ang="0">
                  <a:pos x="58" y="50"/>
                </a:cxn>
                <a:cxn ang="0">
                  <a:pos x="62" y="52"/>
                </a:cxn>
                <a:cxn ang="0">
                  <a:pos x="68" y="56"/>
                </a:cxn>
                <a:cxn ang="0">
                  <a:pos x="74" y="58"/>
                </a:cxn>
                <a:cxn ang="0">
                  <a:pos x="78" y="54"/>
                </a:cxn>
                <a:cxn ang="0">
                  <a:pos x="80" y="52"/>
                </a:cxn>
                <a:cxn ang="0">
                  <a:pos x="84" y="52"/>
                </a:cxn>
                <a:cxn ang="0">
                  <a:pos x="88" y="54"/>
                </a:cxn>
                <a:cxn ang="0">
                  <a:pos x="90" y="48"/>
                </a:cxn>
                <a:cxn ang="0">
                  <a:pos x="90" y="42"/>
                </a:cxn>
                <a:cxn ang="0">
                  <a:pos x="92" y="40"/>
                </a:cxn>
                <a:cxn ang="0">
                  <a:pos x="96" y="42"/>
                </a:cxn>
                <a:cxn ang="0">
                  <a:pos x="100" y="42"/>
                </a:cxn>
                <a:cxn ang="0">
                  <a:pos x="102" y="40"/>
                </a:cxn>
                <a:cxn ang="0">
                  <a:pos x="100" y="34"/>
                </a:cxn>
                <a:cxn ang="0">
                  <a:pos x="96" y="28"/>
                </a:cxn>
                <a:cxn ang="0">
                  <a:pos x="94" y="26"/>
                </a:cxn>
                <a:cxn ang="0">
                  <a:pos x="92" y="26"/>
                </a:cxn>
                <a:cxn ang="0">
                  <a:pos x="90" y="24"/>
                </a:cxn>
                <a:cxn ang="0">
                  <a:pos x="90" y="14"/>
                </a:cxn>
                <a:cxn ang="0">
                  <a:pos x="86" y="16"/>
                </a:cxn>
                <a:cxn ang="0">
                  <a:pos x="84" y="16"/>
                </a:cxn>
                <a:cxn ang="0">
                  <a:pos x="82" y="14"/>
                </a:cxn>
                <a:cxn ang="0">
                  <a:pos x="82" y="10"/>
                </a:cxn>
                <a:cxn ang="0">
                  <a:pos x="80" y="10"/>
                </a:cxn>
                <a:cxn ang="0">
                  <a:pos x="74" y="12"/>
                </a:cxn>
                <a:cxn ang="0">
                  <a:pos x="70" y="6"/>
                </a:cxn>
                <a:cxn ang="0">
                  <a:pos x="66" y="6"/>
                </a:cxn>
                <a:cxn ang="0">
                  <a:pos x="66" y="4"/>
                </a:cxn>
                <a:cxn ang="0">
                  <a:pos x="62" y="2"/>
                </a:cxn>
                <a:cxn ang="0">
                  <a:pos x="56" y="0"/>
                </a:cxn>
                <a:cxn ang="0">
                  <a:pos x="52" y="0"/>
                </a:cxn>
                <a:cxn ang="0">
                  <a:pos x="52" y="2"/>
                </a:cxn>
                <a:cxn ang="0">
                  <a:pos x="48" y="2"/>
                </a:cxn>
                <a:cxn ang="0">
                  <a:pos x="42" y="2"/>
                </a:cxn>
                <a:cxn ang="0">
                  <a:pos x="42" y="8"/>
                </a:cxn>
                <a:cxn ang="0">
                  <a:pos x="44" y="18"/>
                </a:cxn>
                <a:cxn ang="0">
                  <a:pos x="36" y="22"/>
                </a:cxn>
                <a:cxn ang="0">
                  <a:pos x="32" y="22"/>
                </a:cxn>
                <a:cxn ang="0">
                  <a:pos x="28" y="20"/>
                </a:cxn>
                <a:cxn ang="0">
                  <a:pos x="20" y="12"/>
                </a:cxn>
                <a:cxn ang="0">
                  <a:pos x="20" y="10"/>
                </a:cxn>
                <a:cxn ang="0">
                  <a:pos x="22" y="10"/>
                </a:cxn>
                <a:cxn ang="0">
                  <a:pos x="22" y="6"/>
                </a:cxn>
                <a:cxn ang="0">
                  <a:pos x="20" y="6"/>
                </a:cxn>
                <a:cxn ang="0">
                  <a:pos x="18" y="8"/>
                </a:cxn>
                <a:cxn ang="0">
                  <a:pos x="12" y="10"/>
                </a:cxn>
                <a:cxn ang="0">
                  <a:pos x="10" y="16"/>
                </a:cxn>
                <a:cxn ang="0">
                  <a:pos x="2" y="28"/>
                </a:cxn>
                <a:cxn ang="0">
                  <a:pos x="0" y="40"/>
                </a:cxn>
                <a:cxn ang="0">
                  <a:pos x="0" y="40"/>
                </a:cxn>
              </a:cxnLst>
              <a:rect l="0" t="0" r="r" b="b"/>
              <a:pathLst>
                <a:path w="102" h="58">
                  <a:moveTo>
                    <a:pt x="0" y="40"/>
                  </a:moveTo>
                  <a:lnTo>
                    <a:pt x="0" y="40"/>
                  </a:lnTo>
                  <a:lnTo>
                    <a:pt x="6" y="38"/>
                  </a:lnTo>
                  <a:lnTo>
                    <a:pt x="12" y="34"/>
                  </a:lnTo>
                  <a:lnTo>
                    <a:pt x="18" y="36"/>
                  </a:lnTo>
                  <a:lnTo>
                    <a:pt x="26" y="38"/>
                  </a:lnTo>
                  <a:lnTo>
                    <a:pt x="38" y="42"/>
                  </a:lnTo>
                  <a:lnTo>
                    <a:pt x="42" y="44"/>
                  </a:lnTo>
                  <a:lnTo>
                    <a:pt x="46" y="44"/>
                  </a:lnTo>
                  <a:lnTo>
                    <a:pt x="50" y="44"/>
                  </a:lnTo>
                  <a:lnTo>
                    <a:pt x="52" y="46"/>
                  </a:lnTo>
                  <a:lnTo>
                    <a:pt x="54" y="50"/>
                  </a:lnTo>
                  <a:lnTo>
                    <a:pt x="58" y="50"/>
                  </a:lnTo>
                  <a:lnTo>
                    <a:pt x="62" y="52"/>
                  </a:lnTo>
                  <a:lnTo>
                    <a:pt x="68" y="56"/>
                  </a:lnTo>
                  <a:lnTo>
                    <a:pt x="74" y="58"/>
                  </a:lnTo>
                  <a:lnTo>
                    <a:pt x="78" y="54"/>
                  </a:lnTo>
                  <a:lnTo>
                    <a:pt x="80" y="52"/>
                  </a:lnTo>
                  <a:lnTo>
                    <a:pt x="84" y="52"/>
                  </a:lnTo>
                  <a:lnTo>
                    <a:pt x="88" y="54"/>
                  </a:lnTo>
                  <a:lnTo>
                    <a:pt x="90" y="48"/>
                  </a:lnTo>
                  <a:lnTo>
                    <a:pt x="90" y="42"/>
                  </a:lnTo>
                  <a:lnTo>
                    <a:pt x="92" y="40"/>
                  </a:lnTo>
                  <a:lnTo>
                    <a:pt x="96" y="42"/>
                  </a:lnTo>
                  <a:lnTo>
                    <a:pt x="100" y="42"/>
                  </a:lnTo>
                  <a:lnTo>
                    <a:pt x="102" y="40"/>
                  </a:lnTo>
                  <a:lnTo>
                    <a:pt x="100" y="34"/>
                  </a:lnTo>
                  <a:lnTo>
                    <a:pt x="96" y="28"/>
                  </a:lnTo>
                  <a:lnTo>
                    <a:pt x="94" y="26"/>
                  </a:lnTo>
                  <a:lnTo>
                    <a:pt x="92" y="26"/>
                  </a:lnTo>
                  <a:lnTo>
                    <a:pt x="90" y="24"/>
                  </a:lnTo>
                  <a:lnTo>
                    <a:pt x="90" y="14"/>
                  </a:lnTo>
                  <a:lnTo>
                    <a:pt x="86" y="16"/>
                  </a:lnTo>
                  <a:lnTo>
                    <a:pt x="84" y="16"/>
                  </a:lnTo>
                  <a:lnTo>
                    <a:pt x="82" y="14"/>
                  </a:lnTo>
                  <a:lnTo>
                    <a:pt x="82" y="10"/>
                  </a:lnTo>
                  <a:lnTo>
                    <a:pt x="80" y="10"/>
                  </a:lnTo>
                  <a:lnTo>
                    <a:pt x="74" y="12"/>
                  </a:lnTo>
                  <a:lnTo>
                    <a:pt x="70" y="6"/>
                  </a:lnTo>
                  <a:lnTo>
                    <a:pt x="66" y="6"/>
                  </a:lnTo>
                  <a:lnTo>
                    <a:pt x="66" y="4"/>
                  </a:lnTo>
                  <a:lnTo>
                    <a:pt x="62" y="2"/>
                  </a:lnTo>
                  <a:lnTo>
                    <a:pt x="56" y="0"/>
                  </a:lnTo>
                  <a:lnTo>
                    <a:pt x="52" y="0"/>
                  </a:lnTo>
                  <a:lnTo>
                    <a:pt x="52" y="2"/>
                  </a:lnTo>
                  <a:lnTo>
                    <a:pt x="48" y="2"/>
                  </a:lnTo>
                  <a:lnTo>
                    <a:pt x="42" y="2"/>
                  </a:lnTo>
                  <a:lnTo>
                    <a:pt x="42" y="8"/>
                  </a:lnTo>
                  <a:lnTo>
                    <a:pt x="44" y="18"/>
                  </a:lnTo>
                  <a:lnTo>
                    <a:pt x="36" y="22"/>
                  </a:lnTo>
                  <a:lnTo>
                    <a:pt x="32" y="22"/>
                  </a:lnTo>
                  <a:lnTo>
                    <a:pt x="28" y="20"/>
                  </a:lnTo>
                  <a:lnTo>
                    <a:pt x="20" y="12"/>
                  </a:lnTo>
                  <a:lnTo>
                    <a:pt x="20" y="10"/>
                  </a:lnTo>
                  <a:lnTo>
                    <a:pt x="22" y="10"/>
                  </a:lnTo>
                  <a:lnTo>
                    <a:pt x="22" y="6"/>
                  </a:lnTo>
                  <a:lnTo>
                    <a:pt x="20" y="6"/>
                  </a:lnTo>
                  <a:lnTo>
                    <a:pt x="18" y="8"/>
                  </a:lnTo>
                  <a:lnTo>
                    <a:pt x="12" y="10"/>
                  </a:lnTo>
                  <a:lnTo>
                    <a:pt x="10" y="16"/>
                  </a:lnTo>
                  <a:lnTo>
                    <a:pt x="2" y="28"/>
                  </a:lnTo>
                  <a:lnTo>
                    <a:pt x="0" y="40"/>
                  </a:lnTo>
                  <a:lnTo>
                    <a:pt x="0" y="4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94" name="Freeform 510">
              <a:extLst>
                <a:ext uri="{FF2B5EF4-FFF2-40B4-BE49-F238E27FC236}">
                  <a16:creationId xmlns:a16="http://schemas.microsoft.com/office/drawing/2014/main" id="{1BFB38DD-80B6-4B6D-93FC-A84F5459662D}"/>
                </a:ext>
              </a:extLst>
            </p:cNvPr>
            <p:cNvSpPr>
              <a:spLocks/>
            </p:cNvSpPr>
            <p:nvPr/>
          </p:nvSpPr>
          <p:spPr bwMode="auto">
            <a:xfrm>
              <a:off x="3857625" y="2146300"/>
              <a:ext cx="161925" cy="111125"/>
            </a:xfrm>
            <a:custGeom>
              <a:avLst/>
              <a:gdLst/>
              <a:ahLst/>
              <a:cxnLst>
                <a:cxn ang="0">
                  <a:pos x="74" y="0"/>
                </a:cxn>
                <a:cxn ang="0">
                  <a:pos x="70" y="10"/>
                </a:cxn>
                <a:cxn ang="0">
                  <a:pos x="66" y="10"/>
                </a:cxn>
                <a:cxn ang="0">
                  <a:pos x="60" y="10"/>
                </a:cxn>
                <a:cxn ang="0">
                  <a:pos x="56" y="14"/>
                </a:cxn>
                <a:cxn ang="0">
                  <a:pos x="54" y="6"/>
                </a:cxn>
                <a:cxn ang="0">
                  <a:pos x="48" y="10"/>
                </a:cxn>
                <a:cxn ang="0">
                  <a:pos x="46" y="16"/>
                </a:cxn>
                <a:cxn ang="0">
                  <a:pos x="42" y="12"/>
                </a:cxn>
                <a:cxn ang="0">
                  <a:pos x="38" y="16"/>
                </a:cxn>
                <a:cxn ang="0">
                  <a:pos x="32" y="22"/>
                </a:cxn>
                <a:cxn ang="0">
                  <a:pos x="28" y="26"/>
                </a:cxn>
                <a:cxn ang="0">
                  <a:pos x="28" y="16"/>
                </a:cxn>
                <a:cxn ang="0">
                  <a:pos x="26" y="12"/>
                </a:cxn>
                <a:cxn ang="0">
                  <a:pos x="16" y="6"/>
                </a:cxn>
                <a:cxn ang="0">
                  <a:pos x="20" y="14"/>
                </a:cxn>
                <a:cxn ang="0">
                  <a:pos x="18" y="14"/>
                </a:cxn>
                <a:cxn ang="0">
                  <a:pos x="10" y="6"/>
                </a:cxn>
                <a:cxn ang="0">
                  <a:pos x="8" y="12"/>
                </a:cxn>
                <a:cxn ang="0">
                  <a:pos x="8" y="20"/>
                </a:cxn>
                <a:cxn ang="0">
                  <a:pos x="0" y="24"/>
                </a:cxn>
                <a:cxn ang="0">
                  <a:pos x="6" y="28"/>
                </a:cxn>
                <a:cxn ang="0">
                  <a:pos x="18" y="24"/>
                </a:cxn>
                <a:cxn ang="0">
                  <a:pos x="16" y="26"/>
                </a:cxn>
                <a:cxn ang="0">
                  <a:pos x="20" y="32"/>
                </a:cxn>
                <a:cxn ang="0">
                  <a:pos x="12" y="34"/>
                </a:cxn>
                <a:cxn ang="0">
                  <a:pos x="4" y="38"/>
                </a:cxn>
                <a:cxn ang="0">
                  <a:pos x="10" y="38"/>
                </a:cxn>
                <a:cxn ang="0">
                  <a:pos x="22" y="44"/>
                </a:cxn>
                <a:cxn ang="0">
                  <a:pos x="22" y="54"/>
                </a:cxn>
                <a:cxn ang="0">
                  <a:pos x="14" y="58"/>
                </a:cxn>
                <a:cxn ang="0">
                  <a:pos x="30" y="58"/>
                </a:cxn>
                <a:cxn ang="0">
                  <a:pos x="34" y="60"/>
                </a:cxn>
                <a:cxn ang="0">
                  <a:pos x="38" y="68"/>
                </a:cxn>
                <a:cxn ang="0">
                  <a:pos x="50" y="70"/>
                </a:cxn>
                <a:cxn ang="0">
                  <a:pos x="56" y="68"/>
                </a:cxn>
                <a:cxn ang="0">
                  <a:pos x="60" y="62"/>
                </a:cxn>
                <a:cxn ang="0">
                  <a:pos x="62" y="58"/>
                </a:cxn>
                <a:cxn ang="0">
                  <a:pos x="68" y="56"/>
                </a:cxn>
                <a:cxn ang="0">
                  <a:pos x="78" y="52"/>
                </a:cxn>
                <a:cxn ang="0">
                  <a:pos x="88" y="46"/>
                </a:cxn>
                <a:cxn ang="0">
                  <a:pos x="96" y="38"/>
                </a:cxn>
                <a:cxn ang="0">
                  <a:pos x="98" y="36"/>
                </a:cxn>
                <a:cxn ang="0">
                  <a:pos x="100" y="38"/>
                </a:cxn>
                <a:cxn ang="0">
                  <a:pos x="102" y="32"/>
                </a:cxn>
                <a:cxn ang="0">
                  <a:pos x="100" y="28"/>
                </a:cxn>
                <a:cxn ang="0">
                  <a:pos x="96" y="24"/>
                </a:cxn>
                <a:cxn ang="0">
                  <a:pos x="92" y="20"/>
                </a:cxn>
                <a:cxn ang="0">
                  <a:pos x="88" y="12"/>
                </a:cxn>
                <a:cxn ang="0">
                  <a:pos x="94" y="4"/>
                </a:cxn>
                <a:cxn ang="0">
                  <a:pos x="84" y="8"/>
                </a:cxn>
                <a:cxn ang="0">
                  <a:pos x="78" y="0"/>
                </a:cxn>
              </a:cxnLst>
              <a:rect l="0" t="0" r="r" b="b"/>
              <a:pathLst>
                <a:path w="102" h="70">
                  <a:moveTo>
                    <a:pt x="78" y="0"/>
                  </a:moveTo>
                  <a:lnTo>
                    <a:pt x="78" y="0"/>
                  </a:lnTo>
                  <a:lnTo>
                    <a:pt x="74" y="0"/>
                  </a:lnTo>
                  <a:lnTo>
                    <a:pt x="74" y="8"/>
                  </a:lnTo>
                  <a:lnTo>
                    <a:pt x="72" y="10"/>
                  </a:lnTo>
                  <a:lnTo>
                    <a:pt x="70" y="10"/>
                  </a:lnTo>
                  <a:lnTo>
                    <a:pt x="70" y="8"/>
                  </a:lnTo>
                  <a:lnTo>
                    <a:pt x="68" y="6"/>
                  </a:lnTo>
                  <a:lnTo>
                    <a:pt x="66" y="10"/>
                  </a:lnTo>
                  <a:lnTo>
                    <a:pt x="64" y="10"/>
                  </a:lnTo>
                  <a:lnTo>
                    <a:pt x="62" y="12"/>
                  </a:lnTo>
                  <a:lnTo>
                    <a:pt x="60" y="10"/>
                  </a:lnTo>
                  <a:lnTo>
                    <a:pt x="58" y="8"/>
                  </a:lnTo>
                  <a:lnTo>
                    <a:pt x="58" y="16"/>
                  </a:lnTo>
                  <a:lnTo>
                    <a:pt x="56" y="14"/>
                  </a:lnTo>
                  <a:lnTo>
                    <a:pt x="54" y="10"/>
                  </a:lnTo>
                  <a:lnTo>
                    <a:pt x="54" y="8"/>
                  </a:lnTo>
                  <a:lnTo>
                    <a:pt x="54" y="6"/>
                  </a:lnTo>
                  <a:lnTo>
                    <a:pt x="52" y="6"/>
                  </a:lnTo>
                  <a:lnTo>
                    <a:pt x="50" y="8"/>
                  </a:lnTo>
                  <a:lnTo>
                    <a:pt x="48" y="10"/>
                  </a:lnTo>
                  <a:lnTo>
                    <a:pt x="46" y="10"/>
                  </a:lnTo>
                  <a:lnTo>
                    <a:pt x="44" y="12"/>
                  </a:lnTo>
                  <a:lnTo>
                    <a:pt x="46" y="16"/>
                  </a:lnTo>
                  <a:lnTo>
                    <a:pt x="44" y="16"/>
                  </a:lnTo>
                  <a:lnTo>
                    <a:pt x="44" y="18"/>
                  </a:lnTo>
                  <a:lnTo>
                    <a:pt x="42" y="12"/>
                  </a:lnTo>
                  <a:lnTo>
                    <a:pt x="40" y="8"/>
                  </a:lnTo>
                  <a:lnTo>
                    <a:pt x="38" y="10"/>
                  </a:lnTo>
                  <a:lnTo>
                    <a:pt x="38" y="16"/>
                  </a:lnTo>
                  <a:lnTo>
                    <a:pt x="38" y="24"/>
                  </a:lnTo>
                  <a:lnTo>
                    <a:pt x="34" y="22"/>
                  </a:lnTo>
                  <a:lnTo>
                    <a:pt x="32" y="22"/>
                  </a:lnTo>
                  <a:lnTo>
                    <a:pt x="32" y="28"/>
                  </a:lnTo>
                  <a:lnTo>
                    <a:pt x="28" y="30"/>
                  </a:lnTo>
                  <a:lnTo>
                    <a:pt x="28" y="26"/>
                  </a:lnTo>
                  <a:lnTo>
                    <a:pt x="28" y="20"/>
                  </a:lnTo>
                  <a:lnTo>
                    <a:pt x="28" y="18"/>
                  </a:lnTo>
                  <a:lnTo>
                    <a:pt x="28" y="16"/>
                  </a:lnTo>
                  <a:lnTo>
                    <a:pt x="28" y="14"/>
                  </a:lnTo>
                  <a:lnTo>
                    <a:pt x="28" y="12"/>
                  </a:lnTo>
                  <a:lnTo>
                    <a:pt x="26" y="12"/>
                  </a:lnTo>
                  <a:lnTo>
                    <a:pt x="26" y="10"/>
                  </a:lnTo>
                  <a:lnTo>
                    <a:pt x="24" y="6"/>
                  </a:lnTo>
                  <a:lnTo>
                    <a:pt x="16" y="6"/>
                  </a:lnTo>
                  <a:lnTo>
                    <a:pt x="16" y="8"/>
                  </a:lnTo>
                  <a:lnTo>
                    <a:pt x="20" y="10"/>
                  </a:lnTo>
                  <a:lnTo>
                    <a:pt x="20" y="14"/>
                  </a:lnTo>
                  <a:lnTo>
                    <a:pt x="22" y="16"/>
                  </a:lnTo>
                  <a:lnTo>
                    <a:pt x="20" y="16"/>
                  </a:lnTo>
                  <a:lnTo>
                    <a:pt x="18" y="14"/>
                  </a:lnTo>
                  <a:lnTo>
                    <a:pt x="14" y="12"/>
                  </a:lnTo>
                  <a:lnTo>
                    <a:pt x="12" y="8"/>
                  </a:lnTo>
                  <a:lnTo>
                    <a:pt x="10" y="6"/>
                  </a:lnTo>
                  <a:lnTo>
                    <a:pt x="10" y="10"/>
                  </a:lnTo>
                  <a:lnTo>
                    <a:pt x="6" y="12"/>
                  </a:lnTo>
                  <a:lnTo>
                    <a:pt x="8" y="12"/>
                  </a:lnTo>
                  <a:lnTo>
                    <a:pt x="10" y="12"/>
                  </a:lnTo>
                  <a:lnTo>
                    <a:pt x="10" y="18"/>
                  </a:lnTo>
                  <a:lnTo>
                    <a:pt x="8" y="20"/>
                  </a:lnTo>
                  <a:lnTo>
                    <a:pt x="4" y="26"/>
                  </a:lnTo>
                  <a:lnTo>
                    <a:pt x="2" y="26"/>
                  </a:lnTo>
                  <a:lnTo>
                    <a:pt x="0" y="24"/>
                  </a:lnTo>
                  <a:lnTo>
                    <a:pt x="0" y="28"/>
                  </a:lnTo>
                  <a:lnTo>
                    <a:pt x="4" y="28"/>
                  </a:lnTo>
                  <a:lnTo>
                    <a:pt x="6" y="28"/>
                  </a:lnTo>
                  <a:lnTo>
                    <a:pt x="8" y="26"/>
                  </a:lnTo>
                  <a:lnTo>
                    <a:pt x="16" y="22"/>
                  </a:lnTo>
                  <a:lnTo>
                    <a:pt x="18" y="24"/>
                  </a:lnTo>
                  <a:lnTo>
                    <a:pt x="20" y="24"/>
                  </a:lnTo>
                  <a:lnTo>
                    <a:pt x="20" y="26"/>
                  </a:lnTo>
                  <a:lnTo>
                    <a:pt x="16" y="26"/>
                  </a:lnTo>
                  <a:lnTo>
                    <a:pt x="18" y="32"/>
                  </a:lnTo>
                  <a:lnTo>
                    <a:pt x="20" y="30"/>
                  </a:lnTo>
                  <a:lnTo>
                    <a:pt x="20" y="32"/>
                  </a:lnTo>
                  <a:lnTo>
                    <a:pt x="20" y="34"/>
                  </a:lnTo>
                  <a:lnTo>
                    <a:pt x="14" y="32"/>
                  </a:lnTo>
                  <a:lnTo>
                    <a:pt x="12" y="34"/>
                  </a:lnTo>
                  <a:lnTo>
                    <a:pt x="8" y="38"/>
                  </a:lnTo>
                  <a:lnTo>
                    <a:pt x="4" y="38"/>
                  </a:lnTo>
                  <a:lnTo>
                    <a:pt x="4" y="38"/>
                  </a:lnTo>
                  <a:lnTo>
                    <a:pt x="4" y="40"/>
                  </a:lnTo>
                  <a:lnTo>
                    <a:pt x="8" y="40"/>
                  </a:lnTo>
                  <a:lnTo>
                    <a:pt x="10" y="38"/>
                  </a:lnTo>
                  <a:lnTo>
                    <a:pt x="18" y="40"/>
                  </a:lnTo>
                  <a:lnTo>
                    <a:pt x="20" y="44"/>
                  </a:lnTo>
                  <a:lnTo>
                    <a:pt x="22" y="44"/>
                  </a:lnTo>
                  <a:lnTo>
                    <a:pt x="22" y="48"/>
                  </a:lnTo>
                  <a:lnTo>
                    <a:pt x="22" y="50"/>
                  </a:lnTo>
                  <a:lnTo>
                    <a:pt x="22" y="54"/>
                  </a:lnTo>
                  <a:lnTo>
                    <a:pt x="18" y="54"/>
                  </a:lnTo>
                  <a:lnTo>
                    <a:pt x="14" y="56"/>
                  </a:lnTo>
                  <a:lnTo>
                    <a:pt x="14" y="58"/>
                  </a:lnTo>
                  <a:lnTo>
                    <a:pt x="22" y="58"/>
                  </a:lnTo>
                  <a:lnTo>
                    <a:pt x="30" y="56"/>
                  </a:lnTo>
                  <a:lnTo>
                    <a:pt x="30" y="58"/>
                  </a:lnTo>
                  <a:lnTo>
                    <a:pt x="32" y="58"/>
                  </a:lnTo>
                  <a:lnTo>
                    <a:pt x="34" y="58"/>
                  </a:lnTo>
                  <a:lnTo>
                    <a:pt x="34" y="60"/>
                  </a:lnTo>
                  <a:lnTo>
                    <a:pt x="40" y="62"/>
                  </a:lnTo>
                  <a:lnTo>
                    <a:pt x="42" y="62"/>
                  </a:lnTo>
                  <a:lnTo>
                    <a:pt x="38" y="68"/>
                  </a:lnTo>
                  <a:lnTo>
                    <a:pt x="42" y="66"/>
                  </a:lnTo>
                  <a:lnTo>
                    <a:pt x="48" y="68"/>
                  </a:lnTo>
                  <a:lnTo>
                    <a:pt x="50" y="70"/>
                  </a:lnTo>
                  <a:lnTo>
                    <a:pt x="54" y="68"/>
                  </a:lnTo>
                  <a:lnTo>
                    <a:pt x="56" y="66"/>
                  </a:lnTo>
                  <a:lnTo>
                    <a:pt x="56" y="68"/>
                  </a:lnTo>
                  <a:lnTo>
                    <a:pt x="58" y="68"/>
                  </a:lnTo>
                  <a:lnTo>
                    <a:pt x="60" y="66"/>
                  </a:lnTo>
                  <a:lnTo>
                    <a:pt x="60" y="62"/>
                  </a:lnTo>
                  <a:lnTo>
                    <a:pt x="60" y="60"/>
                  </a:lnTo>
                  <a:lnTo>
                    <a:pt x="60" y="56"/>
                  </a:lnTo>
                  <a:lnTo>
                    <a:pt x="62" y="58"/>
                  </a:lnTo>
                  <a:lnTo>
                    <a:pt x="66" y="60"/>
                  </a:lnTo>
                  <a:lnTo>
                    <a:pt x="68" y="60"/>
                  </a:lnTo>
                  <a:lnTo>
                    <a:pt x="68" y="56"/>
                  </a:lnTo>
                  <a:lnTo>
                    <a:pt x="70" y="56"/>
                  </a:lnTo>
                  <a:lnTo>
                    <a:pt x="74" y="58"/>
                  </a:lnTo>
                  <a:lnTo>
                    <a:pt x="78" y="52"/>
                  </a:lnTo>
                  <a:lnTo>
                    <a:pt x="82" y="50"/>
                  </a:lnTo>
                  <a:lnTo>
                    <a:pt x="86" y="50"/>
                  </a:lnTo>
                  <a:lnTo>
                    <a:pt x="88" y="46"/>
                  </a:lnTo>
                  <a:lnTo>
                    <a:pt x="90" y="46"/>
                  </a:lnTo>
                  <a:lnTo>
                    <a:pt x="92" y="38"/>
                  </a:lnTo>
                  <a:lnTo>
                    <a:pt x="96" y="38"/>
                  </a:lnTo>
                  <a:lnTo>
                    <a:pt x="96" y="38"/>
                  </a:lnTo>
                  <a:lnTo>
                    <a:pt x="96" y="36"/>
                  </a:lnTo>
                  <a:lnTo>
                    <a:pt x="98" y="36"/>
                  </a:lnTo>
                  <a:lnTo>
                    <a:pt x="96" y="38"/>
                  </a:lnTo>
                  <a:lnTo>
                    <a:pt x="98" y="38"/>
                  </a:lnTo>
                  <a:lnTo>
                    <a:pt x="100" y="38"/>
                  </a:lnTo>
                  <a:lnTo>
                    <a:pt x="102" y="36"/>
                  </a:lnTo>
                  <a:lnTo>
                    <a:pt x="100" y="34"/>
                  </a:lnTo>
                  <a:lnTo>
                    <a:pt x="102" y="32"/>
                  </a:lnTo>
                  <a:lnTo>
                    <a:pt x="100" y="32"/>
                  </a:lnTo>
                  <a:lnTo>
                    <a:pt x="100" y="30"/>
                  </a:lnTo>
                  <a:lnTo>
                    <a:pt x="100" y="28"/>
                  </a:lnTo>
                  <a:lnTo>
                    <a:pt x="100" y="26"/>
                  </a:lnTo>
                  <a:lnTo>
                    <a:pt x="98" y="22"/>
                  </a:lnTo>
                  <a:lnTo>
                    <a:pt x="96" y="24"/>
                  </a:lnTo>
                  <a:lnTo>
                    <a:pt x="96" y="22"/>
                  </a:lnTo>
                  <a:lnTo>
                    <a:pt x="94" y="20"/>
                  </a:lnTo>
                  <a:lnTo>
                    <a:pt x="92" y="20"/>
                  </a:lnTo>
                  <a:lnTo>
                    <a:pt x="90" y="22"/>
                  </a:lnTo>
                  <a:lnTo>
                    <a:pt x="90" y="14"/>
                  </a:lnTo>
                  <a:lnTo>
                    <a:pt x="88" y="12"/>
                  </a:lnTo>
                  <a:lnTo>
                    <a:pt x="88" y="8"/>
                  </a:lnTo>
                  <a:lnTo>
                    <a:pt x="92" y="6"/>
                  </a:lnTo>
                  <a:lnTo>
                    <a:pt x="94" y="4"/>
                  </a:lnTo>
                  <a:lnTo>
                    <a:pt x="86" y="6"/>
                  </a:lnTo>
                  <a:lnTo>
                    <a:pt x="86" y="8"/>
                  </a:lnTo>
                  <a:lnTo>
                    <a:pt x="84" y="8"/>
                  </a:lnTo>
                  <a:lnTo>
                    <a:pt x="80" y="0"/>
                  </a:lnTo>
                  <a:lnTo>
                    <a:pt x="78" y="0"/>
                  </a:lnTo>
                  <a:lnTo>
                    <a:pt x="78"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95" name="Freeform 511">
              <a:extLst>
                <a:ext uri="{FF2B5EF4-FFF2-40B4-BE49-F238E27FC236}">
                  <a16:creationId xmlns:a16="http://schemas.microsoft.com/office/drawing/2014/main" id="{D0272B92-D758-4640-B92A-5E54621BD036}"/>
                </a:ext>
              </a:extLst>
            </p:cNvPr>
            <p:cNvSpPr>
              <a:spLocks/>
            </p:cNvSpPr>
            <p:nvPr/>
          </p:nvSpPr>
          <p:spPr bwMode="auto">
            <a:xfrm>
              <a:off x="4841875" y="2387600"/>
              <a:ext cx="95250" cy="79375"/>
            </a:xfrm>
            <a:custGeom>
              <a:avLst/>
              <a:gdLst/>
              <a:ahLst/>
              <a:cxnLst>
                <a:cxn ang="0">
                  <a:pos x="54" y="16"/>
                </a:cxn>
                <a:cxn ang="0">
                  <a:pos x="58" y="14"/>
                </a:cxn>
                <a:cxn ang="0">
                  <a:pos x="58" y="12"/>
                </a:cxn>
                <a:cxn ang="0">
                  <a:pos x="60" y="10"/>
                </a:cxn>
                <a:cxn ang="0">
                  <a:pos x="58" y="6"/>
                </a:cxn>
                <a:cxn ang="0">
                  <a:pos x="56" y="4"/>
                </a:cxn>
                <a:cxn ang="0">
                  <a:pos x="50" y="2"/>
                </a:cxn>
                <a:cxn ang="0">
                  <a:pos x="46" y="0"/>
                </a:cxn>
                <a:cxn ang="0">
                  <a:pos x="42" y="0"/>
                </a:cxn>
                <a:cxn ang="0">
                  <a:pos x="42" y="4"/>
                </a:cxn>
                <a:cxn ang="0">
                  <a:pos x="28" y="4"/>
                </a:cxn>
                <a:cxn ang="0">
                  <a:pos x="28" y="2"/>
                </a:cxn>
                <a:cxn ang="0">
                  <a:pos x="26" y="2"/>
                </a:cxn>
                <a:cxn ang="0">
                  <a:pos x="24" y="2"/>
                </a:cxn>
                <a:cxn ang="0">
                  <a:pos x="22" y="6"/>
                </a:cxn>
                <a:cxn ang="0">
                  <a:pos x="18" y="6"/>
                </a:cxn>
                <a:cxn ang="0">
                  <a:pos x="12" y="6"/>
                </a:cxn>
                <a:cxn ang="0">
                  <a:pos x="0" y="10"/>
                </a:cxn>
                <a:cxn ang="0">
                  <a:pos x="0" y="20"/>
                </a:cxn>
                <a:cxn ang="0">
                  <a:pos x="0" y="28"/>
                </a:cxn>
                <a:cxn ang="0">
                  <a:pos x="6" y="28"/>
                </a:cxn>
                <a:cxn ang="0">
                  <a:pos x="4" y="38"/>
                </a:cxn>
                <a:cxn ang="0">
                  <a:pos x="12" y="38"/>
                </a:cxn>
                <a:cxn ang="0">
                  <a:pos x="16" y="38"/>
                </a:cxn>
                <a:cxn ang="0">
                  <a:pos x="16" y="36"/>
                </a:cxn>
                <a:cxn ang="0">
                  <a:pos x="20" y="36"/>
                </a:cxn>
                <a:cxn ang="0">
                  <a:pos x="24" y="38"/>
                </a:cxn>
                <a:cxn ang="0">
                  <a:pos x="28" y="40"/>
                </a:cxn>
                <a:cxn ang="0">
                  <a:pos x="28" y="42"/>
                </a:cxn>
                <a:cxn ang="0">
                  <a:pos x="32" y="42"/>
                </a:cxn>
                <a:cxn ang="0">
                  <a:pos x="36" y="50"/>
                </a:cxn>
                <a:cxn ang="0">
                  <a:pos x="42" y="48"/>
                </a:cxn>
                <a:cxn ang="0">
                  <a:pos x="44" y="44"/>
                </a:cxn>
                <a:cxn ang="0">
                  <a:pos x="44" y="40"/>
                </a:cxn>
                <a:cxn ang="0">
                  <a:pos x="46" y="40"/>
                </a:cxn>
                <a:cxn ang="0">
                  <a:pos x="50" y="36"/>
                </a:cxn>
                <a:cxn ang="0">
                  <a:pos x="52" y="34"/>
                </a:cxn>
                <a:cxn ang="0">
                  <a:pos x="52" y="30"/>
                </a:cxn>
                <a:cxn ang="0">
                  <a:pos x="48" y="28"/>
                </a:cxn>
                <a:cxn ang="0">
                  <a:pos x="48" y="22"/>
                </a:cxn>
                <a:cxn ang="0">
                  <a:pos x="46" y="16"/>
                </a:cxn>
                <a:cxn ang="0">
                  <a:pos x="50" y="14"/>
                </a:cxn>
                <a:cxn ang="0">
                  <a:pos x="54" y="14"/>
                </a:cxn>
                <a:cxn ang="0">
                  <a:pos x="54" y="16"/>
                </a:cxn>
                <a:cxn ang="0">
                  <a:pos x="54" y="16"/>
                </a:cxn>
              </a:cxnLst>
              <a:rect l="0" t="0" r="r" b="b"/>
              <a:pathLst>
                <a:path w="60" h="50">
                  <a:moveTo>
                    <a:pt x="54" y="16"/>
                  </a:moveTo>
                  <a:lnTo>
                    <a:pt x="58" y="14"/>
                  </a:lnTo>
                  <a:lnTo>
                    <a:pt x="58" y="12"/>
                  </a:lnTo>
                  <a:lnTo>
                    <a:pt x="60" y="10"/>
                  </a:lnTo>
                  <a:lnTo>
                    <a:pt x="58" y="6"/>
                  </a:lnTo>
                  <a:lnTo>
                    <a:pt x="56" y="4"/>
                  </a:lnTo>
                  <a:lnTo>
                    <a:pt x="50" y="2"/>
                  </a:lnTo>
                  <a:lnTo>
                    <a:pt x="46" y="0"/>
                  </a:lnTo>
                  <a:lnTo>
                    <a:pt x="42" y="0"/>
                  </a:lnTo>
                  <a:lnTo>
                    <a:pt x="42" y="4"/>
                  </a:lnTo>
                  <a:lnTo>
                    <a:pt x="28" y="4"/>
                  </a:lnTo>
                  <a:lnTo>
                    <a:pt x="28" y="2"/>
                  </a:lnTo>
                  <a:lnTo>
                    <a:pt x="26" y="2"/>
                  </a:lnTo>
                  <a:lnTo>
                    <a:pt x="24" y="2"/>
                  </a:lnTo>
                  <a:lnTo>
                    <a:pt x="22" y="6"/>
                  </a:lnTo>
                  <a:lnTo>
                    <a:pt x="18" y="6"/>
                  </a:lnTo>
                  <a:lnTo>
                    <a:pt x="12" y="6"/>
                  </a:lnTo>
                  <a:lnTo>
                    <a:pt x="0" y="10"/>
                  </a:lnTo>
                  <a:lnTo>
                    <a:pt x="0" y="20"/>
                  </a:lnTo>
                  <a:lnTo>
                    <a:pt x="0" y="28"/>
                  </a:lnTo>
                  <a:lnTo>
                    <a:pt x="6" y="28"/>
                  </a:lnTo>
                  <a:lnTo>
                    <a:pt x="4" y="38"/>
                  </a:lnTo>
                  <a:lnTo>
                    <a:pt x="12" y="38"/>
                  </a:lnTo>
                  <a:lnTo>
                    <a:pt x="16" y="38"/>
                  </a:lnTo>
                  <a:lnTo>
                    <a:pt x="16" y="36"/>
                  </a:lnTo>
                  <a:lnTo>
                    <a:pt x="20" y="36"/>
                  </a:lnTo>
                  <a:lnTo>
                    <a:pt x="24" y="38"/>
                  </a:lnTo>
                  <a:lnTo>
                    <a:pt x="28" y="40"/>
                  </a:lnTo>
                  <a:lnTo>
                    <a:pt x="28" y="42"/>
                  </a:lnTo>
                  <a:lnTo>
                    <a:pt x="32" y="42"/>
                  </a:lnTo>
                  <a:lnTo>
                    <a:pt x="36" y="50"/>
                  </a:lnTo>
                  <a:lnTo>
                    <a:pt x="42" y="48"/>
                  </a:lnTo>
                  <a:lnTo>
                    <a:pt x="44" y="44"/>
                  </a:lnTo>
                  <a:lnTo>
                    <a:pt x="44" y="40"/>
                  </a:lnTo>
                  <a:lnTo>
                    <a:pt x="46" y="40"/>
                  </a:lnTo>
                  <a:lnTo>
                    <a:pt x="50" y="36"/>
                  </a:lnTo>
                  <a:lnTo>
                    <a:pt x="52" y="34"/>
                  </a:lnTo>
                  <a:lnTo>
                    <a:pt x="52" y="30"/>
                  </a:lnTo>
                  <a:lnTo>
                    <a:pt x="48" y="28"/>
                  </a:lnTo>
                  <a:lnTo>
                    <a:pt x="48" y="22"/>
                  </a:lnTo>
                  <a:lnTo>
                    <a:pt x="46" y="16"/>
                  </a:lnTo>
                  <a:lnTo>
                    <a:pt x="50" y="14"/>
                  </a:lnTo>
                  <a:lnTo>
                    <a:pt x="54" y="14"/>
                  </a:lnTo>
                  <a:lnTo>
                    <a:pt x="54" y="16"/>
                  </a:lnTo>
                  <a:lnTo>
                    <a:pt x="54" y="1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96" name="Freeform 512">
              <a:extLst>
                <a:ext uri="{FF2B5EF4-FFF2-40B4-BE49-F238E27FC236}">
                  <a16:creationId xmlns:a16="http://schemas.microsoft.com/office/drawing/2014/main" id="{0A993245-CE9C-496D-9A58-80B0168ECE45}"/>
                </a:ext>
              </a:extLst>
            </p:cNvPr>
            <p:cNvSpPr>
              <a:spLocks/>
            </p:cNvSpPr>
            <p:nvPr/>
          </p:nvSpPr>
          <p:spPr bwMode="auto">
            <a:xfrm>
              <a:off x="4730750" y="2835275"/>
              <a:ext cx="104775" cy="120650"/>
            </a:xfrm>
            <a:custGeom>
              <a:avLst/>
              <a:gdLst/>
              <a:ahLst/>
              <a:cxnLst>
                <a:cxn ang="0">
                  <a:pos x="66" y="28"/>
                </a:cxn>
                <a:cxn ang="0">
                  <a:pos x="60" y="26"/>
                </a:cxn>
                <a:cxn ang="0">
                  <a:pos x="58" y="20"/>
                </a:cxn>
                <a:cxn ang="0">
                  <a:pos x="64" y="20"/>
                </a:cxn>
                <a:cxn ang="0">
                  <a:pos x="58" y="14"/>
                </a:cxn>
                <a:cxn ang="0">
                  <a:pos x="54" y="16"/>
                </a:cxn>
                <a:cxn ang="0">
                  <a:pos x="50" y="20"/>
                </a:cxn>
                <a:cxn ang="0">
                  <a:pos x="46" y="14"/>
                </a:cxn>
                <a:cxn ang="0">
                  <a:pos x="40" y="14"/>
                </a:cxn>
                <a:cxn ang="0">
                  <a:pos x="40" y="6"/>
                </a:cxn>
                <a:cxn ang="0">
                  <a:pos x="34" y="0"/>
                </a:cxn>
                <a:cxn ang="0">
                  <a:pos x="22" y="0"/>
                </a:cxn>
                <a:cxn ang="0">
                  <a:pos x="18" y="6"/>
                </a:cxn>
                <a:cxn ang="0">
                  <a:pos x="12" y="10"/>
                </a:cxn>
                <a:cxn ang="0">
                  <a:pos x="12" y="14"/>
                </a:cxn>
                <a:cxn ang="0">
                  <a:pos x="14" y="18"/>
                </a:cxn>
                <a:cxn ang="0">
                  <a:pos x="12" y="26"/>
                </a:cxn>
                <a:cxn ang="0">
                  <a:pos x="16" y="30"/>
                </a:cxn>
                <a:cxn ang="0">
                  <a:pos x="14" y="34"/>
                </a:cxn>
                <a:cxn ang="0">
                  <a:pos x="12" y="36"/>
                </a:cxn>
                <a:cxn ang="0">
                  <a:pos x="16" y="38"/>
                </a:cxn>
                <a:cxn ang="0">
                  <a:pos x="14" y="40"/>
                </a:cxn>
                <a:cxn ang="0">
                  <a:pos x="8" y="46"/>
                </a:cxn>
                <a:cxn ang="0">
                  <a:pos x="0" y="52"/>
                </a:cxn>
                <a:cxn ang="0">
                  <a:pos x="0" y="60"/>
                </a:cxn>
                <a:cxn ang="0">
                  <a:pos x="4" y="64"/>
                </a:cxn>
                <a:cxn ang="0">
                  <a:pos x="12" y="64"/>
                </a:cxn>
                <a:cxn ang="0">
                  <a:pos x="22" y="66"/>
                </a:cxn>
                <a:cxn ang="0">
                  <a:pos x="28" y="68"/>
                </a:cxn>
                <a:cxn ang="0">
                  <a:pos x="36" y="70"/>
                </a:cxn>
                <a:cxn ang="0">
                  <a:pos x="42" y="72"/>
                </a:cxn>
                <a:cxn ang="0">
                  <a:pos x="48" y="66"/>
                </a:cxn>
                <a:cxn ang="0">
                  <a:pos x="58" y="64"/>
                </a:cxn>
                <a:cxn ang="0">
                  <a:pos x="62" y="58"/>
                </a:cxn>
                <a:cxn ang="0">
                  <a:pos x="66" y="50"/>
                </a:cxn>
                <a:cxn ang="0">
                  <a:pos x="58" y="46"/>
                </a:cxn>
                <a:cxn ang="0">
                  <a:pos x="58" y="40"/>
                </a:cxn>
                <a:cxn ang="0">
                  <a:pos x="62" y="36"/>
                </a:cxn>
                <a:cxn ang="0">
                  <a:pos x="66" y="28"/>
                </a:cxn>
              </a:cxnLst>
              <a:rect l="0" t="0" r="r" b="b"/>
              <a:pathLst>
                <a:path w="66" h="76">
                  <a:moveTo>
                    <a:pt x="66" y="28"/>
                  </a:moveTo>
                  <a:lnTo>
                    <a:pt x="66" y="28"/>
                  </a:lnTo>
                  <a:lnTo>
                    <a:pt x="64" y="28"/>
                  </a:lnTo>
                  <a:lnTo>
                    <a:pt x="60" y="26"/>
                  </a:lnTo>
                  <a:lnTo>
                    <a:pt x="58" y="22"/>
                  </a:lnTo>
                  <a:lnTo>
                    <a:pt x="58" y="20"/>
                  </a:lnTo>
                  <a:lnTo>
                    <a:pt x="62" y="20"/>
                  </a:lnTo>
                  <a:lnTo>
                    <a:pt x="64" y="20"/>
                  </a:lnTo>
                  <a:lnTo>
                    <a:pt x="62" y="18"/>
                  </a:lnTo>
                  <a:lnTo>
                    <a:pt x="58" y="14"/>
                  </a:lnTo>
                  <a:lnTo>
                    <a:pt x="54" y="14"/>
                  </a:lnTo>
                  <a:lnTo>
                    <a:pt x="54" y="16"/>
                  </a:lnTo>
                  <a:lnTo>
                    <a:pt x="52" y="18"/>
                  </a:lnTo>
                  <a:lnTo>
                    <a:pt x="50" y="20"/>
                  </a:lnTo>
                  <a:lnTo>
                    <a:pt x="48" y="18"/>
                  </a:lnTo>
                  <a:lnTo>
                    <a:pt x="46" y="14"/>
                  </a:lnTo>
                  <a:lnTo>
                    <a:pt x="44" y="14"/>
                  </a:lnTo>
                  <a:lnTo>
                    <a:pt x="40" y="14"/>
                  </a:lnTo>
                  <a:lnTo>
                    <a:pt x="42" y="10"/>
                  </a:lnTo>
                  <a:lnTo>
                    <a:pt x="40" y="6"/>
                  </a:lnTo>
                  <a:lnTo>
                    <a:pt x="38" y="4"/>
                  </a:lnTo>
                  <a:lnTo>
                    <a:pt x="34" y="0"/>
                  </a:lnTo>
                  <a:lnTo>
                    <a:pt x="28" y="0"/>
                  </a:lnTo>
                  <a:lnTo>
                    <a:pt x="22" y="0"/>
                  </a:lnTo>
                  <a:lnTo>
                    <a:pt x="20" y="4"/>
                  </a:lnTo>
                  <a:lnTo>
                    <a:pt x="18" y="6"/>
                  </a:lnTo>
                  <a:lnTo>
                    <a:pt x="14" y="8"/>
                  </a:lnTo>
                  <a:lnTo>
                    <a:pt x="12" y="10"/>
                  </a:lnTo>
                  <a:lnTo>
                    <a:pt x="12" y="12"/>
                  </a:lnTo>
                  <a:lnTo>
                    <a:pt x="12" y="14"/>
                  </a:lnTo>
                  <a:lnTo>
                    <a:pt x="14" y="16"/>
                  </a:lnTo>
                  <a:lnTo>
                    <a:pt x="14" y="18"/>
                  </a:lnTo>
                  <a:lnTo>
                    <a:pt x="12" y="22"/>
                  </a:lnTo>
                  <a:lnTo>
                    <a:pt x="12" y="26"/>
                  </a:lnTo>
                  <a:lnTo>
                    <a:pt x="14" y="30"/>
                  </a:lnTo>
                  <a:lnTo>
                    <a:pt x="16" y="30"/>
                  </a:lnTo>
                  <a:lnTo>
                    <a:pt x="16" y="32"/>
                  </a:lnTo>
                  <a:lnTo>
                    <a:pt x="14" y="34"/>
                  </a:lnTo>
                  <a:lnTo>
                    <a:pt x="10" y="34"/>
                  </a:lnTo>
                  <a:lnTo>
                    <a:pt x="12" y="36"/>
                  </a:lnTo>
                  <a:lnTo>
                    <a:pt x="14" y="38"/>
                  </a:lnTo>
                  <a:lnTo>
                    <a:pt x="16" y="38"/>
                  </a:lnTo>
                  <a:lnTo>
                    <a:pt x="16" y="40"/>
                  </a:lnTo>
                  <a:lnTo>
                    <a:pt x="14" y="40"/>
                  </a:lnTo>
                  <a:lnTo>
                    <a:pt x="10" y="44"/>
                  </a:lnTo>
                  <a:lnTo>
                    <a:pt x="8" y="46"/>
                  </a:lnTo>
                  <a:lnTo>
                    <a:pt x="2" y="48"/>
                  </a:lnTo>
                  <a:lnTo>
                    <a:pt x="0" y="52"/>
                  </a:lnTo>
                  <a:lnTo>
                    <a:pt x="0" y="56"/>
                  </a:lnTo>
                  <a:lnTo>
                    <a:pt x="0" y="60"/>
                  </a:lnTo>
                  <a:lnTo>
                    <a:pt x="2" y="64"/>
                  </a:lnTo>
                  <a:lnTo>
                    <a:pt x="4" y="64"/>
                  </a:lnTo>
                  <a:lnTo>
                    <a:pt x="10" y="70"/>
                  </a:lnTo>
                  <a:lnTo>
                    <a:pt x="12" y="64"/>
                  </a:lnTo>
                  <a:lnTo>
                    <a:pt x="20" y="60"/>
                  </a:lnTo>
                  <a:lnTo>
                    <a:pt x="22" y="66"/>
                  </a:lnTo>
                  <a:lnTo>
                    <a:pt x="22" y="62"/>
                  </a:lnTo>
                  <a:lnTo>
                    <a:pt x="28" y="68"/>
                  </a:lnTo>
                  <a:lnTo>
                    <a:pt x="30" y="76"/>
                  </a:lnTo>
                  <a:lnTo>
                    <a:pt x="36" y="70"/>
                  </a:lnTo>
                  <a:lnTo>
                    <a:pt x="40" y="68"/>
                  </a:lnTo>
                  <a:lnTo>
                    <a:pt x="42" y="72"/>
                  </a:lnTo>
                  <a:lnTo>
                    <a:pt x="44" y="66"/>
                  </a:lnTo>
                  <a:lnTo>
                    <a:pt x="48" y="66"/>
                  </a:lnTo>
                  <a:lnTo>
                    <a:pt x="52" y="66"/>
                  </a:lnTo>
                  <a:lnTo>
                    <a:pt x="58" y="64"/>
                  </a:lnTo>
                  <a:lnTo>
                    <a:pt x="60" y="62"/>
                  </a:lnTo>
                  <a:lnTo>
                    <a:pt x="62" y="58"/>
                  </a:lnTo>
                  <a:lnTo>
                    <a:pt x="66" y="52"/>
                  </a:lnTo>
                  <a:lnTo>
                    <a:pt x="66" y="50"/>
                  </a:lnTo>
                  <a:lnTo>
                    <a:pt x="60" y="48"/>
                  </a:lnTo>
                  <a:lnTo>
                    <a:pt x="58" y="46"/>
                  </a:lnTo>
                  <a:lnTo>
                    <a:pt x="56" y="44"/>
                  </a:lnTo>
                  <a:lnTo>
                    <a:pt x="58" y="40"/>
                  </a:lnTo>
                  <a:lnTo>
                    <a:pt x="58" y="38"/>
                  </a:lnTo>
                  <a:lnTo>
                    <a:pt x="62" y="36"/>
                  </a:lnTo>
                  <a:lnTo>
                    <a:pt x="66" y="32"/>
                  </a:lnTo>
                  <a:lnTo>
                    <a:pt x="66" y="28"/>
                  </a:lnTo>
                  <a:lnTo>
                    <a:pt x="66" y="2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97" name="Freeform 513">
              <a:extLst>
                <a:ext uri="{FF2B5EF4-FFF2-40B4-BE49-F238E27FC236}">
                  <a16:creationId xmlns:a16="http://schemas.microsoft.com/office/drawing/2014/main" id="{095D4D40-8A5C-4B33-BBBF-48190643173C}"/>
                </a:ext>
              </a:extLst>
            </p:cNvPr>
            <p:cNvSpPr>
              <a:spLocks/>
            </p:cNvSpPr>
            <p:nvPr/>
          </p:nvSpPr>
          <p:spPr bwMode="auto">
            <a:xfrm>
              <a:off x="5502275" y="2844800"/>
              <a:ext cx="339725" cy="244475"/>
            </a:xfrm>
            <a:custGeom>
              <a:avLst/>
              <a:gdLst/>
              <a:ahLst/>
              <a:cxnLst>
                <a:cxn ang="0">
                  <a:pos x="188" y="56"/>
                </a:cxn>
                <a:cxn ang="0">
                  <a:pos x="172" y="60"/>
                </a:cxn>
                <a:cxn ang="0">
                  <a:pos x="164" y="66"/>
                </a:cxn>
                <a:cxn ang="0">
                  <a:pos x="152" y="76"/>
                </a:cxn>
                <a:cxn ang="0">
                  <a:pos x="146" y="76"/>
                </a:cxn>
                <a:cxn ang="0">
                  <a:pos x="126" y="70"/>
                </a:cxn>
                <a:cxn ang="0">
                  <a:pos x="124" y="64"/>
                </a:cxn>
                <a:cxn ang="0">
                  <a:pos x="118" y="58"/>
                </a:cxn>
                <a:cxn ang="0">
                  <a:pos x="104" y="54"/>
                </a:cxn>
                <a:cxn ang="0">
                  <a:pos x="74" y="34"/>
                </a:cxn>
                <a:cxn ang="0">
                  <a:pos x="64" y="32"/>
                </a:cxn>
                <a:cxn ang="0">
                  <a:pos x="50" y="36"/>
                </a:cxn>
                <a:cxn ang="0">
                  <a:pos x="44" y="38"/>
                </a:cxn>
                <a:cxn ang="0">
                  <a:pos x="42" y="38"/>
                </a:cxn>
                <a:cxn ang="0">
                  <a:pos x="28" y="28"/>
                </a:cxn>
                <a:cxn ang="0">
                  <a:pos x="26" y="18"/>
                </a:cxn>
                <a:cxn ang="0">
                  <a:pos x="32" y="2"/>
                </a:cxn>
                <a:cxn ang="0">
                  <a:pos x="8" y="4"/>
                </a:cxn>
                <a:cxn ang="0">
                  <a:pos x="14" y="68"/>
                </a:cxn>
                <a:cxn ang="0">
                  <a:pos x="20" y="56"/>
                </a:cxn>
                <a:cxn ang="0">
                  <a:pos x="34" y="52"/>
                </a:cxn>
                <a:cxn ang="0">
                  <a:pos x="46" y="76"/>
                </a:cxn>
                <a:cxn ang="0">
                  <a:pos x="58" y="80"/>
                </a:cxn>
                <a:cxn ang="0">
                  <a:pos x="80" y="86"/>
                </a:cxn>
                <a:cxn ang="0">
                  <a:pos x="88" y="108"/>
                </a:cxn>
                <a:cxn ang="0">
                  <a:pos x="108" y="124"/>
                </a:cxn>
                <a:cxn ang="0">
                  <a:pos x="130" y="130"/>
                </a:cxn>
                <a:cxn ang="0">
                  <a:pos x="130" y="140"/>
                </a:cxn>
                <a:cxn ang="0">
                  <a:pos x="144" y="152"/>
                </a:cxn>
                <a:cxn ang="0">
                  <a:pos x="156" y="140"/>
                </a:cxn>
                <a:cxn ang="0">
                  <a:pos x="154" y="130"/>
                </a:cxn>
                <a:cxn ang="0">
                  <a:pos x="150" y="122"/>
                </a:cxn>
                <a:cxn ang="0">
                  <a:pos x="144" y="114"/>
                </a:cxn>
                <a:cxn ang="0">
                  <a:pos x="152" y="112"/>
                </a:cxn>
                <a:cxn ang="0">
                  <a:pos x="164" y="106"/>
                </a:cxn>
                <a:cxn ang="0">
                  <a:pos x="164" y="100"/>
                </a:cxn>
                <a:cxn ang="0">
                  <a:pos x="166" y="92"/>
                </a:cxn>
                <a:cxn ang="0">
                  <a:pos x="170" y="84"/>
                </a:cxn>
                <a:cxn ang="0">
                  <a:pos x="180" y="88"/>
                </a:cxn>
                <a:cxn ang="0">
                  <a:pos x="190" y="90"/>
                </a:cxn>
                <a:cxn ang="0">
                  <a:pos x="188" y="100"/>
                </a:cxn>
                <a:cxn ang="0">
                  <a:pos x="202" y="96"/>
                </a:cxn>
                <a:cxn ang="0">
                  <a:pos x="214" y="82"/>
                </a:cxn>
                <a:cxn ang="0">
                  <a:pos x="204" y="78"/>
                </a:cxn>
                <a:cxn ang="0">
                  <a:pos x="198" y="72"/>
                </a:cxn>
                <a:cxn ang="0">
                  <a:pos x="188" y="72"/>
                </a:cxn>
                <a:cxn ang="0">
                  <a:pos x="184" y="68"/>
                </a:cxn>
                <a:cxn ang="0">
                  <a:pos x="194" y="56"/>
                </a:cxn>
                <a:cxn ang="0">
                  <a:pos x="194" y="56"/>
                </a:cxn>
              </a:cxnLst>
              <a:rect l="0" t="0" r="r" b="b"/>
              <a:pathLst>
                <a:path w="214" h="154">
                  <a:moveTo>
                    <a:pt x="194" y="56"/>
                  </a:moveTo>
                  <a:lnTo>
                    <a:pt x="194" y="56"/>
                  </a:lnTo>
                  <a:lnTo>
                    <a:pt x="192" y="56"/>
                  </a:lnTo>
                  <a:lnTo>
                    <a:pt x="188" y="56"/>
                  </a:lnTo>
                  <a:lnTo>
                    <a:pt x="184" y="58"/>
                  </a:lnTo>
                  <a:lnTo>
                    <a:pt x="180" y="58"/>
                  </a:lnTo>
                  <a:lnTo>
                    <a:pt x="174" y="60"/>
                  </a:lnTo>
                  <a:lnTo>
                    <a:pt x="172" y="60"/>
                  </a:lnTo>
                  <a:lnTo>
                    <a:pt x="172" y="62"/>
                  </a:lnTo>
                  <a:lnTo>
                    <a:pt x="170" y="64"/>
                  </a:lnTo>
                  <a:lnTo>
                    <a:pt x="168" y="64"/>
                  </a:lnTo>
                  <a:lnTo>
                    <a:pt x="164" y="66"/>
                  </a:lnTo>
                  <a:lnTo>
                    <a:pt x="162" y="68"/>
                  </a:lnTo>
                  <a:lnTo>
                    <a:pt x="160" y="70"/>
                  </a:lnTo>
                  <a:lnTo>
                    <a:pt x="160" y="74"/>
                  </a:lnTo>
                  <a:lnTo>
                    <a:pt x="152" y="76"/>
                  </a:lnTo>
                  <a:lnTo>
                    <a:pt x="152" y="80"/>
                  </a:lnTo>
                  <a:lnTo>
                    <a:pt x="146" y="82"/>
                  </a:lnTo>
                  <a:lnTo>
                    <a:pt x="146" y="80"/>
                  </a:lnTo>
                  <a:lnTo>
                    <a:pt x="146" y="76"/>
                  </a:lnTo>
                  <a:lnTo>
                    <a:pt x="142" y="72"/>
                  </a:lnTo>
                  <a:lnTo>
                    <a:pt x="138" y="72"/>
                  </a:lnTo>
                  <a:lnTo>
                    <a:pt x="132" y="72"/>
                  </a:lnTo>
                  <a:lnTo>
                    <a:pt x="126" y="70"/>
                  </a:lnTo>
                  <a:lnTo>
                    <a:pt x="124" y="70"/>
                  </a:lnTo>
                  <a:lnTo>
                    <a:pt x="124" y="68"/>
                  </a:lnTo>
                  <a:lnTo>
                    <a:pt x="126" y="64"/>
                  </a:lnTo>
                  <a:lnTo>
                    <a:pt x="124" y="64"/>
                  </a:lnTo>
                  <a:lnTo>
                    <a:pt x="124" y="62"/>
                  </a:lnTo>
                  <a:lnTo>
                    <a:pt x="122" y="62"/>
                  </a:lnTo>
                  <a:lnTo>
                    <a:pt x="122" y="58"/>
                  </a:lnTo>
                  <a:lnTo>
                    <a:pt x="118" y="58"/>
                  </a:lnTo>
                  <a:lnTo>
                    <a:pt x="114" y="58"/>
                  </a:lnTo>
                  <a:lnTo>
                    <a:pt x="110" y="56"/>
                  </a:lnTo>
                  <a:lnTo>
                    <a:pt x="106" y="50"/>
                  </a:lnTo>
                  <a:lnTo>
                    <a:pt x="104" y="54"/>
                  </a:lnTo>
                  <a:lnTo>
                    <a:pt x="88" y="50"/>
                  </a:lnTo>
                  <a:lnTo>
                    <a:pt x="80" y="50"/>
                  </a:lnTo>
                  <a:lnTo>
                    <a:pt x="76" y="50"/>
                  </a:lnTo>
                  <a:lnTo>
                    <a:pt x="74" y="34"/>
                  </a:lnTo>
                  <a:lnTo>
                    <a:pt x="72" y="30"/>
                  </a:lnTo>
                  <a:lnTo>
                    <a:pt x="72" y="26"/>
                  </a:lnTo>
                  <a:lnTo>
                    <a:pt x="68" y="26"/>
                  </a:lnTo>
                  <a:lnTo>
                    <a:pt x="64" y="32"/>
                  </a:lnTo>
                  <a:lnTo>
                    <a:pt x="60" y="38"/>
                  </a:lnTo>
                  <a:lnTo>
                    <a:pt x="54" y="40"/>
                  </a:lnTo>
                  <a:lnTo>
                    <a:pt x="48" y="40"/>
                  </a:lnTo>
                  <a:lnTo>
                    <a:pt x="50" y="36"/>
                  </a:lnTo>
                  <a:lnTo>
                    <a:pt x="50" y="34"/>
                  </a:lnTo>
                  <a:lnTo>
                    <a:pt x="48" y="32"/>
                  </a:lnTo>
                  <a:lnTo>
                    <a:pt x="46" y="34"/>
                  </a:lnTo>
                  <a:lnTo>
                    <a:pt x="44" y="38"/>
                  </a:lnTo>
                  <a:lnTo>
                    <a:pt x="42" y="46"/>
                  </a:lnTo>
                  <a:lnTo>
                    <a:pt x="38" y="42"/>
                  </a:lnTo>
                  <a:lnTo>
                    <a:pt x="42" y="40"/>
                  </a:lnTo>
                  <a:lnTo>
                    <a:pt x="42" y="38"/>
                  </a:lnTo>
                  <a:lnTo>
                    <a:pt x="42" y="32"/>
                  </a:lnTo>
                  <a:lnTo>
                    <a:pt x="38" y="30"/>
                  </a:lnTo>
                  <a:lnTo>
                    <a:pt x="28" y="34"/>
                  </a:lnTo>
                  <a:lnTo>
                    <a:pt x="28" y="28"/>
                  </a:lnTo>
                  <a:lnTo>
                    <a:pt x="26" y="26"/>
                  </a:lnTo>
                  <a:lnTo>
                    <a:pt x="28" y="24"/>
                  </a:lnTo>
                  <a:lnTo>
                    <a:pt x="26" y="22"/>
                  </a:lnTo>
                  <a:lnTo>
                    <a:pt x="26" y="18"/>
                  </a:lnTo>
                  <a:lnTo>
                    <a:pt x="28" y="14"/>
                  </a:lnTo>
                  <a:lnTo>
                    <a:pt x="28" y="10"/>
                  </a:lnTo>
                  <a:lnTo>
                    <a:pt x="28" y="4"/>
                  </a:lnTo>
                  <a:lnTo>
                    <a:pt x="32" y="2"/>
                  </a:lnTo>
                  <a:lnTo>
                    <a:pt x="26" y="0"/>
                  </a:lnTo>
                  <a:lnTo>
                    <a:pt x="20" y="2"/>
                  </a:lnTo>
                  <a:lnTo>
                    <a:pt x="14" y="2"/>
                  </a:lnTo>
                  <a:lnTo>
                    <a:pt x="8" y="4"/>
                  </a:lnTo>
                  <a:lnTo>
                    <a:pt x="2" y="6"/>
                  </a:lnTo>
                  <a:lnTo>
                    <a:pt x="0" y="68"/>
                  </a:lnTo>
                  <a:lnTo>
                    <a:pt x="14" y="70"/>
                  </a:lnTo>
                  <a:lnTo>
                    <a:pt x="14" y="68"/>
                  </a:lnTo>
                  <a:lnTo>
                    <a:pt x="12" y="64"/>
                  </a:lnTo>
                  <a:lnTo>
                    <a:pt x="12" y="58"/>
                  </a:lnTo>
                  <a:lnTo>
                    <a:pt x="14" y="56"/>
                  </a:lnTo>
                  <a:lnTo>
                    <a:pt x="20" y="56"/>
                  </a:lnTo>
                  <a:lnTo>
                    <a:pt x="22" y="54"/>
                  </a:lnTo>
                  <a:lnTo>
                    <a:pt x="26" y="50"/>
                  </a:lnTo>
                  <a:lnTo>
                    <a:pt x="30" y="50"/>
                  </a:lnTo>
                  <a:lnTo>
                    <a:pt x="34" y="52"/>
                  </a:lnTo>
                  <a:lnTo>
                    <a:pt x="36" y="58"/>
                  </a:lnTo>
                  <a:lnTo>
                    <a:pt x="38" y="68"/>
                  </a:lnTo>
                  <a:lnTo>
                    <a:pt x="46" y="70"/>
                  </a:lnTo>
                  <a:lnTo>
                    <a:pt x="46" y="76"/>
                  </a:lnTo>
                  <a:lnTo>
                    <a:pt x="44" y="80"/>
                  </a:lnTo>
                  <a:lnTo>
                    <a:pt x="46" y="82"/>
                  </a:lnTo>
                  <a:lnTo>
                    <a:pt x="52" y="84"/>
                  </a:lnTo>
                  <a:lnTo>
                    <a:pt x="58" y="80"/>
                  </a:lnTo>
                  <a:lnTo>
                    <a:pt x="62" y="78"/>
                  </a:lnTo>
                  <a:lnTo>
                    <a:pt x="70" y="78"/>
                  </a:lnTo>
                  <a:lnTo>
                    <a:pt x="76" y="78"/>
                  </a:lnTo>
                  <a:lnTo>
                    <a:pt x="80" y="86"/>
                  </a:lnTo>
                  <a:lnTo>
                    <a:pt x="80" y="92"/>
                  </a:lnTo>
                  <a:lnTo>
                    <a:pt x="82" y="96"/>
                  </a:lnTo>
                  <a:lnTo>
                    <a:pt x="86" y="100"/>
                  </a:lnTo>
                  <a:lnTo>
                    <a:pt x="88" y="108"/>
                  </a:lnTo>
                  <a:lnTo>
                    <a:pt x="92" y="110"/>
                  </a:lnTo>
                  <a:lnTo>
                    <a:pt x="98" y="112"/>
                  </a:lnTo>
                  <a:lnTo>
                    <a:pt x="104" y="118"/>
                  </a:lnTo>
                  <a:lnTo>
                    <a:pt x="108" y="124"/>
                  </a:lnTo>
                  <a:lnTo>
                    <a:pt x="116" y="122"/>
                  </a:lnTo>
                  <a:lnTo>
                    <a:pt x="120" y="126"/>
                  </a:lnTo>
                  <a:lnTo>
                    <a:pt x="126" y="126"/>
                  </a:lnTo>
                  <a:lnTo>
                    <a:pt x="130" y="130"/>
                  </a:lnTo>
                  <a:lnTo>
                    <a:pt x="136" y="130"/>
                  </a:lnTo>
                  <a:lnTo>
                    <a:pt x="138" y="132"/>
                  </a:lnTo>
                  <a:lnTo>
                    <a:pt x="130" y="136"/>
                  </a:lnTo>
                  <a:lnTo>
                    <a:pt x="130" y="140"/>
                  </a:lnTo>
                  <a:lnTo>
                    <a:pt x="130" y="148"/>
                  </a:lnTo>
                  <a:lnTo>
                    <a:pt x="136" y="148"/>
                  </a:lnTo>
                  <a:lnTo>
                    <a:pt x="140" y="154"/>
                  </a:lnTo>
                  <a:lnTo>
                    <a:pt x="144" y="152"/>
                  </a:lnTo>
                  <a:lnTo>
                    <a:pt x="150" y="152"/>
                  </a:lnTo>
                  <a:lnTo>
                    <a:pt x="152" y="144"/>
                  </a:lnTo>
                  <a:lnTo>
                    <a:pt x="154" y="142"/>
                  </a:lnTo>
                  <a:lnTo>
                    <a:pt x="156" y="140"/>
                  </a:lnTo>
                  <a:lnTo>
                    <a:pt x="158" y="136"/>
                  </a:lnTo>
                  <a:lnTo>
                    <a:pt x="156" y="134"/>
                  </a:lnTo>
                  <a:lnTo>
                    <a:pt x="154" y="132"/>
                  </a:lnTo>
                  <a:lnTo>
                    <a:pt x="154" y="130"/>
                  </a:lnTo>
                  <a:lnTo>
                    <a:pt x="158" y="124"/>
                  </a:lnTo>
                  <a:lnTo>
                    <a:pt x="158" y="122"/>
                  </a:lnTo>
                  <a:lnTo>
                    <a:pt x="156" y="122"/>
                  </a:lnTo>
                  <a:lnTo>
                    <a:pt x="150" y="122"/>
                  </a:lnTo>
                  <a:lnTo>
                    <a:pt x="148" y="122"/>
                  </a:lnTo>
                  <a:lnTo>
                    <a:pt x="144" y="118"/>
                  </a:lnTo>
                  <a:lnTo>
                    <a:pt x="144" y="116"/>
                  </a:lnTo>
                  <a:lnTo>
                    <a:pt x="144" y="114"/>
                  </a:lnTo>
                  <a:lnTo>
                    <a:pt x="146" y="110"/>
                  </a:lnTo>
                  <a:lnTo>
                    <a:pt x="150" y="110"/>
                  </a:lnTo>
                  <a:lnTo>
                    <a:pt x="152" y="110"/>
                  </a:lnTo>
                  <a:lnTo>
                    <a:pt x="152" y="112"/>
                  </a:lnTo>
                  <a:lnTo>
                    <a:pt x="154" y="112"/>
                  </a:lnTo>
                  <a:lnTo>
                    <a:pt x="156" y="110"/>
                  </a:lnTo>
                  <a:lnTo>
                    <a:pt x="162" y="108"/>
                  </a:lnTo>
                  <a:lnTo>
                    <a:pt x="164" y="106"/>
                  </a:lnTo>
                  <a:lnTo>
                    <a:pt x="164" y="104"/>
                  </a:lnTo>
                  <a:lnTo>
                    <a:pt x="162" y="106"/>
                  </a:lnTo>
                  <a:lnTo>
                    <a:pt x="162" y="102"/>
                  </a:lnTo>
                  <a:lnTo>
                    <a:pt x="164" y="100"/>
                  </a:lnTo>
                  <a:lnTo>
                    <a:pt x="166" y="98"/>
                  </a:lnTo>
                  <a:lnTo>
                    <a:pt x="168" y="96"/>
                  </a:lnTo>
                  <a:lnTo>
                    <a:pt x="168" y="94"/>
                  </a:lnTo>
                  <a:lnTo>
                    <a:pt x="166" y="92"/>
                  </a:lnTo>
                  <a:lnTo>
                    <a:pt x="164" y="86"/>
                  </a:lnTo>
                  <a:lnTo>
                    <a:pt x="166" y="86"/>
                  </a:lnTo>
                  <a:lnTo>
                    <a:pt x="168" y="84"/>
                  </a:lnTo>
                  <a:lnTo>
                    <a:pt x="170" y="84"/>
                  </a:lnTo>
                  <a:lnTo>
                    <a:pt x="172" y="86"/>
                  </a:lnTo>
                  <a:lnTo>
                    <a:pt x="176" y="90"/>
                  </a:lnTo>
                  <a:lnTo>
                    <a:pt x="178" y="90"/>
                  </a:lnTo>
                  <a:lnTo>
                    <a:pt x="180" y="88"/>
                  </a:lnTo>
                  <a:lnTo>
                    <a:pt x="180" y="86"/>
                  </a:lnTo>
                  <a:lnTo>
                    <a:pt x="184" y="84"/>
                  </a:lnTo>
                  <a:lnTo>
                    <a:pt x="188" y="84"/>
                  </a:lnTo>
                  <a:lnTo>
                    <a:pt x="190" y="90"/>
                  </a:lnTo>
                  <a:lnTo>
                    <a:pt x="184" y="92"/>
                  </a:lnTo>
                  <a:lnTo>
                    <a:pt x="184" y="100"/>
                  </a:lnTo>
                  <a:lnTo>
                    <a:pt x="186" y="98"/>
                  </a:lnTo>
                  <a:lnTo>
                    <a:pt x="188" y="100"/>
                  </a:lnTo>
                  <a:lnTo>
                    <a:pt x="190" y="100"/>
                  </a:lnTo>
                  <a:lnTo>
                    <a:pt x="192" y="100"/>
                  </a:lnTo>
                  <a:lnTo>
                    <a:pt x="196" y="96"/>
                  </a:lnTo>
                  <a:lnTo>
                    <a:pt x="202" y="96"/>
                  </a:lnTo>
                  <a:lnTo>
                    <a:pt x="206" y="94"/>
                  </a:lnTo>
                  <a:lnTo>
                    <a:pt x="208" y="92"/>
                  </a:lnTo>
                  <a:lnTo>
                    <a:pt x="212" y="84"/>
                  </a:lnTo>
                  <a:lnTo>
                    <a:pt x="214" y="82"/>
                  </a:lnTo>
                  <a:lnTo>
                    <a:pt x="212" y="82"/>
                  </a:lnTo>
                  <a:lnTo>
                    <a:pt x="210" y="82"/>
                  </a:lnTo>
                  <a:lnTo>
                    <a:pt x="208" y="80"/>
                  </a:lnTo>
                  <a:lnTo>
                    <a:pt x="204" y="78"/>
                  </a:lnTo>
                  <a:lnTo>
                    <a:pt x="200" y="78"/>
                  </a:lnTo>
                  <a:lnTo>
                    <a:pt x="196" y="76"/>
                  </a:lnTo>
                  <a:lnTo>
                    <a:pt x="198" y="74"/>
                  </a:lnTo>
                  <a:lnTo>
                    <a:pt x="198" y="72"/>
                  </a:lnTo>
                  <a:lnTo>
                    <a:pt x="196" y="72"/>
                  </a:lnTo>
                  <a:lnTo>
                    <a:pt x="192" y="72"/>
                  </a:lnTo>
                  <a:lnTo>
                    <a:pt x="190" y="74"/>
                  </a:lnTo>
                  <a:lnTo>
                    <a:pt x="188" y="72"/>
                  </a:lnTo>
                  <a:lnTo>
                    <a:pt x="186" y="70"/>
                  </a:lnTo>
                  <a:lnTo>
                    <a:pt x="184" y="68"/>
                  </a:lnTo>
                  <a:lnTo>
                    <a:pt x="182" y="68"/>
                  </a:lnTo>
                  <a:lnTo>
                    <a:pt x="184" y="68"/>
                  </a:lnTo>
                  <a:lnTo>
                    <a:pt x="188" y="66"/>
                  </a:lnTo>
                  <a:lnTo>
                    <a:pt x="194" y="60"/>
                  </a:lnTo>
                  <a:lnTo>
                    <a:pt x="196" y="58"/>
                  </a:lnTo>
                  <a:lnTo>
                    <a:pt x="194" y="56"/>
                  </a:lnTo>
                  <a:lnTo>
                    <a:pt x="192" y="56"/>
                  </a:lnTo>
                  <a:lnTo>
                    <a:pt x="188" y="56"/>
                  </a:lnTo>
                  <a:lnTo>
                    <a:pt x="194" y="56"/>
                  </a:lnTo>
                  <a:lnTo>
                    <a:pt x="194" y="5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98" name="Freeform 514">
              <a:extLst>
                <a:ext uri="{FF2B5EF4-FFF2-40B4-BE49-F238E27FC236}">
                  <a16:creationId xmlns:a16="http://schemas.microsoft.com/office/drawing/2014/main" id="{25BC7C34-9C94-431C-9004-E6319BADA26F}"/>
                </a:ext>
              </a:extLst>
            </p:cNvPr>
            <p:cNvSpPr>
              <a:spLocks/>
            </p:cNvSpPr>
            <p:nvPr/>
          </p:nvSpPr>
          <p:spPr bwMode="auto">
            <a:xfrm>
              <a:off x="4832350" y="2632075"/>
              <a:ext cx="349250" cy="250825"/>
            </a:xfrm>
            <a:custGeom>
              <a:avLst/>
              <a:gdLst/>
              <a:ahLst/>
              <a:cxnLst>
                <a:cxn ang="0">
                  <a:pos x="194" y="104"/>
                </a:cxn>
                <a:cxn ang="0">
                  <a:pos x="180" y="114"/>
                </a:cxn>
                <a:cxn ang="0">
                  <a:pos x="168" y="118"/>
                </a:cxn>
                <a:cxn ang="0">
                  <a:pos x="156" y="124"/>
                </a:cxn>
                <a:cxn ang="0">
                  <a:pos x="138" y="122"/>
                </a:cxn>
                <a:cxn ang="0">
                  <a:pos x="146" y="132"/>
                </a:cxn>
                <a:cxn ang="0">
                  <a:pos x="150" y="134"/>
                </a:cxn>
                <a:cxn ang="0">
                  <a:pos x="158" y="138"/>
                </a:cxn>
                <a:cxn ang="0">
                  <a:pos x="172" y="138"/>
                </a:cxn>
                <a:cxn ang="0">
                  <a:pos x="160" y="146"/>
                </a:cxn>
                <a:cxn ang="0">
                  <a:pos x="134" y="142"/>
                </a:cxn>
                <a:cxn ang="0">
                  <a:pos x="124" y="134"/>
                </a:cxn>
                <a:cxn ang="0">
                  <a:pos x="136" y="130"/>
                </a:cxn>
                <a:cxn ang="0">
                  <a:pos x="132" y="124"/>
                </a:cxn>
                <a:cxn ang="0">
                  <a:pos x="120" y="128"/>
                </a:cxn>
                <a:cxn ang="0">
                  <a:pos x="108" y="122"/>
                </a:cxn>
                <a:cxn ang="0">
                  <a:pos x="114" y="118"/>
                </a:cxn>
                <a:cxn ang="0">
                  <a:pos x="100" y="116"/>
                </a:cxn>
                <a:cxn ang="0">
                  <a:pos x="84" y="112"/>
                </a:cxn>
                <a:cxn ang="0">
                  <a:pos x="80" y="100"/>
                </a:cxn>
                <a:cxn ang="0">
                  <a:pos x="74" y="84"/>
                </a:cxn>
                <a:cxn ang="0">
                  <a:pos x="56" y="70"/>
                </a:cxn>
                <a:cxn ang="0">
                  <a:pos x="44" y="76"/>
                </a:cxn>
                <a:cxn ang="0">
                  <a:pos x="32" y="84"/>
                </a:cxn>
                <a:cxn ang="0">
                  <a:pos x="22" y="90"/>
                </a:cxn>
                <a:cxn ang="0">
                  <a:pos x="8" y="84"/>
                </a:cxn>
                <a:cxn ang="0">
                  <a:pos x="2" y="72"/>
                </a:cxn>
                <a:cxn ang="0">
                  <a:pos x="12" y="66"/>
                </a:cxn>
                <a:cxn ang="0">
                  <a:pos x="14" y="48"/>
                </a:cxn>
                <a:cxn ang="0">
                  <a:pos x="14" y="30"/>
                </a:cxn>
                <a:cxn ang="0">
                  <a:pos x="16" y="16"/>
                </a:cxn>
                <a:cxn ang="0">
                  <a:pos x="18" y="6"/>
                </a:cxn>
                <a:cxn ang="0">
                  <a:pos x="26" y="8"/>
                </a:cxn>
                <a:cxn ang="0">
                  <a:pos x="58" y="8"/>
                </a:cxn>
                <a:cxn ang="0">
                  <a:pos x="70" y="6"/>
                </a:cxn>
                <a:cxn ang="0">
                  <a:pos x="78" y="6"/>
                </a:cxn>
                <a:cxn ang="0">
                  <a:pos x="96" y="8"/>
                </a:cxn>
                <a:cxn ang="0">
                  <a:pos x="106" y="0"/>
                </a:cxn>
                <a:cxn ang="0">
                  <a:pos x="116" y="0"/>
                </a:cxn>
                <a:cxn ang="0">
                  <a:pos x="126" y="4"/>
                </a:cxn>
                <a:cxn ang="0">
                  <a:pos x="130" y="14"/>
                </a:cxn>
                <a:cxn ang="0">
                  <a:pos x="134" y="20"/>
                </a:cxn>
                <a:cxn ang="0">
                  <a:pos x="148" y="24"/>
                </a:cxn>
                <a:cxn ang="0">
                  <a:pos x="156" y="28"/>
                </a:cxn>
                <a:cxn ang="0">
                  <a:pos x="166" y="40"/>
                </a:cxn>
                <a:cxn ang="0">
                  <a:pos x="186" y="36"/>
                </a:cxn>
                <a:cxn ang="0">
                  <a:pos x="194" y="44"/>
                </a:cxn>
                <a:cxn ang="0">
                  <a:pos x="212" y="58"/>
                </a:cxn>
                <a:cxn ang="0">
                  <a:pos x="216" y="66"/>
                </a:cxn>
                <a:cxn ang="0">
                  <a:pos x="218" y="70"/>
                </a:cxn>
                <a:cxn ang="0">
                  <a:pos x="220" y="82"/>
                </a:cxn>
                <a:cxn ang="0">
                  <a:pos x="206" y="96"/>
                </a:cxn>
              </a:cxnLst>
              <a:rect l="0" t="0" r="r" b="b"/>
              <a:pathLst>
                <a:path w="220" h="158">
                  <a:moveTo>
                    <a:pt x="202" y="104"/>
                  </a:moveTo>
                  <a:lnTo>
                    <a:pt x="202" y="104"/>
                  </a:lnTo>
                  <a:lnTo>
                    <a:pt x="196" y="104"/>
                  </a:lnTo>
                  <a:lnTo>
                    <a:pt x="194" y="104"/>
                  </a:lnTo>
                  <a:lnTo>
                    <a:pt x="192" y="108"/>
                  </a:lnTo>
                  <a:lnTo>
                    <a:pt x="188" y="108"/>
                  </a:lnTo>
                  <a:lnTo>
                    <a:pt x="182" y="110"/>
                  </a:lnTo>
                  <a:lnTo>
                    <a:pt x="180" y="114"/>
                  </a:lnTo>
                  <a:lnTo>
                    <a:pt x="176" y="114"/>
                  </a:lnTo>
                  <a:lnTo>
                    <a:pt x="172" y="114"/>
                  </a:lnTo>
                  <a:lnTo>
                    <a:pt x="170" y="118"/>
                  </a:lnTo>
                  <a:lnTo>
                    <a:pt x="168" y="118"/>
                  </a:lnTo>
                  <a:lnTo>
                    <a:pt x="166" y="116"/>
                  </a:lnTo>
                  <a:lnTo>
                    <a:pt x="164" y="116"/>
                  </a:lnTo>
                  <a:lnTo>
                    <a:pt x="156" y="122"/>
                  </a:lnTo>
                  <a:lnTo>
                    <a:pt x="156" y="124"/>
                  </a:lnTo>
                  <a:lnTo>
                    <a:pt x="150" y="124"/>
                  </a:lnTo>
                  <a:lnTo>
                    <a:pt x="146" y="124"/>
                  </a:lnTo>
                  <a:lnTo>
                    <a:pt x="146" y="122"/>
                  </a:lnTo>
                  <a:lnTo>
                    <a:pt x="138" y="122"/>
                  </a:lnTo>
                  <a:lnTo>
                    <a:pt x="138" y="126"/>
                  </a:lnTo>
                  <a:lnTo>
                    <a:pt x="142" y="128"/>
                  </a:lnTo>
                  <a:lnTo>
                    <a:pt x="144" y="128"/>
                  </a:lnTo>
                  <a:lnTo>
                    <a:pt x="146" y="132"/>
                  </a:lnTo>
                  <a:lnTo>
                    <a:pt x="148" y="132"/>
                  </a:lnTo>
                  <a:lnTo>
                    <a:pt x="150" y="132"/>
                  </a:lnTo>
                  <a:lnTo>
                    <a:pt x="150" y="134"/>
                  </a:lnTo>
                  <a:lnTo>
                    <a:pt x="150" y="134"/>
                  </a:lnTo>
                  <a:lnTo>
                    <a:pt x="150" y="136"/>
                  </a:lnTo>
                  <a:lnTo>
                    <a:pt x="152" y="136"/>
                  </a:lnTo>
                  <a:lnTo>
                    <a:pt x="152" y="138"/>
                  </a:lnTo>
                  <a:lnTo>
                    <a:pt x="158" y="138"/>
                  </a:lnTo>
                  <a:lnTo>
                    <a:pt x="166" y="138"/>
                  </a:lnTo>
                  <a:lnTo>
                    <a:pt x="168" y="138"/>
                  </a:lnTo>
                  <a:lnTo>
                    <a:pt x="170" y="136"/>
                  </a:lnTo>
                  <a:lnTo>
                    <a:pt x="172" y="138"/>
                  </a:lnTo>
                  <a:lnTo>
                    <a:pt x="172" y="140"/>
                  </a:lnTo>
                  <a:lnTo>
                    <a:pt x="170" y="144"/>
                  </a:lnTo>
                  <a:lnTo>
                    <a:pt x="164" y="146"/>
                  </a:lnTo>
                  <a:lnTo>
                    <a:pt x="160" y="146"/>
                  </a:lnTo>
                  <a:lnTo>
                    <a:pt x="152" y="150"/>
                  </a:lnTo>
                  <a:lnTo>
                    <a:pt x="132" y="158"/>
                  </a:lnTo>
                  <a:lnTo>
                    <a:pt x="134" y="150"/>
                  </a:lnTo>
                  <a:lnTo>
                    <a:pt x="134" y="142"/>
                  </a:lnTo>
                  <a:lnTo>
                    <a:pt x="126" y="138"/>
                  </a:lnTo>
                  <a:lnTo>
                    <a:pt x="120" y="140"/>
                  </a:lnTo>
                  <a:lnTo>
                    <a:pt x="122" y="136"/>
                  </a:lnTo>
                  <a:lnTo>
                    <a:pt x="124" y="134"/>
                  </a:lnTo>
                  <a:lnTo>
                    <a:pt x="134" y="132"/>
                  </a:lnTo>
                  <a:lnTo>
                    <a:pt x="134" y="132"/>
                  </a:lnTo>
                  <a:lnTo>
                    <a:pt x="136" y="132"/>
                  </a:lnTo>
                  <a:lnTo>
                    <a:pt x="136" y="130"/>
                  </a:lnTo>
                  <a:lnTo>
                    <a:pt x="134" y="126"/>
                  </a:lnTo>
                  <a:lnTo>
                    <a:pt x="134" y="126"/>
                  </a:lnTo>
                  <a:lnTo>
                    <a:pt x="132" y="126"/>
                  </a:lnTo>
                  <a:lnTo>
                    <a:pt x="132" y="124"/>
                  </a:lnTo>
                  <a:lnTo>
                    <a:pt x="124" y="124"/>
                  </a:lnTo>
                  <a:lnTo>
                    <a:pt x="124" y="126"/>
                  </a:lnTo>
                  <a:lnTo>
                    <a:pt x="122" y="128"/>
                  </a:lnTo>
                  <a:lnTo>
                    <a:pt x="120" y="128"/>
                  </a:lnTo>
                  <a:lnTo>
                    <a:pt x="118" y="124"/>
                  </a:lnTo>
                  <a:lnTo>
                    <a:pt x="114" y="124"/>
                  </a:lnTo>
                  <a:lnTo>
                    <a:pt x="114" y="122"/>
                  </a:lnTo>
                  <a:lnTo>
                    <a:pt x="108" y="122"/>
                  </a:lnTo>
                  <a:lnTo>
                    <a:pt x="110" y="120"/>
                  </a:lnTo>
                  <a:lnTo>
                    <a:pt x="116" y="120"/>
                  </a:lnTo>
                  <a:lnTo>
                    <a:pt x="116" y="118"/>
                  </a:lnTo>
                  <a:lnTo>
                    <a:pt x="114" y="118"/>
                  </a:lnTo>
                  <a:lnTo>
                    <a:pt x="112" y="114"/>
                  </a:lnTo>
                  <a:lnTo>
                    <a:pt x="110" y="114"/>
                  </a:lnTo>
                  <a:lnTo>
                    <a:pt x="110" y="116"/>
                  </a:lnTo>
                  <a:lnTo>
                    <a:pt x="100" y="116"/>
                  </a:lnTo>
                  <a:lnTo>
                    <a:pt x="98" y="118"/>
                  </a:lnTo>
                  <a:lnTo>
                    <a:pt x="96" y="118"/>
                  </a:lnTo>
                  <a:lnTo>
                    <a:pt x="92" y="124"/>
                  </a:lnTo>
                  <a:lnTo>
                    <a:pt x="84" y="112"/>
                  </a:lnTo>
                  <a:lnTo>
                    <a:pt x="82" y="110"/>
                  </a:lnTo>
                  <a:lnTo>
                    <a:pt x="80" y="108"/>
                  </a:lnTo>
                  <a:lnTo>
                    <a:pt x="80" y="104"/>
                  </a:lnTo>
                  <a:lnTo>
                    <a:pt x="80" y="100"/>
                  </a:lnTo>
                  <a:lnTo>
                    <a:pt x="78" y="96"/>
                  </a:lnTo>
                  <a:lnTo>
                    <a:pt x="76" y="94"/>
                  </a:lnTo>
                  <a:lnTo>
                    <a:pt x="76" y="90"/>
                  </a:lnTo>
                  <a:lnTo>
                    <a:pt x="74" y="84"/>
                  </a:lnTo>
                  <a:lnTo>
                    <a:pt x="70" y="80"/>
                  </a:lnTo>
                  <a:lnTo>
                    <a:pt x="66" y="76"/>
                  </a:lnTo>
                  <a:lnTo>
                    <a:pt x="60" y="72"/>
                  </a:lnTo>
                  <a:lnTo>
                    <a:pt x="56" y="70"/>
                  </a:lnTo>
                  <a:lnTo>
                    <a:pt x="52" y="72"/>
                  </a:lnTo>
                  <a:lnTo>
                    <a:pt x="48" y="72"/>
                  </a:lnTo>
                  <a:lnTo>
                    <a:pt x="44" y="74"/>
                  </a:lnTo>
                  <a:lnTo>
                    <a:pt x="44" y="76"/>
                  </a:lnTo>
                  <a:lnTo>
                    <a:pt x="42" y="76"/>
                  </a:lnTo>
                  <a:lnTo>
                    <a:pt x="38" y="80"/>
                  </a:lnTo>
                  <a:lnTo>
                    <a:pt x="36" y="82"/>
                  </a:lnTo>
                  <a:lnTo>
                    <a:pt x="32" y="84"/>
                  </a:lnTo>
                  <a:lnTo>
                    <a:pt x="30" y="84"/>
                  </a:lnTo>
                  <a:lnTo>
                    <a:pt x="30" y="86"/>
                  </a:lnTo>
                  <a:lnTo>
                    <a:pt x="26" y="88"/>
                  </a:lnTo>
                  <a:lnTo>
                    <a:pt x="22" y="90"/>
                  </a:lnTo>
                  <a:lnTo>
                    <a:pt x="20" y="86"/>
                  </a:lnTo>
                  <a:lnTo>
                    <a:pt x="16" y="84"/>
                  </a:lnTo>
                  <a:lnTo>
                    <a:pt x="12" y="84"/>
                  </a:lnTo>
                  <a:lnTo>
                    <a:pt x="8" y="84"/>
                  </a:lnTo>
                  <a:lnTo>
                    <a:pt x="4" y="82"/>
                  </a:lnTo>
                  <a:lnTo>
                    <a:pt x="2" y="78"/>
                  </a:lnTo>
                  <a:lnTo>
                    <a:pt x="0" y="78"/>
                  </a:lnTo>
                  <a:lnTo>
                    <a:pt x="2" y="72"/>
                  </a:lnTo>
                  <a:lnTo>
                    <a:pt x="6" y="70"/>
                  </a:lnTo>
                  <a:lnTo>
                    <a:pt x="8" y="70"/>
                  </a:lnTo>
                  <a:lnTo>
                    <a:pt x="12" y="68"/>
                  </a:lnTo>
                  <a:lnTo>
                    <a:pt x="12" y="66"/>
                  </a:lnTo>
                  <a:lnTo>
                    <a:pt x="10" y="62"/>
                  </a:lnTo>
                  <a:lnTo>
                    <a:pt x="10" y="58"/>
                  </a:lnTo>
                  <a:lnTo>
                    <a:pt x="10" y="56"/>
                  </a:lnTo>
                  <a:lnTo>
                    <a:pt x="14" y="48"/>
                  </a:lnTo>
                  <a:lnTo>
                    <a:pt x="18" y="40"/>
                  </a:lnTo>
                  <a:lnTo>
                    <a:pt x="16" y="36"/>
                  </a:lnTo>
                  <a:lnTo>
                    <a:pt x="14" y="32"/>
                  </a:lnTo>
                  <a:lnTo>
                    <a:pt x="14" y="30"/>
                  </a:lnTo>
                  <a:lnTo>
                    <a:pt x="14" y="26"/>
                  </a:lnTo>
                  <a:lnTo>
                    <a:pt x="16" y="20"/>
                  </a:lnTo>
                  <a:lnTo>
                    <a:pt x="16" y="18"/>
                  </a:lnTo>
                  <a:lnTo>
                    <a:pt x="16" y="16"/>
                  </a:lnTo>
                  <a:lnTo>
                    <a:pt x="14" y="10"/>
                  </a:lnTo>
                  <a:lnTo>
                    <a:pt x="14" y="8"/>
                  </a:lnTo>
                  <a:lnTo>
                    <a:pt x="16" y="6"/>
                  </a:lnTo>
                  <a:lnTo>
                    <a:pt x="18" y="6"/>
                  </a:lnTo>
                  <a:lnTo>
                    <a:pt x="20" y="6"/>
                  </a:lnTo>
                  <a:lnTo>
                    <a:pt x="22" y="8"/>
                  </a:lnTo>
                  <a:lnTo>
                    <a:pt x="24" y="10"/>
                  </a:lnTo>
                  <a:lnTo>
                    <a:pt x="26" y="8"/>
                  </a:lnTo>
                  <a:lnTo>
                    <a:pt x="28" y="6"/>
                  </a:lnTo>
                  <a:lnTo>
                    <a:pt x="38" y="6"/>
                  </a:lnTo>
                  <a:lnTo>
                    <a:pt x="52" y="6"/>
                  </a:lnTo>
                  <a:lnTo>
                    <a:pt x="58" y="8"/>
                  </a:lnTo>
                  <a:lnTo>
                    <a:pt x="64" y="6"/>
                  </a:lnTo>
                  <a:lnTo>
                    <a:pt x="68" y="6"/>
                  </a:lnTo>
                  <a:lnTo>
                    <a:pt x="70" y="10"/>
                  </a:lnTo>
                  <a:lnTo>
                    <a:pt x="70" y="6"/>
                  </a:lnTo>
                  <a:lnTo>
                    <a:pt x="72" y="8"/>
                  </a:lnTo>
                  <a:lnTo>
                    <a:pt x="74" y="8"/>
                  </a:lnTo>
                  <a:lnTo>
                    <a:pt x="76" y="8"/>
                  </a:lnTo>
                  <a:lnTo>
                    <a:pt x="78" y="6"/>
                  </a:lnTo>
                  <a:lnTo>
                    <a:pt x="82" y="8"/>
                  </a:lnTo>
                  <a:lnTo>
                    <a:pt x="88" y="8"/>
                  </a:lnTo>
                  <a:lnTo>
                    <a:pt x="94" y="8"/>
                  </a:lnTo>
                  <a:lnTo>
                    <a:pt x="96" y="8"/>
                  </a:lnTo>
                  <a:lnTo>
                    <a:pt x="98" y="6"/>
                  </a:lnTo>
                  <a:lnTo>
                    <a:pt x="98" y="2"/>
                  </a:lnTo>
                  <a:lnTo>
                    <a:pt x="100" y="0"/>
                  </a:lnTo>
                  <a:lnTo>
                    <a:pt x="106" y="0"/>
                  </a:lnTo>
                  <a:lnTo>
                    <a:pt x="108" y="4"/>
                  </a:lnTo>
                  <a:lnTo>
                    <a:pt x="112" y="4"/>
                  </a:lnTo>
                  <a:lnTo>
                    <a:pt x="114" y="2"/>
                  </a:lnTo>
                  <a:lnTo>
                    <a:pt x="116" y="0"/>
                  </a:lnTo>
                  <a:lnTo>
                    <a:pt x="120" y="2"/>
                  </a:lnTo>
                  <a:lnTo>
                    <a:pt x="124" y="2"/>
                  </a:lnTo>
                  <a:lnTo>
                    <a:pt x="126" y="2"/>
                  </a:lnTo>
                  <a:lnTo>
                    <a:pt x="126" y="4"/>
                  </a:lnTo>
                  <a:lnTo>
                    <a:pt x="128" y="6"/>
                  </a:lnTo>
                  <a:lnTo>
                    <a:pt x="128" y="8"/>
                  </a:lnTo>
                  <a:lnTo>
                    <a:pt x="130" y="12"/>
                  </a:lnTo>
                  <a:lnTo>
                    <a:pt x="130" y="14"/>
                  </a:lnTo>
                  <a:lnTo>
                    <a:pt x="132" y="14"/>
                  </a:lnTo>
                  <a:lnTo>
                    <a:pt x="132" y="16"/>
                  </a:lnTo>
                  <a:lnTo>
                    <a:pt x="132" y="18"/>
                  </a:lnTo>
                  <a:lnTo>
                    <a:pt x="134" y="20"/>
                  </a:lnTo>
                  <a:lnTo>
                    <a:pt x="134" y="20"/>
                  </a:lnTo>
                  <a:lnTo>
                    <a:pt x="138" y="20"/>
                  </a:lnTo>
                  <a:lnTo>
                    <a:pt x="142" y="20"/>
                  </a:lnTo>
                  <a:lnTo>
                    <a:pt x="148" y="24"/>
                  </a:lnTo>
                  <a:lnTo>
                    <a:pt x="152" y="22"/>
                  </a:lnTo>
                  <a:lnTo>
                    <a:pt x="154" y="22"/>
                  </a:lnTo>
                  <a:lnTo>
                    <a:pt x="154" y="24"/>
                  </a:lnTo>
                  <a:lnTo>
                    <a:pt x="156" y="28"/>
                  </a:lnTo>
                  <a:lnTo>
                    <a:pt x="162" y="30"/>
                  </a:lnTo>
                  <a:lnTo>
                    <a:pt x="164" y="32"/>
                  </a:lnTo>
                  <a:lnTo>
                    <a:pt x="164" y="36"/>
                  </a:lnTo>
                  <a:lnTo>
                    <a:pt x="166" y="40"/>
                  </a:lnTo>
                  <a:lnTo>
                    <a:pt x="174" y="36"/>
                  </a:lnTo>
                  <a:lnTo>
                    <a:pt x="178" y="34"/>
                  </a:lnTo>
                  <a:lnTo>
                    <a:pt x="182" y="34"/>
                  </a:lnTo>
                  <a:lnTo>
                    <a:pt x="186" y="36"/>
                  </a:lnTo>
                  <a:lnTo>
                    <a:pt x="186" y="38"/>
                  </a:lnTo>
                  <a:lnTo>
                    <a:pt x="188" y="40"/>
                  </a:lnTo>
                  <a:lnTo>
                    <a:pt x="192" y="42"/>
                  </a:lnTo>
                  <a:lnTo>
                    <a:pt x="194" y="44"/>
                  </a:lnTo>
                  <a:lnTo>
                    <a:pt x="212" y="50"/>
                  </a:lnTo>
                  <a:lnTo>
                    <a:pt x="214" y="54"/>
                  </a:lnTo>
                  <a:lnTo>
                    <a:pt x="212" y="56"/>
                  </a:lnTo>
                  <a:lnTo>
                    <a:pt x="212" y="58"/>
                  </a:lnTo>
                  <a:lnTo>
                    <a:pt x="216" y="60"/>
                  </a:lnTo>
                  <a:lnTo>
                    <a:pt x="218" y="60"/>
                  </a:lnTo>
                  <a:lnTo>
                    <a:pt x="218" y="62"/>
                  </a:lnTo>
                  <a:lnTo>
                    <a:pt x="216" y="66"/>
                  </a:lnTo>
                  <a:lnTo>
                    <a:pt x="214" y="66"/>
                  </a:lnTo>
                  <a:lnTo>
                    <a:pt x="216" y="68"/>
                  </a:lnTo>
                  <a:lnTo>
                    <a:pt x="218" y="70"/>
                  </a:lnTo>
                  <a:lnTo>
                    <a:pt x="218" y="70"/>
                  </a:lnTo>
                  <a:lnTo>
                    <a:pt x="218" y="72"/>
                  </a:lnTo>
                  <a:lnTo>
                    <a:pt x="218" y="76"/>
                  </a:lnTo>
                  <a:lnTo>
                    <a:pt x="220" y="78"/>
                  </a:lnTo>
                  <a:lnTo>
                    <a:pt x="220" y="82"/>
                  </a:lnTo>
                  <a:lnTo>
                    <a:pt x="218" y="92"/>
                  </a:lnTo>
                  <a:lnTo>
                    <a:pt x="216" y="94"/>
                  </a:lnTo>
                  <a:lnTo>
                    <a:pt x="212" y="94"/>
                  </a:lnTo>
                  <a:lnTo>
                    <a:pt x="206" y="96"/>
                  </a:lnTo>
                  <a:lnTo>
                    <a:pt x="204" y="100"/>
                  </a:lnTo>
                  <a:lnTo>
                    <a:pt x="202" y="104"/>
                  </a:lnTo>
                  <a:lnTo>
                    <a:pt x="202" y="10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899" name="Freeform 515">
              <a:extLst>
                <a:ext uri="{FF2B5EF4-FFF2-40B4-BE49-F238E27FC236}">
                  <a16:creationId xmlns:a16="http://schemas.microsoft.com/office/drawing/2014/main" id="{F6B89A77-4E5C-4375-A679-BFD1AA79B53A}"/>
                </a:ext>
              </a:extLst>
            </p:cNvPr>
            <p:cNvSpPr>
              <a:spLocks/>
            </p:cNvSpPr>
            <p:nvPr/>
          </p:nvSpPr>
          <p:spPr bwMode="auto">
            <a:xfrm>
              <a:off x="5426075" y="2924175"/>
              <a:ext cx="295275" cy="206375"/>
            </a:xfrm>
            <a:custGeom>
              <a:avLst/>
              <a:gdLst/>
              <a:ahLst/>
              <a:cxnLst>
                <a:cxn ang="0">
                  <a:pos x="4" y="20"/>
                </a:cxn>
                <a:cxn ang="0">
                  <a:pos x="4" y="16"/>
                </a:cxn>
                <a:cxn ang="0">
                  <a:pos x="20" y="12"/>
                </a:cxn>
                <a:cxn ang="0">
                  <a:pos x="30" y="28"/>
                </a:cxn>
                <a:cxn ang="0">
                  <a:pos x="24" y="34"/>
                </a:cxn>
                <a:cxn ang="0">
                  <a:pos x="10" y="36"/>
                </a:cxn>
                <a:cxn ang="0">
                  <a:pos x="6" y="36"/>
                </a:cxn>
                <a:cxn ang="0">
                  <a:pos x="2" y="52"/>
                </a:cxn>
                <a:cxn ang="0">
                  <a:pos x="8" y="50"/>
                </a:cxn>
                <a:cxn ang="0">
                  <a:pos x="20" y="50"/>
                </a:cxn>
                <a:cxn ang="0">
                  <a:pos x="12" y="54"/>
                </a:cxn>
                <a:cxn ang="0">
                  <a:pos x="20" y="66"/>
                </a:cxn>
                <a:cxn ang="0">
                  <a:pos x="20" y="76"/>
                </a:cxn>
                <a:cxn ang="0">
                  <a:pos x="18" y="90"/>
                </a:cxn>
                <a:cxn ang="0">
                  <a:pos x="32" y="90"/>
                </a:cxn>
                <a:cxn ang="0">
                  <a:pos x="38" y="82"/>
                </a:cxn>
                <a:cxn ang="0">
                  <a:pos x="58" y="78"/>
                </a:cxn>
                <a:cxn ang="0">
                  <a:pos x="84" y="84"/>
                </a:cxn>
                <a:cxn ang="0">
                  <a:pos x="110" y="98"/>
                </a:cxn>
                <a:cxn ang="0">
                  <a:pos x="120" y="110"/>
                </a:cxn>
                <a:cxn ang="0">
                  <a:pos x="128" y="122"/>
                </a:cxn>
                <a:cxn ang="0">
                  <a:pos x="134" y="128"/>
                </a:cxn>
                <a:cxn ang="0">
                  <a:pos x="148" y="118"/>
                </a:cxn>
                <a:cxn ang="0">
                  <a:pos x="158" y="100"/>
                </a:cxn>
                <a:cxn ang="0">
                  <a:pos x="168" y="94"/>
                </a:cxn>
                <a:cxn ang="0">
                  <a:pos x="178" y="90"/>
                </a:cxn>
                <a:cxn ang="0">
                  <a:pos x="184" y="80"/>
                </a:cxn>
                <a:cxn ang="0">
                  <a:pos x="168" y="76"/>
                </a:cxn>
                <a:cxn ang="0">
                  <a:pos x="152" y="68"/>
                </a:cxn>
                <a:cxn ang="0">
                  <a:pos x="136" y="58"/>
                </a:cxn>
                <a:cxn ang="0">
                  <a:pos x="128" y="42"/>
                </a:cxn>
                <a:cxn ang="0">
                  <a:pos x="118" y="28"/>
                </a:cxn>
                <a:cxn ang="0">
                  <a:pos x="100" y="34"/>
                </a:cxn>
                <a:cxn ang="0">
                  <a:pos x="94" y="26"/>
                </a:cxn>
                <a:cxn ang="0">
                  <a:pos x="84" y="8"/>
                </a:cxn>
                <a:cxn ang="0">
                  <a:pos x="74" y="0"/>
                </a:cxn>
                <a:cxn ang="0">
                  <a:pos x="62" y="8"/>
                </a:cxn>
                <a:cxn ang="0">
                  <a:pos x="62" y="18"/>
                </a:cxn>
                <a:cxn ang="0">
                  <a:pos x="44" y="18"/>
                </a:cxn>
                <a:cxn ang="0">
                  <a:pos x="26" y="8"/>
                </a:cxn>
                <a:cxn ang="0">
                  <a:pos x="8" y="6"/>
                </a:cxn>
                <a:cxn ang="0">
                  <a:pos x="2" y="14"/>
                </a:cxn>
                <a:cxn ang="0">
                  <a:pos x="0" y="16"/>
                </a:cxn>
              </a:cxnLst>
              <a:rect l="0" t="0" r="r" b="b"/>
              <a:pathLst>
                <a:path w="186" h="130">
                  <a:moveTo>
                    <a:pt x="0" y="16"/>
                  </a:moveTo>
                  <a:lnTo>
                    <a:pt x="0" y="16"/>
                  </a:lnTo>
                  <a:lnTo>
                    <a:pt x="4" y="20"/>
                  </a:lnTo>
                  <a:lnTo>
                    <a:pt x="6" y="20"/>
                  </a:lnTo>
                  <a:lnTo>
                    <a:pt x="6" y="18"/>
                  </a:lnTo>
                  <a:lnTo>
                    <a:pt x="4" y="16"/>
                  </a:lnTo>
                  <a:lnTo>
                    <a:pt x="8" y="14"/>
                  </a:lnTo>
                  <a:lnTo>
                    <a:pt x="10" y="10"/>
                  </a:lnTo>
                  <a:lnTo>
                    <a:pt x="20" y="12"/>
                  </a:lnTo>
                  <a:lnTo>
                    <a:pt x="20" y="18"/>
                  </a:lnTo>
                  <a:lnTo>
                    <a:pt x="26" y="24"/>
                  </a:lnTo>
                  <a:lnTo>
                    <a:pt x="30" y="28"/>
                  </a:lnTo>
                  <a:lnTo>
                    <a:pt x="30" y="30"/>
                  </a:lnTo>
                  <a:lnTo>
                    <a:pt x="28" y="34"/>
                  </a:lnTo>
                  <a:lnTo>
                    <a:pt x="24" y="34"/>
                  </a:lnTo>
                  <a:lnTo>
                    <a:pt x="24" y="36"/>
                  </a:lnTo>
                  <a:lnTo>
                    <a:pt x="24" y="38"/>
                  </a:lnTo>
                  <a:lnTo>
                    <a:pt x="10" y="36"/>
                  </a:lnTo>
                  <a:lnTo>
                    <a:pt x="8" y="30"/>
                  </a:lnTo>
                  <a:lnTo>
                    <a:pt x="6" y="30"/>
                  </a:lnTo>
                  <a:lnTo>
                    <a:pt x="6" y="36"/>
                  </a:lnTo>
                  <a:lnTo>
                    <a:pt x="4" y="44"/>
                  </a:lnTo>
                  <a:lnTo>
                    <a:pt x="2" y="50"/>
                  </a:lnTo>
                  <a:lnTo>
                    <a:pt x="2" y="52"/>
                  </a:lnTo>
                  <a:lnTo>
                    <a:pt x="4" y="52"/>
                  </a:lnTo>
                  <a:lnTo>
                    <a:pt x="6" y="52"/>
                  </a:lnTo>
                  <a:lnTo>
                    <a:pt x="8" y="50"/>
                  </a:lnTo>
                  <a:lnTo>
                    <a:pt x="10" y="48"/>
                  </a:lnTo>
                  <a:lnTo>
                    <a:pt x="16" y="48"/>
                  </a:lnTo>
                  <a:lnTo>
                    <a:pt x="20" y="50"/>
                  </a:lnTo>
                  <a:lnTo>
                    <a:pt x="16" y="50"/>
                  </a:lnTo>
                  <a:lnTo>
                    <a:pt x="12" y="50"/>
                  </a:lnTo>
                  <a:lnTo>
                    <a:pt x="12" y="54"/>
                  </a:lnTo>
                  <a:lnTo>
                    <a:pt x="16" y="58"/>
                  </a:lnTo>
                  <a:lnTo>
                    <a:pt x="16" y="62"/>
                  </a:lnTo>
                  <a:lnTo>
                    <a:pt x="20" y="66"/>
                  </a:lnTo>
                  <a:lnTo>
                    <a:pt x="22" y="70"/>
                  </a:lnTo>
                  <a:lnTo>
                    <a:pt x="22" y="74"/>
                  </a:lnTo>
                  <a:lnTo>
                    <a:pt x="20" y="76"/>
                  </a:lnTo>
                  <a:lnTo>
                    <a:pt x="18" y="76"/>
                  </a:lnTo>
                  <a:lnTo>
                    <a:pt x="18" y="84"/>
                  </a:lnTo>
                  <a:lnTo>
                    <a:pt x="18" y="90"/>
                  </a:lnTo>
                  <a:lnTo>
                    <a:pt x="20" y="96"/>
                  </a:lnTo>
                  <a:lnTo>
                    <a:pt x="28" y="96"/>
                  </a:lnTo>
                  <a:lnTo>
                    <a:pt x="32" y="90"/>
                  </a:lnTo>
                  <a:lnTo>
                    <a:pt x="32" y="88"/>
                  </a:lnTo>
                  <a:lnTo>
                    <a:pt x="34" y="84"/>
                  </a:lnTo>
                  <a:lnTo>
                    <a:pt x="38" y="82"/>
                  </a:lnTo>
                  <a:lnTo>
                    <a:pt x="46" y="82"/>
                  </a:lnTo>
                  <a:lnTo>
                    <a:pt x="52" y="80"/>
                  </a:lnTo>
                  <a:lnTo>
                    <a:pt x="58" y="78"/>
                  </a:lnTo>
                  <a:lnTo>
                    <a:pt x="72" y="82"/>
                  </a:lnTo>
                  <a:lnTo>
                    <a:pt x="80" y="82"/>
                  </a:lnTo>
                  <a:lnTo>
                    <a:pt x="84" y="84"/>
                  </a:lnTo>
                  <a:lnTo>
                    <a:pt x="94" y="88"/>
                  </a:lnTo>
                  <a:lnTo>
                    <a:pt x="102" y="92"/>
                  </a:lnTo>
                  <a:lnTo>
                    <a:pt x="110" y="98"/>
                  </a:lnTo>
                  <a:lnTo>
                    <a:pt x="114" y="100"/>
                  </a:lnTo>
                  <a:lnTo>
                    <a:pt x="116" y="104"/>
                  </a:lnTo>
                  <a:lnTo>
                    <a:pt x="120" y="110"/>
                  </a:lnTo>
                  <a:lnTo>
                    <a:pt x="128" y="112"/>
                  </a:lnTo>
                  <a:lnTo>
                    <a:pt x="128" y="116"/>
                  </a:lnTo>
                  <a:lnTo>
                    <a:pt x="128" y="122"/>
                  </a:lnTo>
                  <a:lnTo>
                    <a:pt x="126" y="128"/>
                  </a:lnTo>
                  <a:lnTo>
                    <a:pt x="130" y="130"/>
                  </a:lnTo>
                  <a:lnTo>
                    <a:pt x="134" y="128"/>
                  </a:lnTo>
                  <a:lnTo>
                    <a:pt x="138" y="130"/>
                  </a:lnTo>
                  <a:lnTo>
                    <a:pt x="150" y="124"/>
                  </a:lnTo>
                  <a:lnTo>
                    <a:pt x="148" y="118"/>
                  </a:lnTo>
                  <a:lnTo>
                    <a:pt x="156" y="112"/>
                  </a:lnTo>
                  <a:lnTo>
                    <a:pt x="158" y="108"/>
                  </a:lnTo>
                  <a:lnTo>
                    <a:pt x="158" y="100"/>
                  </a:lnTo>
                  <a:lnTo>
                    <a:pt x="160" y="96"/>
                  </a:lnTo>
                  <a:lnTo>
                    <a:pt x="162" y="92"/>
                  </a:lnTo>
                  <a:lnTo>
                    <a:pt x="168" y="94"/>
                  </a:lnTo>
                  <a:lnTo>
                    <a:pt x="172" y="96"/>
                  </a:lnTo>
                  <a:lnTo>
                    <a:pt x="178" y="98"/>
                  </a:lnTo>
                  <a:lnTo>
                    <a:pt x="178" y="90"/>
                  </a:lnTo>
                  <a:lnTo>
                    <a:pt x="178" y="86"/>
                  </a:lnTo>
                  <a:lnTo>
                    <a:pt x="186" y="82"/>
                  </a:lnTo>
                  <a:lnTo>
                    <a:pt x="184" y="80"/>
                  </a:lnTo>
                  <a:lnTo>
                    <a:pt x="178" y="80"/>
                  </a:lnTo>
                  <a:lnTo>
                    <a:pt x="174" y="76"/>
                  </a:lnTo>
                  <a:lnTo>
                    <a:pt x="168" y="76"/>
                  </a:lnTo>
                  <a:lnTo>
                    <a:pt x="164" y="72"/>
                  </a:lnTo>
                  <a:lnTo>
                    <a:pt x="156" y="74"/>
                  </a:lnTo>
                  <a:lnTo>
                    <a:pt x="152" y="68"/>
                  </a:lnTo>
                  <a:lnTo>
                    <a:pt x="146" y="62"/>
                  </a:lnTo>
                  <a:lnTo>
                    <a:pt x="140" y="60"/>
                  </a:lnTo>
                  <a:lnTo>
                    <a:pt x="136" y="58"/>
                  </a:lnTo>
                  <a:lnTo>
                    <a:pt x="134" y="50"/>
                  </a:lnTo>
                  <a:lnTo>
                    <a:pt x="130" y="46"/>
                  </a:lnTo>
                  <a:lnTo>
                    <a:pt x="128" y="42"/>
                  </a:lnTo>
                  <a:lnTo>
                    <a:pt x="128" y="36"/>
                  </a:lnTo>
                  <a:lnTo>
                    <a:pt x="124" y="28"/>
                  </a:lnTo>
                  <a:lnTo>
                    <a:pt x="118" y="28"/>
                  </a:lnTo>
                  <a:lnTo>
                    <a:pt x="110" y="28"/>
                  </a:lnTo>
                  <a:lnTo>
                    <a:pt x="106" y="30"/>
                  </a:lnTo>
                  <a:lnTo>
                    <a:pt x="100" y="34"/>
                  </a:lnTo>
                  <a:lnTo>
                    <a:pt x="94" y="32"/>
                  </a:lnTo>
                  <a:lnTo>
                    <a:pt x="92" y="30"/>
                  </a:lnTo>
                  <a:lnTo>
                    <a:pt x="94" y="26"/>
                  </a:lnTo>
                  <a:lnTo>
                    <a:pt x="94" y="20"/>
                  </a:lnTo>
                  <a:lnTo>
                    <a:pt x="86" y="18"/>
                  </a:lnTo>
                  <a:lnTo>
                    <a:pt x="84" y="8"/>
                  </a:lnTo>
                  <a:lnTo>
                    <a:pt x="82" y="2"/>
                  </a:lnTo>
                  <a:lnTo>
                    <a:pt x="78" y="0"/>
                  </a:lnTo>
                  <a:lnTo>
                    <a:pt x="74" y="0"/>
                  </a:lnTo>
                  <a:lnTo>
                    <a:pt x="70" y="4"/>
                  </a:lnTo>
                  <a:lnTo>
                    <a:pt x="68" y="8"/>
                  </a:lnTo>
                  <a:lnTo>
                    <a:pt x="62" y="8"/>
                  </a:lnTo>
                  <a:lnTo>
                    <a:pt x="60" y="8"/>
                  </a:lnTo>
                  <a:lnTo>
                    <a:pt x="60" y="14"/>
                  </a:lnTo>
                  <a:lnTo>
                    <a:pt x="62" y="18"/>
                  </a:lnTo>
                  <a:lnTo>
                    <a:pt x="62" y="20"/>
                  </a:lnTo>
                  <a:lnTo>
                    <a:pt x="48" y="18"/>
                  </a:lnTo>
                  <a:lnTo>
                    <a:pt x="44" y="18"/>
                  </a:lnTo>
                  <a:lnTo>
                    <a:pt x="36" y="18"/>
                  </a:lnTo>
                  <a:lnTo>
                    <a:pt x="30" y="10"/>
                  </a:lnTo>
                  <a:lnTo>
                    <a:pt x="26" y="8"/>
                  </a:lnTo>
                  <a:lnTo>
                    <a:pt x="22" y="6"/>
                  </a:lnTo>
                  <a:lnTo>
                    <a:pt x="18" y="6"/>
                  </a:lnTo>
                  <a:lnTo>
                    <a:pt x="8" y="6"/>
                  </a:lnTo>
                  <a:lnTo>
                    <a:pt x="4" y="8"/>
                  </a:lnTo>
                  <a:lnTo>
                    <a:pt x="4" y="12"/>
                  </a:lnTo>
                  <a:lnTo>
                    <a:pt x="2" y="14"/>
                  </a:lnTo>
                  <a:lnTo>
                    <a:pt x="2" y="16"/>
                  </a:lnTo>
                  <a:lnTo>
                    <a:pt x="0" y="16"/>
                  </a:lnTo>
                  <a:lnTo>
                    <a:pt x="0" y="1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00" name="Freeform 516">
              <a:extLst>
                <a:ext uri="{FF2B5EF4-FFF2-40B4-BE49-F238E27FC236}">
                  <a16:creationId xmlns:a16="http://schemas.microsoft.com/office/drawing/2014/main" id="{B6E45302-766F-49E0-8770-C4B1C7D9E04F}"/>
                </a:ext>
              </a:extLst>
            </p:cNvPr>
            <p:cNvSpPr>
              <a:spLocks/>
            </p:cNvSpPr>
            <p:nvPr/>
          </p:nvSpPr>
          <p:spPr bwMode="auto">
            <a:xfrm>
              <a:off x="4584700" y="2057400"/>
              <a:ext cx="260350" cy="476250"/>
            </a:xfrm>
            <a:custGeom>
              <a:avLst/>
              <a:gdLst/>
              <a:ahLst/>
              <a:cxnLst>
                <a:cxn ang="0">
                  <a:pos x="160" y="50"/>
                </a:cxn>
                <a:cxn ang="0">
                  <a:pos x="158" y="36"/>
                </a:cxn>
                <a:cxn ang="0">
                  <a:pos x="156" y="26"/>
                </a:cxn>
                <a:cxn ang="0">
                  <a:pos x="146" y="14"/>
                </a:cxn>
                <a:cxn ang="0">
                  <a:pos x="130" y="4"/>
                </a:cxn>
                <a:cxn ang="0">
                  <a:pos x="118" y="0"/>
                </a:cxn>
                <a:cxn ang="0">
                  <a:pos x="116" y="18"/>
                </a:cxn>
                <a:cxn ang="0">
                  <a:pos x="100" y="18"/>
                </a:cxn>
                <a:cxn ang="0">
                  <a:pos x="100" y="28"/>
                </a:cxn>
                <a:cxn ang="0">
                  <a:pos x="84" y="26"/>
                </a:cxn>
                <a:cxn ang="0">
                  <a:pos x="78" y="42"/>
                </a:cxn>
                <a:cxn ang="0">
                  <a:pos x="70" y="50"/>
                </a:cxn>
                <a:cxn ang="0">
                  <a:pos x="62" y="60"/>
                </a:cxn>
                <a:cxn ang="0">
                  <a:pos x="52" y="80"/>
                </a:cxn>
                <a:cxn ang="0">
                  <a:pos x="48" y="98"/>
                </a:cxn>
                <a:cxn ang="0">
                  <a:pos x="40" y="100"/>
                </a:cxn>
                <a:cxn ang="0">
                  <a:pos x="26" y="104"/>
                </a:cxn>
                <a:cxn ang="0">
                  <a:pos x="18" y="114"/>
                </a:cxn>
                <a:cxn ang="0">
                  <a:pos x="12" y="124"/>
                </a:cxn>
                <a:cxn ang="0">
                  <a:pos x="12" y="142"/>
                </a:cxn>
                <a:cxn ang="0">
                  <a:pos x="10" y="162"/>
                </a:cxn>
                <a:cxn ang="0">
                  <a:pos x="16" y="172"/>
                </a:cxn>
                <a:cxn ang="0">
                  <a:pos x="10" y="182"/>
                </a:cxn>
                <a:cxn ang="0">
                  <a:pos x="10" y="198"/>
                </a:cxn>
                <a:cxn ang="0">
                  <a:pos x="8" y="208"/>
                </a:cxn>
                <a:cxn ang="0">
                  <a:pos x="4" y="212"/>
                </a:cxn>
                <a:cxn ang="0">
                  <a:pos x="6" y="228"/>
                </a:cxn>
                <a:cxn ang="0">
                  <a:pos x="4" y="236"/>
                </a:cxn>
                <a:cxn ang="0">
                  <a:pos x="8" y="254"/>
                </a:cxn>
                <a:cxn ang="0">
                  <a:pos x="12" y="262"/>
                </a:cxn>
                <a:cxn ang="0">
                  <a:pos x="24" y="274"/>
                </a:cxn>
                <a:cxn ang="0">
                  <a:pos x="18" y="284"/>
                </a:cxn>
                <a:cxn ang="0">
                  <a:pos x="22" y="300"/>
                </a:cxn>
                <a:cxn ang="0">
                  <a:pos x="40" y="290"/>
                </a:cxn>
                <a:cxn ang="0">
                  <a:pos x="50" y="280"/>
                </a:cxn>
                <a:cxn ang="0">
                  <a:pos x="66" y="278"/>
                </a:cxn>
                <a:cxn ang="0">
                  <a:pos x="70" y="270"/>
                </a:cxn>
                <a:cxn ang="0">
                  <a:pos x="68" y="262"/>
                </a:cxn>
                <a:cxn ang="0">
                  <a:pos x="72" y="252"/>
                </a:cxn>
                <a:cxn ang="0">
                  <a:pos x="76" y="232"/>
                </a:cxn>
                <a:cxn ang="0">
                  <a:pos x="86" y="228"/>
                </a:cxn>
                <a:cxn ang="0">
                  <a:pos x="92" y="224"/>
                </a:cxn>
                <a:cxn ang="0">
                  <a:pos x="98" y="218"/>
                </a:cxn>
                <a:cxn ang="0">
                  <a:pos x="104" y="212"/>
                </a:cxn>
                <a:cxn ang="0">
                  <a:pos x="98" y="200"/>
                </a:cxn>
                <a:cxn ang="0">
                  <a:pos x="90" y="188"/>
                </a:cxn>
                <a:cxn ang="0">
                  <a:pos x="80" y="188"/>
                </a:cxn>
                <a:cxn ang="0">
                  <a:pos x="78" y="164"/>
                </a:cxn>
                <a:cxn ang="0">
                  <a:pos x="82" y="154"/>
                </a:cxn>
                <a:cxn ang="0">
                  <a:pos x="82" y="144"/>
                </a:cxn>
                <a:cxn ang="0">
                  <a:pos x="92" y="136"/>
                </a:cxn>
                <a:cxn ang="0">
                  <a:pos x="98" y="132"/>
                </a:cxn>
                <a:cxn ang="0">
                  <a:pos x="102" y="122"/>
                </a:cxn>
                <a:cxn ang="0">
                  <a:pos x="114" y="118"/>
                </a:cxn>
                <a:cxn ang="0">
                  <a:pos x="122" y="112"/>
                </a:cxn>
                <a:cxn ang="0">
                  <a:pos x="132" y="102"/>
                </a:cxn>
                <a:cxn ang="0">
                  <a:pos x="128" y="94"/>
                </a:cxn>
                <a:cxn ang="0">
                  <a:pos x="132" y="82"/>
                </a:cxn>
                <a:cxn ang="0">
                  <a:pos x="136" y="76"/>
                </a:cxn>
                <a:cxn ang="0">
                  <a:pos x="146" y="64"/>
                </a:cxn>
                <a:cxn ang="0">
                  <a:pos x="154" y="70"/>
                </a:cxn>
                <a:cxn ang="0">
                  <a:pos x="164" y="68"/>
                </a:cxn>
              </a:cxnLst>
              <a:rect l="0" t="0" r="r" b="b"/>
              <a:pathLst>
                <a:path w="164" h="300">
                  <a:moveTo>
                    <a:pt x="164" y="68"/>
                  </a:moveTo>
                  <a:lnTo>
                    <a:pt x="160" y="58"/>
                  </a:lnTo>
                  <a:lnTo>
                    <a:pt x="158" y="54"/>
                  </a:lnTo>
                  <a:lnTo>
                    <a:pt x="160" y="50"/>
                  </a:lnTo>
                  <a:lnTo>
                    <a:pt x="160" y="44"/>
                  </a:lnTo>
                  <a:lnTo>
                    <a:pt x="160" y="42"/>
                  </a:lnTo>
                  <a:lnTo>
                    <a:pt x="158" y="38"/>
                  </a:lnTo>
                  <a:lnTo>
                    <a:pt x="158" y="36"/>
                  </a:lnTo>
                  <a:lnTo>
                    <a:pt x="158" y="34"/>
                  </a:lnTo>
                  <a:lnTo>
                    <a:pt x="158" y="32"/>
                  </a:lnTo>
                  <a:lnTo>
                    <a:pt x="158" y="30"/>
                  </a:lnTo>
                  <a:lnTo>
                    <a:pt x="156" y="26"/>
                  </a:lnTo>
                  <a:lnTo>
                    <a:pt x="156" y="24"/>
                  </a:lnTo>
                  <a:lnTo>
                    <a:pt x="150" y="16"/>
                  </a:lnTo>
                  <a:lnTo>
                    <a:pt x="148" y="14"/>
                  </a:lnTo>
                  <a:lnTo>
                    <a:pt x="146" y="14"/>
                  </a:lnTo>
                  <a:lnTo>
                    <a:pt x="140" y="12"/>
                  </a:lnTo>
                  <a:lnTo>
                    <a:pt x="136" y="12"/>
                  </a:lnTo>
                  <a:lnTo>
                    <a:pt x="134" y="10"/>
                  </a:lnTo>
                  <a:lnTo>
                    <a:pt x="130" y="4"/>
                  </a:lnTo>
                  <a:lnTo>
                    <a:pt x="130" y="2"/>
                  </a:lnTo>
                  <a:lnTo>
                    <a:pt x="126" y="0"/>
                  </a:lnTo>
                  <a:lnTo>
                    <a:pt x="122" y="0"/>
                  </a:lnTo>
                  <a:lnTo>
                    <a:pt x="118" y="0"/>
                  </a:lnTo>
                  <a:lnTo>
                    <a:pt x="118" y="4"/>
                  </a:lnTo>
                  <a:lnTo>
                    <a:pt x="118" y="12"/>
                  </a:lnTo>
                  <a:lnTo>
                    <a:pt x="116" y="16"/>
                  </a:lnTo>
                  <a:lnTo>
                    <a:pt x="116" y="18"/>
                  </a:lnTo>
                  <a:lnTo>
                    <a:pt x="114" y="20"/>
                  </a:lnTo>
                  <a:lnTo>
                    <a:pt x="108" y="18"/>
                  </a:lnTo>
                  <a:lnTo>
                    <a:pt x="104" y="18"/>
                  </a:lnTo>
                  <a:lnTo>
                    <a:pt x="100" y="18"/>
                  </a:lnTo>
                  <a:lnTo>
                    <a:pt x="100" y="20"/>
                  </a:lnTo>
                  <a:lnTo>
                    <a:pt x="100" y="24"/>
                  </a:lnTo>
                  <a:lnTo>
                    <a:pt x="98" y="26"/>
                  </a:lnTo>
                  <a:lnTo>
                    <a:pt x="100" y="28"/>
                  </a:lnTo>
                  <a:lnTo>
                    <a:pt x="96" y="26"/>
                  </a:lnTo>
                  <a:lnTo>
                    <a:pt x="90" y="20"/>
                  </a:lnTo>
                  <a:lnTo>
                    <a:pt x="88" y="22"/>
                  </a:lnTo>
                  <a:lnTo>
                    <a:pt x="84" y="26"/>
                  </a:lnTo>
                  <a:lnTo>
                    <a:pt x="82" y="30"/>
                  </a:lnTo>
                  <a:lnTo>
                    <a:pt x="82" y="36"/>
                  </a:lnTo>
                  <a:lnTo>
                    <a:pt x="80" y="40"/>
                  </a:lnTo>
                  <a:lnTo>
                    <a:pt x="78" y="42"/>
                  </a:lnTo>
                  <a:lnTo>
                    <a:pt x="74" y="44"/>
                  </a:lnTo>
                  <a:lnTo>
                    <a:pt x="72" y="46"/>
                  </a:lnTo>
                  <a:lnTo>
                    <a:pt x="70" y="48"/>
                  </a:lnTo>
                  <a:lnTo>
                    <a:pt x="70" y="50"/>
                  </a:lnTo>
                  <a:lnTo>
                    <a:pt x="66" y="50"/>
                  </a:lnTo>
                  <a:lnTo>
                    <a:pt x="64" y="52"/>
                  </a:lnTo>
                  <a:lnTo>
                    <a:pt x="62" y="54"/>
                  </a:lnTo>
                  <a:lnTo>
                    <a:pt x="62" y="60"/>
                  </a:lnTo>
                  <a:lnTo>
                    <a:pt x="60" y="68"/>
                  </a:lnTo>
                  <a:lnTo>
                    <a:pt x="56" y="74"/>
                  </a:lnTo>
                  <a:lnTo>
                    <a:pt x="54" y="78"/>
                  </a:lnTo>
                  <a:lnTo>
                    <a:pt x="52" y="80"/>
                  </a:lnTo>
                  <a:lnTo>
                    <a:pt x="50" y="82"/>
                  </a:lnTo>
                  <a:lnTo>
                    <a:pt x="48" y="84"/>
                  </a:lnTo>
                  <a:lnTo>
                    <a:pt x="50" y="90"/>
                  </a:lnTo>
                  <a:lnTo>
                    <a:pt x="48" y="98"/>
                  </a:lnTo>
                  <a:lnTo>
                    <a:pt x="48" y="102"/>
                  </a:lnTo>
                  <a:lnTo>
                    <a:pt x="46" y="104"/>
                  </a:lnTo>
                  <a:lnTo>
                    <a:pt x="44" y="104"/>
                  </a:lnTo>
                  <a:lnTo>
                    <a:pt x="40" y="100"/>
                  </a:lnTo>
                  <a:lnTo>
                    <a:pt x="38" y="98"/>
                  </a:lnTo>
                  <a:lnTo>
                    <a:pt x="36" y="98"/>
                  </a:lnTo>
                  <a:lnTo>
                    <a:pt x="28" y="100"/>
                  </a:lnTo>
                  <a:lnTo>
                    <a:pt x="26" y="104"/>
                  </a:lnTo>
                  <a:lnTo>
                    <a:pt x="24" y="106"/>
                  </a:lnTo>
                  <a:lnTo>
                    <a:pt x="24" y="108"/>
                  </a:lnTo>
                  <a:lnTo>
                    <a:pt x="22" y="112"/>
                  </a:lnTo>
                  <a:lnTo>
                    <a:pt x="18" y="114"/>
                  </a:lnTo>
                  <a:lnTo>
                    <a:pt x="18" y="118"/>
                  </a:lnTo>
                  <a:lnTo>
                    <a:pt x="16" y="120"/>
                  </a:lnTo>
                  <a:lnTo>
                    <a:pt x="14" y="122"/>
                  </a:lnTo>
                  <a:lnTo>
                    <a:pt x="12" y="124"/>
                  </a:lnTo>
                  <a:lnTo>
                    <a:pt x="10" y="128"/>
                  </a:lnTo>
                  <a:lnTo>
                    <a:pt x="12" y="132"/>
                  </a:lnTo>
                  <a:lnTo>
                    <a:pt x="12" y="136"/>
                  </a:lnTo>
                  <a:lnTo>
                    <a:pt x="12" y="142"/>
                  </a:lnTo>
                  <a:lnTo>
                    <a:pt x="12" y="148"/>
                  </a:lnTo>
                  <a:lnTo>
                    <a:pt x="12" y="154"/>
                  </a:lnTo>
                  <a:lnTo>
                    <a:pt x="12" y="158"/>
                  </a:lnTo>
                  <a:lnTo>
                    <a:pt x="10" y="162"/>
                  </a:lnTo>
                  <a:lnTo>
                    <a:pt x="10" y="164"/>
                  </a:lnTo>
                  <a:lnTo>
                    <a:pt x="12" y="164"/>
                  </a:lnTo>
                  <a:lnTo>
                    <a:pt x="14" y="166"/>
                  </a:lnTo>
                  <a:lnTo>
                    <a:pt x="16" y="172"/>
                  </a:lnTo>
                  <a:lnTo>
                    <a:pt x="16" y="176"/>
                  </a:lnTo>
                  <a:lnTo>
                    <a:pt x="16" y="178"/>
                  </a:lnTo>
                  <a:lnTo>
                    <a:pt x="14" y="180"/>
                  </a:lnTo>
                  <a:lnTo>
                    <a:pt x="10" y="182"/>
                  </a:lnTo>
                  <a:lnTo>
                    <a:pt x="10" y="190"/>
                  </a:lnTo>
                  <a:lnTo>
                    <a:pt x="8" y="194"/>
                  </a:lnTo>
                  <a:lnTo>
                    <a:pt x="8" y="196"/>
                  </a:lnTo>
                  <a:lnTo>
                    <a:pt x="10" y="198"/>
                  </a:lnTo>
                  <a:lnTo>
                    <a:pt x="12" y="202"/>
                  </a:lnTo>
                  <a:lnTo>
                    <a:pt x="10" y="204"/>
                  </a:lnTo>
                  <a:lnTo>
                    <a:pt x="8" y="206"/>
                  </a:lnTo>
                  <a:lnTo>
                    <a:pt x="8" y="208"/>
                  </a:lnTo>
                  <a:lnTo>
                    <a:pt x="8" y="210"/>
                  </a:lnTo>
                  <a:lnTo>
                    <a:pt x="6" y="210"/>
                  </a:lnTo>
                  <a:lnTo>
                    <a:pt x="4" y="212"/>
                  </a:lnTo>
                  <a:lnTo>
                    <a:pt x="4" y="212"/>
                  </a:lnTo>
                  <a:lnTo>
                    <a:pt x="6" y="218"/>
                  </a:lnTo>
                  <a:lnTo>
                    <a:pt x="8" y="220"/>
                  </a:lnTo>
                  <a:lnTo>
                    <a:pt x="6" y="226"/>
                  </a:lnTo>
                  <a:lnTo>
                    <a:pt x="6" y="228"/>
                  </a:lnTo>
                  <a:lnTo>
                    <a:pt x="4" y="228"/>
                  </a:lnTo>
                  <a:lnTo>
                    <a:pt x="0" y="228"/>
                  </a:lnTo>
                  <a:lnTo>
                    <a:pt x="0" y="236"/>
                  </a:lnTo>
                  <a:lnTo>
                    <a:pt x="4" y="236"/>
                  </a:lnTo>
                  <a:lnTo>
                    <a:pt x="8" y="244"/>
                  </a:lnTo>
                  <a:lnTo>
                    <a:pt x="6" y="248"/>
                  </a:lnTo>
                  <a:lnTo>
                    <a:pt x="4" y="252"/>
                  </a:lnTo>
                  <a:lnTo>
                    <a:pt x="8" y="254"/>
                  </a:lnTo>
                  <a:lnTo>
                    <a:pt x="8" y="258"/>
                  </a:lnTo>
                  <a:lnTo>
                    <a:pt x="12" y="258"/>
                  </a:lnTo>
                  <a:lnTo>
                    <a:pt x="12" y="260"/>
                  </a:lnTo>
                  <a:lnTo>
                    <a:pt x="12" y="262"/>
                  </a:lnTo>
                  <a:lnTo>
                    <a:pt x="16" y="266"/>
                  </a:lnTo>
                  <a:lnTo>
                    <a:pt x="20" y="268"/>
                  </a:lnTo>
                  <a:lnTo>
                    <a:pt x="20" y="272"/>
                  </a:lnTo>
                  <a:lnTo>
                    <a:pt x="24" y="274"/>
                  </a:lnTo>
                  <a:lnTo>
                    <a:pt x="24" y="276"/>
                  </a:lnTo>
                  <a:lnTo>
                    <a:pt x="20" y="276"/>
                  </a:lnTo>
                  <a:lnTo>
                    <a:pt x="22" y="282"/>
                  </a:lnTo>
                  <a:lnTo>
                    <a:pt x="18" y="284"/>
                  </a:lnTo>
                  <a:lnTo>
                    <a:pt x="18" y="288"/>
                  </a:lnTo>
                  <a:lnTo>
                    <a:pt x="20" y="290"/>
                  </a:lnTo>
                  <a:lnTo>
                    <a:pt x="20" y="296"/>
                  </a:lnTo>
                  <a:lnTo>
                    <a:pt x="22" y="300"/>
                  </a:lnTo>
                  <a:lnTo>
                    <a:pt x="24" y="300"/>
                  </a:lnTo>
                  <a:lnTo>
                    <a:pt x="32" y="300"/>
                  </a:lnTo>
                  <a:lnTo>
                    <a:pt x="40" y="296"/>
                  </a:lnTo>
                  <a:lnTo>
                    <a:pt x="40" y="290"/>
                  </a:lnTo>
                  <a:lnTo>
                    <a:pt x="42" y="286"/>
                  </a:lnTo>
                  <a:lnTo>
                    <a:pt x="46" y="286"/>
                  </a:lnTo>
                  <a:lnTo>
                    <a:pt x="46" y="282"/>
                  </a:lnTo>
                  <a:lnTo>
                    <a:pt x="50" y="280"/>
                  </a:lnTo>
                  <a:lnTo>
                    <a:pt x="54" y="280"/>
                  </a:lnTo>
                  <a:lnTo>
                    <a:pt x="62" y="282"/>
                  </a:lnTo>
                  <a:lnTo>
                    <a:pt x="64" y="278"/>
                  </a:lnTo>
                  <a:lnTo>
                    <a:pt x="66" y="278"/>
                  </a:lnTo>
                  <a:lnTo>
                    <a:pt x="66" y="280"/>
                  </a:lnTo>
                  <a:lnTo>
                    <a:pt x="68" y="280"/>
                  </a:lnTo>
                  <a:lnTo>
                    <a:pt x="72" y="268"/>
                  </a:lnTo>
                  <a:lnTo>
                    <a:pt x="70" y="270"/>
                  </a:lnTo>
                  <a:lnTo>
                    <a:pt x="68" y="274"/>
                  </a:lnTo>
                  <a:lnTo>
                    <a:pt x="66" y="274"/>
                  </a:lnTo>
                  <a:lnTo>
                    <a:pt x="66" y="270"/>
                  </a:lnTo>
                  <a:lnTo>
                    <a:pt x="68" y="262"/>
                  </a:lnTo>
                  <a:lnTo>
                    <a:pt x="72" y="258"/>
                  </a:lnTo>
                  <a:lnTo>
                    <a:pt x="70" y="254"/>
                  </a:lnTo>
                  <a:lnTo>
                    <a:pt x="70" y="252"/>
                  </a:lnTo>
                  <a:lnTo>
                    <a:pt x="72" y="252"/>
                  </a:lnTo>
                  <a:lnTo>
                    <a:pt x="74" y="246"/>
                  </a:lnTo>
                  <a:lnTo>
                    <a:pt x="72" y="242"/>
                  </a:lnTo>
                  <a:lnTo>
                    <a:pt x="72" y="234"/>
                  </a:lnTo>
                  <a:lnTo>
                    <a:pt x="76" y="232"/>
                  </a:lnTo>
                  <a:lnTo>
                    <a:pt x="68" y="228"/>
                  </a:lnTo>
                  <a:lnTo>
                    <a:pt x="76" y="228"/>
                  </a:lnTo>
                  <a:lnTo>
                    <a:pt x="86" y="226"/>
                  </a:lnTo>
                  <a:lnTo>
                    <a:pt x="86" y="228"/>
                  </a:lnTo>
                  <a:lnTo>
                    <a:pt x="88" y="228"/>
                  </a:lnTo>
                  <a:lnTo>
                    <a:pt x="88" y="226"/>
                  </a:lnTo>
                  <a:lnTo>
                    <a:pt x="90" y="224"/>
                  </a:lnTo>
                  <a:lnTo>
                    <a:pt x="92" y="224"/>
                  </a:lnTo>
                  <a:lnTo>
                    <a:pt x="96" y="224"/>
                  </a:lnTo>
                  <a:lnTo>
                    <a:pt x="96" y="222"/>
                  </a:lnTo>
                  <a:lnTo>
                    <a:pt x="96" y="220"/>
                  </a:lnTo>
                  <a:lnTo>
                    <a:pt x="98" y="218"/>
                  </a:lnTo>
                  <a:lnTo>
                    <a:pt x="102" y="218"/>
                  </a:lnTo>
                  <a:lnTo>
                    <a:pt x="100" y="216"/>
                  </a:lnTo>
                  <a:lnTo>
                    <a:pt x="94" y="214"/>
                  </a:lnTo>
                  <a:lnTo>
                    <a:pt x="104" y="212"/>
                  </a:lnTo>
                  <a:lnTo>
                    <a:pt x="104" y="206"/>
                  </a:lnTo>
                  <a:lnTo>
                    <a:pt x="102" y="200"/>
                  </a:lnTo>
                  <a:lnTo>
                    <a:pt x="100" y="200"/>
                  </a:lnTo>
                  <a:lnTo>
                    <a:pt x="98" y="200"/>
                  </a:lnTo>
                  <a:lnTo>
                    <a:pt x="96" y="198"/>
                  </a:lnTo>
                  <a:lnTo>
                    <a:pt x="96" y="194"/>
                  </a:lnTo>
                  <a:lnTo>
                    <a:pt x="92" y="194"/>
                  </a:lnTo>
                  <a:lnTo>
                    <a:pt x="90" y="188"/>
                  </a:lnTo>
                  <a:lnTo>
                    <a:pt x="86" y="192"/>
                  </a:lnTo>
                  <a:lnTo>
                    <a:pt x="84" y="192"/>
                  </a:lnTo>
                  <a:lnTo>
                    <a:pt x="82" y="190"/>
                  </a:lnTo>
                  <a:lnTo>
                    <a:pt x="80" y="188"/>
                  </a:lnTo>
                  <a:lnTo>
                    <a:pt x="80" y="182"/>
                  </a:lnTo>
                  <a:lnTo>
                    <a:pt x="80" y="178"/>
                  </a:lnTo>
                  <a:lnTo>
                    <a:pt x="78" y="168"/>
                  </a:lnTo>
                  <a:lnTo>
                    <a:pt x="78" y="164"/>
                  </a:lnTo>
                  <a:lnTo>
                    <a:pt x="82" y="164"/>
                  </a:lnTo>
                  <a:lnTo>
                    <a:pt x="80" y="160"/>
                  </a:lnTo>
                  <a:lnTo>
                    <a:pt x="80" y="156"/>
                  </a:lnTo>
                  <a:lnTo>
                    <a:pt x="82" y="154"/>
                  </a:lnTo>
                  <a:lnTo>
                    <a:pt x="82" y="148"/>
                  </a:lnTo>
                  <a:lnTo>
                    <a:pt x="80" y="148"/>
                  </a:lnTo>
                  <a:lnTo>
                    <a:pt x="80" y="144"/>
                  </a:lnTo>
                  <a:lnTo>
                    <a:pt x="82" y="144"/>
                  </a:lnTo>
                  <a:lnTo>
                    <a:pt x="84" y="146"/>
                  </a:lnTo>
                  <a:lnTo>
                    <a:pt x="86" y="144"/>
                  </a:lnTo>
                  <a:lnTo>
                    <a:pt x="90" y="142"/>
                  </a:lnTo>
                  <a:lnTo>
                    <a:pt x="92" y="136"/>
                  </a:lnTo>
                  <a:lnTo>
                    <a:pt x="90" y="136"/>
                  </a:lnTo>
                  <a:lnTo>
                    <a:pt x="90" y="134"/>
                  </a:lnTo>
                  <a:lnTo>
                    <a:pt x="96" y="134"/>
                  </a:lnTo>
                  <a:lnTo>
                    <a:pt x="98" y="132"/>
                  </a:lnTo>
                  <a:lnTo>
                    <a:pt x="100" y="130"/>
                  </a:lnTo>
                  <a:lnTo>
                    <a:pt x="98" y="130"/>
                  </a:lnTo>
                  <a:lnTo>
                    <a:pt x="96" y="128"/>
                  </a:lnTo>
                  <a:lnTo>
                    <a:pt x="102" y="122"/>
                  </a:lnTo>
                  <a:lnTo>
                    <a:pt x="104" y="122"/>
                  </a:lnTo>
                  <a:lnTo>
                    <a:pt x="106" y="124"/>
                  </a:lnTo>
                  <a:lnTo>
                    <a:pt x="110" y="120"/>
                  </a:lnTo>
                  <a:lnTo>
                    <a:pt x="114" y="118"/>
                  </a:lnTo>
                  <a:lnTo>
                    <a:pt x="118" y="116"/>
                  </a:lnTo>
                  <a:lnTo>
                    <a:pt x="118" y="118"/>
                  </a:lnTo>
                  <a:lnTo>
                    <a:pt x="122" y="116"/>
                  </a:lnTo>
                  <a:lnTo>
                    <a:pt x="122" y="112"/>
                  </a:lnTo>
                  <a:lnTo>
                    <a:pt x="126" y="106"/>
                  </a:lnTo>
                  <a:lnTo>
                    <a:pt x="128" y="106"/>
                  </a:lnTo>
                  <a:lnTo>
                    <a:pt x="132" y="104"/>
                  </a:lnTo>
                  <a:lnTo>
                    <a:pt x="132" y="102"/>
                  </a:lnTo>
                  <a:lnTo>
                    <a:pt x="132" y="100"/>
                  </a:lnTo>
                  <a:lnTo>
                    <a:pt x="128" y="100"/>
                  </a:lnTo>
                  <a:lnTo>
                    <a:pt x="130" y="98"/>
                  </a:lnTo>
                  <a:lnTo>
                    <a:pt x="128" y="94"/>
                  </a:lnTo>
                  <a:lnTo>
                    <a:pt x="128" y="90"/>
                  </a:lnTo>
                  <a:lnTo>
                    <a:pt x="134" y="86"/>
                  </a:lnTo>
                  <a:lnTo>
                    <a:pt x="134" y="84"/>
                  </a:lnTo>
                  <a:lnTo>
                    <a:pt x="132" y="82"/>
                  </a:lnTo>
                  <a:lnTo>
                    <a:pt x="134" y="82"/>
                  </a:lnTo>
                  <a:lnTo>
                    <a:pt x="136" y="80"/>
                  </a:lnTo>
                  <a:lnTo>
                    <a:pt x="134" y="78"/>
                  </a:lnTo>
                  <a:lnTo>
                    <a:pt x="136" y="76"/>
                  </a:lnTo>
                  <a:lnTo>
                    <a:pt x="140" y="78"/>
                  </a:lnTo>
                  <a:lnTo>
                    <a:pt x="142" y="76"/>
                  </a:lnTo>
                  <a:lnTo>
                    <a:pt x="144" y="72"/>
                  </a:lnTo>
                  <a:lnTo>
                    <a:pt x="146" y="64"/>
                  </a:lnTo>
                  <a:lnTo>
                    <a:pt x="146" y="66"/>
                  </a:lnTo>
                  <a:lnTo>
                    <a:pt x="148" y="68"/>
                  </a:lnTo>
                  <a:lnTo>
                    <a:pt x="152" y="66"/>
                  </a:lnTo>
                  <a:lnTo>
                    <a:pt x="154" y="70"/>
                  </a:lnTo>
                  <a:lnTo>
                    <a:pt x="156" y="68"/>
                  </a:lnTo>
                  <a:lnTo>
                    <a:pt x="156" y="66"/>
                  </a:lnTo>
                  <a:lnTo>
                    <a:pt x="164" y="68"/>
                  </a:lnTo>
                  <a:lnTo>
                    <a:pt x="164" y="6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01" name="Freeform 517">
              <a:extLst>
                <a:ext uri="{FF2B5EF4-FFF2-40B4-BE49-F238E27FC236}">
                  <a16:creationId xmlns:a16="http://schemas.microsoft.com/office/drawing/2014/main" id="{11EA1777-E64A-48FA-AEB6-058D4552592A}"/>
                </a:ext>
              </a:extLst>
            </p:cNvPr>
            <p:cNvSpPr>
              <a:spLocks noEditPoints="1"/>
            </p:cNvSpPr>
            <p:nvPr/>
          </p:nvSpPr>
          <p:spPr bwMode="auto">
            <a:xfrm>
              <a:off x="4156075" y="2892425"/>
              <a:ext cx="301625" cy="212725"/>
            </a:xfrm>
            <a:custGeom>
              <a:avLst/>
              <a:gdLst/>
              <a:ahLst/>
              <a:cxnLst>
                <a:cxn ang="0">
                  <a:pos x="166" y="32"/>
                </a:cxn>
                <a:cxn ang="0">
                  <a:pos x="152" y="40"/>
                </a:cxn>
                <a:cxn ang="0">
                  <a:pos x="140" y="50"/>
                </a:cxn>
                <a:cxn ang="0">
                  <a:pos x="132" y="60"/>
                </a:cxn>
                <a:cxn ang="0">
                  <a:pos x="124" y="70"/>
                </a:cxn>
                <a:cxn ang="0">
                  <a:pos x="120" y="78"/>
                </a:cxn>
                <a:cxn ang="0">
                  <a:pos x="124" y="86"/>
                </a:cxn>
                <a:cxn ang="0">
                  <a:pos x="110" y="104"/>
                </a:cxn>
                <a:cxn ang="0">
                  <a:pos x="106" y="110"/>
                </a:cxn>
                <a:cxn ang="0">
                  <a:pos x="92" y="124"/>
                </a:cxn>
                <a:cxn ang="0">
                  <a:pos x="82" y="126"/>
                </a:cxn>
                <a:cxn ang="0">
                  <a:pos x="62" y="128"/>
                </a:cxn>
                <a:cxn ang="0">
                  <a:pos x="50" y="134"/>
                </a:cxn>
                <a:cxn ang="0">
                  <a:pos x="34" y="120"/>
                </a:cxn>
                <a:cxn ang="0">
                  <a:pos x="30" y="110"/>
                </a:cxn>
                <a:cxn ang="0">
                  <a:pos x="28" y="108"/>
                </a:cxn>
                <a:cxn ang="0">
                  <a:pos x="26" y="100"/>
                </a:cxn>
                <a:cxn ang="0">
                  <a:pos x="28" y="90"/>
                </a:cxn>
                <a:cxn ang="0">
                  <a:pos x="30" y="80"/>
                </a:cxn>
                <a:cxn ang="0">
                  <a:pos x="28" y="68"/>
                </a:cxn>
                <a:cxn ang="0">
                  <a:pos x="34" y="58"/>
                </a:cxn>
                <a:cxn ang="0">
                  <a:pos x="30" y="46"/>
                </a:cxn>
                <a:cxn ang="0">
                  <a:pos x="32" y="36"/>
                </a:cxn>
                <a:cxn ang="0">
                  <a:pos x="18" y="34"/>
                </a:cxn>
                <a:cxn ang="0">
                  <a:pos x="14" y="30"/>
                </a:cxn>
                <a:cxn ang="0">
                  <a:pos x="6" y="32"/>
                </a:cxn>
                <a:cxn ang="0">
                  <a:pos x="10" y="26"/>
                </a:cxn>
                <a:cxn ang="0">
                  <a:pos x="4" y="20"/>
                </a:cxn>
                <a:cxn ang="0">
                  <a:pos x="0" y="16"/>
                </a:cxn>
                <a:cxn ang="0">
                  <a:pos x="8" y="6"/>
                </a:cxn>
                <a:cxn ang="0">
                  <a:pos x="16" y="4"/>
                </a:cxn>
                <a:cxn ang="0">
                  <a:pos x="30" y="0"/>
                </a:cxn>
                <a:cxn ang="0">
                  <a:pos x="46" y="2"/>
                </a:cxn>
                <a:cxn ang="0">
                  <a:pos x="80" y="4"/>
                </a:cxn>
                <a:cxn ang="0">
                  <a:pos x="96" y="10"/>
                </a:cxn>
                <a:cxn ang="0">
                  <a:pos x="104" y="16"/>
                </a:cxn>
                <a:cxn ang="0">
                  <a:pos x="112" y="20"/>
                </a:cxn>
                <a:cxn ang="0">
                  <a:pos x="124" y="22"/>
                </a:cxn>
                <a:cxn ang="0">
                  <a:pos x="132" y="22"/>
                </a:cxn>
                <a:cxn ang="0">
                  <a:pos x="148" y="26"/>
                </a:cxn>
                <a:cxn ang="0">
                  <a:pos x="158" y="24"/>
                </a:cxn>
                <a:cxn ang="0">
                  <a:pos x="164" y="22"/>
                </a:cxn>
                <a:cxn ang="0">
                  <a:pos x="140" y="82"/>
                </a:cxn>
                <a:cxn ang="0">
                  <a:pos x="144" y="80"/>
                </a:cxn>
                <a:cxn ang="0">
                  <a:pos x="142" y="78"/>
                </a:cxn>
                <a:cxn ang="0">
                  <a:pos x="188" y="72"/>
                </a:cxn>
                <a:cxn ang="0">
                  <a:pos x="190" y="68"/>
                </a:cxn>
                <a:cxn ang="0">
                  <a:pos x="166" y="68"/>
                </a:cxn>
                <a:cxn ang="0">
                  <a:pos x="164" y="72"/>
                </a:cxn>
                <a:cxn ang="0">
                  <a:pos x="164" y="82"/>
                </a:cxn>
                <a:cxn ang="0">
                  <a:pos x="172" y="74"/>
                </a:cxn>
                <a:cxn ang="0">
                  <a:pos x="166" y="68"/>
                </a:cxn>
              </a:cxnLst>
              <a:rect l="0" t="0" r="r" b="b"/>
              <a:pathLst>
                <a:path w="190" h="134">
                  <a:moveTo>
                    <a:pt x="164" y="22"/>
                  </a:moveTo>
                  <a:lnTo>
                    <a:pt x="164" y="22"/>
                  </a:lnTo>
                  <a:lnTo>
                    <a:pt x="166" y="32"/>
                  </a:lnTo>
                  <a:lnTo>
                    <a:pt x="158" y="40"/>
                  </a:lnTo>
                  <a:lnTo>
                    <a:pt x="154" y="40"/>
                  </a:lnTo>
                  <a:lnTo>
                    <a:pt x="152" y="40"/>
                  </a:lnTo>
                  <a:lnTo>
                    <a:pt x="152" y="44"/>
                  </a:lnTo>
                  <a:lnTo>
                    <a:pt x="146" y="46"/>
                  </a:lnTo>
                  <a:lnTo>
                    <a:pt x="140" y="50"/>
                  </a:lnTo>
                  <a:lnTo>
                    <a:pt x="138" y="54"/>
                  </a:lnTo>
                  <a:lnTo>
                    <a:pt x="132" y="56"/>
                  </a:lnTo>
                  <a:lnTo>
                    <a:pt x="132" y="60"/>
                  </a:lnTo>
                  <a:lnTo>
                    <a:pt x="128" y="62"/>
                  </a:lnTo>
                  <a:lnTo>
                    <a:pt x="126" y="66"/>
                  </a:lnTo>
                  <a:lnTo>
                    <a:pt x="124" y="70"/>
                  </a:lnTo>
                  <a:lnTo>
                    <a:pt x="120" y="72"/>
                  </a:lnTo>
                  <a:lnTo>
                    <a:pt x="118" y="76"/>
                  </a:lnTo>
                  <a:lnTo>
                    <a:pt x="120" y="78"/>
                  </a:lnTo>
                  <a:lnTo>
                    <a:pt x="120" y="82"/>
                  </a:lnTo>
                  <a:lnTo>
                    <a:pt x="124" y="84"/>
                  </a:lnTo>
                  <a:lnTo>
                    <a:pt x="124" y="86"/>
                  </a:lnTo>
                  <a:lnTo>
                    <a:pt x="116" y="96"/>
                  </a:lnTo>
                  <a:lnTo>
                    <a:pt x="112" y="100"/>
                  </a:lnTo>
                  <a:lnTo>
                    <a:pt x="110" y="104"/>
                  </a:lnTo>
                  <a:lnTo>
                    <a:pt x="110" y="108"/>
                  </a:lnTo>
                  <a:lnTo>
                    <a:pt x="108" y="110"/>
                  </a:lnTo>
                  <a:lnTo>
                    <a:pt x="106" y="110"/>
                  </a:lnTo>
                  <a:lnTo>
                    <a:pt x="94" y="120"/>
                  </a:lnTo>
                  <a:lnTo>
                    <a:pt x="92" y="124"/>
                  </a:lnTo>
                  <a:lnTo>
                    <a:pt x="92" y="124"/>
                  </a:lnTo>
                  <a:lnTo>
                    <a:pt x="90" y="126"/>
                  </a:lnTo>
                  <a:lnTo>
                    <a:pt x="86" y="126"/>
                  </a:lnTo>
                  <a:lnTo>
                    <a:pt x="82" y="126"/>
                  </a:lnTo>
                  <a:lnTo>
                    <a:pt x="80" y="128"/>
                  </a:lnTo>
                  <a:lnTo>
                    <a:pt x="64" y="124"/>
                  </a:lnTo>
                  <a:lnTo>
                    <a:pt x="62" y="128"/>
                  </a:lnTo>
                  <a:lnTo>
                    <a:pt x="60" y="130"/>
                  </a:lnTo>
                  <a:lnTo>
                    <a:pt x="56" y="130"/>
                  </a:lnTo>
                  <a:lnTo>
                    <a:pt x="50" y="134"/>
                  </a:lnTo>
                  <a:lnTo>
                    <a:pt x="44" y="134"/>
                  </a:lnTo>
                  <a:lnTo>
                    <a:pt x="40" y="124"/>
                  </a:lnTo>
                  <a:lnTo>
                    <a:pt x="34" y="120"/>
                  </a:lnTo>
                  <a:lnTo>
                    <a:pt x="28" y="118"/>
                  </a:lnTo>
                  <a:lnTo>
                    <a:pt x="28" y="116"/>
                  </a:lnTo>
                  <a:lnTo>
                    <a:pt x="30" y="110"/>
                  </a:lnTo>
                  <a:lnTo>
                    <a:pt x="32" y="108"/>
                  </a:lnTo>
                  <a:lnTo>
                    <a:pt x="30" y="108"/>
                  </a:lnTo>
                  <a:lnTo>
                    <a:pt x="28" y="108"/>
                  </a:lnTo>
                  <a:lnTo>
                    <a:pt x="26" y="106"/>
                  </a:lnTo>
                  <a:lnTo>
                    <a:pt x="26" y="102"/>
                  </a:lnTo>
                  <a:lnTo>
                    <a:pt x="26" y="100"/>
                  </a:lnTo>
                  <a:lnTo>
                    <a:pt x="28" y="96"/>
                  </a:lnTo>
                  <a:lnTo>
                    <a:pt x="30" y="92"/>
                  </a:lnTo>
                  <a:lnTo>
                    <a:pt x="28" y="90"/>
                  </a:lnTo>
                  <a:lnTo>
                    <a:pt x="26" y="86"/>
                  </a:lnTo>
                  <a:lnTo>
                    <a:pt x="26" y="84"/>
                  </a:lnTo>
                  <a:lnTo>
                    <a:pt x="30" y="80"/>
                  </a:lnTo>
                  <a:lnTo>
                    <a:pt x="30" y="76"/>
                  </a:lnTo>
                  <a:lnTo>
                    <a:pt x="30" y="72"/>
                  </a:lnTo>
                  <a:lnTo>
                    <a:pt x="28" y="68"/>
                  </a:lnTo>
                  <a:lnTo>
                    <a:pt x="32" y="64"/>
                  </a:lnTo>
                  <a:lnTo>
                    <a:pt x="34" y="62"/>
                  </a:lnTo>
                  <a:lnTo>
                    <a:pt x="34" y="58"/>
                  </a:lnTo>
                  <a:lnTo>
                    <a:pt x="30" y="50"/>
                  </a:lnTo>
                  <a:lnTo>
                    <a:pt x="28" y="48"/>
                  </a:lnTo>
                  <a:lnTo>
                    <a:pt x="30" y="46"/>
                  </a:lnTo>
                  <a:lnTo>
                    <a:pt x="34" y="42"/>
                  </a:lnTo>
                  <a:lnTo>
                    <a:pt x="36" y="36"/>
                  </a:lnTo>
                  <a:lnTo>
                    <a:pt x="32" y="36"/>
                  </a:lnTo>
                  <a:lnTo>
                    <a:pt x="32" y="34"/>
                  </a:lnTo>
                  <a:lnTo>
                    <a:pt x="28" y="34"/>
                  </a:lnTo>
                  <a:lnTo>
                    <a:pt x="18" y="34"/>
                  </a:lnTo>
                  <a:lnTo>
                    <a:pt x="16" y="34"/>
                  </a:lnTo>
                  <a:lnTo>
                    <a:pt x="16" y="32"/>
                  </a:lnTo>
                  <a:lnTo>
                    <a:pt x="14" y="30"/>
                  </a:lnTo>
                  <a:lnTo>
                    <a:pt x="10" y="32"/>
                  </a:lnTo>
                  <a:lnTo>
                    <a:pt x="8" y="34"/>
                  </a:lnTo>
                  <a:lnTo>
                    <a:pt x="6" y="32"/>
                  </a:lnTo>
                  <a:lnTo>
                    <a:pt x="4" y="32"/>
                  </a:lnTo>
                  <a:lnTo>
                    <a:pt x="6" y="30"/>
                  </a:lnTo>
                  <a:lnTo>
                    <a:pt x="10" y="26"/>
                  </a:lnTo>
                  <a:lnTo>
                    <a:pt x="6" y="24"/>
                  </a:lnTo>
                  <a:lnTo>
                    <a:pt x="6" y="22"/>
                  </a:lnTo>
                  <a:lnTo>
                    <a:pt x="4" y="20"/>
                  </a:lnTo>
                  <a:lnTo>
                    <a:pt x="4" y="20"/>
                  </a:lnTo>
                  <a:lnTo>
                    <a:pt x="4" y="18"/>
                  </a:lnTo>
                  <a:lnTo>
                    <a:pt x="0" y="16"/>
                  </a:lnTo>
                  <a:lnTo>
                    <a:pt x="0" y="14"/>
                  </a:lnTo>
                  <a:lnTo>
                    <a:pt x="2" y="10"/>
                  </a:lnTo>
                  <a:lnTo>
                    <a:pt x="8" y="6"/>
                  </a:lnTo>
                  <a:lnTo>
                    <a:pt x="12" y="8"/>
                  </a:lnTo>
                  <a:lnTo>
                    <a:pt x="16" y="6"/>
                  </a:lnTo>
                  <a:lnTo>
                    <a:pt x="16" y="4"/>
                  </a:lnTo>
                  <a:lnTo>
                    <a:pt x="22" y="2"/>
                  </a:lnTo>
                  <a:lnTo>
                    <a:pt x="26" y="0"/>
                  </a:lnTo>
                  <a:lnTo>
                    <a:pt x="30" y="0"/>
                  </a:lnTo>
                  <a:lnTo>
                    <a:pt x="32" y="2"/>
                  </a:lnTo>
                  <a:lnTo>
                    <a:pt x="36" y="4"/>
                  </a:lnTo>
                  <a:lnTo>
                    <a:pt x="46" y="2"/>
                  </a:lnTo>
                  <a:lnTo>
                    <a:pt x="56" y="4"/>
                  </a:lnTo>
                  <a:lnTo>
                    <a:pt x="64" y="6"/>
                  </a:lnTo>
                  <a:lnTo>
                    <a:pt x="80" y="4"/>
                  </a:lnTo>
                  <a:lnTo>
                    <a:pt x="88" y="6"/>
                  </a:lnTo>
                  <a:lnTo>
                    <a:pt x="90" y="10"/>
                  </a:lnTo>
                  <a:lnTo>
                    <a:pt x="96" y="10"/>
                  </a:lnTo>
                  <a:lnTo>
                    <a:pt x="100" y="10"/>
                  </a:lnTo>
                  <a:lnTo>
                    <a:pt x="102" y="12"/>
                  </a:lnTo>
                  <a:lnTo>
                    <a:pt x="104" y="16"/>
                  </a:lnTo>
                  <a:lnTo>
                    <a:pt x="106" y="18"/>
                  </a:lnTo>
                  <a:lnTo>
                    <a:pt x="108" y="18"/>
                  </a:lnTo>
                  <a:lnTo>
                    <a:pt x="112" y="20"/>
                  </a:lnTo>
                  <a:lnTo>
                    <a:pt x="116" y="20"/>
                  </a:lnTo>
                  <a:lnTo>
                    <a:pt x="120" y="20"/>
                  </a:lnTo>
                  <a:lnTo>
                    <a:pt x="124" y="22"/>
                  </a:lnTo>
                  <a:lnTo>
                    <a:pt x="128" y="20"/>
                  </a:lnTo>
                  <a:lnTo>
                    <a:pt x="130" y="20"/>
                  </a:lnTo>
                  <a:lnTo>
                    <a:pt x="132" y="22"/>
                  </a:lnTo>
                  <a:lnTo>
                    <a:pt x="142" y="24"/>
                  </a:lnTo>
                  <a:lnTo>
                    <a:pt x="144" y="28"/>
                  </a:lnTo>
                  <a:lnTo>
                    <a:pt x="148" y="26"/>
                  </a:lnTo>
                  <a:lnTo>
                    <a:pt x="152" y="26"/>
                  </a:lnTo>
                  <a:lnTo>
                    <a:pt x="156" y="26"/>
                  </a:lnTo>
                  <a:lnTo>
                    <a:pt x="158" y="24"/>
                  </a:lnTo>
                  <a:lnTo>
                    <a:pt x="160" y="22"/>
                  </a:lnTo>
                  <a:lnTo>
                    <a:pt x="164" y="22"/>
                  </a:lnTo>
                  <a:lnTo>
                    <a:pt x="164" y="22"/>
                  </a:lnTo>
                  <a:close/>
                  <a:moveTo>
                    <a:pt x="142" y="78"/>
                  </a:moveTo>
                  <a:lnTo>
                    <a:pt x="142" y="78"/>
                  </a:lnTo>
                  <a:lnTo>
                    <a:pt x="140" y="82"/>
                  </a:lnTo>
                  <a:lnTo>
                    <a:pt x="138" y="84"/>
                  </a:lnTo>
                  <a:lnTo>
                    <a:pt x="140" y="84"/>
                  </a:lnTo>
                  <a:lnTo>
                    <a:pt x="144" y="80"/>
                  </a:lnTo>
                  <a:lnTo>
                    <a:pt x="144" y="78"/>
                  </a:lnTo>
                  <a:lnTo>
                    <a:pt x="142" y="78"/>
                  </a:lnTo>
                  <a:lnTo>
                    <a:pt x="142" y="78"/>
                  </a:lnTo>
                  <a:close/>
                  <a:moveTo>
                    <a:pt x="184" y="68"/>
                  </a:moveTo>
                  <a:lnTo>
                    <a:pt x="184" y="72"/>
                  </a:lnTo>
                  <a:lnTo>
                    <a:pt x="188" y="72"/>
                  </a:lnTo>
                  <a:lnTo>
                    <a:pt x="190" y="72"/>
                  </a:lnTo>
                  <a:lnTo>
                    <a:pt x="190" y="70"/>
                  </a:lnTo>
                  <a:lnTo>
                    <a:pt x="190" y="68"/>
                  </a:lnTo>
                  <a:lnTo>
                    <a:pt x="184" y="68"/>
                  </a:lnTo>
                  <a:lnTo>
                    <a:pt x="184" y="68"/>
                  </a:lnTo>
                  <a:close/>
                  <a:moveTo>
                    <a:pt x="166" y="68"/>
                  </a:moveTo>
                  <a:lnTo>
                    <a:pt x="166" y="68"/>
                  </a:lnTo>
                  <a:lnTo>
                    <a:pt x="162" y="70"/>
                  </a:lnTo>
                  <a:lnTo>
                    <a:pt x="164" y="72"/>
                  </a:lnTo>
                  <a:lnTo>
                    <a:pt x="164" y="74"/>
                  </a:lnTo>
                  <a:lnTo>
                    <a:pt x="164" y="78"/>
                  </a:lnTo>
                  <a:lnTo>
                    <a:pt x="164" y="82"/>
                  </a:lnTo>
                  <a:lnTo>
                    <a:pt x="166" y="82"/>
                  </a:lnTo>
                  <a:lnTo>
                    <a:pt x="170" y="78"/>
                  </a:lnTo>
                  <a:lnTo>
                    <a:pt x="172" y="74"/>
                  </a:lnTo>
                  <a:lnTo>
                    <a:pt x="172" y="72"/>
                  </a:lnTo>
                  <a:lnTo>
                    <a:pt x="166" y="68"/>
                  </a:lnTo>
                  <a:lnTo>
                    <a:pt x="166" y="6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02" name="Freeform 518">
              <a:extLst>
                <a:ext uri="{FF2B5EF4-FFF2-40B4-BE49-F238E27FC236}">
                  <a16:creationId xmlns:a16="http://schemas.microsoft.com/office/drawing/2014/main" id="{409A05F5-13E1-414F-959D-659D1840DC60}"/>
                </a:ext>
              </a:extLst>
            </p:cNvPr>
            <p:cNvSpPr>
              <a:spLocks/>
            </p:cNvSpPr>
            <p:nvPr/>
          </p:nvSpPr>
          <p:spPr bwMode="auto">
            <a:xfrm>
              <a:off x="4619625" y="2787650"/>
              <a:ext cx="69850" cy="66675"/>
            </a:xfrm>
            <a:custGeom>
              <a:avLst/>
              <a:gdLst/>
              <a:ahLst/>
              <a:cxnLst>
                <a:cxn ang="0">
                  <a:pos x="6" y="32"/>
                </a:cxn>
                <a:cxn ang="0">
                  <a:pos x="6" y="32"/>
                </a:cxn>
                <a:cxn ang="0">
                  <a:pos x="6" y="34"/>
                </a:cxn>
                <a:cxn ang="0">
                  <a:pos x="6" y="36"/>
                </a:cxn>
                <a:cxn ang="0">
                  <a:pos x="4" y="36"/>
                </a:cxn>
                <a:cxn ang="0">
                  <a:pos x="4" y="40"/>
                </a:cxn>
                <a:cxn ang="0">
                  <a:pos x="2" y="40"/>
                </a:cxn>
                <a:cxn ang="0">
                  <a:pos x="4" y="42"/>
                </a:cxn>
                <a:cxn ang="0">
                  <a:pos x="12" y="40"/>
                </a:cxn>
                <a:cxn ang="0">
                  <a:pos x="16" y="38"/>
                </a:cxn>
                <a:cxn ang="0">
                  <a:pos x="20" y="36"/>
                </a:cxn>
                <a:cxn ang="0">
                  <a:pos x="22" y="32"/>
                </a:cxn>
                <a:cxn ang="0">
                  <a:pos x="20" y="28"/>
                </a:cxn>
                <a:cxn ang="0">
                  <a:pos x="22" y="28"/>
                </a:cxn>
                <a:cxn ang="0">
                  <a:pos x="22" y="28"/>
                </a:cxn>
                <a:cxn ang="0">
                  <a:pos x="24" y="30"/>
                </a:cxn>
                <a:cxn ang="0">
                  <a:pos x="26" y="30"/>
                </a:cxn>
                <a:cxn ang="0">
                  <a:pos x="28" y="30"/>
                </a:cxn>
                <a:cxn ang="0">
                  <a:pos x="30" y="28"/>
                </a:cxn>
                <a:cxn ang="0">
                  <a:pos x="32" y="20"/>
                </a:cxn>
                <a:cxn ang="0">
                  <a:pos x="34" y="18"/>
                </a:cxn>
                <a:cxn ang="0">
                  <a:pos x="36" y="18"/>
                </a:cxn>
                <a:cxn ang="0">
                  <a:pos x="38" y="18"/>
                </a:cxn>
                <a:cxn ang="0">
                  <a:pos x="40" y="14"/>
                </a:cxn>
                <a:cxn ang="0">
                  <a:pos x="42" y="12"/>
                </a:cxn>
                <a:cxn ang="0">
                  <a:pos x="44" y="10"/>
                </a:cxn>
                <a:cxn ang="0">
                  <a:pos x="44" y="6"/>
                </a:cxn>
                <a:cxn ang="0">
                  <a:pos x="42" y="2"/>
                </a:cxn>
                <a:cxn ang="0">
                  <a:pos x="42" y="0"/>
                </a:cxn>
                <a:cxn ang="0">
                  <a:pos x="36" y="4"/>
                </a:cxn>
                <a:cxn ang="0">
                  <a:pos x="34" y="4"/>
                </a:cxn>
                <a:cxn ang="0">
                  <a:pos x="30" y="2"/>
                </a:cxn>
                <a:cxn ang="0">
                  <a:pos x="26" y="4"/>
                </a:cxn>
                <a:cxn ang="0">
                  <a:pos x="22" y="6"/>
                </a:cxn>
                <a:cxn ang="0">
                  <a:pos x="20" y="10"/>
                </a:cxn>
                <a:cxn ang="0">
                  <a:pos x="14" y="8"/>
                </a:cxn>
                <a:cxn ang="0">
                  <a:pos x="8" y="8"/>
                </a:cxn>
                <a:cxn ang="0">
                  <a:pos x="8" y="10"/>
                </a:cxn>
                <a:cxn ang="0">
                  <a:pos x="6" y="12"/>
                </a:cxn>
                <a:cxn ang="0">
                  <a:pos x="2" y="12"/>
                </a:cxn>
                <a:cxn ang="0">
                  <a:pos x="0" y="16"/>
                </a:cxn>
                <a:cxn ang="0">
                  <a:pos x="0" y="20"/>
                </a:cxn>
                <a:cxn ang="0">
                  <a:pos x="2" y="22"/>
                </a:cxn>
                <a:cxn ang="0">
                  <a:pos x="4" y="22"/>
                </a:cxn>
                <a:cxn ang="0">
                  <a:pos x="6" y="26"/>
                </a:cxn>
                <a:cxn ang="0">
                  <a:pos x="4" y="28"/>
                </a:cxn>
                <a:cxn ang="0">
                  <a:pos x="4" y="30"/>
                </a:cxn>
                <a:cxn ang="0">
                  <a:pos x="6" y="30"/>
                </a:cxn>
                <a:cxn ang="0">
                  <a:pos x="6" y="32"/>
                </a:cxn>
                <a:cxn ang="0">
                  <a:pos x="6" y="32"/>
                </a:cxn>
              </a:cxnLst>
              <a:rect l="0" t="0" r="r" b="b"/>
              <a:pathLst>
                <a:path w="44" h="42">
                  <a:moveTo>
                    <a:pt x="6" y="32"/>
                  </a:moveTo>
                  <a:lnTo>
                    <a:pt x="6" y="32"/>
                  </a:lnTo>
                  <a:lnTo>
                    <a:pt x="6" y="34"/>
                  </a:lnTo>
                  <a:lnTo>
                    <a:pt x="6" y="36"/>
                  </a:lnTo>
                  <a:lnTo>
                    <a:pt x="4" y="36"/>
                  </a:lnTo>
                  <a:lnTo>
                    <a:pt x="4" y="40"/>
                  </a:lnTo>
                  <a:lnTo>
                    <a:pt x="2" y="40"/>
                  </a:lnTo>
                  <a:lnTo>
                    <a:pt x="4" y="42"/>
                  </a:lnTo>
                  <a:lnTo>
                    <a:pt x="12" y="40"/>
                  </a:lnTo>
                  <a:lnTo>
                    <a:pt x="16" y="38"/>
                  </a:lnTo>
                  <a:lnTo>
                    <a:pt x="20" y="36"/>
                  </a:lnTo>
                  <a:lnTo>
                    <a:pt x="22" y="32"/>
                  </a:lnTo>
                  <a:lnTo>
                    <a:pt x="20" y="28"/>
                  </a:lnTo>
                  <a:lnTo>
                    <a:pt x="22" y="28"/>
                  </a:lnTo>
                  <a:lnTo>
                    <a:pt x="22" y="28"/>
                  </a:lnTo>
                  <a:lnTo>
                    <a:pt x="24" y="30"/>
                  </a:lnTo>
                  <a:lnTo>
                    <a:pt x="26" y="30"/>
                  </a:lnTo>
                  <a:lnTo>
                    <a:pt x="28" y="30"/>
                  </a:lnTo>
                  <a:lnTo>
                    <a:pt x="30" y="28"/>
                  </a:lnTo>
                  <a:lnTo>
                    <a:pt x="32" y="20"/>
                  </a:lnTo>
                  <a:lnTo>
                    <a:pt x="34" y="18"/>
                  </a:lnTo>
                  <a:lnTo>
                    <a:pt x="36" y="18"/>
                  </a:lnTo>
                  <a:lnTo>
                    <a:pt x="38" y="18"/>
                  </a:lnTo>
                  <a:lnTo>
                    <a:pt x="40" y="14"/>
                  </a:lnTo>
                  <a:lnTo>
                    <a:pt x="42" y="12"/>
                  </a:lnTo>
                  <a:lnTo>
                    <a:pt x="44" y="10"/>
                  </a:lnTo>
                  <a:lnTo>
                    <a:pt x="44" y="6"/>
                  </a:lnTo>
                  <a:lnTo>
                    <a:pt x="42" y="2"/>
                  </a:lnTo>
                  <a:lnTo>
                    <a:pt x="42" y="0"/>
                  </a:lnTo>
                  <a:lnTo>
                    <a:pt x="36" y="4"/>
                  </a:lnTo>
                  <a:lnTo>
                    <a:pt x="34" y="4"/>
                  </a:lnTo>
                  <a:lnTo>
                    <a:pt x="30" y="2"/>
                  </a:lnTo>
                  <a:lnTo>
                    <a:pt x="26" y="4"/>
                  </a:lnTo>
                  <a:lnTo>
                    <a:pt x="22" y="6"/>
                  </a:lnTo>
                  <a:lnTo>
                    <a:pt x="20" y="10"/>
                  </a:lnTo>
                  <a:lnTo>
                    <a:pt x="14" y="8"/>
                  </a:lnTo>
                  <a:lnTo>
                    <a:pt x="8" y="8"/>
                  </a:lnTo>
                  <a:lnTo>
                    <a:pt x="8" y="10"/>
                  </a:lnTo>
                  <a:lnTo>
                    <a:pt x="6" y="12"/>
                  </a:lnTo>
                  <a:lnTo>
                    <a:pt x="2" y="12"/>
                  </a:lnTo>
                  <a:lnTo>
                    <a:pt x="0" y="16"/>
                  </a:lnTo>
                  <a:lnTo>
                    <a:pt x="0" y="20"/>
                  </a:lnTo>
                  <a:lnTo>
                    <a:pt x="2" y="22"/>
                  </a:lnTo>
                  <a:lnTo>
                    <a:pt x="4" y="22"/>
                  </a:lnTo>
                  <a:lnTo>
                    <a:pt x="6" y="26"/>
                  </a:lnTo>
                  <a:lnTo>
                    <a:pt x="4" y="28"/>
                  </a:lnTo>
                  <a:lnTo>
                    <a:pt x="4" y="30"/>
                  </a:lnTo>
                  <a:lnTo>
                    <a:pt x="6" y="30"/>
                  </a:lnTo>
                  <a:lnTo>
                    <a:pt x="6" y="32"/>
                  </a:lnTo>
                  <a:lnTo>
                    <a:pt x="6" y="3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03" name="Freeform 519">
              <a:extLst>
                <a:ext uri="{FF2B5EF4-FFF2-40B4-BE49-F238E27FC236}">
                  <a16:creationId xmlns:a16="http://schemas.microsoft.com/office/drawing/2014/main" id="{28178597-70DC-4CCC-A698-1BE7A6F2F42B}"/>
                </a:ext>
              </a:extLst>
            </p:cNvPr>
            <p:cNvSpPr>
              <a:spLocks/>
            </p:cNvSpPr>
            <p:nvPr/>
          </p:nvSpPr>
          <p:spPr bwMode="auto">
            <a:xfrm>
              <a:off x="4692650" y="2708275"/>
              <a:ext cx="149225" cy="60325"/>
            </a:xfrm>
            <a:custGeom>
              <a:avLst/>
              <a:gdLst/>
              <a:ahLst/>
              <a:cxnLst>
                <a:cxn ang="0">
                  <a:pos x="94" y="24"/>
                </a:cxn>
                <a:cxn ang="0">
                  <a:pos x="90" y="24"/>
                </a:cxn>
                <a:cxn ang="0">
                  <a:pos x="88" y="30"/>
                </a:cxn>
                <a:cxn ang="0">
                  <a:pos x="86" y="30"/>
                </a:cxn>
                <a:cxn ang="0">
                  <a:pos x="82" y="28"/>
                </a:cxn>
                <a:cxn ang="0">
                  <a:pos x="80" y="26"/>
                </a:cxn>
                <a:cxn ang="0">
                  <a:pos x="78" y="26"/>
                </a:cxn>
                <a:cxn ang="0">
                  <a:pos x="72" y="28"/>
                </a:cxn>
                <a:cxn ang="0">
                  <a:pos x="66" y="28"/>
                </a:cxn>
                <a:cxn ang="0">
                  <a:pos x="60" y="28"/>
                </a:cxn>
                <a:cxn ang="0">
                  <a:pos x="56" y="32"/>
                </a:cxn>
                <a:cxn ang="0">
                  <a:pos x="56" y="32"/>
                </a:cxn>
                <a:cxn ang="0">
                  <a:pos x="54" y="34"/>
                </a:cxn>
                <a:cxn ang="0">
                  <a:pos x="52" y="32"/>
                </a:cxn>
                <a:cxn ang="0">
                  <a:pos x="50" y="32"/>
                </a:cxn>
                <a:cxn ang="0">
                  <a:pos x="50" y="30"/>
                </a:cxn>
                <a:cxn ang="0">
                  <a:pos x="48" y="30"/>
                </a:cxn>
                <a:cxn ang="0">
                  <a:pos x="40" y="32"/>
                </a:cxn>
                <a:cxn ang="0">
                  <a:pos x="34" y="34"/>
                </a:cxn>
                <a:cxn ang="0">
                  <a:pos x="34" y="38"/>
                </a:cxn>
                <a:cxn ang="0">
                  <a:pos x="28" y="38"/>
                </a:cxn>
                <a:cxn ang="0">
                  <a:pos x="20" y="36"/>
                </a:cxn>
                <a:cxn ang="0">
                  <a:pos x="16" y="36"/>
                </a:cxn>
                <a:cxn ang="0">
                  <a:pos x="10" y="34"/>
                </a:cxn>
                <a:cxn ang="0">
                  <a:pos x="6" y="32"/>
                </a:cxn>
                <a:cxn ang="0">
                  <a:pos x="4" y="26"/>
                </a:cxn>
                <a:cxn ang="0">
                  <a:pos x="0" y="24"/>
                </a:cxn>
                <a:cxn ang="0">
                  <a:pos x="0" y="24"/>
                </a:cxn>
                <a:cxn ang="0">
                  <a:pos x="4" y="20"/>
                </a:cxn>
                <a:cxn ang="0">
                  <a:pos x="4" y="18"/>
                </a:cxn>
                <a:cxn ang="0">
                  <a:pos x="6" y="16"/>
                </a:cxn>
                <a:cxn ang="0">
                  <a:pos x="10" y="14"/>
                </a:cxn>
                <a:cxn ang="0">
                  <a:pos x="12" y="12"/>
                </a:cxn>
                <a:cxn ang="0">
                  <a:pos x="12" y="10"/>
                </a:cxn>
                <a:cxn ang="0">
                  <a:pos x="12" y="8"/>
                </a:cxn>
                <a:cxn ang="0">
                  <a:pos x="20" y="6"/>
                </a:cxn>
                <a:cxn ang="0">
                  <a:pos x="26" y="6"/>
                </a:cxn>
                <a:cxn ang="0">
                  <a:pos x="30" y="4"/>
                </a:cxn>
                <a:cxn ang="0">
                  <a:pos x="34" y="6"/>
                </a:cxn>
                <a:cxn ang="0">
                  <a:pos x="40" y="10"/>
                </a:cxn>
                <a:cxn ang="0">
                  <a:pos x="46" y="12"/>
                </a:cxn>
                <a:cxn ang="0">
                  <a:pos x="48" y="12"/>
                </a:cxn>
                <a:cxn ang="0">
                  <a:pos x="50" y="10"/>
                </a:cxn>
                <a:cxn ang="0">
                  <a:pos x="52" y="8"/>
                </a:cxn>
                <a:cxn ang="0">
                  <a:pos x="54" y="8"/>
                </a:cxn>
                <a:cxn ang="0">
                  <a:pos x="56" y="6"/>
                </a:cxn>
                <a:cxn ang="0">
                  <a:pos x="60" y="4"/>
                </a:cxn>
                <a:cxn ang="0">
                  <a:pos x="64" y="2"/>
                </a:cxn>
                <a:cxn ang="0">
                  <a:pos x="66" y="0"/>
                </a:cxn>
                <a:cxn ang="0">
                  <a:pos x="70" y="0"/>
                </a:cxn>
                <a:cxn ang="0">
                  <a:pos x="74" y="4"/>
                </a:cxn>
                <a:cxn ang="0">
                  <a:pos x="78" y="6"/>
                </a:cxn>
                <a:cxn ang="0">
                  <a:pos x="80" y="6"/>
                </a:cxn>
                <a:cxn ang="0">
                  <a:pos x="82" y="8"/>
                </a:cxn>
                <a:cxn ang="0">
                  <a:pos x="86" y="12"/>
                </a:cxn>
                <a:cxn ang="0">
                  <a:pos x="88" y="14"/>
                </a:cxn>
                <a:cxn ang="0">
                  <a:pos x="88" y="18"/>
                </a:cxn>
                <a:cxn ang="0">
                  <a:pos x="92" y="22"/>
                </a:cxn>
                <a:cxn ang="0">
                  <a:pos x="94" y="24"/>
                </a:cxn>
                <a:cxn ang="0">
                  <a:pos x="94" y="24"/>
                </a:cxn>
              </a:cxnLst>
              <a:rect l="0" t="0" r="r" b="b"/>
              <a:pathLst>
                <a:path w="94" h="38">
                  <a:moveTo>
                    <a:pt x="94" y="24"/>
                  </a:moveTo>
                  <a:lnTo>
                    <a:pt x="90" y="24"/>
                  </a:lnTo>
                  <a:lnTo>
                    <a:pt x="88" y="30"/>
                  </a:lnTo>
                  <a:lnTo>
                    <a:pt x="86" y="30"/>
                  </a:lnTo>
                  <a:lnTo>
                    <a:pt x="82" y="28"/>
                  </a:lnTo>
                  <a:lnTo>
                    <a:pt x="80" y="26"/>
                  </a:lnTo>
                  <a:lnTo>
                    <a:pt x="78" y="26"/>
                  </a:lnTo>
                  <a:lnTo>
                    <a:pt x="72" y="28"/>
                  </a:lnTo>
                  <a:lnTo>
                    <a:pt x="66" y="28"/>
                  </a:lnTo>
                  <a:lnTo>
                    <a:pt x="60" y="28"/>
                  </a:lnTo>
                  <a:lnTo>
                    <a:pt x="56" y="32"/>
                  </a:lnTo>
                  <a:lnTo>
                    <a:pt x="56" y="32"/>
                  </a:lnTo>
                  <a:lnTo>
                    <a:pt x="54" y="34"/>
                  </a:lnTo>
                  <a:lnTo>
                    <a:pt x="52" y="32"/>
                  </a:lnTo>
                  <a:lnTo>
                    <a:pt x="50" y="32"/>
                  </a:lnTo>
                  <a:lnTo>
                    <a:pt x="50" y="30"/>
                  </a:lnTo>
                  <a:lnTo>
                    <a:pt x="48" y="30"/>
                  </a:lnTo>
                  <a:lnTo>
                    <a:pt x="40" y="32"/>
                  </a:lnTo>
                  <a:lnTo>
                    <a:pt x="34" y="34"/>
                  </a:lnTo>
                  <a:lnTo>
                    <a:pt x="34" y="38"/>
                  </a:lnTo>
                  <a:lnTo>
                    <a:pt x="28" y="38"/>
                  </a:lnTo>
                  <a:lnTo>
                    <a:pt x="20" y="36"/>
                  </a:lnTo>
                  <a:lnTo>
                    <a:pt x="16" y="36"/>
                  </a:lnTo>
                  <a:lnTo>
                    <a:pt x="10" y="34"/>
                  </a:lnTo>
                  <a:lnTo>
                    <a:pt x="6" y="32"/>
                  </a:lnTo>
                  <a:lnTo>
                    <a:pt x="4" y="26"/>
                  </a:lnTo>
                  <a:lnTo>
                    <a:pt x="0" y="24"/>
                  </a:lnTo>
                  <a:lnTo>
                    <a:pt x="0" y="24"/>
                  </a:lnTo>
                  <a:lnTo>
                    <a:pt x="4" y="20"/>
                  </a:lnTo>
                  <a:lnTo>
                    <a:pt x="4" y="18"/>
                  </a:lnTo>
                  <a:lnTo>
                    <a:pt x="6" y="16"/>
                  </a:lnTo>
                  <a:lnTo>
                    <a:pt x="10" y="14"/>
                  </a:lnTo>
                  <a:lnTo>
                    <a:pt x="12" y="12"/>
                  </a:lnTo>
                  <a:lnTo>
                    <a:pt x="12" y="10"/>
                  </a:lnTo>
                  <a:lnTo>
                    <a:pt x="12" y="8"/>
                  </a:lnTo>
                  <a:lnTo>
                    <a:pt x="20" y="6"/>
                  </a:lnTo>
                  <a:lnTo>
                    <a:pt x="26" y="6"/>
                  </a:lnTo>
                  <a:lnTo>
                    <a:pt x="30" y="4"/>
                  </a:lnTo>
                  <a:lnTo>
                    <a:pt x="34" y="6"/>
                  </a:lnTo>
                  <a:lnTo>
                    <a:pt x="40" y="10"/>
                  </a:lnTo>
                  <a:lnTo>
                    <a:pt x="46" y="12"/>
                  </a:lnTo>
                  <a:lnTo>
                    <a:pt x="48" y="12"/>
                  </a:lnTo>
                  <a:lnTo>
                    <a:pt x="50" y="10"/>
                  </a:lnTo>
                  <a:lnTo>
                    <a:pt x="52" y="8"/>
                  </a:lnTo>
                  <a:lnTo>
                    <a:pt x="54" y="8"/>
                  </a:lnTo>
                  <a:lnTo>
                    <a:pt x="56" y="6"/>
                  </a:lnTo>
                  <a:lnTo>
                    <a:pt x="60" y="4"/>
                  </a:lnTo>
                  <a:lnTo>
                    <a:pt x="64" y="2"/>
                  </a:lnTo>
                  <a:lnTo>
                    <a:pt x="66" y="0"/>
                  </a:lnTo>
                  <a:lnTo>
                    <a:pt x="70" y="0"/>
                  </a:lnTo>
                  <a:lnTo>
                    <a:pt x="74" y="4"/>
                  </a:lnTo>
                  <a:lnTo>
                    <a:pt x="78" y="6"/>
                  </a:lnTo>
                  <a:lnTo>
                    <a:pt x="80" y="6"/>
                  </a:lnTo>
                  <a:lnTo>
                    <a:pt x="82" y="8"/>
                  </a:lnTo>
                  <a:lnTo>
                    <a:pt x="86" y="12"/>
                  </a:lnTo>
                  <a:lnTo>
                    <a:pt x="88" y="14"/>
                  </a:lnTo>
                  <a:lnTo>
                    <a:pt x="88" y="18"/>
                  </a:lnTo>
                  <a:lnTo>
                    <a:pt x="92" y="22"/>
                  </a:lnTo>
                  <a:lnTo>
                    <a:pt x="94" y="24"/>
                  </a:lnTo>
                  <a:lnTo>
                    <a:pt x="94" y="2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04" name="Freeform 520">
              <a:extLst>
                <a:ext uri="{FF2B5EF4-FFF2-40B4-BE49-F238E27FC236}">
                  <a16:creationId xmlns:a16="http://schemas.microsoft.com/office/drawing/2014/main" id="{4BE8B813-4BF9-4F4C-AA13-12DE61E7B42C}"/>
                </a:ext>
              </a:extLst>
            </p:cNvPr>
            <p:cNvSpPr>
              <a:spLocks/>
            </p:cNvSpPr>
            <p:nvPr/>
          </p:nvSpPr>
          <p:spPr bwMode="auto">
            <a:xfrm>
              <a:off x="4152900" y="2940050"/>
              <a:ext cx="60325" cy="146050"/>
            </a:xfrm>
            <a:custGeom>
              <a:avLst/>
              <a:gdLst/>
              <a:ahLst/>
              <a:cxnLst>
                <a:cxn ang="0">
                  <a:pos x="30" y="88"/>
                </a:cxn>
                <a:cxn ang="0">
                  <a:pos x="32" y="80"/>
                </a:cxn>
                <a:cxn ang="0">
                  <a:pos x="32" y="78"/>
                </a:cxn>
                <a:cxn ang="0">
                  <a:pos x="28" y="76"/>
                </a:cxn>
                <a:cxn ang="0">
                  <a:pos x="28" y="70"/>
                </a:cxn>
                <a:cxn ang="0">
                  <a:pos x="32" y="62"/>
                </a:cxn>
                <a:cxn ang="0">
                  <a:pos x="28" y="56"/>
                </a:cxn>
                <a:cxn ang="0">
                  <a:pos x="32" y="50"/>
                </a:cxn>
                <a:cxn ang="0">
                  <a:pos x="32" y="42"/>
                </a:cxn>
                <a:cxn ang="0">
                  <a:pos x="34" y="34"/>
                </a:cxn>
                <a:cxn ang="0">
                  <a:pos x="36" y="28"/>
                </a:cxn>
                <a:cxn ang="0">
                  <a:pos x="30" y="18"/>
                </a:cxn>
                <a:cxn ang="0">
                  <a:pos x="36" y="12"/>
                </a:cxn>
                <a:cxn ang="0">
                  <a:pos x="34" y="6"/>
                </a:cxn>
                <a:cxn ang="0">
                  <a:pos x="30" y="4"/>
                </a:cxn>
                <a:cxn ang="0">
                  <a:pos x="18" y="4"/>
                </a:cxn>
                <a:cxn ang="0">
                  <a:pos x="16" y="0"/>
                </a:cxn>
                <a:cxn ang="0">
                  <a:pos x="10" y="4"/>
                </a:cxn>
                <a:cxn ang="0">
                  <a:pos x="12" y="24"/>
                </a:cxn>
                <a:cxn ang="0">
                  <a:pos x="8" y="34"/>
                </a:cxn>
                <a:cxn ang="0">
                  <a:pos x="8" y="38"/>
                </a:cxn>
                <a:cxn ang="0">
                  <a:pos x="6" y="46"/>
                </a:cxn>
                <a:cxn ang="0">
                  <a:pos x="2" y="50"/>
                </a:cxn>
                <a:cxn ang="0">
                  <a:pos x="0" y="54"/>
                </a:cxn>
                <a:cxn ang="0">
                  <a:pos x="4" y="60"/>
                </a:cxn>
                <a:cxn ang="0">
                  <a:pos x="6" y="56"/>
                </a:cxn>
                <a:cxn ang="0">
                  <a:pos x="4" y="62"/>
                </a:cxn>
                <a:cxn ang="0">
                  <a:pos x="6" y="64"/>
                </a:cxn>
                <a:cxn ang="0">
                  <a:pos x="8" y="72"/>
                </a:cxn>
                <a:cxn ang="0">
                  <a:pos x="8" y="76"/>
                </a:cxn>
                <a:cxn ang="0">
                  <a:pos x="10" y="88"/>
                </a:cxn>
                <a:cxn ang="0">
                  <a:pos x="18" y="92"/>
                </a:cxn>
                <a:cxn ang="0">
                  <a:pos x="26" y="90"/>
                </a:cxn>
                <a:cxn ang="0">
                  <a:pos x="30" y="88"/>
                </a:cxn>
              </a:cxnLst>
              <a:rect l="0" t="0" r="r" b="b"/>
              <a:pathLst>
                <a:path w="38" h="92">
                  <a:moveTo>
                    <a:pt x="30" y="88"/>
                  </a:moveTo>
                  <a:lnTo>
                    <a:pt x="30" y="88"/>
                  </a:lnTo>
                  <a:lnTo>
                    <a:pt x="30" y="86"/>
                  </a:lnTo>
                  <a:lnTo>
                    <a:pt x="32" y="80"/>
                  </a:lnTo>
                  <a:lnTo>
                    <a:pt x="34" y="78"/>
                  </a:lnTo>
                  <a:lnTo>
                    <a:pt x="32" y="78"/>
                  </a:lnTo>
                  <a:lnTo>
                    <a:pt x="30" y="78"/>
                  </a:lnTo>
                  <a:lnTo>
                    <a:pt x="28" y="76"/>
                  </a:lnTo>
                  <a:lnTo>
                    <a:pt x="28" y="72"/>
                  </a:lnTo>
                  <a:lnTo>
                    <a:pt x="28" y="70"/>
                  </a:lnTo>
                  <a:lnTo>
                    <a:pt x="30" y="66"/>
                  </a:lnTo>
                  <a:lnTo>
                    <a:pt x="32" y="62"/>
                  </a:lnTo>
                  <a:lnTo>
                    <a:pt x="30" y="60"/>
                  </a:lnTo>
                  <a:lnTo>
                    <a:pt x="28" y="56"/>
                  </a:lnTo>
                  <a:lnTo>
                    <a:pt x="28" y="54"/>
                  </a:lnTo>
                  <a:lnTo>
                    <a:pt x="32" y="50"/>
                  </a:lnTo>
                  <a:lnTo>
                    <a:pt x="32" y="46"/>
                  </a:lnTo>
                  <a:lnTo>
                    <a:pt x="32" y="42"/>
                  </a:lnTo>
                  <a:lnTo>
                    <a:pt x="30" y="38"/>
                  </a:lnTo>
                  <a:lnTo>
                    <a:pt x="34" y="34"/>
                  </a:lnTo>
                  <a:lnTo>
                    <a:pt x="36" y="32"/>
                  </a:lnTo>
                  <a:lnTo>
                    <a:pt x="36" y="28"/>
                  </a:lnTo>
                  <a:lnTo>
                    <a:pt x="32" y="20"/>
                  </a:lnTo>
                  <a:lnTo>
                    <a:pt x="30" y="18"/>
                  </a:lnTo>
                  <a:lnTo>
                    <a:pt x="32" y="16"/>
                  </a:lnTo>
                  <a:lnTo>
                    <a:pt x="36" y="12"/>
                  </a:lnTo>
                  <a:lnTo>
                    <a:pt x="38" y="6"/>
                  </a:lnTo>
                  <a:lnTo>
                    <a:pt x="34" y="6"/>
                  </a:lnTo>
                  <a:lnTo>
                    <a:pt x="34" y="4"/>
                  </a:lnTo>
                  <a:lnTo>
                    <a:pt x="30" y="4"/>
                  </a:lnTo>
                  <a:lnTo>
                    <a:pt x="20" y="4"/>
                  </a:lnTo>
                  <a:lnTo>
                    <a:pt x="18" y="4"/>
                  </a:lnTo>
                  <a:lnTo>
                    <a:pt x="18" y="2"/>
                  </a:lnTo>
                  <a:lnTo>
                    <a:pt x="16" y="0"/>
                  </a:lnTo>
                  <a:lnTo>
                    <a:pt x="12" y="2"/>
                  </a:lnTo>
                  <a:lnTo>
                    <a:pt x="10" y="4"/>
                  </a:lnTo>
                  <a:lnTo>
                    <a:pt x="12" y="16"/>
                  </a:lnTo>
                  <a:lnTo>
                    <a:pt x="12" y="24"/>
                  </a:lnTo>
                  <a:lnTo>
                    <a:pt x="12" y="30"/>
                  </a:lnTo>
                  <a:lnTo>
                    <a:pt x="8" y="34"/>
                  </a:lnTo>
                  <a:lnTo>
                    <a:pt x="8" y="36"/>
                  </a:lnTo>
                  <a:lnTo>
                    <a:pt x="8" y="38"/>
                  </a:lnTo>
                  <a:lnTo>
                    <a:pt x="6" y="42"/>
                  </a:lnTo>
                  <a:lnTo>
                    <a:pt x="6" y="46"/>
                  </a:lnTo>
                  <a:lnTo>
                    <a:pt x="2" y="46"/>
                  </a:lnTo>
                  <a:lnTo>
                    <a:pt x="2" y="50"/>
                  </a:lnTo>
                  <a:lnTo>
                    <a:pt x="2" y="52"/>
                  </a:lnTo>
                  <a:lnTo>
                    <a:pt x="0" y="54"/>
                  </a:lnTo>
                  <a:lnTo>
                    <a:pt x="2" y="56"/>
                  </a:lnTo>
                  <a:lnTo>
                    <a:pt x="4" y="60"/>
                  </a:lnTo>
                  <a:lnTo>
                    <a:pt x="4" y="58"/>
                  </a:lnTo>
                  <a:lnTo>
                    <a:pt x="6" y="56"/>
                  </a:lnTo>
                  <a:lnTo>
                    <a:pt x="6" y="60"/>
                  </a:lnTo>
                  <a:lnTo>
                    <a:pt x="4" y="62"/>
                  </a:lnTo>
                  <a:lnTo>
                    <a:pt x="4" y="64"/>
                  </a:lnTo>
                  <a:lnTo>
                    <a:pt x="6" y="64"/>
                  </a:lnTo>
                  <a:lnTo>
                    <a:pt x="6" y="70"/>
                  </a:lnTo>
                  <a:lnTo>
                    <a:pt x="8" y="72"/>
                  </a:lnTo>
                  <a:lnTo>
                    <a:pt x="8" y="74"/>
                  </a:lnTo>
                  <a:lnTo>
                    <a:pt x="8" y="76"/>
                  </a:lnTo>
                  <a:lnTo>
                    <a:pt x="6" y="90"/>
                  </a:lnTo>
                  <a:lnTo>
                    <a:pt x="10" y="88"/>
                  </a:lnTo>
                  <a:lnTo>
                    <a:pt x="18" y="90"/>
                  </a:lnTo>
                  <a:lnTo>
                    <a:pt x="18" y="92"/>
                  </a:lnTo>
                  <a:lnTo>
                    <a:pt x="22" y="92"/>
                  </a:lnTo>
                  <a:lnTo>
                    <a:pt x="26" y="90"/>
                  </a:lnTo>
                  <a:lnTo>
                    <a:pt x="30" y="88"/>
                  </a:lnTo>
                  <a:lnTo>
                    <a:pt x="30" y="8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05" name="Freeform 521">
              <a:extLst>
                <a:ext uri="{FF2B5EF4-FFF2-40B4-BE49-F238E27FC236}">
                  <a16:creationId xmlns:a16="http://schemas.microsoft.com/office/drawing/2014/main" id="{10F914F8-92B3-4279-B354-7AA819160409}"/>
                </a:ext>
              </a:extLst>
            </p:cNvPr>
            <p:cNvSpPr>
              <a:spLocks/>
            </p:cNvSpPr>
            <p:nvPr/>
          </p:nvSpPr>
          <p:spPr bwMode="auto">
            <a:xfrm>
              <a:off x="4641850" y="2555875"/>
              <a:ext cx="219075" cy="187325"/>
            </a:xfrm>
            <a:custGeom>
              <a:avLst/>
              <a:gdLst/>
              <a:ahLst/>
              <a:cxnLst>
                <a:cxn ang="0">
                  <a:pos x="72" y="10"/>
                </a:cxn>
                <a:cxn ang="0">
                  <a:pos x="70" y="6"/>
                </a:cxn>
                <a:cxn ang="0">
                  <a:pos x="64" y="8"/>
                </a:cxn>
                <a:cxn ang="0">
                  <a:pos x="58" y="8"/>
                </a:cxn>
                <a:cxn ang="0">
                  <a:pos x="56" y="4"/>
                </a:cxn>
                <a:cxn ang="0">
                  <a:pos x="60" y="4"/>
                </a:cxn>
                <a:cxn ang="0">
                  <a:pos x="58" y="2"/>
                </a:cxn>
                <a:cxn ang="0">
                  <a:pos x="42" y="4"/>
                </a:cxn>
                <a:cxn ang="0">
                  <a:pos x="32" y="8"/>
                </a:cxn>
                <a:cxn ang="0">
                  <a:pos x="26" y="12"/>
                </a:cxn>
                <a:cxn ang="0">
                  <a:pos x="24" y="12"/>
                </a:cxn>
                <a:cxn ang="0">
                  <a:pos x="8" y="16"/>
                </a:cxn>
                <a:cxn ang="0">
                  <a:pos x="2" y="22"/>
                </a:cxn>
                <a:cxn ang="0">
                  <a:pos x="0" y="34"/>
                </a:cxn>
                <a:cxn ang="0">
                  <a:pos x="4" y="40"/>
                </a:cxn>
                <a:cxn ang="0">
                  <a:pos x="4" y="52"/>
                </a:cxn>
                <a:cxn ang="0">
                  <a:pos x="6" y="74"/>
                </a:cxn>
                <a:cxn ang="0">
                  <a:pos x="18" y="76"/>
                </a:cxn>
                <a:cxn ang="0">
                  <a:pos x="20" y="80"/>
                </a:cxn>
                <a:cxn ang="0">
                  <a:pos x="24" y="80"/>
                </a:cxn>
                <a:cxn ang="0">
                  <a:pos x="26" y="82"/>
                </a:cxn>
                <a:cxn ang="0">
                  <a:pos x="36" y="88"/>
                </a:cxn>
                <a:cxn ang="0">
                  <a:pos x="42" y="88"/>
                </a:cxn>
                <a:cxn ang="0">
                  <a:pos x="46" y="92"/>
                </a:cxn>
                <a:cxn ang="0">
                  <a:pos x="48" y="94"/>
                </a:cxn>
                <a:cxn ang="0">
                  <a:pos x="52" y="102"/>
                </a:cxn>
                <a:cxn ang="0">
                  <a:pos x="62" y="100"/>
                </a:cxn>
                <a:cxn ang="0">
                  <a:pos x="72" y="106"/>
                </a:cxn>
                <a:cxn ang="0">
                  <a:pos x="80" y="108"/>
                </a:cxn>
                <a:cxn ang="0">
                  <a:pos x="82" y="104"/>
                </a:cxn>
                <a:cxn ang="0">
                  <a:pos x="88" y="102"/>
                </a:cxn>
                <a:cxn ang="0">
                  <a:pos x="96" y="98"/>
                </a:cxn>
                <a:cxn ang="0">
                  <a:pos x="102" y="96"/>
                </a:cxn>
                <a:cxn ang="0">
                  <a:pos x="110" y="102"/>
                </a:cxn>
                <a:cxn ang="0">
                  <a:pos x="114" y="104"/>
                </a:cxn>
                <a:cxn ang="0">
                  <a:pos x="120" y="110"/>
                </a:cxn>
                <a:cxn ang="0">
                  <a:pos x="124" y="116"/>
                </a:cxn>
                <a:cxn ang="0">
                  <a:pos x="130" y="116"/>
                </a:cxn>
                <a:cxn ang="0">
                  <a:pos x="134" y="114"/>
                </a:cxn>
                <a:cxn ang="0">
                  <a:pos x="132" y="106"/>
                </a:cxn>
                <a:cxn ang="0">
                  <a:pos x="134" y="96"/>
                </a:cxn>
                <a:cxn ang="0">
                  <a:pos x="136" y="84"/>
                </a:cxn>
                <a:cxn ang="0">
                  <a:pos x="134" y="78"/>
                </a:cxn>
                <a:cxn ang="0">
                  <a:pos x="136" y="68"/>
                </a:cxn>
                <a:cxn ang="0">
                  <a:pos x="136" y="64"/>
                </a:cxn>
                <a:cxn ang="0">
                  <a:pos x="134" y="56"/>
                </a:cxn>
                <a:cxn ang="0">
                  <a:pos x="134" y="46"/>
                </a:cxn>
                <a:cxn ang="0">
                  <a:pos x="138" y="36"/>
                </a:cxn>
                <a:cxn ang="0">
                  <a:pos x="136" y="30"/>
                </a:cxn>
                <a:cxn ang="0">
                  <a:pos x="134" y="22"/>
                </a:cxn>
                <a:cxn ang="0">
                  <a:pos x="134" y="18"/>
                </a:cxn>
                <a:cxn ang="0">
                  <a:pos x="116" y="16"/>
                </a:cxn>
                <a:cxn ang="0">
                  <a:pos x="102" y="18"/>
                </a:cxn>
                <a:cxn ang="0">
                  <a:pos x="84" y="16"/>
                </a:cxn>
                <a:cxn ang="0">
                  <a:pos x="72" y="8"/>
                </a:cxn>
                <a:cxn ang="0">
                  <a:pos x="72" y="10"/>
                </a:cxn>
              </a:cxnLst>
              <a:rect l="0" t="0" r="r" b="b"/>
              <a:pathLst>
                <a:path w="138" h="118">
                  <a:moveTo>
                    <a:pt x="72" y="10"/>
                  </a:moveTo>
                  <a:lnTo>
                    <a:pt x="72" y="10"/>
                  </a:lnTo>
                  <a:lnTo>
                    <a:pt x="70" y="8"/>
                  </a:lnTo>
                  <a:lnTo>
                    <a:pt x="70" y="6"/>
                  </a:lnTo>
                  <a:lnTo>
                    <a:pt x="68" y="6"/>
                  </a:lnTo>
                  <a:lnTo>
                    <a:pt x="64" y="8"/>
                  </a:lnTo>
                  <a:lnTo>
                    <a:pt x="60" y="10"/>
                  </a:lnTo>
                  <a:lnTo>
                    <a:pt x="58" y="8"/>
                  </a:lnTo>
                  <a:lnTo>
                    <a:pt x="56" y="8"/>
                  </a:lnTo>
                  <a:lnTo>
                    <a:pt x="56" y="4"/>
                  </a:lnTo>
                  <a:lnTo>
                    <a:pt x="58" y="6"/>
                  </a:lnTo>
                  <a:lnTo>
                    <a:pt x="60" y="4"/>
                  </a:lnTo>
                  <a:lnTo>
                    <a:pt x="60" y="2"/>
                  </a:lnTo>
                  <a:lnTo>
                    <a:pt x="58" y="2"/>
                  </a:lnTo>
                  <a:lnTo>
                    <a:pt x="56" y="0"/>
                  </a:lnTo>
                  <a:lnTo>
                    <a:pt x="42" y="4"/>
                  </a:lnTo>
                  <a:lnTo>
                    <a:pt x="38" y="8"/>
                  </a:lnTo>
                  <a:lnTo>
                    <a:pt x="32" y="8"/>
                  </a:lnTo>
                  <a:lnTo>
                    <a:pt x="30" y="10"/>
                  </a:lnTo>
                  <a:lnTo>
                    <a:pt x="26" y="12"/>
                  </a:lnTo>
                  <a:lnTo>
                    <a:pt x="26" y="12"/>
                  </a:lnTo>
                  <a:lnTo>
                    <a:pt x="24" y="12"/>
                  </a:lnTo>
                  <a:lnTo>
                    <a:pt x="22" y="14"/>
                  </a:lnTo>
                  <a:lnTo>
                    <a:pt x="8" y="16"/>
                  </a:lnTo>
                  <a:lnTo>
                    <a:pt x="2" y="16"/>
                  </a:lnTo>
                  <a:lnTo>
                    <a:pt x="2" y="22"/>
                  </a:lnTo>
                  <a:lnTo>
                    <a:pt x="0" y="32"/>
                  </a:lnTo>
                  <a:lnTo>
                    <a:pt x="0" y="34"/>
                  </a:lnTo>
                  <a:lnTo>
                    <a:pt x="2" y="38"/>
                  </a:lnTo>
                  <a:lnTo>
                    <a:pt x="4" y="40"/>
                  </a:lnTo>
                  <a:lnTo>
                    <a:pt x="2" y="50"/>
                  </a:lnTo>
                  <a:lnTo>
                    <a:pt x="4" y="52"/>
                  </a:lnTo>
                  <a:lnTo>
                    <a:pt x="4" y="56"/>
                  </a:lnTo>
                  <a:lnTo>
                    <a:pt x="6" y="74"/>
                  </a:lnTo>
                  <a:lnTo>
                    <a:pt x="10" y="76"/>
                  </a:lnTo>
                  <a:lnTo>
                    <a:pt x="18" y="76"/>
                  </a:lnTo>
                  <a:lnTo>
                    <a:pt x="20" y="78"/>
                  </a:lnTo>
                  <a:lnTo>
                    <a:pt x="20" y="80"/>
                  </a:lnTo>
                  <a:lnTo>
                    <a:pt x="22" y="80"/>
                  </a:lnTo>
                  <a:lnTo>
                    <a:pt x="24" y="80"/>
                  </a:lnTo>
                  <a:lnTo>
                    <a:pt x="26" y="80"/>
                  </a:lnTo>
                  <a:lnTo>
                    <a:pt x="26" y="82"/>
                  </a:lnTo>
                  <a:lnTo>
                    <a:pt x="30" y="86"/>
                  </a:lnTo>
                  <a:lnTo>
                    <a:pt x="36" y="88"/>
                  </a:lnTo>
                  <a:lnTo>
                    <a:pt x="40" y="88"/>
                  </a:lnTo>
                  <a:lnTo>
                    <a:pt x="42" y="88"/>
                  </a:lnTo>
                  <a:lnTo>
                    <a:pt x="44" y="90"/>
                  </a:lnTo>
                  <a:lnTo>
                    <a:pt x="46" y="92"/>
                  </a:lnTo>
                  <a:lnTo>
                    <a:pt x="46" y="94"/>
                  </a:lnTo>
                  <a:lnTo>
                    <a:pt x="48" y="94"/>
                  </a:lnTo>
                  <a:lnTo>
                    <a:pt x="50" y="96"/>
                  </a:lnTo>
                  <a:lnTo>
                    <a:pt x="52" y="102"/>
                  </a:lnTo>
                  <a:lnTo>
                    <a:pt x="58" y="102"/>
                  </a:lnTo>
                  <a:lnTo>
                    <a:pt x="62" y="100"/>
                  </a:lnTo>
                  <a:lnTo>
                    <a:pt x="66" y="102"/>
                  </a:lnTo>
                  <a:lnTo>
                    <a:pt x="72" y="106"/>
                  </a:lnTo>
                  <a:lnTo>
                    <a:pt x="78" y="108"/>
                  </a:lnTo>
                  <a:lnTo>
                    <a:pt x="80" y="108"/>
                  </a:lnTo>
                  <a:lnTo>
                    <a:pt x="80" y="106"/>
                  </a:lnTo>
                  <a:lnTo>
                    <a:pt x="82" y="104"/>
                  </a:lnTo>
                  <a:lnTo>
                    <a:pt x="84" y="104"/>
                  </a:lnTo>
                  <a:lnTo>
                    <a:pt x="88" y="102"/>
                  </a:lnTo>
                  <a:lnTo>
                    <a:pt x="92" y="100"/>
                  </a:lnTo>
                  <a:lnTo>
                    <a:pt x="96" y="98"/>
                  </a:lnTo>
                  <a:lnTo>
                    <a:pt x="98" y="96"/>
                  </a:lnTo>
                  <a:lnTo>
                    <a:pt x="102" y="96"/>
                  </a:lnTo>
                  <a:lnTo>
                    <a:pt x="106" y="100"/>
                  </a:lnTo>
                  <a:lnTo>
                    <a:pt x="110" y="102"/>
                  </a:lnTo>
                  <a:lnTo>
                    <a:pt x="112" y="102"/>
                  </a:lnTo>
                  <a:lnTo>
                    <a:pt x="114" y="104"/>
                  </a:lnTo>
                  <a:lnTo>
                    <a:pt x="118" y="108"/>
                  </a:lnTo>
                  <a:lnTo>
                    <a:pt x="120" y="110"/>
                  </a:lnTo>
                  <a:lnTo>
                    <a:pt x="120" y="114"/>
                  </a:lnTo>
                  <a:lnTo>
                    <a:pt x="124" y="116"/>
                  </a:lnTo>
                  <a:lnTo>
                    <a:pt x="126" y="118"/>
                  </a:lnTo>
                  <a:lnTo>
                    <a:pt x="130" y="116"/>
                  </a:lnTo>
                  <a:lnTo>
                    <a:pt x="134" y="114"/>
                  </a:lnTo>
                  <a:lnTo>
                    <a:pt x="134" y="114"/>
                  </a:lnTo>
                  <a:lnTo>
                    <a:pt x="132" y="110"/>
                  </a:lnTo>
                  <a:lnTo>
                    <a:pt x="132" y="106"/>
                  </a:lnTo>
                  <a:lnTo>
                    <a:pt x="132" y="104"/>
                  </a:lnTo>
                  <a:lnTo>
                    <a:pt x="134" y="96"/>
                  </a:lnTo>
                  <a:lnTo>
                    <a:pt x="138" y="88"/>
                  </a:lnTo>
                  <a:lnTo>
                    <a:pt x="136" y="84"/>
                  </a:lnTo>
                  <a:lnTo>
                    <a:pt x="134" y="80"/>
                  </a:lnTo>
                  <a:lnTo>
                    <a:pt x="134" y="78"/>
                  </a:lnTo>
                  <a:lnTo>
                    <a:pt x="134" y="74"/>
                  </a:lnTo>
                  <a:lnTo>
                    <a:pt x="136" y="68"/>
                  </a:lnTo>
                  <a:lnTo>
                    <a:pt x="136" y="66"/>
                  </a:lnTo>
                  <a:lnTo>
                    <a:pt x="136" y="64"/>
                  </a:lnTo>
                  <a:lnTo>
                    <a:pt x="134" y="58"/>
                  </a:lnTo>
                  <a:lnTo>
                    <a:pt x="134" y="56"/>
                  </a:lnTo>
                  <a:lnTo>
                    <a:pt x="136" y="54"/>
                  </a:lnTo>
                  <a:lnTo>
                    <a:pt x="134" y="46"/>
                  </a:lnTo>
                  <a:lnTo>
                    <a:pt x="138" y="40"/>
                  </a:lnTo>
                  <a:lnTo>
                    <a:pt x="138" y="36"/>
                  </a:lnTo>
                  <a:lnTo>
                    <a:pt x="138" y="34"/>
                  </a:lnTo>
                  <a:lnTo>
                    <a:pt x="136" y="30"/>
                  </a:lnTo>
                  <a:lnTo>
                    <a:pt x="134" y="26"/>
                  </a:lnTo>
                  <a:lnTo>
                    <a:pt x="134" y="22"/>
                  </a:lnTo>
                  <a:lnTo>
                    <a:pt x="134" y="20"/>
                  </a:lnTo>
                  <a:lnTo>
                    <a:pt x="134" y="18"/>
                  </a:lnTo>
                  <a:lnTo>
                    <a:pt x="124" y="16"/>
                  </a:lnTo>
                  <a:lnTo>
                    <a:pt x="116" y="16"/>
                  </a:lnTo>
                  <a:lnTo>
                    <a:pt x="110" y="18"/>
                  </a:lnTo>
                  <a:lnTo>
                    <a:pt x="102" y="18"/>
                  </a:lnTo>
                  <a:lnTo>
                    <a:pt x="96" y="18"/>
                  </a:lnTo>
                  <a:lnTo>
                    <a:pt x="84" y="16"/>
                  </a:lnTo>
                  <a:lnTo>
                    <a:pt x="76" y="12"/>
                  </a:lnTo>
                  <a:lnTo>
                    <a:pt x="72" y="8"/>
                  </a:lnTo>
                  <a:lnTo>
                    <a:pt x="72" y="10"/>
                  </a:lnTo>
                  <a:lnTo>
                    <a:pt x="72" y="1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06" name="Freeform 522">
              <a:extLst>
                <a:ext uri="{FF2B5EF4-FFF2-40B4-BE49-F238E27FC236}">
                  <a16:creationId xmlns:a16="http://schemas.microsoft.com/office/drawing/2014/main" id="{35CDC079-2BA7-43BC-B406-3CA167444EA4}"/>
                </a:ext>
              </a:extLst>
            </p:cNvPr>
            <p:cNvSpPr>
              <a:spLocks/>
            </p:cNvSpPr>
            <p:nvPr/>
          </p:nvSpPr>
          <p:spPr bwMode="auto">
            <a:xfrm>
              <a:off x="4454525" y="1958975"/>
              <a:ext cx="539750" cy="492125"/>
            </a:xfrm>
            <a:custGeom>
              <a:avLst/>
              <a:gdLst/>
              <a:ahLst/>
              <a:cxnLst>
                <a:cxn ang="0">
                  <a:pos x="86" y="274"/>
                </a:cxn>
                <a:cxn ang="0">
                  <a:pos x="90" y="256"/>
                </a:cxn>
                <a:cxn ang="0">
                  <a:pos x="92" y="226"/>
                </a:cxn>
                <a:cxn ang="0">
                  <a:pos x="94" y="186"/>
                </a:cxn>
                <a:cxn ang="0">
                  <a:pos x="110" y="162"/>
                </a:cxn>
                <a:cxn ang="0">
                  <a:pos x="130" y="146"/>
                </a:cxn>
                <a:cxn ang="0">
                  <a:pos x="148" y="112"/>
                </a:cxn>
                <a:cxn ang="0">
                  <a:pos x="166" y="88"/>
                </a:cxn>
                <a:cxn ang="0">
                  <a:pos x="186" y="80"/>
                </a:cxn>
                <a:cxn ang="0">
                  <a:pos x="210" y="58"/>
                </a:cxn>
                <a:cxn ang="0">
                  <a:pos x="248" y="68"/>
                </a:cxn>
                <a:cxn ang="0">
                  <a:pos x="272" y="62"/>
                </a:cxn>
                <a:cxn ang="0">
                  <a:pos x="284" y="38"/>
                </a:cxn>
                <a:cxn ang="0">
                  <a:pos x="322" y="56"/>
                </a:cxn>
                <a:cxn ang="0">
                  <a:pos x="332" y="38"/>
                </a:cxn>
                <a:cxn ang="0">
                  <a:pos x="322" y="40"/>
                </a:cxn>
                <a:cxn ang="0">
                  <a:pos x="336" y="20"/>
                </a:cxn>
                <a:cxn ang="0">
                  <a:pos x="314" y="20"/>
                </a:cxn>
                <a:cxn ang="0">
                  <a:pos x="304" y="12"/>
                </a:cxn>
                <a:cxn ang="0">
                  <a:pos x="300" y="6"/>
                </a:cxn>
                <a:cxn ang="0">
                  <a:pos x="286" y="28"/>
                </a:cxn>
                <a:cxn ang="0">
                  <a:pos x="288" y="12"/>
                </a:cxn>
                <a:cxn ang="0">
                  <a:pos x="274" y="26"/>
                </a:cxn>
                <a:cxn ang="0">
                  <a:pos x="274" y="16"/>
                </a:cxn>
                <a:cxn ang="0">
                  <a:pos x="258" y="18"/>
                </a:cxn>
                <a:cxn ang="0">
                  <a:pos x="248" y="22"/>
                </a:cxn>
                <a:cxn ang="0">
                  <a:pos x="222" y="22"/>
                </a:cxn>
                <a:cxn ang="0">
                  <a:pos x="222" y="34"/>
                </a:cxn>
                <a:cxn ang="0">
                  <a:pos x="212" y="36"/>
                </a:cxn>
                <a:cxn ang="0">
                  <a:pos x="202" y="40"/>
                </a:cxn>
                <a:cxn ang="0">
                  <a:pos x="188" y="36"/>
                </a:cxn>
                <a:cxn ang="0">
                  <a:pos x="184" y="46"/>
                </a:cxn>
                <a:cxn ang="0">
                  <a:pos x="170" y="58"/>
                </a:cxn>
                <a:cxn ang="0">
                  <a:pos x="152" y="80"/>
                </a:cxn>
                <a:cxn ang="0">
                  <a:pos x="156" y="88"/>
                </a:cxn>
                <a:cxn ang="0">
                  <a:pos x="146" y="92"/>
                </a:cxn>
                <a:cxn ang="0">
                  <a:pos x="144" y="108"/>
                </a:cxn>
                <a:cxn ang="0">
                  <a:pos x="120" y="124"/>
                </a:cxn>
                <a:cxn ang="0">
                  <a:pos x="110" y="146"/>
                </a:cxn>
                <a:cxn ang="0">
                  <a:pos x="92" y="156"/>
                </a:cxn>
                <a:cxn ang="0">
                  <a:pos x="74" y="174"/>
                </a:cxn>
                <a:cxn ang="0">
                  <a:pos x="76" y="190"/>
                </a:cxn>
                <a:cxn ang="0">
                  <a:pos x="50" y="192"/>
                </a:cxn>
                <a:cxn ang="0">
                  <a:pos x="30" y="198"/>
                </a:cxn>
                <a:cxn ang="0">
                  <a:pos x="22" y="210"/>
                </a:cxn>
                <a:cxn ang="0">
                  <a:pos x="20" y="220"/>
                </a:cxn>
                <a:cxn ang="0">
                  <a:pos x="18" y="228"/>
                </a:cxn>
                <a:cxn ang="0">
                  <a:pos x="16" y="238"/>
                </a:cxn>
                <a:cxn ang="0">
                  <a:pos x="30" y="242"/>
                </a:cxn>
                <a:cxn ang="0">
                  <a:pos x="6" y="248"/>
                </a:cxn>
                <a:cxn ang="0">
                  <a:pos x="8" y="258"/>
                </a:cxn>
                <a:cxn ang="0">
                  <a:pos x="22" y="256"/>
                </a:cxn>
                <a:cxn ang="0">
                  <a:pos x="16" y="274"/>
                </a:cxn>
                <a:cxn ang="0">
                  <a:pos x="18" y="280"/>
                </a:cxn>
                <a:cxn ang="0">
                  <a:pos x="10" y="294"/>
                </a:cxn>
                <a:cxn ang="0">
                  <a:pos x="32" y="310"/>
                </a:cxn>
                <a:cxn ang="0">
                  <a:pos x="80" y="284"/>
                </a:cxn>
              </a:cxnLst>
              <a:rect l="0" t="0" r="r" b="b"/>
              <a:pathLst>
                <a:path w="340" h="310">
                  <a:moveTo>
                    <a:pt x="82" y="290"/>
                  </a:moveTo>
                  <a:lnTo>
                    <a:pt x="82" y="290"/>
                  </a:lnTo>
                  <a:lnTo>
                    <a:pt x="86" y="290"/>
                  </a:lnTo>
                  <a:lnTo>
                    <a:pt x="88" y="290"/>
                  </a:lnTo>
                  <a:lnTo>
                    <a:pt x="88" y="288"/>
                  </a:lnTo>
                  <a:lnTo>
                    <a:pt x="90" y="282"/>
                  </a:lnTo>
                  <a:lnTo>
                    <a:pt x="88" y="280"/>
                  </a:lnTo>
                  <a:lnTo>
                    <a:pt x="86" y="276"/>
                  </a:lnTo>
                  <a:lnTo>
                    <a:pt x="86" y="274"/>
                  </a:lnTo>
                  <a:lnTo>
                    <a:pt x="88" y="272"/>
                  </a:lnTo>
                  <a:lnTo>
                    <a:pt x="90" y="272"/>
                  </a:lnTo>
                  <a:lnTo>
                    <a:pt x="90" y="270"/>
                  </a:lnTo>
                  <a:lnTo>
                    <a:pt x="90" y="268"/>
                  </a:lnTo>
                  <a:lnTo>
                    <a:pt x="92" y="266"/>
                  </a:lnTo>
                  <a:lnTo>
                    <a:pt x="94" y="264"/>
                  </a:lnTo>
                  <a:lnTo>
                    <a:pt x="92" y="260"/>
                  </a:lnTo>
                  <a:lnTo>
                    <a:pt x="90" y="258"/>
                  </a:lnTo>
                  <a:lnTo>
                    <a:pt x="90" y="256"/>
                  </a:lnTo>
                  <a:lnTo>
                    <a:pt x="92" y="252"/>
                  </a:lnTo>
                  <a:lnTo>
                    <a:pt x="92" y="244"/>
                  </a:lnTo>
                  <a:lnTo>
                    <a:pt x="96" y="242"/>
                  </a:lnTo>
                  <a:lnTo>
                    <a:pt x="98" y="240"/>
                  </a:lnTo>
                  <a:lnTo>
                    <a:pt x="98" y="238"/>
                  </a:lnTo>
                  <a:lnTo>
                    <a:pt x="98" y="234"/>
                  </a:lnTo>
                  <a:lnTo>
                    <a:pt x="96" y="228"/>
                  </a:lnTo>
                  <a:lnTo>
                    <a:pt x="94" y="226"/>
                  </a:lnTo>
                  <a:lnTo>
                    <a:pt x="92" y="226"/>
                  </a:lnTo>
                  <a:lnTo>
                    <a:pt x="92" y="224"/>
                  </a:lnTo>
                  <a:lnTo>
                    <a:pt x="94" y="220"/>
                  </a:lnTo>
                  <a:lnTo>
                    <a:pt x="94" y="214"/>
                  </a:lnTo>
                  <a:lnTo>
                    <a:pt x="94" y="210"/>
                  </a:lnTo>
                  <a:lnTo>
                    <a:pt x="94" y="204"/>
                  </a:lnTo>
                  <a:lnTo>
                    <a:pt x="94" y="198"/>
                  </a:lnTo>
                  <a:lnTo>
                    <a:pt x="94" y="194"/>
                  </a:lnTo>
                  <a:lnTo>
                    <a:pt x="92" y="190"/>
                  </a:lnTo>
                  <a:lnTo>
                    <a:pt x="94" y="186"/>
                  </a:lnTo>
                  <a:lnTo>
                    <a:pt x="96" y="184"/>
                  </a:lnTo>
                  <a:lnTo>
                    <a:pt x="98" y="182"/>
                  </a:lnTo>
                  <a:lnTo>
                    <a:pt x="100" y="180"/>
                  </a:lnTo>
                  <a:lnTo>
                    <a:pt x="100" y="176"/>
                  </a:lnTo>
                  <a:lnTo>
                    <a:pt x="104" y="174"/>
                  </a:lnTo>
                  <a:lnTo>
                    <a:pt x="106" y="170"/>
                  </a:lnTo>
                  <a:lnTo>
                    <a:pt x="106" y="168"/>
                  </a:lnTo>
                  <a:lnTo>
                    <a:pt x="108" y="166"/>
                  </a:lnTo>
                  <a:lnTo>
                    <a:pt x="110" y="162"/>
                  </a:lnTo>
                  <a:lnTo>
                    <a:pt x="118" y="160"/>
                  </a:lnTo>
                  <a:lnTo>
                    <a:pt x="120" y="160"/>
                  </a:lnTo>
                  <a:lnTo>
                    <a:pt x="122" y="162"/>
                  </a:lnTo>
                  <a:lnTo>
                    <a:pt x="126" y="166"/>
                  </a:lnTo>
                  <a:lnTo>
                    <a:pt x="128" y="166"/>
                  </a:lnTo>
                  <a:lnTo>
                    <a:pt x="130" y="164"/>
                  </a:lnTo>
                  <a:lnTo>
                    <a:pt x="130" y="158"/>
                  </a:lnTo>
                  <a:lnTo>
                    <a:pt x="130" y="152"/>
                  </a:lnTo>
                  <a:lnTo>
                    <a:pt x="130" y="146"/>
                  </a:lnTo>
                  <a:lnTo>
                    <a:pt x="130" y="144"/>
                  </a:lnTo>
                  <a:lnTo>
                    <a:pt x="132" y="142"/>
                  </a:lnTo>
                  <a:lnTo>
                    <a:pt x="136" y="140"/>
                  </a:lnTo>
                  <a:lnTo>
                    <a:pt x="138" y="136"/>
                  </a:lnTo>
                  <a:lnTo>
                    <a:pt x="142" y="130"/>
                  </a:lnTo>
                  <a:lnTo>
                    <a:pt x="144" y="122"/>
                  </a:lnTo>
                  <a:lnTo>
                    <a:pt x="144" y="116"/>
                  </a:lnTo>
                  <a:lnTo>
                    <a:pt x="146" y="114"/>
                  </a:lnTo>
                  <a:lnTo>
                    <a:pt x="148" y="112"/>
                  </a:lnTo>
                  <a:lnTo>
                    <a:pt x="152" y="112"/>
                  </a:lnTo>
                  <a:lnTo>
                    <a:pt x="152" y="110"/>
                  </a:lnTo>
                  <a:lnTo>
                    <a:pt x="154" y="108"/>
                  </a:lnTo>
                  <a:lnTo>
                    <a:pt x="156" y="106"/>
                  </a:lnTo>
                  <a:lnTo>
                    <a:pt x="160" y="102"/>
                  </a:lnTo>
                  <a:lnTo>
                    <a:pt x="162" y="100"/>
                  </a:lnTo>
                  <a:lnTo>
                    <a:pt x="164" y="96"/>
                  </a:lnTo>
                  <a:lnTo>
                    <a:pt x="164" y="92"/>
                  </a:lnTo>
                  <a:lnTo>
                    <a:pt x="166" y="88"/>
                  </a:lnTo>
                  <a:lnTo>
                    <a:pt x="170" y="84"/>
                  </a:lnTo>
                  <a:lnTo>
                    <a:pt x="172" y="82"/>
                  </a:lnTo>
                  <a:lnTo>
                    <a:pt x="178" y="88"/>
                  </a:lnTo>
                  <a:lnTo>
                    <a:pt x="182" y="90"/>
                  </a:lnTo>
                  <a:lnTo>
                    <a:pt x="180" y="88"/>
                  </a:lnTo>
                  <a:lnTo>
                    <a:pt x="182" y="86"/>
                  </a:lnTo>
                  <a:lnTo>
                    <a:pt x="182" y="82"/>
                  </a:lnTo>
                  <a:lnTo>
                    <a:pt x="182" y="80"/>
                  </a:lnTo>
                  <a:lnTo>
                    <a:pt x="186" y="80"/>
                  </a:lnTo>
                  <a:lnTo>
                    <a:pt x="190" y="80"/>
                  </a:lnTo>
                  <a:lnTo>
                    <a:pt x="194" y="82"/>
                  </a:lnTo>
                  <a:lnTo>
                    <a:pt x="196" y="80"/>
                  </a:lnTo>
                  <a:lnTo>
                    <a:pt x="196" y="78"/>
                  </a:lnTo>
                  <a:lnTo>
                    <a:pt x="198" y="74"/>
                  </a:lnTo>
                  <a:lnTo>
                    <a:pt x="200" y="66"/>
                  </a:lnTo>
                  <a:lnTo>
                    <a:pt x="198" y="62"/>
                  </a:lnTo>
                  <a:lnTo>
                    <a:pt x="204" y="62"/>
                  </a:lnTo>
                  <a:lnTo>
                    <a:pt x="210" y="58"/>
                  </a:lnTo>
                  <a:lnTo>
                    <a:pt x="212" y="56"/>
                  </a:lnTo>
                  <a:lnTo>
                    <a:pt x="212" y="54"/>
                  </a:lnTo>
                  <a:lnTo>
                    <a:pt x="214" y="54"/>
                  </a:lnTo>
                  <a:lnTo>
                    <a:pt x="218" y="54"/>
                  </a:lnTo>
                  <a:lnTo>
                    <a:pt x="232" y="70"/>
                  </a:lnTo>
                  <a:lnTo>
                    <a:pt x="238" y="68"/>
                  </a:lnTo>
                  <a:lnTo>
                    <a:pt x="246" y="68"/>
                  </a:lnTo>
                  <a:lnTo>
                    <a:pt x="248" y="70"/>
                  </a:lnTo>
                  <a:lnTo>
                    <a:pt x="248" y="68"/>
                  </a:lnTo>
                  <a:lnTo>
                    <a:pt x="250" y="68"/>
                  </a:lnTo>
                  <a:lnTo>
                    <a:pt x="254" y="68"/>
                  </a:lnTo>
                  <a:lnTo>
                    <a:pt x="254" y="70"/>
                  </a:lnTo>
                  <a:lnTo>
                    <a:pt x="262" y="76"/>
                  </a:lnTo>
                  <a:lnTo>
                    <a:pt x="262" y="74"/>
                  </a:lnTo>
                  <a:lnTo>
                    <a:pt x="262" y="72"/>
                  </a:lnTo>
                  <a:lnTo>
                    <a:pt x="264" y="70"/>
                  </a:lnTo>
                  <a:lnTo>
                    <a:pt x="270" y="66"/>
                  </a:lnTo>
                  <a:lnTo>
                    <a:pt x="272" y="62"/>
                  </a:lnTo>
                  <a:lnTo>
                    <a:pt x="272" y="56"/>
                  </a:lnTo>
                  <a:lnTo>
                    <a:pt x="270" y="54"/>
                  </a:lnTo>
                  <a:lnTo>
                    <a:pt x="272" y="52"/>
                  </a:lnTo>
                  <a:lnTo>
                    <a:pt x="272" y="48"/>
                  </a:lnTo>
                  <a:lnTo>
                    <a:pt x="274" y="46"/>
                  </a:lnTo>
                  <a:lnTo>
                    <a:pt x="278" y="44"/>
                  </a:lnTo>
                  <a:lnTo>
                    <a:pt x="280" y="42"/>
                  </a:lnTo>
                  <a:lnTo>
                    <a:pt x="282" y="40"/>
                  </a:lnTo>
                  <a:lnTo>
                    <a:pt x="284" y="38"/>
                  </a:lnTo>
                  <a:lnTo>
                    <a:pt x="292" y="40"/>
                  </a:lnTo>
                  <a:lnTo>
                    <a:pt x="294" y="40"/>
                  </a:lnTo>
                  <a:lnTo>
                    <a:pt x="298" y="36"/>
                  </a:lnTo>
                  <a:lnTo>
                    <a:pt x="302" y="36"/>
                  </a:lnTo>
                  <a:lnTo>
                    <a:pt x="304" y="38"/>
                  </a:lnTo>
                  <a:lnTo>
                    <a:pt x="308" y="46"/>
                  </a:lnTo>
                  <a:lnTo>
                    <a:pt x="316" y="52"/>
                  </a:lnTo>
                  <a:lnTo>
                    <a:pt x="322" y="52"/>
                  </a:lnTo>
                  <a:lnTo>
                    <a:pt x="322" y="56"/>
                  </a:lnTo>
                  <a:lnTo>
                    <a:pt x="324" y="58"/>
                  </a:lnTo>
                  <a:lnTo>
                    <a:pt x="326" y="58"/>
                  </a:lnTo>
                  <a:lnTo>
                    <a:pt x="328" y="52"/>
                  </a:lnTo>
                  <a:lnTo>
                    <a:pt x="328" y="48"/>
                  </a:lnTo>
                  <a:lnTo>
                    <a:pt x="328" y="42"/>
                  </a:lnTo>
                  <a:lnTo>
                    <a:pt x="326" y="40"/>
                  </a:lnTo>
                  <a:lnTo>
                    <a:pt x="328" y="40"/>
                  </a:lnTo>
                  <a:lnTo>
                    <a:pt x="330" y="40"/>
                  </a:lnTo>
                  <a:lnTo>
                    <a:pt x="332" y="38"/>
                  </a:lnTo>
                  <a:lnTo>
                    <a:pt x="336" y="36"/>
                  </a:lnTo>
                  <a:lnTo>
                    <a:pt x="340" y="36"/>
                  </a:lnTo>
                  <a:lnTo>
                    <a:pt x="336" y="36"/>
                  </a:lnTo>
                  <a:lnTo>
                    <a:pt x="334" y="34"/>
                  </a:lnTo>
                  <a:lnTo>
                    <a:pt x="330" y="38"/>
                  </a:lnTo>
                  <a:lnTo>
                    <a:pt x="328" y="36"/>
                  </a:lnTo>
                  <a:lnTo>
                    <a:pt x="328" y="36"/>
                  </a:lnTo>
                  <a:lnTo>
                    <a:pt x="326" y="38"/>
                  </a:lnTo>
                  <a:lnTo>
                    <a:pt x="322" y="40"/>
                  </a:lnTo>
                  <a:lnTo>
                    <a:pt x="322" y="36"/>
                  </a:lnTo>
                  <a:lnTo>
                    <a:pt x="318" y="32"/>
                  </a:lnTo>
                  <a:lnTo>
                    <a:pt x="324" y="34"/>
                  </a:lnTo>
                  <a:lnTo>
                    <a:pt x="330" y="32"/>
                  </a:lnTo>
                  <a:lnTo>
                    <a:pt x="330" y="30"/>
                  </a:lnTo>
                  <a:lnTo>
                    <a:pt x="332" y="28"/>
                  </a:lnTo>
                  <a:lnTo>
                    <a:pt x="336" y="28"/>
                  </a:lnTo>
                  <a:lnTo>
                    <a:pt x="340" y="28"/>
                  </a:lnTo>
                  <a:lnTo>
                    <a:pt x="336" y="20"/>
                  </a:lnTo>
                  <a:lnTo>
                    <a:pt x="334" y="20"/>
                  </a:lnTo>
                  <a:lnTo>
                    <a:pt x="328" y="20"/>
                  </a:lnTo>
                  <a:lnTo>
                    <a:pt x="330" y="16"/>
                  </a:lnTo>
                  <a:lnTo>
                    <a:pt x="330" y="14"/>
                  </a:lnTo>
                  <a:lnTo>
                    <a:pt x="324" y="18"/>
                  </a:lnTo>
                  <a:lnTo>
                    <a:pt x="320" y="8"/>
                  </a:lnTo>
                  <a:lnTo>
                    <a:pt x="316" y="8"/>
                  </a:lnTo>
                  <a:lnTo>
                    <a:pt x="312" y="14"/>
                  </a:lnTo>
                  <a:lnTo>
                    <a:pt x="314" y="20"/>
                  </a:lnTo>
                  <a:lnTo>
                    <a:pt x="310" y="22"/>
                  </a:lnTo>
                  <a:lnTo>
                    <a:pt x="308" y="20"/>
                  </a:lnTo>
                  <a:lnTo>
                    <a:pt x="310" y="16"/>
                  </a:lnTo>
                  <a:lnTo>
                    <a:pt x="310" y="12"/>
                  </a:lnTo>
                  <a:lnTo>
                    <a:pt x="308" y="12"/>
                  </a:lnTo>
                  <a:lnTo>
                    <a:pt x="306" y="14"/>
                  </a:lnTo>
                  <a:lnTo>
                    <a:pt x="306" y="16"/>
                  </a:lnTo>
                  <a:lnTo>
                    <a:pt x="304" y="16"/>
                  </a:lnTo>
                  <a:lnTo>
                    <a:pt x="304" y="12"/>
                  </a:lnTo>
                  <a:lnTo>
                    <a:pt x="304" y="10"/>
                  </a:lnTo>
                  <a:lnTo>
                    <a:pt x="308" y="8"/>
                  </a:lnTo>
                  <a:lnTo>
                    <a:pt x="310" y="8"/>
                  </a:lnTo>
                  <a:lnTo>
                    <a:pt x="308" y="6"/>
                  </a:lnTo>
                  <a:lnTo>
                    <a:pt x="308" y="2"/>
                  </a:lnTo>
                  <a:lnTo>
                    <a:pt x="304" y="2"/>
                  </a:lnTo>
                  <a:lnTo>
                    <a:pt x="304" y="0"/>
                  </a:lnTo>
                  <a:lnTo>
                    <a:pt x="300" y="0"/>
                  </a:lnTo>
                  <a:lnTo>
                    <a:pt x="300" y="6"/>
                  </a:lnTo>
                  <a:lnTo>
                    <a:pt x="298" y="6"/>
                  </a:lnTo>
                  <a:lnTo>
                    <a:pt x="296" y="6"/>
                  </a:lnTo>
                  <a:lnTo>
                    <a:pt x="296" y="10"/>
                  </a:lnTo>
                  <a:lnTo>
                    <a:pt x="298" y="12"/>
                  </a:lnTo>
                  <a:lnTo>
                    <a:pt x="294" y="14"/>
                  </a:lnTo>
                  <a:lnTo>
                    <a:pt x="292" y="18"/>
                  </a:lnTo>
                  <a:lnTo>
                    <a:pt x="292" y="20"/>
                  </a:lnTo>
                  <a:lnTo>
                    <a:pt x="286" y="24"/>
                  </a:lnTo>
                  <a:lnTo>
                    <a:pt x="286" y="28"/>
                  </a:lnTo>
                  <a:lnTo>
                    <a:pt x="284" y="26"/>
                  </a:lnTo>
                  <a:lnTo>
                    <a:pt x="284" y="24"/>
                  </a:lnTo>
                  <a:lnTo>
                    <a:pt x="284" y="20"/>
                  </a:lnTo>
                  <a:lnTo>
                    <a:pt x="284" y="22"/>
                  </a:lnTo>
                  <a:lnTo>
                    <a:pt x="286" y="22"/>
                  </a:lnTo>
                  <a:lnTo>
                    <a:pt x="286" y="20"/>
                  </a:lnTo>
                  <a:lnTo>
                    <a:pt x="286" y="18"/>
                  </a:lnTo>
                  <a:lnTo>
                    <a:pt x="286" y="16"/>
                  </a:lnTo>
                  <a:lnTo>
                    <a:pt x="288" y="12"/>
                  </a:lnTo>
                  <a:lnTo>
                    <a:pt x="288" y="10"/>
                  </a:lnTo>
                  <a:lnTo>
                    <a:pt x="288" y="8"/>
                  </a:lnTo>
                  <a:lnTo>
                    <a:pt x="286" y="8"/>
                  </a:lnTo>
                  <a:lnTo>
                    <a:pt x="286" y="12"/>
                  </a:lnTo>
                  <a:lnTo>
                    <a:pt x="284" y="12"/>
                  </a:lnTo>
                  <a:lnTo>
                    <a:pt x="282" y="16"/>
                  </a:lnTo>
                  <a:lnTo>
                    <a:pt x="280" y="16"/>
                  </a:lnTo>
                  <a:lnTo>
                    <a:pt x="276" y="24"/>
                  </a:lnTo>
                  <a:lnTo>
                    <a:pt x="274" y="26"/>
                  </a:lnTo>
                  <a:lnTo>
                    <a:pt x="270" y="28"/>
                  </a:lnTo>
                  <a:lnTo>
                    <a:pt x="270" y="30"/>
                  </a:lnTo>
                  <a:lnTo>
                    <a:pt x="270" y="34"/>
                  </a:lnTo>
                  <a:lnTo>
                    <a:pt x="266" y="36"/>
                  </a:lnTo>
                  <a:lnTo>
                    <a:pt x="264" y="36"/>
                  </a:lnTo>
                  <a:lnTo>
                    <a:pt x="266" y="24"/>
                  </a:lnTo>
                  <a:lnTo>
                    <a:pt x="270" y="24"/>
                  </a:lnTo>
                  <a:lnTo>
                    <a:pt x="272" y="22"/>
                  </a:lnTo>
                  <a:lnTo>
                    <a:pt x="274" y="16"/>
                  </a:lnTo>
                  <a:lnTo>
                    <a:pt x="268" y="16"/>
                  </a:lnTo>
                  <a:lnTo>
                    <a:pt x="268" y="12"/>
                  </a:lnTo>
                  <a:lnTo>
                    <a:pt x="266" y="12"/>
                  </a:lnTo>
                  <a:lnTo>
                    <a:pt x="266" y="14"/>
                  </a:lnTo>
                  <a:lnTo>
                    <a:pt x="264" y="14"/>
                  </a:lnTo>
                  <a:lnTo>
                    <a:pt x="262" y="12"/>
                  </a:lnTo>
                  <a:lnTo>
                    <a:pt x="258" y="10"/>
                  </a:lnTo>
                  <a:lnTo>
                    <a:pt x="256" y="10"/>
                  </a:lnTo>
                  <a:lnTo>
                    <a:pt x="258" y="18"/>
                  </a:lnTo>
                  <a:lnTo>
                    <a:pt x="256" y="18"/>
                  </a:lnTo>
                  <a:lnTo>
                    <a:pt x="256" y="20"/>
                  </a:lnTo>
                  <a:lnTo>
                    <a:pt x="258" y="20"/>
                  </a:lnTo>
                  <a:lnTo>
                    <a:pt x="254" y="22"/>
                  </a:lnTo>
                  <a:lnTo>
                    <a:pt x="252" y="16"/>
                  </a:lnTo>
                  <a:lnTo>
                    <a:pt x="248" y="16"/>
                  </a:lnTo>
                  <a:lnTo>
                    <a:pt x="248" y="18"/>
                  </a:lnTo>
                  <a:lnTo>
                    <a:pt x="250" y="18"/>
                  </a:lnTo>
                  <a:lnTo>
                    <a:pt x="248" y="22"/>
                  </a:lnTo>
                  <a:lnTo>
                    <a:pt x="242" y="26"/>
                  </a:lnTo>
                  <a:lnTo>
                    <a:pt x="240" y="26"/>
                  </a:lnTo>
                  <a:lnTo>
                    <a:pt x="238" y="32"/>
                  </a:lnTo>
                  <a:lnTo>
                    <a:pt x="232" y="30"/>
                  </a:lnTo>
                  <a:lnTo>
                    <a:pt x="228" y="26"/>
                  </a:lnTo>
                  <a:lnTo>
                    <a:pt x="228" y="24"/>
                  </a:lnTo>
                  <a:lnTo>
                    <a:pt x="226" y="24"/>
                  </a:lnTo>
                  <a:lnTo>
                    <a:pt x="224" y="24"/>
                  </a:lnTo>
                  <a:lnTo>
                    <a:pt x="222" y="22"/>
                  </a:lnTo>
                  <a:lnTo>
                    <a:pt x="220" y="20"/>
                  </a:lnTo>
                  <a:lnTo>
                    <a:pt x="218" y="20"/>
                  </a:lnTo>
                  <a:lnTo>
                    <a:pt x="218" y="24"/>
                  </a:lnTo>
                  <a:lnTo>
                    <a:pt x="212" y="24"/>
                  </a:lnTo>
                  <a:lnTo>
                    <a:pt x="212" y="26"/>
                  </a:lnTo>
                  <a:lnTo>
                    <a:pt x="214" y="28"/>
                  </a:lnTo>
                  <a:lnTo>
                    <a:pt x="218" y="28"/>
                  </a:lnTo>
                  <a:lnTo>
                    <a:pt x="220" y="30"/>
                  </a:lnTo>
                  <a:lnTo>
                    <a:pt x="222" y="34"/>
                  </a:lnTo>
                  <a:lnTo>
                    <a:pt x="222" y="36"/>
                  </a:lnTo>
                  <a:lnTo>
                    <a:pt x="220" y="36"/>
                  </a:lnTo>
                  <a:lnTo>
                    <a:pt x="218" y="34"/>
                  </a:lnTo>
                  <a:lnTo>
                    <a:pt x="216" y="32"/>
                  </a:lnTo>
                  <a:lnTo>
                    <a:pt x="210" y="30"/>
                  </a:lnTo>
                  <a:lnTo>
                    <a:pt x="210" y="32"/>
                  </a:lnTo>
                  <a:lnTo>
                    <a:pt x="212" y="34"/>
                  </a:lnTo>
                  <a:lnTo>
                    <a:pt x="214" y="36"/>
                  </a:lnTo>
                  <a:lnTo>
                    <a:pt x="212" y="36"/>
                  </a:lnTo>
                  <a:lnTo>
                    <a:pt x="210" y="38"/>
                  </a:lnTo>
                  <a:lnTo>
                    <a:pt x="208" y="38"/>
                  </a:lnTo>
                  <a:lnTo>
                    <a:pt x="208" y="36"/>
                  </a:lnTo>
                  <a:lnTo>
                    <a:pt x="206" y="32"/>
                  </a:lnTo>
                  <a:lnTo>
                    <a:pt x="206" y="34"/>
                  </a:lnTo>
                  <a:lnTo>
                    <a:pt x="204" y="34"/>
                  </a:lnTo>
                  <a:lnTo>
                    <a:pt x="204" y="36"/>
                  </a:lnTo>
                  <a:lnTo>
                    <a:pt x="202" y="38"/>
                  </a:lnTo>
                  <a:lnTo>
                    <a:pt x="202" y="40"/>
                  </a:lnTo>
                  <a:lnTo>
                    <a:pt x="200" y="40"/>
                  </a:lnTo>
                  <a:lnTo>
                    <a:pt x="202" y="36"/>
                  </a:lnTo>
                  <a:lnTo>
                    <a:pt x="202" y="34"/>
                  </a:lnTo>
                  <a:lnTo>
                    <a:pt x="198" y="32"/>
                  </a:lnTo>
                  <a:lnTo>
                    <a:pt x="194" y="36"/>
                  </a:lnTo>
                  <a:lnTo>
                    <a:pt x="190" y="42"/>
                  </a:lnTo>
                  <a:lnTo>
                    <a:pt x="190" y="42"/>
                  </a:lnTo>
                  <a:lnTo>
                    <a:pt x="190" y="36"/>
                  </a:lnTo>
                  <a:lnTo>
                    <a:pt x="188" y="36"/>
                  </a:lnTo>
                  <a:lnTo>
                    <a:pt x="186" y="36"/>
                  </a:lnTo>
                  <a:lnTo>
                    <a:pt x="184" y="40"/>
                  </a:lnTo>
                  <a:lnTo>
                    <a:pt x="184" y="44"/>
                  </a:lnTo>
                  <a:lnTo>
                    <a:pt x="188" y="44"/>
                  </a:lnTo>
                  <a:lnTo>
                    <a:pt x="188" y="50"/>
                  </a:lnTo>
                  <a:lnTo>
                    <a:pt x="188" y="52"/>
                  </a:lnTo>
                  <a:lnTo>
                    <a:pt x="186" y="52"/>
                  </a:lnTo>
                  <a:lnTo>
                    <a:pt x="184" y="48"/>
                  </a:lnTo>
                  <a:lnTo>
                    <a:pt x="184" y="46"/>
                  </a:lnTo>
                  <a:lnTo>
                    <a:pt x="180" y="46"/>
                  </a:lnTo>
                  <a:lnTo>
                    <a:pt x="182" y="50"/>
                  </a:lnTo>
                  <a:lnTo>
                    <a:pt x="182" y="52"/>
                  </a:lnTo>
                  <a:lnTo>
                    <a:pt x="180" y="52"/>
                  </a:lnTo>
                  <a:lnTo>
                    <a:pt x="176" y="52"/>
                  </a:lnTo>
                  <a:lnTo>
                    <a:pt x="176" y="50"/>
                  </a:lnTo>
                  <a:lnTo>
                    <a:pt x="174" y="48"/>
                  </a:lnTo>
                  <a:lnTo>
                    <a:pt x="174" y="56"/>
                  </a:lnTo>
                  <a:lnTo>
                    <a:pt x="170" y="58"/>
                  </a:lnTo>
                  <a:lnTo>
                    <a:pt x="168" y="64"/>
                  </a:lnTo>
                  <a:lnTo>
                    <a:pt x="166" y="66"/>
                  </a:lnTo>
                  <a:lnTo>
                    <a:pt x="168" y="70"/>
                  </a:lnTo>
                  <a:lnTo>
                    <a:pt x="166" y="74"/>
                  </a:lnTo>
                  <a:lnTo>
                    <a:pt x="164" y="74"/>
                  </a:lnTo>
                  <a:lnTo>
                    <a:pt x="162" y="76"/>
                  </a:lnTo>
                  <a:lnTo>
                    <a:pt x="160" y="76"/>
                  </a:lnTo>
                  <a:lnTo>
                    <a:pt x="156" y="76"/>
                  </a:lnTo>
                  <a:lnTo>
                    <a:pt x="152" y="80"/>
                  </a:lnTo>
                  <a:lnTo>
                    <a:pt x="152" y="82"/>
                  </a:lnTo>
                  <a:lnTo>
                    <a:pt x="160" y="82"/>
                  </a:lnTo>
                  <a:lnTo>
                    <a:pt x="162" y="80"/>
                  </a:lnTo>
                  <a:lnTo>
                    <a:pt x="164" y="80"/>
                  </a:lnTo>
                  <a:lnTo>
                    <a:pt x="166" y="80"/>
                  </a:lnTo>
                  <a:lnTo>
                    <a:pt x="166" y="82"/>
                  </a:lnTo>
                  <a:lnTo>
                    <a:pt x="160" y="84"/>
                  </a:lnTo>
                  <a:lnTo>
                    <a:pt x="158" y="84"/>
                  </a:lnTo>
                  <a:lnTo>
                    <a:pt x="156" y="88"/>
                  </a:lnTo>
                  <a:lnTo>
                    <a:pt x="158" y="94"/>
                  </a:lnTo>
                  <a:lnTo>
                    <a:pt x="154" y="90"/>
                  </a:lnTo>
                  <a:lnTo>
                    <a:pt x="152" y="88"/>
                  </a:lnTo>
                  <a:lnTo>
                    <a:pt x="144" y="88"/>
                  </a:lnTo>
                  <a:lnTo>
                    <a:pt x="144" y="90"/>
                  </a:lnTo>
                  <a:lnTo>
                    <a:pt x="146" y="90"/>
                  </a:lnTo>
                  <a:lnTo>
                    <a:pt x="150" y="90"/>
                  </a:lnTo>
                  <a:lnTo>
                    <a:pt x="150" y="92"/>
                  </a:lnTo>
                  <a:lnTo>
                    <a:pt x="146" y="92"/>
                  </a:lnTo>
                  <a:lnTo>
                    <a:pt x="146" y="94"/>
                  </a:lnTo>
                  <a:lnTo>
                    <a:pt x="152" y="94"/>
                  </a:lnTo>
                  <a:lnTo>
                    <a:pt x="150" y="96"/>
                  </a:lnTo>
                  <a:lnTo>
                    <a:pt x="150" y="98"/>
                  </a:lnTo>
                  <a:lnTo>
                    <a:pt x="152" y="98"/>
                  </a:lnTo>
                  <a:lnTo>
                    <a:pt x="152" y="100"/>
                  </a:lnTo>
                  <a:lnTo>
                    <a:pt x="142" y="100"/>
                  </a:lnTo>
                  <a:lnTo>
                    <a:pt x="142" y="106"/>
                  </a:lnTo>
                  <a:lnTo>
                    <a:pt x="144" y="108"/>
                  </a:lnTo>
                  <a:lnTo>
                    <a:pt x="142" y="110"/>
                  </a:lnTo>
                  <a:lnTo>
                    <a:pt x="138" y="110"/>
                  </a:lnTo>
                  <a:lnTo>
                    <a:pt x="138" y="112"/>
                  </a:lnTo>
                  <a:lnTo>
                    <a:pt x="136" y="116"/>
                  </a:lnTo>
                  <a:lnTo>
                    <a:pt x="132" y="114"/>
                  </a:lnTo>
                  <a:lnTo>
                    <a:pt x="130" y="116"/>
                  </a:lnTo>
                  <a:lnTo>
                    <a:pt x="130" y="118"/>
                  </a:lnTo>
                  <a:lnTo>
                    <a:pt x="130" y="120"/>
                  </a:lnTo>
                  <a:lnTo>
                    <a:pt x="120" y="124"/>
                  </a:lnTo>
                  <a:lnTo>
                    <a:pt x="120" y="126"/>
                  </a:lnTo>
                  <a:lnTo>
                    <a:pt x="122" y="128"/>
                  </a:lnTo>
                  <a:lnTo>
                    <a:pt x="124" y="128"/>
                  </a:lnTo>
                  <a:lnTo>
                    <a:pt x="122" y="128"/>
                  </a:lnTo>
                  <a:lnTo>
                    <a:pt x="120" y="128"/>
                  </a:lnTo>
                  <a:lnTo>
                    <a:pt x="122" y="136"/>
                  </a:lnTo>
                  <a:lnTo>
                    <a:pt x="114" y="142"/>
                  </a:lnTo>
                  <a:lnTo>
                    <a:pt x="110" y="142"/>
                  </a:lnTo>
                  <a:lnTo>
                    <a:pt x="110" y="146"/>
                  </a:lnTo>
                  <a:lnTo>
                    <a:pt x="104" y="146"/>
                  </a:lnTo>
                  <a:lnTo>
                    <a:pt x="100" y="148"/>
                  </a:lnTo>
                  <a:lnTo>
                    <a:pt x="104" y="154"/>
                  </a:lnTo>
                  <a:lnTo>
                    <a:pt x="104" y="154"/>
                  </a:lnTo>
                  <a:lnTo>
                    <a:pt x="102" y="156"/>
                  </a:lnTo>
                  <a:lnTo>
                    <a:pt x="98" y="154"/>
                  </a:lnTo>
                  <a:lnTo>
                    <a:pt x="94" y="154"/>
                  </a:lnTo>
                  <a:lnTo>
                    <a:pt x="92" y="154"/>
                  </a:lnTo>
                  <a:lnTo>
                    <a:pt x="92" y="156"/>
                  </a:lnTo>
                  <a:lnTo>
                    <a:pt x="92" y="158"/>
                  </a:lnTo>
                  <a:lnTo>
                    <a:pt x="88" y="160"/>
                  </a:lnTo>
                  <a:lnTo>
                    <a:pt x="88" y="162"/>
                  </a:lnTo>
                  <a:lnTo>
                    <a:pt x="86" y="162"/>
                  </a:lnTo>
                  <a:lnTo>
                    <a:pt x="84" y="162"/>
                  </a:lnTo>
                  <a:lnTo>
                    <a:pt x="82" y="164"/>
                  </a:lnTo>
                  <a:lnTo>
                    <a:pt x="82" y="166"/>
                  </a:lnTo>
                  <a:lnTo>
                    <a:pt x="76" y="172"/>
                  </a:lnTo>
                  <a:lnTo>
                    <a:pt x="74" y="174"/>
                  </a:lnTo>
                  <a:lnTo>
                    <a:pt x="72" y="178"/>
                  </a:lnTo>
                  <a:lnTo>
                    <a:pt x="68" y="178"/>
                  </a:lnTo>
                  <a:lnTo>
                    <a:pt x="70" y="184"/>
                  </a:lnTo>
                  <a:lnTo>
                    <a:pt x="78" y="180"/>
                  </a:lnTo>
                  <a:lnTo>
                    <a:pt x="88" y="174"/>
                  </a:lnTo>
                  <a:lnTo>
                    <a:pt x="86" y="178"/>
                  </a:lnTo>
                  <a:lnTo>
                    <a:pt x="80" y="182"/>
                  </a:lnTo>
                  <a:lnTo>
                    <a:pt x="76" y="184"/>
                  </a:lnTo>
                  <a:lnTo>
                    <a:pt x="76" y="190"/>
                  </a:lnTo>
                  <a:lnTo>
                    <a:pt x="66" y="188"/>
                  </a:lnTo>
                  <a:lnTo>
                    <a:pt x="66" y="184"/>
                  </a:lnTo>
                  <a:lnTo>
                    <a:pt x="64" y="182"/>
                  </a:lnTo>
                  <a:lnTo>
                    <a:pt x="58" y="184"/>
                  </a:lnTo>
                  <a:lnTo>
                    <a:pt x="52" y="184"/>
                  </a:lnTo>
                  <a:lnTo>
                    <a:pt x="52" y="190"/>
                  </a:lnTo>
                  <a:lnTo>
                    <a:pt x="54" y="190"/>
                  </a:lnTo>
                  <a:lnTo>
                    <a:pt x="52" y="192"/>
                  </a:lnTo>
                  <a:lnTo>
                    <a:pt x="50" y="192"/>
                  </a:lnTo>
                  <a:lnTo>
                    <a:pt x="48" y="192"/>
                  </a:lnTo>
                  <a:lnTo>
                    <a:pt x="46" y="194"/>
                  </a:lnTo>
                  <a:lnTo>
                    <a:pt x="46" y="196"/>
                  </a:lnTo>
                  <a:lnTo>
                    <a:pt x="46" y="198"/>
                  </a:lnTo>
                  <a:lnTo>
                    <a:pt x="46" y="196"/>
                  </a:lnTo>
                  <a:lnTo>
                    <a:pt x="44" y="196"/>
                  </a:lnTo>
                  <a:lnTo>
                    <a:pt x="44" y="200"/>
                  </a:lnTo>
                  <a:lnTo>
                    <a:pt x="42" y="198"/>
                  </a:lnTo>
                  <a:lnTo>
                    <a:pt x="30" y="198"/>
                  </a:lnTo>
                  <a:lnTo>
                    <a:pt x="32" y="202"/>
                  </a:lnTo>
                  <a:lnTo>
                    <a:pt x="34" y="202"/>
                  </a:lnTo>
                  <a:lnTo>
                    <a:pt x="36" y="204"/>
                  </a:lnTo>
                  <a:lnTo>
                    <a:pt x="36" y="206"/>
                  </a:lnTo>
                  <a:lnTo>
                    <a:pt x="32" y="210"/>
                  </a:lnTo>
                  <a:lnTo>
                    <a:pt x="32" y="212"/>
                  </a:lnTo>
                  <a:lnTo>
                    <a:pt x="30" y="210"/>
                  </a:lnTo>
                  <a:lnTo>
                    <a:pt x="26" y="210"/>
                  </a:lnTo>
                  <a:lnTo>
                    <a:pt x="22" y="210"/>
                  </a:lnTo>
                  <a:lnTo>
                    <a:pt x="22" y="212"/>
                  </a:lnTo>
                  <a:lnTo>
                    <a:pt x="20" y="214"/>
                  </a:lnTo>
                  <a:lnTo>
                    <a:pt x="28" y="214"/>
                  </a:lnTo>
                  <a:lnTo>
                    <a:pt x="30" y="216"/>
                  </a:lnTo>
                  <a:lnTo>
                    <a:pt x="24" y="218"/>
                  </a:lnTo>
                  <a:lnTo>
                    <a:pt x="24" y="220"/>
                  </a:lnTo>
                  <a:lnTo>
                    <a:pt x="22" y="218"/>
                  </a:lnTo>
                  <a:lnTo>
                    <a:pt x="20" y="216"/>
                  </a:lnTo>
                  <a:lnTo>
                    <a:pt x="20" y="220"/>
                  </a:lnTo>
                  <a:lnTo>
                    <a:pt x="14" y="220"/>
                  </a:lnTo>
                  <a:lnTo>
                    <a:pt x="8" y="220"/>
                  </a:lnTo>
                  <a:lnTo>
                    <a:pt x="8" y="222"/>
                  </a:lnTo>
                  <a:lnTo>
                    <a:pt x="6" y="220"/>
                  </a:lnTo>
                  <a:lnTo>
                    <a:pt x="4" y="220"/>
                  </a:lnTo>
                  <a:lnTo>
                    <a:pt x="4" y="224"/>
                  </a:lnTo>
                  <a:lnTo>
                    <a:pt x="16" y="226"/>
                  </a:lnTo>
                  <a:lnTo>
                    <a:pt x="18" y="226"/>
                  </a:lnTo>
                  <a:lnTo>
                    <a:pt x="18" y="228"/>
                  </a:lnTo>
                  <a:lnTo>
                    <a:pt x="0" y="228"/>
                  </a:lnTo>
                  <a:lnTo>
                    <a:pt x="0" y="234"/>
                  </a:lnTo>
                  <a:lnTo>
                    <a:pt x="0" y="240"/>
                  </a:lnTo>
                  <a:lnTo>
                    <a:pt x="4" y="240"/>
                  </a:lnTo>
                  <a:lnTo>
                    <a:pt x="6" y="238"/>
                  </a:lnTo>
                  <a:lnTo>
                    <a:pt x="8" y="238"/>
                  </a:lnTo>
                  <a:lnTo>
                    <a:pt x="12" y="242"/>
                  </a:lnTo>
                  <a:lnTo>
                    <a:pt x="16" y="242"/>
                  </a:lnTo>
                  <a:lnTo>
                    <a:pt x="16" y="238"/>
                  </a:lnTo>
                  <a:lnTo>
                    <a:pt x="18" y="236"/>
                  </a:lnTo>
                  <a:lnTo>
                    <a:pt x="20" y="240"/>
                  </a:lnTo>
                  <a:lnTo>
                    <a:pt x="22" y="238"/>
                  </a:lnTo>
                  <a:lnTo>
                    <a:pt x="24" y="238"/>
                  </a:lnTo>
                  <a:lnTo>
                    <a:pt x="26" y="240"/>
                  </a:lnTo>
                  <a:lnTo>
                    <a:pt x="26" y="242"/>
                  </a:lnTo>
                  <a:lnTo>
                    <a:pt x="28" y="240"/>
                  </a:lnTo>
                  <a:lnTo>
                    <a:pt x="30" y="238"/>
                  </a:lnTo>
                  <a:lnTo>
                    <a:pt x="30" y="242"/>
                  </a:lnTo>
                  <a:lnTo>
                    <a:pt x="24" y="242"/>
                  </a:lnTo>
                  <a:lnTo>
                    <a:pt x="24" y="244"/>
                  </a:lnTo>
                  <a:lnTo>
                    <a:pt x="22" y="244"/>
                  </a:lnTo>
                  <a:lnTo>
                    <a:pt x="20" y="242"/>
                  </a:lnTo>
                  <a:lnTo>
                    <a:pt x="4" y="242"/>
                  </a:lnTo>
                  <a:lnTo>
                    <a:pt x="2" y="244"/>
                  </a:lnTo>
                  <a:lnTo>
                    <a:pt x="0" y="244"/>
                  </a:lnTo>
                  <a:lnTo>
                    <a:pt x="0" y="246"/>
                  </a:lnTo>
                  <a:lnTo>
                    <a:pt x="6" y="248"/>
                  </a:lnTo>
                  <a:lnTo>
                    <a:pt x="6" y="252"/>
                  </a:lnTo>
                  <a:lnTo>
                    <a:pt x="2" y="252"/>
                  </a:lnTo>
                  <a:lnTo>
                    <a:pt x="2" y="254"/>
                  </a:lnTo>
                  <a:lnTo>
                    <a:pt x="0" y="256"/>
                  </a:lnTo>
                  <a:lnTo>
                    <a:pt x="6" y="258"/>
                  </a:lnTo>
                  <a:lnTo>
                    <a:pt x="6" y="256"/>
                  </a:lnTo>
                  <a:lnTo>
                    <a:pt x="8" y="256"/>
                  </a:lnTo>
                  <a:lnTo>
                    <a:pt x="10" y="258"/>
                  </a:lnTo>
                  <a:lnTo>
                    <a:pt x="8" y="258"/>
                  </a:lnTo>
                  <a:lnTo>
                    <a:pt x="6" y="258"/>
                  </a:lnTo>
                  <a:lnTo>
                    <a:pt x="6" y="262"/>
                  </a:lnTo>
                  <a:lnTo>
                    <a:pt x="12" y="260"/>
                  </a:lnTo>
                  <a:lnTo>
                    <a:pt x="12" y="264"/>
                  </a:lnTo>
                  <a:lnTo>
                    <a:pt x="14" y="264"/>
                  </a:lnTo>
                  <a:lnTo>
                    <a:pt x="16" y="264"/>
                  </a:lnTo>
                  <a:lnTo>
                    <a:pt x="18" y="262"/>
                  </a:lnTo>
                  <a:lnTo>
                    <a:pt x="20" y="258"/>
                  </a:lnTo>
                  <a:lnTo>
                    <a:pt x="22" y="256"/>
                  </a:lnTo>
                  <a:lnTo>
                    <a:pt x="28" y="256"/>
                  </a:lnTo>
                  <a:lnTo>
                    <a:pt x="26" y="260"/>
                  </a:lnTo>
                  <a:lnTo>
                    <a:pt x="22" y="260"/>
                  </a:lnTo>
                  <a:lnTo>
                    <a:pt x="20" y="262"/>
                  </a:lnTo>
                  <a:lnTo>
                    <a:pt x="20" y="264"/>
                  </a:lnTo>
                  <a:lnTo>
                    <a:pt x="18" y="266"/>
                  </a:lnTo>
                  <a:lnTo>
                    <a:pt x="16" y="268"/>
                  </a:lnTo>
                  <a:lnTo>
                    <a:pt x="16" y="272"/>
                  </a:lnTo>
                  <a:lnTo>
                    <a:pt x="16" y="274"/>
                  </a:lnTo>
                  <a:lnTo>
                    <a:pt x="14" y="274"/>
                  </a:lnTo>
                  <a:lnTo>
                    <a:pt x="12" y="276"/>
                  </a:lnTo>
                  <a:lnTo>
                    <a:pt x="6" y="276"/>
                  </a:lnTo>
                  <a:lnTo>
                    <a:pt x="4" y="276"/>
                  </a:lnTo>
                  <a:lnTo>
                    <a:pt x="4" y="280"/>
                  </a:lnTo>
                  <a:lnTo>
                    <a:pt x="8" y="280"/>
                  </a:lnTo>
                  <a:lnTo>
                    <a:pt x="10" y="282"/>
                  </a:lnTo>
                  <a:lnTo>
                    <a:pt x="10" y="280"/>
                  </a:lnTo>
                  <a:lnTo>
                    <a:pt x="18" y="280"/>
                  </a:lnTo>
                  <a:lnTo>
                    <a:pt x="18" y="278"/>
                  </a:lnTo>
                  <a:lnTo>
                    <a:pt x="18" y="276"/>
                  </a:lnTo>
                  <a:lnTo>
                    <a:pt x="18" y="278"/>
                  </a:lnTo>
                  <a:lnTo>
                    <a:pt x="18" y="280"/>
                  </a:lnTo>
                  <a:lnTo>
                    <a:pt x="18" y="282"/>
                  </a:lnTo>
                  <a:lnTo>
                    <a:pt x="18" y="286"/>
                  </a:lnTo>
                  <a:lnTo>
                    <a:pt x="16" y="292"/>
                  </a:lnTo>
                  <a:lnTo>
                    <a:pt x="14" y="294"/>
                  </a:lnTo>
                  <a:lnTo>
                    <a:pt x="10" y="294"/>
                  </a:lnTo>
                  <a:lnTo>
                    <a:pt x="10" y="300"/>
                  </a:lnTo>
                  <a:lnTo>
                    <a:pt x="16" y="306"/>
                  </a:lnTo>
                  <a:lnTo>
                    <a:pt x="20" y="308"/>
                  </a:lnTo>
                  <a:lnTo>
                    <a:pt x="26" y="308"/>
                  </a:lnTo>
                  <a:lnTo>
                    <a:pt x="26" y="306"/>
                  </a:lnTo>
                  <a:lnTo>
                    <a:pt x="26" y="304"/>
                  </a:lnTo>
                  <a:lnTo>
                    <a:pt x="28" y="306"/>
                  </a:lnTo>
                  <a:lnTo>
                    <a:pt x="26" y="310"/>
                  </a:lnTo>
                  <a:lnTo>
                    <a:pt x="32" y="310"/>
                  </a:lnTo>
                  <a:lnTo>
                    <a:pt x="36" y="310"/>
                  </a:lnTo>
                  <a:lnTo>
                    <a:pt x="40" y="306"/>
                  </a:lnTo>
                  <a:lnTo>
                    <a:pt x="44" y="306"/>
                  </a:lnTo>
                  <a:lnTo>
                    <a:pt x="48" y="302"/>
                  </a:lnTo>
                  <a:lnTo>
                    <a:pt x="54" y="300"/>
                  </a:lnTo>
                  <a:lnTo>
                    <a:pt x="60" y="294"/>
                  </a:lnTo>
                  <a:lnTo>
                    <a:pt x="66" y="294"/>
                  </a:lnTo>
                  <a:lnTo>
                    <a:pt x="74" y="290"/>
                  </a:lnTo>
                  <a:lnTo>
                    <a:pt x="80" y="284"/>
                  </a:lnTo>
                  <a:lnTo>
                    <a:pt x="84" y="284"/>
                  </a:lnTo>
                  <a:lnTo>
                    <a:pt x="82" y="290"/>
                  </a:lnTo>
                  <a:lnTo>
                    <a:pt x="82" y="29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07" name="Freeform 523">
              <a:extLst>
                <a:ext uri="{FF2B5EF4-FFF2-40B4-BE49-F238E27FC236}">
                  <a16:creationId xmlns:a16="http://schemas.microsoft.com/office/drawing/2014/main" id="{A8358DB8-7A28-4314-86B0-3957F37C2D79}"/>
                </a:ext>
              </a:extLst>
            </p:cNvPr>
            <p:cNvSpPr>
              <a:spLocks/>
            </p:cNvSpPr>
            <p:nvPr/>
          </p:nvSpPr>
          <p:spPr bwMode="auto">
            <a:xfrm>
              <a:off x="4419600" y="2606675"/>
              <a:ext cx="88900" cy="69850"/>
            </a:xfrm>
            <a:custGeom>
              <a:avLst/>
              <a:gdLst/>
              <a:ahLst/>
              <a:cxnLst>
                <a:cxn ang="0">
                  <a:pos x="56" y="8"/>
                </a:cxn>
                <a:cxn ang="0">
                  <a:pos x="56" y="8"/>
                </a:cxn>
                <a:cxn ang="0">
                  <a:pos x="52" y="6"/>
                </a:cxn>
                <a:cxn ang="0">
                  <a:pos x="52" y="2"/>
                </a:cxn>
                <a:cxn ang="0">
                  <a:pos x="48" y="0"/>
                </a:cxn>
                <a:cxn ang="0">
                  <a:pos x="44" y="0"/>
                </a:cxn>
                <a:cxn ang="0">
                  <a:pos x="42" y="2"/>
                </a:cxn>
                <a:cxn ang="0">
                  <a:pos x="40" y="0"/>
                </a:cxn>
                <a:cxn ang="0">
                  <a:pos x="36" y="0"/>
                </a:cxn>
                <a:cxn ang="0">
                  <a:pos x="34" y="0"/>
                </a:cxn>
                <a:cxn ang="0">
                  <a:pos x="30" y="2"/>
                </a:cxn>
                <a:cxn ang="0">
                  <a:pos x="30" y="4"/>
                </a:cxn>
                <a:cxn ang="0">
                  <a:pos x="28" y="6"/>
                </a:cxn>
                <a:cxn ang="0">
                  <a:pos x="24" y="8"/>
                </a:cxn>
                <a:cxn ang="0">
                  <a:pos x="20" y="8"/>
                </a:cxn>
                <a:cxn ang="0">
                  <a:pos x="16" y="14"/>
                </a:cxn>
                <a:cxn ang="0">
                  <a:pos x="16" y="18"/>
                </a:cxn>
                <a:cxn ang="0">
                  <a:pos x="14" y="22"/>
                </a:cxn>
                <a:cxn ang="0">
                  <a:pos x="14" y="24"/>
                </a:cxn>
                <a:cxn ang="0">
                  <a:pos x="16" y="26"/>
                </a:cxn>
                <a:cxn ang="0">
                  <a:pos x="12" y="28"/>
                </a:cxn>
                <a:cxn ang="0">
                  <a:pos x="12" y="32"/>
                </a:cxn>
                <a:cxn ang="0">
                  <a:pos x="10" y="34"/>
                </a:cxn>
                <a:cxn ang="0">
                  <a:pos x="6" y="34"/>
                </a:cxn>
                <a:cxn ang="0">
                  <a:pos x="4" y="34"/>
                </a:cxn>
                <a:cxn ang="0">
                  <a:pos x="0" y="32"/>
                </a:cxn>
                <a:cxn ang="0">
                  <a:pos x="2" y="36"/>
                </a:cxn>
                <a:cxn ang="0">
                  <a:pos x="6" y="40"/>
                </a:cxn>
                <a:cxn ang="0">
                  <a:pos x="8" y="42"/>
                </a:cxn>
                <a:cxn ang="0">
                  <a:pos x="10" y="42"/>
                </a:cxn>
                <a:cxn ang="0">
                  <a:pos x="12" y="40"/>
                </a:cxn>
                <a:cxn ang="0">
                  <a:pos x="16" y="38"/>
                </a:cxn>
                <a:cxn ang="0">
                  <a:pos x="20" y="38"/>
                </a:cxn>
                <a:cxn ang="0">
                  <a:pos x="22" y="38"/>
                </a:cxn>
                <a:cxn ang="0">
                  <a:pos x="22" y="40"/>
                </a:cxn>
                <a:cxn ang="0">
                  <a:pos x="24" y="42"/>
                </a:cxn>
                <a:cxn ang="0">
                  <a:pos x="26" y="44"/>
                </a:cxn>
                <a:cxn ang="0">
                  <a:pos x="28" y="44"/>
                </a:cxn>
                <a:cxn ang="0">
                  <a:pos x="32" y="30"/>
                </a:cxn>
                <a:cxn ang="0">
                  <a:pos x="34" y="28"/>
                </a:cxn>
                <a:cxn ang="0">
                  <a:pos x="36" y="28"/>
                </a:cxn>
                <a:cxn ang="0">
                  <a:pos x="40" y="28"/>
                </a:cxn>
                <a:cxn ang="0">
                  <a:pos x="44" y="28"/>
                </a:cxn>
                <a:cxn ang="0">
                  <a:pos x="46" y="28"/>
                </a:cxn>
                <a:cxn ang="0">
                  <a:pos x="46" y="26"/>
                </a:cxn>
                <a:cxn ang="0">
                  <a:pos x="50" y="24"/>
                </a:cxn>
                <a:cxn ang="0">
                  <a:pos x="52" y="24"/>
                </a:cxn>
                <a:cxn ang="0">
                  <a:pos x="52" y="22"/>
                </a:cxn>
                <a:cxn ang="0">
                  <a:pos x="50" y="18"/>
                </a:cxn>
                <a:cxn ang="0">
                  <a:pos x="52" y="18"/>
                </a:cxn>
                <a:cxn ang="0">
                  <a:pos x="54" y="16"/>
                </a:cxn>
                <a:cxn ang="0">
                  <a:pos x="56" y="14"/>
                </a:cxn>
                <a:cxn ang="0">
                  <a:pos x="56" y="8"/>
                </a:cxn>
                <a:cxn ang="0">
                  <a:pos x="56" y="8"/>
                </a:cxn>
              </a:cxnLst>
              <a:rect l="0" t="0" r="r" b="b"/>
              <a:pathLst>
                <a:path w="56" h="44">
                  <a:moveTo>
                    <a:pt x="56" y="8"/>
                  </a:moveTo>
                  <a:lnTo>
                    <a:pt x="56" y="8"/>
                  </a:lnTo>
                  <a:lnTo>
                    <a:pt x="52" y="6"/>
                  </a:lnTo>
                  <a:lnTo>
                    <a:pt x="52" y="2"/>
                  </a:lnTo>
                  <a:lnTo>
                    <a:pt x="48" y="0"/>
                  </a:lnTo>
                  <a:lnTo>
                    <a:pt x="44" y="0"/>
                  </a:lnTo>
                  <a:lnTo>
                    <a:pt x="42" y="2"/>
                  </a:lnTo>
                  <a:lnTo>
                    <a:pt x="40" y="0"/>
                  </a:lnTo>
                  <a:lnTo>
                    <a:pt x="36" y="0"/>
                  </a:lnTo>
                  <a:lnTo>
                    <a:pt x="34" y="0"/>
                  </a:lnTo>
                  <a:lnTo>
                    <a:pt x="30" y="2"/>
                  </a:lnTo>
                  <a:lnTo>
                    <a:pt x="30" y="4"/>
                  </a:lnTo>
                  <a:lnTo>
                    <a:pt x="28" y="6"/>
                  </a:lnTo>
                  <a:lnTo>
                    <a:pt x="24" y="8"/>
                  </a:lnTo>
                  <a:lnTo>
                    <a:pt x="20" y="8"/>
                  </a:lnTo>
                  <a:lnTo>
                    <a:pt x="16" y="14"/>
                  </a:lnTo>
                  <a:lnTo>
                    <a:pt x="16" y="18"/>
                  </a:lnTo>
                  <a:lnTo>
                    <a:pt x="14" y="22"/>
                  </a:lnTo>
                  <a:lnTo>
                    <a:pt x="14" y="24"/>
                  </a:lnTo>
                  <a:lnTo>
                    <a:pt x="16" y="26"/>
                  </a:lnTo>
                  <a:lnTo>
                    <a:pt x="12" y="28"/>
                  </a:lnTo>
                  <a:lnTo>
                    <a:pt x="12" y="32"/>
                  </a:lnTo>
                  <a:lnTo>
                    <a:pt x="10" y="34"/>
                  </a:lnTo>
                  <a:lnTo>
                    <a:pt x="6" y="34"/>
                  </a:lnTo>
                  <a:lnTo>
                    <a:pt x="4" y="34"/>
                  </a:lnTo>
                  <a:lnTo>
                    <a:pt x="0" y="32"/>
                  </a:lnTo>
                  <a:lnTo>
                    <a:pt x="2" y="36"/>
                  </a:lnTo>
                  <a:lnTo>
                    <a:pt x="6" y="40"/>
                  </a:lnTo>
                  <a:lnTo>
                    <a:pt x="8" y="42"/>
                  </a:lnTo>
                  <a:lnTo>
                    <a:pt x="10" y="42"/>
                  </a:lnTo>
                  <a:lnTo>
                    <a:pt x="12" y="40"/>
                  </a:lnTo>
                  <a:lnTo>
                    <a:pt x="16" y="38"/>
                  </a:lnTo>
                  <a:lnTo>
                    <a:pt x="20" y="38"/>
                  </a:lnTo>
                  <a:lnTo>
                    <a:pt x="22" y="38"/>
                  </a:lnTo>
                  <a:lnTo>
                    <a:pt x="22" y="40"/>
                  </a:lnTo>
                  <a:lnTo>
                    <a:pt x="24" y="42"/>
                  </a:lnTo>
                  <a:lnTo>
                    <a:pt x="26" y="44"/>
                  </a:lnTo>
                  <a:lnTo>
                    <a:pt x="28" y="44"/>
                  </a:lnTo>
                  <a:lnTo>
                    <a:pt x="32" y="30"/>
                  </a:lnTo>
                  <a:lnTo>
                    <a:pt x="34" y="28"/>
                  </a:lnTo>
                  <a:lnTo>
                    <a:pt x="36" y="28"/>
                  </a:lnTo>
                  <a:lnTo>
                    <a:pt x="40" y="28"/>
                  </a:lnTo>
                  <a:lnTo>
                    <a:pt x="44" y="28"/>
                  </a:lnTo>
                  <a:lnTo>
                    <a:pt x="46" y="28"/>
                  </a:lnTo>
                  <a:lnTo>
                    <a:pt x="46" y="26"/>
                  </a:lnTo>
                  <a:lnTo>
                    <a:pt x="50" y="24"/>
                  </a:lnTo>
                  <a:lnTo>
                    <a:pt x="52" y="24"/>
                  </a:lnTo>
                  <a:lnTo>
                    <a:pt x="52" y="22"/>
                  </a:lnTo>
                  <a:lnTo>
                    <a:pt x="50" y="18"/>
                  </a:lnTo>
                  <a:lnTo>
                    <a:pt x="52" y="18"/>
                  </a:lnTo>
                  <a:lnTo>
                    <a:pt x="54" y="16"/>
                  </a:lnTo>
                  <a:lnTo>
                    <a:pt x="56" y="14"/>
                  </a:lnTo>
                  <a:lnTo>
                    <a:pt x="56" y="8"/>
                  </a:lnTo>
                  <a:lnTo>
                    <a:pt x="56" y="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08" name="Freeform 524">
              <a:extLst>
                <a:ext uri="{FF2B5EF4-FFF2-40B4-BE49-F238E27FC236}">
                  <a16:creationId xmlns:a16="http://schemas.microsoft.com/office/drawing/2014/main" id="{241DAD71-1C8E-4479-B952-08925D5D3B8C}"/>
                </a:ext>
              </a:extLst>
            </p:cNvPr>
            <p:cNvSpPr>
              <a:spLocks/>
            </p:cNvSpPr>
            <p:nvPr/>
          </p:nvSpPr>
          <p:spPr bwMode="auto">
            <a:xfrm>
              <a:off x="4775200" y="2933700"/>
              <a:ext cx="63500" cy="53975"/>
            </a:xfrm>
            <a:custGeom>
              <a:avLst/>
              <a:gdLst/>
              <a:ahLst/>
              <a:cxnLst>
                <a:cxn ang="0">
                  <a:pos x="4" y="12"/>
                </a:cxn>
                <a:cxn ang="0">
                  <a:pos x="8" y="8"/>
                </a:cxn>
                <a:cxn ang="0">
                  <a:pos x="12" y="6"/>
                </a:cxn>
                <a:cxn ang="0">
                  <a:pos x="14" y="10"/>
                </a:cxn>
                <a:cxn ang="0">
                  <a:pos x="16" y="4"/>
                </a:cxn>
                <a:cxn ang="0">
                  <a:pos x="20" y="4"/>
                </a:cxn>
                <a:cxn ang="0">
                  <a:pos x="24" y="4"/>
                </a:cxn>
                <a:cxn ang="0">
                  <a:pos x="30" y="2"/>
                </a:cxn>
                <a:cxn ang="0">
                  <a:pos x="32" y="0"/>
                </a:cxn>
                <a:cxn ang="0">
                  <a:pos x="36" y="4"/>
                </a:cxn>
                <a:cxn ang="0">
                  <a:pos x="36" y="6"/>
                </a:cxn>
                <a:cxn ang="0">
                  <a:pos x="36" y="8"/>
                </a:cxn>
                <a:cxn ang="0">
                  <a:pos x="36" y="10"/>
                </a:cxn>
                <a:cxn ang="0">
                  <a:pos x="40" y="14"/>
                </a:cxn>
                <a:cxn ang="0">
                  <a:pos x="38" y="14"/>
                </a:cxn>
                <a:cxn ang="0">
                  <a:pos x="38" y="20"/>
                </a:cxn>
                <a:cxn ang="0">
                  <a:pos x="36" y="24"/>
                </a:cxn>
                <a:cxn ang="0">
                  <a:pos x="36" y="26"/>
                </a:cxn>
                <a:cxn ang="0">
                  <a:pos x="34" y="26"/>
                </a:cxn>
                <a:cxn ang="0">
                  <a:pos x="30" y="26"/>
                </a:cxn>
                <a:cxn ang="0">
                  <a:pos x="28" y="28"/>
                </a:cxn>
                <a:cxn ang="0">
                  <a:pos x="26" y="28"/>
                </a:cxn>
                <a:cxn ang="0">
                  <a:pos x="26" y="30"/>
                </a:cxn>
                <a:cxn ang="0">
                  <a:pos x="24" y="30"/>
                </a:cxn>
                <a:cxn ang="0">
                  <a:pos x="22" y="32"/>
                </a:cxn>
                <a:cxn ang="0">
                  <a:pos x="20" y="34"/>
                </a:cxn>
                <a:cxn ang="0">
                  <a:pos x="18" y="34"/>
                </a:cxn>
                <a:cxn ang="0">
                  <a:pos x="6" y="34"/>
                </a:cxn>
                <a:cxn ang="0">
                  <a:pos x="4" y="32"/>
                </a:cxn>
                <a:cxn ang="0">
                  <a:pos x="2" y="28"/>
                </a:cxn>
                <a:cxn ang="0">
                  <a:pos x="0" y="24"/>
                </a:cxn>
                <a:cxn ang="0">
                  <a:pos x="2" y="22"/>
                </a:cxn>
                <a:cxn ang="0">
                  <a:pos x="2" y="16"/>
                </a:cxn>
                <a:cxn ang="0">
                  <a:pos x="2" y="14"/>
                </a:cxn>
                <a:cxn ang="0">
                  <a:pos x="4" y="12"/>
                </a:cxn>
                <a:cxn ang="0">
                  <a:pos x="4" y="12"/>
                </a:cxn>
              </a:cxnLst>
              <a:rect l="0" t="0" r="r" b="b"/>
              <a:pathLst>
                <a:path w="40" h="34">
                  <a:moveTo>
                    <a:pt x="4" y="12"/>
                  </a:moveTo>
                  <a:lnTo>
                    <a:pt x="8" y="8"/>
                  </a:lnTo>
                  <a:lnTo>
                    <a:pt x="12" y="6"/>
                  </a:lnTo>
                  <a:lnTo>
                    <a:pt x="14" y="10"/>
                  </a:lnTo>
                  <a:lnTo>
                    <a:pt x="16" y="4"/>
                  </a:lnTo>
                  <a:lnTo>
                    <a:pt x="20" y="4"/>
                  </a:lnTo>
                  <a:lnTo>
                    <a:pt x="24" y="4"/>
                  </a:lnTo>
                  <a:lnTo>
                    <a:pt x="30" y="2"/>
                  </a:lnTo>
                  <a:lnTo>
                    <a:pt x="32" y="0"/>
                  </a:lnTo>
                  <a:lnTo>
                    <a:pt x="36" y="4"/>
                  </a:lnTo>
                  <a:lnTo>
                    <a:pt x="36" y="6"/>
                  </a:lnTo>
                  <a:lnTo>
                    <a:pt x="36" y="8"/>
                  </a:lnTo>
                  <a:lnTo>
                    <a:pt x="36" y="10"/>
                  </a:lnTo>
                  <a:lnTo>
                    <a:pt x="40" y="14"/>
                  </a:lnTo>
                  <a:lnTo>
                    <a:pt x="38" y="14"/>
                  </a:lnTo>
                  <a:lnTo>
                    <a:pt x="38" y="20"/>
                  </a:lnTo>
                  <a:lnTo>
                    <a:pt x="36" y="24"/>
                  </a:lnTo>
                  <a:lnTo>
                    <a:pt x="36" y="26"/>
                  </a:lnTo>
                  <a:lnTo>
                    <a:pt x="34" y="26"/>
                  </a:lnTo>
                  <a:lnTo>
                    <a:pt x="30" y="26"/>
                  </a:lnTo>
                  <a:lnTo>
                    <a:pt x="28" y="28"/>
                  </a:lnTo>
                  <a:lnTo>
                    <a:pt x="26" y="28"/>
                  </a:lnTo>
                  <a:lnTo>
                    <a:pt x="26" y="30"/>
                  </a:lnTo>
                  <a:lnTo>
                    <a:pt x="24" y="30"/>
                  </a:lnTo>
                  <a:lnTo>
                    <a:pt x="22" y="32"/>
                  </a:lnTo>
                  <a:lnTo>
                    <a:pt x="20" y="34"/>
                  </a:lnTo>
                  <a:lnTo>
                    <a:pt x="18" y="34"/>
                  </a:lnTo>
                  <a:lnTo>
                    <a:pt x="6" y="34"/>
                  </a:lnTo>
                  <a:lnTo>
                    <a:pt x="4" y="32"/>
                  </a:lnTo>
                  <a:lnTo>
                    <a:pt x="2" y="28"/>
                  </a:lnTo>
                  <a:lnTo>
                    <a:pt x="0" y="24"/>
                  </a:lnTo>
                  <a:lnTo>
                    <a:pt x="2" y="22"/>
                  </a:lnTo>
                  <a:lnTo>
                    <a:pt x="2" y="16"/>
                  </a:lnTo>
                  <a:lnTo>
                    <a:pt x="2" y="14"/>
                  </a:lnTo>
                  <a:lnTo>
                    <a:pt x="4" y="12"/>
                  </a:lnTo>
                  <a:lnTo>
                    <a:pt x="4" y="1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09" name="Freeform 525">
              <a:extLst>
                <a:ext uri="{FF2B5EF4-FFF2-40B4-BE49-F238E27FC236}">
                  <a16:creationId xmlns:a16="http://schemas.microsoft.com/office/drawing/2014/main" id="{F9E9FF3C-EADB-4E1E-A319-8D895E8B6B9A}"/>
                </a:ext>
              </a:extLst>
            </p:cNvPr>
            <p:cNvSpPr>
              <a:spLocks noEditPoints="1"/>
            </p:cNvSpPr>
            <p:nvPr/>
          </p:nvSpPr>
          <p:spPr bwMode="auto">
            <a:xfrm>
              <a:off x="4775200" y="2498725"/>
              <a:ext cx="127000" cy="92075"/>
            </a:xfrm>
            <a:custGeom>
              <a:avLst/>
              <a:gdLst/>
              <a:ahLst/>
              <a:cxnLst>
                <a:cxn ang="0">
                  <a:pos x="4" y="6"/>
                </a:cxn>
                <a:cxn ang="0">
                  <a:pos x="4" y="6"/>
                </a:cxn>
                <a:cxn ang="0">
                  <a:pos x="6" y="24"/>
                </a:cxn>
                <a:cxn ang="0">
                  <a:pos x="2" y="28"/>
                </a:cxn>
                <a:cxn ang="0">
                  <a:pos x="12" y="36"/>
                </a:cxn>
                <a:cxn ang="0">
                  <a:pos x="16" y="38"/>
                </a:cxn>
                <a:cxn ang="0">
                  <a:pos x="22" y="40"/>
                </a:cxn>
                <a:cxn ang="0">
                  <a:pos x="30" y="40"/>
                </a:cxn>
                <a:cxn ang="0">
                  <a:pos x="32" y="52"/>
                </a:cxn>
                <a:cxn ang="0">
                  <a:pos x="40" y="52"/>
                </a:cxn>
                <a:cxn ang="0">
                  <a:pos x="50" y="54"/>
                </a:cxn>
                <a:cxn ang="0">
                  <a:pos x="50" y="56"/>
                </a:cxn>
                <a:cxn ang="0">
                  <a:pos x="50" y="58"/>
                </a:cxn>
                <a:cxn ang="0">
                  <a:pos x="56" y="56"/>
                </a:cxn>
                <a:cxn ang="0">
                  <a:pos x="64" y="56"/>
                </a:cxn>
                <a:cxn ang="0">
                  <a:pos x="66" y="54"/>
                </a:cxn>
                <a:cxn ang="0">
                  <a:pos x="66" y="52"/>
                </a:cxn>
                <a:cxn ang="0">
                  <a:pos x="72" y="50"/>
                </a:cxn>
                <a:cxn ang="0">
                  <a:pos x="72" y="42"/>
                </a:cxn>
                <a:cxn ang="0">
                  <a:pos x="72" y="36"/>
                </a:cxn>
                <a:cxn ang="0">
                  <a:pos x="76" y="32"/>
                </a:cxn>
                <a:cxn ang="0">
                  <a:pos x="78" y="30"/>
                </a:cxn>
                <a:cxn ang="0">
                  <a:pos x="80" y="28"/>
                </a:cxn>
                <a:cxn ang="0">
                  <a:pos x="78" y="24"/>
                </a:cxn>
                <a:cxn ang="0">
                  <a:pos x="72" y="22"/>
                </a:cxn>
                <a:cxn ang="0">
                  <a:pos x="66" y="18"/>
                </a:cxn>
                <a:cxn ang="0">
                  <a:pos x="62" y="16"/>
                </a:cxn>
                <a:cxn ang="0">
                  <a:pos x="58" y="16"/>
                </a:cxn>
                <a:cxn ang="0">
                  <a:pos x="56" y="12"/>
                </a:cxn>
                <a:cxn ang="0">
                  <a:pos x="54" y="10"/>
                </a:cxn>
                <a:cxn ang="0">
                  <a:pos x="50" y="10"/>
                </a:cxn>
                <a:cxn ang="0">
                  <a:pos x="46" y="10"/>
                </a:cxn>
                <a:cxn ang="0">
                  <a:pos x="42" y="8"/>
                </a:cxn>
                <a:cxn ang="0">
                  <a:pos x="30" y="4"/>
                </a:cxn>
                <a:cxn ang="0">
                  <a:pos x="22" y="2"/>
                </a:cxn>
                <a:cxn ang="0">
                  <a:pos x="16" y="0"/>
                </a:cxn>
                <a:cxn ang="0">
                  <a:pos x="10" y="4"/>
                </a:cxn>
                <a:cxn ang="0">
                  <a:pos x="4" y="6"/>
                </a:cxn>
                <a:cxn ang="0">
                  <a:pos x="4" y="6"/>
                </a:cxn>
                <a:cxn ang="0">
                  <a:pos x="0" y="20"/>
                </a:cxn>
                <a:cxn ang="0">
                  <a:pos x="0" y="22"/>
                </a:cxn>
                <a:cxn ang="0">
                  <a:pos x="2" y="22"/>
                </a:cxn>
                <a:cxn ang="0">
                  <a:pos x="2" y="20"/>
                </a:cxn>
                <a:cxn ang="0">
                  <a:pos x="0" y="20"/>
                </a:cxn>
                <a:cxn ang="0">
                  <a:pos x="0" y="20"/>
                </a:cxn>
              </a:cxnLst>
              <a:rect l="0" t="0" r="r" b="b"/>
              <a:pathLst>
                <a:path w="80" h="58">
                  <a:moveTo>
                    <a:pt x="4" y="6"/>
                  </a:moveTo>
                  <a:lnTo>
                    <a:pt x="4" y="6"/>
                  </a:lnTo>
                  <a:lnTo>
                    <a:pt x="6" y="24"/>
                  </a:lnTo>
                  <a:lnTo>
                    <a:pt x="2" y="28"/>
                  </a:lnTo>
                  <a:lnTo>
                    <a:pt x="12" y="36"/>
                  </a:lnTo>
                  <a:lnTo>
                    <a:pt x="16" y="38"/>
                  </a:lnTo>
                  <a:lnTo>
                    <a:pt x="22" y="40"/>
                  </a:lnTo>
                  <a:lnTo>
                    <a:pt x="30" y="40"/>
                  </a:lnTo>
                  <a:lnTo>
                    <a:pt x="32" y="52"/>
                  </a:lnTo>
                  <a:lnTo>
                    <a:pt x="40" y="52"/>
                  </a:lnTo>
                  <a:lnTo>
                    <a:pt x="50" y="54"/>
                  </a:lnTo>
                  <a:lnTo>
                    <a:pt x="50" y="56"/>
                  </a:lnTo>
                  <a:lnTo>
                    <a:pt x="50" y="58"/>
                  </a:lnTo>
                  <a:lnTo>
                    <a:pt x="56" y="56"/>
                  </a:lnTo>
                  <a:lnTo>
                    <a:pt x="64" y="56"/>
                  </a:lnTo>
                  <a:lnTo>
                    <a:pt x="66" y="54"/>
                  </a:lnTo>
                  <a:lnTo>
                    <a:pt x="66" y="52"/>
                  </a:lnTo>
                  <a:lnTo>
                    <a:pt x="72" y="50"/>
                  </a:lnTo>
                  <a:lnTo>
                    <a:pt x="72" y="42"/>
                  </a:lnTo>
                  <a:lnTo>
                    <a:pt x="72" y="36"/>
                  </a:lnTo>
                  <a:lnTo>
                    <a:pt x="76" y="32"/>
                  </a:lnTo>
                  <a:lnTo>
                    <a:pt x="78" y="30"/>
                  </a:lnTo>
                  <a:lnTo>
                    <a:pt x="80" y="28"/>
                  </a:lnTo>
                  <a:lnTo>
                    <a:pt x="78" y="24"/>
                  </a:lnTo>
                  <a:lnTo>
                    <a:pt x="72" y="22"/>
                  </a:lnTo>
                  <a:lnTo>
                    <a:pt x="66" y="18"/>
                  </a:lnTo>
                  <a:lnTo>
                    <a:pt x="62" y="16"/>
                  </a:lnTo>
                  <a:lnTo>
                    <a:pt x="58" y="16"/>
                  </a:lnTo>
                  <a:lnTo>
                    <a:pt x="56" y="12"/>
                  </a:lnTo>
                  <a:lnTo>
                    <a:pt x="54" y="10"/>
                  </a:lnTo>
                  <a:lnTo>
                    <a:pt x="50" y="10"/>
                  </a:lnTo>
                  <a:lnTo>
                    <a:pt x="46" y="10"/>
                  </a:lnTo>
                  <a:lnTo>
                    <a:pt x="42" y="8"/>
                  </a:lnTo>
                  <a:lnTo>
                    <a:pt x="30" y="4"/>
                  </a:lnTo>
                  <a:lnTo>
                    <a:pt x="22" y="2"/>
                  </a:lnTo>
                  <a:lnTo>
                    <a:pt x="16" y="0"/>
                  </a:lnTo>
                  <a:lnTo>
                    <a:pt x="10" y="4"/>
                  </a:lnTo>
                  <a:lnTo>
                    <a:pt x="4" y="6"/>
                  </a:lnTo>
                  <a:lnTo>
                    <a:pt x="4" y="6"/>
                  </a:lnTo>
                  <a:close/>
                  <a:moveTo>
                    <a:pt x="0" y="20"/>
                  </a:moveTo>
                  <a:lnTo>
                    <a:pt x="0" y="22"/>
                  </a:lnTo>
                  <a:lnTo>
                    <a:pt x="2" y="22"/>
                  </a:lnTo>
                  <a:lnTo>
                    <a:pt x="2" y="20"/>
                  </a:lnTo>
                  <a:lnTo>
                    <a:pt x="0" y="20"/>
                  </a:lnTo>
                  <a:lnTo>
                    <a:pt x="0" y="2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10" name="Freeform 526">
              <a:extLst>
                <a:ext uri="{FF2B5EF4-FFF2-40B4-BE49-F238E27FC236}">
                  <a16:creationId xmlns:a16="http://schemas.microsoft.com/office/drawing/2014/main" id="{DCF6461B-C0F7-4BC5-BA3E-173B260D2FE0}"/>
                </a:ext>
              </a:extLst>
            </p:cNvPr>
            <p:cNvSpPr>
              <a:spLocks/>
            </p:cNvSpPr>
            <p:nvPr/>
          </p:nvSpPr>
          <p:spPr bwMode="auto">
            <a:xfrm>
              <a:off x="5318125" y="2546350"/>
              <a:ext cx="841375" cy="428625"/>
            </a:xfrm>
            <a:custGeom>
              <a:avLst/>
              <a:gdLst/>
              <a:ahLst/>
              <a:cxnLst>
                <a:cxn ang="0">
                  <a:pos x="492" y="140"/>
                </a:cxn>
                <a:cxn ang="0">
                  <a:pos x="456" y="168"/>
                </a:cxn>
                <a:cxn ang="0">
                  <a:pos x="436" y="200"/>
                </a:cxn>
                <a:cxn ang="0">
                  <a:pos x="428" y="234"/>
                </a:cxn>
                <a:cxn ang="0">
                  <a:pos x="406" y="232"/>
                </a:cxn>
                <a:cxn ang="0">
                  <a:pos x="364" y="238"/>
                </a:cxn>
                <a:cxn ang="0">
                  <a:pos x="352" y="232"/>
                </a:cxn>
                <a:cxn ang="0">
                  <a:pos x="336" y="244"/>
                </a:cxn>
                <a:cxn ang="0">
                  <a:pos x="310" y="238"/>
                </a:cxn>
                <a:cxn ang="0">
                  <a:pos x="288" y="248"/>
                </a:cxn>
                <a:cxn ang="0">
                  <a:pos x="276" y="258"/>
                </a:cxn>
                <a:cxn ang="0">
                  <a:pos x="264" y="264"/>
                </a:cxn>
                <a:cxn ang="0">
                  <a:pos x="240" y="256"/>
                </a:cxn>
                <a:cxn ang="0">
                  <a:pos x="234" y="246"/>
                </a:cxn>
                <a:cxn ang="0">
                  <a:pos x="196" y="238"/>
                </a:cxn>
                <a:cxn ang="0">
                  <a:pos x="188" y="212"/>
                </a:cxn>
                <a:cxn ang="0">
                  <a:pos x="184" y="196"/>
                </a:cxn>
                <a:cxn ang="0">
                  <a:pos x="188" y="166"/>
                </a:cxn>
                <a:cxn ang="0">
                  <a:pos x="174" y="172"/>
                </a:cxn>
                <a:cxn ang="0">
                  <a:pos x="158" y="184"/>
                </a:cxn>
                <a:cxn ang="0">
                  <a:pos x="150" y="182"/>
                </a:cxn>
                <a:cxn ang="0">
                  <a:pos x="132" y="188"/>
                </a:cxn>
                <a:cxn ang="0">
                  <a:pos x="98" y="248"/>
                </a:cxn>
                <a:cxn ang="0">
                  <a:pos x="74" y="250"/>
                </a:cxn>
                <a:cxn ang="0">
                  <a:pos x="62" y="234"/>
                </a:cxn>
                <a:cxn ang="0">
                  <a:pos x="54" y="226"/>
                </a:cxn>
                <a:cxn ang="0">
                  <a:pos x="60" y="206"/>
                </a:cxn>
                <a:cxn ang="0">
                  <a:pos x="58" y="198"/>
                </a:cxn>
                <a:cxn ang="0">
                  <a:pos x="74" y="194"/>
                </a:cxn>
                <a:cxn ang="0">
                  <a:pos x="92" y="198"/>
                </a:cxn>
                <a:cxn ang="0">
                  <a:pos x="88" y="172"/>
                </a:cxn>
                <a:cxn ang="0">
                  <a:pos x="70" y="160"/>
                </a:cxn>
                <a:cxn ang="0">
                  <a:pos x="50" y="152"/>
                </a:cxn>
                <a:cxn ang="0">
                  <a:pos x="34" y="164"/>
                </a:cxn>
                <a:cxn ang="0">
                  <a:pos x="20" y="162"/>
                </a:cxn>
                <a:cxn ang="0">
                  <a:pos x="10" y="144"/>
                </a:cxn>
                <a:cxn ang="0">
                  <a:pos x="0" y="126"/>
                </a:cxn>
                <a:cxn ang="0">
                  <a:pos x="8" y="110"/>
                </a:cxn>
                <a:cxn ang="0">
                  <a:pos x="14" y="94"/>
                </a:cxn>
                <a:cxn ang="0">
                  <a:pos x="30" y="90"/>
                </a:cxn>
                <a:cxn ang="0">
                  <a:pos x="34" y="74"/>
                </a:cxn>
                <a:cxn ang="0">
                  <a:pos x="58" y="62"/>
                </a:cxn>
                <a:cxn ang="0">
                  <a:pos x="74" y="58"/>
                </a:cxn>
                <a:cxn ang="0">
                  <a:pos x="86" y="66"/>
                </a:cxn>
                <a:cxn ang="0">
                  <a:pos x="106" y="76"/>
                </a:cxn>
                <a:cxn ang="0">
                  <a:pos x="114" y="88"/>
                </a:cxn>
                <a:cxn ang="0">
                  <a:pos x="122" y="78"/>
                </a:cxn>
                <a:cxn ang="0">
                  <a:pos x="146" y="74"/>
                </a:cxn>
                <a:cxn ang="0">
                  <a:pos x="156" y="76"/>
                </a:cxn>
                <a:cxn ang="0">
                  <a:pos x="182" y="86"/>
                </a:cxn>
                <a:cxn ang="0">
                  <a:pos x="172" y="60"/>
                </a:cxn>
                <a:cxn ang="0">
                  <a:pos x="176" y="18"/>
                </a:cxn>
                <a:cxn ang="0">
                  <a:pos x="212" y="16"/>
                </a:cxn>
                <a:cxn ang="0">
                  <a:pos x="272" y="2"/>
                </a:cxn>
                <a:cxn ang="0">
                  <a:pos x="288" y="16"/>
                </a:cxn>
                <a:cxn ang="0">
                  <a:pos x="322" y="18"/>
                </a:cxn>
                <a:cxn ang="0">
                  <a:pos x="346" y="22"/>
                </a:cxn>
                <a:cxn ang="0">
                  <a:pos x="390" y="34"/>
                </a:cxn>
                <a:cxn ang="0">
                  <a:pos x="424" y="78"/>
                </a:cxn>
                <a:cxn ang="0">
                  <a:pos x="456" y="96"/>
                </a:cxn>
                <a:cxn ang="0">
                  <a:pos x="504" y="102"/>
                </a:cxn>
                <a:cxn ang="0">
                  <a:pos x="530" y="120"/>
                </a:cxn>
              </a:cxnLst>
              <a:rect l="0" t="0" r="r" b="b"/>
              <a:pathLst>
                <a:path w="530" h="270">
                  <a:moveTo>
                    <a:pt x="530" y="120"/>
                  </a:moveTo>
                  <a:lnTo>
                    <a:pt x="510" y="124"/>
                  </a:lnTo>
                  <a:lnTo>
                    <a:pt x="506" y="128"/>
                  </a:lnTo>
                  <a:lnTo>
                    <a:pt x="502" y="134"/>
                  </a:lnTo>
                  <a:lnTo>
                    <a:pt x="494" y="136"/>
                  </a:lnTo>
                  <a:lnTo>
                    <a:pt x="492" y="140"/>
                  </a:lnTo>
                  <a:lnTo>
                    <a:pt x="490" y="148"/>
                  </a:lnTo>
                  <a:lnTo>
                    <a:pt x="480" y="152"/>
                  </a:lnTo>
                  <a:lnTo>
                    <a:pt x="472" y="152"/>
                  </a:lnTo>
                  <a:lnTo>
                    <a:pt x="466" y="156"/>
                  </a:lnTo>
                  <a:lnTo>
                    <a:pt x="462" y="164"/>
                  </a:lnTo>
                  <a:lnTo>
                    <a:pt x="456" y="168"/>
                  </a:lnTo>
                  <a:lnTo>
                    <a:pt x="454" y="178"/>
                  </a:lnTo>
                  <a:lnTo>
                    <a:pt x="456" y="186"/>
                  </a:lnTo>
                  <a:lnTo>
                    <a:pt x="460" y="190"/>
                  </a:lnTo>
                  <a:lnTo>
                    <a:pt x="458" y="194"/>
                  </a:lnTo>
                  <a:lnTo>
                    <a:pt x="446" y="194"/>
                  </a:lnTo>
                  <a:lnTo>
                    <a:pt x="436" y="200"/>
                  </a:lnTo>
                  <a:lnTo>
                    <a:pt x="426" y="202"/>
                  </a:lnTo>
                  <a:lnTo>
                    <a:pt x="422" y="204"/>
                  </a:lnTo>
                  <a:lnTo>
                    <a:pt x="424" y="210"/>
                  </a:lnTo>
                  <a:lnTo>
                    <a:pt x="432" y="216"/>
                  </a:lnTo>
                  <a:lnTo>
                    <a:pt x="434" y="222"/>
                  </a:lnTo>
                  <a:lnTo>
                    <a:pt x="428" y="234"/>
                  </a:lnTo>
                  <a:lnTo>
                    <a:pt x="428" y="242"/>
                  </a:lnTo>
                  <a:lnTo>
                    <a:pt x="422" y="238"/>
                  </a:lnTo>
                  <a:lnTo>
                    <a:pt x="418" y="238"/>
                  </a:lnTo>
                  <a:lnTo>
                    <a:pt x="414" y="238"/>
                  </a:lnTo>
                  <a:lnTo>
                    <a:pt x="412" y="234"/>
                  </a:lnTo>
                  <a:lnTo>
                    <a:pt x="406" y="232"/>
                  </a:lnTo>
                  <a:lnTo>
                    <a:pt x="400" y="232"/>
                  </a:lnTo>
                  <a:lnTo>
                    <a:pt x="394" y="232"/>
                  </a:lnTo>
                  <a:lnTo>
                    <a:pt x="380" y="232"/>
                  </a:lnTo>
                  <a:lnTo>
                    <a:pt x="374" y="236"/>
                  </a:lnTo>
                  <a:lnTo>
                    <a:pt x="366" y="238"/>
                  </a:lnTo>
                  <a:lnTo>
                    <a:pt x="364" y="238"/>
                  </a:lnTo>
                  <a:lnTo>
                    <a:pt x="362" y="238"/>
                  </a:lnTo>
                  <a:lnTo>
                    <a:pt x="360" y="236"/>
                  </a:lnTo>
                  <a:lnTo>
                    <a:pt x="356" y="236"/>
                  </a:lnTo>
                  <a:lnTo>
                    <a:pt x="356" y="234"/>
                  </a:lnTo>
                  <a:lnTo>
                    <a:pt x="354" y="232"/>
                  </a:lnTo>
                  <a:lnTo>
                    <a:pt x="352" y="232"/>
                  </a:lnTo>
                  <a:lnTo>
                    <a:pt x="348" y="236"/>
                  </a:lnTo>
                  <a:lnTo>
                    <a:pt x="346" y="236"/>
                  </a:lnTo>
                  <a:lnTo>
                    <a:pt x="342" y="238"/>
                  </a:lnTo>
                  <a:lnTo>
                    <a:pt x="340" y="238"/>
                  </a:lnTo>
                  <a:lnTo>
                    <a:pt x="338" y="240"/>
                  </a:lnTo>
                  <a:lnTo>
                    <a:pt x="336" y="244"/>
                  </a:lnTo>
                  <a:lnTo>
                    <a:pt x="334" y="244"/>
                  </a:lnTo>
                  <a:lnTo>
                    <a:pt x="332" y="240"/>
                  </a:lnTo>
                  <a:lnTo>
                    <a:pt x="328" y="238"/>
                  </a:lnTo>
                  <a:lnTo>
                    <a:pt x="324" y="238"/>
                  </a:lnTo>
                  <a:lnTo>
                    <a:pt x="314" y="238"/>
                  </a:lnTo>
                  <a:lnTo>
                    <a:pt x="310" y="238"/>
                  </a:lnTo>
                  <a:lnTo>
                    <a:pt x="308" y="240"/>
                  </a:lnTo>
                  <a:lnTo>
                    <a:pt x="304" y="244"/>
                  </a:lnTo>
                  <a:lnTo>
                    <a:pt x="300" y="246"/>
                  </a:lnTo>
                  <a:lnTo>
                    <a:pt x="296" y="246"/>
                  </a:lnTo>
                  <a:lnTo>
                    <a:pt x="290" y="248"/>
                  </a:lnTo>
                  <a:lnTo>
                    <a:pt x="288" y="248"/>
                  </a:lnTo>
                  <a:lnTo>
                    <a:pt x="288" y="250"/>
                  </a:lnTo>
                  <a:lnTo>
                    <a:pt x="286" y="252"/>
                  </a:lnTo>
                  <a:lnTo>
                    <a:pt x="284" y="252"/>
                  </a:lnTo>
                  <a:lnTo>
                    <a:pt x="280" y="254"/>
                  </a:lnTo>
                  <a:lnTo>
                    <a:pt x="278" y="256"/>
                  </a:lnTo>
                  <a:lnTo>
                    <a:pt x="276" y="258"/>
                  </a:lnTo>
                  <a:lnTo>
                    <a:pt x="276" y="262"/>
                  </a:lnTo>
                  <a:lnTo>
                    <a:pt x="268" y="264"/>
                  </a:lnTo>
                  <a:lnTo>
                    <a:pt x="268" y="268"/>
                  </a:lnTo>
                  <a:lnTo>
                    <a:pt x="264" y="270"/>
                  </a:lnTo>
                  <a:lnTo>
                    <a:pt x="264" y="268"/>
                  </a:lnTo>
                  <a:lnTo>
                    <a:pt x="264" y="264"/>
                  </a:lnTo>
                  <a:lnTo>
                    <a:pt x="258" y="260"/>
                  </a:lnTo>
                  <a:lnTo>
                    <a:pt x="254" y="260"/>
                  </a:lnTo>
                  <a:lnTo>
                    <a:pt x="248" y="260"/>
                  </a:lnTo>
                  <a:lnTo>
                    <a:pt x="242" y="258"/>
                  </a:lnTo>
                  <a:lnTo>
                    <a:pt x="240" y="258"/>
                  </a:lnTo>
                  <a:lnTo>
                    <a:pt x="240" y="256"/>
                  </a:lnTo>
                  <a:lnTo>
                    <a:pt x="242" y="252"/>
                  </a:lnTo>
                  <a:lnTo>
                    <a:pt x="240" y="252"/>
                  </a:lnTo>
                  <a:lnTo>
                    <a:pt x="240" y="250"/>
                  </a:lnTo>
                  <a:lnTo>
                    <a:pt x="238" y="250"/>
                  </a:lnTo>
                  <a:lnTo>
                    <a:pt x="238" y="246"/>
                  </a:lnTo>
                  <a:lnTo>
                    <a:pt x="234" y="246"/>
                  </a:lnTo>
                  <a:lnTo>
                    <a:pt x="230" y="246"/>
                  </a:lnTo>
                  <a:lnTo>
                    <a:pt x="226" y="244"/>
                  </a:lnTo>
                  <a:lnTo>
                    <a:pt x="222" y="238"/>
                  </a:lnTo>
                  <a:lnTo>
                    <a:pt x="220" y="240"/>
                  </a:lnTo>
                  <a:lnTo>
                    <a:pt x="206" y="238"/>
                  </a:lnTo>
                  <a:lnTo>
                    <a:pt x="196" y="238"/>
                  </a:lnTo>
                  <a:lnTo>
                    <a:pt x="192" y="238"/>
                  </a:lnTo>
                  <a:lnTo>
                    <a:pt x="190" y="222"/>
                  </a:lnTo>
                  <a:lnTo>
                    <a:pt x="188" y="218"/>
                  </a:lnTo>
                  <a:lnTo>
                    <a:pt x="188" y="214"/>
                  </a:lnTo>
                  <a:lnTo>
                    <a:pt x="186" y="214"/>
                  </a:lnTo>
                  <a:lnTo>
                    <a:pt x="188" y="212"/>
                  </a:lnTo>
                  <a:lnTo>
                    <a:pt x="190" y="210"/>
                  </a:lnTo>
                  <a:lnTo>
                    <a:pt x="190" y="206"/>
                  </a:lnTo>
                  <a:lnTo>
                    <a:pt x="194" y="204"/>
                  </a:lnTo>
                  <a:lnTo>
                    <a:pt x="194" y="202"/>
                  </a:lnTo>
                  <a:lnTo>
                    <a:pt x="186" y="198"/>
                  </a:lnTo>
                  <a:lnTo>
                    <a:pt x="184" y="196"/>
                  </a:lnTo>
                  <a:lnTo>
                    <a:pt x="182" y="192"/>
                  </a:lnTo>
                  <a:lnTo>
                    <a:pt x="182" y="188"/>
                  </a:lnTo>
                  <a:lnTo>
                    <a:pt x="182" y="184"/>
                  </a:lnTo>
                  <a:lnTo>
                    <a:pt x="182" y="180"/>
                  </a:lnTo>
                  <a:lnTo>
                    <a:pt x="190" y="166"/>
                  </a:lnTo>
                  <a:lnTo>
                    <a:pt x="188" y="166"/>
                  </a:lnTo>
                  <a:lnTo>
                    <a:pt x="186" y="168"/>
                  </a:lnTo>
                  <a:lnTo>
                    <a:pt x="182" y="166"/>
                  </a:lnTo>
                  <a:lnTo>
                    <a:pt x="182" y="168"/>
                  </a:lnTo>
                  <a:lnTo>
                    <a:pt x="172" y="168"/>
                  </a:lnTo>
                  <a:lnTo>
                    <a:pt x="172" y="170"/>
                  </a:lnTo>
                  <a:lnTo>
                    <a:pt x="174" y="172"/>
                  </a:lnTo>
                  <a:lnTo>
                    <a:pt x="172" y="176"/>
                  </a:lnTo>
                  <a:lnTo>
                    <a:pt x="166" y="174"/>
                  </a:lnTo>
                  <a:lnTo>
                    <a:pt x="164" y="178"/>
                  </a:lnTo>
                  <a:lnTo>
                    <a:pt x="160" y="178"/>
                  </a:lnTo>
                  <a:lnTo>
                    <a:pt x="158" y="182"/>
                  </a:lnTo>
                  <a:lnTo>
                    <a:pt x="158" y="184"/>
                  </a:lnTo>
                  <a:lnTo>
                    <a:pt x="158" y="186"/>
                  </a:lnTo>
                  <a:lnTo>
                    <a:pt x="156" y="186"/>
                  </a:lnTo>
                  <a:lnTo>
                    <a:pt x="156" y="184"/>
                  </a:lnTo>
                  <a:lnTo>
                    <a:pt x="156" y="180"/>
                  </a:lnTo>
                  <a:lnTo>
                    <a:pt x="154" y="180"/>
                  </a:lnTo>
                  <a:lnTo>
                    <a:pt x="150" y="182"/>
                  </a:lnTo>
                  <a:lnTo>
                    <a:pt x="148" y="184"/>
                  </a:lnTo>
                  <a:lnTo>
                    <a:pt x="148" y="186"/>
                  </a:lnTo>
                  <a:lnTo>
                    <a:pt x="148" y="188"/>
                  </a:lnTo>
                  <a:lnTo>
                    <a:pt x="144" y="186"/>
                  </a:lnTo>
                  <a:lnTo>
                    <a:pt x="138" y="188"/>
                  </a:lnTo>
                  <a:lnTo>
                    <a:pt x="132" y="188"/>
                  </a:lnTo>
                  <a:lnTo>
                    <a:pt x="124" y="192"/>
                  </a:lnTo>
                  <a:lnTo>
                    <a:pt x="118" y="194"/>
                  </a:lnTo>
                  <a:lnTo>
                    <a:pt x="116" y="256"/>
                  </a:lnTo>
                  <a:lnTo>
                    <a:pt x="112" y="256"/>
                  </a:lnTo>
                  <a:lnTo>
                    <a:pt x="104" y="256"/>
                  </a:lnTo>
                  <a:lnTo>
                    <a:pt x="98" y="248"/>
                  </a:lnTo>
                  <a:lnTo>
                    <a:pt x="94" y="244"/>
                  </a:lnTo>
                  <a:lnTo>
                    <a:pt x="90" y="242"/>
                  </a:lnTo>
                  <a:lnTo>
                    <a:pt x="88" y="242"/>
                  </a:lnTo>
                  <a:lnTo>
                    <a:pt x="78" y="242"/>
                  </a:lnTo>
                  <a:lnTo>
                    <a:pt x="74" y="244"/>
                  </a:lnTo>
                  <a:lnTo>
                    <a:pt x="74" y="250"/>
                  </a:lnTo>
                  <a:lnTo>
                    <a:pt x="72" y="254"/>
                  </a:lnTo>
                  <a:lnTo>
                    <a:pt x="70" y="254"/>
                  </a:lnTo>
                  <a:lnTo>
                    <a:pt x="72" y="246"/>
                  </a:lnTo>
                  <a:lnTo>
                    <a:pt x="74" y="238"/>
                  </a:lnTo>
                  <a:lnTo>
                    <a:pt x="64" y="236"/>
                  </a:lnTo>
                  <a:lnTo>
                    <a:pt x="62" y="234"/>
                  </a:lnTo>
                  <a:lnTo>
                    <a:pt x="62" y="232"/>
                  </a:lnTo>
                  <a:lnTo>
                    <a:pt x="60" y="230"/>
                  </a:lnTo>
                  <a:lnTo>
                    <a:pt x="56" y="232"/>
                  </a:lnTo>
                  <a:lnTo>
                    <a:pt x="56" y="228"/>
                  </a:lnTo>
                  <a:lnTo>
                    <a:pt x="56" y="226"/>
                  </a:lnTo>
                  <a:lnTo>
                    <a:pt x="54" y="226"/>
                  </a:lnTo>
                  <a:lnTo>
                    <a:pt x="50" y="218"/>
                  </a:lnTo>
                  <a:lnTo>
                    <a:pt x="42" y="212"/>
                  </a:lnTo>
                  <a:lnTo>
                    <a:pt x="44" y="208"/>
                  </a:lnTo>
                  <a:lnTo>
                    <a:pt x="52" y="210"/>
                  </a:lnTo>
                  <a:lnTo>
                    <a:pt x="58" y="210"/>
                  </a:lnTo>
                  <a:lnTo>
                    <a:pt x="60" y="206"/>
                  </a:lnTo>
                  <a:lnTo>
                    <a:pt x="54" y="206"/>
                  </a:lnTo>
                  <a:lnTo>
                    <a:pt x="50" y="200"/>
                  </a:lnTo>
                  <a:lnTo>
                    <a:pt x="50" y="198"/>
                  </a:lnTo>
                  <a:lnTo>
                    <a:pt x="52" y="198"/>
                  </a:lnTo>
                  <a:lnTo>
                    <a:pt x="54" y="200"/>
                  </a:lnTo>
                  <a:lnTo>
                    <a:pt x="58" y="198"/>
                  </a:lnTo>
                  <a:lnTo>
                    <a:pt x="60" y="198"/>
                  </a:lnTo>
                  <a:lnTo>
                    <a:pt x="62" y="198"/>
                  </a:lnTo>
                  <a:lnTo>
                    <a:pt x="64" y="198"/>
                  </a:lnTo>
                  <a:lnTo>
                    <a:pt x="64" y="190"/>
                  </a:lnTo>
                  <a:lnTo>
                    <a:pt x="70" y="190"/>
                  </a:lnTo>
                  <a:lnTo>
                    <a:pt x="74" y="194"/>
                  </a:lnTo>
                  <a:lnTo>
                    <a:pt x="86" y="196"/>
                  </a:lnTo>
                  <a:lnTo>
                    <a:pt x="82" y="202"/>
                  </a:lnTo>
                  <a:lnTo>
                    <a:pt x="86" y="200"/>
                  </a:lnTo>
                  <a:lnTo>
                    <a:pt x="88" y="198"/>
                  </a:lnTo>
                  <a:lnTo>
                    <a:pt x="90" y="200"/>
                  </a:lnTo>
                  <a:lnTo>
                    <a:pt x="92" y="198"/>
                  </a:lnTo>
                  <a:lnTo>
                    <a:pt x="94" y="186"/>
                  </a:lnTo>
                  <a:lnTo>
                    <a:pt x="92" y="186"/>
                  </a:lnTo>
                  <a:lnTo>
                    <a:pt x="90" y="182"/>
                  </a:lnTo>
                  <a:lnTo>
                    <a:pt x="88" y="182"/>
                  </a:lnTo>
                  <a:lnTo>
                    <a:pt x="88" y="178"/>
                  </a:lnTo>
                  <a:lnTo>
                    <a:pt x="88" y="172"/>
                  </a:lnTo>
                  <a:lnTo>
                    <a:pt x="84" y="172"/>
                  </a:lnTo>
                  <a:lnTo>
                    <a:pt x="82" y="172"/>
                  </a:lnTo>
                  <a:lnTo>
                    <a:pt x="80" y="166"/>
                  </a:lnTo>
                  <a:lnTo>
                    <a:pt x="76" y="166"/>
                  </a:lnTo>
                  <a:lnTo>
                    <a:pt x="72" y="160"/>
                  </a:lnTo>
                  <a:lnTo>
                    <a:pt x="70" y="160"/>
                  </a:lnTo>
                  <a:lnTo>
                    <a:pt x="68" y="160"/>
                  </a:lnTo>
                  <a:lnTo>
                    <a:pt x="66" y="158"/>
                  </a:lnTo>
                  <a:lnTo>
                    <a:pt x="58" y="158"/>
                  </a:lnTo>
                  <a:lnTo>
                    <a:pt x="58" y="154"/>
                  </a:lnTo>
                  <a:lnTo>
                    <a:pt x="54" y="152"/>
                  </a:lnTo>
                  <a:lnTo>
                    <a:pt x="50" y="152"/>
                  </a:lnTo>
                  <a:lnTo>
                    <a:pt x="48" y="152"/>
                  </a:lnTo>
                  <a:lnTo>
                    <a:pt x="48" y="156"/>
                  </a:lnTo>
                  <a:lnTo>
                    <a:pt x="44" y="160"/>
                  </a:lnTo>
                  <a:lnTo>
                    <a:pt x="40" y="160"/>
                  </a:lnTo>
                  <a:lnTo>
                    <a:pt x="38" y="164"/>
                  </a:lnTo>
                  <a:lnTo>
                    <a:pt x="34" y="164"/>
                  </a:lnTo>
                  <a:lnTo>
                    <a:pt x="30" y="164"/>
                  </a:lnTo>
                  <a:lnTo>
                    <a:pt x="26" y="168"/>
                  </a:lnTo>
                  <a:lnTo>
                    <a:pt x="26" y="168"/>
                  </a:lnTo>
                  <a:lnTo>
                    <a:pt x="22" y="168"/>
                  </a:lnTo>
                  <a:lnTo>
                    <a:pt x="22" y="166"/>
                  </a:lnTo>
                  <a:lnTo>
                    <a:pt x="20" y="162"/>
                  </a:lnTo>
                  <a:lnTo>
                    <a:pt x="20" y="160"/>
                  </a:lnTo>
                  <a:lnTo>
                    <a:pt x="22" y="156"/>
                  </a:lnTo>
                  <a:lnTo>
                    <a:pt x="20" y="154"/>
                  </a:lnTo>
                  <a:lnTo>
                    <a:pt x="16" y="142"/>
                  </a:lnTo>
                  <a:lnTo>
                    <a:pt x="12" y="144"/>
                  </a:lnTo>
                  <a:lnTo>
                    <a:pt x="10" y="144"/>
                  </a:lnTo>
                  <a:lnTo>
                    <a:pt x="8" y="142"/>
                  </a:lnTo>
                  <a:lnTo>
                    <a:pt x="8" y="136"/>
                  </a:lnTo>
                  <a:lnTo>
                    <a:pt x="8" y="134"/>
                  </a:lnTo>
                  <a:lnTo>
                    <a:pt x="6" y="132"/>
                  </a:lnTo>
                  <a:lnTo>
                    <a:pt x="2" y="128"/>
                  </a:lnTo>
                  <a:lnTo>
                    <a:pt x="0" y="126"/>
                  </a:lnTo>
                  <a:lnTo>
                    <a:pt x="2" y="124"/>
                  </a:lnTo>
                  <a:lnTo>
                    <a:pt x="8" y="118"/>
                  </a:lnTo>
                  <a:lnTo>
                    <a:pt x="8" y="116"/>
                  </a:lnTo>
                  <a:lnTo>
                    <a:pt x="10" y="114"/>
                  </a:lnTo>
                  <a:lnTo>
                    <a:pt x="10" y="112"/>
                  </a:lnTo>
                  <a:lnTo>
                    <a:pt x="8" y="110"/>
                  </a:lnTo>
                  <a:lnTo>
                    <a:pt x="6" y="110"/>
                  </a:lnTo>
                  <a:lnTo>
                    <a:pt x="8" y="106"/>
                  </a:lnTo>
                  <a:lnTo>
                    <a:pt x="10" y="102"/>
                  </a:lnTo>
                  <a:lnTo>
                    <a:pt x="10" y="96"/>
                  </a:lnTo>
                  <a:lnTo>
                    <a:pt x="12" y="96"/>
                  </a:lnTo>
                  <a:lnTo>
                    <a:pt x="14" y="94"/>
                  </a:lnTo>
                  <a:lnTo>
                    <a:pt x="16" y="94"/>
                  </a:lnTo>
                  <a:lnTo>
                    <a:pt x="18" y="88"/>
                  </a:lnTo>
                  <a:lnTo>
                    <a:pt x="22" y="88"/>
                  </a:lnTo>
                  <a:lnTo>
                    <a:pt x="26" y="98"/>
                  </a:lnTo>
                  <a:lnTo>
                    <a:pt x="34" y="94"/>
                  </a:lnTo>
                  <a:lnTo>
                    <a:pt x="30" y="90"/>
                  </a:lnTo>
                  <a:lnTo>
                    <a:pt x="28" y="88"/>
                  </a:lnTo>
                  <a:lnTo>
                    <a:pt x="28" y="86"/>
                  </a:lnTo>
                  <a:lnTo>
                    <a:pt x="28" y="80"/>
                  </a:lnTo>
                  <a:lnTo>
                    <a:pt x="30" y="76"/>
                  </a:lnTo>
                  <a:lnTo>
                    <a:pt x="32" y="76"/>
                  </a:lnTo>
                  <a:lnTo>
                    <a:pt x="34" y="74"/>
                  </a:lnTo>
                  <a:lnTo>
                    <a:pt x="34" y="72"/>
                  </a:lnTo>
                  <a:lnTo>
                    <a:pt x="36" y="72"/>
                  </a:lnTo>
                  <a:lnTo>
                    <a:pt x="38" y="72"/>
                  </a:lnTo>
                  <a:lnTo>
                    <a:pt x="44" y="72"/>
                  </a:lnTo>
                  <a:lnTo>
                    <a:pt x="48" y="72"/>
                  </a:lnTo>
                  <a:lnTo>
                    <a:pt x="58" y="62"/>
                  </a:lnTo>
                  <a:lnTo>
                    <a:pt x="58" y="60"/>
                  </a:lnTo>
                  <a:lnTo>
                    <a:pt x="56" y="58"/>
                  </a:lnTo>
                  <a:lnTo>
                    <a:pt x="68" y="56"/>
                  </a:lnTo>
                  <a:lnTo>
                    <a:pt x="68" y="60"/>
                  </a:lnTo>
                  <a:lnTo>
                    <a:pt x="74" y="60"/>
                  </a:lnTo>
                  <a:lnTo>
                    <a:pt x="74" y="58"/>
                  </a:lnTo>
                  <a:lnTo>
                    <a:pt x="74" y="56"/>
                  </a:lnTo>
                  <a:lnTo>
                    <a:pt x="78" y="58"/>
                  </a:lnTo>
                  <a:lnTo>
                    <a:pt x="82" y="60"/>
                  </a:lnTo>
                  <a:lnTo>
                    <a:pt x="82" y="64"/>
                  </a:lnTo>
                  <a:lnTo>
                    <a:pt x="82" y="66"/>
                  </a:lnTo>
                  <a:lnTo>
                    <a:pt x="86" y="66"/>
                  </a:lnTo>
                  <a:lnTo>
                    <a:pt x="88" y="66"/>
                  </a:lnTo>
                  <a:lnTo>
                    <a:pt x="92" y="68"/>
                  </a:lnTo>
                  <a:lnTo>
                    <a:pt x="96" y="72"/>
                  </a:lnTo>
                  <a:lnTo>
                    <a:pt x="98" y="76"/>
                  </a:lnTo>
                  <a:lnTo>
                    <a:pt x="100" y="76"/>
                  </a:lnTo>
                  <a:lnTo>
                    <a:pt x="106" y="76"/>
                  </a:lnTo>
                  <a:lnTo>
                    <a:pt x="108" y="76"/>
                  </a:lnTo>
                  <a:lnTo>
                    <a:pt x="108" y="78"/>
                  </a:lnTo>
                  <a:lnTo>
                    <a:pt x="110" y="82"/>
                  </a:lnTo>
                  <a:lnTo>
                    <a:pt x="108" y="84"/>
                  </a:lnTo>
                  <a:lnTo>
                    <a:pt x="106" y="86"/>
                  </a:lnTo>
                  <a:lnTo>
                    <a:pt x="114" y="88"/>
                  </a:lnTo>
                  <a:lnTo>
                    <a:pt x="114" y="84"/>
                  </a:lnTo>
                  <a:lnTo>
                    <a:pt x="114" y="82"/>
                  </a:lnTo>
                  <a:lnTo>
                    <a:pt x="114" y="80"/>
                  </a:lnTo>
                  <a:lnTo>
                    <a:pt x="116" y="78"/>
                  </a:lnTo>
                  <a:lnTo>
                    <a:pt x="118" y="78"/>
                  </a:lnTo>
                  <a:lnTo>
                    <a:pt x="122" y="78"/>
                  </a:lnTo>
                  <a:lnTo>
                    <a:pt x="128" y="82"/>
                  </a:lnTo>
                  <a:lnTo>
                    <a:pt x="132" y="82"/>
                  </a:lnTo>
                  <a:lnTo>
                    <a:pt x="134" y="82"/>
                  </a:lnTo>
                  <a:lnTo>
                    <a:pt x="138" y="78"/>
                  </a:lnTo>
                  <a:lnTo>
                    <a:pt x="144" y="74"/>
                  </a:lnTo>
                  <a:lnTo>
                    <a:pt x="146" y="74"/>
                  </a:lnTo>
                  <a:lnTo>
                    <a:pt x="146" y="76"/>
                  </a:lnTo>
                  <a:lnTo>
                    <a:pt x="148" y="78"/>
                  </a:lnTo>
                  <a:lnTo>
                    <a:pt x="150" y="78"/>
                  </a:lnTo>
                  <a:lnTo>
                    <a:pt x="152" y="76"/>
                  </a:lnTo>
                  <a:lnTo>
                    <a:pt x="154" y="76"/>
                  </a:lnTo>
                  <a:lnTo>
                    <a:pt x="156" y="76"/>
                  </a:lnTo>
                  <a:lnTo>
                    <a:pt x="160" y="84"/>
                  </a:lnTo>
                  <a:lnTo>
                    <a:pt x="162" y="88"/>
                  </a:lnTo>
                  <a:lnTo>
                    <a:pt x="170" y="90"/>
                  </a:lnTo>
                  <a:lnTo>
                    <a:pt x="176" y="90"/>
                  </a:lnTo>
                  <a:lnTo>
                    <a:pt x="180" y="88"/>
                  </a:lnTo>
                  <a:lnTo>
                    <a:pt x="182" y="86"/>
                  </a:lnTo>
                  <a:lnTo>
                    <a:pt x="182" y="82"/>
                  </a:lnTo>
                  <a:lnTo>
                    <a:pt x="176" y="76"/>
                  </a:lnTo>
                  <a:lnTo>
                    <a:pt x="174" y="76"/>
                  </a:lnTo>
                  <a:lnTo>
                    <a:pt x="168" y="72"/>
                  </a:lnTo>
                  <a:lnTo>
                    <a:pt x="174" y="64"/>
                  </a:lnTo>
                  <a:lnTo>
                    <a:pt x="172" y="60"/>
                  </a:lnTo>
                  <a:lnTo>
                    <a:pt x="166" y="52"/>
                  </a:lnTo>
                  <a:lnTo>
                    <a:pt x="166" y="46"/>
                  </a:lnTo>
                  <a:lnTo>
                    <a:pt x="170" y="40"/>
                  </a:lnTo>
                  <a:lnTo>
                    <a:pt x="170" y="32"/>
                  </a:lnTo>
                  <a:lnTo>
                    <a:pt x="176" y="26"/>
                  </a:lnTo>
                  <a:lnTo>
                    <a:pt x="176" y="18"/>
                  </a:lnTo>
                  <a:lnTo>
                    <a:pt x="174" y="14"/>
                  </a:lnTo>
                  <a:lnTo>
                    <a:pt x="180" y="10"/>
                  </a:lnTo>
                  <a:lnTo>
                    <a:pt x="188" y="14"/>
                  </a:lnTo>
                  <a:lnTo>
                    <a:pt x="196" y="16"/>
                  </a:lnTo>
                  <a:lnTo>
                    <a:pt x="202" y="18"/>
                  </a:lnTo>
                  <a:lnTo>
                    <a:pt x="212" y="16"/>
                  </a:lnTo>
                  <a:lnTo>
                    <a:pt x="222" y="12"/>
                  </a:lnTo>
                  <a:lnTo>
                    <a:pt x="234" y="14"/>
                  </a:lnTo>
                  <a:lnTo>
                    <a:pt x="248" y="10"/>
                  </a:lnTo>
                  <a:lnTo>
                    <a:pt x="252" y="10"/>
                  </a:lnTo>
                  <a:lnTo>
                    <a:pt x="264" y="4"/>
                  </a:lnTo>
                  <a:lnTo>
                    <a:pt x="272" y="2"/>
                  </a:lnTo>
                  <a:lnTo>
                    <a:pt x="278" y="0"/>
                  </a:lnTo>
                  <a:lnTo>
                    <a:pt x="280" y="4"/>
                  </a:lnTo>
                  <a:lnTo>
                    <a:pt x="286" y="6"/>
                  </a:lnTo>
                  <a:lnTo>
                    <a:pt x="286" y="8"/>
                  </a:lnTo>
                  <a:lnTo>
                    <a:pt x="284" y="14"/>
                  </a:lnTo>
                  <a:lnTo>
                    <a:pt x="288" y="16"/>
                  </a:lnTo>
                  <a:lnTo>
                    <a:pt x="294" y="22"/>
                  </a:lnTo>
                  <a:lnTo>
                    <a:pt x="300" y="20"/>
                  </a:lnTo>
                  <a:lnTo>
                    <a:pt x="306" y="12"/>
                  </a:lnTo>
                  <a:lnTo>
                    <a:pt x="314" y="18"/>
                  </a:lnTo>
                  <a:lnTo>
                    <a:pt x="316" y="20"/>
                  </a:lnTo>
                  <a:lnTo>
                    <a:pt x="322" y="18"/>
                  </a:lnTo>
                  <a:lnTo>
                    <a:pt x="324" y="18"/>
                  </a:lnTo>
                  <a:lnTo>
                    <a:pt x="324" y="20"/>
                  </a:lnTo>
                  <a:lnTo>
                    <a:pt x="324" y="24"/>
                  </a:lnTo>
                  <a:lnTo>
                    <a:pt x="324" y="26"/>
                  </a:lnTo>
                  <a:lnTo>
                    <a:pt x="336" y="26"/>
                  </a:lnTo>
                  <a:lnTo>
                    <a:pt x="346" y="22"/>
                  </a:lnTo>
                  <a:lnTo>
                    <a:pt x="360" y="16"/>
                  </a:lnTo>
                  <a:lnTo>
                    <a:pt x="370" y="12"/>
                  </a:lnTo>
                  <a:lnTo>
                    <a:pt x="382" y="10"/>
                  </a:lnTo>
                  <a:lnTo>
                    <a:pt x="384" y="12"/>
                  </a:lnTo>
                  <a:lnTo>
                    <a:pt x="382" y="18"/>
                  </a:lnTo>
                  <a:lnTo>
                    <a:pt x="390" y="34"/>
                  </a:lnTo>
                  <a:lnTo>
                    <a:pt x="400" y="56"/>
                  </a:lnTo>
                  <a:lnTo>
                    <a:pt x="406" y="70"/>
                  </a:lnTo>
                  <a:lnTo>
                    <a:pt x="410" y="74"/>
                  </a:lnTo>
                  <a:lnTo>
                    <a:pt x="412" y="78"/>
                  </a:lnTo>
                  <a:lnTo>
                    <a:pt x="416" y="80"/>
                  </a:lnTo>
                  <a:lnTo>
                    <a:pt x="424" y="78"/>
                  </a:lnTo>
                  <a:lnTo>
                    <a:pt x="428" y="76"/>
                  </a:lnTo>
                  <a:lnTo>
                    <a:pt x="442" y="76"/>
                  </a:lnTo>
                  <a:lnTo>
                    <a:pt x="446" y="78"/>
                  </a:lnTo>
                  <a:lnTo>
                    <a:pt x="448" y="82"/>
                  </a:lnTo>
                  <a:lnTo>
                    <a:pt x="454" y="88"/>
                  </a:lnTo>
                  <a:lnTo>
                    <a:pt x="456" y="96"/>
                  </a:lnTo>
                  <a:lnTo>
                    <a:pt x="458" y="106"/>
                  </a:lnTo>
                  <a:lnTo>
                    <a:pt x="462" y="110"/>
                  </a:lnTo>
                  <a:lnTo>
                    <a:pt x="468" y="114"/>
                  </a:lnTo>
                  <a:lnTo>
                    <a:pt x="478" y="112"/>
                  </a:lnTo>
                  <a:lnTo>
                    <a:pt x="494" y="104"/>
                  </a:lnTo>
                  <a:lnTo>
                    <a:pt x="504" y="102"/>
                  </a:lnTo>
                  <a:lnTo>
                    <a:pt x="510" y="102"/>
                  </a:lnTo>
                  <a:lnTo>
                    <a:pt x="512" y="110"/>
                  </a:lnTo>
                  <a:lnTo>
                    <a:pt x="518" y="114"/>
                  </a:lnTo>
                  <a:lnTo>
                    <a:pt x="520" y="118"/>
                  </a:lnTo>
                  <a:lnTo>
                    <a:pt x="530" y="120"/>
                  </a:lnTo>
                  <a:lnTo>
                    <a:pt x="530" y="12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11" name="Freeform 527">
              <a:extLst>
                <a:ext uri="{FF2B5EF4-FFF2-40B4-BE49-F238E27FC236}">
                  <a16:creationId xmlns:a16="http://schemas.microsoft.com/office/drawing/2014/main" id="{792777DE-25B7-4BC1-BC1C-F3F34A3526DA}"/>
                </a:ext>
              </a:extLst>
            </p:cNvPr>
            <p:cNvSpPr>
              <a:spLocks noEditPoints="1"/>
            </p:cNvSpPr>
            <p:nvPr/>
          </p:nvSpPr>
          <p:spPr bwMode="auto">
            <a:xfrm>
              <a:off x="4140200" y="2533650"/>
              <a:ext cx="82550" cy="127000"/>
            </a:xfrm>
            <a:custGeom>
              <a:avLst/>
              <a:gdLst/>
              <a:ahLst/>
              <a:cxnLst>
                <a:cxn ang="0">
                  <a:pos x="44" y="6"/>
                </a:cxn>
                <a:cxn ang="0">
                  <a:pos x="42" y="2"/>
                </a:cxn>
                <a:cxn ang="0">
                  <a:pos x="40" y="4"/>
                </a:cxn>
                <a:cxn ang="0">
                  <a:pos x="36" y="6"/>
                </a:cxn>
                <a:cxn ang="0">
                  <a:pos x="32" y="4"/>
                </a:cxn>
                <a:cxn ang="0">
                  <a:pos x="28" y="10"/>
                </a:cxn>
                <a:cxn ang="0">
                  <a:pos x="28" y="12"/>
                </a:cxn>
                <a:cxn ang="0">
                  <a:pos x="26" y="16"/>
                </a:cxn>
                <a:cxn ang="0">
                  <a:pos x="22" y="20"/>
                </a:cxn>
                <a:cxn ang="0">
                  <a:pos x="20" y="24"/>
                </a:cxn>
                <a:cxn ang="0">
                  <a:pos x="12" y="24"/>
                </a:cxn>
                <a:cxn ang="0">
                  <a:pos x="8" y="20"/>
                </a:cxn>
                <a:cxn ang="0">
                  <a:pos x="6" y="24"/>
                </a:cxn>
                <a:cxn ang="0">
                  <a:pos x="10" y="30"/>
                </a:cxn>
                <a:cxn ang="0">
                  <a:pos x="6" y="32"/>
                </a:cxn>
                <a:cxn ang="0">
                  <a:pos x="4" y="36"/>
                </a:cxn>
                <a:cxn ang="0">
                  <a:pos x="2" y="42"/>
                </a:cxn>
                <a:cxn ang="0">
                  <a:pos x="16" y="44"/>
                </a:cxn>
                <a:cxn ang="0">
                  <a:pos x="16" y="42"/>
                </a:cxn>
                <a:cxn ang="0">
                  <a:pos x="12" y="48"/>
                </a:cxn>
                <a:cxn ang="0">
                  <a:pos x="10" y="54"/>
                </a:cxn>
                <a:cxn ang="0">
                  <a:pos x="6" y="58"/>
                </a:cxn>
                <a:cxn ang="0">
                  <a:pos x="4" y="62"/>
                </a:cxn>
                <a:cxn ang="0">
                  <a:pos x="2" y="66"/>
                </a:cxn>
                <a:cxn ang="0">
                  <a:pos x="0" y="70"/>
                </a:cxn>
                <a:cxn ang="0">
                  <a:pos x="2" y="74"/>
                </a:cxn>
                <a:cxn ang="0">
                  <a:pos x="2" y="76"/>
                </a:cxn>
                <a:cxn ang="0">
                  <a:pos x="6" y="76"/>
                </a:cxn>
                <a:cxn ang="0">
                  <a:pos x="4" y="80"/>
                </a:cxn>
                <a:cxn ang="0">
                  <a:pos x="14" y="76"/>
                </a:cxn>
                <a:cxn ang="0">
                  <a:pos x="18" y="80"/>
                </a:cxn>
                <a:cxn ang="0">
                  <a:pos x="24" y="76"/>
                </a:cxn>
                <a:cxn ang="0">
                  <a:pos x="26" y="74"/>
                </a:cxn>
                <a:cxn ang="0">
                  <a:pos x="30" y="72"/>
                </a:cxn>
                <a:cxn ang="0">
                  <a:pos x="34" y="70"/>
                </a:cxn>
                <a:cxn ang="0">
                  <a:pos x="36" y="66"/>
                </a:cxn>
                <a:cxn ang="0">
                  <a:pos x="42" y="64"/>
                </a:cxn>
                <a:cxn ang="0">
                  <a:pos x="44" y="62"/>
                </a:cxn>
                <a:cxn ang="0">
                  <a:pos x="46" y="62"/>
                </a:cxn>
                <a:cxn ang="0">
                  <a:pos x="46" y="58"/>
                </a:cxn>
                <a:cxn ang="0">
                  <a:pos x="50" y="46"/>
                </a:cxn>
                <a:cxn ang="0">
                  <a:pos x="48" y="42"/>
                </a:cxn>
                <a:cxn ang="0">
                  <a:pos x="48" y="34"/>
                </a:cxn>
                <a:cxn ang="0">
                  <a:pos x="48" y="28"/>
                </a:cxn>
                <a:cxn ang="0">
                  <a:pos x="50" y="26"/>
                </a:cxn>
                <a:cxn ang="0">
                  <a:pos x="42" y="24"/>
                </a:cxn>
                <a:cxn ang="0">
                  <a:pos x="36" y="26"/>
                </a:cxn>
                <a:cxn ang="0">
                  <a:pos x="36" y="24"/>
                </a:cxn>
                <a:cxn ang="0">
                  <a:pos x="32" y="22"/>
                </a:cxn>
                <a:cxn ang="0">
                  <a:pos x="32" y="18"/>
                </a:cxn>
                <a:cxn ang="0">
                  <a:pos x="36" y="16"/>
                </a:cxn>
                <a:cxn ang="0">
                  <a:pos x="38" y="10"/>
                </a:cxn>
                <a:cxn ang="0">
                  <a:pos x="44" y="6"/>
                </a:cxn>
                <a:cxn ang="0">
                  <a:pos x="16" y="54"/>
                </a:cxn>
                <a:cxn ang="0">
                  <a:pos x="16" y="56"/>
                </a:cxn>
                <a:cxn ang="0">
                  <a:pos x="12" y="58"/>
                </a:cxn>
                <a:cxn ang="0">
                  <a:pos x="16" y="54"/>
                </a:cxn>
              </a:cxnLst>
              <a:rect l="0" t="0" r="r" b="b"/>
              <a:pathLst>
                <a:path w="52" h="80">
                  <a:moveTo>
                    <a:pt x="44" y="6"/>
                  </a:moveTo>
                  <a:lnTo>
                    <a:pt x="44" y="6"/>
                  </a:lnTo>
                  <a:lnTo>
                    <a:pt x="44" y="4"/>
                  </a:lnTo>
                  <a:lnTo>
                    <a:pt x="42" y="2"/>
                  </a:lnTo>
                  <a:lnTo>
                    <a:pt x="40" y="0"/>
                  </a:lnTo>
                  <a:lnTo>
                    <a:pt x="40" y="4"/>
                  </a:lnTo>
                  <a:lnTo>
                    <a:pt x="38" y="6"/>
                  </a:lnTo>
                  <a:lnTo>
                    <a:pt x="36" y="6"/>
                  </a:lnTo>
                  <a:lnTo>
                    <a:pt x="36" y="4"/>
                  </a:lnTo>
                  <a:lnTo>
                    <a:pt x="32" y="4"/>
                  </a:lnTo>
                  <a:lnTo>
                    <a:pt x="28" y="4"/>
                  </a:lnTo>
                  <a:lnTo>
                    <a:pt x="28" y="10"/>
                  </a:lnTo>
                  <a:lnTo>
                    <a:pt x="24" y="10"/>
                  </a:lnTo>
                  <a:lnTo>
                    <a:pt x="28" y="12"/>
                  </a:lnTo>
                  <a:lnTo>
                    <a:pt x="28" y="16"/>
                  </a:lnTo>
                  <a:lnTo>
                    <a:pt x="26" y="16"/>
                  </a:lnTo>
                  <a:lnTo>
                    <a:pt x="22" y="18"/>
                  </a:lnTo>
                  <a:lnTo>
                    <a:pt x="22" y="20"/>
                  </a:lnTo>
                  <a:lnTo>
                    <a:pt x="22" y="24"/>
                  </a:lnTo>
                  <a:lnTo>
                    <a:pt x="20" y="24"/>
                  </a:lnTo>
                  <a:lnTo>
                    <a:pt x="14" y="22"/>
                  </a:lnTo>
                  <a:lnTo>
                    <a:pt x="12" y="24"/>
                  </a:lnTo>
                  <a:lnTo>
                    <a:pt x="10" y="24"/>
                  </a:lnTo>
                  <a:lnTo>
                    <a:pt x="8" y="20"/>
                  </a:lnTo>
                  <a:lnTo>
                    <a:pt x="6" y="20"/>
                  </a:lnTo>
                  <a:lnTo>
                    <a:pt x="6" y="24"/>
                  </a:lnTo>
                  <a:lnTo>
                    <a:pt x="12" y="28"/>
                  </a:lnTo>
                  <a:lnTo>
                    <a:pt x="10" y="30"/>
                  </a:lnTo>
                  <a:lnTo>
                    <a:pt x="10" y="32"/>
                  </a:lnTo>
                  <a:lnTo>
                    <a:pt x="6" y="32"/>
                  </a:lnTo>
                  <a:lnTo>
                    <a:pt x="2" y="32"/>
                  </a:lnTo>
                  <a:lnTo>
                    <a:pt x="4" y="36"/>
                  </a:lnTo>
                  <a:lnTo>
                    <a:pt x="2" y="36"/>
                  </a:lnTo>
                  <a:lnTo>
                    <a:pt x="2" y="42"/>
                  </a:lnTo>
                  <a:lnTo>
                    <a:pt x="8" y="42"/>
                  </a:lnTo>
                  <a:lnTo>
                    <a:pt x="16" y="44"/>
                  </a:lnTo>
                  <a:lnTo>
                    <a:pt x="16" y="40"/>
                  </a:lnTo>
                  <a:lnTo>
                    <a:pt x="16" y="42"/>
                  </a:lnTo>
                  <a:lnTo>
                    <a:pt x="16" y="44"/>
                  </a:lnTo>
                  <a:lnTo>
                    <a:pt x="12" y="48"/>
                  </a:lnTo>
                  <a:lnTo>
                    <a:pt x="12" y="52"/>
                  </a:lnTo>
                  <a:lnTo>
                    <a:pt x="10" y="54"/>
                  </a:lnTo>
                  <a:lnTo>
                    <a:pt x="6" y="56"/>
                  </a:lnTo>
                  <a:lnTo>
                    <a:pt x="6" y="58"/>
                  </a:lnTo>
                  <a:lnTo>
                    <a:pt x="10" y="60"/>
                  </a:lnTo>
                  <a:lnTo>
                    <a:pt x="4" y="62"/>
                  </a:lnTo>
                  <a:lnTo>
                    <a:pt x="6" y="66"/>
                  </a:lnTo>
                  <a:lnTo>
                    <a:pt x="2" y="66"/>
                  </a:lnTo>
                  <a:lnTo>
                    <a:pt x="0" y="66"/>
                  </a:lnTo>
                  <a:lnTo>
                    <a:pt x="0" y="70"/>
                  </a:lnTo>
                  <a:lnTo>
                    <a:pt x="2" y="70"/>
                  </a:lnTo>
                  <a:lnTo>
                    <a:pt x="2" y="74"/>
                  </a:lnTo>
                  <a:lnTo>
                    <a:pt x="0" y="76"/>
                  </a:lnTo>
                  <a:lnTo>
                    <a:pt x="2" y="76"/>
                  </a:lnTo>
                  <a:lnTo>
                    <a:pt x="8" y="76"/>
                  </a:lnTo>
                  <a:lnTo>
                    <a:pt x="6" y="76"/>
                  </a:lnTo>
                  <a:lnTo>
                    <a:pt x="4" y="78"/>
                  </a:lnTo>
                  <a:lnTo>
                    <a:pt x="4" y="80"/>
                  </a:lnTo>
                  <a:lnTo>
                    <a:pt x="6" y="80"/>
                  </a:lnTo>
                  <a:lnTo>
                    <a:pt x="14" y="76"/>
                  </a:lnTo>
                  <a:lnTo>
                    <a:pt x="14" y="78"/>
                  </a:lnTo>
                  <a:lnTo>
                    <a:pt x="18" y="80"/>
                  </a:lnTo>
                  <a:lnTo>
                    <a:pt x="22" y="76"/>
                  </a:lnTo>
                  <a:lnTo>
                    <a:pt x="24" y="76"/>
                  </a:lnTo>
                  <a:lnTo>
                    <a:pt x="26" y="76"/>
                  </a:lnTo>
                  <a:lnTo>
                    <a:pt x="26" y="74"/>
                  </a:lnTo>
                  <a:lnTo>
                    <a:pt x="26" y="72"/>
                  </a:lnTo>
                  <a:lnTo>
                    <a:pt x="30" y="72"/>
                  </a:lnTo>
                  <a:lnTo>
                    <a:pt x="32" y="74"/>
                  </a:lnTo>
                  <a:lnTo>
                    <a:pt x="34" y="70"/>
                  </a:lnTo>
                  <a:lnTo>
                    <a:pt x="36" y="70"/>
                  </a:lnTo>
                  <a:lnTo>
                    <a:pt x="36" y="66"/>
                  </a:lnTo>
                  <a:lnTo>
                    <a:pt x="42" y="66"/>
                  </a:lnTo>
                  <a:lnTo>
                    <a:pt x="42" y="64"/>
                  </a:lnTo>
                  <a:lnTo>
                    <a:pt x="42" y="62"/>
                  </a:lnTo>
                  <a:lnTo>
                    <a:pt x="44" y="62"/>
                  </a:lnTo>
                  <a:lnTo>
                    <a:pt x="48" y="64"/>
                  </a:lnTo>
                  <a:lnTo>
                    <a:pt x="46" y="62"/>
                  </a:lnTo>
                  <a:lnTo>
                    <a:pt x="46" y="60"/>
                  </a:lnTo>
                  <a:lnTo>
                    <a:pt x="46" y="58"/>
                  </a:lnTo>
                  <a:lnTo>
                    <a:pt x="50" y="58"/>
                  </a:lnTo>
                  <a:lnTo>
                    <a:pt x="50" y="46"/>
                  </a:lnTo>
                  <a:lnTo>
                    <a:pt x="48" y="46"/>
                  </a:lnTo>
                  <a:lnTo>
                    <a:pt x="48" y="42"/>
                  </a:lnTo>
                  <a:lnTo>
                    <a:pt x="46" y="42"/>
                  </a:lnTo>
                  <a:lnTo>
                    <a:pt x="48" y="34"/>
                  </a:lnTo>
                  <a:lnTo>
                    <a:pt x="48" y="32"/>
                  </a:lnTo>
                  <a:lnTo>
                    <a:pt x="48" y="28"/>
                  </a:lnTo>
                  <a:lnTo>
                    <a:pt x="52" y="26"/>
                  </a:lnTo>
                  <a:lnTo>
                    <a:pt x="50" y="26"/>
                  </a:lnTo>
                  <a:lnTo>
                    <a:pt x="46" y="26"/>
                  </a:lnTo>
                  <a:lnTo>
                    <a:pt x="42" y="24"/>
                  </a:lnTo>
                  <a:lnTo>
                    <a:pt x="38" y="26"/>
                  </a:lnTo>
                  <a:lnTo>
                    <a:pt x="36" y="26"/>
                  </a:lnTo>
                  <a:lnTo>
                    <a:pt x="36" y="24"/>
                  </a:lnTo>
                  <a:lnTo>
                    <a:pt x="36" y="24"/>
                  </a:lnTo>
                  <a:lnTo>
                    <a:pt x="34" y="22"/>
                  </a:lnTo>
                  <a:lnTo>
                    <a:pt x="32" y="22"/>
                  </a:lnTo>
                  <a:lnTo>
                    <a:pt x="32" y="20"/>
                  </a:lnTo>
                  <a:lnTo>
                    <a:pt x="32" y="18"/>
                  </a:lnTo>
                  <a:lnTo>
                    <a:pt x="34" y="18"/>
                  </a:lnTo>
                  <a:lnTo>
                    <a:pt x="36" y="16"/>
                  </a:lnTo>
                  <a:lnTo>
                    <a:pt x="36" y="14"/>
                  </a:lnTo>
                  <a:lnTo>
                    <a:pt x="38" y="10"/>
                  </a:lnTo>
                  <a:lnTo>
                    <a:pt x="40" y="8"/>
                  </a:lnTo>
                  <a:lnTo>
                    <a:pt x="44" y="6"/>
                  </a:lnTo>
                  <a:lnTo>
                    <a:pt x="44" y="6"/>
                  </a:lnTo>
                  <a:close/>
                  <a:moveTo>
                    <a:pt x="16" y="54"/>
                  </a:moveTo>
                  <a:lnTo>
                    <a:pt x="16" y="54"/>
                  </a:lnTo>
                  <a:lnTo>
                    <a:pt x="16" y="56"/>
                  </a:lnTo>
                  <a:lnTo>
                    <a:pt x="14" y="58"/>
                  </a:lnTo>
                  <a:lnTo>
                    <a:pt x="12" y="58"/>
                  </a:lnTo>
                  <a:lnTo>
                    <a:pt x="16" y="54"/>
                  </a:lnTo>
                  <a:lnTo>
                    <a:pt x="16" y="5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12" name="Freeform 528">
              <a:extLst>
                <a:ext uri="{FF2B5EF4-FFF2-40B4-BE49-F238E27FC236}">
                  <a16:creationId xmlns:a16="http://schemas.microsoft.com/office/drawing/2014/main" id="{FC424CFB-B61B-4EBD-9543-22E848EECEDD}"/>
                </a:ext>
              </a:extLst>
            </p:cNvPr>
            <p:cNvSpPr>
              <a:spLocks/>
            </p:cNvSpPr>
            <p:nvPr/>
          </p:nvSpPr>
          <p:spPr bwMode="auto">
            <a:xfrm>
              <a:off x="4464050" y="2549525"/>
              <a:ext cx="187325" cy="238125"/>
            </a:xfrm>
            <a:custGeom>
              <a:avLst/>
              <a:gdLst/>
              <a:ahLst/>
              <a:cxnLst>
                <a:cxn ang="0">
                  <a:pos x="110" y="18"/>
                </a:cxn>
                <a:cxn ang="0">
                  <a:pos x="104" y="16"/>
                </a:cxn>
                <a:cxn ang="0">
                  <a:pos x="88" y="16"/>
                </a:cxn>
                <a:cxn ang="0">
                  <a:pos x="80" y="20"/>
                </a:cxn>
                <a:cxn ang="0">
                  <a:pos x="72" y="22"/>
                </a:cxn>
                <a:cxn ang="0">
                  <a:pos x="64" y="18"/>
                </a:cxn>
                <a:cxn ang="0">
                  <a:pos x="56" y="4"/>
                </a:cxn>
                <a:cxn ang="0">
                  <a:pos x="62" y="0"/>
                </a:cxn>
                <a:cxn ang="0">
                  <a:pos x="54" y="2"/>
                </a:cxn>
                <a:cxn ang="0">
                  <a:pos x="40" y="4"/>
                </a:cxn>
                <a:cxn ang="0">
                  <a:pos x="44" y="16"/>
                </a:cxn>
                <a:cxn ang="0">
                  <a:pos x="48" y="26"/>
                </a:cxn>
                <a:cxn ang="0">
                  <a:pos x="38" y="36"/>
                </a:cxn>
                <a:cxn ang="0">
                  <a:pos x="26" y="36"/>
                </a:cxn>
                <a:cxn ang="0">
                  <a:pos x="28" y="44"/>
                </a:cxn>
                <a:cxn ang="0">
                  <a:pos x="24" y="54"/>
                </a:cxn>
                <a:cxn ang="0">
                  <a:pos x="24" y="58"/>
                </a:cxn>
                <a:cxn ang="0">
                  <a:pos x="18" y="62"/>
                </a:cxn>
                <a:cxn ang="0">
                  <a:pos x="8" y="62"/>
                </a:cxn>
                <a:cxn ang="0">
                  <a:pos x="0" y="80"/>
                </a:cxn>
                <a:cxn ang="0">
                  <a:pos x="4" y="84"/>
                </a:cxn>
                <a:cxn ang="0">
                  <a:pos x="6" y="90"/>
                </a:cxn>
                <a:cxn ang="0">
                  <a:pos x="6" y="98"/>
                </a:cxn>
                <a:cxn ang="0">
                  <a:pos x="10" y="106"/>
                </a:cxn>
                <a:cxn ang="0">
                  <a:pos x="10" y="114"/>
                </a:cxn>
                <a:cxn ang="0">
                  <a:pos x="20" y="114"/>
                </a:cxn>
                <a:cxn ang="0">
                  <a:pos x="28" y="116"/>
                </a:cxn>
                <a:cxn ang="0">
                  <a:pos x="34" y="124"/>
                </a:cxn>
                <a:cxn ang="0">
                  <a:pos x="32" y="138"/>
                </a:cxn>
                <a:cxn ang="0">
                  <a:pos x="38" y="142"/>
                </a:cxn>
                <a:cxn ang="0">
                  <a:pos x="44" y="140"/>
                </a:cxn>
                <a:cxn ang="0">
                  <a:pos x="62" y="146"/>
                </a:cxn>
                <a:cxn ang="0">
                  <a:pos x="72" y="144"/>
                </a:cxn>
                <a:cxn ang="0">
                  <a:pos x="80" y="138"/>
                </a:cxn>
                <a:cxn ang="0">
                  <a:pos x="88" y="140"/>
                </a:cxn>
                <a:cxn ang="0">
                  <a:pos x="96" y="144"/>
                </a:cxn>
                <a:cxn ang="0">
                  <a:pos x="94" y="134"/>
                </a:cxn>
                <a:cxn ang="0">
                  <a:pos x="96" y="130"/>
                </a:cxn>
                <a:cxn ang="0">
                  <a:pos x="102" y="122"/>
                </a:cxn>
                <a:cxn ang="0">
                  <a:pos x="102" y="116"/>
                </a:cxn>
                <a:cxn ang="0">
                  <a:pos x="96" y="114"/>
                </a:cxn>
                <a:cxn ang="0">
                  <a:pos x="92" y="102"/>
                </a:cxn>
                <a:cxn ang="0">
                  <a:pos x="86" y="90"/>
                </a:cxn>
                <a:cxn ang="0">
                  <a:pos x="96" y="86"/>
                </a:cxn>
                <a:cxn ang="0">
                  <a:pos x="112" y="74"/>
                </a:cxn>
                <a:cxn ang="0">
                  <a:pos x="116" y="58"/>
                </a:cxn>
                <a:cxn ang="0">
                  <a:pos x="114" y="42"/>
                </a:cxn>
                <a:cxn ang="0">
                  <a:pos x="114" y="26"/>
                </a:cxn>
              </a:cxnLst>
              <a:rect l="0" t="0" r="r" b="b"/>
              <a:pathLst>
                <a:path w="118" h="150">
                  <a:moveTo>
                    <a:pt x="114" y="20"/>
                  </a:moveTo>
                  <a:lnTo>
                    <a:pt x="114" y="20"/>
                  </a:lnTo>
                  <a:lnTo>
                    <a:pt x="110" y="18"/>
                  </a:lnTo>
                  <a:lnTo>
                    <a:pt x="110" y="16"/>
                  </a:lnTo>
                  <a:lnTo>
                    <a:pt x="106" y="16"/>
                  </a:lnTo>
                  <a:lnTo>
                    <a:pt x="104" y="16"/>
                  </a:lnTo>
                  <a:lnTo>
                    <a:pt x="98" y="14"/>
                  </a:lnTo>
                  <a:lnTo>
                    <a:pt x="90" y="12"/>
                  </a:lnTo>
                  <a:lnTo>
                    <a:pt x="88" y="16"/>
                  </a:lnTo>
                  <a:lnTo>
                    <a:pt x="86" y="20"/>
                  </a:lnTo>
                  <a:lnTo>
                    <a:pt x="84" y="20"/>
                  </a:lnTo>
                  <a:lnTo>
                    <a:pt x="80" y="20"/>
                  </a:lnTo>
                  <a:lnTo>
                    <a:pt x="80" y="22"/>
                  </a:lnTo>
                  <a:lnTo>
                    <a:pt x="80" y="24"/>
                  </a:lnTo>
                  <a:lnTo>
                    <a:pt x="72" y="22"/>
                  </a:lnTo>
                  <a:lnTo>
                    <a:pt x="72" y="18"/>
                  </a:lnTo>
                  <a:lnTo>
                    <a:pt x="70" y="16"/>
                  </a:lnTo>
                  <a:lnTo>
                    <a:pt x="64" y="18"/>
                  </a:lnTo>
                  <a:lnTo>
                    <a:pt x="60" y="10"/>
                  </a:lnTo>
                  <a:lnTo>
                    <a:pt x="60" y="6"/>
                  </a:lnTo>
                  <a:lnTo>
                    <a:pt x="56" y="4"/>
                  </a:lnTo>
                  <a:lnTo>
                    <a:pt x="58" y="2"/>
                  </a:lnTo>
                  <a:lnTo>
                    <a:pt x="62" y="2"/>
                  </a:lnTo>
                  <a:lnTo>
                    <a:pt x="62" y="0"/>
                  </a:lnTo>
                  <a:lnTo>
                    <a:pt x="60" y="0"/>
                  </a:lnTo>
                  <a:lnTo>
                    <a:pt x="58" y="2"/>
                  </a:lnTo>
                  <a:lnTo>
                    <a:pt x="54" y="2"/>
                  </a:lnTo>
                  <a:lnTo>
                    <a:pt x="54" y="0"/>
                  </a:lnTo>
                  <a:lnTo>
                    <a:pt x="42" y="0"/>
                  </a:lnTo>
                  <a:lnTo>
                    <a:pt x="40" y="4"/>
                  </a:lnTo>
                  <a:lnTo>
                    <a:pt x="42" y="4"/>
                  </a:lnTo>
                  <a:lnTo>
                    <a:pt x="44" y="10"/>
                  </a:lnTo>
                  <a:lnTo>
                    <a:pt x="44" y="16"/>
                  </a:lnTo>
                  <a:lnTo>
                    <a:pt x="44" y="18"/>
                  </a:lnTo>
                  <a:lnTo>
                    <a:pt x="44" y="22"/>
                  </a:lnTo>
                  <a:lnTo>
                    <a:pt x="48" y="26"/>
                  </a:lnTo>
                  <a:lnTo>
                    <a:pt x="42" y="26"/>
                  </a:lnTo>
                  <a:lnTo>
                    <a:pt x="40" y="32"/>
                  </a:lnTo>
                  <a:lnTo>
                    <a:pt x="38" y="36"/>
                  </a:lnTo>
                  <a:lnTo>
                    <a:pt x="36" y="32"/>
                  </a:lnTo>
                  <a:lnTo>
                    <a:pt x="30" y="34"/>
                  </a:lnTo>
                  <a:lnTo>
                    <a:pt x="26" y="36"/>
                  </a:lnTo>
                  <a:lnTo>
                    <a:pt x="26" y="38"/>
                  </a:lnTo>
                  <a:lnTo>
                    <a:pt x="30" y="44"/>
                  </a:lnTo>
                  <a:lnTo>
                    <a:pt x="28" y="44"/>
                  </a:lnTo>
                  <a:lnTo>
                    <a:pt x="28" y="50"/>
                  </a:lnTo>
                  <a:lnTo>
                    <a:pt x="26" y="52"/>
                  </a:lnTo>
                  <a:lnTo>
                    <a:pt x="24" y="54"/>
                  </a:lnTo>
                  <a:lnTo>
                    <a:pt x="22" y="54"/>
                  </a:lnTo>
                  <a:lnTo>
                    <a:pt x="24" y="58"/>
                  </a:lnTo>
                  <a:lnTo>
                    <a:pt x="24" y="58"/>
                  </a:lnTo>
                  <a:lnTo>
                    <a:pt x="22" y="58"/>
                  </a:lnTo>
                  <a:lnTo>
                    <a:pt x="18" y="62"/>
                  </a:lnTo>
                  <a:lnTo>
                    <a:pt x="18" y="62"/>
                  </a:lnTo>
                  <a:lnTo>
                    <a:pt x="16" y="64"/>
                  </a:lnTo>
                  <a:lnTo>
                    <a:pt x="12" y="62"/>
                  </a:lnTo>
                  <a:lnTo>
                    <a:pt x="8" y="62"/>
                  </a:lnTo>
                  <a:lnTo>
                    <a:pt x="6" y="62"/>
                  </a:lnTo>
                  <a:lnTo>
                    <a:pt x="4" y="66"/>
                  </a:lnTo>
                  <a:lnTo>
                    <a:pt x="0" y="80"/>
                  </a:lnTo>
                  <a:lnTo>
                    <a:pt x="2" y="82"/>
                  </a:lnTo>
                  <a:lnTo>
                    <a:pt x="6" y="84"/>
                  </a:lnTo>
                  <a:lnTo>
                    <a:pt x="4" y="84"/>
                  </a:lnTo>
                  <a:lnTo>
                    <a:pt x="4" y="86"/>
                  </a:lnTo>
                  <a:lnTo>
                    <a:pt x="4" y="88"/>
                  </a:lnTo>
                  <a:lnTo>
                    <a:pt x="6" y="90"/>
                  </a:lnTo>
                  <a:lnTo>
                    <a:pt x="6" y="92"/>
                  </a:lnTo>
                  <a:lnTo>
                    <a:pt x="6" y="96"/>
                  </a:lnTo>
                  <a:lnTo>
                    <a:pt x="6" y="98"/>
                  </a:lnTo>
                  <a:lnTo>
                    <a:pt x="8" y="100"/>
                  </a:lnTo>
                  <a:lnTo>
                    <a:pt x="10" y="102"/>
                  </a:lnTo>
                  <a:lnTo>
                    <a:pt x="10" y="106"/>
                  </a:lnTo>
                  <a:lnTo>
                    <a:pt x="8" y="108"/>
                  </a:lnTo>
                  <a:lnTo>
                    <a:pt x="8" y="112"/>
                  </a:lnTo>
                  <a:lnTo>
                    <a:pt x="10" y="114"/>
                  </a:lnTo>
                  <a:lnTo>
                    <a:pt x="14" y="112"/>
                  </a:lnTo>
                  <a:lnTo>
                    <a:pt x="18" y="112"/>
                  </a:lnTo>
                  <a:lnTo>
                    <a:pt x="20" y="114"/>
                  </a:lnTo>
                  <a:lnTo>
                    <a:pt x="22" y="116"/>
                  </a:lnTo>
                  <a:lnTo>
                    <a:pt x="24" y="118"/>
                  </a:lnTo>
                  <a:lnTo>
                    <a:pt x="28" y="116"/>
                  </a:lnTo>
                  <a:lnTo>
                    <a:pt x="34" y="118"/>
                  </a:lnTo>
                  <a:lnTo>
                    <a:pt x="34" y="118"/>
                  </a:lnTo>
                  <a:lnTo>
                    <a:pt x="34" y="124"/>
                  </a:lnTo>
                  <a:lnTo>
                    <a:pt x="32" y="128"/>
                  </a:lnTo>
                  <a:lnTo>
                    <a:pt x="32" y="132"/>
                  </a:lnTo>
                  <a:lnTo>
                    <a:pt x="32" y="138"/>
                  </a:lnTo>
                  <a:lnTo>
                    <a:pt x="32" y="142"/>
                  </a:lnTo>
                  <a:lnTo>
                    <a:pt x="34" y="146"/>
                  </a:lnTo>
                  <a:lnTo>
                    <a:pt x="38" y="142"/>
                  </a:lnTo>
                  <a:lnTo>
                    <a:pt x="40" y="140"/>
                  </a:lnTo>
                  <a:lnTo>
                    <a:pt x="42" y="140"/>
                  </a:lnTo>
                  <a:lnTo>
                    <a:pt x="44" y="140"/>
                  </a:lnTo>
                  <a:lnTo>
                    <a:pt x="48" y="142"/>
                  </a:lnTo>
                  <a:lnTo>
                    <a:pt x="60" y="150"/>
                  </a:lnTo>
                  <a:lnTo>
                    <a:pt x="62" y="146"/>
                  </a:lnTo>
                  <a:lnTo>
                    <a:pt x="66" y="144"/>
                  </a:lnTo>
                  <a:lnTo>
                    <a:pt x="70" y="144"/>
                  </a:lnTo>
                  <a:lnTo>
                    <a:pt x="72" y="144"/>
                  </a:lnTo>
                  <a:lnTo>
                    <a:pt x="76" y="142"/>
                  </a:lnTo>
                  <a:lnTo>
                    <a:pt x="78" y="138"/>
                  </a:lnTo>
                  <a:lnTo>
                    <a:pt x="80" y="138"/>
                  </a:lnTo>
                  <a:lnTo>
                    <a:pt x="82" y="140"/>
                  </a:lnTo>
                  <a:lnTo>
                    <a:pt x="86" y="140"/>
                  </a:lnTo>
                  <a:lnTo>
                    <a:pt x="88" y="140"/>
                  </a:lnTo>
                  <a:lnTo>
                    <a:pt x="90" y="140"/>
                  </a:lnTo>
                  <a:lnTo>
                    <a:pt x="92" y="144"/>
                  </a:lnTo>
                  <a:lnTo>
                    <a:pt x="96" y="144"/>
                  </a:lnTo>
                  <a:lnTo>
                    <a:pt x="96" y="138"/>
                  </a:lnTo>
                  <a:lnTo>
                    <a:pt x="94" y="136"/>
                  </a:lnTo>
                  <a:lnTo>
                    <a:pt x="94" y="134"/>
                  </a:lnTo>
                  <a:lnTo>
                    <a:pt x="92" y="134"/>
                  </a:lnTo>
                  <a:lnTo>
                    <a:pt x="92" y="132"/>
                  </a:lnTo>
                  <a:lnTo>
                    <a:pt x="96" y="130"/>
                  </a:lnTo>
                  <a:lnTo>
                    <a:pt x="100" y="128"/>
                  </a:lnTo>
                  <a:lnTo>
                    <a:pt x="100" y="126"/>
                  </a:lnTo>
                  <a:lnTo>
                    <a:pt x="102" y="122"/>
                  </a:lnTo>
                  <a:lnTo>
                    <a:pt x="104" y="120"/>
                  </a:lnTo>
                  <a:lnTo>
                    <a:pt x="106" y="118"/>
                  </a:lnTo>
                  <a:lnTo>
                    <a:pt x="102" y="116"/>
                  </a:lnTo>
                  <a:lnTo>
                    <a:pt x="100" y="114"/>
                  </a:lnTo>
                  <a:lnTo>
                    <a:pt x="98" y="114"/>
                  </a:lnTo>
                  <a:lnTo>
                    <a:pt x="96" y="114"/>
                  </a:lnTo>
                  <a:lnTo>
                    <a:pt x="94" y="110"/>
                  </a:lnTo>
                  <a:lnTo>
                    <a:pt x="94" y="106"/>
                  </a:lnTo>
                  <a:lnTo>
                    <a:pt x="92" y="102"/>
                  </a:lnTo>
                  <a:lnTo>
                    <a:pt x="90" y="98"/>
                  </a:lnTo>
                  <a:lnTo>
                    <a:pt x="86" y="94"/>
                  </a:lnTo>
                  <a:lnTo>
                    <a:pt x="86" y="90"/>
                  </a:lnTo>
                  <a:lnTo>
                    <a:pt x="88" y="88"/>
                  </a:lnTo>
                  <a:lnTo>
                    <a:pt x="92" y="88"/>
                  </a:lnTo>
                  <a:lnTo>
                    <a:pt x="96" y="86"/>
                  </a:lnTo>
                  <a:lnTo>
                    <a:pt x="98" y="82"/>
                  </a:lnTo>
                  <a:lnTo>
                    <a:pt x="104" y="80"/>
                  </a:lnTo>
                  <a:lnTo>
                    <a:pt x="112" y="74"/>
                  </a:lnTo>
                  <a:lnTo>
                    <a:pt x="118" y="78"/>
                  </a:lnTo>
                  <a:lnTo>
                    <a:pt x="116" y="62"/>
                  </a:lnTo>
                  <a:lnTo>
                    <a:pt x="116" y="58"/>
                  </a:lnTo>
                  <a:lnTo>
                    <a:pt x="114" y="54"/>
                  </a:lnTo>
                  <a:lnTo>
                    <a:pt x="116" y="44"/>
                  </a:lnTo>
                  <a:lnTo>
                    <a:pt x="114" y="42"/>
                  </a:lnTo>
                  <a:lnTo>
                    <a:pt x="112" y="38"/>
                  </a:lnTo>
                  <a:lnTo>
                    <a:pt x="112" y="36"/>
                  </a:lnTo>
                  <a:lnTo>
                    <a:pt x="114" y="26"/>
                  </a:lnTo>
                  <a:lnTo>
                    <a:pt x="114" y="20"/>
                  </a:lnTo>
                  <a:lnTo>
                    <a:pt x="114" y="2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13" name="Freeform 529">
              <a:extLst>
                <a:ext uri="{FF2B5EF4-FFF2-40B4-BE49-F238E27FC236}">
                  <a16:creationId xmlns:a16="http://schemas.microsoft.com/office/drawing/2014/main" id="{8C357D52-8136-425E-A8D3-42E4A9F495E4}"/>
                </a:ext>
              </a:extLst>
            </p:cNvPr>
            <p:cNvSpPr>
              <a:spLocks/>
            </p:cNvSpPr>
            <p:nvPr/>
          </p:nvSpPr>
          <p:spPr bwMode="auto">
            <a:xfrm>
              <a:off x="5172075" y="2892425"/>
              <a:ext cx="149225" cy="73025"/>
            </a:xfrm>
            <a:custGeom>
              <a:avLst/>
              <a:gdLst/>
              <a:ahLst/>
              <a:cxnLst>
                <a:cxn ang="0">
                  <a:pos x="0" y="10"/>
                </a:cxn>
                <a:cxn ang="0">
                  <a:pos x="8" y="14"/>
                </a:cxn>
                <a:cxn ang="0">
                  <a:pos x="18" y="22"/>
                </a:cxn>
                <a:cxn ang="0">
                  <a:pos x="22" y="34"/>
                </a:cxn>
                <a:cxn ang="0">
                  <a:pos x="22" y="40"/>
                </a:cxn>
                <a:cxn ang="0">
                  <a:pos x="24" y="42"/>
                </a:cxn>
                <a:cxn ang="0">
                  <a:pos x="30" y="40"/>
                </a:cxn>
                <a:cxn ang="0">
                  <a:pos x="38" y="42"/>
                </a:cxn>
                <a:cxn ang="0">
                  <a:pos x="48" y="42"/>
                </a:cxn>
                <a:cxn ang="0">
                  <a:pos x="50" y="44"/>
                </a:cxn>
                <a:cxn ang="0">
                  <a:pos x="52" y="46"/>
                </a:cxn>
                <a:cxn ang="0">
                  <a:pos x="62" y="46"/>
                </a:cxn>
                <a:cxn ang="0">
                  <a:pos x="72" y="44"/>
                </a:cxn>
                <a:cxn ang="0">
                  <a:pos x="76" y="38"/>
                </a:cxn>
                <a:cxn ang="0">
                  <a:pos x="84" y="40"/>
                </a:cxn>
                <a:cxn ang="0">
                  <a:pos x="88" y="46"/>
                </a:cxn>
                <a:cxn ang="0">
                  <a:pos x="92" y="46"/>
                </a:cxn>
                <a:cxn ang="0">
                  <a:pos x="90" y="40"/>
                </a:cxn>
                <a:cxn ang="0">
                  <a:pos x="92" y="36"/>
                </a:cxn>
                <a:cxn ang="0">
                  <a:pos x="90" y="30"/>
                </a:cxn>
                <a:cxn ang="0">
                  <a:pos x="86" y="28"/>
                </a:cxn>
                <a:cxn ang="0">
                  <a:pos x="82" y="26"/>
                </a:cxn>
                <a:cxn ang="0">
                  <a:pos x="82" y="24"/>
                </a:cxn>
                <a:cxn ang="0">
                  <a:pos x="76" y="20"/>
                </a:cxn>
                <a:cxn ang="0">
                  <a:pos x="72" y="14"/>
                </a:cxn>
                <a:cxn ang="0">
                  <a:pos x="64" y="14"/>
                </a:cxn>
                <a:cxn ang="0">
                  <a:pos x="58" y="16"/>
                </a:cxn>
                <a:cxn ang="0">
                  <a:pos x="54" y="14"/>
                </a:cxn>
                <a:cxn ang="0">
                  <a:pos x="46" y="16"/>
                </a:cxn>
                <a:cxn ang="0">
                  <a:pos x="40" y="8"/>
                </a:cxn>
                <a:cxn ang="0">
                  <a:pos x="32" y="4"/>
                </a:cxn>
                <a:cxn ang="0">
                  <a:pos x="22" y="4"/>
                </a:cxn>
                <a:cxn ang="0">
                  <a:pos x="14" y="0"/>
                </a:cxn>
                <a:cxn ang="0">
                  <a:pos x="8" y="0"/>
                </a:cxn>
                <a:cxn ang="0">
                  <a:pos x="0" y="6"/>
                </a:cxn>
                <a:cxn ang="0">
                  <a:pos x="0" y="10"/>
                </a:cxn>
              </a:cxnLst>
              <a:rect l="0" t="0" r="r" b="b"/>
              <a:pathLst>
                <a:path w="94" h="46">
                  <a:moveTo>
                    <a:pt x="0" y="10"/>
                  </a:moveTo>
                  <a:lnTo>
                    <a:pt x="0" y="10"/>
                  </a:lnTo>
                  <a:lnTo>
                    <a:pt x="4" y="14"/>
                  </a:lnTo>
                  <a:lnTo>
                    <a:pt x="8" y="14"/>
                  </a:lnTo>
                  <a:lnTo>
                    <a:pt x="12" y="18"/>
                  </a:lnTo>
                  <a:lnTo>
                    <a:pt x="18" y="22"/>
                  </a:lnTo>
                  <a:lnTo>
                    <a:pt x="22" y="28"/>
                  </a:lnTo>
                  <a:lnTo>
                    <a:pt x="22" y="34"/>
                  </a:lnTo>
                  <a:lnTo>
                    <a:pt x="22" y="38"/>
                  </a:lnTo>
                  <a:lnTo>
                    <a:pt x="22" y="40"/>
                  </a:lnTo>
                  <a:lnTo>
                    <a:pt x="24" y="40"/>
                  </a:lnTo>
                  <a:lnTo>
                    <a:pt x="24" y="42"/>
                  </a:lnTo>
                  <a:lnTo>
                    <a:pt x="26" y="40"/>
                  </a:lnTo>
                  <a:lnTo>
                    <a:pt x="30" y="40"/>
                  </a:lnTo>
                  <a:lnTo>
                    <a:pt x="34" y="40"/>
                  </a:lnTo>
                  <a:lnTo>
                    <a:pt x="38" y="42"/>
                  </a:lnTo>
                  <a:lnTo>
                    <a:pt x="40" y="44"/>
                  </a:lnTo>
                  <a:lnTo>
                    <a:pt x="48" y="42"/>
                  </a:lnTo>
                  <a:lnTo>
                    <a:pt x="50" y="42"/>
                  </a:lnTo>
                  <a:lnTo>
                    <a:pt x="50" y="44"/>
                  </a:lnTo>
                  <a:lnTo>
                    <a:pt x="50" y="46"/>
                  </a:lnTo>
                  <a:lnTo>
                    <a:pt x="52" y="46"/>
                  </a:lnTo>
                  <a:lnTo>
                    <a:pt x="52" y="46"/>
                  </a:lnTo>
                  <a:lnTo>
                    <a:pt x="62" y="46"/>
                  </a:lnTo>
                  <a:lnTo>
                    <a:pt x="70" y="46"/>
                  </a:lnTo>
                  <a:lnTo>
                    <a:pt x="72" y="44"/>
                  </a:lnTo>
                  <a:lnTo>
                    <a:pt x="74" y="40"/>
                  </a:lnTo>
                  <a:lnTo>
                    <a:pt x="76" y="38"/>
                  </a:lnTo>
                  <a:lnTo>
                    <a:pt x="80" y="38"/>
                  </a:lnTo>
                  <a:lnTo>
                    <a:pt x="84" y="40"/>
                  </a:lnTo>
                  <a:lnTo>
                    <a:pt x="86" y="42"/>
                  </a:lnTo>
                  <a:lnTo>
                    <a:pt x="88" y="46"/>
                  </a:lnTo>
                  <a:lnTo>
                    <a:pt x="90" y="46"/>
                  </a:lnTo>
                  <a:lnTo>
                    <a:pt x="92" y="46"/>
                  </a:lnTo>
                  <a:lnTo>
                    <a:pt x="94" y="42"/>
                  </a:lnTo>
                  <a:lnTo>
                    <a:pt x="90" y="40"/>
                  </a:lnTo>
                  <a:lnTo>
                    <a:pt x="90" y="38"/>
                  </a:lnTo>
                  <a:lnTo>
                    <a:pt x="92" y="36"/>
                  </a:lnTo>
                  <a:lnTo>
                    <a:pt x="94" y="34"/>
                  </a:lnTo>
                  <a:lnTo>
                    <a:pt x="90" y="30"/>
                  </a:lnTo>
                  <a:lnTo>
                    <a:pt x="88" y="28"/>
                  </a:lnTo>
                  <a:lnTo>
                    <a:pt x="86" y="28"/>
                  </a:lnTo>
                  <a:lnTo>
                    <a:pt x="82" y="28"/>
                  </a:lnTo>
                  <a:lnTo>
                    <a:pt x="82" y="26"/>
                  </a:lnTo>
                  <a:lnTo>
                    <a:pt x="82" y="24"/>
                  </a:lnTo>
                  <a:lnTo>
                    <a:pt x="82" y="24"/>
                  </a:lnTo>
                  <a:lnTo>
                    <a:pt x="78" y="22"/>
                  </a:lnTo>
                  <a:lnTo>
                    <a:pt x="76" y="20"/>
                  </a:lnTo>
                  <a:lnTo>
                    <a:pt x="74" y="18"/>
                  </a:lnTo>
                  <a:lnTo>
                    <a:pt x="72" y="14"/>
                  </a:lnTo>
                  <a:lnTo>
                    <a:pt x="68" y="12"/>
                  </a:lnTo>
                  <a:lnTo>
                    <a:pt x="64" y="14"/>
                  </a:lnTo>
                  <a:lnTo>
                    <a:pt x="60" y="16"/>
                  </a:lnTo>
                  <a:lnTo>
                    <a:pt x="58" y="16"/>
                  </a:lnTo>
                  <a:lnTo>
                    <a:pt x="56" y="14"/>
                  </a:lnTo>
                  <a:lnTo>
                    <a:pt x="54" y="14"/>
                  </a:lnTo>
                  <a:lnTo>
                    <a:pt x="50" y="16"/>
                  </a:lnTo>
                  <a:lnTo>
                    <a:pt x="46" y="16"/>
                  </a:lnTo>
                  <a:lnTo>
                    <a:pt x="44" y="14"/>
                  </a:lnTo>
                  <a:lnTo>
                    <a:pt x="40" y="8"/>
                  </a:lnTo>
                  <a:lnTo>
                    <a:pt x="36" y="6"/>
                  </a:lnTo>
                  <a:lnTo>
                    <a:pt x="32" y="4"/>
                  </a:lnTo>
                  <a:lnTo>
                    <a:pt x="28" y="4"/>
                  </a:lnTo>
                  <a:lnTo>
                    <a:pt x="22" y="4"/>
                  </a:lnTo>
                  <a:lnTo>
                    <a:pt x="16" y="4"/>
                  </a:lnTo>
                  <a:lnTo>
                    <a:pt x="14" y="0"/>
                  </a:lnTo>
                  <a:lnTo>
                    <a:pt x="12" y="0"/>
                  </a:lnTo>
                  <a:lnTo>
                    <a:pt x="8" y="0"/>
                  </a:lnTo>
                  <a:lnTo>
                    <a:pt x="4" y="2"/>
                  </a:lnTo>
                  <a:lnTo>
                    <a:pt x="0" y="6"/>
                  </a:lnTo>
                  <a:lnTo>
                    <a:pt x="0" y="10"/>
                  </a:lnTo>
                  <a:lnTo>
                    <a:pt x="0" y="1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14" name="Freeform 530">
              <a:extLst>
                <a:ext uri="{FF2B5EF4-FFF2-40B4-BE49-F238E27FC236}">
                  <a16:creationId xmlns:a16="http://schemas.microsoft.com/office/drawing/2014/main" id="{58FEB440-6795-4D1C-A011-FAFAE0C91E4E}"/>
                </a:ext>
              </a:extLst>
            </p:cNvPr>
            <p:cNvSpPr>
              <a:spLocks/>
            </p:cNvSpPr>
            <p:nvPr/>
          </p:nvSpPr>
          <p:spPr bwMode="auto">
            <a:xfrm>
              <a:off x="4778375" y="2012950"/>
              <a:ext cx="225425" cy="365125"/>
            </a:xfrm>
            <a:custGeom>
              <a:avLst/>
              <a:gdLst/>
              <a:ahLst/>
              <a:cxnLst>
                <a:cxn ang="0">
                  <a:pos x="52" y="96"/>
                </a:cxn>
                <a:cxn ang="0">
                  <a:pos x="56" y="98"/>
                </a:cxn>
                <a:cxn ang="0">
                  <a:pos x="56" y="104"/>
                </a:cxn>
                <a:cxn ang="0">
                  <a:pos x="58" y="114"/>
                </a:cxn>
                <a:cxn ang="0">
                  <a:pos x="56" y="118"/>
                </a:cxn>
                <a:cxn ang="0">
                  <a:pos x="48" y="124"/>
                </a:cxn>
                <a:cxn ang="0">
                  <a:pos x="40" y="138"/>
                </a:cxn>
                <a:cxn ang="0">
                  <a:pos x="32" y="146"/>
                </a:cxn>
                <a:cxn ang="0">
                  <a:pos x="26" y="152"/>
                </a:cxn>
                <a:cxn ang="0">
                  <a:pos x="20" y="156"/>
                </a:cxn>
                <a:cxn ang="0">
                  <a:pos x="12" y="166"/>
                </a:cxn>
                <a:cxn ang="0">
                  <a:pos x="16" y="176"/>
                </a:cxn>
                <a:cxn ang="0">
                  <a:pos x="20" y="186"/>
                </a:cxn>
                <a:cxn ang="0">
                  <a:pos x="16" y="200"/>
                </a:cxn>
                <a:cxn ang="0">
                  <a:pos x="20" y="204"/>
                </a:cxn>
                <a:cxn ang="0">
                  <a:pos x="26" y="214"/>
                </a:cxn>
                <a:cxn ang="0">
                  <a:pos x="26" y="210"/>
                </a:cxn>
                <a:cxn ang="0">
                  <a:pos x="36" y="216"/>
                </a:cxn>
                <a:cxn ang="0">
                  <a:pos x="28" y="220"/>
                </a:cxn>
                <a:cxn ang="0">
                  <a:pos x="36" y="220"/>
                </a:cxn>
                <a:cxn ang="0">
                  <a:pos x="38" y="228"/>
                </a:cxn>
                <a:cxn ang="0">
                  <a:pos x="54" y="228"/>
                </a:cxn>
                <a:cxn ang="0">
                  <a:pos x="68" y="218"/>
                </a:cxn>
                <a:cxn ang="0">
                  <a:pos x="72" y="216"/>
                </a:cxn>
                <a:cxn ang="0">
                  <a:pos x="78" y="214"/>
                </a:cxn>
                <a:cxn ang="0">
                  <a:pos x="84" y="212"/>
                </a:cxn>
                <a:cxn ang="0">
                  <a:pos x="86" y="212"/>
                </a:cxn>
                <a:cxn ang="0">
                  <a:pos x="122" y="190"/>
                </a:cxn>
                <a:cxn ang="0">
                  <a:pos x="142" y="172"/>
                </a:cxn>
                <a:cxn ang="0">
                  <a:pos x="138" y="164"/>
                </a:cxn>
                <a:cxn ang="0">
                  <a:pos x="130" y="158"/>
                </a:cxn>
                <a:cxn ang="0">
                  <a:pos x="134" y="144"/>
                </a:cxn>
                <a:cxn ang="0">
                  <a:pos x="132" y="134"/>
                </a:cxn>
                <a:cxn ang="0">
                  <a:pos x="124" y="124"/>
                </a:cxn>
                <a:cxn ang="0">
                  <a:pos x="122" y="110"/>
                </a:cxn>
                <a:cxn ang="0">
                  <a:pos x="122" y="102"/>
                </a:cxn>
                <a:cxn ang="0">
                  <a:pos x="122" y="90"/>
                </a:cxn>
                <a:cxn ang="0">
                  <a:pos x="118" y="58"/>
                </a:cxn>
                <a:cxn ang="0">
                  <a:pos x="122" y="46"/>
                </a:cxn>
                <a:cxn ang="0">
                  <a:pos x="116" y="42"/>
                </a:cxn>
                <a:cxn ang="0">
                  <a:pos x="116" y="24"/>
                </a:cxn>
                <a:cxn ang="0">
                  <a:pos x="114" y="18"/>
                </a:cxn>
                <a:cxn ang="0">
                  <a:pos x="98" y="0"/>
                </a:cxn>
                <a:cxn ang="0">
                  <a:pos x="88" y="6"/>
                </a:cxn>
                <a:cxn ang="0">
                  <a:pos x="76" y="8"/>
                </a:cxn>
                <a:cxn ang="0">
                  <a:pos x="68" y="14"/>
                </a:cxn>
                <a:cxn ang="0">
                  <a:pos x="68" y="22"/>
                </a:cxn>
                <a:cxn ang="0">
                  <a:pos x="60" y="36"/>
                </a:cxn>
                <a:cxn ang="0">
                  <a:pos x="58" y="42"/>
                </a:cxn>
                <a:cxn ang="0">
                  <a:pos x="48" y="34"/>
                </a:cxn>
                <a:cxn ang="0">
                  <a:pos x="42" y="34"/>
                </a:cxn>
                <a:cxn ang="0">
                  <a:pos x="14" y="20"/>
                </a:cxn>
                <a:cxn ang="0">
                  <a:pos x="8" y="22"/>
                </a:cxn>
                <a:cxn ang="0">
                  <a:pos x="4" y="28"/>
                </a:cxn>
                <a:cxn ang="0">
                  <a:pos x="12" y="38"/>
                </a:cxn>
                <a:cxn ang="0">
                  <a:pos x="24" y="42"/>
                </a:cxn>
                <a:cxn ang="0">
                  <a:pos x="34" y="50"/>
                </a:cxn>
                <a:cxn ang="0">
                  <a:pos x="36" y="58"/>
                </a:cxn>
                <a:cxn ang="0">
                  <a:pos x="36" y="64"/>
                </a:cxn>
                <a:cxn ang="0">
                  <a:pos x="38" y="78"/>
                </a:cxn>
                <a:cxn ang="0">
                  <a:pos x="40" y="96"/>
                </a:cxn>
              </a:cxnLst>
              <a:rect l="0" t="0" r="r" b="b"/>
              <a:pathLst>
                <a:path w="142" h="230">
                  <a:moveTo>
                    <a:pt x="40" y="96"/>
                  </a:moveTo>
                  <a:lnTo>
                    <a:pt x="40" y="96"/>
                  </a:lnTo>
                  <a:lnTo>
                    <a:pt x="52" y="96"/>
                  </a:lnTo>
                  <a:lnTo>
                    <a:pt x="54" y="100"/>
                  </a:lnTo>
                  <a:lnTo>
                    <a:pt x="56" y="100"/>
                  </a:lnTo>
                  <a:lnTo>
                    <a:pt x="56" y="98"/>
                  </a:lnTo>
                  <a:lnTo>
                    <a:pt x="56" y="98"/>
                  </a:lnTo>
                  <a:lnTo>
                    <a:pt x="56" y="102"/>
                  </a:lnTo>
                  <a:lnTo>
                    <a:pt x="56" y="104"/>
                  </a:lnTo>
                  <a:lnTo>
                    <a:pt x="56" y="110"/>
                  </a:lnTo>
                  <a:lnTo>
                    <a:pt x="58" y="112"/>
                  </a:lnTo>
                  <a:lnTo>
                    <a:pt x="58" y="114"/>
                  </a:lnTo>
                  <a:lnTo>
                    <a:pt x="56" y="114"/>
                  </a:lnTo>
                  <a:lnTo>
                    <a:pt x="56" y="116"/>
                  </a:lnTo>
                  <a:lnTo>
                    <a:pt x="56" y="118"/>
                  </a:lnTo>
                  <a:lnTo>
                    <a:pt x="54" y="118"/>
                  </a:lnTo>
                  <a:lnTo>
                    <a:pt x="52" y="120"/>
                  </a:lnTo>
                  <a:lnTo>
                    <a:pt x="48" y="124"/>
                  </a:lnTo>
                  <a:lnTo>
                    <a:pt x="48" y="130"/>
                  </a:lnTo>
                  <a:lnTo>
                    <a:pt x="46" y="130"/>
                  </a:lnTo>
                  <a:lnTo>
                    <a:pt x="40" y="138"/>
                  </a:lnTo>
                  <a:lnTo>
                    <a:pt x="40" y="142"/>
                  </a:lnTo>
                  <a:lnTo>
                    <a:pt x="38" y="144"/>
                  </a:lnTo>
                  <a:lnTo>
                    <a:pt x="32" y="146"/>
                  </a:lnTo>
                  <a:lnTo>
                    <a:pt x="30" y="148"/>
                  </a:lnTo>
                  <a:lnTo>
                    <a:pt x="28" y="152"/>
                  </a:lnTo>
                  <a:lnTo>
                    <a:pt x="26" y="152"/>
                  </a:lnTo>
                  <a:lnTo>
                    <a:pt x="26" y="156"/>
                  </a:lnTo>
                  <a:lnTo>
                    <a:pt x="22" y="156"/>
                  </a:lnTo>
                  <a:lnTo>
                    <a:pt x="20" y="156"/>
                  </a:lnTo>
                  <a:lnTo>
                    <a:pt x="20" y="158"/>
                  </a:lnTo>
                  <a:lnTo>
                    <a:pt x="18" y="162"/>
                  </a:lnTo>
                  <a:lnTo>
                    <a:pt x="12" y="166"/>
                  </a:lnTo>
                  <a:lnTo>
                    <a:pt x="12" y="172"/>
                  </a:lnTo>
                  <a:lnTo>
                    <a:pt x="16" y="174"/>
                  </a:lnTo>
                  <a:lnTo>
                    <a:pt x="16" y="176"/>
                  </a:lnTo>
                  <a:lnTo>
                    <a:pt x="16" y="176"/>
                  </a:lnTo>
                  <a:lnTo>
                    <a:pt x="20" y="184"/>
                  </a:lnTo>
                  <a:lnTo>
                    <a:pt x="20" y="186"/>
                  </a:lnTo>
                  <a:lnTo>
                    <a:pt x="16" y="190"/>
                  </a:lnTo>
                  <a:lnTo>
                    <a:pt x="16" y="192"/>
                  </a:lnTo>
                  <a:lnTo>
                    <a:pt x="16" y="200"/>
                  </a:lnTo>
                  <a:lnTo>
                    <a:pt x="18" y="206"/>
                  </a:lnTo>
                  <a:lnTo>
                    <a:pt x="18" y="204"/>
                  </a:lnTo>
                  <a:lnTo>
                    <a:pt x="20" y="204"/>
                  </a:lnTo>
                  <a:lnTo>
                    <a:pt x="22" y="204"/>
                  </a:lnTo>
                  <a:lnTo>
                    <a:pt x="22" y="214"/>
                  </a:lnTo>
                  <a:lnTo>
                    <a:pt x="26" y="214"/>
                  </a:lnTo>
                  <a:lnTo>
                    <a:pt x="24" y="210"/>
                  </a:lnTo>
                  <a:lnTo>
                    <a:pt x="24" y="208"/>
                  </a:lnTo>
                  <a:lnTo>
                    <a:pt x="26" y="210"/>
                  </a:lnTo>
                  <a:lnTo>
                    <a:pt x="32" y="212"/>
                  </a:lnTo>
                  <a:lnTo>
                    <a:pt x="32" y="216"/>
                  </a:lnTo>
                  <a:lnTo>
                    <a:pt x="36" y="216"/>
                  </a:lnTo>
                  <a:lnTo>
                    <a:pt x="38" y="214"/>
                  </a:lnTo>
                  <a:lnTo>
                    <a:pt x="38" y="218"/>
                  </a:lnTo>
                  <a:lnTo>
                    <a:pt x="28" y="220"/>
                  </a:lnTo>
                  <a:lnTo>
                    <a:pt x="28" y="228"/>
                  </a:lnTo>
                  <a:lnTo>
                    <a:pt x="34" y="226"/>
                  </a:lnTo>
                  <a:lnTo>
                    <a:pt x="36" y="220"/>
                  </a:lnTo>
                  <a:lnTo>
                    <a:pt x="40" y="224"/>
                  </a:lnTo>
                  <a:lnTo>
                    <a:pt x="40" y="226"/>
                  </a:lnTo>
                  <a:lnTo>
                    <a:pt x="38" y="228"/>
                  </a:lnTo>
                  <a:lnTo>
                    <a:pt x="42" y="228"/>
                  </a:lnTo>
                  <a:lnTo>
                    <a:pt x="42" y="230"/>
                  </a:lnTo>
                  <a:lnTo>
                    <a:pt x="54" y="228"/>
                  </a:lnTo>
                  <a:lnTo>
                    <a:pt x="54" y="226"/>
                  </a:lnTo>
                  <a:lnTo>
                    <a:pt x="58" y="222"/>
                  </a:lnTo>
                  <a:lnTo>
                    <a:pt x="68" y="218"/>
                  </a:lnTo>
                  <a:lnTo>
                    <a:pt x="68" y="214"/>
                  </a:lnTo>
                  <a:lnTo>
                    <a:pt x="70" y="214"/>
                  </a:lnTo>
                  <a:lnTo>
                    <a:pt x="72" y="216"/>
                  </a:lnTo>
                  <a:lnTo>
                    <a:pt x="74" y="214"/>
                  </a:lnTo>
                  <a:lnTo>
                    <a:pt x="76" y="214"/>
                  </a:lnTo>
                  <a:lnTo>
                    <a:pt x="78" y="214"/>
                  </a:lnTo>
                  <a:lnTo>
                    <a:pt x="82" y="216"/>
                  </a:lnTo>
                  <a:lnTo>
                    <a:pt x="82" y="212"/>
                  </a:lnTo>
                  <a:lnTo>
                    <a:pt x="84" y="212"/>
                  </a:lnTo>
                  <a:lnTo>
                    <a:pt x="84" y="210"/>
                  </a:lnTo>
                  <a:lnTo>
                    <a:pt x="86" y="210"/>
                  </a:lnTo>
                  <a:lnTo>
                    <a:pt x="86" y="212"/>
                  </a:lnTo>
                  <a:lnTo>
                    <a:pt x="90" y="212"/>
                  </a:lnTo>
                  <a:lnTo>
                    <a:pt x="98" y="206"/>
                  </a:lnTo>
                  <a:lnTo>
                    <a:pt x="122" y="190"/>
                  </a:lnTo>
                  <a:lnTo>
                    <a:pt x="136" y="180"/>
                  </a:lnTo>
                  <a:lnTo>
                    <a:pt x="142" y="176"/>
                  </a:lnTo>
                  <a:lnTo>
                    <a:pt x="142" y="172"/>
                  </a:lnTo>
                  <a:lnTo>
                    <a:pt x="140" y="166"/>
                  </a:lnTo>
                  <a:lnTo>
                    <a:pt x="140" y="164"/>
                  </a:lnTo>
                  <a:lnTo>
                    <a:pt x="138" y="164"/>
                  </a:lnTo>
                  <a:lnTo>
                    <a:pt x="132" y="162"/>
                  </a:lnTo>
                  <a:lnTo>
                    <a:pt x="130" y="160"/>
                  </a:lnTo>
                  <a:lnTo>
                    <a:pt x="130" y="158"/>
                  </a:lnTo>
                  <a:lnTo>
                    <a:pt x="130" y="152"/>
                  </a:lnTo>
                  <a:lnTo>
                    <a:pt x="130" y="148"/>
                  </a:lnTo>
                  <a:lnTo>
                    <a:pt x="134" y="144"/>
                  </a:lnTo>
                  <a:lnTo>
                    <a:pt x="134" y="142"/>
                  </a:lnTo>
                  <a:lnTo>
                    <a:pt x="134" y="140"/>
                  </a:lnTo>
                  <a:lnTo>
                    <a:pt x="132" y="134"/>
                  </a:lnTo>
                  <a:lnTo>
                    <a:pt x="130" y="130"/>
                  </a:lnTo>
                  <a:lnTo>
                    <a:pt x="128" y="128"/>
                  </a:lnTo>
                  <a:lnTo>
                    <a:pt x="124" y="124"/>
                  </a:lnTo>
                  <a:lnTo>
                    <a:pt x="124" y="120"/>
                  </a:lnTo>
                  <a:lnTo>
                    <a:pt x="122" y="114"/>
                  </a:lnTo>
                  <a:lnTo>
                    <a:pt x="122" y="110"/>
                  </a:lnTo>
                  <a:lnTo>
                    <a:pt x="122" y="106"/>
                  </a:lnTo>
                  <a:lnTo>
                    <a:pt x="124" y="104"/>
                  </a:lnTo>
                  <a:lnTo>
                    <a:pt x="122" y="102"/>
                  </a:lnTo>
                  <a:lnTo>
                    <a:pt x="122" y="98"/>
                  </a:lnTo>
                  <a:lnTo>
                    <a:pt x="122" y="94"/>
                  </a:lnTo>
                  <a:lnTo>
                    <a:pt x="122" y="90"/>
                  </a:lnTo>
                  <a:lnTo>
                    <a:pt x="116" y="64"/>
                  </a:lnTo>
                  <a:lnTo>
                    <a:pt x="116" y="62"/>
                  </a:lnTo>
                  <a:lnTo>
                    <a:pt x="118" y="58"/>
                  </a:lnTo>
                  <a:lnTo>
                    <a:pt x="122" y="52"/>
                  </a:lnTo>
                  <a:lnTo>
                    <a:pt x="122" y="48"/>
                  </a:lnTo>
                  <a:lnTo>
                    <a:pt x="122" y="46"/>
                  </a:lnTo>
                  <a:lnTo>
                    <a:pt x="120" y="42"/>
                  </a:lnTo>
                  <a:lnTo>
                    <a:pt x="118" y="44"/>
                  </a:lnTo>
                  <a:lnTo>
                    <a:pt x="116" y="42"/>
                  </a:lnTo>
                  <a:lnTo>
                    <a:pt x="114" y="38"/>
                  </a:lnTo>
                  <a:lnTo>
                    <a:pt x="114" y="32"/>
                  </a:lnTo>
                  <a:lnTo>
                    <a:pt x="116" y="24"/>
                  </a:lnTo>
                  <a:lnTo>
                    <a:pt x="120" y="20"/>
                  </a:lnTo>
                  <a:lnTo>
                    <a:pt x="120" y="18"/>
                  </a:lnTo>
                  <a:lnTo>
                    <a:pt x="114" y="18"/>
                  </a:lnTo>
                  <a:lnTo>
                    <a:pt x="106" y="12"/>
                  </a:lnTo>
                  <a:lnTo>
                    <a:pt x="102" y="4"/>
                  </a:lnTo>
                  <a:lnTo>
                    <a:pt x="98" y="0"/>
                  </a:lnTo>
                  <a:lnTo>
                    <a:pt x="94" y="2"/>
                  </a:lnTo>
                  <a:lnTo>
                    <a:pt x="90" y="6"/>
                  </a:lnTo>
                  <a:lnTo>
                    <a:pt x="88" y="6"/>
                  </a:lnTo>
                  <a:lnTo>
                    <a:pt x="80" y="4"/>
                  </a:lnTo>
                  <a:lnTo>
                    <a:pt x="78" y="6"/>
                  </a:lnTo>
                  <a:lnTo>
                    <a:pt x="76" y="8"/>
                  </a:lnTo>
                  <a:lnTo>
                    <a:pt x="74" y="10"/>
                  </a:lnTo>
                  <a:lnTo>
                    <a:pt x="70" y="12"/>
                  </a:lnTo>
                  <a:lnTo>
                    <a:pt x="68" y="14"/>
                  </a:lnTo>
                  <a:lnTo>
                    <a:pt x="68" y="18"/>
                  </a:lnTo>
                  <a:lnTo>
                    <a:pt x="66" y="20"/>
                  </a:lnTo>
                  <a:lnTo>
                    <a:pt x="68" y="22"/>
                  </a:lnTo>
                  <a:lnTo>
                    <a:pt x="68" y="28"/>
                  </a:lnTo>
                  <a:lnTo>
                    <a:pt x="66" y="32"/>
                  </a:lnTo>
                  <a:lnTo>
                    <a:pt x="60" y="36"/>
                  </a:lnTo>
                  <a:lnTo>
                    <a:pt x="58" y="38"/>
                  </a:lnTo>
                  <a:lnTo>
                    <a:pt x="58" y="40"/>
                  </a:lnTo>
                  <a:lnTo>
                    <a:pt x="58" y="42"/>
                  </a:lnTo>
                  <a:lnTo>
                    <a:pt x="52" y="36"/>
                  </a:lnTo>
                  <a:lnTo>
                    <a:pt x="52" y="34"/>
                  </a:lnTo>
                  <a:lnTo>
                    <a:pt x="48" y="34"/>
                  </a:lnTo>
                  <a:lnTo>
                    <a:pt x="46" y="34"/>
                  </a:lnTo>
                  <a:lnTo>
                    <a:pt x="46" y="36"/>
                  </a:lnTo>
                  <a:lnTo>
                    <a:pt x="42" y="34"/>
                  </a:lnTo>
                  <a:lnTo>
                    <a:pt x="34" y="34"/>
                  </a:lnTo>
                  <a:lnTo>
                    <a:pt x="28" y="36"/>
                  </a:lnTo>
                  <a:lnTo>
                    <a:pt x="14" y="20"/>
                  </a:lnTo>
                  <a:lnTo>
                    <a:pt x="10" y="20"/>
                  </a:lnTo>
                  <a:lnTo>
                    <a:pt x="8" y="20"/>
                  </a:lnTo>
                  <a:lnTo>
                    <a:pt x="8" y="22"/>
                  </a:lnTo>
                  <a:lnTo>
                    <a:pt x="6" y="24"/>
                  </a:lnTo>
                  <a:lnTo>
                    <a:pt x="0" y="28"/>
                  </a:lnTo>
                  <a:lnTo>
                    <a:pt x="4" y="28"/>
                  </a:lnTo>
                  <a:lnTo>
                    <a:pt x="8" y="30"/>
                  </a:lnTo>
                  <a:lnTo>
                    <a:pt x="8" y="32"/>
                  </a:lnTo>
                  <a:lnTo>
                    <a:pt x="12" y="38"/>
                  </a:lnTo>
                  <a:lnTo>
                    <a:pt x="14" y="40"/>
                  </a:lnTo>
                  <a:lnTo>
                    <a:pt x="18" y="40"/>
                  </a:lnTo>
                  <a:lnTo>
                    <a:pt x="24" y="42"/>
                  </a:lnTo>
                  <a:lnTo>
                    <a:pt x="26" y="42"/>
                  </a:lnTo>
                  <a:lnTo>
                    <a:pt x="28" y="44"/>
                  </a:lnTo>
                  <a:lnTo>
                    <a:pt x="34" y="50"/>
                  </a:lnTo>
                  <a:lnTo>
                    <a:pt x="36" y="52"/>
                  </a:lnTo>
                  <a:lnTo>
                    <a:pt x="36" y="56"/>
                  </a:lnTo>
                  <a:lnTo>
                    <a:pt x="36" y="58"/>
                  </a:lnTo>
                  <a:lnTo>
                    <a:pt x="36" y="60"/>
                  </a:lnTo>
                  <a:lnTo>
                    <a:pt x="36" y="62"/>
                  </a:lnTo>
                  <a:lnTo>
                    <a:pt x="36" y="64"/>
                  </a:lnTo>
                  <a:lnTo>
                    <a:pt x="38" y="68"/>
                  </a:lnTo>
                  <a:lnTo>
                    <a:pt x="38" y="72"/>
                  </a:lnTo>
                  <a:lnTo>
                    <a:pt x="38" y="78"/>
                  </a:lnTo>
                  <a:lnTo>
                    <a:pt x="36" y="82"/>
                  </a:lnTo>
                  <a:lnTo>
                    <a:pt x="38" y="86"/>
                  </a:lnTo>
                  <a:lnTo>
                    <a:pt x="40" y="96"/>
                  </a:lnTo>
                  <a:lnTo>
                    <a:pt x="40" y="9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15" name="Freeform 531">
              <a:extLst>
                <a:ext uri="{FF2B5EF4-FFF2-40B4-BE49-F238E27FC236}">
                  <a16:creationId xmlns:a16="http://schemas.microsoft.com/office/drawing/2014/main" id="{EB19D4FF-941E-4A7D-9D90-0C6F483314AC}"/>
                </a:ext>
              </a:extLst>
            </p:cNvPr>
            <p:cNvSpPr>
              <a:spLocks noEditPoints="1"/>
            </p:cNvSpPr>
            <p:nvPr/>
          </p:nvSpPr>
          <p:spPr bwMode="auto">
            <a:xfrm>
              <a:off x="4514850" y="2451100"/>
              <a:ext cx="98425" cy="120650"/>
            </a:xfrm>
            <a:custGeom>
              <a:avLst/>
              <a:gdLst/>
              <a:ahLst/>
              <a:cxnLst>
                <a:cxn ang="0">
                  <a:pos x="22" y="62"/>
                </a:cxn>
                <a:cxn ang="0">
                  <a:pos x="30" y="58"/>
                </a:cxn>
                <a:cxn ang="0">
                  <a:pos x="32" y="62"/>
                </a:cxn>
                <a:cxn ang="0">
                  <a:pos x="36" y="62"/>
                </a:cxn>
                <a:cxn ang="0">
                  <a:pos x="26" y="52"/>
                </a:cxn>
                <a:cxn ang="0">
                  <a:pos x="32" y="34"/>
                </a:cxn>
                <a:cxn ang="0">
                  <a:pos x="40" y="32"/>
                </a:cxn>
                <a:cxn ang="0">
                  <a:pos x="34" y="30"/>
                </a:cxn>
                <a:cxn ang="0">
                  <a:pos x="32" y="18"/>
                </a:cxn>
                <a:cxn ang="0">
                  <a:pos x="32" y="16"/>
                </a:cxn>
                <a:cxn ang="0">
                  <a:pos x="36" y="12"/>
                </a:cxn>
                <a:cxn ang="0">
                  <a:pos x="36" y="2"/>
                </a:cxn>
                <a:cxn ang="0">
                  <a:pos x="30" y="2"/>
                </a:cxn>
                <a:cxn ang="0">
                  <a:pos x="24" y="8"/>
                </a:cxn>
                <a:cxn ang="0">
                  <a:pos x="22" y="12"/>
                </a:cxn>
                <a:cxn ang="0">
                  <a:pos x="14" y="14"/>
                </a:cxn>
                <a:cxn ang="0">
                  <a:pos x="8" y="16"/>
                </a:cxn>
                <a:cxn ang="0">
                  <a:pos x="2" y="22"/>
                </a:cxn>
                <a:cxn ang="0">
                  <a:pos x="8" y="20"/>
                </a:cxn>
                <a:cxn ang="0">
                  <a:pos x="12" y="18"/>
                </a:cxn>
                <a:cxn ang="0">
                  <a:pos x="22" y="26"/>
                </a:cxn>
                <a:cxn ang="0">
                  <a:pos x="16" y="22"/>
                </a:cxn>
                <a:cxn ang="0">
                  <a:pos x="0" y="28"/>
                </a:cxn>
                <a:cxn ang="0">
                  <a:pos x="2" y="40"/>
                </a:cxn>
                <a:cxn ang="0">
                  <a:pos x="6" y="44"/>
                </a:cxn>
                <a:cxn ang="0">
                  <a:pos x="2" y="50"/>
                </a:cxn>
                <a:cxn ang="0">
                  <a:pos x="10" y="60"/>
                </a:cxn>
                <a:cxn ang="0">
                  <a:pos x="22" y="62"/>
                </a:cxn>
                <a:cxn ang="0">
                  <a:pos x="60" y="64"/>
                </a:cxn>
                <a:cxn ang="0">
                  <a:pos x="54" y="66"/>
                </a:cxn>
                <a:cxn ang="0">
                  <a:pos x="48" y="68"/>
                </a:cxn>
                <a:cxn ang="0">
                  <a:pos x="42" y="66"/>
                </a:cxn>
                <a:cxn ang="0">
                  <a:pos x="42" y="70"/>
                </a:cxn>
                <a:cxn ang="0">
                  <a:pos x="46" y="76"/>
                </a:cxn>
                <a:cxn ang="0">
                  <a:pos x="50" y="74"/>
                </a:cxn>
                <a:cxn ang="0">
                  <a:pos x="54" y="74"/>
                </a:cxn>
                <a:cxn ang="0">
                  <a:pos x="60" y="66"/>
                </a:cxn>
                <a:cxn ang="0">
                  <a:pos x="60" y="64"/>
                </a:cxn>
                <a:cxn ang="0">
                  <a:pos x="38" y="64"/>
                </a:cxn>
                <a:cxn ang="0">
                  <a:pos x="36" y="70"/>
                </a:cxn>
                <a:cxn ang="0">
                  <a:pos x="38" y="66"/>
                </a:cxn>
                <a:cxn ang="0">
                  <a:pos x="38" y="62"/>
                </a:cxn>
                <a:cxn ang="0">
                  <a:pos x="38" y="64"/>
                </a:cxn>
                <a:cxn ang="0">
                  <a:pos x="54" y="36"/>
                </a:cxn>
                <a:cxn ang="0">
                  <a:pos x="52" y="44"/>
                </a:cxn>
                <a:cxn ang="0">
                  <a:pos x="50" y="48"/>
                </a:cxn>
                <a:cxn ang="0">
                  <a:pos x="48" y="44"/>
                </a:cxn>
                <a:cxn ang="0">
                  <a:pos x="42" y="44"/>
                </a:cxn>
                <a:cxn ang="0">
                  <a:pos x="38" y="48"/>
                </a:cxn>
                <a:cxn ang="0">
                  <a:pos x="40" y="52"/>
                </a:cxn>
                <a:cxn ang="0">
                  <a:pos x="42" y="60"/>
                </a:cxn>
                <a:cxn ang="0">
                  <a:pos x="46" y="58"/>
                </a:cxn>
                <a:cxn ang="0">
                  <a:pos x="50" y="58"/>
                </a:cxn>
                <a:cxn ang="0">
                  <a:pos x="54" y="64"/>
                </a:cxn>
                <a:cxn ang="0">
                  <a:pos x="58" y="58"/>
                </a:cxn>
                <a:cxn ang="0">
                  <a:pos x="60" y="52"/>
                </a:cxn>
                <a:cxn ang="0">
                  <a:pos x="60" y="48"/>
                </a:cxn>
                <a:cxn ang="0">
                  <a:pos x="58" y="36"/>
                </a:cxn>
                <a:cxn ang="0">
                  <a:pos x="54" y="36"/>
                </a:cxn>
                <a:cxn ang="0">
                  <a:pos x="12" y="20"/>
                </a:cxn>
                <a:cxn ang="0">
                  <a:pos x="10" y="24"/>
                </a:cxn>
                <a:cxn ang="0">
                  <a:pos x="14" y="22"/>
                </a:cxn>
                <a:cxn ang="0">
                  <a:pos x="12" y="20"/>
                </a:cxn>
              </a:cxnLst>
              <a:rect l="0" t="0" r="r" b="b"/>
              <a:pathLst>
                <a:path w="62" h="76">
                  <a:moveTo>
                    <a:pt x="22" y="62"/>
                  </a:moveTo>
                  <a:lnTo>
                    <a:pt x="22" y="62"/>
                  </a:lnTo>
                  <a:lnTo>
                    <a:pt x="24" y="52"/>
                  </a:lnTo>
                  <a:lnTo>
                    <a:pt x="30" y="58"/>
                  </a:lnTo>
                  <a:lnTo>
                    <a:pt x="30" y="62"/>
                  </a:lnTo>
                  <a:lnTo>
                    <a:pt x="32" y="62"/>
                  </a:lnTo>
                  <a:lnTo>
                    <a:pt x="34" y="62"/>
                  </a:lnTo>
                  <a:lnTo>
                    <a:pt x="36" y="62"/>
                  </a:lnTo>
                  <a:lnTo>
                    <a:pt x="36" y="52"/>
                  </a:lnTo>
                  <a:lnTo>
                    <a:pt x="26" y="52"/>
                  </a:lnTo>
                  <a:lnTo>
                    <a:pt x="30" y="44"/>
                  </a:lnTo>
                  <a:lnTo>
                    <a:pt x="32" y="34"/>
                  </a:lnTo>
                  <a:lnTo>
                    <a:pt x="36" y="36"/>
                  </a:lnTo>
                  <a:lnTo>
                    <a:pt x="40" y="32"/>
                  </a:lnTo>
                  <a:lnTo>
                    <a:pt x="38" y="30"/>
                  </a:lnTo>
                  <a:lnTo>
                    <a:pt x="34" y="30"/>
                  </a:lnTo>
                  <a:lnTo>
                    <a:pt x="32" y="24"/>
                  </a:lnTo>
                  <a:lnTo>
                    <a:pt x="32" y="18"/>
                  </a:lnTo>
                  <a:lnTo>
                    <a:pt x="26" y="16"/>
                  </a:lnTo>
                  <a:lnTo>
                    <a:pt x="32" y="16"/>
                  </a:lnTo>
                  <a:lnTo>
                    <a:pt x="34" y="12"/>
                  </a:lnTo>
                  <a:lnTo>
                    <a:pt x="36" y="12"/>
                  </a:lnTo>
                  <a:lnTo>
                    <a:pt x="34" y="6"/>
                  </a:lnTo>
                  <a:lnTo>
                    <a:pt x="36" y="2"/>
                  </a:lnTo>
                  <a:lnTo>
                    <a:pt x="36" y="0"/>
                  </a:lnTo>
                  <a:lnTo>
                    <a:pt x="30" y="2"/>
                  </a:lnTo>
                  <a:lnTo>
                    <a:pt x="26" y="4"/>
                  </a:lnTo>
                  <a:lnTo>
                    <a:pt x="24" y="8"/>
                  </a:lnTo>
                  <a:lnTo>
                    <a:pt x="22" y="10"/>
                  </a:lnTo>
                  <a:lnTo>
                    <a:pt x="22" y="12"/>
                  </a:lnTo>
                  <a:lnTo>
                    <a:pt x="16" y="14"/>
                  </a:lnTo>
                  <a:lnTo>
                    <a:pt x="14" y="14"/>
                  </a:lnTo>
                  <a:lnTo>
                    <a:pt x="12" y="14"/>
                  </a:lnTo>
                  <a:lnTo>
                    <a:pt x="8" y="16"/>
                  </a:lnTo>
                  <a:lnTo>
                    <a:pt x="2" y="22"/>
                  </a:lnTo>
                  <a:lnTo>
                    <a:pt x="2" y="22"/>
                  </a:lnTo>
                  <a:lnTo>
                    <a:pt x="6" y="22"/>
                  </a:lnTo>
                  <a:lnTo>
                    <a:pt x="8" y="20"/>
                  </a:lnTo>
                  <a:lnTo>
                    <a:pt x="10" y="18"/>
                  </a:lnTo>
                  <a:lnTo>
                    <a:pt x="12" y="18"/>
                  </a:lnTo>
                  <a:lnTo>
                    <a:pt x="20" y="18"/>
                  </a:lnTo>
                  <a:lnTo>
                    <a:pt x="22" y="26"/>
                  </a:lnTo>
                  <a:lnTo>
                    <a:pt x="18" y="22"/>
                  </a:lnTo>
                  <a:lnTo>
                    <a:pt x="16" y="22"/>
                  </a:lnTo>
                  <a:lnTo>
                    <a:pt x="12" y="30"/>
                  </a:lnTo>
                  <a:lnTo>
                    <a:pt x="0" y="28"/>
                  </a:lnTo>
                  <a:lnTo>
                    <a:pt x="2" y="38"/>
                  </a:lnTo>
                  <a:lnTo>
                    <a:pt x="2" y="40"/>
                  </a:lnTo>
                  <a:lnTo>
                    <a:pt x="6" y="42"/>
                  </a:lnTo>
                  <a:lnTo>
                    <a:pt x="6" y="44"/>
                  </a:lnTo>
                  <a:lnTo>
                    <a:pt x="2" y="46"/>
                  </a:lnTo>
                  <a:lnTo>
                    <a:pt x="2" y="50"/>
                  </a:lnTo>
                  <a:lnTo>
                    <a:pt x="4" y="54"/>
                  </a:lnTo>
                  <a:lnTo>
                    <a:pt x="10" y="60"/>
                  </a:lnTo>
                  <a:lnTo>
                    <a:pt x="10" y="62"/>
                  </a:lnTo>
                  <a:lnTo>
                    <a:pt x="22" y="62"/>
                  </a:lnTo>
                  <a:lnTo>
                    <a:pt x="22" y="62"/>
                  </a:lnTo>
                  <a:close/>
                  <a:moveTo>
                    <a:pt x="60" y="64"/>
                  </a:moveTo>
                  <a:lnTo>
                    <a:pt x="60" y="64"/>
                  </a:lnTo>
                  <a:lnTo>
                    <a:pt x="54" y="66"/>
                  </a:lnTo>
                  <a:lnTo>
                    <a:pt x="50" y="68"/>
                  </a:lnTo>
                  <a:lnTo>
                    <a:pt x="48" y="68"/>
                  </a:lnTo>
                  <a:lnTo>
                    <a:pt x="44" y="66"/>
                  </a:lnTo>
                  <a:lnTo>
                    <a:pt x="42" y="66"/>
                  </a:lnTo>
                  <a:lnTo>
                    <a:pt x="42" y="68"/>
                  </a:lnTo>
                  <a:lnTo>
                    <a:pt x="42" y="70"/>
                  </a:lnTo>
                  <a:lnTo>
                    <a:pt x="44" y="74"/>
                  </a:lnTo>
                  <a:lnTo>
                    <a:pt x="46" y="76"/>
                  </a:lnTo>
                  <a:lnTo>
                    <a:pt x="48" y="76"/>
                  </a:lnTo>
                  <a:lnTo>
                    <a:pt x="50" y="74"/>
                  </a:lnTo>
                  <a:lnTo>
                    <a:pt x="52" y="74"/>
                  </a:lnTo>
                  <a:lnTo>
                    <a:pt x="54" y="74"/>
                  </a:lnTo>
                  <a:lnTo>
                    <a:pt x="56" y="70"/>
                  </a:lnTo>
                  <a:lnTo>
                    <a:pt x="60" y="66"/>
                  </a:lnTo>
                  <a:lnTo>
                    <a:pt x="62" y="64"/>
                  </a:lnTo>
                  <a:lnTo>
                    <a:pt x="60" y="64"/>
                  </a:lnTo>
                  <a:lnTo>
                    <a:pt x="60" y="64"/>
                  </a:lnTo>
                  <a:close/>
                  <a:moveTo>
                    <a:pt x="38" y="64"/>
                  </a:moveTo>
                  <a:lnTo>
                    <a:pt x="38" y="64"/>
                  </a:lnTo>
                  <a:lnTo>
                    <a:pt x="36" y="70"/>
                  </a:lnTo>
                  <a:lnTo>
                    <a:pt x="36" y="72"/>
                  </a:lnTo>
                  <a:lnTo>
                    <a:pt x="38" y="66"/>
                  </a:lnTo>
                  <a:lnTo>
                    <a:pt x="40" y="64"/>
                  </a:lnTo>
                  <a:lnTo>
                    <a:pt x="38" y="62"/>
                  </a:lnTo>
                  <a:lnTo>
                    <a:pt x="38" y="64"/>
                  </a:lnTo>
                  <a:lnTo>
                    <a:pt x="38" y="64"/>
                  </a:lnTo>
                  <a:close/>
                  <a:moveTo>
                    <a:pt x="54" y="36"/>
                  </a:moveTo>
                  <a:lnTo>
                    <a:pt x="54" y="36"/>
                  </a:lnTo>
                  <a:lnTo>
                    <a:pt x="50" y="38"/>
                  </a:lnTo>
                  <a:lnTo>
                    <a:pt x="52" y="44"/>
                  </a:lnTo>
                  <a:lnTo>
                    <a:pt x="50" y="46"/>
                  </a:lnTo>
                  <a:lnTo>
                    <a:pt x="50" y="48"/>
                  </a:lnTo>
                  <a:lnTo>
                    <a:pt x="48" y="48"/>
                  </a:lnTo>
                  <a:lnTo>
                    <a:pt x="48" y="44"/>
                  </a:lnTo>
                  <a:lnTo>
                    <a:pt x="44" y="44"/>
                  </a:lnTo>
                  <a:lnTo>
                    <a:pt x="42" y="44"/>
                  </a:lnTo>
                  <a:lnTo>
                    <a:pt x="42" y="48"/>
                  </a:lnTo>
                  <a:lnTo>
                    <a:pt x="38" y="48"/>
                  </a:lnTo>
                  <a:lnTo>
                    <a:pt x="38" y="50"/>
                  </a:lnTo>
                  <a:lnTo>
                    <a:pt x="40" y="52"/>
                  </a:lnTo>
                  <a:lnTo>
                    <a:pt x="42" y="52"/>
                  </a:lnTo>
                  <a:lnTo>
                    <a:pt x="42" y="60"/>
                  </a:lnTo>
                  <a:lnTo>
                    <a:pt x="48" y="60"/>
                  </a:lnTo>
                  <a:lnTo>
                    <a:pt x="46" y="58"/>
                  </a:lnTo>
                  <a:lnTo>
                    <a:pt x="48" y="58"/>
                  </a:lnTo>
                  <a:lnTo>
                    <a:pt x="50" y="58"/>
                  </a:lnTo>
                  <a:lnTo>
                    <a:pt x="50" y="64"/>
                  </a:lnTo>
                  <a:lnTo>
                    <a:pt x="54" y="64"/>
                  </a:lnTo>
                  <a:lnTo>
                    <a:pt x="54" y="60"/>
                  </a:lnTo>
                  <a:lnTo>
                    <a:pt x="58" y="58"/>
                  </a:lnTo>
                  <a:lnTo>
                    <a:pt x="60" y="56"/>
                  </a:lnTo>
                  <a:lnTo>
                    <a:pt x="60" y="52"/>
                  </a:lnTo>
                  <a:lnTo>
                    <a:pt x="56" y="50"/>
                  </a:lnTo>
                  <a:lnTo>
                    <a:pt x="60" y="48"/>
                  </a:lnTo>
                  <a:lnTo>
                    <a:pt x="60" y="42"/>
                  </a:lnTo>
                  <a:lnTo>
                    <a:pt x="58" y="36"/>
                  </a:lnTo>
                  <a:lnTo>
                    <a:pt x="54" y="36"/>
                  </a:lnTo>
                  <a:lnTo>
                    <a:pt x="54" y="36"/>
                  </a:lnTo>
                  <a:close/>
                  <a:moveTo>
                    <a:pt x="12" y="20"/>
                  </a:moveTo>
                  <a:lnTo>
                    <a:pt x="12" y="20"/>
                  </a:lnTo>
                  <a:lnTo>
                    <a:pt x="10" y="22"/>
                  </a:lnTo>
                  <a:lnTo>
                    <a:pt x="10" y="24"/>
                  </a:lnTo>
                  <a:lnTo>
                    <a:pt x="12" y="22"/>
                  </a:lnTo>
                  <a:lnTo>
                    <a:pt x="14" y="22"/>
                  </a:lnTo>
                  <a:lnTo>
                    <a:pt x="14" y="20"/>
                  </a:lnTo>
                  <a:lnTo>
                    <a:pt x="12" y="20"/>
                  </a:lnTo>
                  <a:lnTo>
                    <a:pt x="12" y="2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16" name="Freeform 532">
              <a:extLst>
                <a:ext uri="{FF2B5EF4-FFF2-40B4-BE49-F238E27FC236}">
                  <a16:creationId xmlns:a16="http://schemas.microsoft.com/office/drawing/2014/main" id="{FB28B1B2-57ED-4CFB-8998-D00017B485F8}"/>
                </a:ext>
              </a:extLst>
            </p:cNvPr>
            <p:cNvSpPr>
              <a:spLocks/>
            </p:cNvSpPr>
            <p:nvPr/>
          </p:nvSpPr>
          <p:spPr bwMode="auto">
            <a:xfrm>
              <a:off x="4581525" y="2552700"/>
              <a:ext cx="31750" cy="19050"/>
            </a:xfrm>
            <a:custGeom>
              <a:avLst/>
              <a:gdLst/>
              <a:ahLst/>
              <a:cxnLst>
                <a:cxn ang="0">
                  <a:pos x="18" y="0"/>
                </a:cxn>
                <a:cxn ang="0">
                  <a:pos x="18" y="0"/>
                </a:cxn>
                <a:cxn ang="0">
                  <a:pos x="12" y="2"/>
                </a:cxn>
                <a:cxn ang="0">
                  <a:pos x="8" y="4"/>
                </a:cxn>
                <a:cxn ang="0">
                  <a:pos x="6" y="4"/>
                </a:cxn>
                <a:cxn ang="0">
                  <a:pos x="2" y="2"/>
                </a:cxn>
                <a:cxn ang="0">
                  <a:pos x="0" y="2"/>
                </a:cxn>
                <a:cxn ang="0">
                  <a:pos x="0" y="4"/>
                </a:cxn>
                <a:cxn ang="0">
                  <a:pos x="0" y="6"/>
                </a:cxn>
                <a:cxn ang="0">
                  <a:pos x="2" y="10"/>
                </a:cxn>
                <a:cxn ang="0">
                  <a:pos x="4" y="12"/>
                </a:cxn>
                <a:cxn ang="0">
                  <a:pos x="6" y="12"/>
                </a:cxn>
                <a:cxn ang="0">
                  <a:pos x="8" y="10"/>
                </a:cxn>
                <a:cxn ang="0">
                  <a:pos x="10" y="10"/>
                </a:cxn>
                <a:cxn ang="0">
                  <a:pos x="12" y="10"/>
                </a:cxn>
                <a:cxn ang="0">
                  <a:pos x="14" y="6"/>
                </a:cxn>
                <a:cxn ang="0">
                  <a:pos x="18" y="2"/>
                </a:cxn>
                <a:cxn ang="0">
                  <a:pos x="20" y="0"/>
                </a:cxn>
                <a:cxn ang="0">
                  <a:pos x="18" y="0"/>
                </a:cxn>
              </a:cxnLst>
              <a:rect l="0" t="0" r="r" b="b"/>
              <a:pathLst>
                <a:path w="20" h="12">
                  <a:moveTo>
                    <a:pt x="18" y="0"/>
                  </a:moveTo>
                  <a:lnTo>
                    <a:pt x="18" y="0"/>
                  </a:lnTo>
                  <a:lnTo>
                    <a:pt x="12" y="2"/>
                  </a:lnTo>
                  <a:lnTo>
                    <a:pt x="8" y="4"/>
                  </a:lnTo>
                  <a:lnTo>
                    <a:pt x="6" y="4"/>
                  </a:lnTo>
                  <a:lnTo>
                    <a:pt x="2" y="2"/>
                  </a:lnTo>
                  <a:lnTo>
                    <a:pt x="0" y="2"/>
                  </a:lnTo>
                  <a:lnTo>
                    <a:pt x="0" y="4"/>
                  </a:lnTo>
                  <a:lnTo>
                    <a:pt x="0" y="6"/>
                  </a:lnTo>
                  <a:lnTo>
                    <a:pt x="2" y="10"/>
                  </a:lnTo>
                  <a:lnTo>
                    <a:pt x="4" y="12"/>
                  </a:lnTo>
                  <a:lnTo>
                    <a:pt x="6" y="12"/>
                  </a:lnTo>
                  <a:lnTo>
                    <a:pt x="8" y="10"/>
                  </a:lnTo>
                  <a:lnTo>
                    <a:pt x="10" y="10"/>
                  </a:lnTo>
                  <a:lnTo>
                    <a:pt x="12" y="10"/>
                  </a:lnTo>
                  <a:lnTo>
                    <a:pt x="14" y="6"/>
                  </a:lnTo>
                  <a:lnTo>
                    <a:pt x="18" y="2"/>
                  </a:lnTo>
                  <a:lnTo>
                    <a:pt x="20" y="0"/>
                  </a:lnTo>
                  <a:lnTo>
                    <a:pt x="18"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17" name="Freeform 533">
              <a:extLst>
                <a:ext uri="{FF2B5EF4-FFF2-40B4-BE49-F238E27FC236}">
                  <a16:creationId xmlns:a16="http://schemas.microsoft.com/office/drawing/2014/main" id="{C92656A0-96B3-4DC3-B84C-00EEAC27B562}"/>
                </a:ext>
              </a:extLst>
            </p:cNvPr>
            <p:cNvSpPr>
              <a:spLocks/>
            </p:cNvSpPr>
            <p:nvPr/>
          </p:nvSpPr>
          <p:spPr bwMode="auto">
            <a:xfrm>
              <a:off x="4581525" y="2552700"/>
              <a:ext cx="31750" cy="19050"/>
            </a:xfrm>
            <a:custGeom>
              <a:avLst/>
              <a:gdLst/>
              <a:ahLst/>
              <a:cxnLst>
                <a:cxn ang="0">
                  <a:pos x="18" y="0"/>
                </a:cxn>
                <a:cxn ang="0">
                  <a:pos x="18" y="0"/>
                </a:cxn>
                <a:cxn ang="0">
                  <a:pos x="12" y="2"/>
                </a:cxn>
                <a:cxn ang="0">
                  <a:pos x="8" y="4"/>
                </a:cxn>
                <a:cxn ang="0">
                  <a:pos x="6" y="4"/>
                </a:cxn>
                <a:cxn ang="0">
                  <a:pos x="2" y="2"/>
                </a:cxn>
                <a:cxn ang="0">
                  <a:pos x="0" y="2"/>
                </a:cxn>
                <a:cxn ang="0">
                  <a:pos x="0" y="4"/>
                </a:cxn>
                <a:cxn ang="0">
                  <a:pos x="0" y="6"/>
                </a:cxn>
                <a:cxn ang="0">
                  <a:pos x="2" y="10"/>
                </a:cxn>
                <a:cxn ang="0">
                  <a:pos x="4" y="12"/>
                </a:cxn>
                <a:cxn ang="0">
                  <a:pos x="6" y="12"/>
                </a:cxn>
                <a:cxn ang="0">
                  <a:pos x="8" y="10"/>
                </a:cxn>
                <a:cxn ang="0">
                  <a:pos x="10" y="10"/>
                </a:cxn>
                <a:cxn ang="0">
                  <a:pos x="12" y="10"/>
                </a:cxn>
                <a:cxn ang="0">
                  <a:pos x="14" y="6"/>
                </a:cxn>
                <a:cxn ang="0">
                  <a:pos x="18" y="2"/>
                </a:cxn>
                <a:cxn ang="0">
                  <a:pos x="20" y="0"/>
                </a:cxn>
                <a:cxn ang="0">
                  <a:pos x="18" y="0"/>
                </a:cxn>
              </a:cxnLst>
              <a:rect l="0" t="0" r="r" b="b"/>
              <a:pathLst>
                <a:path w="20" h="12">
                  <a:moveTo>
                    <a:pt x="18" y="0"/>
                  </a:moveTo>
                  <a:lnTo>
                    <a:pt x="18" y="0"/>
                  </a:lnTo>
                  <a:lnTo>
                    <a:pt x="12" y="2"/>
                  </a:lnTo>
                  <a:lnTo>
                    <a:pt x="8" y="4"/>
                  </a:lnTo>
                  <a:lnTo>
                    <a:pt x="6" y="4"/>
                  </a:lnTo>
                  <a:lnTo>
                    <a:pt x="2" y="2"/>
                  </a:lnTo>
                  <a:lnTo>
                    <a:pt x="0" y="2"/>
                  </a:lnTo>
                  <a:lnTo>
                    <a:pt x="0" y="4"/>
                  </a:lnTo>
                  <a:lnTo>
                    <a:pt x="0" y="6"/>
                  </a:lnTo>
                  <a:lnTo>
                    <a:pt x="2" y="10"/>
                  </a:lnTo>
                  <a:lnTo>
                    <a:pt x="4" y="12"/>
                  </a:lnTo>
                  <a:lnTo>
                    <a:pt x="6" y="12"/>
                  </a:lnTo>
                  <a:lnTo>
                    <a:pt x="8" y="10"/>
                  </a:lnTo>
                  <a:lnTo>
                    <a:pt x="10" y="10"/>
                  </a:lnTo>
                  <a:lnTo>
                    <a:pt x="12" y="10"/>
                  </a:lnTo>
                  <a:lnTo>
                    <a:pt x="14" y="6"/>
                  </a:lnTo>
                  <a:lnTo>
                    <a:pt x="18" y="2"/>
                  </a:lnTo>
                  <a:lnTo>
                    <a:pt x="20" y="0"/>
                  </a:lnTo>
                  <a:lnTo>
                    <a:pt x="18"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18" name="Freeform 534">
              <a:extLst>
                <a:ext uri="{FF2B5EF4-FFF2-40B4-BE49-F238E27FC236}">
                  <a16:creationId xmlns:a16="http://schemas.microsoft.com/office/drawing/2014/main" id="{952635D6-945B-4976-B1FE-43CEAE3E91AC}"/>
                </a:ext>
              </a:extLst>
            </p:cNvPr>
            <p:cNvSpPr>
              <a:spLocks/>
            </p:cNvSpPr>
            <p:nvPr/>
          </p:nvSpPr>
          <p:spPr bwMode="auto">
            <a:xfrm>
              <a:off x="4572000" y="2549525"/>
              <a:ext cx="6350" cy="15875"/>
            </a:xfrm>
            <a:custGeom>
              <a:avLst/>
              <a:gdLst/>
              <a:ahLst/>
              <a:cxnLst>
                <a:cxn ang="0">
                  <a:pos x="2" y="2"/>
                </a:cxn>
                <a:cxn ang="0">
                  <a:pos x="2" y="2"/>
                </a:cxn>
                <a:cxn ang="0">
                  <a:pos x="0" y="8"/>
                </a:cxn>
                <a:cxn ang="0">
                  <a:pos x="0" y="10"/>
                </a:cxn>
                <a:cxn ang="0">
                  <a:pos x="2" y="4"/>
                </a:cxn>
                <a:cxn ang="0">
                  <a:pos x="4" y="2"/>
                </a:cxn>
                <a:cxn ang="0">
                  <a:pos x="2" y="0"/>
                </a:cxn>
                <a:cxn ang="0">
                  <a:pos x="2" y="2"/>
                </a:cxn>
              </a:cxnLst>
              <a:rect l="0" t="0" r="r" b="b"/>
              <a:pathLst>
                <a:path w="4" h="10">
                  <a:moveTo>
                    <a:pt x="2" y="2"/>
                  </a:moveTo>
                  <a:lnTo>
                    <a:pt x="2" y="2"/>
                  </a:lnTo>
                  <a:lnTo>
                    <a:pt x="0" y="8"/>
                  </a:lnTo>
                  <a:lnTo>
                    <a:pt x="0" y="10"/>
                  </a:lnTo>
                  <a:lnTo>
                    <a:pt x="2" y="4"/>
                  </a:lnTo>
                  <a:lnTo>
                    <a:pt x="4" y="2"/>
                  </a:lnTo>
                  <a:lnTo>
                    <a:pt x="2" y="0"/>
                  </a:lnTo>
                  <a:lnTo>
                    <a:pt x="2"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19" name="Freeform 535">
              <a:extLst>
                <a:ext uri="{FF2B5EF4-FFF2-40B4-BE49-F238E27FC236}">
                  <a16:creationId xmlns:a16="http://schemas.microsoft.com/office/drawing/2014/main" id="{F078B98E-9AB0-4A4C-889D-B332A55A1BA5}"/>
                </a:ext>
              </a:extLst>
            </p:cNvPr>
            <p:cNvSpPr>
              <a:spLocks/>
            </p:cNvSpPr>
            <p:nvPr/>
          </p:nvSpPr>
          <p:spPr bwMode="auto">
            <a:xfrm>
              <a:off x="4572000" y="2549525"/>
              <a:ext cx="6350" cy="15875"/>
            </a:xfrm>
            <a:custGeom>
              <a:avLst/>
              <a:gdLst/>
              <a:ahLst/>
              <a:cxnLst>
                <a:cxn ang="0">
                  <a:pos x="2" y="2"/>
                </a:cxn>
                <a:cxn ang="0">
                  <a:pos x="2" y="2"/>
                </a:cxn>
                <a:cxn ang="0">
                  <a:pos x="0" y="8"/>
                </a:cxn>
                <a:cxn ang="0">
                  <a:pos x="0" y="10"/>
                </a:cxn>
                <a:cxn ang="0">
                  <a:pos x="2" y="4"/>
                </a:cxn>
                <a:cxn ang="0">
                  <a:pos x="4" y="2"/>
                </a:cxn>
                <a:cxn ang="0">
                  <a:pos x="2" y="0"/>
                </a:cxn>
                <a:cxn ang="0">
                  <a:pos x="2" y="2"/>
                </a:cxn>
              </a:cxnLst>
              <a:rect l="0" t="0" r="r" b="b"/>
              <a:pathLst>
                <a:path w="4" h="10">
                  <a:moveTo>
                    <a:pt x="2" y="2"/>
                  </a:moveTo>
                  <a:lnTo>
                    <a:pt x="2" y="2"/>
                  </a:lnTo>
                  <a:lnTo>
                    <a:pt x="0" y="8"/>
                  </a:lnTo>
                  <a:lnTo>
                    <a:pt x="0" y="10"/>
                  </a:lnTo>
                  <a:lnTo>
                    <a:pt x="2" y="4"/>
                  </a:lnTo>
                  <a:lnTo>
                    <a:pt x="4" y="2"/>
                  </a:lnTo>
                  <a:lnTo>
                    <a:pt x="2" y="0"/>
                  </a:lnTo>
                  <a:lnTo>
                    <a:pt x="2" y="2"/>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20" name="Freeform 536">
              <a:extLst>
                <a:ext uri="{FF2B5EF4-FFF2-40B4-BE49-F238E27FC236}">
                  <a16:creationId xmlns:a16="http://schemas.microsoft.com/office/drawing/2014/main" id="{98F38D9A-1A83-488A-9ED2-BCF18CD666C3}"/>
                </a:ext>
              </a:extLst>
            </p:cNvPr>
            <p:cNvSpPr>
              <a:spLocks/>
            </p:cNvSpPr>
            <p:nvPr/>
          </p:nvSpPr>
          <p:spPr bwMode="auto">
            <a:xfrm>
              <a:off x="4575175" y="2508250"/>
              <a:ext cx="34925" cy="44450"/>
            </a:xfrm>
            <a:custGeom>
              <a:avLst/>
              <a:gdLst/>
              <a:ahLst/>
              <a:cxnLst>
                <a:cxn ang="0">
                  <a:pos x="16" y="0"/>
                </a:cxn>
                <a:cxn ang="0">
                  <a:pos x="16" y="0"/>
                </a:cxn>
                <a:cxn ang="0">
                  <a:pos x="12" y="2"/>
                </a:cxn>
                <a:cxn ang="0">
                  <a:pos x="14" y="8"/>
                </a:cxn>
                <a:cxn ang="0">
                  <a:pos x="12" y="10"/>
                </a:cxn>
                <a:cxn ang="0">
                  <a:pos x="12" y="12"/>
                </a:cxn>
                <a:cxn ang="0">
                  <a:pos x="10" y="12"/>
                </a:cxn>
                <a:cxn ang="0">
                  <a:pos x="10" y="8"/>
                </a:cxn>
                <a:cxn ang="0">
                  <a:pos x="6" y="8"/>
                </a:cxn>
                <a:cxn ang="0">
                  <a:pos x="4" y="8"/>
                </a:cxn>
                <a:cxn ang="0">
                  <a:pos x="4" y="12"/>
                </a:cxn>
                <a:cxn ang="0">
                  <a:pos x="0" y="12"/>
                </a:cxn>
                <a:cxn ang="0">
                  <a:pos x="0" y="14"/>
                </a:cxn>
                <a:cxn ang="0">
                  <a:pos x="2" y="16"/>
                </a:cxn>
                <a:cxn ang="0">
                  <a:pos x="4" y="16"/>
                </a:cxn>
                <a:cxn ang="0">
                  <a:pos x="4" y="24"/>
                </a:cxn>
                <a:cxn ang="0">
                  <a:pos x="10" y="24"/>
                </a:cxn>
                <a:cxn ang="0">
                  <a:pos x="8" y="22"/>
                </a:cxn>
                <a:cxn ang="0">
                  <a:pos x="10" y="22"/>
                </a:cxn>
                <a:cxn ang="0">
                  <a:pos x="12" y="22"/>
                </a:cxn>
                <a:cxn ang="0">
                  <a:pos x="12" y="28"/>
                </a:cxn>
                <a:cxn ang="0">
                  <a:pos x="16" y="28"/>
                </a:cxn>
                <a:cxn ang="0">
                  <a:pos x="16" y="24"/>
                </a:cxn>
                <a:cxn ang="0">
                  <a:pos x="20" y="22"/>
                </a:cxn>
                <a:cxn ang="0">
                  <a:pos x="22" y="20"/>
                </a:cxn>
                <a:cxn ang="0">
                  <a:pos x="22" y="16"/>
                </a:cxn>
                <a:cxn ang="0">
                  <a:pos x="18" y="14"/>
                </a:cxn>
                <a:cxn ang="0">
                  <a:pos x="22" y="12"/>
                </a:cxn>
                <a:cxn ang="0">
                  <a:pos x="22" y="6"/>
                </a:cxn>
                <a:cxn ang="0">
                  <a:pos x="20" y="0"/>
                </a:cxn>
                <a:cxn ang="0">
                  <a:pos x="16" y="0"/>
                </a:cxn>
              </a:cxnLst>
              <a:rect l="0" t="0" r="r" b="b"/>
              <a:pathLst>
                <a:path w="22" h="28">
                  <a:moveTo>
                    <a:pt x="16" y="0"/>
                  </a:moveTo>
                  <a:lnTo>
                    <a:pt x="16" y="0"/>
                  </a:lnTo>
                  <a:lnTo>
                    <a:pt x="12" y="2"/>
                  </a:lnTo>
                  <a:lnTo>
                    <a:pt x="14" y="8"/>
                  </a:lnTo>
                  <a:lnTo>
                    <a:pt x="12" y="10"/>
                  </a:lnTo>
                  <a:lnTo>
                    <a:pt x="12" y="12"/>
                  </a:lnTo>
                  <a:lnTo>
                    <a:pt x="10" y="12"/>
                  </a:lnTo>
                  <a:lnTo>
                    <a:pt x="10" y="8"/>
                  </a:lnTo>
                  <a:lnTo>
                    <a:pt x="6" y="8"/>
                  </a:lnTo>
                  <a:lnTo>
                    <a:pt x="4" y="8"/>
                  </a:lnTo>
                  <a:lnTo>
                    <a:pt x="4" y="12"/>
                  </a:lnTo>
                  <a:lnTo>
                    <a:pt x="0" y="12"/>
                  </a:lnTo>
                  <a:lnTo>
                    <a:pt x="0" y="14"/>
                  </a:lnTo>
                  <a:lnTo>
                    <a:pt x="2" y="16"/>
                  </a:lnTo>
                  <a:lnTo>
                    <a:pt x="4" y="16"/>
                  </a:lnTo>
                  <a:lnTo>
                    <a:pt x="4" y="24"/>
                  </a:lnTo>
                  <a:lnTo>
                    <a:pt x="10" y="24"/>
                  </a:lnTo>
                  <a:lnTo>
                    <a:pt x="8" y="22"/>
                  </a:lnTo>
                  <a:lnTo>
                    <a:pt x="10" y="22"/>
                  </a:lnTo>
                  <a:lnTo>
                    <a:pt x="12" y="22"/>
                  </a:lnTo>
                  <a:lnTo>
                    <a:pt x="12" y="28"/>
                  </a:lnTo>
                  <a:lnTo>
                    <a:pt x="16" y="28"/>
                  </a:lnTo>
                  <a:lnTo>
                    <a:pt x="16" y="24"/>
                  </a:lnTo>
                  <a:lnTo>
                    <a:pt x="20" y="22"/>
                  </a:lnTo>
                  <a:lnTo>
                    <a:pt x="22" y="20"/>
                  </a:lnTo>
                  <a:lnTo>
                    <a:pt x="22" y="16"/>
                  </a:lnTo>
                  <a:lnTo>
                    <a:pt x="18" y="14"/>
                  </a:lnTo>
                  <a:lnTo>
                    <a:pt x="22" y="12"/>
                  </a:lnTo>
                  <a:lnTo>
                    <a:pt x="22" y="6"/>
                  </a:lnTo>
                  <a:lnTo>
                    <a:pt x="20" y="0"/>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21" name="Freeform 537">
              <a:extLst>
                <a:ext uri="{FF2B5EF4-FFF2-40B4-BE49-F238E27FC236}">
                  <a16:creationId xmlns:a16="http://schemas.microsoft.com/office/drawing/2014/main" id="{E70F88C6-6CA1-4233-ADC5-7127BDF032DC}"/>
                </a:ext>
              </a:extLst>
            </p:cNvPr>
            <p:cNvSpPr>
              <a:spLocks/>
            </p:cNvSpPr>
            <p:nvPr/>
          </p:nvSpPr>
          <p:spPr bwMode="auto">
            <a:xfrm>
              <a:off x="4575175" y="2508250"/>
              <a:ext cx="34925" cy="44450"/>
            </a:xfrm>
            <a:custGeom>
              <a:avLst/>
              <a:gdLst/>
              <a:ahLst/>
              <a:cxnLst>
                <a:cxn ang="0">
                  <a:pos x="16" y="0"/>
                </a:cxn>
                <a:cxn ang="0">
                  <a:pos x="16" y="0"/>
                </a:cxn>
                <a:cxn ang="0">
                  <a:pos x="12" y="2"/>
                </a:cxn>
                <a:cxn ang="0">
                  <a:pos x="14" y="8"/>
                </a:cxn>
                <a:cxn ang="0">
                  <a:pos x="12" y="10"/>
                </a:cxn>
                <a:cxn ang="0">
                  <a:pos x="12" y="12"/>
                </a:cxn>
                <a:cxn ang="0">
                  <a:pos x="10" y="12"/>
                </a:cxn>
                <a:cxn ang="0">
                  <a:pos x="10" y="8"/>
                </a:cxn>
                <a:cxn ang="0">
                  <a:pos x="6" y="8"/>
                </a:cxn>
                <a:cxn ang="0">
                  <a:pos x="4" y="8"/>
                </a:cxn>
                <a:cxn ang="0">
                  <a:pos x="4" y="12"/>
                </a:cxn>
                <a:cxn ang="0">
                  <a:pos x="0" y="12"/>
                </a:cxn>
                <a:cxn ang="0">
                  <a:pos x="0" y="14"/>
                </a:cxn>
                <a:cxn ang="0">
                  <a:pos x="2" y="16"/>
                </a:cxn>
                <a:cxn ang="0">
                  <a:pos x="4" y="16"/>
                </a:cxn>
                <a:cxn ang="0">
                  <a:pos x="4" y="24"/>
                </a:cxn>
                <a:cxn ang="0">
                  <a:pos x="10" y="24"/>
                </a:cxn>
                <a:cxn ang="0">
                  <a:pos x="8" y="22"/>
                </a:cxn>
                <a:cxn ang="0">
                  <a:pos x="10" y="22"/>
                </a:cxn>
                <a:cxn ang="0">
                  <a:pos x="12" y="22"/>
                </a:cxn>
                <a:cxn ang="0">
                  <a:pos x="12" y="28"/>
                </a:cxn>
                <a:cxn ang="0">
                  <a:pos x="16" y="28"/>
                </a:cxn>
                <a:cxn ang="0">
                  <a:pos x="16" y="24"/>
                </a:cxn>
                <a:cxn ang="0">
                  <a:pos x="20" y="22"/>
                </a:cxn>
                <a:cxn ang="0">
                  <a:pos x="22" y="20"/>
                </a:cxn>
                <a:cxn ang="0">
                  <a:pos x="22" y="16"/>
                </a:cxn>
                <a:cxn ang="0">
                  <a:pos x="18" y="14"/>
                </a:cxn>
                <a:cxn ang="0">
                  <a:pos x="22" y="12"/>
                </a:cxn>
                <a:cxn ang="0">
                  <a:pos x="22" y="6"/>
                </a:cxn>
                <a:cxn ang="0">
                  <a:pos x="20" y="0"/>
                </a:cxn>
                <a:cxn ang="0">
                  <a:pos x="16" y="0"/>
                </a:cxn>
              </a:cxnLst>
              <a:rect l="0" t="0" r="r" b="b"/>
              <a:pathLst>
                <a:path w="22" h="28">
                  <a:moveTo>
                    <a:pt x="16" y="0"/>
                  </a:moveTo>
                  <a:lnTo>
                    <a:pt x="16" y="0"/>
                  </a:lnTo>
                  <a:lnTo>
                    <a:pt x="12" y="2"/>
                  </a:lnTo>
                  <a:lnTo>
                    <a:pt x="14" y="8"/>
                  </a:lnTo>
                  <a:lnTo>
                    <a:pt x="12" y="10"/>
                  </a:lnTo>
                  <a:lnTo>
                    <a:pt x="12" y="12"/>
                  </a:lnTo>
                  <a:lnTo>
                    <a:pt x="10" y="12"/>
                  </a:lnTo>
                  <a:lnTo>
                    <a:pt x="10" y="8"/>
                  </a:lnTo>
                  <a:lnTo>
                    <a:pt x="6" y="8"/>
                  </a:lnTo>
                  <a:lnTo>
                    <a:pt x="4" y="8"/>
                  </a:lnTo>
                  <a:lnTo>
                    <a:pt x="4" y="12"/>
                  </a:lnTo>
                  <a:lnTo>
                    <a:pt x="0" y="12"/>
                  </a:lnTo>
                  <a:lnTo>
                    <a:pt x="0" y="14"/>
                  </a:lnTo>
                  <a:lnTo>
                    <a:pt x="2" y="16"/>
                  </a:lnTo>
                  <a:lnTo>
                    <a:pt x="4" y="16"/>
                  </a:lnTo>
                  <a:lnTo>
                    <a:pt x="4" y="24"/>
                  </a:lnTo>
                  <a:lnTo>
                    <a:pt x="10" y="24"/>
                  </a:lnTo>
                  <a:lnTo>
                    <a:pt x="8" y="22"/>
                  </a:lnTo>
                  <a:lnTo>
                    <a:pt x="10" y="22"/>
                  </a:lnTo>
                  <a:lnTo>
                    <a:pt x="12" y="22"/>
                  </a:lnTo>
                  <a:lnTo>
                    <a:pt x="12" y="28"/>
                  </a:lnTo>
                  <a:lnTo>
                    <a:pt x="16" y="28"/>
                  </a:lnTo>
                  <a:lnTo>
                    <a:pt x="16" y="24"/>
                  </a:lnTo>
                  <a:lnTo>
                    <a:pt x="20" y="22"/>
                  </a:lnTo>
                  <a:lnTo>
                    <a:pt x="22" y="20"/>
                  </a:lnTo>
                  <a:lnTo>
                    <a:pt x="22" y="16"/>
                  </a:lnTo>
                  <a:lnTo>
                    <a:pt x="18" y="14"/>
                  </a:lnTo>
                  <a:lnTo>
                    <a:pt x="22" y="12"/>
                  </a:lnTo>
                  <a:lnTo>
                    <a:pt x="22" y="6"/>
                  </a:lnTo>
                  <a:lnTo>
                    <a:pt x="20" y="0"/>
                  </a:lnTo>
                  <a:lnTo>
                    <a:pt x="16"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22" name="Freeform 538">
              <a:extLst>
                <a:ext uri="{FF2B5EF4-FFF2-40B4-BE49-F238E27FC236}">
                  <a16:creationId xmlns:a16="http://schemas.microsoft.com/office/drawing/2014/main" id="{5B22ABB7-0207-4868-B858-6C43D6448A74}"/>
                </a:ext>
              </a:extLst>
            </p:cNvPr>
            <p:cNvSpPr>
              <a:spLocks/>
            </p:cNvSpPr>
            <p:nvPr/>
          </p:nvSpPr>
          <p:spPr bwMode="auto">
            <a:xfrm>
              <a:off x="4530725" y="2482850"/>
              <a:ext cx="6350" cy="6350"/>
            </a:xfrm>
            <a:custGeom>
              <a:avLst/>
              <a:gdLst/>
              <a:ahLst/>
              <a:cxnLst>
                <a:cxn ang="0">
                  <a:pos x="2" y="0"/>
                </a:cxn>
                <a:cxn ang="0">
                  <a:pos x="2" y="0"/>
                </a:cxn>
                <a:cxn ang="0">
                  <a:pos x="0" y="2"/>
                </a:cxn>
                <a:cxn ang="0">
                  <a:pos x="0" y="4"/>
                </a:cxn>
                <a:cxn ang="0">
                  <a:pos x="2" y="2"/>
                </a:cxn>
                <a:cxn ang="0">
                  <a:pos x="4" y="2"/>
                </a:cxn>
                <a:cxn ang="0">
                  <a:pos x="4" y="0"/>
                </a:cxn>
                <a:cxn ang="0">
                  <a:pos x="2" y="0"/>
                </a:cxn>
              </a:cxnLst>
              <a:rect l="0" t="0" r="r" b="b"/>
              <a:pathLst>
                <a:path w="4" h="4">
                  <a:moveTo>
                    <a:pt x="2" y="0"/>
                  </a:moveTo>
                  <a:lnTo>
                    <a:pt x="2" y="0"/>
                  </a:lnTo>
                  <a:lnTo>
                    <a:pt x="0" y="2"/>
                  </a:lnTo>
                  <a:lnTo>
                    <a:pt x="0" y="4"/>
                  </a:lnTo>
                  <a:lnTo>
                    <a:pt x="2" y="2"/>
                  </a:lnTo>
                  <a:lnTo>
                    <a:pt x="4" y="2"/>
                  </a:lnTo>
                  <a:lnTo>
                    <a:pt x="4" y="0"/>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23" name="Freeform 539">
              <a:extLst>
                <a:ext uri="{FF2B5EF4-FFF2-40B4-BE49-F238E27FC236}">
                  <a16:creationId xmlns:a16="http://schemas.microsoft.com/office/drawing/2014/main" id="{52FD2C27-E50A-4CC2-9909-B411E05695EE}"/>
                </a:ext>
              </a:extLst>
            </p:cNvPr>
            <p:cNvSpPr>
              <a:spLocks/>
            </p:cNvSpPr>
            <p:nvPr/>
          </p:nvSpPr>
          <p:spPr bwMode="auto">
            <a:xfrm>
              <a:off x="4530725" y="2482850"/>
              <a:ext cx="6350" cy="6350"/>
            </a:xfrm>
            <a:custGeom>
              <a:avLst/>
              <a:gdLst/>
              <a:ahLst/>
              <a:cxnLst>
                <a:cxn ang="0">
                  <a:pos x="2" y="0"/>
                </a:cxn>
                <a:cxn ang="0">
                  <a:pos x="2" y="0"/>
                </a:cxn>
                <a:cxn ang="0">
                  <a:pos x="0" y="2"/>
                </a:cxn>
                <a:cxn ang="0">
                  <a:pos x="0" y="4"/>
                </a:cxn>
                <a:cxn ang="0">
                  <a:pos x="2" y="2"/>
                </a:cxn>
                <a:cxn ang="0">
                  <a:pos x="4" y="2"/>
                </a:cxn>
                <a:cxn ang="0">
                  <a:pos x="4" y="0"/>
                </a:cxn>
                <a:cxn ang="0">
                  <a:pos x="2" y="0"/>
                </a:cxn>
              </a:cxnLst>
              <a:rect l="0" t="0" r="r" b="b"/>
              <a:pathLst>
                <a:path w="4" h="4">
                  <a:moveTo>
                    <a:pt x="2" y="0"/>
                  </a:moveTo>
                  <a:lnTo>
                    <a:pt x="2" y="0"/>
                  </a:lnTo>
                  <a:lnTo>
                    <a:pt x="0" y="2"/>
                  </a:lnTo>
                  <a:lnTo>
                    <a:pt x="0" y="4"/>
                  </a:lnTo>
                  <a:lnTo>
                    <a:pt x="2" y="2"/>
                  </a:lnTo>
                  <a:lnTo>
                    <a:pt x="4" y="2"/>
                  </a:lnTo>
                  <a:lnTo>
                    <a:pt x="4" y="0"/>
                  </a:lnTo>
                  <a:lnTo>
                    <a:pt x="2" y="0"/>
                  </a:lnTo>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24" name="Freeform 540">
              <a:extLst>
                <a:ext uri="{FF2B5EF4-FFF2-40B4-BE49-F238E27FC236}">
                  <a16:creationId xmlns:a16="http://schemas.microsoft.com/office/drawing/2014/main" id="{8E1FE338-7CC3-4A9D-96F9-02B39C2EAA35}"/>
                </a:ext>
              </a:extLst>
            </p:cNvPr>
            <p:cNvSpPr>
              <a:spLocks/>
            </p:cNvSpPr>
            <p:nvPr/>
          </p:nvSpPr>
          <p:spPr bwMode="auto">
            <a:xfrm>
              <a:off x="4600575" y="2667000"/>
              <a:ext cx="123825" cy="79375"/>
            </a:xfrm>
            <a:custGeom>
              <a:avLst/>
              <a:gdLst/>
              <a:ahLst/>
              <a:cxnLst>
                <a:cxn ang="0">
                  <a:pos x="62" y="44"/>
                </a:cxn>
                <a:cxn ang="0">
                  <a:pos x="62" y="44"/>
                </a:cxn>
                <a:cxn ang="0">
                  <a:pos x="62" y="44"/>
                </a:cxn>
                <a:cxn ang="0">
                  <a:pos x="64" y="42"/>
                </a:cxn>
                <a:cxn ang="0">
                  <a:pos x="68" y="40"/>
                </a:cxn>
                <a:cxn ang="0">
                  <a:pos x="70" y="38"/>
                </a:cxn>
                <a:cxn ang="0">
                  <a:pos x="70" y="36"/>
                </a:cxn>
                <a:cxn ang="0">
                  <a:pos x="70" y="34"/>
                </a:cxn>
                <a:cxn ang="0">
                  <a:pos x="78" y="32"/>
                </a:cxn>
                <a:cxn ang="0">
                  <a:pos x="76" y="26"/>
                </a:cxn>
                <a:cxn ang="0">
                  <a:pos x="74" y="24"/>
                </a:cxn>
                <a:cxn ang="0">
                  <a:pos x="72" y="24"/>
                </a:cxn>
                <a:cxn ang="0">
                  <a:pos x="72" y="22"/>
                </a:cxn>
                <a:cxn ang="0">
                  <a:pos x="70" y="20"/>
                </a:cxn>
                <a:cxn ang="0">
                  <a:pos x="68" y="18"/>
                </a:cxn>
                <a:cxn ang="0">
                  <a:pos x="66" y="18"/>
                </a:cxn>
                <a:cxn ang="0">
                  <a:pos x="62" y="18"/>
                </a:cxn>
                <a:cxn ang="0">
                  <a:pos x="56" y="16"/>
                </a:cxn>
                <a:cxn ang="0">
                  <a:pos x="52" y="12"/>
                </a:cxn>
                <a:cxn ang="0">
                  <a:pos x="50" y="10"/>
                </a:cxn>
                <a:cxn ang="0">
                  <a:pos x="48" y="10"/>
                </a:cxn>
                <a:cxn ang="0">
                  <a:pos x="46" y="10"/>
                </a:cxn>
                <a:cxn ang="0">
                  <a:pos x="44" y="10"/>
                </a:cxn>
                <a:cxn ang="0">
                  <a:pos x="44" y="8"/>
                </a:cxn>
                <a:cxn ang="0">
                  <a:pos x="42" y="6"/>
                </a:cxn>
                <a:cxn ang="0">
                  <a:pos x="36" y="6"/>
                </a:cxn>
                <a:cxn ang="0">
                  <a:pos x="32" y="4"/>
                </a:cxn>
                <a:cxn ang="0">
                  <a:pos x="26" y="0"/>
                </a:cxn>
                <a:cxn ang="0">
                  <a:pos x="18" y="6"/>
                </a:cxn>
                <a:cxn ang="0">
                  <a:pos x="12" y="8"/>
                </a:cxn>
                <a:cxn ang="0">
                  <a:pos x="10" y="12"/>
                </a:cxn>
                <a:cxn ang="0">
                  <a:pos x="6" y="14"/>
                </a:cxn>
                <a:cxn ang="0">
                  <a:pos x="2" y="14"/>
                </a:cxn>
                <a:cxn ang="0">
                  <a:pos x="0" y="16"/>
                </a:cxn>
                <a:cxn ang="0">
                  <a:pos x="0" y="20"/>
                </a:cxn>
                <a:cxn ang="0">
                  <a:pos x="4" y="24"/>
                </a:cxn>
                <a:cxn ang="0">
                  <a:pos x="6" y="28"/>
                </a:cxn>
                <a:cxn ang="0">
                  <a:pos x="8" y="32"/>
                </a:cxn>
                <a:cxn ang="0">
                  <a:pos x="8" y="36"/>
                </a:cxn>
                <a:cxn ang="0">
                  <a:pos x="10" y="40"/>
                </a:cxn>
                <a:cxn ang="0">
                  <a:pos x="12" y="40"/>
                </a:cxn>
                <a:cxn ang="0">
                  <a:pos x="14" y="40"/>
                </a:cxn>
                <a:cxn ang="0">
                  <a:pos x="16" y="42"/>
                </a:cxn>
                <a:cxn ang="0">
                  <a:pos x="20" y="44"/>
                </a:cxn>
                <a:cxn ang="0">
                  <a:pos x="24" y="48"/>
                </a:cxn>
                <a:cxn ang="0">
                  <a:pos x="28" y="50"/>
                </a:cxn>
                <a:cxn ang="0">
                  <a:pos x="30" y="48"/>
                </a:cxn>
                <a:cxn ang="0">
                  <a:pos x="34" y="44"/>
                </a:cxn>
                <a:cxn ang="0">
                  <a:pos x="36" y="42"/>
                </a:cxn>
                <a:cxn ang="0">
                  <a:pos x="38" y="42"/>
                </a:cxn>
                <a:cxn ang="0">
                  <a:pos x="40" y="42"/>
                </a:cxn>
                <a:cxn ang="0">
                  <a:pos x="42" y="44"/>
                </a:cxn>
                <a:cxn ang="0">
                  <a:pos x="46" y="44"/>
                </a:cxn>
                <a:cxn ang="0">
                  <a:pos x="52" y="46"/>
                </a:cxn>
                <a:cxn ang="0">
                  <a:pos x="62" y="44"/>
                </a:cxn>
                <a:cxn ang="0">
                  <a:pos x="62" y="44"/>
                </a:cxn>
              </a:cxnLst>
              <a:rect l="0" t="0" r="r" b="b"/>
              <a:pathLst>
                <a:path w="78" h="50">
                  <a:moveTo>
                    <a:pt x="62" y="44"/>
                  </a:moveTo>
                  <a:lnTo>
                    <a:pt x="62" y="44"/>
                  </a:lnTo>
                  <a:lnTo>
                    <a:pt x="62" y="44"/>
                  </a:lnTo>
                  <a:lnTo>
                    <a:pt x="64" y="42"/>
                  </a:lnTo>
                  <a:lnTo>
                    <a:pt x="68" y="40"/>
                  </a:lnTo>
                  <a:lnTo>
                    <a:pt x="70" y="38"/>
                  </a:lnTo>
                  <a:lnTo>
                    <a:pt x="70" y="36"/>
                  </a:lnTo>
                  <a:lnTo>
                    <a:pt x="70" y="34"/>
                  </a:lnTo>
                  <a:lnTo>
                    <a:pt x="78" y="32"/>
                  </a:lnTo>
                  <a:lnTo>
                    <a:pt x="76" y="26"/>
                  </a:lnTo>
                  <a:lnTo>
                    <a:pt x="74" y="24"/>
                  </a:lnTo>
                  <a:lnTo>
                    <a:pt x="72" y="24"/>
                  </a:lnTo>
                  <a:lnTo>
                    <a:pt x="72" y="22"/>
                  </a:lnTo>
                  <a:lnTo>
                    <a:pt x="70" y="20"/>
                  </a:lnTo>
                  <a:lnTo>
                    <a:pt x="68" y="18"/>
                  </a:lnTo>
                  <a:lnTo>
                    <a:pt x="66" y="18"/>
                  </a:lnTo>
                  <a:lnTo>
                    <a:pt x="62" y="18"/>
                  </a:lnTo>
                  <a:lnTo>
                    <a:pt x="56" y="16"/>
                  </a:lnTo>
                  <a:lnTo>
                    <a:pt x="52" y="12"/>
                  </a:lnTo>
                  <a:lnTo>
                    <a:pt x="50" y="10"/>
                  </a:lnTo>
                  <a:lnTo>
                    <a:pt x="48" y="10"/>
                  </a:lnTo>
                  <a:lnTo>
                    <a:pt x="46" y="10"/>
                  </a:lnTo>
                  <a:lnTo>
                    <a:pt x="44" y="10"/>
                  </a:lnTo>
                  <a:lnTo>
                    <a:pt x="44" y="8"/>
                  </a:lnTo>
                  <a:lnTo>
                    <a:pt x="42" y="6"/>
                  </a:lnTo>
                  <a:lnTo>
                    <a:pt x="36" y="6"/>
                  </a:lnTo>
                  <a:lnTo>
                    <a:pt x="32" y="4"/>
                  </a:lnTo>
                  <a:lnTo>
                    <a:pt x="26" y="0"/>
                  </a:lnTo>
                  <a:lnTo>
                    <a:pt x="18" y="6"/>
                  </a:lnTo>
                  <a:lnTo>
                    <a:pt x="12" y="8"/>
                  </a:lnTo>
                  <a:lnTo>
                    <a:pt x="10" y="12"/>
                  </a:lnTo>
                  <a:lnTo>
                    <a:pt x="6" y="14"/>
                  </a:lnTo>
                  <a:lnTo>
                    <a:pt x="2" y="14"/>
                  </a:lnTo>
                  <a:lnTo>
                    <a:pt x="0" y="16"/>
                  </a:lnTo>
                  <a:lnTo>
                    <a:pt x="0" y="20"/>
                  </a:lnTo>
                  <a:lnTo>
                    <a:pt x="4" y="24"/>
                  </a:lnTo>
                  <a:lnTo>
                    <a:pt x="6" y="28"/>
                  </a:lnTo>
                  <a:lnTo>
                    <a:pt x="8" y="32"/>
                  </a:lnTo>
                  <a:lnTo>
                    <a:pt x="8" y="36"/>
                  </a:lnTo>
                  <a:lnTo>
                    <a:pt x="10" y="40"/>
                  </a:lnTo>
                  <a:lnTo>
                    <a:pt x="12" y="40"/>
                  </a:lnTo>
                  <a:lnTo>
                    <a:pt x="14" y="40"/>
                  </a:lnTo>
                  <a:lnTo>
                    <a:pt x="16" y="42"/>
                  </a:lnTo>
                  <a:lnTo>
                    <a:pt x="20" y="44"/>
                  </a:lnTo>
                  <a:lnTo>
                    <a:pt x="24" y="48"/>
                  </a:lnTo>
                  <a:lnTo>
                    <a:pt x="28" y="50"/>
                  </a:lnTo>
                  <a:lnTo>
                    <a:pt x="30" y="48"/>
                  </a:lnTo>
                  <a:lnTo>
                    <a:pt x="34" y="44"/>
                  </a:lnTo>
                  <a:lnTo>
                    <a:pt x="36" y="42"/>
                  </a:lnTo>
                  <a:lnTo>
                    <a:pt x="38" y="42"/>
                  </a:lnTo>
                  <a:lnTo>
                    <a:pt x="40" y="42"/>
                  </a:lnTo>
                  <a:lnTo>
                    <a:pt x="42" y="44"/>
                  </a:lnTo>
                  <a:lnTo>
                    <a:pt x="46" y="44"/>
                  </a:lnTo>
                  <a:lnTo>
                    <a:pt x="52" y="46"/>
                  </a:lnTo>
                  <a:lnTo>
                    <a:pt x="62" y="44"/>
                  </a:lnTo>
                  <a:lnTo>
                    <a:pt x="62" y="4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25" name="Freeform 541">
              <a:extLst>
                <a:ext uri="{FF2B5EF4-FFF2-40B4-BE49-F238E27FC236}">
                  <a16:creationId xmlns:a16="http://schemas.microsoft.com/office/drawing/2014/main" id="{1AF671F5-E05E-4742-B521-1A886A456487}"/>
                </a:ext>
              </a:extLst>
            </p:cNvPr>
            <p:cNvSpPr>
              <a:spLocks/>
            </p:cNvSpPr>
            <p:nvPr/>
          </p:nvSpPr>
          <p:spPr bwMode="auto">
            <a:xfrm>
              <a:off x="4625975" y="2803525"/>
              <a:ext cx="123825" cy="133350"/>
            </a:xfrm>
            <a:custGeom>
              <a:avLst/>
              <a:gdLst/>
              <a:ahLst/>
              <a:cxnLst>
                <a:cxn ang="0">
                  <a:pos x="68" y="84"/>
                </a:cxn>
                <a:cxn ang="0">
                  <a:pos x="60" y="76"/>
                </a:cxn>
                <a:cxn ang="0">
                  <a:pos x="54" y="72"/>
                </a:cxn>
                <a:cxn ang="0">
                  <a:pos x="44" y="62"/>
                </a:cxn>
                <a:cxn ang="0">
                  <a:pos x="36" y="52"/>
                </a:cxn>
                <a:cxn ang="0">
                  <a:pos x="38" y="50"/>
                </a:cxn>
                <a:cxn ang="0">
                  <a:pos x="30" y="38"/>
                </a:cxn>
                <a:cxn ang="0">
                  <a:pos x="30" y="32"/>
                </a:cxn>
                <a:cxn ang="0">
                  <a:pos x="34" y="32"/>
                </a:cxn>
                <a:cxn ang="0">
                  <a:pos x="38" y="36"/>
                </a:cxn>
                <a:cxn ang="0">
                  <a:pos x="40" y="34"/>
                </a:cxn>
                <a:cxn ang="0">
                  <a:pos x="46" y="38"/>
                </a:cxn>
                <a:cxn ang="0">
                  <a:pos x="50" y="36"/>
                </a:cxn>
                <a:cxn ang="0">
                  <a:pos x="58" y="36"/>
                </a:cxn>
                <a:cxn ang="0">
                  <a:pos x="66" y="40"/>
                </a:cxn>
                <a:cxn ang="0">
                  <a:pos x="72" y="42"/>
                </a:cxn>
                <a:cxn ang="0">
                  <a:pos x="78" y="40"/>
                </a:cxn>
                <a:cxn ang="0">
                  <a:pos x="76" y="34"/>
                </a:cxn>
                <a:cxn ang="0">
                  <a:pos x="76" y="30"/>
                </a:cxn>
                <a:cxn ang="0">
                  <a:pos x="76" y="28"/>
                </a:cxn>
                <a:cxn ang="0">
                  <a:pos x="72" y="28"/>
                </a:cxn>
                <a:cxn ang="0">
                  <a:pos x="64" y="24"/>
                </a:cxn>
                <a:cxn ang="0">
                  <a:pos x="52" y="14"/>
                </a:cxn>
                <a:cxn ang="0">
                  <a:pos x="46" y="4"/>
                </a:cxn>
                <a:cxn ang="0">
                  <a:pos x="40" y="0"/>
                </a:cxn>
                <a:cxn ang="0">
                  <a:pos x="36" y="2"/>
                </a:cxn>
                <a:cxn ang="0">
                  <a:pos x="30" y="6"/>
                </a:cxn>
                <a:cxn ang="0">
                  <a:pos x="26" y="8"/>
                </a:cxn>
                <a:cxn ang="0">
                  <a:pos x="22" y="20"/>
                </a:cxn>
                <a:cxn ang="0">
                  <a:pos x="20" y="20"/>
                </a:cxn>
                <a:cxn ang="0">
                  <a:pos x="18" y="16"/>
                </a:cxn>
                <a:cxn ang="0">
                  <a:pos x="18" y="22"/>
                </a:cxn>
                <a:cxn ang="0">
                  <a:pos x="12" y="28"/>
                </a:cxn>
                <a:cxn ang="0">
                  <a:pos x="0" y="32"/>
                </a:cxn>
                <a:cxn ang="0">
                  <a:pos x="2" y="44"/>
                </a:cxn>
                <a:cxn ang="0">
                  <a:pos x="6" y="40"/>
                </a:cxn>
                <a:cxn ang="0">
                  <a:pos x="10" y="38"/>
                </a:cxn>
                <a:cxn ang="0">
                  <a:pos x="16" y="32"/>
                </a:cxn>
                <a:cxn ang="0">
                  <a:pos x="16" y="44"/>
                </a:cxn>
                <a:cxn ang="0">
                  <a:pos x="24" y="52"/>
                </a:cxn>
                <a:cxn ang="0">
                  <a:pos x="20" y="54"/>
                </a:cxn>
                <a:cxn ang="0">
                  <a:pos x="26" y="62"/>
                </a:cxn>
                <a:cxn ang="0">
                  <a:pos x="32" y="64"/>
                </a:cxn>
                <a:cxn ang="0">
                  <a:pos x="36" y="66"/>
                </a:cxn>
                <a:cxn ang="0">
                  <a:pos x="52" y="76"/>
                </a:cxn>
                <a:cxn ang="0">
                  <a:pos x="58" y="76"/>
                </a:cxn>
                <a:cxn ang="0">
                  <a:pos x="64" y="84"/>
                </a:cxn>
                <a:cxn ang="0">
                  <a:pos x="68" y="84"/>
                </a:cxn>
              </a:cxnLst>
              <a:rect l="0" t="0" r="r" b="b"/>
              <a:pathLst>
                <a:path w="78" h="84">
                  <a:moveTo>
                    <a:pt x="68" y="84"/>
                  </a:moveTo>
                  <a:lnTo>
                    <a:pt x="68" y="84"/>
                  </a:lnTo>
                  <a:lnTo>
                    <a:pt x="64" y="80"/>
                  </a:lnTo>
                  <a:lnTo>
                    <a:pt x="60" y="76"/>
                  </a:lnTo>
                  <a:lnTo>
                    <a:pt x="58" y="74"/>
                  </a:lnTo>
                  <a:lnTo>
                    <a:pt x="54" y="72"/>
                  </a:lnTo>
                  <a:lnTo>
                    <a:pt x="50" y="68"/>
                  </a:lnTo>
                  <a:lnTo>
                    <a:pt x="44" y="62"/>
                  </a:lnTo>
                  <a:lnTo>
                    <a:pt x="38" y="54"/>
                  </a:lnTo>
                  <a:lnTo>
                    <a:pt x="36" y="52"/>
                  </a:lnTo>
                  <a:lnTo>
                    <a:pt x="38" y="52"/>
                  </a:lnTo>
                  <a:lnTo>
                    <a:pt x="38" y="50"/>
                  </a:lnTo>
                  <a:lnTo>
                    <a:pt x="34" y="42"/>
                  </a:lnTo>
                  <a:lnTo>
                    <a:pt x="30" y="38"/>
                  </a:lnTo>
                  <a:lnTo>
                    <a:pt x="30" y="34"/>
                  </a:lnTo>
                  <a:lnTo>
                    <a:pt x="30" y="32"/>
                  </a:lnTo>
                  <a:lnTo>
                    <a:pt x="32" y="32"/>
                  </a:lnTo>
                  <a:lnTo>
                    <a:pt x="34" y="32"/>
                  </a:lnTo>
                  <a:lnTo>
                    <a:pt x="36" y="36"/>
                  </a:lnTo>
                  <a:lnTo>
                    <a:pt x="38" y="36"/>
                  </a:lnTo>
                  <a:lnTo>
                    <a:pt x="40" y="36"/>
                  </a:lnTo>
                  <a:lnTo>
                    <a:pt x="40" y="34"/>
                  </a:lnTo>
                  <a:lnTo>
                    <a:pt x="42" y="36"/>
                  </a:lnTo>
                  <a:lnTo>
                    <a:pt x="46" y="38"/>
                  </a:lnTo>
                  <a:lnTo>
                    <a:pt x="48" y="38"/>
                  </a:lnTo>
                  <a:lnTo>
                    <a:pt x="50" y="36"/>
                  </a:lnTo>
                  <a:lnTo>
                    <a:pt x="54" y="36"/>
                  </a:lnTo>
                  <a:lnTo>
                    <a:pt x="58" y="36"/>
                  </a:lnTo>
                  <a:lnTo>
                    <a:pt x="64" y="38"/>
                  </a:lnTo>
                  <a:lnTo>
                    <a:pt x="66" y="40"/>
                  </a:lnTo>
                  <a:lnTo>
                    <a:pt x="68" y="42"/>
                  </a:lnTo>
                  <a:lnTo>
                    <a:pt x="72" y="42"/>
                  </a:lnTo>
                  <a:lnTo>
                    <a:pt x="76" y="42"/>
                  </a:lnTo>
                  <a:lnTo>
                    <a:pt x="78" y="40"/>
                  </a:lnTo>
                  <a:lnTo>
                    <a:pt x="78" y="38"/>
                  </a:lnTo>
                  <a:lnTo>
                    <a:pt x="76" y="34"/>
                  </a:lnTo>
                  <a:lnTo>
                    <a:pt x="76" y="32"/>
                  </a:lnTo>
                  <a:lnTo>
                    <a:pt x="76" y="30"/>
                  </a:lnTo>
                  <a:lnTo>
                    <a:pt x="78" y="28"/>
                  </a:lnTo>
                  <a:lnTo>
                    <a:pt x="76" y="28"/>
                  </a:lnTo>
                  <a:lnTo>
                    <a:pt x="74" y="28"/>
                  </a:lnTo>
                  <a:lnTo>
                    <a:pt x="72" y="28"/>
                  </a:lnTo>
                  <a:lnTo>
                    <a:pt x="68" y="26"/>
                  </a:lnTo>
                  <a:lnTo>
                    <a:pt x="64" y="24"/>
                  </a:lnTo>
                  <a:lnTo>
                    <a:pt x="58" y="20"/>
                  </a:lnTo>
                  <a:lnTo>
                    <a:pt x="52" y="14"/>
                  </a:lnTo>
                  <a:lnTo>
                    <a:pt x="48" y="8"/>
                  </a:lnTo>
                  <a:lnTo>
                    <a:pt x="46" y="4"/>
                  </a:lnTo>
                  <a:lnTo>
                    <a:pt x="44" y="2"/>
                  </a:lnTo>
                  <a:lnTo>
                    <a:pt x="40" y="0"/>
                  </a:lnTo>
                  <a:lnTo>
                    <a:pt x="38" y="2"/>
                  </a:lnTo>
                  <a:lnTo>
                    <a:pt x="36" y="2"/>
                  </a:lnTo>
                  <a:lnTo>
                    <a:pt x="34" y="6"/>
                  </a:lnTo>
                  <a:lnTo>
                    <a:pt x="30" y="6"/>
                  </a:lnTo>
                  <a:lnTo>
                    <a:pt x="28" y="6"/>
                  </a:lnTo>
                  <a:lnTo>
                    <a:pt x="26" y="8"/>
                  </a:lnTo>
                  <a:lnTo>
                    <a:pt x="24" y="16"/>
                  </a:lnTo>
                  <a:lnTo>
                    <a:pt x="22" y="20"/>
                  </a:lnTo>
                  <a:lnTo>
                    <a:pt x="20" y="20"/>
                  </a:lnTo>
                  <a:lnTo>
                    <a:pt x="20" y="20"/>
                  </a:lnTo>
                  <a:lnTo>
                    <a:pt x="18" y="18"/>
                  </a:lnTo>
                  <a:lnTo>
                    <a:pt x="18" y="16"/>
                  </a:lnTo>
                  <a:lnTo>
                    <a:pt x="16" y="18"/>
                  </a:lnTo>
                  <a:lnTo>
                    <a:pt x="18" y="22"/>
                  </a:lnTo>
                  <a:lnTo>
                    <a:pt x="16" y="26"/>
                  </a:lnTo>
                  <a:lnTo>
                    <a:pt x="12" y="28"/>
                  </a:lnTo>
                  <a:lnTo>
                    <a:pt x="8" y="30"/>
                  </a:lnTo>
                  <a:lnTo>
                    <a:pt x="0" y="32"/>
                  </a:lnTo>
                  <a:lnTo>
                    <a:pt x="2" y="38"/>
                  </a:lnTo>
                  <a:lnTo>
                    <a:pt x="2" y="44"/>
                  </a:lnTo>
                  <a:lnTo>
                    <a:pt x="6" y="42"/>
                  </a:lnTo>
                  <a:lnTo>
                    <a:pt x="6" y="40"/>
                  </a:lnTo>
                  <a:lnTo>
                    <a:pt x="8" y="38"/>
                  </a:lnTo>
                  <a:lnTo>
                    <a:pt x="10" y="38"/>
                  </a:lnTo>
                  <a:lnTo>
                    <a:pt x="14" y="28"/>
                  </a:lnTo>
                  <a:lnTo>
                    <a:pt x="16" y="32"/>
                  </a:lnTo>
                  <a:lnTo>
                    <a:pt x="18" y="36"/>
                  </a:lnTo>
                  <a:lnTo>
                    <a:pt x="16" y="44"/>
                  </a:lnTo>
                  <a:lnTo>
                    <a:pt x="22" y="50"/>
                  </a:lnTo>
                  <a:lnTo>
                    <a:pt x="24" y="52"/>
                  </a:lnTo>
                  <a:lnTo>
                    <a:pt x="22" y="54"/>
                  </a:lnTo>
                  <a:lnTo>
                    <a:pt x="20" y="54"/>
                  </a:lnTo>
                  <a:lnTo>
                    <a:pt x="20" y="58"/>
                  </a:lnTo>
                  <a:lnTo>
                    <a:pt x="26" y="62"/>
                  </a:lnTo>
                  <a:lnTo>
                    <a:pt x="30" y="62"/>
                  </a:lnTo>
                  <a:lnTo>
                    <a:pt x="32" y="64"/>
                  </a:lnTo>
                  <a:lnTo>
                    <a:pt x="32" y="66"/>
                  </a:lnTo>
                  <a:lnTo>
                    <a:pt x="36" y="66"/>
                  </a:lnTo>
                  <a:lnTo>
                    <a:pt x="40" y="64"/>
                  </a:lnTo>
                  <a:lnTo>
                    <a:pt x="52" y="76"/>
                  </a:lnTo>
                  <a:lnTo>
                    <a:pt x="56" y="76"/>
                  </a:lnTo>
                  <a:lnTo>
                    <a:pt x="58" y="76"/>
                  </a:lnTo>
                  <a:lnTo>
                    <a:pt x="60" y="80"/>
                  </a:lnTo>
                  <a:lnTo>
                    <a:pt x="64" y="84"/>
                  </a:lnTo>
                  <a:lnTo>
                    <a:pt x="68" y="84"/>
                  </a:lnTo>
                  <a:lnTo>
                    <a:pt x="68" y="8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26" name="Freeform 542">
              <a:extLst>
                <a:ext uri="{FF2B5EF4-FFF2-40B4-BE49-F238E27FC236}">
                  <a16:creationId xmlns:a16="http://schemas.microsoft.com/office/drawing/2014/main" id="{BEE99B8D-3676-49B9-AB1E-86F4BD6EE4D4}"/>
                </a:ext>
              </a:extLst>
            </p:cNvPr>
            <p:cNvSpPr>
              <a:spLocks/>
            </p:cNvSpPr>
            <p:nvPr/>
          </p:nvSpPr>
          <p:spPr bwMode="auto">
            <a:xfrm>
              <a:off x="4816475" y="2879725"/>
              <a:ext cx="127000" cy="88900"/>
            </a:xfrm>
            <a:custGeom>
              <a:avLst/>
              <a:gdLst/>
              <a:ahLst/>
              <a:cxnLst>
                <a:cxn ang="0">
                  <a:pos x="80" y="4"/>
                </a:cxn>
                <a:cxn ang="0">
                  <a:pos x="70" y="0"/>
                </a:cxn>
                <a:cxn ang="0">
                  <a:pos x="62" y="4"/>
                </a:cxn>
                <a:cxn ang="0">
                  <a:pos x="56" y="0"/>
                </a:cxn>
                <a:cxn ang="0">
                  <a:pos x="48" y="4"/>
                </a:cxn>
                <a:cxn ang="0">
                  <a:pos x="40" y="8"/>
                </a:cxn>
                <a:cxn ang="0">
                  <a:pos x="28" y="8"/>
                </a:cxn>
                <a:cxn ang="0">
                  <a:pos x="24" y="8"/>
                </a:cxn>
                <a:cxn ang="0">
                  <a:pos x="16" y="8"/>
                </a:cxn>
                <a:cxn ang="0">
                  <a:pos x="14" y="6"/>
                </a:cxn>
                <a:cxn ang="0">
                  <a:pos x="16" y="2"/>
                </a:cxn>
                <a:cxn ang="0">
                  <a:pos x="10" y="0"/>
                </a:cxn>
                <a:cxn ang="0">
                  <a:pos x="6" y="8"/>
                </a:cxn>
                <a:cxn ang="0">
                  <a:pos x="2" y="12"/>
                </a:cxn>
                <a:cxn ang="0">
                  <a:pos x="2" y="20"/>
                </a:cxn>
                <a:cxn ang="0">
                  <a:pos x="10" y="22"/>
                </a:cxn>
                <a:cxn ang="0">
                  <a:pos x="6" y="30"/>
                </a:cxn>
                <a:cxn ang="0">
                  <a:pos x="8" y="38"/>
                </a:cxn>
                <a:cxn ang="0">
                  <a:pos x="8" y="42"/>
                </a:cxn>
                <a:cxn ang="0">
                  <a:pos x="12" y="48"/>
                </a:cxn>
                <a:cxn ang="0">
                  <a:pos x="10" y="54"/>
                </a:cxn>
                <a:cxn ang="0">
                  <a:pos x="20" y="56"/>
                </a:cxn>
                <a:cxn ang="0">
                  <a:pos x="26" y="52"/>
                </a:cxn>
                <a:cxn ang="0">
                  <a:pos x="30" y="48"/>
                </a:cxn>
                <a:cxn ang="0">
                  <a:pos x="38" y="50"/>
                </a:cxn>
                <a:cxn ang="0">
                  <a:pos x="40" y="54"/>
                </a:cxn>
                <a:cxn ang="0">
                  <a:pos x="50" y="54"/>
                </a:cxn>
                <a:cxn ang="0">
                  <a:pos x="50" y="52"/>
                </a:cxn>
                <a:cxn ang="0">
                  <a:pos x="52" y="48"/>
                </a:cxn>
                <a:cxn ang="0">
                  <a:pos x="56" y="46"/>
                </a:cxn>
                <a:cxn ang="0">
                  <a:pos x="64" y="46"/>
                </a:cxn>
                <a:cxn ang="0">
                  <a:pos x="72" y="46"/>
                </a:cxn>
                <a:cxn ang="0">
                  <a:pos x="66" y="38"/>
                </a:cxn>
                <a:cxn ang="0">
                  <a:pos x="70" y="26"/>
                </a:cxn>
                <a:cxn ang="0">
                  <a:pos x="80" y="16"/>
                </a:cxn>
                <a:cxn ang="0">
                  <a:pos x="80" y="4"/>
                </a:cxn>
              </a:cxnLst>
              <a:rect l="0" t="0" r="r" b="b"/>
              <a:pathLst>
                <a:path w="80" h="56">
                  <a:moveTo>
                    <a:pt x="80" y="4"/>
                  </a:moveTo>
                  <a:lnTo>
                    <a:pt x="80" y="4"/>
                  </a:lnTo>
                  <a:lnTo>
                    <a:pt x="74" y="0"/>
                  </a:lnTo>
                  <a:lnTo>
                    <a:pt x="70" y="0"/>
                  </a:lnTo>
                  <a:lnTo>
                    <a:pt x="66" y="2"/>
                  </a:lnTo>
                  <a:lnTo>
                    <a:pt x="62" y="4"/>
                  </a:lnTo>
                  <a:lnTo>
                    <a:pt x="60" y="2"/>
                  </a:lnTo>
                  <a:lnTo>
                    <a:pt x="56" y="0"/>
                  </a:lnTo>
                  <a:lnTo>
                    <a:pt x="52" y="0"/>
                  </a:lnTo>
                  <a:lnTo>
                    <a:pt x="48" y="4"/>
                  </a:lnTo>
                  <a:lnTo>
                    <a:pt x="44" y="6"/>
                  </a:lnTo>
                  <a:lnTo>
                    <a:pt x="40" y="8"/>
                  </a:lnTo>
                  <a:lnTo>
                    <a:pt x="34" y="8"/>
                  </a:lnTo>
                  <a:lnTo>
                    <a:pt x="28" y="8"/>
                  </a:lnTo>
                  <a:lnTo>
                    <a:pt x="26" y="6"/>
                  </a:lnTo>
                  <a:lnTo>
                    <a:pt x="24" y="8"/>
                  </a:lnTo>
                  <a:lnTo>
                    <a:pt x="20" y="8"/>
                  </a:lnTo>
                  <a:lnTo>
                    <a:pt x="16" y="8"/>
                  </a:lnTo>
                  <a:lnTo>
                    <a:pt x="14" y="8"/>
                  </a:lnTo>
                  <a:lnTo>
                    <a:pt x="14" y="6"/>
                  </a:lnTo>
                  <a:lnTo>
                    <a:pt x="16" y="4"/>
                  </a:lnTo>
                  <a:lnTo>
                    <a:pt x="16" y="2"/>
                  </a:lnTo>
                  <a:lnTo>
                    <a:pt x="14" y="2"/>
                  </a:lnTo>
                  <a:lnTo>
                    <a:pt x="10" y="0"/>
                  </a:lnTo>
                  <a:lnTo>
                    <a:pt x="10" y="4"/>
                  </a:lnTo>
                  <a:lnTo>
                    <a:pt x="6" y="8"/>
                  </a:lnTo>
                  <a:lnTo>
                    <a:pt x="2" y="10"/>
                  </a:lnTo>
                  <a:lnTo>
                    <a:pt x="2" y="12"/>
                  </a:lnTo>
                  <a:lnTo>
                    <a:pt x="0" y="16"/>
                  </a:lnTo>
                  <a:lnTo>
                    <a:pt x="2" y="20"/>
                  </a:lnTo>
                  <a:lnTo>
                    <a:pt x="4" y="20"/>
                  </a:lnTo>
                  <a:lnTo>
                    <a:pt x="10" y="22"/>
                  </a:lnTo>
                  <a:lnTo>
                    <a:pt x="10" y="24"/>
                  </a:lnTo>
                  <a:lnTo>
                    <a:pt x="6" y="30"/>
                  </a:lnTo>
                  <a:lnTo>
                    <a:pt x="4" y="34"/>
                  </a:lnTo>
                  <a:lnTo>
                    <a:pt x="8" y="38"/>
                  </a:lnTo>
                  <a:lnTo>
                    <a:pt x="8" y="40"/>
                  </a:lnTo>
                  <a:lnTo>
                    <a:pt x="8" y="42"/>
                  </a:lnTo>
                  <a:lnTo>
                    <a:pt x="8" y="44"/>
                  </a:lnTo>
                  <a:lnTo>
                    <a:pt x="12" y="48"/>
                  </a:lnTo>
                  <a:lnTo>
                    <a:pt x="10" y="48"/>
                  </a:lnTo>
                  <a:lnTo>
                    <a:pt x="10" y="54"/>
                  </a:lnTo>
                  <a:lnTo>
                    <a:pt x="14" y="54"/>
                  </a:lnTo>
                  <a:lnTo>
                    <a:pt x="20" y="56"/>
                  </a:lnTo>
                  <a:lnTo>
                    <a:pt x="24" y="56"/>
                  </a:lnTo>
                  <a:lnTo>
                    <a:pt x="26" y="52"/>
                  </a:lnTo>
                  <a:lnTo>
                    <a:pt x="28" y="50"/>
                  </a:lnTo>
                  <a:lnTo>
                    <a:pt x="30" y="48"/>
                  </a:lnTo>
                  <a:lnTo>
                    <a:pt x="36" y="50"/>
                  </a:lnTo>
                  <a:lnTo>
                    <a:pt x="38" y="50"/>
                  </a:lnTo>
                  <a:lnTo>
                    <a:pt x="40" y="52"/>
                  </a:lnTo>
                  <a:lnTo>
                    <a:pt x="40" y="54"/>
                  </a:lnTo>
                  <a:lnTo>
                    <a:pt x="46" y="54"/>
                  </a:lnTo>
                  <a:lnTo>
                    <a:pt x="50" y="54"/>
                  </a:lnTo>
                  <a:lnTo>
                    <a:pt x="52" y="54"/>
                  </a:lnTo>
                  <a:lnTo>
                    <a:pt x="50" y="52"/>
                  </a:lnTo>
                  <a:lnTo>
                    <a:pt x="50" y="50"/>
                  </a:lnTo>
                  <a:lnTo>
                    <a:pt x="52" y="48"/>
                  </a:lnTo>
                  <a:lnTo>
                    <a:pt x="56" y="48"/>
                  </a:lnTo>
                  <a:lnTo>
                    <a:pt x="56" y="46"/>
                  </a:lnTo>
                  <a:lnTo>
                    <a:pt x="60" y="44"/>
                  </a:lnTo>
                  <a:lnTo>
                    <a:pt x="64" y="46"/>
                  </a:lnTo>
                  <a:lnTo>
                    <a:pt x="68" y="46"/>
                  </a:lnTo>
                  <a:lnTo>
                    <a:pt x="72" y="46"/>
                  </a:lnTo>
                  <a:lnTo>
                    <a:pt x="70" y="40"/>
                  </a:lnTo>
                  <a:lnTo>
                    <a:pt x="66" y="38"/>
                  </a:lnTo>
                  <a:lnTo>
                    <a:pt x="70" y="32"/>
                  </a:lnTo>
                  <a:lnTo>
                    <a:pt x="70" y="26"/>
                  </a:lnTo>
                  <a:lnTo>
                    <a:pt x="80" y="20"/>
                  </a:lnTo>
                  <a:lnTo>
                    <a:pt x="80" y="16"/>
                  </a:lnTo>
                  <a:lnTo>
                    <a:pt x="80" y="12"/>
                  </a:lnTo>
                  <a:lnTo>
                    <a:pt x="80" y="4"/>
                  </a:lnTo>
                  <a:lnTo>
                    <a:pt x="80" y="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27" name="Freeform 543">
              <a:extLst>
                <a:ext uri="{FF2B5EF4-FFF2-40B4-BE49-F238E27FC236}">
                  <a16:creationId xmlns:a16="http://schemas.microsoft.com/office/drawing/2014/main" id="{57D2DF52-3EDF-491F-80B9-F3AC04B23F63}"/>
                </a:ext>
              </a:extLst>
            </p:cNvPr>
            <p:cNvSpPr>
              <a:spLocks/>
            </p:cNvSpPr>
            <p:nvPr/>
          </p:nvSpPr>
          <p:spPr bwMode="auto">
            <a:xfrm>
              <a:off x="4673600" y="2854325"/>
              <a:ext cx="79375" cy="82550"/>
            </a:xfrm>
            <a:custGeom>
              <a:avLst/>
              <a:gdLst/>
              <a:ahLst/>
              <a:cxnLst>
                <a:cxn ang="0">
                  <a:pos x="46" y="10"/>
                </a:cxn>
                <a:cxn ang="0">
                  <a:pos x="46" y="10"/>
                </a:cxn>
                <a:cxn ang="0">
                  <a:pos x="42" y="10"/>
                </a:cxn>
                <a:cxn ang="0">
                  <a:pos x="38" y="10"/>
                </a:cxn>
                <a:cxn ang="0">
                  <a:pos x="36" y="8"/>
                </a:cxn>
                <a:cxn ang="0">
                  <a:pos x="34" y="6"/>
                </a:cxn>
                <a:cxn ang="0">
                  <a:pos x="28" y="4"/>
                </a:cxn>
                <a:cxn ang="0">
                  <a:pos x="24" y="4"/>
                </a:cxn>
                <a:cxn ang="0">
                  <a:pos x="20" y="4"/>
                </a:cxn>
                <a:cxn ang="0">
                  <a:pos x="18" y="6"/>
                </a:cxn>
                <a:cxn ang="0">
                  <a:pos x="16" y="6"/>
                </a:cxn>
                <a:cxn ang="0">
                  <a:pos x="12" y="4"/>
                </a:cxn>
                <a:cxn ang="0">
                  <a:pos x="10" y="2"/>
                </a:cxn>
                <a:cxn ang="0">
                  <a:pos x="10" y="4"/>
                </a:cxn>
                <a:cxn ang="0">
                  <a:pos x="8" y="4"/>
                </a:cxn>
                <a:cxn ang="0">
                  <a:pos x="6" y="4"/>
                </a:cxn>
                <a:cxn ang="0">
                  <a:pos x="4" y="0"/>
                </a:cxn>
                <a:cxn ang="0">
                  <a:pos x="2" y="0"/>
                </a:cxn>
                <a:cxn ang="0">
                  <a:pos x="0" y="0"/>
                </a:cxn>
                <a:cxn ang="0">
                  <a:pos x="0" y="2"/>
                </a:cxn>
                <a:cxn ang="0">
                  <a:pos x="0" y="6"/>
                </a:cxn>
                <a:cxn ang="0">
                  <a:pos x="4" y="10"/>
                </a:cxn>
                <a:cxn ang="0">
                  <a:pos x="8" y="18"/>
                </a:cxn>
                <a:cxn ang="0">
                  <a:pos x="8" y="20"/>
                </a:cxn>
                <a:cxn ang="0">
                  <a:pos x="6" y="20"/>
                </a:cxn>
                <a:cxn ang="0">
                  <a:pos x="8" y="22"/>
                </a:cxn>
                <a:cxn ang="0">
                  <a:pos x="14" y="30"/>
                </a:cxn>
                <a:cxn ang="0">
                  <a:pos x="20" y="36"/>
                </a:cxn>
                <a:cxn ang="0">
                  <a:pos x="24" y="42"/>
                </a:cxn>
                <a:cxn ang="0">
                  <a:pos x="28" y="42"/>
                </a:cxn>
                <a:cxn ang="0">
                  <a:pos x="30" y="44"/>
                </a:cxn>
                <a:cxn ang="0">
                  <a:pos x="34" y="48"/>
                </a:cxn>
                <a:cxn ang="0">
                  <a:pos x="38" y="52"/>
                </a:cxn>
                <a:cxn ang="0">
                  <a:pos x="36" y="48"/>
                </a:cxn>
                <a:cxn ang="0">
                  <a:pos x="36" y="44"/>
                </a:cxn>
                <a:cxn ang="0">
                  <a:pos x="36" y="42"/>
                </a:cxn>
                <a:cxn ang="0">
                  <a:pos x="38" y="38"/>
                </a:cxn>
                <a:cxn ang="0">
                  <a:pos x="44" y="36"/>
                </a:cxn>
                <a:cxn ang="0">
                  <a:pos x="44" y="32"/>
                </a:cxn>
                <a:cxn ang="0">
                  <a:pos x="48" y="30"/>
                </a:cxn>
                <a:cxn ang="0">
                  <a:pos x="50" y="28"/>
                </a:cxn>
                <a:cxn ang="0">
                  <a:pos x="50" y="26"/>
                </a:cxn>
                <a:cxn ang="0">
                  <a:pos x="48" y="26"/>
                </a:cxn>
                <a:cxn ang="0">
                  <a:pos x="46" y="24"/>
                </a:cxn>
                <a:cxn ang="0">
                  <a:pos x="44" y="22"/>
                </a:cxn>
                <a:cxn ang="0">
                  <a:pos x="48" y="22"/>
                </a:cxn>
                <a:cxn ang="0">
                  <a:pos x="50" y="20"/>
                </a:cxn>
                <a:cxn ang="0">
                  <a:pos x="50" y="18"/>
                </a:cxn>
                <a:cxn ang="0">
                  <a:pos x="48" y="18"/>
                </a:cxn>
                <a:cxn ang="0">
                  <a:pos x="46" y="14"/>
                </a:cxn>
                <a:cxn ang="0">
                  <a:pos x="46" y="10"/>
                </a:cxn>
                <a:cxn ang="0">
                  <a:pos x="46" y="10"/>
                </a:cxn>
              </a:cxnLst>
              <a:rect l="0" t="0" r="r" b="b"/>
              <a:pathLst>
                <a:path w="50" h="52">
                  <a:moveTo>
                    <a:pt x="46" y="10"/>
                  </a:moveTo>
                  <a:lnTo>
                    <a:pt x="46" y="10"/>
                  </a:lnTo>
                  <a:lnTo>
                    <a:pt x="42" y="10"/>
                  </a:lnTo>
                  <a:lnTo>
                    <a:pt x="38" y="10"/>
                  </a:lnTo>
                  <a:lnTo>
                    <a:pt x="36" y="8"/>
                  </a:lnTo>
                  <a:lnTo>
                    <a:pt x="34" y="6"/>
                  </a:lnTo>
                  <a:lnTo>
                    <a:pt x="28" y="4"/>
                  </a:lnTo>
                  <a:lnTo>
                    <a:pt x="24" y="4"/>
                  </a:lnTo>
                  <a:lnTo>
                    <a:pt x="20" y="4"/>
                  </a:lnTo>
                  <a:lnTo>
                    <a:pt x="18" y="6"/>
                  </a:lnTo>
                  <a:lnTo>
                    <a:pt x="16" y="6"/>
                  </a:lnTo>
                  <a:lnTo>
                    <a:pt x="12" y="4"/>
                  </a:lnTo>
                  <a:lnTo>
                    <a:pt x="10" y="2"/>
                  </a:lnTo>
                  <a:lnTo>
                    <a:pt x="10" y="4"/>
                  </a:lnTo>
                  <a:lnTo>
                    <a:pt x="8" y="4"/>
                  </a:lnTo>
                  <a:lnTo>
                    <a:pt x="6" y="4"/>
                  </a:lnTo>
                  <a:lnTo>
                    <a:pt x="4" y="0"/>
                  </a:lnTo>
                  <a:lnTo>
                    <a:pt x="2" y="0"/>
                  </a:lnTo>
                  <a:lnTo>
                    <a:pt x="0" y="0"/>
                  </a:lnTo>
                  <a:lnTo>
                    <a:pt x="0" y="2"/>
                  </a:lnTo>
                  <a:lnTo>
                    <a:pt x="0" y="6"/>
                  </a:lnTo>
                  <a:lnTo>
                    <a:pt x="4" y="10"/>
                  </a:lnTo>
                  <a:lnTo>
                    <a:pt x="8" y="18"/>
                  </a:lnTo>
                  <a:lnTo>
                    <a:pt x="8" y="20"/>
                  </a:lnTo>
                  <a:lnTo>
                    <a:pt x="6" y="20"/>
                  </a:lnTo>
                  <a:lnTo>
                    <a:pt x="8" y="22"/>
                  </a:lnTo>
                  <a:lnTo>
                    <a:pt x="14" y="30"/>
                  </a:lnTo>
                  <a:lnTo>
                    <a:pt x="20" y="36"/>
                  </a:lnTo>
                  <a:lnTo>
                    <a:pt x="24" y="42"/>
                  </a:lnTo>
                  <a:lnTo>
                    <a:pt x="28" y="42"/>
                  </a:lnTo>
                  <a:lnTo>
                    <a:pt x="30" y="44"/>
                  </a:lnTo>
                  <a:lnTo>
                    <a:pt x="34" y="48"/>
                  </a:lnTo>
                  <a:lnTo>
                    <a:pt x="38" y="52"/>
                  </a:lnTo>
                  <a:lnTo>
                    <a:pt x="36" y="48"/>
                  </a:lnTo>
                  <a:lnTo>
                    <a:pt x="36" y="44"/>
                  </a:lnTo>
                  <a:lnTo>
                    <a:pt x="36" y="42"/>
                  </a:lnTo>
                  <a:lnTo>
                    <a:pt x="38" y="38"/>
                  </a:lnTo>
                  <a:lnTo>
                    <a:pt x="44" y="36"/>
                  </a:lnTo>
                  <a:lnTo>
                    <a:pt x="44" y="32"/>
                  </a:lnTo>
                  <a:lnTo>
                    <a:pt x="48" y="30"/>
                  </a:lnTo>
                  <a:lnTo>
                    <a:pt x="50" y="28"/>
                  </a:lnTo>
                  <a:lnTo>
                    <a:pt x="50" y="26"/>
                  </a:lnTo>
                  <a:lnTo>
                    <a:pt x="48" y="26"/>
                  </a:lnTo>
                  <a:lnTo>
                    <a:pt x="46" y="24"/>
                  </a:lnTo>
                  <a:lnTo>
                    <a:pt x="44" y="22"/>
                  </a:lnTo>
                  <a:lnTo>
                    <a:pt x="48" y="22"/>
                  </a:lnTo>
                  <a:lnTo>
                    <a:pt x="50" y="20"/>
                  </a:lnTo>
                  <a:lnTo>
                    <a:pt x="50" y="18"/>
                  </a:lnTo>
                  <a:lnTo>
                    <a:pt x="48" y="18"/>
                  </a:lnTo>
                  <a:lnTo>
                    <a:pt x="46" y="14"/>
                  </a:lnTo>
                  <a:lnTo>
                    <a:pt x="46" y="10"/>
                  </a:lnTo>
                  <a:lnTo>
                    <a:pt x="46" y="1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28" name="Freeform 544">
              <a:extLst>
                <a:ext uri="{FF2B5EF4-FFF2-40B4-BE49-F238E27FC236}">
                  <a16:creationId xmlns:a16="http://schemas.microsoft.com/office/drawing/2014/main" id="{BA716C1B-E59C-462B-87E8-97AF9A1468D7}"/>
                </a:ext>
              </a:extLst>
            </p:cNvPr>
            <p:cNvSpPr>
              <a:spLocks/>
            </p:cNvSpPr>
            <p:nvPr/>
          </p:nvSpPr>
          <p:spPr bwMode="auto">
            <a:xfrm>
              <a:off x="4854575" y="2508250"/>
              <a:ext cx="155575" cy="142875"/>
            </a:xfrm>
            <a:custGeom>
              <a:avLst/>
              <a:gdLst/>
              <a:ahLst/>
              <a:cxnLst>
                <a:cxn ang="0">
                  <a:pos x="28" y="18"/>
                </a:cxn>
                <a:cxn ang="0">
                  <a:pos x="34" y="12"/>
                </a:cxn>
                <a:cxn ang="0">
                  <a:pos x="42" y="14"/>
                </a:cxn>
                <a:cxn ang="0">
                  <a:pos x="44" y="2"/>
                </a:cxn>
                <a:cxn ang="0">
                  <a:pos x="50" y="2"/>
                </a:cxn>
                <a:cxn ang="0">
                  <a:pos x="56" y="0"/>
                </a:cxn>
                <a:cxn ang="0">
                  <a:pos x="56" y="4"/>
                </a:cxn>
                <a:cxn ang="0">
                  <a:pos x="62" y="2"/>
                </a:cxn>
                <a:cxn ang="0">
                  <a:pos x="70" y="4"/>
                </a:cxn>
                <a:cxn ang="0">
                  <a:pos x="76" y="6"/>
                </a:cxn>
                <a:cxn ang="0">
                  <a:pos x="78" y="10"/>
                </a:cxn>
                <a:cxn ang="0">
                  <a:pos x="82" y="12"/>
                </a:cxn>
                <a:cxn ang="0">
                  <a:pos x="84" y="20"/>
                </a:cxn>
                <a:cxn ang="0">
                  <a:pos x="86" y="32"/>
                </a:cxn>
                <a:cxn ang="0">
                  <a:pos x="88" y="36"/>
                </a:cxn>
                <a:cxn ang="0">
                  <a:pos x="96" y="44"/>
                </a:cxn>
                <a:cxn ang="0">
                  <a:pos x="98" y="52"/>
                </a:cxn>
                <a:cxn ang="0">
                  <a:pos x="94" y="54"/>
                </a:cxn>
                <a:cxn ang="0">
                  <a:pos x="88" y="52"/>
                </a:cxn>
                <a:cxn ang="0">
                  <a:pos x="86" y="58"/>
                </a:cxn>
                <a:cxn ang="0">
                  <a:pos x="90" y="60"/>
                </a:cxn>
                <a:cxn ang="0">
                  <a:pos x="92" y="78"/>
                </a:cxn>
                <a:cxn ang="0">
                  <a:pos x="84" y="80"/>
                </a:cxn>
                <a:cxn ang="0">
                  <a:pos x="82" y="88"/>
                </a:cxn>
                <a:cxn ang="0">
                  <a:pos x="74" y="88"/>
                </a:cxn>
                <a:cxn ang="0">
                  <a:pos x="64" y="86"/>
                </a:cxn>
                <a:cxn ang="0">
                  <a:pos x="60" y="88"/>
                </a:cxn>
                <a:cxn ang="0">
                  <a:pos x="56" y="86"/>
                </a:cxn>
                <a:cxn ang="0">
                  <a:pos x="52" y="86"/>
                </a:cxn>
                <a:cxn ang="0">
                  <a:pos x="44" y="88"/>
                </a:cxn>
                <a:cxn ang="0">
                  <a:pos x="24" y="84"/>
                </a:cxn>
                <a:cxn ang="0">
                  <a:pos x="12" y="88"/>
                </a:cxn>
                <a:cxn ang="0">
                  <a:pos x="8" y="88"/>
                </a:cxn>
                <a:cxn ang="0">
                  <a:pos x="4" y="84"/>
                </a:cxn>
                <a:cxn ang="0">
                  <a:pos x="0" y="76"/>
                </a:cxn>
                <a:cxn ang="0">
                  <a:pos x="4" y="66"/>
                </a:cxn>
                <a:cxn ang="0">
                  <a:pos x="2" y="60"/>
                </a:cxn>
                <a:cxn ang="0">
                  <a:pos x="0" y="52"/>
                </a:cxn>
                <a:cxn ang="0">
                  <a:pos x="14" y="50"/>
                </a:cxn>
                <a:cxn ang="0">
                  <a:pos x="16" y="46"/>
                </a:cxn>
                <a:cxn ang="0">
                  <a:pos x="22" y="36"/>
                </a:cxn>
                <a:cxn ang="0">
                  <a:pos x="26" y="26"/>
                </a:cxn>
                <a:cxn ang="0">
                  <a:pos x="30" y="22"/>
                </a:cxn>
                <a:cxn ang="0">
                  <a:pos x="28" y="18"/>
                </a:cxn>
              </a:cxnLst>
              <a:rect l="0" t="0" r="r" b="b"/>
              <a:pathLst>
                <a:path w="98" h="90">
                  <a:moveTo>
                    <a:pt x="28" y="18"/>
                  </a:moveTo>
                  <a:lnTo>
                    <a:pt x="28" y="18"/>
                  </a:lnTo>
                  <a:lnTo>
                    <a:pt x="32" y="14"/>
                  </a:lnTo>
                  <a:lnTo>
                    <a:pt x="34" y="12"/>
                  </a:lnTo>
                  <a:lnTo>
                    <a:pt x="38" y="12"/>
                  </a:lnTo>
                  <a:lnTo>
                    <a:pt x="42" y="14"/>
                  </a:lnTo>
                  <a:lnTo>
                    <a:pt x="44" y="8"/>
                  </a:lnTo>
                  <a:lnTo>
                    <a:pt x="44" y="2"/>
                  </a:lnTo>
                  <a:lnTo>
                    <a:pt x="46" y="0"/>
                  </a:lnTo>
                  <a:lnTo>
                    <a:pt x="50" y="2"/>
                  </a:lnTo>
                  <a:lnTo>
                    <a:pt x="52" y="2"/>
                  </a:lnTo>
                  <a:lnTo>
                    <a:pt x="56" y="0"/>
                  </a:lnTo>
                  <a:lnTo>
                    <a:pt x="56" y="2"/>
                  </a:lnTo>
                  <a:lnTo>
                    <a:pt x="56" y="4"/>
                  </a:lnTo>
                  <a:lnTo>
                    <a:pt x="58" y="4"/>
                  </a:lnTo>
                  <a:lnTo>
                    <a:pt x="62" y="2"/>
                  </a:lnTo>
                  <a:lnTo>
                    <a:pt x="64" y="2"/>
                  </a:lnTo>
                  <a:lnTo>
                    <a:pt x="70" y="4"/>
                  </a:lnTo>
                  <a:lnTo>
                    <a:pt x="74" y="6"/>
                  </a:lnTo>
                  <a:lnTo>
                    <a:pt x="76" y="6"/>
                  </a:lnTo>
                  <a:lnTo>
                    <a:pt x="78" y="8"/>
                  </a:lnTo>
                  <a:lnTo>
                    <a:pt x="78" y="10"/>
                  </a:lnTo>
                  <a:lnTo>
                    <a:pt x="80" y="12"/>
                  </a:lnTo>
                  <a:lnTo>
                    <a:pt x="82" y="12"/>
                  </a:lnTo>
                  <a:lnTo>
                    <a:pt x="82" y="16"/>
                  </a:lnTo>
                  <a:lnTo>
                    <a:pt x="84" y="20"/>
                  </a:lnTo>
                  <a:lnTo>
                    <a:pt x="86" y="26"/>
                  </a:lnTo>
                  <a:lnTo>
                    <a:pt x="86" y="32"/>
                  </a:lnTo>
                  <a:lnTo>
                    <a:pt x="86" y="36"/>
                  </a:lnTo>
                  <a:lnTo>
                    <a:pt x="88" y="36"/>
                  </a:lnTo>
                  <a:lnTo>
                    <a:pt x="92" y="40"/>
                  </a:lnTo>
                  <a:lnTo>
                    <a:pt x="96" y="44"/>
                  </a:lnTo>
                  <a:lnTo>
                    <a:pt x="98" y="50"/>
                  </a:lnTo>
                  <a:lnTo>
                    <a:pt x="98" y="52"/>
                  </a:lnTo>
                  <a:lnTo>
                    <a:pt x="96" y="54"/>
                  </a:lnTo>
                  <a:lnTo>
                    <a:pt x="94" y="54"/>
                  </a:lnTo>
                  <a:lnTo>
                    <a:pt x="90" y="52"/>
                  </a:lnTo>
                  <a:lnTo>
                    <a:pt x="88" y="52"/>
                  </a:lnTo>
                  <a:lnTo>
                    <a:pt x="86" y="54"/>
                  </a:lnTo>
                  <a:lnTo>
                    <a:pt x="86" y="58"/>
                  </a:lnTo>
                  <a:lnTo>
                    <a:pt x="88" y="58"/>
                  </a:lnTo>
                  <a:lnTo>
                    <a:pt x="90" y="60"/>
                  </a:lnTo>
                  <a:lnTo>
                    <a:pt x="92" y="62"/>
                  </a:lnTo>
                  <a:lnTo>
                    <a:pt x="92" y="78"/>
                  </a:lnTo>
                  <a:lnTo>
                    <a:pt x="86" y="78"/>
                  </a:lnTo>
                  <a:lnTo>
                    <a:pt x="84" y="80"/>
                  </a:lnTo>
                  <a:lnTo>
                    <a:pt x="84" y="84"/>
                  </a:lnTo>
                  <a:lnTo>
                    <a:pt x="82" y="88"/>
                  </a:lnTo>
                  <a:lnTo>
                    <a:pt x="80" y="88"/>
                  </a:lnTo>
                  <a:lnTo>
                    <a:pt x="74" y="88"/>
                  </a:lnTo>
                  <a:lnTo>
                    <a:pt x="68" y="88"/>
                  </a:lnTo>
                  <a:lnTo>
                    <a:pt x="64" y="86"/>
                  </a:lnTo>
                  <a:lnTo>
                    <a:pt x="62" y="88"/>
                  </a:lnTo>
                  <a:lnTo>
                    <a:pt x="60" y="88"/>
                  </a:lnTo>
                  <a:lnTo>
                    <a:pt x="58" y="88"/>
                  </a:lnTo>
                  <a:lnTo>
                    <a:pt x="56" y="86"/>
                  </a:lnTo>
                  <a:lnTo>
                    <a:pt x="56" y="90"/>
                  </a:lnTo>
                  <a:lnTo>
                    <a:pt x="52" y="86"/>
                  </a:lnTo>
                  <a:lnTo>
                    <a:pt x="50" y="86"/>
                  </a:lnTo>
                  <a:lnTo>
                    <a:pt x="44" y="88"/>
                  </a:lnTo>
                  <a:lnTo>
                    <a:pt x="38" y="86"/>
                  </a:lnTo>
                  <a:lnTo>
                    <a:pt x="24" y="84"/>
                  </a:lnTo>
                  <a:lnTo>
                    <a:pt x="14" y="84"/>
                  </a:lnTo>
                  <a:lnTo>
                    <a:pt x="12" y="88"/>
                  </a:lnTo>
                  <a:lnTo>
                    <a:pt x="10" y="90"/>
                  </a:lnTo>
                  <a:lnTo>
                    <a:pt x="8" y="88"/>
                  </a:lnTo>
                  <a:lnTo>
                    <a:pt x="6" y="84"/>
                  </a:lnTo>
                  <a:lnTo>
                    <a:pt x="4" y="84"/>
                  </a:lnTo>
                  <a:lnTo>
                    <a:pt x="2" y="86"/>
                  </a:lnTo>
                  <a:lnTo>
                    <a:pt x="0" y="76"/>
                  </a:lnTo>
                  <a:lnTo>
                    <a:pt x="4" y="70"/>
                  </a:lnTo>
                  <a:lnTo>
                    <a:pt x="4" y="66"/>
                  </a:lnTo>
                  <a:lnTo>
                    <a:pt x="4" y="64"/>
                  </a:lnTo>
                  <a:lnTo>
                    <a:pt x="2" y="60"/>
                  </a:lnTo>
                  <a:lnTo>
                    <a:pt x="0" y="56"/>
                  </a:lnTo>
                  <a:lnTo>
                    <a:pt x="0" y="52"/>
                  </a:lnTo>
                  <a:lnTo>
                    <a:pt x="6" y="50"/>
                  </a:lnTo>
                  <a:lnTo>
                    <a:pt x="14" y="50"/>
                  </a:lnTo>
                  <a:lnTo>
                    <a:pt x="16" y="48"/>
                  </a:lnTo>
                  <a:lnTo>
                    <a:pt x="16" y="46"/>
                  </a:lnTo>
                  <a:lnTo>
                    <a:pt x="22" y="44"/>
                  </a:lnTo>
                  <a:lnTo>
                    <a:pt x="22" y="36"/>
                  </a:lnTo>
                  <a:lnTo>
                    <a:pt x="22" y="32"/>
                  </a:lnTo>
                  <a:lnTo>
                    <a:pt x="26" y="26"/>
                  </a:lnTo>
                  <a:lnTo>
                    <a:pt x="28" y="24"/>
                  </a:lnTo>
                  <a:lnTo>
                    <a:pt x="30" y="22"/>
                  </a:lnTo>
                  <a:lnTo>
                    <a:pt x="28" y="18"/>
                  </a:lnTo>
                  <a:lnTo>
                    <a:pt x="28" y="1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29" name="Freeform 545">
              <a:extLst>
                <a:ext uri="{FF2B5EF4-FFF2-40B4-BE49-F238E27FC236}">
                  <a16:creationId xmlns:a16="http://schemas.microsoft.com/office/drawing/2014/main" id="{C03AFB4E-BFF5-4E4C-9CBE-344433C89B9D}"/>
                </a:ext>
              </a:extLst>
            </p:cNvPr>
            <p:cNvSpPr>
              <a:spLocks/>
            </p:cNvSpPr>
            <p:nvPr/>
          </p:nvSpPr>
          <p:spPr bwMode="auto">
            <a:xfrm>
              <a:off x="4556125" y="2733675"/>
              <a:ext cx="146050" cy="76200"/>
            </a:xfrm>
            <a:custGeom>
              <a:avLst/>
              <a:gdLst/>
              <a:ahLst/>
              <a:cxnLst>
                <a:cxn ang="0">
                  <a:pos x="0" y="34"/>
                </a:cxn>
                <a:cxn ang="0">
                  <a:pos x="4" y="36"/>
                </a:cxn>
                <a:cxn ang="0">
                  <a:pos x="8" y="44"/>
                </a:cxn>
                <a:cxn ang="0">
                  <a:pos x="12" y="42"/>
                </a:cxn>
                <a:cxn ang="0">
                  <a:pos x="18" y="44"/>
                </a:cxn>
                <a:cxn ang="0">
                  <a:pos x="24" y="44"/>
                </a:cxn>
                <a:cxn ang="0">
                  <a:pos x="28" y="48"/>
                </a:cxn>
                <a:cxn ang="0">
                  <a:pos x="34" y="46"/>
                </a:cxn>
                <a:cxn ang="0">
                  <a:pos x="46" y="46"/>
                </a:cxn>
                <a:cxn ang="0">
                  <a:pos x="48" y="42"/>
                </a:cxn>
                <a:cxn ang="0">
                  <a:pos x="60" y="44"/>
                </a:cxn>
                <a:cxn ang="0">
                  <a:pos x="64" y="38"/>
                </a:cxn>
                <a:cxn ang="0">
                  <a:pos x="72" y="38"/>
                </a:cxn>
                <a:cxn ang="0">
                  <a:pos x="82" y="34"/>
                </a:cxn>
                <a:cxn ang="0">
                  <a:pos x="84" y="30"/>
                </a:cxn>
                <a:cxn ang="0">
                  <a:pos x="88" y="30"/>
                </a:cxn>
                <a:cxn ang="0">
                  <a:pos x="90" y="22"/>
                </a:cxn>
                <a:cxn ang="0">
                  <a:pos x="90" y="16"/>
                </a:cxn>
                <a:cxn ang="0">
                  <a:pos x="90" y="10"/>
                </a:cxn>
                <a:cxn ang="0">
                  <a:pos x="86" y="8"/>
                </a:cxn>
                <a:cxn ang="0">
                  <a:pos x="80" y="6"/>
                </a:cxn>
                <a:cxn ang="0">
                  <a:pos x="70" y="2"/>
                </a:cxn>
                <a:cxn ang="0">
                  <a:pos x="64" y="0"/>
                </a:cxn>
                <a:cxn ang="0">
                  <a:pos x="62" y="2"/>
                </a:cxn>
                <a:cxn ang="0">
                  <a:pos x="56" y="10"/>
                </a:cxn>
                <a:cxn ang="0">
                  <a:pos x="48" y="4"/>
                </a:cxn>
                <a:cxn ang="0">
                  <a:pos x="44" y="8"/>
                </a:cxn>
                <a:cxn ang="0">
                  <a:pos x="42" y="12"/>
                </a:cxn>
                <a:cxn ang="0">
                  <a:pos x="34" y="16"/>
                </a:cxn>
                <a:cxn ang="0">
                  <a:pos x="36" y="18"/>
                </a:cxn>
                <a:cxn ang="0">
                  <a:pos x="38" y="22"/>
                </a:cxn>
                <a:cxn ang="0">
                  <a:pos x="34" y="28"/>
                </a:cxn>
                <a:cxn ang="0">
                  <a:pos x="30" y="24"/>
                </a:cxn>
                <a:cxn ang="0">
                  <a:pos x="24" y="24"/>
                </a:cxn>
                <a:cxn ang="0">
                  <a:pos x="20" y="22"/>
                </a:cxn>
                <a:cxn ang="0">
                  <a:pos x="14" y="28"/>
                </a:cxn>
                <a:cxn ang="0">
                  <a:pos x="8" y="28"/>
                </a:cxn>
                <a:cxn ang="0">
                  <a:pos x="0" y="34"/>
                </a:cxn>
              </a:cxnLst>
              <a:rect l="0" t="0" r="r" b="b"/>
              <a:pathLst>
                <a:path w="92" h="48">
                  <a:moveTo>
                    <a:pt x="0" y="34"/>
                  </a:moveTo>
                  <a:lnTo>
                    <a:pt x="0" y="34"/>
                  </a:lnTo>
                  <a:lnTo>
                    <a:pt x="4" y="34"/>
                  </a:lnTo>
                  <a:lnTo>
                    <a:pt x="4" y="36"/>
                  </a:lnTo>
                  <a:lnTo>
                    <a:pt x="4" y="42"/>
                  </a:lnTo>
                  <a:lnTo>
                    <a:pt x="8" y="44"/>
                  </a:lnTo>
                  <a:lnTo>
                    <a:pt x="12" y="44"/>
                  </a:lnTo>
                  <a:lnTo>
                    <a:pt x="12" y="42"/>
                  </a:lnTo>
                  <a:lnTo>
                    <a:pt x="16" y="42"/>
                  </a:lnTo>
                  <a:lnTo>
                    <a:pt x="18" y="44"/>
                  </a:lnTo>
                  <a:lnTo>
                    <a:pt x="22" y="44"/>
                  </a:lnTo>
                  <a:lnTo>
                    <a:pt x="24" y="44"/>
                  </a:lnTo>
                  <a:lnTo>
                    <a:pt x="26" y="46"/>
                  </a:lnTo>
                  <a:lnTo>
                    <a:pt x="28" y="48"/>
                  </a:lnTo>
                  <a:lnTo>
                    <a:pt x="30" y="48"/>
                  </a:lnTo>
                  <a:lnTo>
                    <a:pt x="34" y="46"/>
                  </a:lnTo>
                  <a:lnTo>
                    <a:pt x="42" y="46"/>
                  </a:lnTo>
                  <a:lnTo>
                    <a:pt x="46" y="46"/>
                  </a:lnTo>
                  <a:lnTo>
                    <a:pt x="48" y="44"/>
                  </a:lnTo>
                  <a:lnTo>
                    <a:pt x="48" y="42"/>
                  </a:lnTo>
                  <a:lnTo>
                    <a:pt x="54" y="42"/>
                  </a:lnTo>
                  <a:lnTo>
                    <a:pt x="60" y="44"/>
                  </a:lnTo>
                  <a:lnTo>
                    <a:pt x="62" y="40"/>
                  </a:lnTo>
                  <a:lnTo>
                    <a:pt x="64" y="38"/>
                  </a:lnTo>
                  <a:lnTo>
                    <a:pt x="68" y="36"/>
                  </a:lnTo>
                  <a:lnTo>
                    <a:pt x="72" y="38"/>
                  </a:lnTo>
                  <a:lnTo>
                    <a:pt x="76" y="38"/>
                  </a:lnTo>
                  <a:lnTo>
                    <a:pt x="82" y="34"/>
                  </a:lnTo>
                  <a:lnTo>
                    <a:pt x="82" y="32"/>
                  </a:lnTo>
                  <a:lnTo>
                    <a:pt x="84" y="30"/>
                  </a:lnTo>
                  <a:lnTo>
                    <a:pt x="86" y="30"/>
                  </a:lnTo>
                  <a:lnTo>
                    <a:pt x="88" y="30"/>
                  </a:lnTo>
                  <a:lnTo>
                    <a:pt x="88" y="26"/>
                  </a:lnTo>
                  <a:lnTo>
                    <a:pt x="90" y="22"/>
                  </a:lnTo>
                  <a:lnTo>
                    <a:pt x="88" y="18"/>
                  </a:lnTo>
                  <a:lnTo>
                    <a:pt x="90" y="16"/>
                  </a:lnTo>
                  <a:lnTo>
                    <a:pt x="92" y="16"/>
                  </a:lnTo>
                  <a:lnTo>
                    <a:pt x="90" y="10"/>
                  </a:lnTo>
                  <a:lnTo>
                    <a:pt x="86" y="10"/>
                  </a:lnTo>
                  <a:lnTo>
                    <a:pt x="86" y="8"/>
                  </a:lnTo>
                  <a:lnTo>
                    <a:pt x="90" y="4"/>
                  </a:lnTo>
                  <a:lnTo>
                    <a:pt x="80" y="6"/>
                  </a:lnTo>
                  <a:lnTo>
                    <a:pt x="74" y="4"/>
                  </a:lnTo>
                  <a:lnTo>
                    <a:pt x="70" y="2"/>
                  </a:lnTo>
                  <a:lnTo>
                    <a:pt x="68" y="0"/>
                  </a:lnTo>
                  <a:lnTo>
                    <a:pt x="64" y="0"/>
                  </a:lnTo>
                  <a:lnTo>
                    <a:pt x="64" y="0"/>
                  </a:lnTo>
                  <a:lnTo>
                    <a:pt x="62" y="2"/>
                  </a:lnTo>
                  <a:lnTo>
                    <a:pt x="58" y="8"/>
                  </a:lnTo>
                  <a:lnTo>
                    <a:pt x="56" y="10"/>
                  </a:lnTo>
                  <a:lnTo>
                    <a:pt x="52" y="8"/>
                  </a:lnTo>
                  <a:lnTo>
                    <a:pt x="48" y="4"/>
                  </a:lnTo>
                  <a:lnTo>
                    <a:pt x="46" y="6"/>
                  </a:lnTo>
                  <a:lnTo>
                    <a:pt x="44" y="8"/>
                  </a:lnTo>
                  <a:lnTo>
                    <a:pt x="42" y="10"/>
                  </a:lnTo>
                  <a:lnTo>
                    <a:pt x="42" y="12"/>
                  </a:lnTo>
                  <a:lnTo>
                    <a:pt x="38" y="14"/>
                  </a:lnTo>
                  <a:lnTo>
                    <a:pt x="34" y="16"/>
                  </a:lnTo>
                  <a:lnTo>
                    <a:pt x="34" y="18"/>
                  </a:lnTo>
                  <a:lnTo>
                    <a:pt x="36" y="18"/>
                  </a:lnTo>
                  <a:lnTo>
                    <a:pt x="36" y="20"/>
                  </a:lnTo>
                  <a:lnTo>
                    <a:pt x="38" y="22"/>
                  </a:lnTo>
                  <a:lnTo>
                    <a:pt x="38" y="28"/>
                  </a:lnTo>
                  <a:lnTo>
                    <a:pt x="34" y="28"/>
                  </a:lnTo>
                  <a:lnTo>
                    <a:pt x="32" y="24"/>
                  </a:lnTo>
                  <a:lnTo>
                    <a:pt x="30" y="24"/>
                  </a:lnTo>
                  <a:lnTo>
                    <a:pt x="28" y="24"/>
                  </a:lnTo>
                  <a:lnTo>
                    <a:pt x="24" y="24"/>
                  </a:lnTo>
                  <a:lnTo>
                    <a:pt x="22" y="22"/>
                  </a:lnTo>
                  <a:lnTo>
                    <a:pt x="20" y="22"/>
                  </a:lnTo>
                  <a:lnTo>
                    <a:pt x="18" y="26"/>
                  </a:lnTo>
                  <a:lnTo>
                    <a:pt x="14" y="28"/>
                  </a:lnTo>
                  <a:lnTo>
                    <a:pt x="10" y="28"/>
                  </a:lnTo>
                  <a:lnTo>
                    <a:pt x="8" y="28"/>
                  </a:lnTo>
                  <a:lnTo>
                    <a:pt x="4" y="32"/>
                  </a:lnTo>
                  <a:lnTo>
                    <a:pt x="0" y="34"/>
                  </a:lnTo>
                  <a:lnTo>
                    <a:pt x="0" y="3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30" name="Freeform 546">
              <a:extLst>
                <a:ext uri="{FF2B5EF4-FFF2-40B4-BE49-F238E27FC236}">
                  <a16:creationId xmlns:a16="http://schemas.microsoft.com/office/drawing/2014/main" id="{582F1A2F-6BB9-4E2A-9DE3-06A3970BD754}"/>
                </a:ext>
              </a:extLst>
            </p:cNvPr>
            <p:cNvSpPr>
              <a:spLocks/>
            </p:cNvSpPr>
            <p:nvPr/>
          </p:nvSpPr>
          <p:spPr bwMode="auto">
            <a:xfrm>
              <a:off x="4743450" y="2930525"/>
              <a:ext cx="41275" cy="82550"/>
            </a:xfrm>
            <a:custGeom>
              <a:avLst/>
              <a:gdLst/>
              <a:ahLst/>
              <a:cxnLst>
                <a:cxn ang="0">
                  <a:pos x="0" y="10"/>
                </a:cxn>
                <a:cxn ang="0">
                  <a:pos x="0" y="10"/>
                </a:cxn>
                <a:cxn ang="0">
                  <a:pos x="2" y="12"/>
                </a:cxn>
                <a:cxn ang="0">
                  <a:pos x="6" y="12"/>
                </a:cxn>
                <a:cxn ang="0">
                  <a:pos x="4" y="20"/>
                </a:cxn>
                <a:cxn ang="0">
                  <a:pos x="6" y="22"/>
                </a:cxn>
                <a:cxn ang="0">
                  <a:pos x="6" y="24"/>
                </a:cxn>
                <a:cxn ang="0">
                  <a:pos x="4" y="30"/>
                </a:cxn>
                <a:cxn ang="0">
                  <a:pos x="4" y="38"/>
                </a:cxn>
                <a:cxn ang="0">
                  <a:pos x="4" y="42"/>
                </a:cxn>
                <a:cxn ang="0">
                  <a:pos x="8" y="44"/>
                </a:cxn>
                <a:cxn ang="0">
                  <a:pos x="14" y="48"/>
                </a:cxn>
                <a:cxn ang="0">
                  <a:pos x="14" y="52"/>
                </a:cxn>
                <a:cxn ang="0">
                  <a:pos x="18" y="52"/>
                </a:cxn>
                <a:cxn ang="0">
                  <a:pos x="20" y="52"/>
                </a:cxn>
                <a:cxn ang="0">
                  <a:pos x="20" y="50"/>
                </a:cxn>
                <a:cxn ang="0">
                  <a:pos x="24" y="48"/>
                </a:cxn>
                <a:cxn ang="0">
                  <a:pos x="26" y="42"/>
                </a:cxn>
                <a:cxn ang="0">
                  <a:pos x="26" y="36"/>
                </a:cxn>
                <a:cxn ang="0">
                  <a:pos x="24" y="34"/>
                </a:cxn>
                <a:cxn ang="0">
                  <a:pos x="22" y="30"/>
                </a:cxn>
                <a:cxn ang="0">
                  <a:pos x="20" y="26"/>
                </a:cxn>
                <a:cxn ang="0">
                  <a:pos x="22" y="24"/>
                </a:cxn>
                <a:cxn ang="0">
                  <a:pos x="22" y="18"/>
                </a:cxn>
                <a:cxn ang="0">
                  <a:pos x="22" y="16"/>
                </a:cxn>
                <a:cxn ang="0">
                  <a:pos x="20" y="8"/>
                </a:cxn>
                <a:cxn ang="0">
                  <a:pos x="14" y="2"/>
                </a:cxn>
                <a:cxn ang="0">
                  <a:pos x="12" y="6"/>
                </a:cxn>
                <a:cxn ang="0">
                  <a:pos x="10" y="0"/>
                </a:cxn>
                <a:cxn ang="0">
                  <a:pos x="2" y="4"/>
                </a:cxn>
                <a:cxn ang="0">
                  <a:pos x="0" y="10"/>
                </a:cxn>
                <a:cxn ang="0">
                  <a:pos x="0" y="10"/>
                </a:cxn>
              </a:cxnLst>
              <a:rect l="0" t="0" r="r" b="b"/>
              <a:pathLst>
                <a:path w="26" h="52">
                  <a:moveTo>
                    <a:pt x="0" y="10"/>
                  </a:moveTo>
                  <a:lnTo>
                    <a:pt x="0" y="10"/>
                  </a:lnTo>
                  <a:lnTo>
                    <a:pt x="2" y="12"/>
                  </a:lnTo>
                  <a:lnTo>
                    <a:pt x="6" y="12"/>
                  </a:lnTo>
                  <a:lnTo>
                    <a:pt x="4" y="20"/>
                  </a:lnTo>
                  <a:lnTo>
                    <a:pt x="6" y="22"/>
                  </a:lnTo>
                  <a:lnTo>
                    <a:pt x="6" y="24"/>
                  </a:lnTo>
                  <a:lnTo>
                    <a:pt x="4" y="30"/>
                  </a:lnTo>
                  <a:lnTo>
                    <a:pt x="4" y="38"/>
                  </a:lnTo>
                  <a:lnTo>
                    <a:pt x="4" y="42"/>
                  </a:lnTo>
                  <a:lnTo>
                    <a:pt x="8" y="44"/>
                  </a:lnTo>
                  <a:lnTo>
                    <a:pt x="14" y="48"/>
                  </a:lnTo>
                  <a:lnTo>
                    <a:pt x="14" y="52"/>
                  </a:lnTo>
                  <a:lnTo>
                    <a:pt x="18" y="52"/>
                  </a:lnTo>
                  <a:lnTo>
                    <a:pt x="20" y="52"/>
                  </a:lnTo>
                  <a:lnTo>
                    <a:pt x="20" y="50"/>
                  </a:lnTo>
                  <a:lnTo>
                    <a:pt x="24" y="48"/>
                  </a:lnTo>
                  <a:lnTo>
                    <a:pt x="26" y="42"/>
                  </a:lnTo>
                  <a:lnTo>
                    <a:pt x="26" y="36"/>
                  </a:lnTo>
                  <a:lnTo>
                    <a:pt x="24" y="34"/>
                  </a:lnTo>
                  <a:lnTo>
                    <a:pt x="22" y="30"/>
                  </a:lnTo>
                  <a:lnTo>
                    <a:pt x="20" y="26"/>
                  </a:lnTo>
                  <a:lnTo>
                    <a:pt x="22" y="24"/>
                  </a:lnTo>
                  <a:lnTo>
                    <a:pt x="22" y="18"/>
                  </a:lnTo>
                  <a:lnTo>
                    <a:pt x="22" y="16"/>
                  </a:lnTo>
                  <a:lnTo>
                    <a:pt x="20" y="8"/>
                  </a:lnTo>
                  <a:lnTo>
                    <a:pt x="14" y="2"/>
                  </a:lnTo>
                  <a:lnTo>
                    <a:pt x="12" y="6"/>
                  </a:lnTo>
                  <a:lnTo>
                    <a:pt x="10" y="0"/>
                  </a:lnTo>
                  <a:lnTo>
                    <a:pt x="2" y="4"/>
                  </a:lnTo>
                  <a:lnTo>
                    <a:pt x="0" y="10"/>
                  </a:lnTo>
                  <a:lnTo>
                    <a:pt x="0" y="1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31" name="Freeform 547">
              <a:extLst>
                <a:ext uri="{FF2B5EF4-FFF2-40B4-BE49-F238E27FC236}">
                  <a16:creationId xmlns:a16="http://schemas.microsoft.com/office/drawing/2014/main" id="{045F9F11-516E-45F5-8D35-C09FDB77D2D8}"/>
                </a:ext>
              </a:extLst>
            </p:cNvPr>
            <p:cNvSpPr>
              <a:spLocks noEditPoints="1"/>
            </p:cNvSpPr>
            <p:nvPr/>
          </p:nvSpPr>
          <p:spPr bwMode="auto">
            <a:xfrm>
              <a:off x="4251325" y="2667000"/>
              <a:ext cx="295275" cy="298450"/>
            </a:xfrm>
            <a:custGeom>
              <a:avLst/>
              <a:gdLst/>
              <a:ahLst/>
              <a:cxnLst>
                <a:cxn ang="0">
                  <a:pos x="166" y="58"/>
                </a:cxn>
                <a:cxn ang="0">
                  <a:pos x="166" y="72"/>
                </a:cxn>
                <a:cxn ang="0">
                  <a:pos x="160" y="76"/>
                </a:cxn>
                <a:cxn ang="0">
                  <a:pos x="148" y="88"/>
                </a:cxn>
                <a:cxn ang="0">
                  <a:pos x="142" y="104"/>
                </a:cxn>
                <a:cxn ang="0">
                  <a:pos x="148" y="104"/>
                </a:cxn>
                <a:cxn ang="0">
                  <a:pos x="158" y="108"/>
                </a:cxn>
                <a:cxn ang="0">
                  <a:pos x="152" y="118"/>
                </a:cxn>
                <a:cxn ang="0">
                  <a:pos x="148" y="124"/>
                </a:cxn>
                <a:cxn ang="0">
                  <a:pos x="150" y="134"/>
                </a:cxn>
                <a:cxn ang="0">
                  <a:pos x="158" y="138"/>
                </a:cxn>
                <a:cxn ang="0">
                  <a:pos x="154" y="146"/>
                </a:cxn>
                <a:cxn ang="0">
                  <a:pos x="148" y="156"/>
                </a:cxn>
                <a:cxn ang="0">
                  <a:pos x="136" y="154"/>
                </a:cxn>
                <a:cxn ang="0">
                  <a:pos x="128" y="150"/>
                </a:cxn>
                <a:cxn ang="0">
                  <a:pos x="116" y="148"/>
                </a:cxn>
                <a:cxn ang="0">
                  <a:pos x="104" y="156"/>
                </a:cxn>
                <a:cxn ang="0">
                  <a:pos x="96" y="168"/>
                </a:cxn>
                <a:cxn ang="0">
                  <a:pos x="84" y="166"/>
                </a:cxn>
                <a:cxn ang="0">
                  <a:pos x="68" y="164"/>
                </a:cxn>
                <a:cxn ang="0">
                  <a:pos x="54" y="162"/>
                </a:cxn>
                <a:cxn ang="0">
                  <a:pos x="42" y="154"/>
                </a:cxn>
                <a:cxn ang="0">
                  <a:pos x="50" y="142"/>
                </a:cxn>
                <a:cxn ang="0">
                  <a:pos x="54" y="128"/>
                </a:cxn>
                <a:cxn ang="0">
                  <a:pos x="50" y="112"/>
                </a:cxn>
                <a:cxn ang="0">
                  <a:pos x="46" y="100"/>
                </a:cxn>
                <a:cxn ang="0">
                  <a:pos x="32" y="84"/>
                </a:cxn>
                <a:cxn ang="0">
                  <a:pos x="28" y="80"/>
                </a:cxn>
                <a:cxn ang="0">
                  <a:pos x="22" y="76"/>
                </a:cxn>
                <a:cxn ang="0">
                  <a:pos x="24" y="70"/>
                </a:cxn>
                <a:cxn ang="0">
                  <a:pos x="10" y="68"/>
                </a:cxn>
                <a:cxn ang="0">
                  <a:pos x="0" y="64"/>
                </a:cxn>
                <a:cxn ang="0">
                  <a:pos x="4" y="58"/>
                </a:cxn>
                <a:cxn ang="0">
                  <a:pos x="8" y="50"/>
                </a:cxn>
                <a:cxn ang="0">
                  <a:pos x="20" y="48"/>
                </a:cxn>
                <a:cxn ang="0">
                  <a:pos x="30" y="50"/>
                </a:cxn>
                <a:cxn ang="0">
                  <a:pos x="46" y="46"/>
                </a:cxn>
                <a:cxn ang="0">
                  <a:pos x="38" y="28"/>
                </a:cxn>
                <a:cxn ang="0">
                  <a:pos x="58" y="34"/>
                </a:cxn>
                <a:cxn ang="0">
                  <a:pos x="78" y="20"/>
                </a:cxn>
                <a:cxn ang="0">
                  <a:pos x="82" y="8"/>
                </a:cxn>
                <a:cxn ang="0">
                  <a:pos x="96" y="6"/>
                </a:cxn>
                <a:cxn ang="0">
                  <a:pos x="106" y="18"/>
                </a:cxn>
                <a:cxn ang="0">
                  <a:pos x="112" y="22"/>
                </a:cxn>
                <a:cxn ang="0">
                  <a:pos x="122" y="26"/>
                </a:cxn>
                <a:cxn ang="0">
                  <a:pos x="126" y="32"/>
                </a:cxn>
                <a:cxn ang="0">
                  <a:pos x="136" y="34"/>
                </a:cxn>
                <a:cxn ang="0">
                  <a:pos x="148" y="38"/>
                </a:cxn>
                <a:cxn ang="0">
                  <a:pos x="158" y="44"/>
                </a:cxn>
                <a:cxn ang="0">
                  <a:pos x="168" y="50"/>
                </a:cxn>
                <a:cxn ang="0">
                  <a:pos x="180" y="160"/>
                </a:cxn>
                <a:cxn ang="0">
                  <a:pos x="170" y="172"/>
                </a:cxn>
                <a:cxn ang="0">
                  <a:pos x="172" y="182"/>
                </a:cxn>
                <a:cxn ang="0">
                  <a:pos x="186" y="164"/>
                </a:cxn>
              </a:cxnLst>
              <a:rect l="0" t="0" r="r" b="b"/>
              <a:pathLst>
                <a:path w="186" h="188">
                  <a:moveTo>
                    <a:pt x="168" y="50"/>
                  </a:moveTo>
                  <a:lnTo>
                    <a:pt x="168" y="50"/>
                  </a:lnTo>
                  <a:lnTo>
                    <a:pt x="166" y="54"/>
                  </a:lnTo>
                  <a:lnTo>
                    <a:pt x="166" y="58"/>
                  </a:lnTo>
                  <a:lnTo>
                    <a:pt x="166" y="64"/>
                  </a:lnTo>
                  <a:lnTo>
                    <a:pt x="166" y="68"/>
                  </a:lnTo>
                  <a:lnTo>
                    <a:pt x="168" y="72"/>
                  </a:lnTo>
                  <a:lnTo>
                    <a:pt x="166" y="72"/>
                  </a:lnTo>
                  <a:lnTo>
                    <a:pt x="164" y="72"/>
                  </a:lnTo>
                  <a:lnTo>
                    <a:pt x="162" y="72"/>
                  </a:lnTo>
                  <a:lnTo>
                    <a:pt x="160" y="72"/>
                  </a:lnTo>
                  <a:lnTo>
                    <a:pt x="160" y="76"/>
                  </a:lnTo>
                  <a:lnTo>
                    <a:pt x="156" y="78"/>
                  </a:lnTo>
                  <a:lnTo>
                    <a:pt x="154" y="80"/>
                  </a:lnTo>
                  <a:lnTo>
                    <a:pt x="152" y="82"/>
                  </a:lnTo>
                  <a:lnTo>
                    <a:pt x="148" y="88"/>
                  </a:lnTo>
                  <a:lnTo>
                    <a:pt x="140" y="98"/>
                  </a:lnTo>
                  <a:lnTo>
                    <a:pt x="138" y="102"/>
                  </a:lnTo>
                  <a:lnTo>
                    <a:pt x="138" y="104"/>
                  </a:lnTo>
                  <a:lnTo>
                    <a:pt x="142" y="104"/>
                  </a:lnTo>
                  <a:lnTo>
                    <a:pt x="144" y="102"/>
                  </a:lnTo>
                  <a:lnTo>
                    <a:pt x="146" y="102"/>
                  </a:lnTo>
                  <a:lnTo>
                    <a:pt x="148" y="104"/>
                  </a:lnTo>
                  <a:lnTo>
                    <a:pt x="148" y="104"/>
                  </a:lnTo>
                  <a:lnTo>
                    <a:pt x="150" y="104"/>
                  </a:lnTo>
                  <a:lnTo>
                    <a:pt x="154" y="104"/>
                  </a:lnTo>
                  <a:lnTo>
                    <a:pt x="154" y="106"/>
                  </a:lnTo>
                  <a:lnTo>
                    <a:pt x="158" y="108"/>
                  </a:lnTo>
                  <a:lnTo>
                    <a:pt x="160" y="108"/>
                  </a:lnTo>
                  <a:lnTo>
                    <a:pt x="156" y="114"/>
                  </a:lnTo>
                  <a:lnTo>
                    <a:pt x="154" y="116"/>
                  </a:lnTo>
                  <a:lnTo>
                    <a:pt x="152" y="118"/>
                  </a:lnTo>
                  <a:lnTo>
                    <a:pt x="150" y="118"/>
                  </a:lnTo>
                  <a:lnTo>
                    <a:pt x="148" y="120"/>
                  </a:lnTo>
                  <a:lnTo>
                    <a:pt x="148" y="122"/>
                  </a:lnTo>
                  <a:lnTo>
                    <a:pt x="148" y="124"/>
                  </a:lnTo>
                  <a:lnTo>
                    <a:pt x="150" y="126"/>
                  </a:lnTo>
                  <a:lnTo>
                    <a:pt x="152" y="128"/>
                  </a:lnTo>
                  <a:lnTo>
                    <a:pt x="152" y="130"/>
                  </a:lnTo>
                  <a:lnTo>
                    <a:pt x="150" y="134"/>
                  </a:lnTo>
                  <a:lnTo>
                    <a:pt x="152" y="138"/>
                  </a:lnTo>
                  <a:lnTo>
                    <a:pt x="154" y="138"/>
                  </a:lnTo>
                  <a:lnTo>
                    <a:pt x="156" y="138"/>
                  </a:lnTo>
                  <a:lnTo>
                    <a:pt x="158" y="138"/>
                  </a:lnTo>
                  <a:lnTo>
                    <a:pt x="154" y="142"/>
                  </a:lnTo>
                  <a:lnTo>
                    <a:pt x="154" y="144"/>
                  </a:lnTo>
                  <a:lnTo>
                    <a:pt x="156" y="146"/>
                  </a:lnTo>
                  <a:lnTo>
                    <a:pt x="154" y="146"/>
                  </a:lnTo>
                  <a:lnTo>
                    <a:pt x="152" y="144"/>
                  </a:lnTo>
                  <a:lnTo>
                    <a:pt x="148" y="146"/>
                  </a:lnTo>
                  <a:lnTo>
                    <a:pt x="152" y="148"/>
                  </a:lnTo>
                  <a:lnTo>
                    <a:pt x="148" y="156"/>
                  </a:lnTo>
                  <a:lnTo>
                    <a:pt x="144" y="156"/>
                  </a:lnTo>
                  <a:lnTo>
                    <a:pt x="140" y="158"/>
                  </a:lnTo>
                  <a:lnTo>
                    <a:pt x="138" y="156"/>
                  </a:lnTo>
                  <a:lnTo>
                    <a:pt x="136" y="154"/>
                  </a:lnTo>
                  <a:lnTo>
                    <a:pt x="134" y="152"/>
                  </a:lnTo>
                  <a:lnTo>
                    <a:pt x="130" y="152"/>
                  </a:lnTo>
                  <a:lnTo>
                    <a:pt x="128" y="148"/>
                  </a:lnTo>
                  <a:lnTo>
                    <a:pt x="128" y="150"/>
                  </a:lnTo>
                  <a:lnTo>
                    <a:pt x="126" y="150"/>
                  </a:lnTo>
                  <a:lnTo>
                    <a:pt x="122" y="148"/>
                  </a:lnTo>
                  <a:lnTo>
                    <a:pt x="118" y="148"/>
                  </a:lnTo>
                  <a:lnTo>
                    <a:pt x="116" y="148"/>
                  </a:lnTo>
                  <a:lnTo>
                    <a:pt x="114" y="152"/>
                  </a:lnTo>
                  <a:lnTo>
                    <a:pt x="110" y="156"/>
                  </a:lnTo>
                  <a:lnTo>
                    <a:pt x="108" y="156"/>
                  </a:lnTo>
                  <a:lnTo>
                    <a:pt x="104" y="156"/>
                  </a:lnTo>
                  <a:lnTo>
                    <a:pt x="104" y="164"/>
                  </a:lnTo>
                  <a:lnTo>
                    <a:pt x="100" y="164"/>
                  </a:lnTo>
                  <a:lnTo>
                    <a:pt x="98" y="166"/>
                  </a:lnTo>
                  <a:lnTo>
                    <a:pt x="96" y="168"/>
                  </a:lnTo>
                  <a:lnTo>
                    <a:pt x="90" y="168"/>
                  </a:lnTo>
                  <a:lnTo>
                    <a:pt x="88" y="168"/>
                  </a:lnTo>
                  <a:lnTo>
                    <a:pt x="86" y="166"/>
                  </a:lnTo>
                  <a:lnTo>
                    <a:pt x="84" y="166"/>
                  </a:lnTo>
                  <a:lnTo>
                    <a:pt x="82" y="166"/>
                  </a:lnTo>
                  <a:lnTo>
                    <a:pt x="72" y="164"/>
                  </a:lnTo>
                  <a:lnTo>
                    <a:pt x="70" y="164"/>
                  </a:lnTo>
                  <a:lnTo>
                    <a:pt x="68" y="164"/>
                  </a:lnTo>
                  <a:lnTo>
                    <a:pt x="64" y="164"/>
                  </a:lnTo>
                  <a:lnTo>
                    <a:pt x="60" y="164"/>
                  </a:lnTo>
                  <a:lnTo>
                    <a:pt x="58" y="162"/>
                  </a:lnTo>
                  <a:lnTo>
                    <a:pt x="54" y="162"/>
                  </a:lnTo>
                  <a:lnTo>
                    <a:pt x="50" y="160"/>
                  </a:lnTo>
                  <a:lnTo>
                    <a:pt x="46" y="160"/>
                  </a:lnTo>
                  <a:lnTo>
                    <a:pt x="44" y="158"/>
                  </a:lnTo>
                  <a:lnTo>
                    <a:pt x="42" y="154"/>
                  </a:lnTo>
                  <a:lnTo>
                    <a:pt x="40" y="152"/>
                  </a:lnTo>
                  <a:lnTo>
                    <a:pt x="46" y="150"/>
                  </a:lnTo>
                  <a:lnTo>
                    <a:pt x="48" y="146"/>
                  </a:lnTo>
                  <a:lnTo>
                    <a:pt x="50" y="142"/>
                  </a:lnTo>
                  <a:lnTo>
                    <a:pt x="50" y="136"/>
                  </a:lnTo>
                  <a:lnTo>
                    <a:pt x="52" y="130"/>
                  </a:lnTo>
                  <a:lnTo>
                    <a:pt x="52" y="128"/>
                  </a:lnTo>
                  <a:lnTo>
                    <a:pt x="54" y="128"/>
                  </a:lnTo>
                  <a:lnTo>
                    <a:pt x="50" y="126"/>
                  </a:lnTo>
                  <a:lnTo>
                    <a:pt x="50" y="116"/>
                  </a:lnTo>
                  <a:lnTo>
                    <a:pt x="52" y="116"/>
                  </a:lnTo>
                  <a:lnTo>
                    <a:pt x="50" y="112"/>
                  </a:lnTo>
                  <a:lnTo>
                    <a:pt x="52" y="106"/>
                  </a:lnTo>
                  <a:lnTo>
                    <a:pt x="50" y="102"/>
                  </a:lnTo>
                  <a:lnTo>
                    <a:pt x="48" y="104"/>
                  </a:lnTo>
                  <a:lnTo>
                    <a:pt x="46" y="100"/>
                  </a:lnTo>
                  <a:lnTo>
                    <a:pt x="38" y="96"/>
                  </a:lnTo>
                  <a:lnTo>
                    <a:pt x="34" y="94"/>
                  </a:lnTo>
                  <a:lnTo>
                    <a:pt x="32" y="92"/>
                  </a:lnTo>
                  <a:lnTo>
                    <a:pt x="32" y="84"/>
                  </a:lnTo>
                  <a:lnTo>
                    <a:pt x="32" y="86"/>
                  </a:lnTo>
                  <a:lnTo>
                    <a:pt x="32" y="84"/>
                  </a:lnTo>
                  <a:lnTo>
                    <a:pt x="32" y="80"/>
                  </a:lnTo>
                  <a:lnTo>
                    <a:pt x="28" y="80"/>
                  </a:lnTo>
                  <a:lnTo>
                    <a:pt x="26" y="78"/>
                  </a:lnTo>
                  <a:lnTo>
                    <a:pt x="28" y="78"/>
                  </a:lnTo>
                  <a:lnTo>
                    <a:pt x="28" y="76"/>
                  </a:lnTo>
                  <a:lnTo>
                    <a:pt x="22" y="76"/>
                  </a:lnTo>
                  <a:lnTo>
                    <a:pt x="22" y="74"/>
                  </a:lnTo>
                  <a:lnTo>
                    <a:pt x="24" y="74"/>
                  </a:lnTo>
                  <a:lnTo>
                    <a:pt x="26" y="70"/>
                  </a:lnTo>
                  <a:lnTo>
                    <a:pt x="24" y="70"/>
                  </a:lnTo>
                  <a:lnTo>
                    <a:pt x="18" y="76"/>
                  </a:lnTo>
                  <a:lnTo>
                    <a:pt x="16" y="70"/>
                  </a:lnTo>
                  <a:lnTo>
                    <a:pt x="12" y="66"/>
                  </a:lnTo>
                  <a:lnTo>
                    <a:pt x="10" y="68"/>
                  </a:lnTo>
                  <a:lnTo>
                    <a:pt x="10" y="66"/>
                  </a:lnTo>
                  <a:lnTo>
                    <a:pt x="10" y="64"/>
                  </a:lnTo>
                  <a:lnTo>
                    <a:pt x="0" y="66"/>
                  </a:lnTo>
                  <a:lnTo>
                    <a:pt x="0" y="64"/>
                  </a:lnTo>
                  <a:lnTo>
                    <a:pt x="2" y="62"/>
                  </a:lnTo>
                  <a:lnTo>
                    <a:pt x="2" y="58"/>
                  </a:lnTo>
                  <a:lnTo>
                    <a:pt x="4" y="60"/>
                  </a:lnTo>
                  <a:lnTo>
                    <a:pt x="4" y="58"/>
                  </a:lnTo>
                  <a:lnTo>
                    <a:pt x="0" y="54"/>
                  </a:lnTo>
                  <a:lnTo>
                    <a:pt x="0" y="52"/>
                  </a:lnTo>
                  <a:lnTo>
                    <a:pt x="4" y="48"/>
                  </a:lnTo>
                  <a:lnTo>
                    <a:pt x="8" y="50"/>
                  </a:lnTo>
                  <a:lnTo>
                    <a:pt x="12" y="50"/>
                  </a:lnTo>
                  <a:lnTo>
                    <a:pt x="14" y="46"/>
                  </a:lnTo>
                  <a:lnTo>
                    <a:pt x="18" y="46"/>
                  </a:lnTo>
                  <a:lnTo>
                    <a:pt x="20" y="48"/>
                  </a:lnTo>
                  <a:lnTo>
                    <a:pt x="22" y="52"/>
                  </a:lnTo>
                  <a:lnTo>
                    <a:pt x="24" y="52"/>
                  </a:lnTo>
                  <a:lnTo>
                    <a:pt x="26" y="48"/>
                  </a:lnTo>
                  <a:lnTo>
                    <a:pt x="30" y="50"/>
                  </a:lnTo>
                  <a:lnTo>
                    <a:pt x="32" y="50"/>
                  </a:lnTo>
                  <a:lnTo>
                    <a:pt x="32" y="48"/>
                  </a:lnTo>
                  <a:lnTo>
                    <a:pt x="44" y="48"/>
                  </a:lnTo>
                  <a:lnTo>
                    <a:pt x="46" y="46"/>
                  </a:lnTo>
                  <a:lnTo>
                    <a:pt x="42" y="44"/>
                  </a:lnTo>
                  <a:lnTo>
                    <a:pt x="42" y="42"/>
                  </a:lnTo>
                  <a:lnTo>
                    <a:pt x="42" y="38"/>
                  </a:lnTo>
                  <a:lnTo>
                    <a:pt x="38" y="28"/>
                  </a:lnTo>
                  <a:lnTo>
                    <a:pt x="44" y="28"/>
                  </a:lnTo>
                  <a:lnTo>
                    <a:pt x="46" y="28"/>
                  </a:lnTo>
                  <a:lnTo>
                    <a:pt x="48" y="36"/>
                  </a:lnTo>
                  <a:lnTo>
                    <a:pt x="58" y="34"/>
                  </a:lnTo>
                  <a:lnTo>
                    <a:pt x="64" y="32"/>
                  </a:lnTo>
                  <a:lnTo>
                    <a:pt x="64" y="28"/>
                  </a:lnTo>
                  <a:lnTo>
                    <a:pt x="70" y="24"/>
                  </a:lnTo>
                  <a:lnTo>
                    <a:pt x="78" y="20"/>
                  </a:lnTo>
                  <a:lnTo>
                    <a:pt x="80" y="20"/>
                  </a:lnTo>
                  <a:lnTo>
                    <a:pt x="82" y="20"/>
                  </a:lnTo>
                  <a:lnTo>
                    <a:pt x="80" y="16"/>
                  </a:lnTo>
                  <a:lnTo>
                    <a:pt x="82" y="8"/>
                  </a:lnTo>
                  <a:lnTo>
                    <a:pt x="82" y="2"/>
                  </a:lnTo>
                  <a:lnTo>
                    <a:pt x="90" y="0"/>
                  </a:lnTo>
                  <a:lnTo>
                    <a:pt x="94" y="4"/>
                  </a:lnTo>
                  <a:lnTo>
                    <a:pt x="96" y="6"/>
                  </a:lnTo>
                  <a:lnTo>
                    <a:pt x="98" y="12"/>
                  </a:lnTo>
                  <a:lnTo>
                    <a:pt x="100" y="12"/>
                  </a:lnTo>
                  <a:lnTo>
                    <a:pt x="104" y="16"/>
                  </a:lnTo>
                  <a:lnTo>
                    <a:pt x="106" y="18"/>
                  </a:lnTo>
                  <a:lnTo>
                    <a:pt x="108" y="18"/>
                  </a:lnTo>
                  <a:lnTo>
                    <a:pt x="110" y="16"/>
                  </a:lnTo>
                  <a:lnTo>
                    <a:pt x="110" y="18"/>
                  </a:lnTo>
                  <a:lnTo>
                    <a:pt x="112" y="22"/>
                  </a:lnTo>
                  <a:lnTo>
                    <a:pt x="116" y="24"/>
                  </a:lnTo>
                  <a:lnTo>
                    <a:pt x="118" y="26"/>
                  </a:lnTo>
                  <a:lnTo>
                    <a:pt x="120" y="26"/>
                  </a:lnTo>
                  <a:lnTo>
                    <a:pt x="122" y="26"/>
                  </a:lnTo>
                  <a:lnTo>
                    <a:pt x="124" y="24"/>
                  </a:lnTo>
                  <a:lnTo>
                    <a:pt x="124" y="26"/>
                  </a:lnTo>
                  <a:lnTo>
                    <a:pt x="124" y="30"/>
                  </a:lnTo>
                  <a:lnTo>
                    <a:pt x="126" y="32"/>
                  </a:lnTo>
                  <a:lnTo>
                    <a:pt x="130" y="32"/>
                  </a:lnTo>
                  <a:lnTo>
                    <a:pt x="136" y="30"/>
                  </a:lnTo>
                  <a:lnTo>
                    <a:pt x="136" y="32"/>
                  </a:lnTo>
                  <a:lnTo>
                    <a:pt x="136" y="34"/>
                  </a:lnTo>
                  <a:lnTo>
                    <a:pt x="136" y="36"/>
                  </a:lnTo>
                  <a:lnTo>
                    <a:pt x="138" y="38"/>
                  </a:lnTo>
                  <a:lnTo>
                    <a:pt x="144" y="40"/>
                  </a:lnTo>
                  <a:lnTo>
                    <a:pt x="148" y="38"/>
                  </a:lnTo>
                  <a:lnTo>
                    <a:pt x="152" y="38"/>
                  </a:lnTo>
                  <a:lnTo>
                    <a:pt x="154" y="40"/>
                  </a:lnTo>
                  <a:lnTo>
                    <a:pt x="156" y="42"/>
                  </a:lnTo>
                  <a:lnTo>
                    <a:pt x="158" y="44"/>
                  </a:lnTo>
                  <a:lnTo>
                    <a:pt x="162" y="42"/>
                  </a:lnTo>
                  <a:lnTo>
                    <a:pt x="168" y="44"/>
                  </a:lnTo>
                  <a:lnTo>
                    <a:pt x="168" y="44"/>
                  </a:lnTo>
                  <a:lnTo>
                    <a:pt x="168" y="50"/>
                  </a:lnTo>
                  <a:lnTo>
                    <a:pt x="168" y="50"/>
                  </a:lnTo>
                  <a:close/>
                  <a:moveTo>
                    <a:pt x="182" y="156"/>
                  </a:moveTo>
                  <a:lnTo>
                    <a:pt x="182" y="156"/>
                  </a:lnTo>
                  <a:lnTo>
                    <a:pt x="180" y="160"/>
                  </a:lnTo>
                  <a:lnTo>
                    <a:pt x="178" y="164"/>
                  </a:lnTo>
                  <a:lnTo>
                    <a:pt x="174" y="164"/>
                  </a:lnTo>
                  <a:lnTo>
                    <a:pt x="170" y="164"/>
                  </a:lnTo>
                  <a:lnTo>
                    <a:pt x="170" y="172"/>
                  </a:lnTo>
                  <a:lnTo>
                    <a:pt x="172" y="178"/>
                  </a:lnTo>
                  <a:lnTo>
                    <a:pt x="170" y="178"/>
                  </a:lnTo>
                  <a:lnTo>
                    <a:pt x="170" y="180"/>
                  </a:lnTo>
                  <a:lnTo>
                    <a:pt x="172" y="182"/>
                  </a:lnTo>
                  <a:lnTo>
                    <a:pt x="176" y="184"/>
                  </a:lnTo>
                  <a:lnTo>
                    <a:pt x="182" y="188"/>
                  </a:lnTo>
                  <a:lnTo>
                    <a:pt x="186" y="172"/>
                  </a:lnTo>
                  <a:lnTo>
                    <a:pt x="186" y="164"/>
                  </a:lnTo>
                  <a:lnTo>
                    <a:pt x="184" y="158"/>
                  </a:lnTo>
                  <a:lnTo>
                    <a:pt x="182" y="156"/>
                  </a:lnTo>
                  <a:lnTo>
                    <a:pt x="182" y="15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32" name="Freeform 548">
              <a:extLst>
                <a:ext uri="{FF2B5EF4-FFF2-40B4-BE49-F238E27FC236}">
                  <a16:creationId xmlns:a16="http://schemas.microsoft.com/office/drawing/2014/main" id="{ED24A9BC-1609-4392-91E9-29C4C418DDAB}"/>
                </a:ext>
              </a:extLst>
            </p:cNvPr>
            <p:cNvSpPr>
              <a:spLocks noEditPoints="1"/>
            </p:cNvSpPr>
            <p:nvPr/>
          </p:nvSpPr>
          <p:spPr bwMode="auto">
            <a:xfrm>
              <a:off x="4191000" y="2416175"/>
              <a:ext cx="196850" cy="288925"/>
            </a:xfrm>
            <a:custGeom>
              <a:avLst/>
              <a:gdLst/>
              <a:ahLst/>
              <a:cxnLst>
                <a:cxn ang="0">
                  <a:pos x="20" y="80"/>
                </a:cxn>
                <a:cxn ang="0">
                  <a:pos x="28" y="96"/>
                </a:cxn>
                <a:cxn ang="0">
                  <a:pos x="10" y="98"/>
                </a:cxn>
                <a:cxn ang="0">
                  <a:pos x="2" y="94"/>
                </a:cxn>
                <a:cxn ang="0">
                  <a:pos x="4" y="90"/>
                </a:cxn>
                <a:cxn ang="0">
                  <a:pos x="12" y="82"/>
                </a:cxn>
                <a:cxn ang="0">
                  <a:pos x="58" y="26"/>
                </a:cxn>
                <a:cxn ang="0">
                  <a:pos x="76" y="26"/>
                </a:cxn>
                <a:cxn ang="0">
                  <a:pos x="66" y="48"/>
                </a:cxn>
                <a:cxn ang="0">
                  <a:pos x="70" y="62"/>
                </a:cxn>
                <a:cxn ang="0">
                  <a:pos x="82" y="76"/>
                </a:cxn>
                <a:cxn ang="0">
                  <a:pos x="90" y="94"/>
                </a:cxn>
                <a:cxn ang="0">
                  <a:pos x="104" y="106"/>
                </a:cxn>
                <a:cxn ang="0">
                  <a:pos x="104" y="116"/>
                </a:cxn>
                <a:cxn ang="0">
                  <a:pos x="108" y="126"/>
                </a:cxn>
                <a:cxn ang="0">
                  <a:pos x="122" y="124"/>
                </a:cxn>
                <a:cxn ang="0">
                  <a:pos x="118" y="144"/>
                </a:cxn>
                <a:cxn ang="0">
                  <a:pos x="108" y="152"/>
                </a:cxn>
                <a:cxn ang="0">
                  <a:pos x="116" y="156"/>
                </a:cxn>
                <a:cxn ang="0">
                  <a:pos x="104" y="166"/>
                </a:cxn>
                <a:cxn ang="0">
                  <a:pos x="86" y="164"/>
                </a:cxn>
                <a:cxn ang="0">
                  <a:pos x="74" y="166"/>
                </a:cxn>
                <a:cxn ang="0">
                  <a:pos x="62" y="166"/>
                </a:cxn>
                <a:cxn ang="0">
                  <a:pos x="50" y="170"/>
                </a:cxn>
                <a:cxn ang="0">
                  <a:pos x="30" y="182"/>
                </a:cxn>
                <a:cxn ang="0">
                  <a:pos x="30" y="172"/>
                </a:cxn>
                <a:cxn ang="0">
                  <a:pos x="42" y="154"/>
                </a:cxn>
                <a:cxn ang="0">
                  <a:pos x="60" y="148"/>
                </a:cxn>
                <a:cxn ang="0">
                  <a:pos x="52" y="148"/>
                </a:cxn>
                <a:cxn ang="0">
                  <a:pos x="42" y="148"/>
                </a:cxn>
                <a:cxn ang="0">
                  <a:pos x="34" y="148"/>
                </a:cxn>
                <a:cxn ang="0">
                  <a:pos x="30" y="142"/>
                </a:cxn>
                <a:cxn ang="0">
                  <a:pos x="36" y="126"/>
                </a:cxn>
                <a:cxn ang="0">
                  <a:pos x="42" y="110"/>
                </a:cxn>
                <a:cxn ang="0">
                  <a:pos x="50" y="114"/>
                </a:cxn>
                <a:cxn ang="0">
                  <a:pos x="62" y="106"/>
                </a:cxn>
                <a:cxn ang="0">
                  <a:pos x="54" y="90"/>
                </a:cxn>
                <a:cxn ang="0">
                  <a:pos x="40" y="84"/>
                </a:cxn>
                <a:cxn ang="0">
                  <a:pos x="34" y="86"/>
                </a:cxn>
                <a:cxn ang="0">
                  <a:pos x="36" y="64"/>
                </a:cxn>
                <a:cxn ang="0">
                  <a:pos x="32" y="62"/>
                </a:cxn>
                <a:cxn ang="0">
                  <a:pos x="26" y="60"/>
                </a:cxn>
                <a:cxn ang="0">
                  <a:pos x="28" y="54"/>
                </a:cxn>
                <a:cxn ang="0">
                  <a:pos x="26" y="44"/>
                </a:cxn>
                <a:cxn ang="0">
                  <a:pos x="26" y="36"/>
                </a:cxn>
                <a:cxn ang="0">
                  <a:pos x="26" y="24"/>
                </a:cxn>
                <a:cxn ang="0">
                  <a:pos x="32" y="18"/>
                </a:cxn>
                <a:cxn ang="0">
                  <a:pos x="40" y="2"/>
                </a:cxn>
                <a:cxn ang="0">
                  <a:pos x="42" y="2"/>
                </a:cxn>
                <a:cxn ang="0">
                  <a:pos x="58" y="2"/>
                </a:cxn>
                <a:cxn ang="0">
                  <a:pos x="50" y="18"/>
                </a:cxn>
                <a:cxn ang="0">
                  <a:pos x="48" y="28"/>
                </a:cxn>
                <a:cxn ang="0">
                  <a:pos x="22" y="54"/>
                </a:cxn>
                <a:cxn ang="0">
                  <a:pos x="18" y="50"/>
                </a:cxn>
                <a:cxn ang="0">
                  <a:pos x="20" y="28"/>
                </a:cxn>
                <a:cxn ang="0">
                  <a:pos x="22" y="40"/>
                </a:cxn>
                <a:cxn ang="0">
                  <a:pos x="16" y="36"/>
                </a:cxn>
                <a:cxn ang="0">
                  <a:pos x="20" y="28"/>
                </a:cxn>
                <a:cxn ang="0">
                  <a:pos x="18" y="20"/>
                </a:cxn>
                <a:cxn ang="0">
                  <a:pos x="14" y="16"/>
                </a:cxn>
                <a:cxn ang="0">
                  <a:pos x="20" y="2"/>
                </a:cxn>
              </a:cxnLst>
              <a:rect l="0" t="0" r="r" b="b"/>
              <a:pathLst>
                <a:path w="124" h="182">
                  <a:moveTo>
                    <a:pt x="12" y="82"/>
                  </a:moveTo>
                  <a:lnTo>
                    <a:pt x="12" y="82"/>
                  </a:lnTo>
                  <a:lnTo>
                    <a:pt x="10" y="84"/>
                  </a:lnTo>
                  <a:lnTo>
                    <a:pt x="18" y="80"/>
                  </a:lnTo>
                  <a:lnTo>
                    <a:pt x="20" y="80"/>
                  </a:lnTo>
                  <a:lnTo>
                    <a:pt x="24" y="82"/>
                  </a:lnTo>
                  <a:lnTo>
                    <a:pt x="22" y="88"/>
                  </a:lnTo>
                  <a:lnTo>
                    <a:pt x="24" y="88"/>
                  </a:lnTo>
                  <a:lnTo>
                    <a:pt x="26" y="94"/>
                  </a:lnTo>
                  <a:lnTo>
                    <a:pt x="28" y="96"/>
                  </a:lnTo>
                  <a:lnTo>
                    <a:pt x="22" y="98"/>
                  </a:lnTo>
                  <a:lnTo>
                    <a:pt x="18" y="98"/>
                  </a:lnTo>
                  <a:lnTo>
                    <a:pt x="18" y="100"/>
                  </a:lnTo>
                  <a:lnTo>
                    <a:pt x="14" y="100"/>
                  </a:lnTo>
                  <a:lnTo>
                    <a:pt x="10" y="98"/>
                  </a:lnTo>
                  <a:lnTo>
                    <a:pt x="6" y="100"/>
                  </a:lnTo>
                  <a:lnTo>
                    <a:pt x="4" y="100"/>
                  </a:lnTo>
                  <a:lnTo>
                    <a:pt x="4" y="98"/>
                  </a:lnTo>
                  <a:lnTo>
                    <a:pt x="4" y="96"/>
                  </a:lnTo>
                  <a:lnTo>
                    <a:pt x="2" y="94"/>
                  </a:lnTo>
                  <a:lnTo>
                    <a:pt x="0" y="94"/>
                  </a:lnTo>
                  <a:lnTo>
                    <a:pt x="0" y="94"/>
                  </a:lnTo>
                  <a:lnTo>
                    <a:pt x="0" y="92"/>
                  </a:lnTo>
                  <a:lnTo>
                    <a:pt x="2" y="92"/>
                  </a:lnTo>
                  <a:lnTo>
                    <a:pt x="4" y="90"/>
                  </a:lnTo>
                  <a:lnTo>
                    <a:pt x="4" y="88"/>
                  </a:lnTo>
                  <a:lnTo>
                    <a:pt x="6" y="84"/>
                  </a:lnTo>
                  <a:lnTo>
                    <a:pt x="8" y="82"/>
                  </a:lnTo>
                  <a:lnTo>
                    <a:pt x="12" y="80"/>
                  </a:lnTo>
                  <a:lnTo>
                    <a:pt x="12" y="82"/>
                  </a:lnTo>
                  <a:lnTo>
                    <a:pt x="12" y="82"/>
                  </a:lnTo>
                  <a:close/>
                  <a:moveTo>
                    <a:pt x="48" y="28"/>
                  </a:moveTo>
                  <a:lnTo>
                    <a:pt x="48" y="28"/>
                  </a:lnTo>
                  <a:lnTo>
                    <a:pt x="50" y="26"/>
                  </a:lnTo>
                  <a:lnTo>
                    <a:pt x="58" y="26"/>
                  </a:lnTo>
                  <a:lnTo>
                    <a:pt x="58" y="24"/>
                  </a:lnTo>
                  <a:lnTo>
                    <a:pt x="64" y="26"/>
                  </a:lnTo>
                  <a:lnTo>
                    <a:pt x="68" y="24"/>
                  </a:lnTo>
                  <a:lnTo>
                    <a:pt x="72" y="24"/>
                  </a:lnTo>
                  <a:lnTo>
                    <a:pt x="76" y="26"/>
                  </a:lnTo>
                  <a:lnTo>
                    <a:pt x="72" y="34"/>
                  </a:lnTo>
                  <a:lnTo>
                    <a:pt x="72" y="40"/>
                  </a:lnTo>
                  <a:lnTo>
                    <a:pt x="70" y="42"/>
                  </a:lnTo>
                  <a:lnTo>
                    <a:pt x="66" y="44"/>
                  </a:lnTo>
                  <a:lnTo>
                    <a:pt x="66" y="48"/>
                  </a:lnTo>
                  <a:lnTo>
                    <a:pt x="64" y="48"/>
                  </a:lnTo>
                  <a:lnTo>
                    <a:pt x="68" y="58"/>
                  </a:lnTo>
                  <a:lnTo>
                    <a:pt x="64" y="58"/>
                  </a:lnTo>
                  <a:lnTo>
                    <a:pt x="62" y="62"/>
                  </a:lnTo>
                  <a:lnTo>
                    <a:pt x="70" y="62"/>
                  </a:lnTo>
                  <a:lnTo>
                    <a:pt x="70" y="66"/>
                  </a:lnTo>
                  <a:lnTo>
                    <a:pt x="74" y="68"/>
                  </a:lnTo>
                  <a:lnTo>
                    <a:pt x="78" y="72"/>
                  </a:lnTo>
                  <a:lnTo>
                    <a:pt x="78" y="74"/>
                  </a:lnTo>
                  <a:lnTo>
                    <a:pt x="82" y="76"/>
                  </a:lnTo>
                  <a:lnTo>
                    <a:pt x="82" y="80"/>
                  </a:lnTo>
                  <a:lnTo>
                    <a:pt x="82" y="84"/>
                  </a:lnTo>
                  <a:lnTo>
                    <a:pt x="86" y="90"/>
                  </a:lnTo>
                  <a:lnTo>
                    <a:pt x="88" y="90"/>
                  </a:lnTo>
                  <a:lnTo>
                    <a:pt x="90" y="94"/>
                  </a:lnTo>
                  <a:lnTo>
                    <a:pt x="94" y="98"/>
                  </a:lnTo>
                  <a:lnTo>
                    <a:pt x="96" y="98"/>
                  </a:lnTo>
                  <a:lnTo>
                    <a:pt x="98" y="98"/>
                  </a:lnTo>
                  <a:lnTo>
                    <a:pt x="102" y="102"/>
                  </a:lnTo>
                  <a:lnTo>
                    <a:pt x="104" y="106"/>
                  </a:lnTo>
                  <a:lnTo>
                    <a:pt x="104" y="108"/>
                  </a:lnTo>
                  <a:lnTo>
                    <a:pt x="102" y="108"/>
                  </a:lnTo>
                  <a:lnTo>
                    <a:pt x="96" y="104"/>
                  </a:lnTo>
                  <a:lnTo>
                    <a:pt x="100" y="110"/>
                  </a:lnTo>
                  <a:lnTo>
                    <a:pt x="104" y="116"/>
                  </a:lnTo>
                  <a:lnTo>
                    <a:pt x="106" y="122"/>
                  </a:lnTo>
                  <a:lnTo>
                    <a:pt x="104" y="122"/>
                  </a:lnTo>
                  <a:lnTo>
                    <a:pt x="104" y="124"/>
                  </a:lnTo>
                  <a:lnTo>
                    <a:pt x="106" y="128"/>
                  </a:lnTo>
                  <a:lnTo>
                    <a:pt x="108" y="126"/>
                  </a:lnTo>
                  <a:lnTo>
                    <a:pt x="110" y="126"/>
                  </a:lnTo>
                  <a:lnTo>
                    <a:pt x="108" y="126"/>
                  </a:lnTo>
                  <a:lnTo>
                    <a:pt x="110" y="122"/>
                  </a:lnTo>
                  <a:lnTo>
                    <a:pt x="116" y="124"/>
                  </a:lnTo>
                  <a:lnTo>
                    <a:pt x="122" y="124"/>
                  </a:lnTo>
                  <a:lnTo>
                    <a:pt x="124" y="128"/>
                  </a:lnTo>
                  <a:lnTo>
                    <a:pt x="124" y="134"/>
                  </a:lnTo>
                  <a:lnTo>
                    <a:pt x="122" y="140"/>
                  </a:lnTo>
                  <a:lnTo>
                    <a:pt x="120" y="144"/>
                  </a:lnTo>
                  <a:lnTo>
                    <a:pt x="118" y="144"/>
                  </a:lnTo>
                  <a:lnTo>
                    <a:pt x="118" y="148"/>
                  </a:lnTo>
                  <a:lnTo>
                    <a:pt x="110" y="148"/>
                  </a:lnTo>
                  <a:lnTo>
                    <a:pt x="110" y="148"/>
                  </a:lnTo>
                  <a:lnTo>
                    <a:pt x="106" y="148"/>
                  </a:lnTo>
                  <a:lnTo>
                    <a:pt x="108" y="152"/>
                  </a:lnTo>
                  <a:lnTo>
                    <a:pt x="106" y="152"/>
                  </a:lnTo>
                  <a:lnTo>
                    <a:pt x="106" y="154"/>
                  </a:lnTo>
                  <a:lnTo>
                    <a:pt x="114" y="154"/>
                  </a:lnTo>
                  <a:lnTo>
                    <a:pt x="118" y="154"/>
                  </a:lnTo>
                  <a:lnTo>
                    <a:pt x="116" y="156"/>
                  </a:lnTo>
                  <a:lnTo>
                    <a:pt x="116" y="158"/>
                  </a:lnTo>
                  <a:lnTo>
                    <a:pt x="112" y="160"/>
                  </a:lnTo>
                  <a:lnTo>
                    <a:pt x="110" y="162"/>
                  </a:lnTo>
                  <a:lnTo>
                    <a:pt x="106" y="162"/>
                  </a:lnTo>
                  <a:lnTo>
                    <a:pt x="104" y="166"/>
                  </a:lnTo>
                  <a:lnTo>
                    <a:pt x="102" y="164"/>
                  </a:lnTo>
                  <a:lnTo>
                    <a:pt x="98" y="162"/>
                  </a:lnTo>
                  <a:lnTo>
                    <a:pt x="94" y="162"/>
                  </a:lnTo>
                  <a:lnTo>
                    <a:pt x="92" y="162"/>
                  </a:lnTo>
                  <a:lnTo>
                    <a:pt x="86" y="164"/>
                  </a:lnTo>
                  <a:lnTo>
                    <a:pt x="84" y="164"/>
                  </a:lnTo>
                  <a:lnTo>
                    <a:pt x="82" y="162"/>
                  </a:lnTo>
                  <a:lnTo>
                    <a:pt x="78" y="162"/>
                  </a:lnTo>
                  <a:lnTo>
                    <a:pt x="78" y="164"/>
                  </a:lnTo>
                  <a:lnTo>
                    <a:pt x="74" y="166"/>
                  </a:lnTo>
                  <a:lnTo>
                    <a:pt x="74" y="168"/>
                  </a:lnTo>
                  <a:lnTo>
                    <a:pt x="70" y="168"/>
                  </a:lnTo>
                  <a:lnTo>
                    <a:pt x="68" y="168"/>
                  </a:lnTo>
                  <a:lnTo>
                    <a:pt x="64" y="166"/>
                  </a:lnTo>
                  <a:lnTo>
                    <a:pt x="62" y="166"/>
                  </a:lnTo>
                  <a:lnTo>
                    <a:pt x="58" y="166"/>
                  </a:lnTo>
                  <a:lnTo>
                    <a:pt x="56" y="170"/>
                  </a:lnTo>
                  <a:lnTo>
                    <a:pt x="52" y="174"/>
                  </a:lnTo>
                  <a:lnTo>
                    <a:pt x="50" y="172"/>
                  </a:lnTo>
                  <a:lnTo>
                    <a:pt x="50" y="170"/>
                  </a:lnTo>
                  <a:lnTo>
                    <a:pt x="38" y="172"/>
                  </a:lnTo>
                  <a:lnTo>
                    <a:pt x="38" y="174"/>
                  </a:lnTo>
                  <a:lnTo>
                    <a:pt x="36" y="174"/>
                  </a:lnTo>
                  <a:lnTo>
                    <a:pt x="34" y="174"/>
                  </a:lnTo>
                  <a:lnTo>
                    <a:pt x="30" y="182"/>
                  </a:lnTo>
                  <a:lnTo>
                    <a:pt x="26" y="180"/>
                  </a:lnTo>
                  <a:lnTo>
                    <a:pt x="22" y="178"/>
                  </a:lnTo>
                  <a:lnTo>
                    <a:pt x="22" y="176"/>
                  </a:lnTo>
                  <a:lnTo>
                    <a:pt x="28" y="174"/>
                  </a:lnTo>
                  <a:lnTo>
                    <a:pt x="30" y="172"/>
                  </a:lnTo>
                  <a:lnTo>
                    <a:pt x="30" y="168"/>
                  </a:lnTo>
                  <a:lnTo>
                    <a:pt x="36" y="164"/>
                  </a:lnTo>
                  <a:lnTo>
                    <a:pt x="38" y="158"/>
                  </a:lnTo>
                  <a:lnTo>
                    <a:pt x="40" y="156"/>
                  </a:lnTo>
                  <a:lnTo>
                    <a:pt x="42" y="154"/>
                  </a:lnTo>
                  <a:lnTo>
                    <a:pt x="52" y="154"/>
                  </a:lnTo>
                  <a:lnTo>
                    <a:pt x="64" y="154"/>
                  </a:lnTo>
                  <a:lnTo>
                    <a:pt x="66" y="148"/>
                  </a:lnTo>
                  <a:lnTo>
                    <a:pt x="66" y="146"/>
                  </a:lnTo>
                  <a:lnTo>
                    <a:pt x="60" y="148"/>
                  </a:lnTo>
                  <a:lnTo>
                    <a:pt x="60" y="148"/>
                  </a:lnTo>
                  <a:lnTo>
                    <a:pt x="58" y="150"/>
                  </a:lnTo>
                  <a:lnTo>
                    <a:pt x="54" y="148"/>
                  </a:lnTo>
                  <a:lnTo>
                    <a:pt x="54" y="148"/>
                  </a:lnTo>
                  <a:lnTo>
                    <a:pt x="52" y="148"/>
                  </a:lnTo>
                  <a:lnTo>
                    <a:pt x="48" y="150"/>
                  </a:lnTo>
                  <a:lnTo>
                    <a:pt x="44" y="150"/>
                  </a:lnTo>
                  <a:lnTo>
                    <a:pt x="42" y="150"/>
                  </a:lnTo>
                  <a:lnTo>
                    <a:pt x="42" y="148"/>
                  </a:lnTo>
                  <a:lnTo>
                    <a:pt x="42" y="148"/>
                  </a:lnTo>
                  <a:lnTo>
                    <a:pt x="38" y="148"/>
                  </a:lnTo>
                  <a:lnTo>
                    <a:pt x="38" y="148"/>
                  </a:lnTo>
                  <a:lnTo>
                    <a:pt x="36" y="150"/>
                  </a:lnTo>
                  <a:lnTo>
                    <a:pt x="34" y="150"/>
                  </a:lnTo>
                  <a:lnTo>
                    <a:pt x="34" y="148"/>
                  </a:lnTo>
                  <a:lnTo>
                    <a:pt x="34" y="148"/>
                  </a:lnTo>
                  <a:lnTo>
                    <a:pt x="30" y="148"/>
                  </a:lnTo>
                  <a:lnTo>
                    <a:pt x="30" y="146"/>
                  </a:lnTo>
                  <a:lnTo>
                    <a:pt x="32" y="146"/>
                  </a:lnTo>
                  <a:lnTo>
                    <a:pt x="30" y="142"/>
                  </a:lnTo>
                  <a:lnTo>
                    <a:pt x="38" y="138"/>
                  </a:lnTo>
                  <a:lnTo>
                    <a:pt x="40" y="136"/>
                  </a:lnTo>
                  <a:lnTo>
                    <a:pt x="44" y="132"/>
                  </a:lnTo>
                  <a:lnTo>
                    <a:pt x="44" y="124"/>
                  </a:lnTo>
                  <a:lnTo>
                    <a:pt x="36" y="126"/>
                  </a:lnTo>
                  <a:lnTo>
                    <a:pt x="42" y="120"/>
                  </a:lnTo>
                  <a:lnTo>
                    <a:pt x="46" y="116"/>
                  </a:lnTo>
                  <a:lnTo>
                    <a:pt x="42" y="116"/>
                  </a:lnTo>
                  <a:lnTo>
                    <a:pt x="40" y="110"/>
                  </a:lnTo>
                  <a:lnTo>
                    <a:pt x="42" y="110"/>
                  </a:lnTo>
                  <a:lnTo>
                    <a:pt x="42" y="108"/>
                  </a:lnTo>
                  <a:lnTo>
                    <a:pt x="44" y="108"/>
                  </a:lnTo>
                  <a:lnTo>
                    <a:pt x="48" y="108"/>
                  </a:lnTo>
                  <a:lnTo>
                    <a:pt x="48" y="112"/>
                  </a:lnTo>
                  <a:lnTo>
                    <a:pt x="50" y="114"/>
                  </a:lnTo>
                  <a:lnTo>
                    <a:pt x="60" y="114"/>
                  </a:lnTo>
                  <a:lnTo>
                    <a:pt x="60" y="112"/>
                  </a:lnTo>
                  <a:lnTo>
                    <a:pt x="62" y="112"/>
                  </a:lnTo>
                  <a:lnTo>
                    <a:pt x="62" y="110"/>
                  </a:lnTo>
                  <a:lnTo>
                    <a:pt x="62" y="106"/>
                  </a:lnTo>
                  <a:lnTo>
                    <a:pt x="64" y="102"/>
                  </a:lnTo>
                  <a:lnTo>
                    <a:pt x="64" y="94"/>
                  </a:lnTo>
                  <a:lnTo>
                    <a:pt x="58" y="94"/>
                  </a:lnTo>
                  <a:lnTo>
                    <a:pt x="54" y="94"/>
                  </a:lnTo>
                  <a:lnTo>
                    <a:pt x="54" y="90"/>
                  </a:lnTo>
                  <a:lnTo>
                    <a:pt x="60" y="86"/>
                  </a:lnTo>
                  <a:lnTo>
                    <a:pt x="56" y="84"/>
                  </a:lnTo>
                  <a:lnTo>
                    <a:pt x="52" y="86"/>
                  </a:lnTo>
                  <a:lnTo>
                    <a:pt x="46" y="86"/>
                  </a:lnTo>
                  <a:lnTo>
                    <a:pt x="40" y="84"/>
                  </a:lnTo>
                  <a:lnTo>
                    <a:pt x="40" y="88"/>
                  </a:lnTo>
                  <a:lnTo>
                    <a:pt x="40" y="90"/>
                  </a:lnTo>
                  <a:lnTo>
                    <a:pt x="38" y="88"/>
                  </a:lnTo>
                  <a:lnTo>
                    <a:pt x="36" y="86"/>
                  </a:lnTo>
                  <a:lnTo>
                    <a:pt x="34" y="86"/>
                  </a:lnTo>
                  <a:lnTo>
                    <a:pt x="32" y="86"/>
                  </a:lnTo>
                  <a:lnTo>
                    <a:pt x="36" y="74"/>
                  </a:lnTo>
                  <a:lnTo>
                    <a:pt x="36" y="70"/>
                  </a:lnTo>
                  <a:lnTo>
                    <a:pt x="34" y="64"/>
                  </a:lnTo>
                  <a:lnTo>
                    <a:pt x="36" y="64"/>
                  </a:lnTo>
                  <a:lnTo>
                    <a:pt x="36" y="62"/>
                  </a:lnTo>
                  <a:lnTo>
                    <a:pt x="36" y="60"/>
                  </a:lnTo>
                  <a:lnTo>
                    <a:pt x="34" y="60"/>
                  </a:lnTo>
                  <a:lnTo>
                    <a:pt x="34" y="62"/>
                  </a:lnTo>
                  <a:lnTo>
                    <a:pt x="32" y="62"/>
                  </a:lnTo>
                  <a:lnTo>
                    <a:pt x="32" y="60"/>
                  </a:lnTo>
                  <a:lnTo>
                    <a:pt x="28" y="62"/>
                  </a:lnTo>
                  <a:lnTo>
                    <a:pt x="26" y="66"/>
                  </a:lnTo>
                  <a:lnTo>
                    <a:pt x="26" y="62"/>
                  </a:lnTo>
                  <a:lnTo>
                    <a:pt x="26" y="60"/>
                  </a:lnTo>
                  <a:lnTo>
                    <a:pt x="28" y="60"/>
                  </a:lnTo>
                  <a:lnTo>
                    <a:pt x="28" y="56"/>
                  </a:lnTo>
                  <a:lnTo>
                    <a:pt x="26" y="56"/>
                  </a:lnTo>
                  <a:lnTo>
                    <a:pt x="28" y="56"/>
                  </a:lnTo>
                  <a:lnTo>
                    <a:pt x="28" y="54"/>
                  </a:lnTo>
                  <a:lnTo>
                    <a:pt x="32" y="54"/>
                  </a:lnTo>
                  <a:lnTo>
                    <a:pt x="32" y="50"/>
                  </a:lnTo>
                  <a:lnTo>
                    <a:pt x="24" y="52"/>
                  </a:lnTo>
                  <a:lnTo>
                    <a:pt x="24" y="50"/>
                  </a:lnTo>
                  <a:lnTo>
                    <a:pt x="26" y="44"/>
                  </a:lnTo>
                  <a:lnTo>
                    <a:pt x="26" y="42"/>
                  </a:lnTo>
                  <a:lnTo>
                    <a:pt x="28" y="40"/>
                  </a:lnTo>
                  <a:lnTo>
                    <a:pt x="26" y="40"/>
                  </a:lnTo>
                  <a:lnTo>
                    <a:pt x="24" y="38"/>
                  </a:lnTo>
                  <a:lnTo>
                    <a:pt x="26" y="36"/>
                  </a:lnTo>
                  <a:lnTo>
                    <a:pt x="26" y="34"/>
                  </a:lnTo>
                  <a:lnTo>
                    <a:pt x="24" y="28"/>
                  </a:lnTo>
                  <a:lnTo>
                    <a:pt x="28" y="28"/>
                  </a:lnTo>
                  <a:lnTo>
                    <a:pt x="26" y="26"/>
                  </a:lnTo>
                  <a:lnTo>
                    <a:pt x="26" y="24"/>
                  </a:lnTo>
                  <a:lnTo>
                    <a:pt x="26" y="22"/>
                  </a:lnTo>
                  <a:lnTo>
                    <a:pt x="32" y="22"/>
                  </a:lnTo>
                  <a:lnTo>
                    <a:pt x="34" y="20"/>
                  </a:lnTo>
                  <a:lnTo>
                    <a:pt x="32" y="20"/>
                  </a:lnTo>
                  <a:lnTo>
                    <a:pt x="32" y="18"/>
                  </a:lnTo>
                  <a:lnTo>
                    <a:pt x="32" y="16"/>
                  </a:lnTo>
                  <a:lnTo>
                    <a:pt x="34" y="12"/>
                  </a:lnTo>
                  <a:lnTo>
                    <a:pt x="36" y="8"/>
                  </a:lnTo>
                  <a:lnTo>
                    <a:pt x="36" y="2"/>
                  </a:lnTo>
                  <a:lnTo>
                    <a:pt x="40" y="2"/>
                  </a:lnTo>
                  <a:lnTo>
                    <a:pt x="42" y="2"/>
                  </a:lnTo>
                  <a:lnTo>
                    <a:pt x="42" y="4"/>
                  </a:lnTo>
                  <a:lnTo>
                    <a:pt x="40" y="6"/>
                  </a:lnTo>
                  <a:lnTo>
                    <a:pt x="42" y="6"/>
                  </a:lnTo>
                  <a:lnTo>
                    <a:pt x="42" y="2"/>
                  </a:lnTo>
                  <a:lnTo>
                    <a:pt x="44" y="2"/>
                  </a:lnTo>
                  <a:lnTo>
                    <a:pt x="44" y="4"/>
                  </a:lnTo>
                  <a:lnTo>
                    <a:pt x="50" y="0"/>
                  </a:lnTo>
                  <a:lnTo>
                    <a:pt x="54" y="0"/>
                  </a:lnTo>
                  <a:lnTo>
                    <a:pt x="58" y="2"/>
                  </a:lnTo>
                  <a:lnTo>
                    <a:pt x="60" y="4"/>
                  </a:lnTo>
                  <a:lnTo>
                    <a:pt x="58" y="10"/>
                  </a:lnTo>
                  <a:lnTo>
                    <a:pt x="54" y="12"/>
                  </a:lnTo>
                  <a:lnTo>
                    <a:pt x="52" y="18"/>
                  </a:lnTo>
                  <a:lnTo>
                    <a:pt x="50" y="18"/>
                  </a:lnTo>
                  <a:lnTo>
                    <a:pt x="46" y="20"/>
                  </a:lnTo>
                  <a:lnTo>
                    <a:pt x="46" y="22"/>
                  </a:lnTo>
                  <a:lnTo>
                    <a:pt x="46" y="26"/>
                  </a:lnTo>
                  <a:lnTo>
                    <a:pt x="46" y="28"/>
                  </a:lnTo>
                  <a:lnTo>
                    <a:pt x="48" y="28"/>
                  </a:lnTo>
                  <a:lnTo>
                    <a:pt x="48" y="28"/>
                  </a:lnTo>
                  <a:close/>
                  <a:moveTo>
                    <a:pt x="22" y="48"/>
                  </a:moveTo>
                  <a:lnTo>
                    <a:pt x="22" y="48"/>
                  </a:lnTo>
                  <a:lnTo>
                    <a:pt x="22" y="52"/>
                  </a:lnTo>
                  <a:lnTo>
                    <a:pt x="22" y="54"/>
                  </a:lnTo>
                  <a:lnTo>
                    <a:pt x="22" y="56"/>
                  </a:lnTo>
                  <a:lnTo>
                    <a:pt x="18" y="54"/>
                  </a:lnTo>
                  <a:lnTo>
                    <a:pt x="20" y="54"/>
                  </a:lnTo>
                  <a:lnTo>
                    <a:pt x="20" y="52"/>
                  </a:lnTo>
                  <a:lnTo>
                    <a:pt x="18" y="50"/>
                  </a:lnTo>
                  <a:lnTo>
                    <a:pt x="18" y="48"/>
                  </a:lnTo>
                  <a:lnTo>
                    <a:pt x="22" y="48"/>
                  </a:lnTo>
                  <a:lnTo>
                    <a:pt x="22" y="48"/>
                  </a:lnTo>
                  <a:close/>
                  <a:moveTo>
                    <a:pt x="20" y="28"/>
                  </a:moveTo>
                  <a:lnTo>
                    <a:pt x="20" y="28"/>
                  </a:lnTo>
                  <a:lnTo>
                    <a:pt x="20" y="32"/>
                  </a:lnTo>
                  <a:lnTo>
                    <a:pt x="20" y="38"/>
                  </a:lnTo>
                  <a:lnTo>
                    <a:pt x="22" y="38"/>
                  </a:lnTo>
                  <a:lnTo>
                    <a:pt x="22" y="40"/>
                  </a:lnTo>
                  <a:lnTo>
                    <a:pt x="22" y="40"/>
                  </a:lnTo>
                  <a:lnTo>
                    <a:pt x="22" y="42"/>
                  </a:lnTo>
                  <a:lnTo>
                    <a:pt x="22" y="42"/>
                  </a:lnTo>
                  <a:lnTo>
                    <a:pt x="22" y="40"/>
                  </a:lnTo>
                  <a:lnTo>
                    <a:pt x="20" y="40"/>
                  </a:lnTo>
                  <a:lnTo>
                    <a:pt x="16" y="36"/>
                  </a:lnTo>
                  <a:lnTo>
                    <a:pt x="16" y="28"/>
                  </a:lnTo>
                  <a:lnTo>
                    <a:pt x="20" y="28"/>
                  </a:lnTo>
                  <a:lnTo>
                    <a:pt x="20" y="24"/>
                  </a:lnTo>
                  <a:lnTo>
                    <a:pt x="20" y="26"/>
                  </a:lnTo>
                  <a:lnTo>
                    <a:pt x="20" y="28"/>
                  </a:lnTo>
                  <a:lnTo>
                    <a:pt x="20" y="28"/>
                  </a:lnTo>
                  <a:close/>
                  <a:moveTo>
                    <a:pt x="20" y="12"/>
                  </a:moveTo>
                  <a:lnTo>
                    <a:pt x="20" y="12"/>
                  </a:lnTo>
                  <a:lnTo>
                    <a:pt x="18" y="16"/>
                  </a:lnTo>
                  <a:lnTo>
                    <a:pt x="18" y="20"/>
                  </a:lnTo>
                  <a:lnTo>
                    <a:pt x="14" y="20"/>
                  </a:lnTo>
                  <a:lnTo>
                    <a:pt x="14" y="22"/>
                  </a:lnTo>
                  <a:lnTo>
                    <a:pt x="10" y="24"/>
                  </a:lnTo>
                  <a:lnTo>
                    <a:pt x="10" y="20"/>
                  </a:lnTo>
                  <a:lnTo>
                    <a:pt x="14" y="16"/>
                  </a:lnTo>
                  <a:lnTo>
                    <a:pt x="12" y="14"/>
                  </a:lnTo>
                  <a:lnTo>
                    <a:pt x="10" y="10"/>
                  </a:lnTo>
                  <a:lnTo>
                    <a:pt x="14" y="10"/>
                  </a:lnTo>
                  <a:lnTo>
                    <a:pt x="14" y="6"/>
                  </a:lnTo>
                  <a:lnTo>
                    <a:pt x="20" y="2"/>
                  </a:lnTo>
                  <a:lnTo>
                    <a:pt x="22" y="4"/>
                  </a:lnTo>
                  <a:lnTo>
                    <a:pt x="22" y="8"/>
                  </a:lnTo>
                  <a:lnTo>
                    <a:pt x="20" y="12"/>
                  </a:lnTo>
                  <a:lnTo>
                    <a:pt x="20" y="1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33" name="Freeform 549">
              <a:extLst>
                <a:ext uri="{FF2B5EF4-FFF2-40B4-BE49-F238E27FC236}">
                  <a16:creationId xmlns:a16="http://schemas.microsoft.com/office/drawing/2014/main" id="{C811CB36-6D26-4492-B71C-82F890AE68C1}"/>
                </a:ext>
              </a:extLst>
            </p:cNvPr>
            <p:cNvSpPr>
              <a:spLocks noEditPoints="1"/>
            </p:cNvSpPr>
            <p:nvPr/>
          </p:nvSpPr>
          <p:spPr bwMode="auto">
            <a:xfrm>
              <a:off x="4752975" y="1704975"/>
              <a:ext cx="3498850" cy="1270000"/>
            </a:xfrm>
            <a:custGeom>
              <a:avLst/>
              <a:gdLst/>
              <a:ahLst/>
              <a:cxnLst>
                <a:cxn ang="0">
                  <a:pos x="1586" y="638"/>
                </a:cxn>
                <a:cxn ang="0">
                  <a:pos x="2200" y="306"/>
                </a:cxn>
                <a:cxn ang="0">
                  <a:pos x="2124" y="310"/>
                </a:cxn>
                <a:cxn ang="0">
                  <a:pos x="2034" y="326"/>
                </a:cxn>
                <a:cxn ang="0">
                  <a:pos x="1976" y="402"/>
                </a:cxn>
                <a:cxn ang="0">
                  <a:pos x="1870" y="424"/>
                </a:cxn>
                <a:cxn ang="0">
                  <a:pos x="1844" y="544"/>
                </a:cxn>
                <a:cxn ang="0">
                  <a:pos x="1778" y="494"/>
                </a:cxn>
                <a:cxn ang="0">
                  <a:pos x="1884" y="370"/>
                </a:cxn>
                <a:cxn ang="0">
                  <a:pos x="1812" y="388"/>
                </a:cxn>
                <a:cxn ang="0">
                  <a:pos x="1738" y="444"/>
                </a:cxn>
                <a:cxn ang="0">
                  <a:pos x="1658" y="440"/>
                </a:cxn>
                <a:cxn ang="0">
                  <a:pos x="1538" y="492"/>
                </a:cxn>
                <a:cxn ang="0">
                  <a:pos x="1570" y="574"/>
                </a:cxn>
                <a:cxn ang="0">
                  <a:pos x="1542" y="682"/>
                </a:cxn>
                <a:cxn ang="0">
                  <a:pos x="1438" y="768"/>
                </a:cxn>
                <a:cxn ang="0">
                  <a:pos x="1436" y="666"/>
                </a:cxn>
                <a:cxn ang="0">
                  <a:pos x="1288" y="630"/>
                </a:cxn>
                <a:cxn ang="0">
                  <a:pos x="1026" y="592"/>
                </a:cxn>
                <a:cxn ang="0">
                  <a:pos x="810" y="618"/>
                </a:cxn>
                <a:cxn ang="0">
                  <a:pos x="578" y="544"/>
                </a:cxn>
                <a:cxn ang="0">
                  <a:pos x="470" y="610"/>
                </a:cxn>
                <a:cxn ang="0">
                  <a:pos x="390" y="624"/>
                </a:cxn>
                <a:cxn ang="0">
                  <a:pos x="370" y="710"/>
                </a:cxn>
                <a:cxn ang="0">
                  <a:pos x="352" y="776"/>
                </a:cxn>
                <a:cxn ang="0">
                  <a:pos x="238" y="734"/>
                </a:cxn>
                <a:cxn ang="0">
                  <a:pos x="268" y="644"/>
                </a:cxn>
                <a:cxn ang="0">
                  <a:pos x="162" y="588"/>
                </a:cxn>
                <a:cxn ang="0">
                  <a:pos x="108" y="482"/>
                </a:cxn>
                <a:cxn ang="0">
                  <a:pos x="136" y="384"/>
                </a:cxn>
                <a:cxn ang="0">
                  <a:pos x="134" y="214"/>
                </a:cxn>
                <a:cxn ang="0">
                  <a:pos x="232" y="224"/>
                </a:cxn>
                <a:cxn ang="0">
                  <a:pos x="176" y="264"/>
                </a:cxn>
                <a:cxn ang="0">
                  <a:pos x="238" y="342"/>
                </a:cxn>
                <a:cxn ang="0">
                  <a:pos x="302" y="284"/>
                </a:cxn>
                <a:cxn ang="0">
                  <a:pos x="346" y="282"/>
                </a:cxn>
                <a:cxn ang="0">
                  <a:pos x="436" y="244"/>
                </a:cxn>
                <a:cxn ang="0">
                  <a:pos x="554" y="208"/>
                </a:cxn>
                <a:cxn ang="0">
                  <a:pos x="622" y="208"/>
                </a:cxn>
                <a:cxn ang="0">
                  <a:pos x="680" y="176"/>
                </a:cxn>
                <a:cxn ang="0">
                  <a:pos x="690" y="286"/>
                </a:cxn>
                <a:cxn ang="0">
                  <a:pos x="756" y="250"/>
                </a:cxn>
                <a:cxn ang="0">
                  <a:pos x="720" y="136"/>
                </a:cxn>
                <a:cxn ang="0">
                  <a:pos x="778" y="142"/>
                </a:cxn>
                <a:cxn ang="0">
                  <a:pos x="850" y="208"/>
                </a:cxn>
                <a:cxn ang="0">
                  <a:pos x="844" y="100"/>
                </a:cxn>
                <a:cxn ang="0">
                  <a:pos x="904" y="58"/>
                </a:cxn>
                <a:cxn ang="0">
                  <a:pos x="1016" y="50"/>
                </a:cxn>
                <a:cxn ang="0">
                  <a:pos x="1100" y="2"/>
                </a:cxn>
                <a:cxn ang="0">
                  <a:pos x="1206" y="38"/>
                </a:cxn>
                <a:cxn ang="0">
                  <a:pos x="1112" y="138"/>
                </a:cxn>
                <a:cxn ang="0">
                  <a:pos x="1208" y="106"/>
                </a:cxn>
                <a:cxn ang="0">
                  <a:pos x="1328" y="134"/>
                </a:cxn>
                <a:cxn ang="0">
                  <a:pos x="1360" y="134"/>
                </a:cxn>
                <a:cxn ang="0">
                  <a:pos x="1410" y="170"/>
                </a:cxn>
                <a:cxn ang="0">
                  <a:pos x="1534" y="166"/>
                </a:cxn>
                <a:cxn ang="0">
                  <a:pos x="1610" y="136"/>
                </a:cxn>
                <a:cxn ang="0">
                  <a:pos x="1682" y="170"/>
                </a:cxn>
                <a:cxn ang="0">
                  <a:pos x="1820" y="200"/>
                </a:cxn>
                <a:cxn ang="0">
                  <a:pos x="1952" y="222"/>
                </a:cxn>
                <a:cxn ang="0">
                  <a:pos x="2090" y="236"/>
                </a:cxn>
                <a:cxn ang="0">
                  <a:pos x="26" y="538"/>
                </a:cxn>
              </a:cxnLst>
              <a:rect l="0" t="0" r="r" b="b"/>
              <a:pathLst>
                <a:path w="2204" h="800">
                  <a:moveTo>
                    <a:pt x="1614" y="644"/>
                  </a:moveTo>
                  <a:lnTo>
                    <a:pt x="1614" y="644"/>
                  </a:lnTo>
                  <a:lnTo>
                    <a:pt x="1616" y="652"/>
                  </a:lnTo>
                  <a:lnTo>
                    <a:pt x="1612" y="648"/>
                  </a:lnTo>
                  <a:lnTo>
                    <a:pt x="1606" y="644"/>
                  </a:lnTo>
                  <a:lnTo>
                    <a:pt x="1604" y="644"/>
                  </a:lnTo>
                  <a:lnTo>
                    <a:pt x="1600" y="644"/>
                  </a:lnTo>
                  <a:lnTo>
                    <a:pt x="1598" y="646"/>
                  </a:lnTo>
                  <a:lnTo>
                    <a:pt x="1596" y="650"/>
                  </a:lnTo>
                  <a:lnTo>
                    <a:pt x="1596" y="656"/>
                  </a:lnTo>
                  <a:lnTo>
                    <a:pt x="1596" y="658"/>
                  </a:lnTo>
                  <a:lnTo>
                    <a:pt x="1594" y="668"/>
                  </a:lnTo>
                  <a:lnTo>
                    <a:pt x="1592" y="678"/>
                  </a:lnTo>
                  <a:lnTo>
                    <a:pt x="1594" y="686"/>
                  </a:lnTo>
                  <a:lnTo>
                    <a:pt x="1596" y="696"/>
                  </a:lnTo>
                  <a:lnTo>
                    <a:pt x="1600" y="698"/>
                  </a:lnTo>
                  <a:lnTo>
                    <a:pt x="1600" y="704"/>
                  </a:lnTo>
                  <a:lnTo>
                    <a:pt x="1602" y="710"/>
                  </a:lnTo>
                  <a:lnTo>
                    <a:pt x="1598" y="712"/>
                  </a:lnTo>
                  <a:lnTo>
                    <a:pt x="1598" y="710"/>
                  </a:lnTo>
                  <a:lnTo>
                    <a:pt x="1596" y="706"/>
                  </a:lnTo>
                  <a:lnTo>
                    <a:pt x="1596" y="704"/>
                  </a:lnTo>
                  <a:lnTo>
                    <a:pt x="1594" y="702"/>
                  </a:lnTo>
                  <a:lnTo>
                    <a:pt x="1592" y="698"/>
                  </a:lnTo>
                  <a:lnTo>
                    <a:pt x="1590" y="698"/>
                  </a:lnTo>
                  <a:lnTo>
                    <a:pt x="1588" y="700"/>
                  </a:lnTo>
                  <a:lnTo>
                    <a:pt x="1586" y="702"/>
                  </a:lnTo>
                  <a:lnTo>
                    <a:pt x="1584" y="708"/>
                  </a:lnTo>
                  <a:lnTo>
                    <a:pt x="1584" y="710"/>
                  </a:lnTo>
                  <a:lnTo>
                    <a:pt x="1580" y="710"/>
                  </a:lnTo>
                  <a:lnTo>
                    <a:pt x="1582" y="698"/>
                  </a:lnTo>
                  <a:lnTo>
                    <a:pt x="1584" y="696"/>
                  </a:lnTo>
                  <a:lnTo>
                    <a:pt x="1584" y="692"/>
                  </a:lnTo>
                  <a:lnTo>
                    <a:pt x="1584" y="686"/>
                  </a:lnTo>
                  <a:lnTo>
                    <a:pt x="1586" y="684"/>
                  </a:lnTo>
                  <a:lnTo>
                    <a:pt x="1586" y="672"/>
                  </a:lnTo>
                  <a:lnTo>
                    <a:pt x="1584" y="658"/>
                  </a:lnTo>
                  <a:lnTo>
                    <a:pt x="1586" y="656"/>
                  </a:lnTo>
                  <a:lnTo>
                    <a:pt x="1584" y="648"/>
                  </a:lnTo>
                  <a:lnTo>
                    <a:pt x="1586" y="638"/>
                  </a:lnTo>
                  <a:lnTo>
                    <a:pt x="1586" y="630"/>
                  </a:lnTo>
                  <a:lnTo>
                    <a:pt x="1584" y="622"/>
                  </a:lnTo>
                  <a:lnTo>
                    <a:pt x="1586" y="614"/>
                  </a:lnTo>
                  <a:lnTo>
                    <a:pt x="1584" y="608"/>
                  </a:lnTo>
                  <a:lnTo>
                    <a:pt x="1582" y="600"/>
                  </a:lnTo>
                  <a:lnTo>
                    <a:pt x="1582" y="596"/>
                  </a:lnTo>
                  <a:lnTo>
                    <a:pt x="1584" y="592"/>
                  </a:lnTo>
                  <a:lnTo>
                    <a:pt x="1584" y="588"/>
                  </a:lnTo>
                  <a:lnTo>
                    <a:pt x="1582" y="584"/>
                  </a:lnTo>
                  <a:lnTo>
                    <a:pt x="1586" y="582"/>
                  </a:lnTo>
                  <a:lnTo>
                    <a:pt x="1586" y="576"/>
                  </a:lnTo>
                  <a:lnTo>
                    <a:pt x="1594" y="572"/>
                  </a:lnTo>
                  <a:lnTo>
                    <a:pt x="1592" y="554"/>
                  </a:lnTo>
                  <a:lnTo>
                    <a:pt x="1596" y="554"/>
                  </a:lnTo>
                  <a:lnTo>
                    <a:pt x="1596" y="550"/>
                  </a:lnTo>
                  <a:lnTo>
                    <a:pt x="1600" y="556"/>
                  </a:lnTo>
                  <a:lnTo>
                    <a:pt x="1600" y="562"/>
                  </a:lnTo>
                  <a:lnTo>
                    <a:pt x="1598" y="564"/>
                  </a:lnTo>
                  <a:lnTo>
                    <a:pt x="1598" y="568"/>
                  </a:lnTo>
                  <a:lnTo>
                    <a:pt x="1598" y="572"/>
                  </a:lnTo>
                  <a:lnTo>
                    <a:pt x="1598" y="576"/>
                  </a:lnTo>
                  <a:lnTo>
                    <a:pt x="1602" y="580"/>
                  </a:lnTo>
                  <a:lnTo>
                    <a:pt x="1604" y="584"/>
                  </a:lnTo>
                  <a:lnTo>
                    <a:pt x="1604" y="588"/>
                  </a:lnTo>
                  <a:lnTo>
                    <a:pt x="1600" y="598"/>
                  </a:lnTo>
                  <a:lnTo>
                    <a:pt x="1602" y="600"/>
                  </a:lnTo>
                  <a:lnTo>
                    <a:pt x="1600" y="604"/>
                  </a:lnTo>
                  <a:lnTo>
                    <a:pt x="1600" y="612"/>
                  </a:lnTo>
                  <a:lnTo>
                    <a:pt x="1602" y="616"/>
                  </a:lnTo>
                  <a:lnTo>
                    <a:pt x="1604" y="622"/>
                  </a:lnTo>
                  <a:lnTo>
                    <a:pt x="1602" y="626"/>
                  </a:lnTo>
                  <a:lnTo>
                    <a:pt x="1602" y="628"/>
                  </a:lnTo>
                  <a:lnTo>
                    <a:pt x="1602" y="632"/>
                  </a:lnTo>
                  <a:lnTo>
                    <a:pt x="1606" y="638"/>
                  </a:lnTo>
                  <a:lnTo>
                    <a:pt x="1610" y="638"/>
                  </a:lnTo>
                  <a:lnTo>
                    <a:pt x="1610" y="640"/>
                  </a:lnTo>
                  <a:lnTo>
                    <a:pt x="1612" y="644"/>
                  </a:lnTo>
                  <a:lnTo>
                    <a:pt x="1614" y="644"/>
                  </a:lnTo>
                  <a:lnTo>
                    <a:pt x="1614" y="644"/>
                  </a:lnTo>
                  <a:close/>
                  <a:moveTo>
                    <a:pt x="2200" y="306"/>
                  </a:moveTo>
                  <a:lnTo>
                    <a:pt x="2200" y="306"/>
                  </a:lnTo>
                  <a:lnTo>
                    <a:pt x="2200" y="308"/>
                  </a:lnTo>
                  <a:lnTo>
                    <a:pt x="2200" y="312"/>
                  </a:lnTo>
                  <a:lnTo>
                    <a:pt x="2196" y="312"/>
                  </a:lnTo>
                  <a:lnTo>
                    <a:pt x="2194" y="318"/>
                  </a:lnTo>
                  <a:lnTo>
                    <a:pt x="2190" y="318"/>
                  </a:lnTo>
                  <a:lnTo>
                    <a:pt x="2190" y="316"/>
                  </a:lnTo>
                  <a:lnTo>
                    <a:pt x="2186" y="314"/>
                  </a:lnTo>
                  <a:lnTo>
                    <a:pt x="2172" y="314"/>
                  </a:lnTo>
                  <a:lnTo>
                    <a:pt x="2172" y="320"/>
                  </a:lnTo>
                  <a:lnTo>
                    <a:pt x="2178" y="318"/>
                  </a:lnTo>
                  <a:lnTo>
                    <a:pt x="2178" y="324"/>
                  </a:lnTo>
                  <a:lnTo>
                    <a:pt x="2170" y="326"/>
                  </a:lnTo>
                  <a:lnTo>
                    <a:pt x="2172" y="328"/>
                  </a:lnTo>
                  <a:lnTo>
                    <a:pt x="2172" y="330"/>
                  </a:lnTo>
                  <a:lnTo>
                    <a:pt x="2172" y="332"/>
                  </a:lnTo>
                  <a:lnTo>
                    <a:pt x="2174" y="336"/>
                  </a:lnTo>
                  <a:lnTo>
                    <a:pt x="2178" y="340"/>
                  </a:lnTo>
                  <a:lnTo>
                    <a:pt x="2170" y="338"/>
                  </a:lnTo>
                  <a:lnTo>
                    <a:pt x="2170" y="340"/>
                  </a:lnTo>
                  <a:lnTo>
                    <a:pt x="2168" y="340"/>
                  </a:lnTo>
                  <a:lnTo>
                    <a:pt x="2166" y="338"/>
                  </a:lnTo>
                  <a:lnTo>
                    <a:pt x="2164" y="338"/>
                  </a:lnTo>
                  <a:lnTo>
                    <a:pt x="2164" y="334"/>
                  </a:lnTo>
                  <a:lnTo>
                    <a:pt x="2162" y="334"/>
                  </a:lnTo>
                  <a:lnTo>
                    <a:pt x="2162" y="336"/>
                  </a:lnTo>
                  <a:lnTo>
                    <a:pt x="2160" y="336"/>
                  </a:lnTo>
                  <a:lnTo>
                    <a:pt x="2160" y="338"/>
                  </a:lnTo>
                  <a:lnTo>
                    <a:pt x="2154" y="340"/>
                  </a:lnTo>
                  <a:lnTo>
                    <a:pt x="2154" y="336"/>
                  </a:lnTo>
                  <a:lnTo>
                    <a:pt x="2148" y="330"/>
                  </a:lnTo>
                  <a:lnTo>
                    <a:pt x="2140" y="328"/>
                  </a:lnTo>
                  <a:lnTo>
                    <a:pt x="2138" y="330"/>
                  </a:lnTo>
                  <a:lnTo>
                    <a:pt x="2136" y="330"/>
                  </a:lnTo>
                  <a:lnTo>
                    <a:pt x="2132" y="328"/>
                  </a:lnTo>
                  <a:lnTo>
                    <a:pt x="2128" y="324"/>
                  </a:lnTo>
                  <a:lnTo>
                    <a:pt x="2130" y="320"/>
                  </a:lnTo>
                  <a:lnTo>
                    <a:pt x="2128" y="320"/>
                  </a:lnTo>
                  <a:lnTo>
                    <a:pt x="2128" y="316"/>
                  </a:lnTo>
                  <a:lnTo>
                    <a:pt x="2124" y="310"/>
                  </a:lnTo>
                  <a:lnTo>
                    <a:pt x="2122" y="310"/>
                  </a:lnTo>
                  <a:lnTo>
                    <a:pt x="2118" y="310"/>
                  </a:lnTo>
                  <a:lnTo>
                    <a:pt x="2112" y="310"/>
                  </a:lnTo>
                  <a:lnTo>
                    <a:pt x="2112" y="308"/>
                  </a:lnTo>
                  <a:lnTo>
                    <a:pt x="2110" y="308"/>
                  </a:lnTo>
                  <a:lnTo>
                    <a:pt x="2108" y="310"/>
                  </a:lnTo>
                  <a:lnTo>
                    <a:pt x="2108" y="312"/>
                  </a:lnTo>
                  <a:lnTo>
                    <a:pt x="2102" y="314"/>
                  </a:lnTo>
                  <a:lnTo>
                    <a:pt x="2096" y="316"/>
                  </a:lnTo>
                  <a:lnTo>
                    <a:pt x="2092" y="312"/>
                  </a:lnTo>
                  <a:lnTo>
                    <a:pt x="2086" y="310"/>
                  </a:lnTo>
                  <a:lnTo>
                    <a:pt x="2086" y="306"/>
                  </a:lnTo>
                  <a:lnTo>
                    <a:pt x="2090" y="302"/>
                  </a:lnTo>
                  <a:lnTo>
                    <a:pt x="2090" y="300"/>
                  </a:lnTo>
                  <a:lnTo>
                    <a:pt x="2088" y="298"/>
                  </a:lnTo>
                  <a:lnTo>
                    <a:pt x="2086" y="296"/>
                  </a:lnTo>
                  <a:lnTo>
                    <a:pt x="2086" y="294"/>
                  </a:lnTo>
                  <a:lnTo>
                    <a:pt x="2088" y="292"/>
                  </a:lnTo>
                  <a:lnTo>
                    <a:pt x="2084" y="290"/>
                  </a:lnTo>
                  <a:lnTo>
                    <a:pt x="2080" y="294"/>
                  </a:lnTo>
                  <a:lnTo>
                    <a:pt x="2080" y="296"/>
                  </a:lnTo>
                  <a:lnTo>
                    <a:pt x="2082" y="298"/>
                  </a:lnTo>
                  <a:lnTo>
                    <a:pt x="2082" y="302"/>
                  </a:lnTo>
                  <a:lnTo>
                    <a:pt x="2080" y="302"/>
                  </a:lnTo>
                  <a:lnTo>
                    <a:pt x="2078" y="306"/>
                  </a:lnTo>
                  <a:lnTo>
                    <a:pt x="2084" y="310"/>
                  </a:lnTo>
                  <a:lnTo>
                    <a:pt x="2084" y="312"/>
                  </a:lnTo>
                  <a:lnTo>
                    <a:pt x="2080" y="318"/>
                  </a:lnTo>
                  <a:lnTo>
                    <a:pt x="2082" y="320"/>
                  </a:lnTo>
                  <a:lnTo>
                    <a:pt x="2080" y="322"/>
                  </a:lnTo>
                  <a:lnTo>
                    <a:pt x="2074" y="326"/>
                  </a:lnTo>
                  <a:lnTo>
                    <a:pt x="2066" y="328"/>
                  </a:lnTo>
                  <a:lnTo>
                    <a:pt x="2060" y="328"/>
                  </a:lnTo>
                  <a:lnTo>
                    <a:pt x="2054" y="326"/>
                  </a:lnTo>
                  <a:lnTo>
                    <a:pt x="2042" y="322"/>
                  </a:lnTo>
                  <a:lnTo>
                    <a:pt x="2040" y="324"/>
                  </a:lnTo>
                  <a:lnTo>
                    <a:pt x="2034" y="324"/>
                  </a:lnTo>
                  <a:lnTo>
                    <a:pt x="2028" y="324"/>
                  </a:lnTo>
                  <a:lnTo>
                    <a:pt x="2028" y="326"/>
                  </a:lnTo>
                  <a:lnTo>
                    <a:pt x="2034" y="326"/>
                  </a:lnTo>
                  <a:lnTo>
                    <a:pt x="2040" y="330"/>
                  </a:lnTo>
                  <a:lnTo>
                    <a:pt x="2044" y="326"/>
                  </a:lnTo>
                  <a:lnTo>
                    <a:pt x="2046" y="332"/>
                  </a:lnTo>
                  <a:lnTo>
                    <a:pt x="2042" y="332"/>
                  </a:lnTo>
                  <a:lnTo>
                    <a:pt x="2040" y="338"/>
                  </a:lnTo>
                  <a:lnTo>
                    <a:pt x="2046" y="336"/>
                  </a:lnTo>
                  <a:lnTo>
                    <a:pt x="2050" y="336"/>
                  </a:lnTo>
                  <a:lnTo>
                    <a:pt x="2056" y="348"/>
                  </a:lnTo>
                  <a:lnTo>
                    <a:pt x="2058" y="348"/>
                  </a:lnTo>
                  <a:lnTo>
                    <a:pt x="2060" y="354"/>
                  </a:lnTo>
                  <a:lnTo>
                    <a:pt x="2062" y="356"/>
                  </a:lnTo>
                  <a:lnTo>
                    <a:pt x="2060" y="358"/>
                  </a:lnTo>
                  <a:lnTo>
                    <a:pt x="2060" y="360"/>
                  </a:lnTo>
                  <a:lnTo>
                    <a:pt x="2066" y="362"/>
                  </a:lnTo>
                  <a:lnTo>
                    <a:pt x="2066" y="364"/>
                  </a:lnTo>
                  <a:lnTo>
                    <a:pt x="2066" y="366"/>
                  </a:lnTo>
                  <a:lnTo>
                    <a:pt x="2066" y="370"/>
                  </a:lnTo>
                  <a:lnTo>
                    <a:pt x="2068" y="372"/>
                  </a:lnTo>
                  <a:lnTo>
                    <a:pt x="2062" y="376"/>
                  </a:lnTo>
                  <a:lnTo>
                    <a:pt x="2058" y="376"/>
                  </a:lnTo>
                  <a:lnTo>
                    <a:pt x="2054" y="376"/>
                  </a:lnTo>
                  <a:lnTo>
                    <a:pt x="2048" y="372"/>
                  </a:lnTo>
                  <a:lnTo>
                    <a:pt x="2038" y="374"/>
                  </a:lnTo>
                  <a:lnTo>
                    <a:pt x="2036" y="374"/>
                  </a:lnTo>
                  <a:lnTo>
                    <a:pt x="2034" y="372"/>
                  </a:lnTo>
                  <a:lnTo>
                    <a:pt x="2032" y="374"/>
                  </a:lnTo>
                  <a:lnTo>
                    <a:pt x="2026" y="376"/>
                  </a:lnTo>
                  <a:lnTo>
                    <a:pt x="2016" y="378"/>
                  </a:lnTo>
                  <a:lnTo>
                    <a:pt x="2016" y="380"/>
                  </a:lnTo>
                  <a:lnTo>
                    <a:pt x="2008" y="382"/>
                  </a:lnTo>
                  <a:lnTo>
                    <a:pt x="2002" y="384"/>
                  </a:lnTo>
                  <a:lnTo>
                    <a:pt x="1996" y="390"/>
                  </a:lnTo>
                  <a:lnTo>
                    <a:pt x="1990" y="386"/>
                  </a:lnTo>
                  <a:lnTo>
                    <a:pt x="1990" y="392"/>
                  </a:lnTo>
                  <a:lnTo>
                    <a:pt x="1988" y="396"/>
                  </a:lnTo>
                  <a:lnTo>
                    <a:pt x="1984" y="396"/>
                  </a:lnTo>
                  <a:lnTo>
                    <a:pt x="1978" y="392"/>
                  </a:lnTo>
                  <a:lnTo>
                    <a:pt x="1982" y="398"/>
                  </a:lnTo>
                  <a:lnTo>
                    <a:pt x="1978" y="402"/>
                  </a:lnTo>
                  <a:lnTo>
                    <a:pt x="1976" y="402"/>
                  </a:lnTo>
                  <a:lnTo>
                    <a:pt x="1974" y="402"/>
                  </a:lnTo>
                  <a:lnTo>
                    <a:pt x="1968" y="404"/>
                  </a:lnTo>
                  <a:lnTo>
                    <a:pt x="1968" y="406"/>
                  </a:lnTo>
                  <a:lnTo>
                    <a:pt x="1968" y="410"/>
                  </a:lnTo>
                  <a:lnTo>
                    <a:pt x="1966" y="410"/>
                  </a:lnTo>
                  <a:lnTo>
                    <a:pt x="1962" y="412"/>
                  </a:lnTo>
                  <a:lnTo>
                    <a:pt x="1962" y="414"/>
                  </a:lnTo>
                  <a:lnTo>
                    <a:pt x="1958" y="418"/>
                  </a:lnTo>
                  <a:lnTo>
                    <a:pt x="1956" y="424"/>
                  </a:lnTo>
                  <a:lnTo>
                    <a:pt x="1954" y="428"/>
                  </a:lnTo>
                  <a:lnTo>
                    <a:pt x="1942" y="422"/>
                  </a:lnTo>
                  <a:lnTo>
                    <a:pt x="1942" y="420"/>
                  </a:lnTo>
                  <a:lnTo>
                    <a:pt x="1942" y="416"/>
                  </a:lnTo>
                  <a:lnTo>
                    <a:pt x="1940" y="416"/>
                  </a:lnTo>
                  <a:lnTo>
                    <a:pt x="1936" y="416"/>
                  </a:lnTo>
                  <a:lnTo>
                    <a:pt x="1932" y="412"/>
                  </a:lnTo>
                  <a:lnTo>
                    <a:pt x="1926" y="408"/>
                  </a:lnTo>
                  <a:lnTo>
                    <a:pt x="1922" y="408"/>
                  </a:lnTo>
                  <a:lnTo>
                    <a:pt x="1920" y="410"/>
                  </a:lnTo>
                  <a:lnTo>
                    <a:pt x="1920" y="412"/>
                  </a:lnTo>
                  <a:lnTo>
                    <a:pt x="1916" y="412"/>
                  </a:lnTo>
                  <a:lnTo>
                    <a:pt x="1914" y="414"/>
                  </a:lnTo>
                  <a:lnTo>
                    <a:pt x="1912" y="414"/>
                  </a:lnTo>
                  <a:lnTo>
                    <a:pt x="1912" y="418"/>
                  </a:lnTo>
                  <a:lnTo>
                    <a:pt x="1904" y="428"/>
                  </a:lnTo>
                  <a:lnTo>
                    <a:pt x="1902" y="430"/>
                  </a:lnTo>
                  <a:lnTo>
                    <a:pt x="1900" y="430"/>
                  </a:lnTo>
                  <a:lnTo>
                    <a:pt x="1898" y="428"/>
                  </a:lnTo>
                  <a:lnTo>
                    <a:pt x="1898" y="422"/>
                  </a:lnTo>
                  <a:lnTo>
                    <a:pt x="1900" y="416"/>
                  </a:lnTo>
                  <a:lnTo>
                    <a:pt x="1902" y="412"/>
                  </a:lnTo>
                  <a:lnTo>
                    <a:pt x="1900" y="412"/>
                  </a:lnTo>
                  <a:lnTo>
                    <a:pt x="1896" y="418"/>
                  </a:lnTo>
                  <a:lnTo>
                    <a:pt x="1884" y="424"/>
                  </a:lnTo>
                  <a:lnTo>
                    <a:pt x="1884" y="428"/>
                  </a:lnTo>
                  <a:lnTo>
                    <a:pt x="1880" y="428"/>
                  </a:lnTo>
                  <a:lnTo>
                    <a:pt x="1878" y="426"/>
                  </a:lnTo>
                  <a:lnTo>
                    <a:pt x="1876" y="426"/>
                  </a:lnTo>
                  <a:lnTo>
                    <a:pt x="1872" y="426"/>
                  </a:lnTo>
                  <a:lnTo>
                    <a:pt x="1870" y="424"/>
                  </a:lnTo>
                  <a:lnTo>
                    <a:pt x="1868" y="424"/>
                  </a:lnTo>
                  <a:lnTo>
                    <a:pt x="1866" y="430"/>
                  </a:lnTo>
                  <a:lnTo>
                    <a:pt x="1862" y="432"/>
                  </a:lnTo>
                  <a:lnTo>
                    <a:pt x="1862" y="434"/>
                  </a:lnTo>
                  <a:lnTo>
                    <a:pt x="1862" y="438"/>
                  </a:lnTo>
                  <a:lnTo>
                    <a:pt x="1860" y="438"/>
                  </a:lnTo>
                  <a:lnTo>
                    <a:pt x="1860" y="442"/>
                  </a:lnTo>
                  <a:lnTo>
                    <a:pt x="1858" y="442"/>
                  </a:lnTo>
                  <a:lnTo>
                    <a:pt x="1856" y="442"/>
                  </a:lnTo>
                  <a:lnTo>
                    <a:pt x="1856" y="446"/>
                  </a:lnTo>
                  <a:lnTo>
                    <a:pt x="1852" y="448"/>
                  </a:lnTo>
                  <a:lnTo>
                    <a:pt x="1848" y="452"/>
                  </a:lnTo>
                  <a:lnTo>
                    <a:pt x="1844" y="458"/>
                  </a:lnTo>
                  <a:lnTo>
                    <a:pt x="1844" y="462"/>
                  </a:lnTo>
                  <a:lnTo>
                    <a:pt x="1846" y="470"/>
                  </a:lnTo>
                  <a:lnTo>
                    <a:pt x="1848" y="472"/>
                  </a:lnTo>
                  <a:lnTo>
                    <a:pt x="1848" y="470"/>
                  </a:lnTo>
                  <a:lnTo>
                    <a:pt x="1858" y="472"/>
                  </a:lnTo>
                  <a:lnTo>
                    <a:pt x="1858" y="476"/>
                  </a:lnTo>
                  <a:lnTo>
                    <a:pt x="1856" y="482"/>
                  </a:lnTo>
                  <a:lnTo>
                    <a:pt x="1852" y="484"/>
                  </a:lnTo>
                  <a:lnTo>
                    <a:pt x="1850" y="484"/>
                  </a:lnTo>
                  <a:lnTo>
                    <a:pt x="1850" y="488"/>
                  </a:lnTo>
                  <a:lnTo>
                    <a:pt x="1850" y="490"/>
                  </a:lnTo>
                  <a:lnTo>
                    <a:pt x="1848" y="492"/>
                  </a:lnTo>
                  <a:lnTo>
                    <a:pt x="1848" y="496"/>
                  </a:lnTo>
                  <a:lnTo>
                    <a:pt x="1850" y="498"/>
                  </a:lnTo>
                  <a:lnTo>
                    <a:pt x="1852" y="500"/>
                  </a:lnTo>
                  <a:lnTo>
                    <a:pt x="1852" y="504"/>
                  </a:lnTo>
                  <a:lnTo>
                    <a:pt x="1860" y="504"/>
                  </a:lnTo>
                  <a:lnTo>
                    <a:pt x="1860" y="510"/>
                  </a:lnTo>
                  <a:lnTo>
                    <a:pt x="1858" y="514"/>
                  </a:lnTo>
                  <a:lnTo>
                    <a:pt x="1854" y="512"/>
                  </a:lnTo>
                  <a:lnTo>
                    <a:pt x="1850" y="510"/>
                  </a:lnTo>
                  <a:lnTo>
                    <a:pt x="1846" y="514"/>
                  </a:lnTo>
                  <a:lnTo>
                    <a:pt x="1840" y="516"/>
                  </a:lnTo>
                  <a:lnTo>
                    <a:pt x="1838" y="534"/>
                  </a:lnTo>
                  <a:lnTo>
                    <a:pt x="1842" y="536"/>
                  </a:lnTo>
                  <a:lnTo>
                    <a:pt x="1844" y="540"/>
                  </a:lnTo>
                  <a:lnTo>
                    <a:pt x="1844" y="544"/>
                  </a:lnTo>
                  <a:lnTo>
                    <a:pt x="1842" y="544"/>
                  </a:lnTo>
                  <a:lnTo>
                    <a:pt x="1840" y="546"/>
                  </a:lnTo>
                  <a:lnTo>
                    <a:pt x="1840" y="548"/>
                  </a:lnTo>
                  <a:lnTo>
                    <a:pt x="1836" y="548"/>
                  </a:lnTo>
                  <a:lnTo>
                    <a:pt x="1830" y="548"/>
                  </a:lnTo>
                  <a:lnTo>
                    <a:pt x="1826" y="548"/>
                  </a:lnTo>
                  <a:lnTo>
                    <a:pt x="1822" y="552"/>
                  </a:lnTo>
                  <a:lnTo>
                    <a:pt x="1814" y="564"/>
                  </a:lnTo>
                  <a:lnTo>
                    <a:pt x="1814" y="572"/>
                  </a:lnTo>
                  <a:lnTo>
                    <a:pt x="1814" y="578"/>
                  </a:lnTo>
                  <a:lnTo>
                    <a:pt x="1814" y="580"/>
                  </a:lnTo>
                  <a:lnTo>
                    <a:pt x="1810" y="580"/>
                  </a:lnTo>
                  <a:lnTo>
                    <a:pt x="1806" y="580"/>
                  </a:lnTo>
                  <a:lnTo>
                    <a:pt x="1804" y="582"/>
                  </a:lnTo>
                  <a:lnTo>
                    <a:pt x="1802" y="584"/>
                  </a:lnTo>
                  <a:lnTo>
                    <a:pt x="1798" y="584"/>
                  </a:lnTo>
                  <a:lnTo>
                    <a:pt x="1798" y="588"/>
                  </a:lnTo>
                  <a:lnTo>
                    <a:pt x="1798" y="592"/>
                  </a:lnTo>
                  <a:lnTo>
                    <a:pt x="1798" y="598"/>
                  </a:lnTo>
                  <a:lnTo>
                    <a:pt x="1798" y="600"/>
                  </a:lnTo>
                  <a:lnTo>
                    <a:pt x="1778" y="616"/>
                  </a:lnTo>
                  <a:lnTo>
                    <a:pt x="1778" y="616"/>
                  </a:lnTo>
                  <a:lnTo>
                    <a:pt x="1778" y="612"/>
                  </a:lnTo>
                  <a:lnTo>
                    <a:pt x="1774" y="608"/>
                  </a:lnTo>
                  <a:lnTo>
                    <a:pt x="1774" y="602"/>
                  </a:lnTo>
                  <a:lnTo>
                    <a:pt x="1774" y="596"/>
                  </a:lnTo>
                  <a:lnTo>
                    <a:pt x="1770" y="588"/>
                  </a:lnTo>
                  <a:lnTo>
                    <a:pt x="1768" y="578"/>
                  </a:lnTo>
                  <a:lnTo>
                    <a:pt x="1768" y="564"/>
                  </a:lnTo>
                  <a:lnTo>
                    <a:pt x="1768" y="552"/>
                  </a:lnTo>
                  <a:lnTo>
                    <a:pt x="1766" y="546"/>
                  </a:lnTo>
                  <a:lnTo>
                    <a:pt x="1764" y="540"/>
                  </a:lnTo>
                  <a:lnTo>
                    <a:pt x="1762" y="530"/>
                  </a:lnTo>
                  <a:lnTo>
                    <a:pt x="1762" y="518"/>
                  </a:lnTo>
                  <a:lnTo>
                    <a:pt x="1766" y="510"/>
                  </a:lnTo>
                  <a:lnTo>
                    <a:pt x="1766" y="504"/>
                  </a:lnTo>
                  <a:lnTo>
                    <a:pt x="1768" y="500"/>
                  </a:lnTo>
                  <a:lnTo>
                    <a:pt x="1770" y="498"/>
                  </a:lnTo>
                  <a:lnTo>
                    <a:pt x="1774" y="494"/>
                  </a:lnTo>
                  <a:lnTo>
                    <a:pt x="1778" y="494"/>
                  </a:lnTo>
                  <a:lnTo>
                    <a:pt x="1780" y="478"/>
                  </a:lnTo>
                  <a:lnTo>
                    <a:pt x="1778" y="476"/>
                  </a:lnTo>
                  <a:lnTo>
                    <a:pt x="1778" y="474"/>
                  </a:lnTo>
                  <a:lnTo>
                    <a:pt x="1788" y="474"/>
                  </a:lnTo>
                  <a:lnTo>
                    <a:pt x="1790" y="472"/>
                  </a:lnTo>
                  <a:lnTo>
                    <a:pt x="1794" y="468"/>
                  </a:lnTo>
                  <a:lnTo>
                    <a:pt x="1796" y="468"/>
                  </a:lnTo>
                  <a:lnTo>
                    <a:pt x="1800" y="470"/>
                  </a:lnTo>
                  <a:lnTo>
                    <a:pt x="1802" y="466"/>
                  </a:lnTo>
                  <a:lnTo>
                    <a:pt x="1804" y="464"/>
                  </a:lnTo>
                  <a:lnTo>
                    <a:pt x="1810" y="458"/>
                  </a:lnTo>
                  <a:lnTo>
                    <a:pt x="1816" y="452"/>
                  </a:lnTo>
                  <a:lnTo>
                    <a:pt x="1816" y="450"/>
                  </a:lnTo>
                  <a:lnTo>
                    <a:pt x="1820" y="444"/>
                  </a:lnTo>
                  <a:lnTo>
                    <a:pt x="1826" y="442"/>
                  </a:lnTo>
                  <a:lnTo>
                    <a:pt x="1828" y="438"/>
                  </a:lnTo>
                  <a:lnTo>
                    <a:pt x="1828" y="436"/>
                  </a:lnTo>
                  <a:lnTo>
                    <a:pt x="1834" y="434"/>
                  </a:lnTo>
                  <a:lnTo>
                    <a:pt x="1838" y="428"/>
                  </a:lnTo>
                  <a:lnTo>
                    <a:pt x="1838" y="424"/>
                  </a:lnTo>
                  <a:lnTo>
                    <a:pt x="1842" y="422"/>
                  </a:lnTo>
                  <a:lnTo>
                    <a:pt x="1842" y="414"/>
                  </a:lnTo>
                  <a:lnTo>
                    <a:pt x="1844" y="412"/>
                  </a:lnTo>
                  <a:lnTo>
                    <a:pt x="1850" y="412"/>
                  </a:lnTo>
                  <a:lnTo>
                    <a:pt x="1854" y="408"/>
                  </a:lnTo>
                  <a:lnTo>
                    <a:pt x="1860" y="408"/>
                  </a:lnTo>
                  <a:lnTo>
                    <a:pt x="1868" y="408"/>
                  </a:lnTo>
                  <a:lnTo>
                    <a:pt x="1868" y="404"/>
                  </a:lnTo>
                  <a:lnTo>
                    <a:pt x="1872" y="404"/>
                  </a:lnTo>
                  <a:lnTo>
                    <a:pt x="1870" y="398"/>
                  </a:lnTo>
                  <a:lnTo>
                    <a:pt x="1872" y="392"/>
                  </a:lnTo>
                  <a:lnTo>
                    <a:pt x="1874" y="388"/>
                  </a:lnTo>
                  <a:lnTo>
                    <a:pt x="1874" y="384"/>
                  </a:lnTo>
                  <a:lnTo>
                    <a:pt x="1872" y="380"/>
                  </a:lnTo>
                  <a:lnTo>
                    <a:pt x="1872" y="378"/>
                  </a:lnTo>
                  <a:lnTo>
                    <a:pt x="1876" y="376"/>
                  </a:lnTo>
                  <a:lnTo>
                    <a:pt x="1880" y="374"/>
                  </a:lnTo>
                  <a:lnTo>
                    <a:pt x="1886" y="376"/>
                  </a:lnTo>
                  <a:lnTo>
                    <a:pt x="1890" y="374"/>
                  </a:lnTo>
                  <a:lnTo>
                    <a:pt x="1884" y="370"/>
                  </a:lnTo>
                  <a:lnTo>
                    <a:pt x="1880" y="368"/>
                  </a:lnTo>
                  <a:lnTo>
                    <a:pt x="1876" y="368"/>
                  </a:lnTo>
                  <a:lnTo>
                    <a:pt x="1870" y="370"/>
                  </a:lnTo>
                  <a:lnTo>
                    <a:pt x="1866" y="372"/>
                  </a:lnTo>
                  <a:lnTo>
                    <a:pt x="1866" y="376"/>
                  </a:lnTo>
                  <a:lnTo>
                    <a:pt x="1864" y="376"/>
                  </a:lnTo>
                  <a:lnTo>
                    <a:pt x="1862" y="376"/>
                  </a:lnTo>
                  <a:lnTo>
                    <a:pt x="1864" y="386"/>
                  </a:lnTo>
                  <a:lnTo>
                    <a:pt x="1866" y="386"/>
                  </a:lnTo>
                  <a:lnTo>
                    <a:pt x="1866" y="388"/>
                  </a:lnTo>
                  <a:lnTo>
                    <a:pt x="1860" y="390"/>
                  </a:lnTo>
                  <a:lnTo>
                    <a:pt x="1858" y="390"/>
                  </a:lnTo>
                  <a:lnTo>
                    <a:pt x="1858" y="388"/>
                  </a:lnTo>
                  <a:lnTo>
                    <a:pt x="1854" y="386"/>
                  </a:lnTo>
                  <a:lnTo>
                    <a:pt x="1850" y="388"/>
                  </a:lnTo>
                  <a:lnTo>
                    <a:pt x="1846" y="390"/>
                  </a:lnTo>
                  <a:lnTo>
                    <a:pt x="1840" y="394"/>
                  </a:lnTo>
                  <a:lnTo>
                    <a:pt x="1840" y="398"/>
                  </a:lnTo>
                  <a:lnTo>
                    <a:pt x="1840" y="400"/>
                  </a:lnTo>
                  <a:lnTo>
                    <a:pt x="1838" y="400"/>
                  </a:lnTo>
                  <a:lnTo>
                    <a:pt x="1838" y="404"/>
                  </a:lnTo>
                  <a:lnTo>
                    <a:pt x="1832" y="406"/>
                  </a:lnTo>
                  <a:lnTo>
                    <a:pt x="1826" y="414"/>
                  </a:lnTo>
                  <a:lnTo>
                    <a:pt x="1824" y="412"/>
                  </a:lnTo>
                  <a:lnTo>
                    <a:pt x="1824" y="408"/>
                  </a:lnTo>
                  <a:lnTo>
                    <a:pt x="1826" y="408"/>
                  </a:lnTo>
                  <a:lnTo>
                    <a:pt x="1826" y="404"/>
                  </a:lnTo>
                  <a:lnTo>
                    <a:pt x="1828" y="404"/>
                  </a:lnTo>
                  <a:lnTo>
                    <a:pt x="1828" y="402"/>
                  </a:lnTo>
                  <a:lnTo>
                    <a:pt x="1826" y="402"/>
                  </a:lnTo>
                  <a:lnTo>
                    <a:pt x="1824" y="406"/>
                  </a:lnTo>
                  <a:lnTo>
                    <a:pt x="1818" y="406"/>
                  </a:lnTo>
                  <a:lnTo>
                    <a:pt x="1820" y="400"/>
                  </a:lnTo>
                  <a:lnTo>
                    <a:pt x="1822" y="394"/>
                  </a:lnTo>
                  <a:lnTo>
                    <a:pt x="1824" y="394"/>
                  </a:lnTo>
                  <a:lnTo>
                    <a:pt x="1826" y="394"/>
                  </a:lnTo>
                  <a:lnTo>
                    <a:pt x="1826" y="384"/>
                  </a:lnTo>
                  <a:lnTo>
                    <a:pt x="1818" y="390"/>
                  </a:lnTo>
                  <a:lnTo>
                    <a:pt x="1814" y="390"/>
                  </a:lnTo>
                  <a:lnTo>
                    <a:pt x="1812" y="388"/>
                  </a:lnTo>
                  <a:lnTo>
                    <a:pt x="1808" y="384"/>
                  </a:lnTo>
                  <a:lnTo>
                    <a:pt x="1802" y="384"/>
                  </a:lnTo>
                  <a:lnTo>
                    <a:pt x="1798" y="386"/>
                  </a:lnTo>
                  <a:lnTo>
                    <a:pt x="1790" y="386"/>
                  </a:lnTo>
                  <a:lnTo>
                    <a:pt x="1784" y="388"/>
                  </a:lnTo>
                  <a:lnTo>
                    <a:pt x="1782" y="390"/>
                  </a:lnTo>
                  <a:lnTo>
                    <a:pt x="1780" y="392"/>
                  </a:lnTo>
                  <a:lnTo>
                    <a:pt x="1778" y="390"/>
                  </a:lnTo>
                  <a:lnTo>
                    <a:pt x="1778" y="390"/>
                  </a:lnTo>
                  <a:lnTo>
                    <a:pt x="1778" y="394"/>
                  </a:lnTo>
                  <a:lnTo>
                    <a:pt x="1776" y="398"/>
                  </a:lnTo>
                  <a:lnTo>
                    <a:pt x="1772" y="400"/>
                  </a:lnTo>
                  <a:lnTo>
                    <a:pt x="1770" y="400"/>
                  </a:lnTo>
                  <a:lnTo>
                    <a:pt x="1770" y="402"/>
                  </a:lnTo>
                  <a:lnTo>
                    <a:pt x="1772" y="406"/>
                  </a:lnTo>
                  <a:lnTo>
                    <a:pt x="1768" y="406"/>
                  </a:lnTo>
                  <a:lnTo>
                    <a:pt x="1768" y="410"/>
                  </a:lnTo>
                  <a:lnTo>
                    <a:pt x="1764" y="410"/>
                  </a:lnTo>
                  <a:lnTo>
                    <a:pt x="1762" y="410"/>
                  </a:lnTo>
                  <a:lnTo>
                    <a:pt x="1758" y="414"/>
                  </a:lnTo>
                  <a:lnTo>
                    <a:pt x="1752" y="416"/>
                  </a:lnTo>
                  <a:lnTo>
                    <a:pt x="1750" y="418"/>
                  </a:lnTo>
                  <a:lnTo>
                    <a:pt x="1750" y="420"/>
                  </a:lnTo>
                  <a:lnTo>
                    <a:pt x="1748" y="426"/>
                  </a:lnTo>
                  <a:lnTo>
                    <a:pt x="1744" y="426"/>
                  </a:lnTo>
                  <a:lnTo>
                    <a:pt x="1744" y="428"/>
                  </a:lnTo>
                  <a:lnTo>
                    <a:pt x="1744" y="432"/>
                  </a:lnTo>
                  <a:lnTo>
                    <a:pt x="1742" y="436"/>
                  </a:lnTo>
                  <a:lnTo>
                    <a:pt x="1744" y="436"/>
                  </a:lnTo>
                  <a:lnTo>
                    <a:pt x="1746" y="438"/>
                  </a:lnTo>
                  <a:lnTo>
                    <a:pt x="1750" y="434"/>
                  </a:lnTo>
                  <a:lnTo>
                    <a:pt x="1756" y="436"/>
                  </a:lnTo>
                  <a:lnTo>
                    <a:pt x="1758" y="436"/>
                  </a:lnTo>
                  <a:lnTo>
                    <a:pt x="1758" y="442"/>
                  </a:lnTo>
                  <a:lnTo>
                    <a:pt x="1750" y="444"/>
                  </a:lnTo>
                  <a:lnTo>
                    <a:pt x="1744" y="446"/>
                  </a:lnTo>
                  <a:lnTo>
                    <a:pt x="1744" y="444"/>
                  </a:lnTo>
                  <a:lnTo>
                    <a:pt x="1742" y="442"/>
                  </a:lnTo>
                  <a:lnTo>
                    <a:pt x="1740" y="442"/>
                  </a:lnTo>
                  <a:lnTo>
                    <a:pt x="1738" y="444"/>
                  </a:lnTo>
                  <a:lnTo>
                    <a:pt x="1734" y="446"/>
                  </a:lnTo>
                  <a:lnTo>
                    <a:pt x="1732" y="450"/>
                  </a:lnTo>
                  <a:lnTo>
                    <a:pt x="1724" y="446"/>
                  </a:lnTo>
                  <a:lnTo>
                    <a:pt x="1722" y="452"/>
                  </a:lnTo>
                  <a:lnTo>
                    <a:pt x="1714" y="452"/>
                  </a:lnTo>
                  <a:lnTo>
                    <a:pt x="1712" y="452"/>
                  </a:lnTo>
                  <a:lnTo>
                    <a:pt x="1710" y="448"/>
                  </a:lnTo>
                  <a:lnTo>
                    <a:pt x="1708" y="442"/>
                  </a:lnTo>
                  <a:lnTo>
                    <a:pt x="1714" y="442"/>
                  </a:lnTo>
                  <a:lnTo>
                    <a:pt x="1720" y="442"/>
                  </a:lnTo>
                  <a:lnTo>
                    <a:pt x="1722" y="438"/>
                  </a:lnTo>
                  <a:lnTo>
                    <a:pt x="1720" y="436"/>
                  </a:lnTo>
                  <a:lnTo>
                    <a:pt x="1714" y="432"/>
                  </a:lnTo>
                  <a:lnTo>
                    <a:pt x="1714" y="430"/>
                  </a:lnTo>
                  <a:lnTo>
                    <a:pt x="1708" y="432"/>
                  </a:lnTo>
                  <a:lnTo>
                    <a:pt x="1708" y="432"/>
                  </a:lnTo>
                  <a:lnTo>
                    <a:pt x="1706" y="434"/>
                  </a:lnTo>
                  <a:lnTo>
                    <a:pt x="1704" y="432"/>
                  </a:lnTo>
                  <a:lnTo>
                    <a:pt x="1702" y="432"/>
                  </a:lnTo>
                  <a:lnTo>
                    <a:pt x="1702" y="432"/>
                  </a:lnTo>
                  <a:lnTo>
                    <a:pt x="1698" y="432"/>
                  </a:lnTo>
                  <a:lnTo>
                    <a:pt x="1692" y="432"/>
                  </a:lnTo>
                  <a:lnTo>
                    <a:pt x="1686" y="430"/>
                  </a:lnTo>
                  <a:lnTo>
                    <a:pt x="1682" y="430"/>
                  </a:lnTo>
                  <a:lnTo>
                    <a:pt x="1678" y="432"/>
                  </a:lnTo>
                  <a:lnTo>
                    <a:pt x="1678" y="432"/>
                  </a:lnTo>
                  <a:lnTo>
                    <a:pt x="1680" y="436"/>
                  </a:lnTo>
                  <a:lnTo>
                    <a:pt x="1678" y="436"/>
                  </a:lnTo>
                  <a:lnTo>
                    <a:pt x="1678" y="438"/>
                  </a:lnTo>
                  <a:lnTo>
                    <a:pt x="1680" y="438"/>
                  </a:lnTo>
                  <a:lnTo>
                    <a:pt x="1680" y="440"/>
                  </a:lnTo>
                  <a:lnTo>
                    <a:pt x="1678" y="442"/>
                  </a:lnTo>
                  <a:lnTo>
                    <a:pt x="1676" y="442"/>
                  </a:lnTo>
                  <a:lnTo>
                    <a:pt x="1674" y="442"/>
                  </a:lnTo>
                  <a:lnTo>
                    <a:pt x="1674" y="440"/>
                  </a:lnTo>
                  <a:lnTo>
                    <a:pt x="1672" y="438"/>
                  </a:lnTo>
                  <a:lnTo>
                    <a:pt x="1670" y="438"/>
                  </a:lnTo>
                  <a:lnTo>
                    <a:pt x="1668" y="438"/>
                  </a:lnTo>
                  <a:lnTo>
                    <a:pt x="1664" y="440"/>
                  </a:lnTo>
                  <a:lnTo>
                    <a:pt x="1658" y="440"/>
                  </a:lnTo>
                  <a:lnTo>
                    <a:pt x="1652" y="436"/>
                  </a:lnTo>
                  <a:lnTo>
                    <a:pt x="1652" y="434"/>
                  </a:lnTo>
                  <a:lnTo>
                    <a:pt x="1648" y="434"/>
                  </a:lnTo>
                  <a:lnTo>
                    <a:pt x="1646" y="440"/>
                  </a:lnTo>
                  <a:lnTo>
                    <a:pt x="1644" y="442"/>
                  </a:lnTo>
                  <a:lnTo>
                    <a:pt x="1640" y="442"/>
                  </a:lnTo>
                  <a:lnTo>
                    <a:pt x="1640" y="440"/>
                  </a:lnTo>
                  <a:lnTo>
                    <a:pt x="1640" y="434"/>
                  </a:lnTo>
                  <a:lnTo>
                    <a:pt x="1632" y="432"/>
                  </a:lnTo>
                  <a:lnTo>
                    <a:pt x="1624" y="432"/>
                  </a:lnTo>
                  <a:lnTo>
                    <a:pt x="1604" y="434"/>
                  </a:lnTo>
                  <a:lnTo>
                    <a:pt x="1606" y="432"/>
                  </a:lnTo>
                  <a:lnTo>
                    <a:pt x="1604" y="430"/>
                  </a:lnTo>
                  <a:lnTo>
                    <a:pt x="1604" y="432"/>
                  </a:lnTo>
                  <a:lnTo>
                    <a:pt x="1600" y="430"/>
                  </a:lnTo>
                  <a:lnTo>
                    <a:pt x="1598" y="430"/>
                  </a:lnTo>
                  <a:lnTo>
                    <a:pt x="1598" y="434"/>
                  </a:lnTo>
                  <a:lnTo>
                    <a:pt x="1596" y="434"/>
                  </a:lnTo>
                  <a:lnTo>
                    <a:pt x="1592" y="436"/>
                  </a:lnTo>
                  <a:lnTo>
                    <a:pt x="1590" y="438"/>
                  </a:lnTo>
                  <a:lnTo>
                    <a:pt x="1586" y="442"/>
                  </a:lnTo>
                  <a:lnTo>
                    <a:pt x="1584" y="440"/>
                  </a:lnTo>
                  <a:lnTo>
                    <a:pt x="1582" y="440"/>
                  </a:lnTo>
                  <a:lnTo>
                    <a:pt x="1582" y="442"/>
                  </a:lnTo>
                  <a:lnTo>
                    <a:pt x="1582" y="446"/>
                  </a:lnTo>
                  <a:lnTo>
                    <a:pt x="1580" y="448"/>
                  </a:lnTo>
                  <a:lnTo>
                    <a:pt x="1576" y="450"/>
                  </a:lnTo>
                  <a:lnTo>
                    <a:pt x="1572" y="460"/>
                  </a:lnTo>
                  <a:lnTo>
                    <a:pt x="1568" y="472"/>
                  </a:lnTo>
                  <a:lnTo>
                    <a:pt x="1560" y="474"/>
                  </a:lnTo>
                  <a:lnTo>
                    <a:pt x="1558" y="478"/>
                  </a:lnTo>
                  <a:lnTo>
                    <a:pt x="1558" y="480"/>
                  </a:lnTo>
                  <a:lnTo>
                    <a:pt x="1556" y="480"/>
                  </a:lnTo>
                  <a:lnTo>
                    <a:pt x="1552" y="484"/>
                  </a:lnTo>
                  <a:lnTo>
                    <a:pt x="1546" y="486"/>
                  </a:lnTo>
                  <a:lnTo>
                    <a:pt x="1546" y="488"/>
                  </a:lnTo>
                  <a:lnTo>
                    <a:pt x="1544" y="488"/>
                  </a:lnTo>
                  <a:lnTo>
                    <a:pt x="1542" y="490"/>
                  </a:lnTo>
                  <a:lnTo>
                    <a:pt x="1540" y="492"/>
                  </a:lnTo>
                  <a:lnTo>
                    <a:pt x="1538" y="492"/>
                  </a:lnTo>
                  <a:lnTo>
                    <a:pt x="1538" y="490"/>
                  </a:lnTo>
                  <a:lnTo>
                    <a:pt x="1536" y="492"/>
                  </a:lnTo>
                  <a:lnTo>
                    <a:pt x="1536" y="494"/>
                  </a:lnTo>
                  <a:lnTo>
                    <a:pt x="1536" y="496"/>
                  </a:lnTo>
                  <a:lnTo>
                    <a:pt x="1534" y="500"/>
                  </a:lnTo>
                  <a:lnTo>
                    <a:pt x="1534" y="506"/>
                  </a:lnTo>
                  <a:lnTo>
                    <a:pt x="1532" y="508"/>
                  </a:lnTo>
                  <a:lnTo>
                    <a:pt x="1528" y="510"/>
                  </a:lnTo>
                  <a:lnTo>
                    <a:pt x="1528" y="512"/>
                  </a:lnTo>
                  <a:lnTo>
                    <a:pt x="1528" y="514"/>
                  </a:lnTo>
                  <a:lnTo>
                    <a:pt x="1524" y="516"/>
                  </a:lnTo>
                  <a:lnTo>
                    <a:pt x="1520" y="520"/>
                  </a:lnTo>
                  <a:lnTo>
                    <a:pt x="1516" y="524"/>
                  </a:lnTo>
                  <a:lnTo>
                    <a:pt x="1512" y="526"/>
                  </a:lnTo>
                  <a:lnTo>
                    <a:pt x="1508" y="530"/>
                  </a:lnTo>
                  <a:lnTo>
                    <a:pt x="1506" y="534"/>
                  </a:lnTo>
                  <a:lnTo>
                    <a:pt x="1502" y="536"/>
                  </a:lnTo>
                  <a:lnTo>
                    <a:pt x="1498" y="540"/>
                  </a:lnTo>
                  <a:lnTo>
                    <a:pt x="1496" y="546"/>
                  </a:lnTo>
                  <a:lnTo>
                    <a:pt x="1506" y="546"/>
                  </a:lnTo>
                  <a:lnTo>
                    <a:pt x="1516" y="546"/>
                  </a:lnTo>
                  <a:lnTo>
                    <a:pt x="1516" y="566"/>
                  </a:lnTo>
                  <a:lnTo>
                    <a:pt x="1520" y="566"/>
                  </a:lnTo>
                  <a:lnTo>
                    <a:pt x="1522" y="558"/>
                  </a:lnTo>
                  <a:lnTo>
                    <a:pt x="1526" y="562"/>
                  </a:lnTo>
                  <a:lnTo>
                    <a:pt x="1528" y="564"/>
                  </a:lnTo>
                  <a:lnTo>
                    <a:pt x="1524" y="572"/>
                  </a:lnTo>
                  <a:lnTo>
                    <a:pt x="1528" y="572"/>
                  </a:lnTo>
                  <a:lnTo>
                    <a:pt x="1532" y="568"/>
                  </a:lnTo>
                  <a:lnTo>
                    <a:pt x="1532" y="564"/>
                  </a:lnTo>
                  <a:lnTo>
                    <a:pt x="1538" y="566"/>
                  </a:lnTo>
                  <a:lnTo>
                    <a:pt x="1538" y="556"/>
                  </a:lnTo>
                  <a:lnTo>
                    <a:pt x="1544" y="558"/>
                  </a:lnTo>
                  <a:lnTo>
                    <a:pt x="1550" y="558"/>
                  </a:lnTo>
                  <a:lnTo>
                    <a:pt x="1552" y="562"/>
                  </a:lnTo>
                  <a:lnTo>
                    <a:pt x="1560" y="564"/>
                  </a:lnTo>
                  <a:lnTo>
                    <a:pt x="1560" y="566"/>
                  </a:lnTo>
                  <a:lnTo>
                    <a:pt x="1560" y="570"/>
                  </a:lnTo>
                  <a:lnTo>
                    <a:pt x="1568" y="576"/>
                  </a:lnTo>
                  <a:lnTo>
                    <a:pt x="1570" y="574"/>
                  </a:lnTo>
                  <a:lnTo>
                    <a:pt x="1570" y="578"/>
                  </a:lnTo>
                  <a:lnTo>
                    <a:pt x="1578" y="580"/>
                  </a:lnTo>
                  <a:lnTo>
                    <a:pt x="1580" y="578"/>
                  </a:lnTo>
                  <a:lnTo>
                    <a:pt x="1580" y="584"/>
                  </a:lnTo>
                  <a:lnTo>
                    <a:pt x="1574" y="582"/>
                  </a:lnTo>
                  <a:lnTo>
                    <a:pt x="1572" y="582"/>
                  </a:lnTo>
                  <a:lnTo>
                    <a:pt x="1570" y="582"/>
                  </a:lnTo>
                  <a:lnTo>
                    <a:pt x="1568" y="590"/>
                  </a:lnTo>
                  <a:lnTo>
                    <a:pt x="1570" y="592"/>
                  </a:lnTo>
                  <a:lnTo>
                    <a:pt x="1570" y="596"/>
                  </a:lnTo>
                  <a:lnTo>
                    <a:pt x="1570" y="594"/>
                  </a:lnTo>
                  <a:lnTo>
                    <a:pt x="1570" y="596"/>
                  </a:lnTo>
                  <a:lnTo>
                    <a:pt x="1570" y="598"/>
                  </a:lnTo>
                  <a:lnTo>
                    <a:pt x="1572" y="598"/>
                  </a:lnTo>
                  <a:lnTo>
                    <a:pt x="1572" y="600"/>
                  </a:lnTo>
                  <a:lnTo>
                    <a:pt x="1570" y="600"/>
                  </a:lnTo>
                  <a:lnTo>
                    <a:pt x="1570" y="604"/>
                  </a:lnTo>
                  <a:lnTo>
                    <a:pt x="1566" y="608"/>
                  </a:lnTo>
                  <a:lnTo>
                    <a:pt x="1562" y="612"/>
                  </a:lnTo>
                  <a:lnTo>
                    <a:pt x="1564" y="618"/>
                  </a:lnTo>
                  <a:lnTo>
                    <a:pt x="1562" y="622"/>
                  </a:lnTo>
                  <a:lnTo>
                    <a:pt x="1562" y="626"/>
                  </a:lnTo>
                  <a:lnTo>
                    <a:pt x="1564" y="626"/>
                  </a:lnTo>
                  <a:lnTo>
                    <a:pt x="1562" y="634"/>
                  </a:lnTo>
                  <a:lnTo>
                    <a:pt x="1564" y="636"/>
                  </a:lnTo>
                  <a:lnTo>
                    <a:pt x="1564" y="642"/>
                  </a:lnTo>
                  <a:lnTo>
                    <a:pt x="1562" y="646"/>
                  </a:lnTo>
                  <a:lnTo>
                    <a:pt x="1560" y="650"/>
                  </a:lnTo>
                  <a:lnTo>
                    <a:pt x="1560" y="652"/>
                  </a:lnTo>
                  <a:lnTo>
                    <a:pt x="1562" y="654"/>
                  </a:lnTo>
                  <a:lnTo>
                    <a:pt x="1560" y="656"/>
                  </a:lnTo>
                  <a:lnTo>
                    <a:pt x="1558" y="658"/>
                  </a:lnTo>
                  <a:lnTo>
                    <a:pt x="1558" y="662"/>
                  </a:lnTo>
                  <a:lnTo>
                    <a:pt x="1556" y="664"/>
                  </a:lnTo>
                  <a:lnTo>
                    <a:pt x="1552" y="668"/>
                  </a:lnTo>
                  <a:lnTo>
                    <a:pt x="1546" y="672"/>
                  </a:lnTo>
                  <a:lnTo>
                    <a:pt x="1546" y="676"/>
                  </a:lnTo>
                  <a:lnTo>
                    <a:pt x="1544" y="680"/>
                  </a:lnTo>
                  <a:lnTo>
                    <a:pt x="1544" y="682"/>
                  </a:lnTo>
                  <a:lnTo>
                    <a:pt x="1542" y="682"/>
                  </a:lnTo>
                  <a:lnTo>
                    <a:pt x="1538" y="688"/>
                  </a:lnTo>
                  <a:lnTo>
                    <a:pt x="1534" y="694"/>
                  </a:lnTo>
                  <a:lnTo>
                    <a:pt x="1534" y="696"/>
                  </a:lnTo>
                  <a:lnTo>
                    <a:pt x="1536" y="698"/>
                  </a:lnTo>
                  <a:lnTo>
                    <a:pt x="1532" y="710"/>
                  </a:lnTo>
                  <a:lnTo>
                    <a:pt x="1526" y="712"/>
                  </a:lnTo>
                  <a:lnTo>
                    <a:pt x="1524" y="718"/>
                  </a:lnTo>
                  <a:lnTo>
                    <a:pt x="1518" y="718"/>
                  </a:lnTo>
                  <a:lnTo>
                    <a:pt x="1510" y="728"/>
                  </a:lnTo>
                  <a:lnTo>
                    <a:pt x="1508" y="734"/>
                  </a:lnTo>
                  <a:lnTo>
                    <a:pt x="1506" y="736"/>
                  </a:lnTo>
                  <a:lnTo>
                    <a:pt x="1504" y="736"/>
                  </a:lnTo>
                  <a:lnTo>
                    <a:pt x="1504" y="740"/>
                  </a:lnTo>
                  <a:lnTo>
                    <a:pt x="1500" y="742"/>
                  </a:lnTo>
                  <a:lnTo>
                    <a:pt x="1500" y="746"/>
                  </a:lnTo>
                  <a:lnTo>
                    <a:pt x="1498" y="752"/>
                  </a:lnTo>
                  <a:lnTo>
                    <a:pt x="1494" y="752"/>
                  </a:lnTo>
                  <a:lnTo>
                    <a:pt x="1492" y="756"/>
                  </a:lnTo>
                  <a:lnTo>
                    <a:pt x="1484" y="764"/>
                  </a:lnTo>
                  <a:lnTo>
                    <a:pt x="1478" y="770"/>
                  </a:lnTo>
                  <a:lnTo>
                    <a:pt x="1476" y="772"/>
                  </a:lnTo>
                  <a:lnTo>
                    <a:pt x="1474" y="770"/>
                  </a:lnTo>
                  <a:lnTo>
                    <a:pt x="1470" y="768"/>
                  </a:lnTo>
                  <a:lnTo>
                    <a:pt x="1468" y="768"/>
                  </a:lnTo>
                  <a:lnTo>
                    <a:pt x="1466" y="766"/>
                  </a:lnTo>
                  <a:lnTo>
                    <a:pt x="1464" y="766"/>
                  </a:lnTo>
                  <a:lnTo>
                    <a:pt x="1462" y="762"/>
                  </a:lnTo>
                  <a:lnTo>
                    <a:pt x="1464" y="756"/>
                  </a:lnTo>
                  <a:lnTo>
                    <a:pt x="1460" y="758"/>
                  </a:lnTo>
                  <a:lnTo>
                    <a:pt x="1458" y="758"/>
                  </a:lnTo>
                  <a:lnTo>
                    <a:pt x="1456" y="758"/>
                  </a:lnTo>
                  <a:lnTo>
                    <a:pt x="1456" y="756"/>
                  </a:lnTo>
                  <a:lnTo>
                    <a:pt x="1456" y="754"/>
                  </a:lnTo>
                  <a:lnTo>
                    <a:pt x="1452" y="754"/>
                  </a:lnTo>
                  <a:lnTo>
                    <a:pt x="1450" y="760"/>
                  </a:lnTo>
                  <a:lnTo>
                    <a:pt x="1446" y="764"/>
                  </a:lnTo>
                  <a:lnTo>
                    <a:pt x="1444" y="764"/>
                  </a:lnTo>
                  <a:lnTo>
                    <a:pt x="1442" y="768"/>
                  </a:lnTo>
                  <a:lnTo>
                    <a:pt x="1438" y="768"/>
                  </a:lnTo>
                  <a:lnTo>
                    <a:pt x="1438" y="768"/>
                  </a:lnTo>
                  <a:lnTo>
                    <a:pt x="1440" y="764"/>
                  </a:lnTo>
                  <a:lnTo>
                    <a:pt x="1440" y="758"/>
                  </a:lnTo>
                  <a:lnTo>
                    <a:pt x="1442" y="756"/>
                  </a:lnTo>
                  <a:lnTo>
                    <a:pt x="1444" y="750"/>
                  </a:lnTo>
                  <a:lnTo>
                    <a:pt x="1442" y="740"/>
                  </a:lnTo>
                  <a:lnTo>
                    <a:pt x="1444" y="734"/>
                  </a:lnTo>
                  <a:lnTo>
                    <a:pt x="1444" y="728"/>
                  </a:lnTo>
                  <a:lnTo>
                    <a:pt x="1448" y="724"/>
                  </a:lnTo>
                  <a:lnTo>
                    <a:pt x="1452" y="722"/>
                  </a:lnTo>
                  <a:lnTo>
                    <a:pt x="1456" y="724"/>
                  </a:lnTo>
                  <a:lnTo>
                    <a:pt x="1454" y="728"/>
                  </a:lnTo>
                  <a:lnTo>
                    <a:pt x="1452" y="730"/>
                  </a:lnTo>
                  <a:lnTo>
                    <a:pt x="1454" y="734"/>
                  </a:lnTo>
                  <a:lnTo>
                    <a:pt x="1456" y="736"/>
                  </a:lnTo>
                  <a:lnTo>
                    <a:pt x="1460" y="736"/>
                  </a:lnTo>
                  <a:lnTo>
                    <a:pt x="1460" y="724"/>
                  </a:lnTo>
                  <a:lnTo>
                    <a:pt x="1464" y="720"/>
                  </a:lnTo>
                  <a:lnTo>
                    <a:pt x="1470" y="716"/>
                  </a:lnTo>
                  <a:lnTo>
                    <a:pt x="1470" y="712"/>
                  </a:lnTo>
                  <a:lnTo>
                    <a:pt x="1474" y="712"/>
                  </a:lnTo>
                  <a:lnTo>
                    <a:pt x="1478" y="706"/>
                  </a:lnTo>
                  <a:lnTo>
                    <a:pt x="1482" y="700"/>
                  </a:lnTo>
                  <a:lnTo>
                    <a:pt x="1484" y="690"/>
                  </a:lnTo>
                  <a:lnTo>
                    <a:pt x="1484" y="684"/>
                  </a:lnTo>
                  <a:lnTo>
                    <a:pt x="1488" y="682"/>
                  </a:lnTo>
                  <a:lnTo>
                    <a:pt x="1488" y="674"/>
                  </a:lnTo>
                  <a:lnTo>
                    <a:pt x="1484" y="670"/>
                  </a:lnTo>
                  <a:lnTo>
                    <a:pt x="1484" y="666"/>
                  </a:lnTo>
                  <a:lnTo>
                    <a:pt x="1488" y="658"/>
                  </a:lnTo>
                  <a:lnTo>
                    <a:pt x="1480" y="660"/>
                  </a:lnTo>
                  <a:lnTo>
                    <a:pt x="1478" y="664"/>
                  </a:lnTo>
                  <a:lnTo>
                    <a:pt x="1472" y="666"/>
                  </a:lnTo>
                  <a:lnTo>
                    <a:pt x="1470" y="666"/>
                  </a:lnTo>
                  <a:lnTo>
                    <a:pt x="1464" y="670"/>
                  </a:lnTo>
                  <a:lnTo>
                    <a:pt x="1460" y="674"/>
                  </a:lnTo>
                  <a:lnTo>
                    <a:pt x="1454" y="676"/>
                  </a:lnTo>
                  <a:lnTo>
                    <a:pt x="1450" y="678"/>
                  </a:lnTo>
                  <a:lnTo>
                    <a:pt x="1444" y="674"/>
                  </a:lnTo>
                  <a:lnTo>
                    <a:pt x="1438" y="672"/>
                  </a:lnTo>
                  <a:lnTo>
                    <a:pt x="1436" y="666"/>
                  </a:lnTo>
                  <a:lnTo>
                    <a:pt x="1436" y="660"/>
                  </a:lnTo>
                  <a:lnTo>
                    <a:pt x="1434" y="656"/>
                  </a:lnTo>
                  <a:lnTo>
                    <a:pt x="1428" y="650"/>
                  </a:lnTo>
                  <a:lnTo>
                    <a:pt x="1426" y="644"/>
                  </a:lnTo>
                  <a:lnTo>
                    <a:pt x="1424" y="638"/>
                  </a:lnTo>
                  <a:lnTo>
                    <a:pt x="1420" y="634"/>
                  </a:lnTo>
                  <a:lnTo>
                    <a:pt x="1414" y="632"/>
                  </a:lnTo>
                  <a:lnTo>
                    <a:pt x="1408" y="630"/>
                  </a:lnTo>
                  <a:lnTo>
                    <a:pt x="1402" y="630"/>
                  </a:lnTo>
                  <a:lnTo>
                    <a:pt x="1398" y="626"/>
                  </a:lnTo>
                  <a:lnTo>
                    <a:pt x="1394" y="618"/>
                  </a:lnTo>
                  <a:lnTo>
                    <a:pt x="1388" y="608"/>
                  </a:lnTo>
                  <a:lnTo>
                    <a:pt x="1386" y="600"/>
                  </a:lnTo>
                  <a:lnTo>
                    <a:pt x="1386" y="596"/>
                  </a:lnTo>
                  <a:lnTo>
                    <a:pt x="1380" y="590"/>
                  </a:lnTo>
                  <a:lnTo>
                    <a:pt x="1378" y="584"/>
                  </a:lnTo>
                  <a:lnTo>
                    <a:pt x="1370" y="578"/>
                  </a:lnTo>
                  <a:lnTo>
                    <a:pt x="1360" y="578"/>
                  </a:lnTo>
                  <a:lnTo>
                    <a:pt x="1356" y="572"/>
                  </a:lnTo>
                  <a:lnTo>
                    <a:pt x="1350" y="568"/>
                  </a:lnTo>
                  <a:lnTo>
                    <a:pt x="1346" y="564"/>
                  </a:lnTo>
                  <a:lnTo>
                    <a:pt x="1338" y="562"/>
                  </a:lnTo>
                  <a:lnTo>
                    <a:pt x="1334" y="564"/>
                  </a:lnTo>
                  <a:lnTo>
                    <a:pt x="1328" y="566"/>
                  </a:lnTo>
                  <a:lnTo>
                    <a:pt x="1320" y="566"/>
                  </a:lnTo>
                  <a:lnTo>
                    <a:pt x="1314" y="570"/>
                  </a:lnTo>
                  <a:lnTo>
                    <a:pt x="1308" y="576"/>
                  </a:lnTo>
                  <a:lnTo>
                    <a:pt x="1304" y="582"/>
                  </a:lnTo>
                  <a:lnTo>
                    <a:pt x="1302" y="584"/>
                  </a:lnTo>
                  <a:lnTo>
                    <a:pt x="1300" y="588"/>
                  </a:lnTo>
                  <a:lnTo>
                    <a:pt x="1306" y="586"/>
                  </a:lnTo>
                  <a:lnTo>
                    <a:pt x="1306" y="594"/>
                  </a:lnTo>
                  <a:lnTo>
                    <a:pt x="1306" y="600"/>
                  </a:lnTo>
                  <a:lnTo>
                    <a:pt x="1302" y="602"/>
                  </a:lnTo>
                  <a:lnTo>
                    <a:pt x="1304" y="608"/>
                  </a:lnTo>
                  <a:lnTo>
                    <a:pt x="1298" y="616"/>
                  </a:lnTo>
                  <a:lnTo>
                    <a:pt x="1294" y="622"/>
                  </a:lnTo>
                  <a:lnTo>
                    <a:pt x="1290" y="626"/>
                  </a:lnTo>
                  <a:lnTo>
                    <a:pt x="1288" y="628"/>
                  </a:lnTo>
                  <a:lnTo>
                    <a:pt x="1288" y="630"/>
                  </a:lnTo>
                  <a:lnTo>
                    <a:pt x="1290" y="632"/>
                  </a:lnTo>
                  <a:lnTo>
                    <a:pt x="1288" y="634"/>
                  </a:lnTo>
                  <a:lnTo>
                    <a:pt x="1286" y="636"/>
                  </a:lnTo>
                  <a:lnTo>
                    <a:pt x="1282" y="638"/>
                  </a:lnTo>
                  <a:lnTo>
                    <a:pt x="1272" y="644"/>
                  </a:lnTo>
                  <a:lnTo>
                    <a:pt x="1266" y="640"/>
                  </a:lnTo>
                  <a:lnTo>
                    <a:pt x="1258" y="636"/>
                  </a:lnTo>
                  <a:lnTo>
                    <a:pt x="1252" y="638"/>
                  </a:lnTo>
                  <a:lnTo>
                    <a:pt x="1242" y="636"/>
                  </a:lnTo>
                  <a:lnTo>
                    <a:pt x="1236" y="636"/>
                  </a:lnTo>
                  <a:lnTo>
                    <a:pt x="1226" y="630"/>
                  </a:lnTo>
                  <a:lnTo>
                    <a:pt x="1224" y="632"/>
                  </a:lnTo>
                  <a:lnTo>
                    <a:pt x="1212" y="640"/>
                  </a:lnTo>
                  <a:lnTo>
                    <a:pt x="1200" y="642"/>
                  </a:lnTo>
                  <a:lnTo>
                    <a:pt x="1194" y="646"/>
                  </a:lnTo>
                  <a:lnTo>
                    <a:pt x="1184" y="648"/>
                  </a:lnTo>
                  <a:lnTo>
                    <a:pt x="1174" y="646"/>
                  </a:lnTo>
                  <a:lnTo>
                    <a:pt x="1168" y="644"/>
                  </a:lnTo>
                  <a:lnTo>
                    <a:pt x="1162" y="646"/>
                  </a:lnTo>
                  <a:lnTo>
                    <a:pt x="1158" y="646"/>
                  </a:lnTo>
                  <a:lnTo>
                    <a:pt x="1152" y="642"/>
                  </a:lnTo>
                  <a:lnTo>
                    <a:pt x="1146" y="642"/>
                  </a:lnTo>
                  <a:lnTo>
                    <a:pt x="1140" y="638"/>
                  </a:lnTo>
                  <a:lnTo>
                    <a:pt x="1140" y="632"/>
                  </a:lnTo>
                  <a:lnTo>
                    <a:pt x="1134" y="632"/>
                  </a:lnTo>
                  <a:lnTo>
                    <a:pt x="1122" y="628"/>
                  </a:lnTo>
                  <a:lnTo>
                    <a:pt x="1114" y="626"/>
                  </a:lnTo>
                  <a:lnTo>
                    <a:pt x="1108" y="630"/>
                  </a:lnTo>
                  <a:lnTo>
                    <a:pt x="1102" y="632"/>
                  </a:lnTo>
                  <a:lnTo>
                    <a:pt x="1098" y="632"/>
                  </a:lnTo>
                  <a:lnTo>
                    <a:pt x="1092" y="632"/>
                  </a:lnTo>
                  <a:lnTo>
                    <a:pt x="1082" y="626"/>
                  </a:lnTo>
                  <a:lnTo>
                    <a:pt x="1078" y="624"/>
                  </a:lnTo>
                  <a:lnTo>
                    <a:pt x="1074" y="614"/>
                  </a:lnTo>
                  <a:lnTo>
                    <a:pt x="1066" y="608"/>
                  </a:lnTo>
                  <a:lnTo>
                    <a:pt x="1054" y="600"/>
                  </a:lnTo>
                  <a:lnTo>
                    <a:pt x="1044" y="598"/>
                  </a:lnTo>
                  <a:lnTo>
                    <a:pt x="1042" y="594"/>
                  </a:lnTo>
                  <a:lnTo>
                    <a:pt x="1032" y="594"/>
                  </a:lnTo>
                  <a:lnTo>
                    <a:pt x="1026" y="592"/>
                  </a:lnTo>
                  <a:lnTo>
                    <a:pt x="1016" y="592"/>
                  </a:lnTo>
                  <a:lnTo>
                    <a:pt x="1014" y="596"/>
                  </a:lnTo>
                  <a:lnTo>
                    <a:pt x="1010" y="600"/>
                  </a:lnTo>
                  <a:lnTo>
                    <a:pt x="1008" y="606"/>
                  </a:lnTo>
                  <a:lnTo>
                    <a:pt x="1014" y="610"/>
                  </a:lnTo>
                  <a:lnTo>
                    <a:pt x="1018" y="616"/>
                  </a:lnTo>
                  <a:lnTo>
                    <a:pt x="1020" y="624"/>
                  </a:lnTo>
                  <a:lnTo>
                    <a:pt x="1016" y="628"/>
                  </a:lnTo>
                  <a:lnTo>
                    <a:pt x="1006" y="628"/>
                  </a:lnTo>
                  <a:lnTo>
                    <a:pt x="994" y="628"/>
                  </a:lnTo>
                  <a:lnTo>
                    <a:pt x="984" y="628"/>
                  </a:lnTo>
                  <a:lnTo>
                    <a:pt x="978" y="626"/>
                  </a:lnTo>
                  <a:lnTo>
                    <a:pt x="970" y="622"/>
                  </a:lnTo>
                  <a:lnTo>
                    <a:pt x="960" y="618"/>
                  </a:lnTo>
                  <a:lnTo>
                    <a:pt x="952" y="620"/>
                  </a:lnTo>
                  <a:lnTo>
                    <a:pt x="950" y="616"/>
                  </a:lnTo>
                  <a:lnTo>
                    <a:pt x="942" y="616"/>
                  </a:lnTo>
                  <a:lnTo>
                    <a:pt x="932" y="616"/>
                  </a:lnTo>
                  <a:lnTo>
                    <a:pt x="928" y="620"/>
                  </a:lnTo>
                  <a:lnTo>
                    <a:pt x="920" y="624"/>
                  </a:lnTo>
                  <a:lnTo>
                    <a:pt x="914" y="626"/>
                  </a:lnTo>
                  <a:lnTo>
                    <a:pt x="910" y="630"/>
                  </a:lnTo>
                  <a:lnTo>
                    <a:pt x="906" y="634"/>
                  </a:lnTo>
                  <a:lnTo>
                    <a:pt x="906" y="638"/>
                  </a:lnTo>
                  <a:lnTo>
                    <a:pt x="904" y="642"/>
                  </a:lnTo>
                  <a:lnTo>
                    <a:pt x="898" y="644"/>
                  </a:lnTo>
                  <a:lnTo>
                    <a:pt x="892" y="646"/>
                  </a:lnTo>
                  <a:lnTo>
                    <a:pt x="886" y="650"/>
                  </a:lnTo>
                  <a:lnTo>
                    <a:pt x="876" y="648"/>
                  </a:lnTo>
                  <a:lnTo>
                    <a:pt x="874" y="644"/>
                  </a:lnTo>
                  <a:lnTo>
                    <a:pt x="868" y="640"/>
                  </a:lnTo>
                  <a:lnTo>
                    <a:pt x="866" y="632"/>
                  </a:lnTo>
                  <a:lnTo>
                    <a:pt x="858" y="632"/>
                  </a:lnTo>
                  <a:lnTo>
                    <a:pt x="850" y="634"/>
                  </a:lnTo>
                  <a:lnTo>
                    <a:pt x="834" y="642"/>
                  </a:lnTo>
                  <a:lnTo>
                    <a:pt x="824" y="644"/>
                  </a:lnTo>
                  <a:lnTo>
                    <a:pt x="818" y="640"/>
                  </a:lnTo>
                  <a:lnTo>
                    <a:pt x="814" y="636"/>
                  </a:lnTo>
                  <a:lnTo>
                    <a:pt x="812" y="626"/>
                  </a:lnTo>
                  <a:lnTo>
                    <a:pt x="810" y="618"/>
                  </a:lnTo>
                  <a:lnTo>
                    <a:pt x="804" y="612"/>
                  </a:lnTo>
                  <a:lnTo>
                    <a:pt x="800" y="608"/>
                  </a:lnTo>
                  <a:lnTo>
                    <a:pt x="796" y="606"/>
                  </a:lnTo>
                  <a:lnTo>
                    <a:pt x="784" y="606"/>
                  </a:lnTo>
                  <a:lnTo>
                    <a:pt x="780" y="608"/>
                  </a:lnTo>
                  <a:lnTo>
                    <a:pt x="772" y="610"/>
                  </a:lnTo>
                  <a:lnTo>
                    <a:pt x="768" y="608"/>
                  </a:lnTo>
                  <a:lnTo>
                    <a:pt x="766" y="604"/>
                  </a:lnTo>
                  <a:lnTo>
                    <a:pt x="762" y="600"/>
                  </a:lnTo>
                  <a:lnTo>
                    <a:pt x="756" y="586"/>
                  </a:lnTo>
                  <a:lnTo>
                    <a:pt x="746" y="564"/>
                  </a:lnTo>
                  <a:lnTo>
                    <a:pt x="736" y="548"/>
                  </a:lnTo>
                  <a:lnTo>
                    <a:pt x="738" y="544"/>
                  </a:lnTo>
                  <a:lnTo>
                    <a:pt x="736" y="542"/>
                  </a:lnTo>
                  <a:lnTo>
                    <a:pt x="726" y="544"/>
                  </a:lnTo>
                  <a:lnTo>
                    <a:pt x="716" y="546"/>
                  </a:lnTo>
                  <a:lnTo>
                    <a:pt x="702" y="552"/>
                  </a:lnTo>
                  <a:lnTo>
                    <a:pt x="692" y="556"/>
                  </a:lnTo>
                  <a:lnTo>
                    <a:pt x="680" y="556"/>
                  </a:lnTo>
                  <a:lnTo>
                    <a:pt x="680" y="554"/>
                  </a:lnTo>
                  <a:lnTo>
                    <a:pt x="680" y="550"/>
                  </a:lnTo>
                  <a:lnTo>
                    <a:pt x="678" y="548"/>
                  </a:lnTo>
                  <a:lnTo>
                    <a:pt x="676" y="548"/>
                  </a:lnTo>
                  <a:lnTo>
                    <a:pt x="672" y="550"/>
                  </a:lnTo>
                  <a:lnTo>
                    <a:pt x="670" y="548"/>
                  </a:lnTo>
                  <a:lnTo>
                    <a:pt x="662" y="544"/>
                  </a:lnTo>
                  <a:lnTo>
                    <a:pt x="656" y="550"/>
                  </a:lnTo>
                  <a:lnTo>
                    <a:pt x="650" y="552"/>
                  </a:lnTo>
                  <a:lnTo>
                    <a:pt x="644" y="546"/>
                  </a:lnTo>
                  <a:lnTo>
                    <a:pt x="640" y="544"/>
                  </a:lnTo>
                  <a:lnTo>
                    <a:pt x="642" y="540"/>
                  </a:lnTo>
                  <a:lnTo>
                    <a:pt x="642" y="536"/>
                  </a:lnTo>
                  <a:lnTo>
                    <a:pt x="636" y="534"/>
                  </a:lnTo>
                  <a:lnTo>
                    <a:pt x="634" y="530"/>
                  </a:lnTo>
                  <a:lnTo>
                    <a:pt x="628" y="532"/>
                  </a:lnTo>
                  <a:lnTo>
                    <a:pt x="618" y="534"/>
                  </a:lnTo>
                  <a:lnTo>
                    <a:pt x="608" y="542"/>
                  </a:lnTo>
                  <a:lnTo>
                    <a:pt x="604" y="542"/>
                  </a:lnTo>
                  <a:lnTo>
                    <a:pt x="590" y="544"/>
                  </a:lnTo>
                  <a:lnTo>
                    <a:pt x="578" y="544"/>
                  </a:lnTo>
                  <a:lnTo>
                    <a:pt x="568" y="546"/>
                  </a:lnTo>
                  <a:lnTo>
                    <a:pt x="556" y="548"/>
                  </a:lnTo>
                  <a:lnTo>
                    <a:pt x="550" y="546"/>
                  </a:lnTo>
                  <a:lnTo>
                    <a:pt x="544" y="544"/>
                  </a:lnTo>
                  <a:lnTo>
                    <a:pt x="536" y="542"/>
                  </a:lnTo>
                  <a:lnTo>
                    <a:pt x="530" y="544"/>
                  </a:lnTo>
                  <a:lnTo>
                    <a:pt x="532" y="548"/>
                  </a:lnTo>
                  <a:lnTo>
                    <a:pt x="532" y="556"/>
                  </a:lnTo>
                  <a:lnTo>
                    <a:pt x="526" y="562"/>
                  </a:lnTo>
                  <a:lnTo>
                    <a:pt x="526" y="570"/>
                  </a:lnTo>
                  <a:lnTo>
                    <a:pt x="522" y="576"/>
                  </a:lnTo>
                  <a:lnTo>
                    <a:pt x="522" y="582"/>
                  </a:lnTo>
                  <a:lnTo>
                    <a:pt x="528" y="590"/>
                  </a:lnTo>
                  <a:lnTo>
                    <a:pt x="530" y="594"/>
                  </a:lnTo>
                  <a:lnTo>
                    <a:pt x="524" y="602"/>
                  </a:lnTo>
                  <a:lnTo>
                    <a:pt x="530" y="606"/>
                  </a:lnTo>
                  <a:lnTo>
                    <a:pt x="532" y="606"/>
                  </a:lnTo>
                  <a:lnTo>
                    <a:pt x="538" y="612"/>
                  </a:lnTo>
                  <a:lnTo>
                    <a:pt x="538" y="616"/>
                  </a:lnTo>
                  <a:lnTo>
                    <a:pt x="536" y="618"/>
                  </a:lnTo>
                  <a:lnTo>
                    <a:pt x="532" y="620"/>
                  </a:lnTo>
                  <a:lnTo>
                    <a:pt x="526" y="620"/>
                  </a:lnTo>
                  <a:lnTo>
                    <a:pt x="518" y="618"/>
                  </a:lnTo>
                  <a:lnTo>
                    <a:pt x="516" y="614"/>
                  </a:lnTo>
                  <a:lnTo>
                    <a:pt x="512" y="606"/>
                  </a:lnTo>
                  <a:lnTo>
                    <a:pt x="510" y="606"/>
                  </a:lnTo>
                  <a:lnTo>
                    <a:pt x="508" y="606"/>
                  </a:lnTo>
                  <a:lnTo>
                    <a:pt x="506" y="608"/>
                  </a:lnTo>
                  <a:lnTo>
                    <a:pt x="504" y="608"/>
                  </a:lnTo>
                  <a:lnTo>
                    <a:pt x="502" y="606"/>
                  </a:lnTo>
                  <a:lnTo>
                    <a:pt x="502" y="604"/>
                  </a:lnTo>
                  <a:lnTo>
                    <a:pt x="498" y="604"/>
                  </a:lnTo>
                  <a:lnTo>
                    <a:pt x="492" y="608"/>
                  </a:lnTo>
                  <a:lnTo>
                    <a:pt x="488" y="612"/>
                  </a:lnTo>
                  <a:lnTo>
                    <a:pt x="486" y="612"/>
                  </a:lnTo>
                  <a:lnTo>
                    <a:pt x="484" y="612"/>
                  </a:lnTo>
                  <a:lnTo>
                    <a:pt x="478" y="608"/>
                  </a:lnTo>
                  <a:lnTo>
                    <a:pt x="474" y="608"/>
                  </a:lnTo>
                  <a:lnTo>
                    <a:pt x="472" y="608"/>
                  </a:lnTo>
                  <a:lnTo>
                    <a:pt x="470" y="610"/>
                  </a:lnTo>
                  <a:lnTo>
                    <a:pt x="470" y="612"/>
                  </a:lnTo>
                  <a:lnTo>
                    <a:pt x="470" y="614"/>
                  </a:lnTo>
                  <a:lnTo>
                    <a:pt x="470" y="618"/>
                  </a:lnTo>
                  <a:lnTo>
                    <a:pt x="462" y="616"/>
                  </a:lnTo>
                  <a:lnTo>
                    <a:pt x="464" y="614"/>
                  </a:lnTo>
                  <a:lnTo>
                    <a:pt x="466" y="612"/>
                  </a:lnTo>
                  <a:lnTo>
                    <a:pt x="464" y="608"/>
                  </a:lnTo>
                  <a:lnTo>
                    <a:pt x="464" y="606"/>
                  </a:lnTo>
                  <a:lnTo>
                    <a:pt x="462" y="606"/>
                  </a:lnTo>
                  <a:lnTo>
                    <a:pt x="456" y="606"/>
                  </a:lnTo>
                  <a:lnTo>
                    <a:pt x="454" y="606"/>
                  </a:lnTo>
                  <a:lnTo>
                    <a:pt x="452" y="602"/>
                  </a:lnTo>
                  <a:lnTo>
                    <a:pt x="448" y="600"/>
                  </a:lnTo>
                  <a:lnTo>
                    <a:pt x="444" y="598"/>
                  </a:lnTo>
                  <a:lnTo>
                    <a:pt x="440" y="596"/>
                  </a:lnTo>
                  <a:lnTo>
                    <a:pt x="436" y="596"/>
                  </a:lnTo>
                  <a:lnTo>
                    <a:pt x="436" y="594"/>
                  </a:lnTo>
                  <a:lnTo>
                    <a:pt x="436" y="590"/>
                  </a:lnTo>
                  <a:lnTo>
                    <a:pt x="432" y="588"/>
                  </a:lnTo>
                  <a:lnTo>
                    <a:pt x="430" y="586"/>
                  </a:lnTo>
                  <a:lnTo>
                    <a:pt x="430" y="588"/>
                  </a:lnTo>
                  <a:lnTo>
                    <a:pt x="430" y="590"/>
                  </a:lnTo>
                  <a:lnTo>
                    <a:pt x="424" y="590"/>
                  </a:lnTo>
                  <a:lnTo>
                    <a:pt x="424" y="586"/>
                  </a:lnTo>
                  <a:lnTo>
                    <a:pt x="412" y="588"/>
                  </a:lnTo>
                  <a:lnTo>
                    <a:pt x="414" y="590"/>
                  </a:lnTo>
                  <a:lnTo>
                    <a:pt x="414" y="592"/>
                  </a:lnTo>
                  <a:lnTo>
                    <a:pt x="404" y="602"/>
                  </a:lnTo>
                  <a:lnTo>
                    <a:pt x="400" y="602"/>
                  </a:lnTo>
                  <a:lnTo>
                    <a:pt x="394" y="602"/>
                  </a:lnTo>
                  <a:lnTo>
                    <a:pt x="392" y="602"/>
                  </a:lnTo>
                  <a:lnTo>
                    <a:pt x="390" y="602"/>
                  </a:lnTo>
                  <a:lnTo>
                    <a:pt x="390" y="604"/>
                  </a:lnTo>
                  <a:lnTo>
                    <a:pt x="388" y="606"/>
                  </a:lnTo>
                  <a:lnTo>
                    <a:pt x="386" y="606"/>
                  </a:lnTo>
                  <a:lnTo>
                    <a:pt x="384" y="610"/>
                  </a:lnTo>
                  <a:lnTo>
                    <a:pt x="384" y="616"/>
                  </a:lnTo>
                  <a:lnTo>
                    <a:pt x="384" y="618"/>
                  </a:lnTo>
                  <a:lnTo>
                    <a:pt x="386" y="620"/>
                  </a:lnTo>
                  <a:lnTo>
                    <a:pt x="390" y="624"/>
                  </a:lnTo>
                  <a:lnTo>
                    <a:pt x="380" y="628"/>
                  </a:lnTo>
                  <a:lnTo>
                    <a:pt x="376" y="618"/>
                  </a:lnTo>
                  <a:lnTo>
                    <a:pt x="372" y="618"/>
                  </a:lnTo>
                  <a:lnTo>
                    <a:pt x="370" y="624"/>
                  </a:lnTo>
                  <a:lnTo>
                    <a:pt x="368" y="624"/>
                  </a:lnTo>
                  <a:lnTo>
                    <a:pt x="366" y="626"/>
                  </a:lnTo>
                  <a:lnTo>
                    <a:pt x="366" y="626"/>
                  </a:lnTo>
                  <a:lnTo>
                    <a:pt x="366" y="632"/>
                  </a:lnTo>
                  <a:lnTo>
                    <a:pt x="364" y="636"/>
                  </a:lnTo>
                  <a:lnTo>
                    <a:pt x="362" y="640"/>
                  </a:lnTo>
                  <a:lnTo>
                    <a:pt x="364" y="640"/>
                  </a:lnTo>
                  <a:lnTo>
                    <a:pt x="366" y="642"/>
                  </a:lnTo>
                  <a:lnTo>
                    <a:pt x="366" y="644"/>
                  </a:lnTo>
                  <a:lnTo>
                    <a:pt x="364" y="646"/>
                  </a:lnTo>
                  <a:lnTo>
                    <a:pt x="364" y="648"/>
                  </a:lnTo>
                  <a:lnTo>
                    <a:pt x="358" y="656"/>
                  </a:lnTo>
                  <a:lnTo>
                    <a:pt x="356" y="656"/>
                  </a:lnTo>
                  <a:lnTo>
                    <a:pt x="358" y="658"/>
                  </a:lnTo>
                  <a:lnTo>
                    <a:pt x="362" y="662"/>
                  </a:lnTo>
                  <a:lnTo>
                    <a:pt x="364" y="664"/>
                  </a:lnTo>
                  <a:lnTo>
                    <a:pt x="364" y="666"/>
                  </a:lnTo>
                  <a:lnTo>
                    <a:pt x="364" y="672"/>
                  </a:lnTo>
                  <a:lnTo>
                    <a:pt x="366" y="674"/>
                  </a:lnTo>
                  <a:lnTo>
                    <a:pt x="366" y="674"/>
                  </a:lnTo>
                  <a:lnTo>
                    <a:pt x="370" y="672"/>
                  </a:lnTo>
                  <a:lnTo>
                    <a:pt x="374" y="684"/>
                  </a:lnTo>
                  <a:lnTo>
                    <a:pt x="376" y="686"/>
                  </a:lnTo>
                  <a:lnTo>
                    <a:pt x="374" y="690"/>
                  </a:lnTo>
                  <a:lnTo>
                    <a:pt x="374" y="692"/>
                  </a:lnTo>
                  <a:lnTo>
                    <a:pt x="376" y="696"/>
                  </a:lnTo>
                  <a:lnTo>
                    <a:pt x="376" y="698"/>
                  </a:lnTo>
                  <a:lnTo>
                    <a:pt x="376" y="702"/>
                  </a:lnTo>
                  <a:lnTo>
                    <a:pt x="372" y="702"/>
                  </a:lnTo>
                  <a:lnTo>
                    <a:pt x="372" y="700"/>
                  </a:lnTo>
                  <a:lnTo>
                    <a:pt x="370" y="698"/>
                  </a:lnTo>
                  <a:lnTo>
                    <a:pt x="370" y="700"/>
                  </a:lnTo>
                  <a:lnTo>
                    <a:pt x="370" y="702"/>
                  </a:lnTo>
                  <a:lnTo>
                    <a:pt x="374" y="702"/>
                  </a:lnTo>
                  <a:lnTo>
                    <a:pt x="374" y="706"/>
                  </a:lnTo>
                  <a:lnTo>
                    <a:pt x="370" y="710"/>
                  </a:lnTo>
                  <a:lnTo>
                    <a:pt x="368" y="708"/>
                  </a:lnTo>
                  <a:lnTo>
                    <a:pt x="370" y="706"/>
                  </a:lnTo>
                  <a:lnTo>
                    <a:pt x="366" y="706"/>
                  </a:lnTo>
                  <a:lnTo>
                    <a:pt x="366" y="702"/>
                  </a:lnTo>
                  <a:lnTo>
                    <a:pt x="366" y="702"/>
                  </a:lnTo>
                  <a:lnTo>
                    <a:pt x="366" y="704"/>
                  </a:lnTo>
                  <a:lnTo>
                    <a:pt x="362" y="706"/>
                  </a:lnTo>
                  <a:lnTo>
                    <a:pt x="360" y="706"/>
                  </a:lnTo>
                  <a:lnTo>
                    <a:pt x="358" y="706"/>
                  </a:lnTo>
                  <a:lnTo>
                    <a:pt x="358" y="708"/>
                  </a:lnTo>
                  <a:lnTo>
                    <a:pt x="360" y="708"/>
                  </a:lnTo>
                  <a:lnTo>
                    <a:pt x="358" y="708"/>
                  </a:lnTo>
                  <a:lnTo>
                    <a:pt x="358" y="710"/>
                  </a:lnTo>
                  <a:lnTo>
                    <a:pt x="360" y="712"/>
                  </a:lnTo>
                  <a:lnTo>
                    <a:pt x="356" y="714"/>
                  </a:lnTo>
                  <a:lnTo>
                    <a:pt x="352" y="724"/>
                  </a:lnTo>
                  <a:lnTo>
                    <a:pt x="352" y="730"/>
                  </a:lnTo>
                  <a:lnTo>
                    <a:pt x="350" y="732"/>
                  </a:lnTo>
                  <a:lnTo>
                    <a:pt x="350" y="736"/>
                  </a:lnTo>
                  <a:lnTo>
                    <a:pt x="350" y="738"/>
                  </a:lnTo>
                  <a:lnTo>
                    <a:pt x="348" y="740"/>
                  </a:lnTo>
                  <a:lnTo>
                    <a:pt x="360" y="740"/>
                  </a:lnTo>
                  <a:lnTo>
                    <a:pt x="360" y="750"/>
                  </a:lnTo>
                  <a:lnTo>
                    <a:pt x="362" y="752"/>
                  </a:lnTo>
                  <a:lnTo>
                    <a:pt x="362" y="766"/>
                  </a:lnTo>
                  <a:lnTo>
                    <a:pt x="366" y="768"/>
                  </a:lnTo>
                  <a:lnTo>
                    <a:pt x="368" y="772"/>
                  </a:lnTo>
                  <a:lnTo>
                    <a:pt x="368" y="776"/>
                  </a:lnTo>
                  <a:lnTo>
                    <a:pt x="370" y="780"/>
                  </a:lnTo>
                  <a:lnTo>
                    <a:pt x="378" y="786"/>
                  </a:lnTo>
                  <a:lnTo>
                    <a:pt x="380" y="790"/>
                  </a:lnTo>
                  <a:lnTo>
                    <a:pt x="378" y="796"/>
                  </a:lnTo>
                  <a:lnTo>
                    <a:pt x="372" y="800"/>
                  </a:lnTo>
                  <a:lnTo>
                    <a:pt x="370" y="798"/>
                  </a:lnTo>
                  <a:lnTo>
                    <a:pt x="368" y="794"/>
                  </a:lnTo>
                  <a:lnTo>
                    <a:pt x="366" y="790"/>
                  </a:lnTo>
                  <a:lnTo>
                    <a:pt x="364" y="788"/>
                  </a:lnTo>
                  <a:lnTo>
                    <a:pt x="358" y="782"/>
                  </a:lnTo>
                  <a:lnTo>
                    <a:pt x="354" y="778"/>
                  </a:lnTo>
                  <a:lnTo>
                    <a:pt x="352" y="776"/>
                  </a:lnTo>
                  <a:lnTo>
                    <a:pt x="350" y="776"/>
                  </a:lnTo>
                  <a:lnTo>
                    <a:pt x="346" y="776"/>
                  </a:lnTo>
                  <a:lnTo>
                    <a:pt x="346" y="774"/>
                  </a:lnTo>
                  <a:lnTo>
                    <a:pt x="346" y="772"/>
                  </a:lnTo>
                  <a:lnTo>
                    <a:pt x="346" y="770"/>
                  </a:lnTo>
                  <a:lnTo>
                    <a:pt x="342" y="768"/>
                  </a:lnTo>
                  <a:lnTo>
                    <a:pt x="340" y="768"/>
                  </a:lnTo>
                  <a:lnTo>
                    <a:pt x="338" y="766"/>
                  </a:lnTo>
                  <a:lnTo>
                    <a:pt x="336" y="762"/>
                  </a:lnTo>
                  <a:lnTo>
                    <a:pt x="332" y="760"/>
                  </a:lnTo>
                  <a:lnTo>
                    <a:pt x="328" y="762"/>
                  </a:lnTo>
                  <a:lnTo>
                    <a:pt x="324" y="764"/>
                  </a:lnTo>
                  <a:lnTo>
                    <a:pt x="322" y="764"/>
                  </a:lnTo>
                  <a:lnTo>
                    <a:pt x="320" y="762"/>
                  </a:lnTo>
                  <a:lnTo>
                    <a:pt x="318" y="762"/>
                  </a:lnTo>
                  <a:lnTo>
                    <a:pt x="312" y="764"/>
                  </a:lnTo>
                  <a:lnTo>
                    <a:pt x="308" y="764"/>
                  </a:lnTo>
                  <a:lnTo>
                    <a:pt x="306" y="762"/>
                  </a:lnTo>
                  <a:lnTo>
                    <a:pt x="304" y="756"/>
                  </a:lnTo>
                  <a:lnTo>
                    <a:pt x="300" y="754"/>
                  </a:lnTo>
                  <a:lnTo>
                    <a:pt x="296" y="752"/>
                  </a:lnTo>
                  <a:lnTo>
                    <a:pt x="292" y="752"/>
                  </a:lnTo>
                  <a:lnTo>
                    <a:pt x="286" y="752"/>
                  </a:lnTo>
                  <a:lnTo>
                    <a:pt x="280" y="752"/>
                  </a:lnTo>
                  <a:lnTo>
                    <a:pt x="278" y="748"/>
                  </a:lnTo>
                  <a:lnTo>
                    <a:pt x="276" y="748"/>
                  </a:lnTo>
                  <a:lnTo>
                    <a:pt x="272" y="748"/>
                  </a:lnTo>
                  <a:lnTo>
                    <a:pt x="268" y="750"/>
                  </a:lnTo>
                  <a:lnTo>
                    <a:pt x="264" y="754"/>
                  </a:lnTo>
                  <a:lnTo>
                    <a:pt x="264" y="758"/>
                  </a:lnTo>
                  <a:lnTo>
                    <a:pt x="262" y="756"/>
                  </a:lnTo>
                  <a:lnTo>
                    <a:pt x="258" y="752"/>
                  </a:lnTo>
                  <a:lnTo>
                    <a:pt x="254" y="748"/>
                  </a:lnTo>
                  <a:lnTo>
                    <a:pt x="252" y="746"/>
                  </a:lnTo>
                  <a:lnTo>
                    <a:pt x="248" y="746"/>
                  </a:lnTo>
                  <a:lnTo>
                    <a:pt x="246" y="740"/>
                  </a:lnTo>
                  <a:lnTo>
                    <a:pt x="242" y="738"/>
                  </a:lnTo>
                  <a:lnTo>
                    <a:pt x="242" y="734"/>
                  </a:lnTo>
                  <a:lnTo>
                    <a:pt x="240" y="734"/>
                  </a:lnTo>
                  <a:lnTo>
                    <a:pt x="238" y="734"/>
                  </a:lnTo>
                  <a:lnTo>
                    <a:pt x="234" y="728"/>
                  </a:lnTo>
                  <a:lnTo>
                    <a:pt x="234" y="724"/>
                  </a:lnTo>
                  <a:lnTo>
                    <a:pt x="224" y="728"/>
                  </a:lnTo>
                  <a:lnTo>
                    <a:pt x="224" y="724"/>
                  </a:lnTo>
                  <a:lnTo>
                    <a:pt x="230" y="722"/>
                  </a:lnTo>
                  <a:lnTo>
                    <a:pt x="230" y="718"/>
                  </a:lnTo>
                  <a:lnTo>
                    <a:pt x="238" y="718"/>
                  </a:lnTo>
                  <a:lnTo>
                    <a:pt x="238" y="714"/>
                  </a:lnTo>
                  <a:lnTo>
                    <a:pt x="242" y="712"/>
                  </a:lnTo>
                  <a:lnTo>
                    <a:pt x="242" y="710"/>
                  </a:lnTo>
                  <a:lnTo>
                    <a:pt x="242" y="708"/>
                  </a:lnTo>
                  <a:lnTo>
                    <a:pt x="238" y="706"/>
                  </a:lnTo>
                  <a:lnTo>
                    <a:pt x="236" y="702"/>
                  </a:lnTo>
                  <a:lnTo>
                    <a:pt x="244" y="702"/>
                  </a:lnTo>
                  <a:lnTo>
                    <a:pt x="244" y="696"/>
                  </a:lnTo>
                  <a:lnTo>
                    <a:pt x="246" y="696"/>
                  </a:lnTo>
                  <a:lnTo>
                    <a:pt x="248" y="696"/>
                  </a:lnTo>
                  <a:lnTo>
                    <a:pt x="250" y="694"/>
                  </a:lnTo>
                  <a:lnTo>
                    <a:pt x="252" y="692"/>
                  </a:lnTo>
                  <a:lnTo>
                    <a:pt x="260" y="688"/>
                  </a:lnTo>
                  <a:lnTo>
                    <a:pt x="260" y="686"/>
                  </a:lnTo>
                  <a:lnTo>
                    <a:pt x="258" y="686"/>
                  </a:lnTo>
                  <a:lnTo>
                    <a:pt x="256" y="688"/>
                  </a:lnTo>
                  <a:lnTo>
                    <a:pt x="252" y="688"/>
                  </a:lnTo>
                  <a:lnTo>
                    <a:pt x="254" y="684"/>
                  </a:lnTo>
                  <a:lnTo>
                    <a:pt x="256" y="680"/>
                  </a:lnTo>
                  <a:lnTo>
                    <a:pt x="262" y="678"/>
                  </a:lnTo>
                  <a:lnTo>
                    <a:pt x="266" y="678"/>
                  </a:lnTo>
                  <a:lnTo>
                    <a:pt x="268" y="676"/>
                  </a:lnTo>
                  <a:lnTo>
                    <a:pt x="270" y="666"/>
                  </a:lnTo>
                  <a:lnTo>
                    <a:pt x="270" y="662"/>
                  </a:lnTo>
                  <a:lnTo>
                    <a:pt x="268" y="660"/>
                  </a:lnTo>
                  <a:lnTo>
                    <a:pt x="268" y="656"/>
                  </a:lnTo>
                  <a:lnTo>
                    <a:pt x="268" y="656"/>
                  </a:lnTo>
                  <a:lnTo>
                    <a:pt x="268" y="654"/>
                  </a:lnTo>
                  <a:lnTo>
                    <a:pt x="266" y="652"/>
                  </a:lnTo>
                  <a:lnTo>
                    <a:pt x="264" y="650"/>
                  </a:lnTo>
                  <a:lnTo>
                    <a:pt x="266" y="650"/>
                  </a:lnTo>
                  <a:lnTo>
                    <a:pt x="268" y="646"/>
                  </a:lnTo>
                  <a:lnTo>
                    <a:pt x="268" y="644"/>
                  </a:lnTo>
                  <a:lnTo>
                    <a:pt x="266" y="644"/>
                  </a:lnTo>
                  <a:lnTo>
                    <a:pt x="262" y="642"/>
                  </a:lnTo>
                  <a:lnTo>
                    <a:pt x="262" y="640"/>
                  </a:lnTo>
                  <a:lnTo>
                    <a:pt x="264" y="638"/>
                  </a:lnTo>
                  <a:lnTo>
                    <a:pt x="262" y="634"/>
                  </a:lnTo>
                  <a:lnTo>
                    <a:pt x="244" y="628"/>
                  </a:lnTo>
                  <a:lnTo>
                    <a:pt x="242" y="626"/>
                  </a:lnTo>
                  <a:lnTo>
                    <a:pt x="238" y="624"/>
                  </a:lnTo>
                  <a:lnTo>
                    <a:pt x="236" y="622"/>
                  </a:lnTo>
                  <a:lnTo>
                    <a:pt x="236" y="620"/>
                  </a:lnTo>
                  <a:lnTo>
                    <a:pt x="232" y="618"/>
                  </a:lnTo>
                  <a:lnTo>
                    <a:pt x="228" y="618"/>
                  </a:lnTo>
                  <a:lnTo>
                    <a:pt x="224" y="620"/>
                  </a:lnTo>
                  <a:lnTo>
                    <a:pt x="216" y="624"/>
                  </a:lnTo>
                  <a:lnTo>
                    <a:pt x="214" y="620"/>
                  </a:lnTo>
                  <a:lnTo>
                    <a:pt x="214" y="616"/>
                  </a:lnTo>
                  <a:lnTo>
                    <a:pt x="212" y="614"/>
                  </a:lnTo>
                  <a:lnTo>
                    <a:pt x="206" y="612"/>
                  </a:lnTo>
                  <a:lnTo>
                    <a:pt x="204" y="608"/>
                  </a:lnTo>
                  <a:lnTo>
                    <a:pt x="204" y="606"/>
                  </a:lnTo>
                  <a:lnTo>
                    <a:pt x="202" y="606"/>
                  </a:lnTo>
                  <a:lnTo>
                    <a:pt x="198" y="608"/>
                  </a:lnTo>
                  <a:lnTo>
                    <a:pt x="192" y="604"/>
                  </a:lnTo>
                  <a:lnTo>
                    <a:pt x="188" y="604"/>
                  </a:lnTo>
                  <a:lnTo>
                    <a:pt x="184" y="604"/>
                  </a:lnTo>
                  <a:lnTo>
                    <a:pt x="184" y="604"/>
                  </a:lnTo>
                  <a:lnTo>
                    <a:pt x="180" y="602"/>
                  </a:lnTo>
                  <a:lnTo>
                    <a:pt x="180" y="600"/>
                  </a:lnTo>
                  <a:lnTo>
                    <a:pt x="180" y="600"/>
                  </a:lnTo>
                  <a:lnTo>
                    <a:pt x="178" y="600"/>
                  </a:lnTo>
                  <a:lnTo>
                    <a:pt x="178" y="598"/>
                  </a:lnTo>
                  <a:lnTo>
                    <a:pt x="178" y="594"/>
                  </a:lnTo>
                  <a:lnTo>
                    <a:pt x="178" y="592"/>
                  </a:lnTo>
                  <a:lnTo>
                    <a:pt x="176" y="588"/>
                  </a:lnTo>
                  <a:lnTo>
                    <a:pt x="176" y="586"/>
                  </a:lnTo>
                  <a:lnTo>
                    <a:pt x="174" y="586"/>
                  </a:lnTo>
                  <a:lnTo>
                    <a:pt x="170" y="586"/>
                  </a:lnTo>
                  <a:lnTo>
                    <a:pt x="166" y="584"/>
                  </a:lnTo>
                  <a:lnTo>
                    <a:pt x="164" y="586"/>
                  </a:lnTo>
                  <a:lnTo>
                    <a:pt x="162" y="588"/>
                  </a:lnTo>
                  <a:lnTo>
                    <a:pt x="158" y="588"/>
                  </a:lnTo>
                  <a:lnTo>
                    <a:pt x="156" y="584"/>
                  </a:lnTo>
                  <a:lnTo>
                    <a:pt x="156" y="568"/>
                  </a:lnTo>
                  <a:lnTo>
                    <a:pt x="154" y="566"/>
                  </a:lnTo>
                  <a:lnTo>
                    <a:pt x="152" y="564"/>
                  </a:lnTo>
                  <a:lnTo>
                    <a:pt x="150" y="564"/>
                  </a:lnTo>
                  <a:lnTo>
                    <a:pt x="150" y="560"/>
                  </a:lnTo>
                  <a:lnTo>
                    <a:pt x="152" y="558"/>
                  </a:lnTo>
                  <a:lnTo>
                    <a:pt x="154" y="558"/>
                  </a:lnTo>
                  <a:lnTo>
                    <a:pt x="158" y="560"/>
                  </a:lnTo>
                  <a:lnTo>
                    <a:pt x="160" y="560"/>
                  </a:lnTo>
                  <a:lnTo>
                    <a:pt x="162" y="558"/>
                  </a:lnTo>
                  <a:lnTo>
                    <a:pt x="162" y="556"/>
                  </a:lnTo>
                  <a:lnTo>
                    <a:pt x="160" y="550"/>
                  </a:lnTo>
                  <a:lnTo>
                    <a:pt x="156" y="546"/>
                  </a:lnTo>
                  <a:lnTo>
                    <a:pt x="152" y="544"/>
                  </a:lnTo>
                  <a:lnTo>
                    <a:pt x="150" y="542"/>
                  </a:lnTo>
                  <a:lnTo>
                    <a:pt x="150" y="540"/>
                  </a:lnTo>
                  <a:lnTo>
                    <a:pt x="150" y="532"/>
                  </a:lnTo>
                  <a:lnTo>
                    <a:pt x="148" y="526"/>
                  </a:lnTo>
                  <a:lnTo>
                    <a:pt x="146" y="522"/>
                  </a:lnTo>
                  <a:lnTo>
                    <a:pt x="146" y="518"/>
                  </a:lnTo>
                  <a:lnTo>
                    <a:pt x="144" y="518"/>
                  </a:lnTo>
                  <a:lnTo>
                    <a:pt x="142" y="516"/>
                  </a:lnTo>
                  <a:lnTo>
                    <a:pt x="142" y="514"/>
                  </a:lnTo>
                  <a:lnTo>
                    <a:pt x="140" y="512"/>
                  </a:lnTo>
                  <a:lnTo>
                    <a:pt x="138" y="512"/>
                  </a:lnTo>
                  <a:lnTo>
                    <a:pt x="134" y="510"/>
                  </a:lnTo>
                  <a:lnTo>
                    <a:pt x="128" y="508"/>
                  </a:lnTo>
                  <a:lnTo>
                    <a:pt x="126" y="508"/>
                  </a:lnTo>
                  <a:lnTo>
                    <a:pt x="122" y="510"/>
                  </a:lnTo>
                  <a:lnTo>
                    <a:pt x="122" y="510"/>
                  </a:lnTo>
                  <a:lnTo>
                    <a:pt x="122" y="508"/>
                  </a:lnTo>
                  <a:lnTo>
                    <a:pt x="120" y="506"/>
                  </a:lnTo>
                  <a:lnTo>
                    <a:pt x="116" y="500"/>
                  </a:lnTo>
                  <a:lnTo>
                    <a:pt x="114" y="494"/>
                  </a:lnTo>
                  <a:lnTo>
                    <a:pt x="112" y="492"/>
                  </a:lnTo>
                  <a:lnTo>
                    <a:pt x="110" y="492"/>
                  </a:lnTo>
                  <a:lnTo>
                    <a:pt x="108" y="490"/>
                  </a:lnTo>
                  <a:lnTo>
                    <a:pt x="108" y="482"/>
                  </a:lnTo>
                  <a:lnTo>
                    <a:pt x="104" y="484"/>
                  </a:lnTo>
                  <a:lnTo>
                    <a:pt x="102" y="484"/>
                  </a:lnTo>
                  <a:lnTo>
                    <a:pt x="100" y="482"/>
                  </a:lnTo>
                  <a:lnTo>
                    <a:pt x="100" y="478"/>
                  </a:lnTo>
                  <a:lnTo>
                    <a:pt x="98" y="478"/>
                  </a:lnTo>
                  <a:lnTo>
                    <a:pt x="100" y="474"/>
                  </a:lnTo>
                  <a:lnTo>
                    <a:pt x="100" y="470"/>
                  </a:lnTo>
                  <a:lnTo>
                    <a:pt x="102" y="470"/>
                  </a:lnTo>
                  <a:lnTo>
                    <a:pt x="106" y="466"/>
                  </a:lnTo>
                  <a:lnTo>
                    <a:pt x="108" y="464"/>
                  </a:lnTo>
                  <a:lnTo>
                    <a:pt x="110" y="464"/>
                  </a:lnTo>
                  <a:lnTo>
                    <a:pt x="112" y="454"/>
                  </a:lnTo>
                  <a:lnTo>
                    <a:pt x="110" y="446"/>
                  </a:lnTo>
                  <a:lnTo>
                    <a:pt x="114" y="444"/>
                  </a:lnTo>
                  <a:lnTo>
                    <a:pt x="114" y="442"/>
                  </a:lnTo>
                  <a:lnTo>
                    <a:pt x="116" y="440"/>
                  </a:lnTo>
                  <a:lnTo>
                    <a:pt x="114" y="436"/>
                  </a:lnTo>
                  <a:lnTo>
                    <a:pt x="112" y="434"/>
                  </a:lnTo>
                  <a:lnTo>
                    <a:pt x="116" y="426"/>
                  </a:lnTo>
                  <a:lnTo>
                    <a:pt x="116" y="428"/>
                  </a:lnTo>
                  <a:lnTo>
                    <a:pt x="120" y="426"/>
                  </a:lnTo>
                  <a:lnTo>
                    <a:pt x="122" y="428"/>
                  </a:lnTo>
                  <a:lnTo>
                    <a:pt x="126" y="428"/>
                  </a:lnTo>
                  <a:lnTo>
                    <a:pt x="128" y="426"/>
                  </a:lnTo>
                  <a:lnTo>
                    <a:pt x="132" y="422"/>
                  </a:lnTo>
                  <a:lnTo>
                    <a:pt x="136" y="424"/>
                  </a:lnTo>
                  <a:lnTo>
                    <a:pt x="138" y="424"/>
                  </a:lnTo>
                  <a:lnTo>
                    <a:pt x="142" y="424"/>
                  </a:lnTo>
                  <a:lnTo>
                    <a:pt x="144" y="422"/>
                  </a:lnTo>
                  <a:lnTo>
                    <a:pt x="140" y="422"/>
                  </a:lnTo>
                  <a:lnTo>
                    <a:pt x="138" y="418"/>
                  </a:lnTo>
                  <a:lnTo>
                    <a:pt x="134" y="414"/>
                  </a:lnTo>
                  <a:lnTo>
                    <a:pt x="124" y="416"/>
                  </a:lnTo>
                  <a:lnTo>
                    <a:pt x="114" y="406"/>
                  </a:lnTo>
                  <a:lnTo>
                    <a:pt x="116" y="404"/>
                  </a:lnTo>
                  <a:lnTo>
                    <a:pt x="116" y="402"/>
                  </a:lnTo>
                  <a:lnTo>
                    <a:pt x="108" y="406"/>
                  </a:lnTo>
                  <a:lnTo>
                    <a:pt x="106" y="406"/>
                  </a:lnTo>
                  <a:lnTo>
                    <a:pt x="114" y="400"/>
                  </a:lnTo>
                  <a:lnTo>
                    <a:pt x="136" y="384"/>
                  </a:lnTo>
                  <a:lnTo>
                    <a:pt x="152" y="376"/>
                  </a:lnTo>
                  <a:lnTo>
                    <a:pt x="158" y="370"/>
                  </a:lnTo>
                  <a:lnTo>
                    <a:pt x="158" y="366"/>
                  </a:lnTo>
                  <a:lnTo>
                    <a:pt x="156" y="360"/>
                  </a:lnTo>
                  <a:lnTo>
                    <a:pt x="156" y="358"/>
                  </a:lnTo>
                  <a:lnTo>
                    <a:pt x="154" y="358"/>
                  </a:lnTo>
                  <a:lnTo>
                    <a:pt x="148" y="356"/>
                  </a:lnTo>
                  <a:lnTo>
                    <a:pt x="146" y="354"/>
                  </a:lnTo>
                  <a:lnTo>
                    <a:pt x="146" y="352"/>
                  </a:lnTo>
                  <a:lnTo>
                    <a:pt x="146" y="346"/>
                  </a:lnTo>
                  <a:lnTo>
                    <a:pt x="146" y="342"/>
                  </a:lnTo>
                  <a:lnTo>
                    <a:pt x="150" y="338"/>
                  </a:lnTo>
                  <a:lnTo>
                    <a:pt x="150" y="336"/>
                  </a:lnTo>
                  <a:lnTo>
                    <a:pt x="150" y="334"/>
                  </a:lnTo>
                  <a:lnTo>
                    <a:pt x="148" y="328"/>
                  </a:lnTo>
                  <a:lnTo>
                    <a:pt x="146" y="324"/>
                  </a:lnTo>
                  <a:lnTo>
                    <a:pt x="144" y="322"/>
                  </a:lnTo>
                  <a:lnTo>
                    <a:pt x="140" y="320"/>
                  </a:lnTo>
                  <a:lnTo>
                    <a:pt x="140" y="316"/>
                  </a:lnTo>
                  <a:lnTo>
                    <a:pt x="138" y="308"/>
                  </a:lnTo>
                  <a:lnTo>
                    <a:pt x="138" y="304"/>
                  </a:lnTo>
                  <a:lnTo>
                    <a:pt x="138" y="300"/>
                  </a:lnTo>
                  <a:lnTo>
                    <a:pt x="140" y="298"/>
                  </a:lnTo>
                  <a:lnTo>
                    <a:pt x="138" y="296"/>
                  </a:lnTo>
                  <a:lnTo>
                    <a:pt x="138" y="292"/>
                  </a:lnTo>
                  <a:lnTo>
                    <a:pt x="138" y="288"/>
                  </a:lnTo>
                  <a:lnTo>
                    <a:pt x="136" y="284"/>
                  </a:lnTo>
                  <a:lnTo>
                    <a:pt x="130" y="260"/>
                  </a:lnTo>
                  <a:lnTo>
                    <a:pt x="130" y="258"/>
                  </a:lnTo>
                  <a:lnTo>
                    <a:pt x="132" y="254"/>
                  </a:lnTo>
                  <a:lnTo>
                    <a:pt x="138" y="248"/>
                  </a:lnTo>
                  <a:lnTo>
                    <a:pt x="138" y="244"/>
                  </a:lnTo>
                  <a:lnTo>
                    <a:pt x="136" y="240"/>
                  </a:lnTo>
                  <a:lnTo>
                    <a:pt x="134" y="236"/>
                  </a:lnTo>
                  <a:lnTo>
                    <a:pt x="132" y="238"/>
                  </a:lnTo>
                  <a:lnTo>
                    <a:pt x="130" y="236"/>
                  </a:lnTo>
                  <a:lnTo>
                    <a:pt x="128" y="232"/>
                  </a:lnTo>
                  <a:lnTo>
                    <a:pt x="128" y="226"/>
                  </a:lnTo>
                  <a:lnTo>
                    <a:pt x="130" y="218"/>
                  </a:lnTo>
                  <a:lnTo>
                    <a:pt x="134" y="214"/>
                  </a:lnTo>
                  <a:lnTo>
                    <a:pt x="134" y="216"/>
                  </a:lnTo>
                  <a:lnTo>
                    <a:pt x="136" y="218"/>
                  </a:lnTo>
                  <a:lnTo>
                    <a:pt x="138" y="218"/>
                  </a:lnTo>
                  <a:lnTo>
                    <a:pt x="140" y="212"/>
                  </a:lnTo>
                  <a:lnTo>
                    <a:pt x="140" y="208"/>
                  </a:lnTo>
                  <a:lnTo>
                    <a:pt x="140" y="204"/>
                  </a:lnTo>
                  <a:lnTo>
                    <a:pt x="138" y="202"/>
                  </a:lnTo>
                  <a:lnTo>
                    <a:pt x="140" y="202"/>
                  </a:lnTo>
                  <a:lnTo>
                    <a:pt x="142" y="202"/>
                  </a:lnTo>
                  <a:lnTo>
                    <a:pt x="144" y="200"/>
                  </a:lnTo>
                  <a:lnTo>
                    <a:pt x="148" y="198"/>
                  </a:lnTo>
                  <a:lnTo>
                    <a:pt x="152" y="196"/>
                  </a:lnTo>
                  <a:lnTo>
                    <a:pt x="156" y="196"/>
                  </a:lnTo>
                  <a:lnTo>
                    <a:pt x="158" y="198"/>
                  </a:lnTo>
                  <a:lnTo>
                    <a:pt x="160" y="200"/>
                  </a:lnTo>
                  <a:lnTo>
                    <a:pt x="160" y="196"/>
                  </a:lnTo>
                  <a:lnTo>
                    <a:pt x="164" y="196"/>
                  </a:lnTo>
                  <a:lnTo>
                    <a:pt x="164" y="194"/>
                  </a:lnTo>
                  <a:lnTo>
                    <a:pt x="166" y="194"/>
                  </a:lnTo>
                  <a:lnTo>
                    <a:pt x="176" y="200"/>
                  </a:lnTo>
                  <a:lnTo>
                    <a:pt x="168" y="204"/>
                  </a:lnTo>
                  <a:lnTo>
                    <a:pt x="168" y="206"/>
                  </a:lnTo>
                  <a:lnTo>
                    <a:pt x="174" y="208"/>
                  </a:lnTo>
                  <a:lnTo>
                    <a:pt x="178" y="208"/>
                  </a:lnTo>
                  <a:lnTo>
                    <a:pt x="180" y="208"/>
                  </a:lnTo>
                  <a:lnTo>
                    <a:pt x="184" y="208"/>
                  </a:lnTo>
                  <a:lnTo>
                    <a:pt x="184" y="208"/>
                  </a:lnTo>
                  <a:lnTo>
                    <a:pt x="184" y="208"/>
                  </a:lnTo>
                  <a:lnTo>
                    <a:pt x="190" y="208"/>
                  </a:lnTo>
                  <a:lnTo>
                    <a:pt x="198" y="210"/>
                  </a:lnTo>
                  <a:lnTo>
                    <a:pt x="202" y="214"/>
                  </a:lnTo>
                  <a:lnTo>
                    <a:pt x="204" y="214"/>
                  </a:lnTo>
                  <a:lnTo>
                    <a:pt x="208" y="214"/>
                  </a:lnTo>
                  <a:lnTo>
                    <a:pt x="210" y="216"/>
                  </a:lnTo>
                  <a:lnTo>
                    <a:pt x="212" y="218"/>
                  </a:lnTo>
                  <a:lnTo>
                    <a:pt x="214" y="218"/>
                  </a:lnTo>
                  <a:lnTo>
                    <a:pt x="216" y="218"/>
                  </a:lnTo>
                  <a:lnTo>
                    <a:pt x="220" y="220"/>
                  </a:lnTo>
                  <a:lnTo>
                    <a:pt x="226" y="222"/>
                  </a:lnTo>
                  <a:lnTo>
                    <a:pt x="232" y="224"/>
                  </a:lnTo>
                  <a:lnTo>
                    <a:pt x="236" y="228"/>
                  </a:lnTo>
                  <a:lnTo>
                    <a:pt x="242" y="228"/>
                  </a:lnTo>
                  <a:lnTo>
                    <a:pt x="248" y="234"/>
                  </a:lnTo>
                  <a:lnTo>
                    <a:pt x="254" y="242"/>
                  </a:lnTo>
                  <a:lnTo>
                    <a:pt x="258" y="240"/>
                  </a:lnTo>
                  <a:lnTo>
                    <a:pt x="260" y="242"/>
                  </a:lnTo>
                  <a:lnTo>
                    <a:pt x="262" y="246"/>
                  </a:lnTo>
                  <a:lnTo>
                    <a:pt x="268" y="246"/>
                  </a:lnTo>
                  <a:lnTo>
                    <a:pt x="278" y="256"/>
                  </a:lnTo>
                  <a:lnTo>
                    <a:pt x="280" y="262"/>
                  </a:lnTo>
                  <a:lnTo>
                    <a:pt x="280" y="264"/>
                  </a:lnTo>
                  <a:lnTo>
                    <a:pt x="278" y="270"/>
                  </a:lnTo>
                  <a:lnTo>
                    <a:pt x="276" y="272"/>
                  </a:lnTo>
                  <a:lnTo>
                    <a:pt x="274" y="274"/>
                  </a:lnTo>
                  <a:lnTo>
                    <a:pt x="272" y="276"/>
                  </a:lnTo>
                  <a:lnTo>
                    <a:pt x="272" y="278"/>
                  </a:lnTo>
                  <a:lnTo>
                    <a:pt x="270" y="278"/>
                  </a:lnTo>
                  <a:lnTo>
                    <a:pt x="268" y="278"/>
                  </a:lnTo>
                  <a:lnTo>
                    <a:pt x="264" y="284"/>
                  </a:lnTo>
                  <a:lnTo>
                    <a:pt x="258" y="286"/>
                  </a:lnTo>
                  <a:lnTo>
                    <a:pt x="254" y="288"/>
                  </a:lnTo>
                  <a:lnTo>
                    <a:pt x="250" y="288"/>
                  </a:lnTo>
                  <a:lnTo>
                    <a:pt x="248" y="288"/>
                  </a:lnTo>
                  <a:lnTo>
                    <a:pt x="238" y="286"/>
                  </a:lnTo>
                  <a:lnTo>
                    <a:pt x="226" y="286"/>
                  </a:lnTo>
                  <a:lnTo>
                    <a:pt x="220" y="282"/>
                  </a:lnTo>
                  <a:lnTo>
                    <a:pt x="212" y="282"/>
                  </a:lnTo>
                  <a:lnTo>
                    <a:pt x="210" y="280"/>
                  </a:lnTo>
                  <a:lnTo>
                    <a:pt x="206" y="278"/>
                  </a:lnTo>
                  <a:lnTo>
                    <a:pt x="202" y="278"/>
                  </a:lnTo>
                  <a:lnTo>
                    <a:pt x="198" y="270"/>
                  </a:lnTo>
                  <a:lnTo>
                    <a:pt x="196" y="272"/>
                  </a:lnTo>
                  <a:lnTo>
                    <a:pt x="196" y="276"/>
                  </a:lnTo>
                  <a:lnTo>
                    <a:pt x="194" y="276"/>
                  </a:lnTo>
                  <a:lnTo>
                    <a:pt x="194" y="274"/>
                  </a:lnTo>
                  <a:lnTo>
                    <a:pt x="188" y="272"/>
                  </a:lnTo>
                  <a:lnTo>
                    <a:pt x="186" y="268"/>
                  </a:lnTo>
                  <a:lnTo>
                    <a:pt x="184" y="268"/>
                  </a:lnTo>
                  <a:lnTo>
                    <a:pt x="178" y="268"/>
                  </a:lnTo>
                  <a:lnTo>
                    <a:pt x="176" y="264"/>
                  </a:lnTo>
                  <a:lnTo>
                    <a:pt x="174" y="262"/>
                  </a:lnTo>
                  <a:lnTo>
                    <a:pt x="168" y="260"/>
                  </a:lnTo>
                  <a:lnTo>
                    <a:pt x="166" y="262"/>
                  </a:lnTo>
                  <a:lnTo>
                    <a:pt x="168" y="262"/>
                  </a:lnTo>
                  <a:lnTo>
                    <a:pt x="172" y="268"/>
                  </a:lnTo>
                  <a:lnTo>
                    <a:pt x="174" y="270"/>
                  </a:lnTo>
                  <a:lnTo>
                    <a:pt x="172" y="272"/>
                  </a:lnTo>
                  <a:lnTo>
                    <a:pt x="178" y="272"/>
                  </a:lnTo>
                  <a:lnTo>
                    <a:pt x="178" y="274"/>
                  </a:lnTo>
                  <a:lnTo>
                    <a:pt x="176" y="276"/>
                  </a:lnTo>
                  <a:lnTo>
                    <a:pt x="176" y="278"/>
                  </a:lnTo>
                  <a:lnTo>
                    <a:pt x="178" y="280"/>
                  </a:lnTo>
                  <a:lnTo>
                    <a:pt x="178" y="282"/>
                  </a:lnTo>
                  <a:lnTo>
                    <a:pt x="180" y="282"/>
                  </a:lnTo>
                  <a:lnTo>
                    <a:pt x="184" y="280"/>
                  </a:lnTo>
                  <a:lnTo>
                    <a:pt x="184" y="284"/>
                  </a:lnTo>
                  <a:lnTo>
                    <a:pt x="178" y="284"/>
                  </a:lnTo>
                  <a:lnTo>
                    <a:pt x="180" y="286"/>
                  </a:lnTo>
                  <a:lnTo>
                    <a:pt x="190" y="288"/>
                  </a:lnTo>
                  <a:lnTo>
                    <a:pt x="192" y="290"/>
                  </a:lnTo>
                  <a:lnTo>
                    <a:pt x="196" y="290"/>
                  </a:lnTo>
                  <a:lnTo>
                    <a:pt x="200" y="290"/>
                  </a:lnTo>
                  <a:lnTo>
                    <a:pt x="200" y="294"/>
                  </a:lnTo>
                  <a:lnTo>
                    <a:pt x="202" y="296"/>
                  </a:lnTo>
                  <a:lnTo>
                    <a:pt x="206" y="296"/>
                  </a:lnTo>
                  <a:lnTo>
                    <a:pt x="206" y="298"/>
                  </a:lnTo>
                  <a:lnTo>
                    <a:pt x="206" y="300"/>
                  </a:lnTo>
                  <a:lnTo>
                    <a:pt x="204" y="302"/>
                  </a:lnTo>
                  <a:lnTo>
                    <a:pt x="204" y="308"/>
                  </a:lnTo>
                  <a:lnTo>
                    <a:pt x="206" y="312"/>
                  </a:lnTo>
                  <a:lnTo>
                    <a:pt x="208" y="330"/>
                  </a:lnTo>
                  <a:lnTo>
                    <a:pt x="210" y="330"/>
                  </a:lnTo>
                  <a:lnTo>
                    <a:pt x="212" y="332"/>
                  </a:lnTo>
                  <a:lnTo>
                    <a:pt x="214" y="330"/>
                  </a:lnTo>
                  <a:lnTo>
                    <a:pt x="216" y="328"/>
                  </a:lnTo>
                  <a:lnTo>
                    <a:pt x="220" y="332"/>
                  </a:lnTo>
                  <a:lnTo>
                    <a:pt x="220" y="340"/>
                  </a:lnTo>
                  <a:lnTo>
                    <a:pt x="228" y="338"/>
                  </a:lnTo>
                  <a:lnTo>
                    <a:pt x="234" y="340"/>
                  </a:lnTo>
                  <a:lnTo>
                    <a:pt x="238" y="342"/>
                  </a:lnTo>
                  <a:lnTo>
                    <a:pt x="238" y="344"/>
                  </a:lnTo>
                  <a:lnTo>
                    <a:pt x="240" y="344"/>
                  </a:lnTo>
                  <a:lnTo>
                    <a:pt x="242" y="342"/>
                  </a:lnTo>
                  <a:lnTo>
                    <a:pt x="242" y="340"/>
                  </a:lnTo>
                  <a:lnTo>
                    <a:pt x="244" y="340"/>
                  </a:lnTo>
                  <a:lnTo>
                    <a:pt x="244" y="338"/>
                  </a:lnTo>
                  <a:lnTo>
                    <a:pt x="244" y="326"/>
                  </a:lnTo>
                  <a:lnTo>
                    <a:pt x="240" y="324"/>
                  </a:lnTo>
                  <a:lnTo>
                    <a:pt x="236" y="320"/>
                  </a:lnTo>
                  <a:lnTo>
                    <a:pt x="234" y="314"/>
                  </a:lnTo>
                  <a:lnTo>
                    <a:pt x="238" y="314"/>
                  </a:lnTo>
                  <a:lnTo>
                    <a:pt x="238" y="308"/>
                  </a:lnTo>
                  <a:lnTo>
                    <a:pt x="236" y="308"/>
                  </a:lnTo>
                  <a:lnTo>
                    <a:pt x="236" y="306"/>
                  </a:lnTo>
                  <a:lnTo>
                    <a:pt x="238" y="306"/>
                  </a:lnTo>
                  <a:lnTo>
                    <a:pt x="242" y="306"/>
                  </a:lnTo>
                  <a:lnTo>
                    <a:pt x="242" y="308"/>
                  </a:lnTo>
                  <a:lnTo>
                    <a:pt x="244" y="310"/>
                  </a:lnTo>
                  <a:lnTo>
                    <a:pt x="252" y="314"/>
                  </a:lnTo>
                  <a:lnTo>
                    <a:pt x="252" y="316"/>
                  </a:lnTo>
                  <a:lnTo>
                    <a:pt x="256" y="318"/>
                  </a:lnTo>
                  <a:lnTo>
                    <a:pt x="260" y="318"/>
                  </a:lnTo>
                  <a:lnTo>
                    <a:pt x="264" y="320"/>
                  </a:lnTo>
                  <a:lnTo>
                    <a:pt x="276" y="320"/>
                  </a:lnTo>
                  <a:lnTo>
                    <a:pt x="274" y="318"/>
                  </a:lnTo>
                  <a:lnTo>
                    <a:pt x="272" y="312"/>
                  </a:lnTo>
                  <a:lnTo>
                    <a:pt x="268" y="308"/>
                  </a:lnTo>
                  <a:lnTo>
                    <a:pt x="266" y="306"/>
                  </a:lnTo>
                  <a:lnTo>
                    <a:pt x="264" y="304"/>
                  </a:lnTo>
                  <a:lnTo>
                    <a:pt x="264" y="300"/>
                  </a:lnTo>
                  <a:lnTo>
                    <a:pt x="270" y="296"/>
                  </a:lnTo>
                  <a:lnTo>
                    <a:pt x="276" y="292"/>
                  </a:lnTo>
                  <a:lnTo>
                    <a:pt x="278" y="286"/>
                  </a:lnTo>
                  <a:lnTo>
                    <a:pt x="280" y="286"/>
                  </a:lnTo>
                  <a:lnTo>
                    <a:pt x="284" y="286"/>
                  </a:lnTo>
                  <a:lnTo>
                    <a:pt x="288" y="282"/>
                  </a:lnTo>
                  <a:lnTo>
                    <a:pt x="290" y="280"/>
                  </a:lnTo>
                  <a:lnTo>
                    <a:pt x="294" y="280"/>
                  </a:lnTo>
                  <a:lnTo>
                    <a:pt x="298" y="284"/>
                  </a:lnTo>
                  <a:lnTo>
                    <a:pt x="302" y="284"/>
                  </a:lnTo>
                  <a:lnTo>
                    <a:pt x="304" y="290"/>
                  </a:lnTo>
                  <a:lnTo>
                    <a:pt x="304" y="292"/>
                  </a:lnTo>
                  <a:lnTo>
                    <a:pt x="310" y="292"/>
                  </a:lnTo>
                  <a:lnTo>
                    <a:pt x="310" y="284"/>
                  </a:lnTo>
                  <a:lnTo>
                    <a:pt x="314" y="276"/>
                  </a:lnTo>
                  <a:lnTo>
                    <a:pt x="318" y="272"/>
                  </a:lnTo>
                  <a:lnTo>
                    <a:pt x="318" y="270"/>
                  </a:lnTo>
                  <a:lnTo>
                    <a:pt x="318" y="266"/>
                  </a:lnTo>
                  <a:lnTo>
                    <a:pt x="314" y="264"/>
                  </a:lnTo>
                  <a:lnTo>
                    <a:pt x="312" y="262"/>
                  </a:lnTo>
                  <a:lnTo>
                    <a:pt x="312" y="258"/>
                  </a:lnTo>
                  <a:lnTo>
                    <a:pt x="314" y="256"/>
                  </a:lnTo>
                  <a:lnTo>
                    <a:pt x="316" y="252"/>
                  </a:lnTo>
                  <a:lnTo>
                    <a:pt x="318" y="252"/>
                  </a:lnTo>
                  <a:lnTo>
                    <a:pt x="318" y="248"/>
                  </a:lnTo>
                  <a:lnTo>
                    <a:pt x="320" y="248"/>
                  </a:lnTo>
                  <a:lnTo>
                    <a:pt x="322" y="242"/>
                  </a:lnTo>
                  <a:lnTo>
                    <a:pt x="322" y="238"/>
                  </a:lnTo>
                  <a:lnTo>
                    <a:pt x="318" y="234"/>
                  </a:lnTo>
                  <a:lnTo>
                    <a:pt x="312" y="228"/>
                  </a:lnTo>
                  <a:lnTo>
                    <a:pt x="312" y="224"/>
                  </a:lnTo>
                  <a:lnTo>
                    <a:pt x="318" y="228"/>
                  </a:lnTo>
                  <a:lnTo>
                    <a:pt x="326" y="230"/>
                  </a:lnTo>
                  <a:lnTo>
                    <a:pt x="328" y="232"/>
                  </a:lnTo>
                  <a:lnTo>
                    <a:pt x="334" y="232"/>
                  </a:lnTo>
                  <a:lnTo>
                    <a:pt x="340" y="234"/>
                  </a:lnTo>
                  <a:lnTo>
                    <a:pt x="344" y="236"/>
                  </a:lnTo>
                  <a:lnTo>
                    <a:pt x="346" y="240"/>
                  </a:lnTo>
                  <a:lnTo>
                    <a:pt x="350" y="246"/>
                  </a:lnTo>
                  <a:lnTo>
                    <a:pt x="352" y="248"/>
                  </a:lnTo>
                  <a:lnTo>
                    <a:pt x="352" y="252"/>
                  </a:lnTo>
                  <a:lnTo>
                    <a:pt x="356" y="254"/>
                  </a:lnTo>
                  <a:lnTo>
                    <a:pt x="354" y="258"/>
                  </a:lnTo>
                  <a:lnTo>
                    <a:pt x="340" y="258"/>
                  </a:lnTo>
                  <a:lnTo>
                    <a:pt x="338" y="264"/>
                  </a:lnTo>
                  <a:lnTo>
                    <a:pt x="336" y="264"/>
                  </a:lnTo>
                  <a:lnTo>
                    <a:pt x="336" y="268"/>
                  </a:lnTo>
                  <a:lnTo>
                    <a:pt x="338" y="272"/>
                  </a:lnTo>
                  <a:lnTo>
                    <a:pt x="340" y="282"/>
                  </a:lnTo>
                  <a:lnTo>
                    <a:pt x="346" y="282"/>
                  </a:lnTo>
                  <a:lnTo>
                    <a:pt x="352" y="280"/>
                  </a:lnTo>
                  <a:lnTo>
                    <a:pt x="360" y="278"/>
                  </a:lnTo>
                  <a:lnTo>
                    <a:pt x="360" y="276"/>
                  </a:lnTo>
                  <a:lnTo>
                    <a:pt x="366" y="276"/>
                  </a:lnTo>
                  <a:lnTo>
                    <a:pt x="366" y="264"/>
                  </a:lnTo>
                  <a:lnTo>
                    <a:pt x="366" y="256"/>
                  </a:lnTo>
                  <a:lnTo>
                    <a:pt x="368" y="258"/>
                  </a:lnTo>
                  <a:lnTo>
                    <a:pt x="370" y="258"/>
                  </a:lnTo>
                  <a:lnTo>
                    <a:pt x="376" y="254"/>
                  </a:lnTo>
                  <a:lnTo>
                    <a:pt x="376" y="250"/>
                  </a:lnTo>
                  <a:lnTo>
                    <a:pt x="386" y="250"/>
                  </a:lnTo>
                  <a:lnTo>
                    <a:pt x="394" y="248"/>
                  </a:lnTo>
                  <a:lnTo>
                    <a:pt x="396" y="244"/>
                  </a:lnTo>
                  <a:lnTo>
                    <a:pt x="402" y="244"/>
                  </a:lnTo>
                  <a:lnTo>
                    <a:pt x="406" y="240"/>
                  </a:lnTo>
                  <a:lnTo>
                    <a:pt x="412" y="240"/>
                  </a:lnTo>
                  <a:lnTo>
                    <a:pt x="414" y="236"/>
                  </a:lnTo>
                  <a:lnTo>
                    <a:pt x="420" y="236"/>
                  </a:lnTo>
                  <a:lnTo>
                    <a:pt x="424" y="236"/>
                  </a:lnTo>
                  <a:lnTo>
                    <a:pt x="424" y="238"/>
                  </a:lnTo>
                  <a:lnTo>
                    <a:pt x="424" y="240"/>
                  </a:lnTo>
                  <a:lnTo>
                    <a:pt x="424" y="238"/>
                  </a:lnTo>
                  <a:lnTo>
                    <a:pt x="424" y="236"/>
                  </a:lnTo>
                  <a:lnTo>
                    <a:pt x="424" y="234"/>
                  </a:lnTo>
                  <a:lnTo>
                    <a:pt x="424" y="232"/>
                  </a:lnTo>
                  <a:lnTo>
                    <a:pt x="432" y="228"/>
                  </a:lnTo>
                  <a:lnTo>
                    <a:pt x="434" y="226"/>
                  </a:lnTo>
                  <a:lnTo>
                    <a:pt x="436" y="224"/>
                  </a:lnTo>
                  <a:lnTo>
                    <a:pt x="438" y="224"/>
                  </a:lnTo>
                  <a:lnTo>
                    <a:pt x="438" y="226"/>
                  </a:lnTo>
                  <a:lnTo>
                    <a:pt x="438" y="228"/>
                  </a:lnTo>
                  <a:lnTo>
                    <a:pt x="436" y="230"/>
                  </a:lnTo>
                  <a:lnTo>
                    <a:pt x="438" y="230"/>
                  </a:lnTo>
                  <a:lnTo>
                    <a:pt x="442" y="230"/>
                  </a:lnTo>
                  <a:lnTo>
                    <a:pt x="442" y="234"/>
                  </a:lnTo>
                  <a:lnTo>
                    <a:pt x="446" y="236"/>
                  </a:lnTo>
                  <a:lnTo>
                    <a:pt x="446" y="240"/>
                  </a:lnTo>
                  <a:lnTo>
                    <a:pt x="438" y="240"/>
                  </a:lnTo>
                  <a:lnTo>
                    <a:pt x="436" y="242"/>
                  </a:lnTo>
                  <a:lnTo>
                    <a:pt x="436" y="244"/>
                  </a:lnTo>
                  <a:lnTo>
                    <a:pt x="448" y="244"/>
                  </a:lnTo>
                  <a:lnTo>
                    <a:pt x="454" y="240"/>
                  </a:lnTo>
                  <a:lnTo>
                    <a:pt x="456" y="240"/>
                  </a:lnTo>
                  <a:lnTo>
                    <a:pt x="456" y="242"/>
                  </a:lnTo>
                  <a:lnTo>
                    <a:pt x="460" y="244"/>
                  </a:lnTo>
                  <a:lnTo>
                    <a:pt x="462" y="242"/>
                  </a:lnTo>
                  <a:lnTo>
                    <a:pt x="460" y="238"/>
                  </a:lnTo>
                  <a:lnTo>
                    <a:pt x="468" y="234"/>
                  </a:lnTo>
                  <a:lnTo>
                    <a:pt x="476" y="232"/>
                  </a:lnTo>
                  <a:lnTo>
                    <a:pt x="480" y="232"/>
                  </a:lnTo>
                  <a:lnTo>
                    <a:pt x="484" y="232"/>
                  </a:lnTo>
                  <a:lnTo>
                    <a:pt x="490" y="238"/>
                  </a:lnTo>
                  <a:lnTo>
                    <a:pt x="494" y="238"/>
                  </a:lnTo>
                  <a:lnTo>
                    <a:pt x="496" y="234"/>
                  </a:lnTo>
                  <a:lnTo>
                    <a:pt x="494" y="232"/>
                  </a:lnTo>
                  <a:lnTo>
                    <a:pt x="494" y="230"/>
                  </a:lnTo>
                  <a:lnTo>
                    <a:pt x="496" y="230"/>
                  </a:lnTo>
                  <a:lnTo>
                    <a:pt x="496" y="232"/>
                  </a:lnTo>
                  <a:lnTo>
                    <a:pt x="498" y="232"/>
                  </a:lnTo>
                  <a:lnTo>
                    <a:pt x="502" y="230"/>
                  </a:lnTo>
                  <a:lnTo>
                    <a:pt x="508" y="226"/>
                  </a:lnTo>
                  <a:lnTo>
                    <a:pt x="514" y="226"/>
                  </a:lnTo>
                  <a:lnTo>
                    <a:pt x="512" y="240"/>
                  </a:lnTo>
                  <a:lnTo>
                    <a:pt x="520" y="246"/>
                  </a:lnTo>
                  <a:lnTo>
                    <a:pt x="522" y="236"/>
                  </a:lnTo>
                  <a:lnTo>
                    <a:pt x="526" y="234"/>
                  </a:lnTo>
                  <a:lnTo>
                    <a:pt x="528" y="236"/>
                  </a:lnTo>
                  <a:lnTo>
                    <a:pt x="530" y="236"/>
                  </a:lnTo>
                  <a:lnTo>
                    <a:pt x="534" y="236"/>
                  </a:lnTo>
                  <a:lnTo>
                    <a:pt x="536" y="234"/>
                  </a:lnTo>
                  <a:lnTo>
                    <a:pt x="536" y="224"/>
                  </a:lnTo>
                  <a:lnTo>
                    <a:pt x="536" y="218"/>
                  </a:lnTo>
                  <a:lnTo>
                    <a:pt x="534" y="214"/>
                  </a:lnTo>
                  <a:lnTo>
                    <a:pt x="532" y="212"/>
                  </a:lnTo>
                  <a:lnTo>
                    <a:pt x="532" y="210"/>
                  </a:lnTo>
                  <a:lnTo>
                    <a:pt x="538" y="208"/>
                  </a:lnTo>
                  <a:lnTo>
                    <a:pt x="540" y="206"/>
                  </a:lnTo>
                  <a:lnTo>
                    <a:pt x="546" y="206"/>
                  </a:lnTo>
                  <a:lnTo>
                    <a:pt x="548" y="208"/>
                  </a:lnTo>
                  <a:lnTo>
                    <a:pt x="554" y="208"/>
                  </a:lnTo>
                  <a:lnTo>
                    <a:pt x="558" y="206"/>
                  </a:lnTo>
                  <a:lnTo>
                    <a:pt x="558" y="204"/>
                  </a:lnTo>
                  <a:lnTo>
                    <a:pt x="560" y="204"/>
                  </a:lnTo>
                  <a:lnTo>
                    <a:pt x="564" y="204"/>
                  </a:lnTo>
                  <a:lnTo>
                    <a:pt x="566" y="204"/>
                  </a:lnTo>
                  <a:lnTo>
                    <a:pt x="568" y="208"/>
                  </a:lnTo>
                  <a:lnTo>
                    <a:pt x="570" y="208"/>
                  </a:lnTo>
                  <a:lnTo>
                    <a:pt x="572" y="208"/>
                  </a:lnTo>
                  <a:lnTo>
                    <a:pt x="572" y="208"/>
                  </a:lnTo>
                  <a:lnTo>
                    <a:pt x="574" y="210"/>
                  </a:lnTo>
                  <a:lnTo>
                    <a:pt x="582" y="210"/>
                  </a:lnTo>
                  <a:lnTo>
                    <a:pt x="588" y="212"/>
                  </a:lnTo>
                  <a:lnTo>
                    <a:pt x="586" y="224"/>
                  </a:lnTo>
                  <a:lnTo>
                    <a:pt x="588" y="224"/>
                  </a:lnTo>
                  <a:lnTo>
                    <a:pt x="592" y="216"/>
                  </a:lnTo>
                  <a:lnTo>
                    <a:pt x="604" y="220"/>
                  </a:lnTo>
                  <a:lnTo>
                    <a:pt x="602" y="222"/>
                  </a:lnTo>
                  <a:lnTo>
                    <a:pt x="602" y="224"/>
                  </a:lnTo>
                  <a:lnTo>
                    <a:pt x="608" y="226"/>
                  </a:lnTo>
                  <a:lnTo>
                    <a:pt x="612" y="228"/>
                  </a:lnTo>
                  <a:lnTo>
                    <a:pt x="618" y="236"/>
                  </a:lnTo>
                  <a:lnTo>
                    <a:pt x="620" y="240"/>
                  </a:lnTo>
                  <a:lnTo>
                    <a:pt x="622" y="240"/>
                  </a:lnTo>
                  <a:lnTo>
                    <a:pt x="624" y="240"/>
                  </a:lnTo>
                  <a:lnTo>
                    <a:pt x="626" y="246"/>
                  </a:lnTo>
                  <a:lnTo>
                    <a:pt x="628" y="246"/>
                  </a:lnTo>
                  <a:lnTo>
                    <a:pt x="632" y="244"/>
                  </a:lnTo>
                  <a:lnTo>
                    <a:pt x="634" y="236"/>
                  </a:lnTo>
                  <a:lnTo>
                    <a:pt x="636" y="228"/>
                  </a:lnTo>
                  <a:lnTo>
                    <a:pt x="634" y="228"/>
                  </a:lnTo>
                  <a:lnTo>
                    <a:pt x="632" y="230"/>
                  </a:lnTo>
                  <a:lnTo>
                    <a:pt x="628" y="222"/>
                  </a:lnTo>
                  <a:lnTo>
                    <a:pt x="628" y="220"/>
                  </a:lnTo>
                  <a:lnTo>
                    <a:pt x="628" y="218"/>
                  </a:lnTo>
                  <a:lnTo>
                    <a:pt x="628" y="216"/>
                  </a:lnTo>
                  <a:lnTo>
                    <a:pt x="632" y="214"/>
                  </a:lnTo>
                  <a:lnTo>
                    <a:pt x="632" y="210"/>
                  </a:lnTo>
                  <a:lnTo>
                    <a:pt x="628" y="210"/>
                  </a:lnTo>
                  <a:lnTo>
                    <a:pt x="626" y="212"/>
                  </a:lnTo>
                  <a:lnTo>
                    <a:pt x="622" y="208"/>
                  </a:lnTo>
                  <a:lnTo>
                    <a:pt x="618" y="208"/>
                  </a:lnTo>
                  <a:lnTo>
                    <a:pt x="616" y="208"/>
                  </a:lnTo>
                  <a:lnTo>
                    <a:pt x="614" y="208"/>
                  </a:lnTo>
                  <a:lnTo>
                    <a:pt x="616" y="200"/>
                  </a:lnTo>
                  <a:lnTo>
                    <a:pt x="618" y="198"/>
                  </a:lnTo>
                  <a:lnTo>
                    <a:pt x="622" y="194"/>
                  </a:lnTo>
                  <a:lnTo>
                    <a:pt x="622" y="190"/>
                  </a:lnTo>
                  <a:lnTo>
                    <a:pt x="620" y="184"/>
                  </a:lnTo>
                  <a:lnTo>
                    <a:pt x="616" y="176"/>
                  </a:lnTo>
                  <a:lnTo>
                    <a:pt x="616" y="170"/>
                  </a:lnTo>
                  <a:lnTo>
                    <a:pt x="616" y="166"/>
                  </a:lnTo>
                  <a:lnTo>
                    <a:pt x="626" y="160"/>
                  </a:lnTo>
                  <a:lnTo>
                    <a:pt x="628" y="158"/>
                  </a:lnTo>
                  <a:lnTo>
                    <a:pt x="630" y="152"/>
                  </a:lnTo>
                  <a:lnTo>
                    <a:pt x="636" y="148"/>
                  </a:lnTo>
                  <a:lnTo>
                    <a:pt x="642" y="142"/>
                  </a:lnTo>
                  <a:lnTo>
                    <a:pt x="644" y="134"/>
                  </a:lnTo>
                  <a:lnTo>
                    <a:pt x="648" y="128"/>
                  </a:lnTo>
                  <a:lnTo>
                    <a:pt x="652" y="126"/>
                  </a:lnTo>
                  <a:lnTo>
                    <a:pt x="654" y="124"/>
                  </a:lnTo>
                  <a:lnTo>
                    <a:pt x="656" y="120"/>
                  </a:lnTo>
                  <a:lnTo>
                    <a:pt x="658" y="122"/>
                  </a:lnTo>
                  <a:lnTo>
                    <a:pt x="674" y="122"/>
                  </a:lnTo>
                  <a:lnTo>
                    <a:pt x="678" y="120"/>
                  </a:lnTo>
                  <a:lnTo>
                    <a:pt x="684" y="124"/>
                  </a:lnTo>
                  <a:lnTo>
                    <a:pt x="688" y="124"/>
                  </a:lnTo>
                  <a:lnTo>
                    <a:pt x="688" y="130"/>
                  </a:lnTo>
                  <a:lnTo>
                    <a:pt x="692" y="134"/>
                  </a:lnTo>
                  <a:lnTo>
                    <a:pt x="692" y="136"/>
                  </a:lnTo>
                  <a:lnTo>
                    <a:pt x="690" y="136"/>
                  </a:lnTo>
                  <a:lnTo>
                    <a:pt x="690" y="140"/>
                  </a:lnTo>
                  <a:lnTo>
                    <a:pt x="692" y="142"/>
                  </a:lnTo>
                  <a:lnTo>
                    <a:pt x="688" y="146"/>
                  </a:lnTo>
                  <a:lnTo>
                    <a:pt x="688" y="152"/>
                  </a:lnTo>
                  <a:lnTo>
                    <a:pt x="688" y="156"/>
                  </a:lnTo>
                  <a:lnTo>
                    <a:pt x="686" y="160"/>
                  </a:lnTo>
                  <a:lnTo>
                    <a:pt x="682" y="166"/>
                  </a:lnTo>
                  <a:lnTo>
                    <a:pt x="680" y="168"/>
                  </a:lnTo>
                  <a:lnTo>
                    <a:pt x="680" y="174"/>
                  </a:lnTo>
                  <a:lnTo>
                    <a:pt x="680" y="176"/>
                  </a:lnTo>
                  <a:lnTo>
                    <a:pt x="682" y="180"/>
                  </a:lnTo>
                  <a:lnTo>
                    <a:pt x="690" y="182"/>
                  </a:lnTo>
                  <a:lnTo>
                    <a:pt x="688" y="190"/>
                  </a:lnTo>
                  <a:lnTo>
                    <a:pt x="692" y="192"/>
                  </a:lnTo>
                  <a:lnTo>
                    <a:pt x="692" y="200"/>
                  </a:lnTo>
                  <a:lnTo>
                    <a:pt x="686" y="208"/>
                  </a:lnTo>
                  <a:lnTo>
                    <a:pt x="686" y="208"/>
                  </a:lnTo>
                  <a:lnTo>
                    <a:pt x="688" y="210"/>
                  </a:lnTo>
                  <a:lnTo>
                    <a:pt x="686" y="214"/>
                  </a:lnTo>
                  <a:lnTo>
                    <a:pt x="686" y="218"/>
                  </a:lnTo>
                  <a:lnTo>
                    <a:pt x="690" y="220"/>
                  </a:lnTo>
                  <a:lnTo>
                    <a:pt x="694" y="228"/>
                  </a:lnTo>
                  <a:lnTo>
                    <a:pt x="700" y="234"/>
                  </a:lnTo>
                  <a:lnTo>
                    <a:pt x="696" y="246"/>
                  </a:lnTo>
                  <a:lnTo>
                    <a:pt x="696" y="252"/>
                  </a:lnTo>
                  <a:lnTo>
                    <a:pt x="700" y="258"/>
                  </a:lnTo>
                  <a:lnTo>
                    <a:pt x="694" y="260"/>
                  </a:lnTo>
                  <a:lnTo>
                    <a:pt x="694" y="264"/>
                  </a:lnTo>
                  <a:lnTo>
                    <a:pt x="690" y="266"/>
                  </a:lnTo>
                  <a:lnTo>
                    <a:pt x="690" y="270"/>
                  </a:lnTo>
                  <a:lnTo>
                    <a:pt x="686" y="274"/>
                  </a:lnTo>
                  <a:lnTo>
                    <a:pt x="678" y="270"/>
                  </a:lnTo>
                  <a:lnTo>
                    <a:pt x="674" y="276"/>
                  </a:lnTo>
                  <a:lnTo>
                    <a:pt x="672" y="278"/>
                  </a:lnTo>
                  <a:lnTo>
                    <a:pt x="664" y="278"/>
                  </a:lnTo>
                  <a:lnTo>
                    <a:pt x="650" y="278"/>
                  </a:lnTo>
                  <a:lnTo>
                    <a:pt x="650" y="282"/>
                  </a:lnTo>
                  <a:lnTo>
                    <a:pt x="658" y="286"/>
                  </a:lnTo>
                  <a:lnTo>
                    <a:pt x="662" y="290"/>
                  </a:lnTo>
                  <a:lnTo>
                    <a:pt x="668" y="290"/>
                  </a:lnTo>
                  <a:lnTo>
                    <a:pt x="670" y="288"/>
                  </a:lnTo>
                  <a:lnTo>
                    <a:pt x="674" y="288"/>
                  </a:lnTo>
                  <a:lnTo>
                    <a:pt x="680" y="288"/>
                  </a:lnTo>
                  <a:lnTo>
                    <a:pt x="680" y="292"/>
                  </a:lnTo>
                  <a:lnTo>
                    <a:pt x="684" y="294"/>
                  </a:lnTo>
                  <a:lnTo>
                    <a:pt x="686" y="302"/>
                  </a:lnTo>
                  <a:lnTo>
                    <a:pt x="688" y="302"/>
                  </a:lnTo>
                  <a:lnTo>
                    <a:pt x="692" y="302"/>
                  </a:lnTo>
                  <a:lnTo>
                    <a:pt x="694" y="304"/>
                  </a:lnTo>
                  <a:lnTo>
                    <a:pt x="690" y="286"/>
                  </a:lnTo>
                  <a:lnTo>
                    <a:pt x="682" y="284"/>
                  </a:lnTo>
                  <a:lnTo>
                    <a:pt x="684" y="280"/>
                  </a:lnTo>
                  <a:lnTo>
                    <a:pt x="694" y="278"/>
                  </a:lnTo>
                  <a:lnTo>
                    <a:pt x="700" y="276"/>
                  </a:lnTo>
                  <a:lnTo>
                    <a:pt x="704" y="276"/>
                  </a:lnTo>
                  <a:lnTo>
                    <a:pt x="712" y="264"/>
                  </a:lnTo>
                  <a:lnTo>
                    <a:pt x="712" y="262"/>
                  </a:lnTo>
                  <a:lnTo>
                    <a:pt x="712" y="260"/>
                  </a:lnTo>
                  <a:lnTo>
                    <a:pt x="714" y="254"/>
                  </a:lnTo>
                  <a:lnTo>
                    <a:pt x="716" y="250"/>
                  </a:lnTo>
                  <a:lnTo>
                    <a:pt x="716" y="244"/>
                  </a:lnTo>
                  <a:lnTo>
                    <a:pt x="712" y="240"/>
                  </a:lnTo>
                  <a:lnTo>
                    <a:pt x="714" y="236"/>
                  </a:lnTo>
                  <a:lnTo>
                    <a:pt x="716" y="232"/>
                  </a:lnTo>
                  <a:lnTo>
                    <a:pt x="716" y="228"/>
                  </a:lnTo>
                  <a:lnTo>
                    <a:pt x="720" y="228"/>
                  </a:lnTo>
                  <a:lnTo>
                    <a:pt x="724" y="226"/>
                  </a:lnTo>
                  <a:lnTo>
                    <a:pt x="734" y="224"/>
                  </a:lnTo>
                  <a:lnTo>
                    <a:pt x="736" y="220"/>
                  </a:lnTo>
                  <a:lnTo>
                    <a:pt x="742" y="220"/>
                  </a:lnTo>
                  <a:lnTo>
                    <a:pt x="746" y="232"/>
                  </a:lnTo>
                  <a:lnTo>
                    <a:pt x="748" y="236"/>
                  </a:lnTo>
                  <a:lnTo>
                    <a:pt x="750" y="242"/>
                  </a:lnTo>
                  <a:lnTo>
                    <a:pt x="750" y="248"/>
                  </a:lnTo>
                  <a:lnTo>
                    <a:pt x="746" y="262"/>
                  </a:lnTo>
                  <a:lnTo>
                    <a:pt x="752" y="266"/>
                  </a:lnTo>
                  <a:lnTo>
                    <a:pt x="758" y="270"/>
                  </a:lnTo>
                  <a:lnTo>
                    <a:pt x="760" y="268"/>
                  </a:lnTo>
                  <a:lnTo>
                    <a:pt x="758" y="268"/>
                  </a:lnTo>
                  <a:lnTo>
                    <a:pt x="758" y="264"/>
                  </a:lnTo>
                  <a:lnTo>
                    <a:pt x="764" y="262"/>
                  </a:lnTo>
                  <a:lnTo>
                    <a:pt x="766" y="264"/>
                  </a:lnTo>
                  <a:lnTo>
                    <a:pt x="774" y="266"/>
                  </a:lnTo>
                  <a:lnTo>
                    <a:pt x="782" y="266"/>
                  </a:lnTo>
                  <a:lnTo>
                    <a:pt x="780" y="264"/>
                  </a:lnTo>
                  <a:lnTo>
                    <a:pt x="772" y="262"/>
                  </a:lnTo>
                  <a:lnTo>
                    <a:pt x="764" y="260"/>
                  </a:lnTo>
                  <a:lnTo>
                    <a:pt x="760" y="256"/>
                  </a:lnTo>
                  <a:lnTo>
                    <a:pt x="756" y="256"/>
                  </a:lnTo>
                  <a:lnTo>
                    <a:pt x="756" y="250"/>
                  </a:lnTo>
                  <a:lnTo>
                    <a:pt x="756" y="248"/>
                  </a:lnTo>
                  <a:lnTo>
                    <a:pt x="764" y="244"/>
                  </a:lnTo>
                  <a:lnTo>
                    <a:pt x="762" y="240"/>
                  </a:lnTo>
                  <a:lnTo>
                    <a:pt x="760" y="236"/>
                  </a:lnTo>
                  <a:lnTo>
                    <a:pt x="760" y="234"/>
                  </a:lnTo>
                  <a:lnTo>
                    <a:pt x="756" y="232"/>
                  </a:lnTo>
                  <a:lnTo>
                    <a:pt x="754" y="226"/>
                  </a:lnTo>
                  <a:lnTo>
                    <a:pt x="752" y="220"/>
                  </a:lnTo>
                  <a:lnTo>
                    <a:pt x="742" y="216"/>
                  </a:lnTo>
                  <a:lnTo>
                    <a:pt x="730" y="214"/>
                  </a:lnTo>
                  <a:lnTo>
                    <a:pt x="726" y="216"/>
                  </a:lnTo>
                  <a:lnTo>
                    <a:pt x="722" y="218"/>
                  </a:lnTo>
                  <a:lnTo>
                    <a:pt x="714" y="218"/>
                  </a:lnTo>
                  <a:lnTo>
                    <a:pt x="712" y="218"/>
                  </a:lnTo>
                  <a:lnTo>
                    <a:pt x="712" y="220"/>
                  </a:lnTo>
                  <a:lnTo>
                    <a:pt x="710" y="220"/>
                  </a:lnTo>
                  <a:lnTo>
                    <a:pt x="708" y="220"/>
                  </a:lnTo>
                  <a:lnTo>
                    <a:pt x="708" y="212"/>
                  </a:lnTo>
                  <a:lnTo>
                    <a:pt x="706" y="210"/>
                  </a:lnTo>
                  <a:lnTo>
                    <a:pt x="704" y="204"/>
                  </a:lnTo>
                  <a:lnTo>
                    <a:pt x="706" y="200"/>
                  </a:lnTo>
                  <a:lnTo>
                    <a:pt x="708" y="196"/>
                  </a:lnTo>
                  <a:lnTo>
                    <a:pt x="708" y="190"/>
                  </a:lnTo>
                  <a:lnTo>
                    <a:pt x="704" y="184"/>
                  </a:lnTo>
                  <a:lnTo>
                    <a:pt x="700" y="180"/>
                  </a:lnTo>
                  <a:lnTo>
                    <a:pt x="700" y="176"/>
                  </a:lnTo>
                  <a:lnTo>
                    <a:pt x="702" y="174"/>
                  </a:lnTo>
                  <a:lnTo>
                    <a:pt x="704" y="170"/>
                  </a:lnTo>
                  <a:lnTo>
                    <a:pt x="704" y="168"/>
                  </a:lnTo>
                  <a:lnTo>
                    <a:pt x="704" y="164"/>
                  </a:lnTo>
                  <a:lnTo>
                    <a:pt x="706" y="162"/>
                  </a:lnTo>
                  <a:lnTo>
                    <a:pt x="708" y="162"/>
                  </a:lnTo>
                  <a:lnTo>
                    <a:pt x="712" y="158"/>
                  </a:lnTo>
                  <a:lnTo>
                    <a:pt x="714" y="152"/>
                  </a:lnTo>
                  <a:lnTo>
                    <a:pt x="716" y="146"/>
                  </a:lnTo>
                  <a:lnTo>
                    <a:pt x="716" y="140"/>
                  </a:lnTo>
                  <a:lnTo>
                    <a:pt x="712" y="128"/>
                  </a:lnTo>
                  <a:lnTo>
                    <a:pt x="716" y="126"/>
                  </a:lnTo>
                  <a:lnTo>
                    <a:pt x="720" y="134"/>
                  </a:lnTo>
                  <a:lnTo>
                    <a:pt x="720" y="136"/>
                  </a:lnTo>
                  <a:lnTo>
                    <a:pt x="718" y="138"/>
                  </a:lnTo>
                  <a:lnTo>
                    <a:pt x="718" y="140"/>
                  </a:lnTo>
                  <a:lnTo>
                    <a:pt x="720" y="142"/>
                  </a:lnTo>
                  <a:lnTo>
                    <a:pt x="722" y="146"/>
                  </a:lnTo>
                  <a:lnTo>
                    <a:pt x="720" y="150"/>
                  </a:lnTo>
                  <a:lnTo>
                    <a:pt x="718" y="152"/>
                  </a:lnTo>
                  <a:lnTo>
                    <a:pt x="718" y="154"/>
                  </a:lnTo>
                  <a:lnTo>
                    <a:pt x="720" y="154"/>
                  </a:lnTo>
                  <a:lnTo>
                    <a:pt x="720" y="160"/>
                  </a:lnTo>
                  <a:lnTo>
                    <a:pt x="724" y="166"/>
                  </a:lnTo>
                  <a:lnTo>
                    <a:pt x="726" y="170"/>
                  </a:lnTo>
                  <a:lnTo>
                    <a:pt x="722" y="174"/>
                  </a:lnTo>
                  <a:lnTo>
                    <a:pt x="726" y="178"/>
                  </a:lnTo>
                  <a:lnTo>
                    <a:pt x="730" y="180"/>
                  </a:lnTo>
                  <a:lnTo>
                    <a:pt x="732" y="180"/>
                  </a:lnTo>
                  <a:lnTo>
                    <a:pt x="734" y="178"/>
                  </a:lnTo>
                  <a:lnTo>
                    <a:pt x="736" y="176"/>
                  </a:lnTo>
                  <a:lnTo>
                    <a:pt x="740" y="176"/>
                  </a:lnTo>
                  <a:lnTo>
                    <a:pt x="742" y="178"/>
                  </a:lnTo>
                  <a:lnTo>
                    <a:pt x="754" y="176"/>
                  </a:lnTo>
                  <a:lnTo>
                    <a:pt x="756" y="178"/>
                  </a:lnTo>
                  <a:lnTo>
                    <a:pt x="758" y="176"/>
                  </a:lnTo>
                  <a:lnTo>
                    <a:pt x="756" y="172"/>
                  </a:lnTo>
                  <a:lnTo>
                    <a:pt x="752" y="172"/>
                  </a:lnTo>
                  <a:lnTo>
                    <a:pt x="750" y="168"/>
                  </a:lnTo>
                  <a:lnTo>
                    <a:pt x="744" y="168"/>
                  </a:lnTo>
                  <a:lnTo>
                    <a:pt x="742" y="164"/>
                  </a:lnTo>
                  <a:lnTo>
                    <a:pt x="740" y="164"/>
                  </a:lnTo>
                  <a:lnTo>
                    <a:pt x="736" y="162"/>
                  </a:lnTo>
                  <a:lnTo>
                    <a:pt x="740" y="152"/>
                  </a:lnTo>
                  <a:lnTo>
                    <a:pt x="750" y="154"/>
                  </a:lnTo>
                  <a:lnTo>
                    <a:pt x="758" y="158"/>
                  </a:lnTo>
                  <a:lnTo>
                    <a:pt x="760" y="158"/>
                  </a:lnTo>
                  <a:lnTo>
                    <a:pt x="764" y="156"/>
                  </a:lnTo>
                  <a:lnTo>
                    <a:pt x="766" y="152"/>
                  </a:lnTo>
                  <a:lnTo>
                    <a:pt x="762" y="150"/>
                  </a:lnTo>
                  <a:lnTo>
                    <a:pt x="756" y="150"/>
                  </a:lnTo>
                  <a:lnTo>
                    <a:pt x="766" y="144"/>
                  </a:lnTo>
                  <a:lnTo>
                    <a:pt x="770" y="142"/>
                  </a:lnTo>
                  <a:lnTo>
                    <a:pt x="778" y="142"/>
                  </a:lnTo>
                  <a:lnTo>
                    <a:pt x="788" y="146"/>
                  </a:lnTo>
                  <a:lnTo>
                    <a:pt x="792" y="150"/>
                  </a:lnTo>
                  <a:lnTo>
                    <a:pt x="794" y="150"/>
                  </a:lnTo>
                  <a:lnTo>
                    <a:pt x="796" y="152"/>
                  </a:lnTo>
                  <a:lnTo>
                    <a:pt x="800" y="156"/>
                  </a:lnTo>
                  <a:lnTo>
                    <a:pt x="806" y="156"/>
                  </a:lnTo>
                  <a:lnTo>
                    <a:pt x="810" y="156"/>
                  </a:lnTo>
                  <a:lnTo>
                    <a:pt x="816" y="156"/>
                  </a:lnTo>
                  <a:lnTo>
                    <a:pt x="822" y="156"/>
                  </a:lnTo>
                  <a:lnTo>
                    <a:pt x="824" y="158"/>
                  </a:lnTo>
                  <a:lnTo>
                    <a:pt x="824" y="160"/>
                  </a:lnTo>
                  <a:lnTo>
                    <a:pt x="822" y="162"/>
                  </a:lnTo>
                  <a:lnTo>
                    <a:pt x="818" y="168"/>
                  </a:lnTo>
                  <a:lnTo>
                    <a:pt x="814" y="172"/>
                  </a:lnTo>
                  <a:lnTo>
                    <a:pt x="814" y="176"/>
                  </a:lnTo>
                  <a:lnTo>
                    <a:pt x="814" y="186"/>
                  </a:lnTo>
                  <a:lnTo>
                    <a:pt x="812" y="188"/>
                  </a:lnTo>
                  <a:lnTo>
                    <a:pt x="808" y="196"/>
                  </a:lnTo>
                  <a:lnTo>
                    <a:pt x="804" y="204"/>
                  </a:lnTo>
                  <a:lnTo>
                    <a:pt x="808" y="202"/>
                  </a:lnTo>
                  <a:lnTo>
                    <a:pt x="814" y="196"/>
                  </a:lnTo>
                  <a:lnTo>
                    <a:pt x="816" y="196"/>
                  </a:lnTo>
                  <a:lnTo>
                    <a:pt x="816" y="200"/>
                  </a:lnTo>
                  <a:lnTo>
                    <a:pt x="822" y="204"/>
                  </a:lnTo>
                  <a:lnTo>
                    <a:pt x="822" y="208"/>
                  </a:lnTo>
                  <a:lnTo>
                    <a:pt x="832" y="208"/>
                  </a:lnTo>
                  <a:lnTo>
                    <a:pt x="842" y="210"/>
                  </a:lnTo>
                  <a:lnTo>
                    <a:pt x="844" y="208"/>
                  </a:lnTo>
                  <a:lnTo>
                    <a:pt x="846" y="208"/>
                  </a:lnTo>
                  <a:lnTo>
                    <a:pt x="848" y="208"/>
                  </a:lnTo>
                  <a:lnTo>
                    <a:pt x="850" y="208"/>
                  </a:lnTo>
                  <a:lnTo>
                    <a:pt x="854" y="210"/>
                  </a:lnTo>
                  <a:lnTo>
                    <a:pt x="854" y="216"/>
                  </a:lnTo>
                  <a:lnTo>
                    <a:pt x="856" y="216"/>
                  </a:lnTo>
                  <a:lnTo>
                    <a:pt x="858" y="218"/>
                  </a:lnTo>
                  <a:lnTo>
                    <a:pt x="856" y="210"/>
                  </a:lnTo>
                  <a:lnTo>
                    <a:pt x="856" y="208"/>
                  </a:lnTo>
                  <a:lnTo>
                    <a:pt x="854" y="208"/>
                  </a:lnTo>
                  <a:lnTo>
                    <a:pt x="852" y="208"/>
                  </a:lnTo>
                  <a:lnTo>
                    <a:pt x="850" y="208"/>
                  </a:lnTo>
                  <a:lnTo>
                    <a:pt x="848" y="204"/>
                  </a:lnTo>
                  <a:lnTo>
                    <a:pt x="846" y="204"/>
                  </a:lnTo>
                  <a:lnTo>
                    <a:pt x="842" y="206"/>
                  </a:lnTo>
                  <a:lnTo>
                    <a:pt x="836" y="208"/>
                  </a:lnTo>
                  <a:lnTo>
                    <a:pt x="824" y="200"/>
                  </a:lnTo>
                  <a:lnTo>
                    <a:pt x="822" y="194"/>
                  </a:lnTo>
                  <a:lnTo>
                    <a:pt x="832" y="192"/>
                  </a:lnTo>
                  <a:lnTo>
                    <a:pt x="832" y="184"/>
                  </a:lnTo>
                  <a:lnTo>
                    <a:pt x="828" y="178"/>
                  </a:lnTo>
                  <a:lnTo>
                    <a:pt x="828" y="174"/>
                  </a:lnTo>
                  <a:lnTo>
                    <a:pt x="828" y="172"/>
                  </a:lnTo>
                  <a:lnTo>
                    <a:pt x="830" y="166"/>
                  </a:lnTo>
                  <a:lnTo>
                    <a:pt x="832" y="162"/>
                  </a:lnTo>
                  <a:lnTo>
                    <a:pt x="832" y="160"/>
                  </a:lnTo>
                  <a:lnTo>
                    <a:pt x="832" y="156"/>
                  </a:lnTo>
                  <a:lnTo>
                    <a:pt x="820" y="152"/>
                  </a:lnTo>
                  <a:lnTo>
                    <a:pt x="820" y="150"/>
                  </a:lnTo>
                  <a:lnTo>
                    <a:pt x="816" y="148"/>
                  </a:lnTo>
                  <a:lnTo>
                    <a:pt x="812" y="148"/>
                  </a:lnTo>
                  <a:lnTo>
                    <a:pt x="808" y="148"/>
                  </a:lnTo>
                  <a:lnTo>
                    <a:pt x="806" y="146"/>
                  </a:lnTo>
                  <a:lnTo>
                    <a:pt x="800" y="142"/>
                  </a:lnTo>
                  <a:lnTo>
                    <a:pt x="796" y="140"/>
                  </a:lnTo>
                  <a:lnTo>
                    <a:pt x="794" y="134"/>
                  </a:lnTo>
                  <a:lnTo>
                    <a:pt x="796" y="126"/>
                  </a:lnTo>
                  <a:lnTo>
                    <a:pt x="800" y="118"/>
                  </a:lnTo>
                  <a:lnTo>
                    <a:pt x="800" y="116"/>
                  </a:lnTo>
                  <a:lnTo>
                    <a:pt x="800" y="114"/>
                  </a:lnTo>
                  <a:lnTo>
                    <a:pt x="802" y="106"/>
                  </a:lnTo>
                  <a:lnTo>
                    <a:pt x="804" y="106"/>
                  </a:lnTo>
                  <a:lnTo>
                    <a:pt x="806" y="106"/>
                  </a:lnTo>
                  <a:lnTo>
                    <a:pt x="808" y="104"/>
                  </a:lnTo>
                  <a:lnTo>
                    <a:pt x="814" y="104"/>
                  </a:lnTo>
                  <a:lnTo>
                    <a:pt x="818" y="104"/>
                  </a:lnTo>
                  <a:lnTo>
                    <a:pt x="822" y="102"/>
                  </a:lnTo>
                  <a:lnTo>
                    <a:pt x="826" y="102"/>
                  </a:lnTo>
                  <a:lnTo>
                    <a:pt x="832" y="104"/>
                  </a:lnTo>
                  <a:lnTo>
                    <a:pt x="836" y="100"/>
                  </a:lnTo>
                  <a:lnTo>
                    <a:pt x="840" y="100"/>
                  </a:lnTo>
                  <a:lnTo>
                    <a:pt x="844" y="100"/>
                  </a:lnTo>
                  <a:lnTo>
                    <a:pt x="848" y="102"/>
                  </a:lnTo>
                  <a:lnTo>
                    <a:pt x="850" y="104"/>
                  </a:lnTo>
                  <a:lnTo>
                    <a:pt x="852" y="104"/>
                  </a:lnTo>
                  <a:lnTo>
                    <a:pt x="854" y="102"/>
                  </a:lnTo>
                  <a:lnTo>
                    <a:pt x="856" y="102"/>
                  </a:lnTo>
                  <a:lnTo>
                    <a:pt x="858" y="102"/>
                  </a:lnTo>
                  <a:lnTo>
                    <a:pt x="862" y="100"/>
                  </a:lnTo>
                  <a:lnTo>
                    <a:pt x="868" y="100"/>
                  </a:lnTo>
                  <a:lnTo>
                    <a:pt x="872" y="100"/>
                  </a:lnTo>
                  <a:lnTo>
                    <a:pt x="874" y="102"/>
                  </a:lnTo>
                  <a:lnTo>
                    <a:pt x="874" y="104"/>
                  </a:lnTo>
                  <a:lnTo>
                    <a:pt x="872" y="108"/>
                  </a:lnTo>
                  <a:lnTo>
                    <a:pt x="874" y="110"/>
                  </a:lnTo>
                  <a:lnTo>
                    <a:pt x="880" y="110"/>
                  </a:lnTo>
                  <a:lnTo>
                    <a:pt x="880" y="106"/>
                  </a:lnTo>
                  <a:lnTo>
                    <a:pt x="878" y="100"/>
                  </a:lnTo>
                  <a:lnTo>
                    <a:pt x="874" y="94"/>
                  </a:lnTo>
                  <a:lnTo>
                    <a:pt x="870" y="92"/>
                  </a:lnTo>
                  <a:lnTo>
                    <a:pt x="866" y="90"/>
                  </a:lnTo>
                  <a:lnTo>
                    <a:pt x="866" y="86"/>
                  </a:lnTo>
                  <a:lnTo>
                    <a:pt x="872" y="86"/>
                  </a:lnTo>
                  <a:lnTo>
                    <a:pt x="878" y="86"/>
                  </a:lnTo>
                  <a:lnTo>
                    <a:pt x="878" y="84"/>
                  </a:lnTo>
                  <a:lnTo>
                    <a:pt x="876" y="82"/>
                  </a:lnTo>
                  <a:lnTo>
                    <a:pt x="874" y="80"/>
                  </a:lnTo>
                  <a:lnTo>
                    <a:pt x="872" y="78"/>
                  </a:lnTo>
                  <a:lnTo>
                    <a:pt x="868" y="78"/>
                  </a:lnTo>
                  <a:lnTo>
                    <a:pt x="870" y="74"/>
                  </a:lnTo>
                  <a:lnTo>
                    <a:pt x="880" y="80"/>
                  </a:lnTo>
                  <a:lnTo>
                    <a:pt x="882" y="72"/>
                  </a:lnTo>
                  <a:lnTo>
                    <a:pt x="884" y="68"/>
                  </a:lnTo>
                  <a:lnTo>
                    <a:pt x="888" y="68"/>
                  </a:lnTo>
                  <a:lnTo>
                    <a:pt x="890" y="64"/>
                  </a:lnTo>
                  <a:lnTo>
                    <a:pt x="886" y="62"/>
                  </a:lnTo>
                  <a:lnTo>
                    <a:pt x="882" y="62"/>
                  </a:lnTo>
                  <a:lnTo>
                    <a:pt x="882" y="60"/>
                  </a:lnTo>
                  <a:lnTo>
                    <a:pt x="888" y="60"/>
                  </a:lnTo>
                  <a:lnTo>
                    <a:pt x="894" y="60"/>
                  </a:lnTo>
                  <a:lnTo>
                    <a:pt x="896" y="58"/>
                  </a:lnTo>
                  <a:lnTo>
                    <a:pt x="904" y="58"/>
                  </a:lnTo>
                  <a:lnTo>
                    <a:pt x="904" y="56"/>
                  </a:lnTo>
                  <a:lnTo>
                    <a:pt x="910" y="56"/>
                  </a:lnTo>
                  <a:lnTo>
                    <a:pt x="914" y="52"/>
                  </a:lnTo>
                  <a:lnTo>
                    <a:pt x="918" y="50"/>
                  </a:lnTo>
                  <a:lnTo>
                    <a:pt x="920" y="52"/>
                  </a:lnTo>
                  <a:lnTo>
                    <a:pt x="922" y="52"/>
                  </a:lnTo>
                  <a:lnTo>
                    <a:pt x="930" y="50"/>
                  </a:lnTo>
                  <a:lnTo>
                    <a:pt x="934" y="50"/>
                  </a:lnTo>
                  <a:lnTo>
                    <a:pt x="940" y="50"/>
                  </a:lnTo>
                  <a:lnTo>
                    <a:pt x="946" y="46"/>
                  </a:lnTo>
                  <a:lnTo>
                    <a:pt x="952" y="46"/>
                  </a:lnTo>
                  <a:lnTo>
                    <a:pt x="958" y="46"/>
                  </a:lnTo>
                  <a:lnTo>
                    <a:pt x="962" y="44"/>
                  </a:lnTo>
                  <a:lnTo>
                    <a:pt x="962" y="42"/>
                  </a:lnTo>
                  <a:lnTo>
                    <a:pt x="962" y="40"/>
                  </a:lnTo>
                  <a:lnTo>
                    <a:pt x="966" y="40"/>
                  </a:lnTo>
                  <a:lnTo>
                    <a:pt x="968" y="40"/>
                  </a:lnTo>
                  <a:lnTo>
                    <a:pt x="970" y="42"/>
                  </a:lnTo>
                  <a:lnTo>
                    <a:pt x="972" y="40"/>
                  </a:lnTo>
                  <a:lnTo>
                    <a:pt x="974" y="40"/>
                  </a:lnTo>
                  <a:lnTo>
                    <a:pt x="980" y="40"/>
                  </a:lnTo>
                  <a:lnTo>
                    <a:pt x="982" y="42"/>
                  </a:lnTo>
                  <a:lnTo>
                    <a:pt x="982" y="42"/>
                  </a:lnTo>
                  <a:lnTo>
                    <a:pt x="984" y="40"/>
                  </a:lnTo>
                  <a:lnTo>
                    <a:pt x="992" y="42"/>
                  </a:lnTo>
                  <a:lnTo>
                    <a:pt x="996" y="40"/>
                  </a:lnTo>
                  <a:lnTo>
                    <a:pt x="998" y="40"/>
                  </a:lnTo>
                  <a:lnTo>
                    <a:pt x="1002" y="40"/>
                  </a:lnTo>
                  <a:lnTo>
                    <a:pt x="1004" y="44"/>
                  </a:lnTo>
                  <a:lnTo>
                    <a:pt x="1000" y="48"/>
                  </a:lnTo>
                  <a:lnTo>
                    <a:pt x="996" y="52"/>
                  </a:lnTo>
                  <a:lnTo>
                    <a:pt x="996" y="54"/>
                  </a:lnTo>
                  <a:lnTo>
                    <a:pt x="1004" y="52"/>
                  </a:lnTo>
                  <a:lnTo>
                    <a:pt x="1006" y="48"/>
                  </a:lnTo>
                  <a:lnTo>
                    <a:pt x="1008" y="48"/>
                  </a:lnTo>
                  <a:lnTo>
                    <a:pt x="1008" y="52"/>
                  </a:lnTo>
                  <a:lnTo>
                    <a:pt x="1010" y="52"/>
                  </a:lnTo>
                  <a:lnTo>
                    <a:pt x="1012" y="48"/>
                  </a:lnTo>
                  <a:lnTo>
                    <a:pt x="1016" y="48"/>
                  </a:lnTo>
                  <a:lnTo>
                    <a:pt x="1016" y="50"/>
                  </a:lnTo>
                  <a:lnTo>
                    <a:pt x="1024" y="44"/>
                  </a:lnTo>
                  <a:lnTo>
                    <a:pt x="1030" y="40"/>
                  </a:lnTo>
                  <a:lnTo>
                    <a:pt x="1032" y="40"/>
                  </a:lnTo>
                  <a:lnTo>
                    <a:pt x="1036" y="42"/>
                  </a:lnTo>
                  <a:lnTo>
                    <a:pt x="1038" y="44"/>
                  </a:lnTo>
                  <a:lnTo>
                    <a:pt x="1036" y="48"/>
                  </a:lnTo>
                  <a:lnTo>
                    <a:pt x="1036" y="52"/>
                  </a:lnTo>
                  <a:lnTo>
                    <a:pt x="1038" y="54"/>
                  </a:lnTo>
                  <a:lnTo>
                    <a:pt x="1038" y="50"/>
                  </a:lnTo>
                  <a:lnTo>
                    <a:pt x="1042" y="50"/>
                  </a:lnTo>
                  <a:lnTo>
                    <a:pt x="1040" y="42"/>
                  </a:lnTo>
                  <a:lnTo>
                    <a:pt x="1040" y="40"/>
                  </a:lnTo>
                  <a:lnTo>
                    <a:pt x="1038" y="40"/>
                  </a:lnTo>
                  <a:lnTo>
                    <a:pt x="1034" y="38"/>
                  </a:lnTo>
                  <a:lnTo>
                    <a:pt x="1032" y="36"/>
                  </a:lnTo>
                  <a:lnTo>
                    <a:pt x="1050" y="36"/>
                  </a:lnTo>
                  <a:lnTo>
                    <a:pt x="1052" y="34"/>
                  </a:lnTo>
                  <a:lnTo>
                    <a:pt x="1056" y="32"/>
                  </a:lnTo>
                  <a:lnTo>
                    <a:pt x="1060" y="38"/>
                  </a:lnTo>
                  <a:lnTo>
                    <a:pt x="1064" y="38"/>
                  </a:lnTo>
                  <a:lnTo>
                    <a:pt x="1060" y="32"/>
                  </a:lnTo>
                  <a:lnTo>
                    <a:pt x="1056" y="28"/>
                  </a:lnTo>
                  <a:lnTo>
                    <a:pt x="1056" y="22"/>
                  </a:lnTo>
                  <a:lnTo>
                    <a:pt x="1058" y="22"/>
                  </a:lnTo>
                  <a:lnTo>
                    <a:pt x="1068" y="14"/>
                  </a:lnTo>
                  <a:lnTo>
                    <a:pt x="1070" y="12"/>
                  </a:lnTo>
                  <a:lnTo>
                    <a:pt x="1070" y="10"/>
                  </a:lnTo>
                  <a:lnTo>
                    <a:pt x="1070" y="8"/>
                  </a:lnTo>
                  <a:lnTo>
                    <a:pt x="1074" y="6"/>
                  </a:lnTo>
                  <a:lnTo>
                    <a:pt x="1078" y="6"/>
                  </a:lnTo>
                  <a:lnTo>
                    <a:pt x="1080" y="4"/>
                  </a:lnTo>
                  <a:lnTo>
                    <a:pt x="1084" y="4"/>
                  </a:lnTo>
                  <a:lnTo>
                    <a:pt x="1086" y="6"/>
                  </a:lnTo>
                  <a:lnTo>
                    <a:pt x="1088" y="6"/>
                  </a:lnTo>
                  <a:lnTo>
                    <a:pt x="1090" y="8"/>
                  </a:lnTo>
                  <a:lnTo>
                    <a:pt x="1092" y="6"/>
                  </a:lnTo>
                  <a:lnTo>
                    <a:pt x="1094" y="4"/>
                  </a:lnTo>
                  <a:lnTo>
                    <a:pt x="1096" y="2"/>
                  </a:lnTo>
                  <a:lnTo>
                    <a:pt x="1098" y="0"/>
                  </a:lnTo>
                  <a:lnTo>
                    <a:pt x="1100" y="2"/>
                  </a:lnTo>
                  <a:lnTo>
                    <a:pt x="1102" y="4"/>
                  </a:lnTo>
                  <a:lnTo>
                    <a:pt x="1106" y="2"/>
                  </a:lnTo>
                  <a:lnTo>
                    <a:pt x="1110" y="2"/>
                  </a:lnTo>
                  <a:lnTo>
                    <a:pt x="1110" y="6"/>
                  </a:lnTo>
                  <a:lnTo>
                    <a:pt x="1110" y="8"/>
                  </a:lnTo>
                  <a:lnTo>
                    <a:pt x="1114" y="8"/>
                  </a:lnTo>
                  <a:lnTo>
                    <a:pt x="1118" y="8"/>
                  </a:lnTo>
                  <a:lnTo>
                    <a:pt x="1120" y="10"/>
                  </a:lnTo>
                  <a:lnTo>
                    <a:pt x="1120" y="12"/>
                  </a:lnTo>
                  <a:lnTo>
                    <a:pt x="1116" y="12"/>
                  </a:lnTo>
                  <a:lnTo>
                    <a:pt x="1114" y="16"/>
                  </a:lnTo>
                  <a:lnTo>
                    <a:pt x="1112" y="20"/>
                  </a:lnTo>
                  <a:lnTo>
                    <a:pt x="1116" y="18"/>
                  </a:lnTo>
                  <a:lnTo>
                    <a:pt x="1118" y="18"/>
                  </a:lnTo>
                  <a:lnTo>
                    <a:pt x="1118" y="20"/>
                  </a:lnTo>
                  <a:lnTo>
                    <a:pt x="1118" y="22"/>
                  </a:lnTo>
                  <a:lnTo>
                    <a:pt x="1122" y="22"/>
                  </a:lnTo>
                  <a:lnTo>
                    <a:pt x="1124" y="20"/>
                  </a:lnTo>
                  <a:lnTo>
                    <a:pt x="1126" y="20"/>
                  </a:lnTo>
                  <a:lnTo>
                    <a:pt x="1130" y="20"/>
                  </a:lnTo>
                  <a:lnTo>
                    <a:pt x="1132" y="22"/>
                  </a:lnTo>
                  <a:lnTo>
                    <a:pt x="1140" y="24"/>
                  </a:lnTo>
                  <a:lnTo>
                    <a:pt x="1136" y="38"/>
                  </a:lnTo>
                  <a:lnTo>
                    <a:pt x="1142" y="36"/>
                  </a:lnTo>
                  <a:lnTo>
                    <a:pt x="1148" y="32"/>
                  </a:lnTo>
                  <a:lnTo>
                    <a:pt x="1150" y="30"/>
                  </a:lnTo>
                  <a:lnTo>
                    <a:pt x="1152" y="28"/>
                  </a:lnTo>
                  <a:lnTo>
                    <a:pt x="1162" y="26"/>
                  </a:lnTo>
                  <a:lnTo>
                    <a:pt x="1174" y="24"/>
                  </a:lnTo>
                  <a:lnTo>
                    <a:pt x="1176" y="26"/>
                  </a:lnTo>
                  <a:lnTo>
                    <a:pt x="1178" y="26"/>
                  </a:lnTo>
                  <a:lnTo>
                    <a:pt x="1182" y="24"/>
                  </a:lnTo>
                  <a:lnTo>
                    <a:pt x="1190" y="24"/>
                  </a:lnTo>
                  <a:lnTo>
                    <a:pt x="1192" y="22"/>
                  </a:lnTo>
                  <a:lnTo>
                    <a:pt x="1194" y="22"/>
                  </a:lnTo>
                  <a:lnTo>
                    <a:pt x="1196" y="26"/>
                  </a:lnTo>
                  <a:lnTo>
                    <a:pt x="1198" y="28"/>
                  </a:lnTo>
                  <a:lnTo>
                    <a:pt x="1198" y="34"/>
                  </a:lnTo>
                  <a:lnTo>
                    <a:pt x="1200" y="36"/>
                  </a:lnTo>
                  <a:lnTo>
                    <a:pt x="1206" y="38"/>
                  </a:lnTo>
                  <a:lnTo>
                    <a:pt x="1214" y="40"/>
                  </a:lnTo>
                  <a:lnTo>
                    <a:pt x="1216" y="48"/>
                  </a:lnTo>
                  <a:lnTo>
                    <a:pt x="1220" y="48"/>
                  </a:lnTo>
                  <a:lnTo>
                    <a:pt x="1222" y="52"/>
                  </a:lnTo>
                  <a:lnTo>
                    <a:pt x="1222" y="54"/>
                  </a:lnTo>
                  <a:lnTo>
                    <a:pt x="1220" y="62"/>
                  </a:lnTo>
                  <a:lnTo>
                    <a:pt x="1214" y="60"/>
                  </a:lnTo>
                  <a:lnTo>
                    <a:pt x="1214" y="58"/>
                  </a:lnTo>
                  <a:lnTo>
                    <a:pt x="1212" y="60"/>
                  </a:lnTo>
                  <a:lnTo>
                    <a:pt x="1212" y="62"/>
                  </a:lnTo>
                  <a:lnTo>
                    <a:pt x="1220" y="68"/>
                  </a:lnTo>
                  <a:lnTo>
                    <a:pt x="1224" y="74"/>
                  </a:lnTo>
                  <a:lnTo>
                    <a:pt x="1222" y="76"/>
                  </a:lnTo>
                  <a:lnTo>
                    <a:pt x="1220" y="78"/>
                  </a:lnTo>
                  <a:lnTo>
                    <a:pt x="1208" y="82"/>
                  </a:lnTo>
                  <a:lnTo>
                    <a:pt x="1194" y="86"/>
                  </a:lnTo>
                  <a:lnTo>
                    <a:pt x="1186" y="86"/>
                  </a:lnTo>
                  <a:lnTo>
                    <a:pt x="1182" y="90"/>
                  </a:lnTo>
                  <a:lnTo>
                    <a:pt x="1170" y="92"/>
                  </a:lnTo>
                  <a:lnTo>
                    <a:pt x="1166" y="92"/>
                  </a:lnTo>
                  <a:lnTo>
                    <a:pt x="1164" y="92"/>
                  </a:lnTo>
                  <a:lnTo>
                    <a:pt x="1162" y="96"/>
                  </a:lnTo>
                  <a:lnTo>
                    <a:pt x="1160" y="98"/>
                  </a:lnTo>
                  <a:lnTo>
                    <a:pt x="1162" y="108"/>
                  </a:lnTo>
                  <a:lnTo>
                    <a:pt x="1156" y="108"/>
                  </a:lnTo>
                  <a:lnTo>
                    <a:pt x="1152" y="112"/>
                  </a:lnTo>
                  <a:lnTo>
                    <a:pt x="1150" y="118"/>
                  </a:lnTo>
                  <a:lnTo>
                    <a:pt x="1146" y="118"/>
                  </a:lnTo>
                  <a:lnTo>
                    <a:pt x="1142" y="120"/>
                  </a:lnTo>
                  <a:lnTo>
                    <a:pt x="1138" y="122"/>
                  </a:lnTo>
                  <a:lnTo>
                    <a:pt x="1134" y="124"/>
                  </a:lnTo>
                  <a:lnTo>
                    <a:pt x="1130" y="124"/>
                  </a:lnTo>
                  <a:lnTo>
                    <a:pt x="1128" y="126"/>
                  </a:lnTo>
                  <a:lnTo>
                    <a:pt x="1128" y="128"/>
                  </a:lnTo>
                  <a:lnTo>
                    <a:pt x="1126" y="132"/>
                  </a:lnTo>
                  <a:lnTo>
                    <a:pt x="1120" y="134"/>
                  </a:lnTo>
                  <a:lnTo>
                    <a:pt x="1114" y="136"/>
                  </a:lnTo>
                  <a:lnTo>
                    <a:pt x="1102" y="138"/>
                  </a:lnTo>
                  <a:lnTo>
                    <a:pt x="1100" y="140"/>
                  </a:lnTo>
                  <a:lnTo>
                    <a:pt x="1112" y="138"/>
                  </a:lnTo>
                  <a:lnTo>
                    <a:pt x="1126" y="138"/>
                  </a:lnTo>
                  <a:lnTo>
                    <a:pt x="1130" y="134"/>
                  </a:lnTo>
                  <a:lnTo>
                    <a:pt x="1130" y="132"/>
                  </a:lnTo>
                  <a:lnTo>
                    <a:pt x="1132" y="130"/>
                  </a:lnTo>
                  <a:lnTo>
                    <a:pt x="1136" y="128"/>
                  </a:lnTo>
                  <a:lnTo>
                    <a:pt x="1140" y="130"/>
                  </a:lnTo>
                  <a:lnTo>
                    <a:pt x="1148" y="130"/>
                  </a:lnTo>
                  <a:lnTo>
                    <a:pt x="1150" y="130"/>
                  </a:lnTo>
                  <a:lnTo>
                    <a:pt x="1150" y="128"/>
                  </a:lnTo>
                  <a:lnTo>
                    <a:pt x="1154" y="128"/>
                  </a:lnTo>
                  <a:lnTo>
                    <a:pt x="1158" y="126"/>
                  </a:lnTo>
                  <a:lnTo>
                    <a:pt x="1162" y="122"/>
                  </a:lnTo>
                  <a:lnTo>
                    <a:pt x="1162" y="120"/>
                  </a:lnTo>
                  <a:lnTo>
                    <a:pt x="1162" y="118"/>
                  </a:lnTo>
                  <a:lnTo>
                    <a:pt x="1164" y="122"/>
                  </a:lnTo>
                  <a:lnTo>
                    <a:pt x="1166" y="122"/>
                  </a:lnTo>
                  <a:lnTo>
                    <a:pt x="1170" y="122"/>
                  </a:lnTo>
                  <a:lnTo>
                    <a:pt x="1172" y="118"/>
                  </a:lnTo>
                  <a:lnTo>
                    <a:pt x="1166" y="118"/>
                  </a:lnTo>
                  <a:lnTo>
                    <a:pt x="1164" y="114"/>
                  </a:lnTo>
                  <a:lnTo>
                    <a:pt x="1164" y="112"/>
                  </a:lnTo>
                  <a:lnTo>
                    <a:pt x="1166" y="112"/>
                  </a:lnTo>
                  <a:lnTo>
                    <a:pt x="1166" y="110"/>
                  </a:lnTo>
                  <a:lnTo>
                    <a:pt x="1168" y="108"/>
                  </a:lnTo>
                  <a:lnTo>
                    <a:pt x="1170" y="108"/>
                  </a:lnTo>
                  <a:lnTo>
                    <a:pt x="1170" y="104"/>
                  </a:lnTo>
                  <a:lnTo>
                    <a:pt x="1174" y="102"/>
                  </a:lnTo>
                  <a:lnTo>
                    <a:pt x="1176" y="102"/>
                  </a:lnTo>
                  <a:lnTo>
                    <a:pt x="1176" y="104"/>
                  </a:lnTo>
                  <a:lnTo>
                    <a:pt x="1178" y="106"/>
                  </a:lnTo>
                  <a:lnTo>
                    <a:pt x="1180" y="106"/>
                  </a:lnTo>
                  <a:lnTo>
                    <a:pt x="1180" y="104"/>
                  </a:lnTo>
                  <a:lnTo>
                    <a:pt x="1182" y="100"/>
                  </a:lnTo>
                  <a:lnTo>
                    <a:pt x="1184" y="100"/>
                  </a:lnTo>
                  <a:lnTo>
                    <a:pt x="1188" y="108"/>
                  </a:lnTo>
                  <a:lnTo>
                    <a:pt x="1190" y="112"/>
                  </a:lnTo>
                  <a:lnTo>
                    <a:pt x="1194" y="112"/>
                  </a:lnTo>
                  <a:lnTo>
                    <a:pt x="1206" y="112"/>
                  </a:lnTo>
                  <a:lnTo>
                    <a:pt x="1206" y="104"/>
                  </a:lnTo>
                  <a:lnTo>
                    <a:pt x="1208" y="106"/>
                  </a:lnTo>
                  <a:lnTo>
                    <a:pt x="1212" y="108"/>
                  </a:lnTo>
                  <a:lnTo>
                    <a:pt x="1212" y="114"/>
                  </a:lnTo>
                  <a:lnTo>
                    <a:pt x="1210" y="116"/>
                  </a:lnTo>
                  <a:lnTo>
                    <a:pt x="1210" y="120"/>
                  </a:lnTo>
                  <a:lnTo>
                    <a:pt x="1212" y="122"/>
                  </a:lnTo>
                  <a:lnTo>
                    <a:pt x="1212" y="118"/>
                  </a:lnTo>
                  <a:lnTo>
                    <a:pt x="1216" y="112"/>
                  </a:lnTo>
                  <a:lnTo>
                    <a:pt x="1220" y="110"/>
                  </a:lnTo>
                  <a:lnTo>
                    <a:pt x="1228" y="104"/>
                  </a:lnTo>
                  <a:lnTo>
                    <a:pt x="1230" y="100"/>
                  </a:lnTo>
                  <a:lnTo>
                    <a:pt x="1232" y="100"/>
                  </a:lnTo>
                  <a:lnTo>
                    <a:pt x="1236" y="100"/>
                  </a:lnTo>
                  <a:lnTo>
                    <a:pt x="1238" y="100"/>
                  </a:lnTo>
                  <a:lnTo>
                    <a:pt x="1244" y="104"/>
                  </a:lnTo>
                  <a:lnTo>
                    <a:pt x="1248" y="102"/>
                  </a:lnTo>
                  <a:lnTo>
                    <a:pt x="1252" y="102"/>
                  </a:lnTo>
                  <a:lnTo>
                    <a:pt x="1254" y="106"/>
                  </a:lnTo>
                  <a:lnTo>
                    <a:pt x="1260" y="104"/>
                  </a:lnTo>
                  <a:lnTo>
                    <a:pt x="1270" y="104"/>
                  </a:lnTo>
                  <a:lnTo>
                    <a:pt x="1276" y="106"/>
                  </a:lnTo>
                  <a:lnTo>
                    <a:pt x="1276" y="116"/>
                  </a:lnTo>
                  <a:lnTo>
                    <a:pt x="1274" y="116"/>
                  </a:lnTo>
                  <a:lnTo>
                    <a:pt x="1274" y="118"/>
                  </a:lnTo>
                  <a:lnTo>
                    <a:pt x="1280" y="122"/>
                  </a:lnTo>
                  <a:lnTo>
                    <a:pt x="1284" y="124"/>
                  </a:lnTo>
                  <a:lnTo>
                    <a:pt x="1286" y="124"/>
                  </a:lnTo>
                  <a:lnTo>
                    <a:pt x="1288" y="126"/>
                  </a:lnTo>
                  <a:lnTo>
                    <a:pt x="1290" y="126"/>
                  </a:lnTo>
                  <a:lnTo>
                    <a:pt x="1296" y="130"/>
                  </a:lnTo>
                  <a:lnTo>
                    <a:pt x="1298" y="130"/>
                  </a:lnTo>
                  <a:lnTo>
                    <a:pt x="1298" y="128"/>
                  </a:lnTo>
                  <a:lnTo>
                    <a:pt x="1302" y="128"/>
                  </a:lnTo>
                  <a:lnTo>
                    <a:pt x="1304" y="128"/>
                  </a:lnTo>
                  <a:lnTo>
                    <a:pt x="1308" y="130"/>
                  </a:lnTo>
                  <a:lnTo>
                    <a:pt x="1310" y="130"/>
                  </a:lnTo>
                  <a:lnTo>
                    <a:pt x="1314" y="128"/>
                  </a:lnTo>
                  <a:lnTo>
                    <a:pt x="1320" y="132"/>
                  </a:lnTo>
                  <a:lnTo>
                    <a:pt x="1324" y="132"/>
                  </a:lnTo>
                  <a:lnTo>
                    <a:pt x="1326" y="130"/>
                  </a:lnTo>
                  <a:lnTo>
                    <a:pt x="1328" y="134"/>
                  </a:lnTo>
                  <a:lnTo>
                    <a:pt x="1332" y="136"/>
                  </a:lnTo>
                  <a:lnTo>
                    <a:pt x="1338" y="138"/>
                  </a:lnTo>
                  <a:lnTo>
                    <a:pt x="1346" y="138"/>
                  </a:lnTo>
                  <a:lnTo>
                    <a:pt x="1344" y="136"/>
                  </a:lnTo>
                  <a:lnTo>
                    <a:pt x="1346" y="134"/>
                  </a:lnTo>
                  <a:lnTo>
                    <a:pt x="1352" y="132"/>
                  </a:lnTo>
                  <a:lnTo>
                    <a:pt x="1350" y="130"/>
                  </a:lnTo>
                  <a:lnTo>
                    <a:pt x="1350" y="128"/>
                  </a:lnTo>
                  <a:lnTo>
                    <a:pt x="1354" y="126"/>
                  </a:lnTo>
                  <a:lnTo>
                    <a:pt x="1352" y="124"/>
                  </a:lnTo>
                  <a:lnTo>
                    <a:pt x="1350" y="122"/>
                  </a:lnTo>
                  <a:lnTo>
                    <a:pt x="1346" y="122"/>
                  </a:lnTo>
                  <a:lnTo>
                    <a:pt x="1340" y="122"/>
                  </a:lnTo>
                  <a:lnTo>
                    <a:pt x="1340" y="118"/>
                  </a:lnTo>
                  <a:lnTo>
                    <a:pt x="1336" y="116"/>
                  </a:lnTo>
                  <a:lnTo>
                    <a:pt x="1336" y="110"/>
                  </a:lnTo>
                  <a:lnTo>
                    <a:pt x="1336" y="106"/>
                  </a:lnTo>
                  <a:lnTo>
                    <a:pt x="1340" y="102"/>
                  </a:lnTo>
                  <a:lnTo>
                    <a:pt x="1348" y="100"/>
                  </a:lnTo>
                  <a:lnTo>
                    <a:pt x="1354" y="100"/>
                  </a:lnTo>
                  <a:lnTo>
                    <a:pt x="1358" y="100"/>
                  </a:lnTo>
                  <a:lnTo>
                    <a:pt x="1362" y="102"/>
                  </a:lnTo>
                  <a:lnTo>
                    <a:pt x="1362" y="104"/>
                  </a:lnTo>
                  <a:lnTo>
                    <a:pt x="1368" y="104"/>
                  </a:lnTo>
                  <a:lnTo>
                    <a:pt x="1370" y="108"/>
                  </a:lnTo>
                  <a:lnTo>
                    <a:pt x="1372" y="110"/>
                  </a:lnTo>
                  <a:lnTo>
                    <a:pt x="1380" y="110"/>
                  </a:lnTo>
                  <a:lnTo>
                    <a:pt x="1380" y="116"/>
                  </a:lnTo>
                  <a:lnTo>
                    <a:pt x="1376" y="120"/>
                  </a:lnTo>
                  <a:lnTo>
                    <a:pt x="1374" y="122"/>
                  </a:lnTo>
                  <a:lnTo>
                    <a:pt x="1372" y="124"/>
                  </a:lnTo>
                  <a:lnTo>
                    <a:pt x="1368" y="124"/>
                  </a:lnTo>
                  <a:lnTo>
                    <a:pt x="1364" y="126"/>
                  </a:lnTo>
                  <a:lnTo>
                    <a:pt x="1358" y="126"/>
                  </a:lnTo>
                  <a:lnTo>
                    <a:pt x="1358" y="130"/>
                  </a:lnTo>
                  <a:lnTo>
                    <a:pt x="1358" y="132"/>
                  </a:lnTo>
                  <a:lnTo>
                    <a:pt x="1354" y="134"/>
                  </a:lnTo>
                  <a:lnTo>
                    <a:pt x="1352" y="134"/>
                  </a:lnTo>
                  <a:lnTo>
                    <a:pt x="1356" y="134"/>
                  </a:lnTo>
                  <a:lnTo>
                    <a:pt x="1360" y="134"/>
                  </a:lnTo>
                  <a:lnTo>
                    <a:pt x="1362" y="136"/>
                  </a:lnTo>
                  <a:lnTo>
                    <a:pt x="1360" y="140"/>
                  </a:lnTo>
                  <a:lnTo>
                    <a:pt x="1358" y="140"/>
                  </a:lnTo>
                  <a:lnTo>
                    <a:pt x="1362" y="140"/>
                  </a:lnTo>
                  <a:lnTo>
                    <a:pt x="1366" y="144"/>
                  </a:lnTo>
                  <a:lnTo>
                    <a:pt x="1368" y="144"/>
                  </a:lnTo>
                  <a:lnTo>
                    <a:pt x="1368" y="140"/>
                  </a:lnTo>
                  <a:lnTo>
                    <a:pt x="1376" y="138"/>
                  </a:lnTo>
                  <a:lnTo>
                    <a:pt x="1378" y="146"/>
                  </a:lnTo>
                  <a:lnTo>
                    <a:pt x="1370" y="144"/>
                  </a:lnTo>
                  <a:lnTo>
                    <a:pt x="1368" y="144"/>
                  </a:lnTo>
                  <a:lnTo>
                    <a:pt x="1370" y="146"/>
                  </a:lnTo>
                  <a:lnTo>
                    <a:pt x="1376" y="148"/>
                  </a:lnTo>
                  <a:lnTo>
                    <a:pt x="1382" y="148"/>
                  </a:lnTo>
                  <a:lnTo>
                    <a:pt x="1384" y="152"/>
                  </a:lnTo>
                  <a:lnTo>
                    <a:pt x="1386" y="154"/>
                  </a:lnTo>
                  <a:lnTo>
                    <a:pt x="1388" y="158"/>
                  </a:lnTo>
                  <a:lnTo>
                    <a:pt x="1390" y="160"/>
                  </a:lnTo>
                  <a:lnTo>
                    <a:pt x="1390" y="158"/>
                  </a:lnTo>
                  <a:lnTo>
                    <a:pt x="1390" y="160"/>
                  </a:lnTo>
                  <a:lnTo>
                    <a:pt x="1390" y="158"/>
                  </a:lnTo>
                  <a:lnTo>
                    <a:pt x="1392" y="156"/>
                  </a:lnTo>
                  <a:lnTo>
                    <a:pt x="1388" y="152"/>
                  </a:lnTo>
                  <a:lnTo>
                    <a:pt x="1388" y="150"/>
                  </a:lnTo>
                  <a:lnTo>
                    <a:pt x="1390" y="148"/>
                  </a:lnTo>
                  <a:lnTo>
                    <a:pt x="1392" y="146"/>
                  </a:lnTo>
                  <a:lnTo>
                    <a:pt x="1394" y="146"/>
                  </a:lnTo>
                  <a:lnTo>
                    <a:pt x="1402" y="152"/>
                  </a:lnTo>
                  <a:lnTo>
                    <a:pt x="1406" y="156"/>
                  </a:lnTo>
                  <a:lnTo>
                    <a:pt x="1408" y="160"/>
                  </a:lnTo>
                  <a:lnTo>
                    <a:pt x="1414" y="160"/>
                  </a:lnTo>
                  <a:lnTo>
                    <a:pt x="1414" y="158"/>
                  </a:lnTo>
                  <a:lnTo>
                    <a:pt x="1414" y="158"/>
                  </a:lnTo>
                  <a:lnTo>
                    <a:pt x="1414" y="156"/>
                  </a:lnTo>
                  <a:lnTo>
                    <a:pt x="1414" y="156"/>
                  </a:lnTo>
                  <a:lnTo>
                    <a:pt x="1418" y="162"/>
                  </a:lnTo>
                  <a:lnTo>
                    <a:pt x="1416" y="162"/>
                  </a:lnTo>
                  <a:lnTo>
                    <a:pt x="1414" y="162"/>
                  </a:lnTo>
                  <a:lnTo>
                    <a:pt x="1410" y="168"/>
                  </a:lnTo>
                  <a:lnTo>
                    <a:pt x="1410" y="170"/>
                  </a:lnTo>
                  <a:lnTo>
                    <a:pt x="1416" y="168"/>
                  </a:lnTo>
                  <a:lnTo>
                    <a:pt x="1422" y="176"/>
                  </a:lnTo>
                  <a:lnTo>
                    <a:pt x="1432" y="174"/>
                  </a:lnTo>
                  <a:lnTo>
                    <a:pt x="1436" y="180"/>
                  </a:lnTo>
                  <a:lnTo>
                    <a:pt x="1440" y="182"/>
                  </a:lnTo>
                  <a:lnTo>
                    <a:pt x="1442" y="182"/>
                  </a:lnTo>
                  <a:lnTo>
                    <a:pt x="1442" y="180"/>
                  </a:lnTo>
                  <a:lnTo>
                    <a:pt x="1446" y="180"/>
                  </a:lnTo>
                  <a:lnTo>
                    <a:pt x="1442" y="190"/>
                  </a:lnTo>
                  <a:lnTo>
                    <a:pt x="1444" y="190"/>
                  </a:lnTo>
                  <a:lnTo>
                    <a:pt x="1444" y="192"/>
                  </a:lnTo>
                  <a:lnTo>
                    <a:pt x="1448" y="190"/>
                  </a:lnTo>
                  <a:lnTo>
                    <a:pt x="1450" y="186"/>
                  </a:lnTo>
                  <a:lnTo>
                    <a:pt x="1456" y="178"/>
                  </a:lnTo>
                  <a:lnTo>
                    <a:pt x="1458" y="168"/>
                  </a:lnTo>
                  <a:lnTo>
                    <a:pt x="1462" y="166"/>
                  </a:lnTo>
                  <a:lnTo>
                    <a:pt x="1460" y="162"/>
                  </a:lnTo>
                  <a:lnTo>
                    <a:pt x="1460" y="156"/>
                  </a:lnTo>
                  <a:lnTo>
                    <a:pt x="1466" y="150"/>
                  </a:lnTo>
                  <a:lnTo>
                    <a:pt x="1468" y="152"/>
                  </a:lnTo>
                  <a:lnTo>
                    <a:pt x="1468" y="154"/>
                  </a:lnTo>
                  <a:lnTo>
                    <a:pt x="1468" y="156"/>
                  </a:lnTo>
                  <a:lnTo>
                    <a:pt x="1470" y="156"/>
                  </a:lnTo>
                  <a:lnTo>
                    <a:pt x="1470" y="158"/>
                  </a:lnTo>
                  <a:lnTo>
                    <a:pt x="1470" y="162"/>
                  </a:lnTo>
                  <a:lnTo>
                    <a:pt x="1470" y="168"/>
                  </a:lnTo>
                  <a:lnTo>
                    <a:pt x="1474" y="164"/>
                  </a:lnTo>
                  <a:lnTo>
                    <a:pt x="1480" y="164"/>
                  </a:lnTo>
                  <a:lnTo>
                    <a:pt x="1488" y="158"/>
                  </a:lnTo>
                  <a:lnTo>
                    <a:pt x="1492" y="156"/>
                  </a:lnTo>
                  <a:lnTo>
                    <a:pt x="1496" y="154"/>
                  </a:lnTo>
                  <a:lnTo>
                    <a:pt x="1500" y="158"/>
                  </a:lnTo>
                  <a:lnTo>
                    <a:pt x="1504" y="158"/>
                  </a:lnTo>
                  <a:lnTo>
                    <a:pt x="1518" y="168"/>
                  </a:lnTo>
                  <a:lnTo>
                    <a:pt x="1518" y="170"/>
                  </a:lnTo>
                  <a:lnTo>
                    <a:pt x="1524" y="170"/>
                  </a:lnTo>
                  <a:lnTo>
                    <a:pt x="1526" y="172"/>
                  </a:lnTo>
                  <a:lnTo>
                    <a:pt x="1532" y="172"/>
                  </a:lnTo>
                  <a:lnTo>
                    <a:pt x="1536" y="170"/>
                  </a:lnTo>
                  <a:lnTo>
                    <a:pt x="1534" y="166"/>
                  </a:lnTo>
                  <a:lnTo>
                    <a:pt x="1534" y="162"/>
                  </a:lnTo>
                  <a:lnTo>
                    <a:pt x="1536" y="162"/>
                  </a:lnTo>
                  <a:lnTo>
                    <a:pt x="1536" y="160"/>
                  </a:lnTo>
                  <a:lnTo>
                    <a:pt x="1538" y="160"/>
                  </a:lnTo>
                  <a:lnTo>
                    <a:pt x="1540" y="160"/>
                  </a:lnTo>
                  <a:lnTo>
                    <a:pt x="1542" y="158"/>
                  </a:lnTo>
                  <a:lnTo>
                    <a:pt x="1542" y="160"/>
                  </a:lnTo>
                  <a:lnTo>
                    <a:pt x="1544" y="162"/>
                  </a:lnTo>
                  <a:lnTo>
                    <a:pt x="1542" y="168"/>
                  </a:lnTo>
                  <a:lnTo>
                    <a:pt x="1546" y="166"/>
                  </a:lnTo>
                  <a:lnTo>
                    <a:pt x="1548" y="166"/>
                  </a:lnTo>
                  <a:lnTo>
                    <a:pt x="1550" y="168"/>
                  </a:lnTo>
                  <a:lnTo>
                    <a:pt x="1554" y="166"/>
                  </a:lnTo>
                  <a:lnTo>
                    <a:pt x="1556" y="166"/>
                  </a:lnTo>
                  <a:lnTo>
                    <a:pt x="1556" y="160"/>
                  </a:lnTo>
                  <a:lnTo>
                    <a:pt x="1552" y="158"/>
                  </a:lnTo>
                  <a:lnTo>
                    <a:pt x="1552" y="152"/>
                  </a:lnTo>
                  <a:lnTo>
                    <a:pt x="1552" y="148"/>
                  </a:lnTo>
                  <a:lnTo>
                    <a:pt x="1554" y="148"/>
                  </a:lnTo>
                  <a:lnTo>
                    <a:pt x="1560" y="146"/>
                  </a:lnTo>
                  <a:lnTo>
                    <a:pt x="1568" y="148"/>
                  </a:lnTo>
                  <a:lnTo>
                    <a:pt x="1566" y="144"/>
                  </a:lnTo>
                  <a:lnTo>
                    <a:pt x="1562" y="144"/>
                  </a:lnTo>
                  <a:lnTo>
                    <a:pt x="1554" y="142"/>
                  </a:lnTo>
                  <a:lnTo>
                    <a:pt x="1556" y="136"/>
                  </a:lnTo>
                  <a:lnTo>
                    <a:pt x="1568" y="136"/>
                  </a:lnTo>
                  <a:lnTo>
                    <a:pt x="1570" y="134"/>
                  </a:lnTo>
                  <a:lnTo>
                    <a:pt x="1570" y="132"/>
                  </a:lnTo>
                  <a:lnTo>
                    <a:pt x="1568" y="132"/>
                  </a:lnTo>
                  <a:lnTo>
                    <a:pt x="1568" y="130"/>
                  </a:lnTo>
                  <a:lnTo>
                    <a:pt x="1564" y="130"/>
                  </a:lnTo>
                  <a:lnTo>
                    <a:pt x="1564" y="126"/>
                  </a:lnTo>
                  <a:lnTo>
                    <a:pt x="1568" y="126"/>
                  </a:lnTo>
                  <a:lnTo>
                    <a:pt x="1572" y="126"/>
                  </a:lnTo>
                  <a:lnTo>
                    <a:pt x="1576" y="130"/>
                  </a:lnTo>
                  <a:lnTo>
                    <a:pt x="1584" y="134"/>
                  </a:lnTo>
                  <a:lnTo>
                    <a:pt x="1592" y="134"/>
                  </a:lnTo>
                  <a:lnTo>
                    <a:pt x="1600" y="138"/>
                  </a:lnTo>
                  <a:lnTo>
                    <a:pt x="1604" y="136"/>
                  </a:lnTo>
                  <a:lnTo>
                    <a:pt x="1610" y="136"/>
                  </a:lnTo>
                  <a:lnTo>
                    <a:pt x="1612" y="138"/>
                  </a:lnTo>
                  <a:lnTo>
                    <a:pt x="1628" y="142"/>
                  </a:lnTo>
                  <a:lnTo>
                    <a:pt x="1628" y="144"/>
                  </a:lnTo>
                  <a:lnTo>
                    <a:pt x="1616" y="142"/>
                  </a:lnTo>
                  <a:lnTo>
                    <a:pt x="1614" y="144"/>
                  </a:lnTo>
                  <a:lnTo>
                    <a:pt x="1614" y="150"/>
                  </a:lnTo>
                  <a:lnTo>
                    <a:pt x="1642" y="148"/>
                  </a:lnTo>
                  <a:lnTo>
                    <a:pt x="1640" y="156"/>
                  </a:lnTo>
                  <a:lnTo>
                    <a:pt x="1638" y="154"/>
                  </a:lnTo>
                  <a:lnTo>
                    <a:pt x="1638" y="152"/>
                  </a:lnTo>
                  <a:lnTo>
                    <a:pt x="1638" y="152"/>
                  </a:lnTo>
                  <a:lnTo>
                    <a:pt x="1636" y="150"/>
                  </a:lnTo>
                  <a:lnTo>
                    <a:pt x="1632" y="156"/>
                  </a:lnTo>
                  <a:lnTo>
                    <a:pt x="1626" y="158"/>
                  </a:lnTo>
                  <a:lnTo>
                    <a:pt x="1626" y="160"/>
                  </a:lnTo>
                  <a:lnTo>
                    <a:pt x="1630" y="164"/>
                  </a:lnTo>
                  <a:lnTo>
                    <a:pt x="1624" y="166"/>
                  </a:lnTo>
                  <a:lnTo>
                    <a:pt x="1624" y="168"/>
                  </a:lnTo>
                  <a:lnTo>
                    <a:pt x="1626" y="170"/>
                  </a:lnTo>
                  <a:lnTo>
                    <a:pt x="1638" y="168"/>
                  </a:lnTo>
                  <a:lnTo>
                    <a:pt x="1640" y="164"/>
                  </a:lnTo>
                  <a:lnTo>
                    <a:pt x="1646" y="154"/>
                  </a:lnTo>
                  <a:lnTo>
                    <a:pt x="1650" y="146"/>
                  </a:lnTo>
                  <a:lnTo>
                    <a:pt x="1658" y="146"/>
                  </a:lnTo>
                  <a:lnTo>
                    <a:pt x="1668" y="146"/>
                  </a:lnTo>
                  <a:lnTo>
                    <a:pt x="1670" y="148"/>
                  </a:lnTo>
                  <a:lnTo>
                    <a:pt x="1672" y="150"/>
                  </a:lnTo>
                  <a:lnTo>
                    <a:pt x="1676" y="148"/>
                  </a:lnTo>
                  <a:lnTo>
                    <a:pt x="1678" y="148"/>
                  </a:lnTo>
                  <a:lnTo>
                    <a:pt x="1684" y="152"/>
                  </a:lnTo>
                  <a:lnTo>
                    <a:pt x="1690" y="154"/>
                  </a:lnTo>
                  <a:lnTo>
                    <a:pt x="1688" y="160"/>
                  </a:lnTo>
                  <a:lnTo>
                    <a:pt x="1682" y="162"/>
                  </a:lnTo>
                  <a:lnTo>
                    <a:pt x="1680" y="158"/>
                  </a:lnTo>
                  <a:lnTo>
                    <a:pt x="1678" y="158"/>
                  </a:lnTo>
                  <a:lnTo>
                    <a:pt x="1678" y="160"/>
                  </a:lnTo>
                  <a:lnTo>
                    <a:pt x="1676" y="160"/>
                  </a:lnTo>
                  <a:lnTo>
                    <a:pt x="1676" y="166"/>
                  </a:lnTo>
                  <a:lnTo>
                    <a:pt x="1682" y="166"/>
                  </a:lnTo>
                  <a:lnTo>
                    <a:pt x="1682" y="170"/>
                  </a:lnTo>
                  <a:lnTo>
                    <a:pt x="1676" y="176"/>
                  </a:lnTo>
                  <a:lnTo>
                    <a:pt x="1670" y="184"/>
                  </a:lnTo>
                  <a:lnTo>
                    <a:pt x="1678" y="182"/>
                  </a:lnTo>
                  <a:lnTo>
                    <a:pt x="1684" y="184"/>
                  </a:lnTo>
                  <a:lnTo>
                    <a:pt x="1688" y="182"/>
                  </a:lnTo>
                  <a:lnTo>
                    <a:pt x="1694" y="182"/>
                  </a:lnTo>
                  <a:lnTo>
                    <a:pt x="1700" y="182"/>
                  </a:lnTo>
                  <a:lnTo>
                    <a:pt x="1708" y="182"/>
                  </a:lnTo>
                  <a:lnTo>
                    <a:pt x="1714" y="182"/>
                  </a:lnTo>
                  <a:lnTo>
                    <a:pt x="1720" y="182"/>
                  </a:lnTo>
                  <a:lnTo>
                    <a:pt x="1722" y="180"/>
                  </a:lnTo>
                  <a:lnTo>
                    <a:pt x="1730" y="176"/>
                  </a:lnTo>
                  <a:lnTo>
                    <a:pt x="1734" y="176"/>
                  </a:lnTo>
                  <a:lnTo>
                    <a:pt x="1736" y="178"/>
                  </a:lnTo>
                  <a:lnTo>
                    <a:pt x="1740" y="180"/>
                  </a:lnTo>
                  <a:lnTo>
                    <a:pt x="1746" y="180"/>
                  </a:lnTo>
                  <a:lnTo>
                    <a:pt x="1748" y="178"/>
                  </a:lnTo>
                  <a:lnTo>
                    <a:pt x="1756" y="174"/>
                  </a:lnTo>
                  <a:lnTo>
                    <a:pt x="1760" y="174"/>
                  </a:lnTo>
                  <a:lnTo>
                    <a:pt x="1764" y="176"/>
                  </a:lnTo>
                  <a:lnTo>
                    <a:pt x="1768" y="176"/>
                  </a:lnTo>
                  <a:lnTo>
                    <a:pt x="1772" y="176"/>
                  </a:lnTo>
                  <a:lnTo>
                    <a:pt x="1774" y="178"/>
                  </a:lnTo>
                  <a:lnTo>
                    <a:pt x="1778" y="178"/>
                  </a:lnTo>
                  <a:lnTo>
                    <a:pt x="1780" y="176"/>
                  </a:lnTo>
                  <a:lnTo>
                    <a:pt x="1784" y="176"/>
                  </a:lnTo>
                  <a:lnTo>
                    <a:pt x="1788" y="178"/>
                  </a:lnTo>
                  <a:lnTo>
                    <a:pt x="1788" y="176"/>
                  </a:lnTo>
                  <a:lnTo>
                    <a:pt x="1792" y="174"/>
                  </a:lnTo>
                  <a:lnTo>
                    <a:pt x="1798" y="178"/>
                  </a:lnTo>
                  <a:lnTo>
                    <a:pt x="1802" y="178"/>
                  </a:lnTo>
                  <a:lnTo>
                    <a:pt x="1806" y="180"/>
                  </a:lnTo>
                  <a:lnTo>
                    <a:pt x="1808" y="182"/>
                  </a:lnTo>
                  <a:lnTo>
                    <a:pt x="1810" y="186"/>
                  </a:lnTo>
                  <a:lnTo>
                    <a:pt x="1814" y="186"/>
                  </a:lnTo>
                  <a:lnTo>
                    <a:pt x="1818" y="190"/>
                  </a:lnTo>
                  <a:lnTo>
                    <a:pt x="1822" y="194"/>
                  </a:lnTo>
                  <a:lnTo>
                    <a:pt x="1818" y="196"/>
                  </a:lnTo>
                  <a:lnTo>
                    <a:pt x="1818" y="200"/>
                  </a:lnTo>
                  <a:lnTo>
                    <a:pt x="1820" y="200"/>
                  </a:lnTo>
                  <a:lnTo>
                    <a:pt x="1820" y="204"/>
                  </a:lnTo>
                  <a:lnTo>
                    <a:pt x="1818" y="206"/>
                  </a:lnTo>
                  <a:lnTo>
                    <a:pt x="1822" y="208"/>
                  </a:lnTo>
                  <a:lnTo>
                    <a:pt x="1826" y="208"/>
                  </a:lnTo>
                  <a:lnTo>
                    <a:pt x="1826" y="210"/>
                  </a:lnTo>
                  <a:lnTo>
                    <a:pt x="1830" y="214"/>
                  </a:lnTo>
                  <a:lnTo>
                    <a:pt x="1830" y="218"/>
                  </a:lnTo>
                  <a:lnTo>
                    <a:pt x="1832" y="220"/>
                  </a:lnTo>
                  <a:lnTo>
                    <a:pt x="1832" y="224"/>
                  </a:lnTo>
                  <a:lnTo>
                    <a:pt x="1834" y="222"/>
                  </a:lnTo>
                  <a:lnTo>
                    <a:pt x="1838" y="208"/>
                  </a:lnTo>
                  <a:lnTo>
                    <a:pt x="1842" y="208"/>
                  </a:lnTo>
                  <a:lnTo>
                    <a:pt x="1850" y="204"/>
                  </a:lnTo>
                  <a:lnTo>
                    <a:pt x="1852" y="204"/>
                  </a:lnTo>
                  <a:lnTo>
                    <a:pt x="1854" y="204"/>
                  </a:lnTo>
                  <a:lnTo>
                    <a:pt x="1866" y="204"/>
                  </a:lnTo>
                  <a:lnTo>
                    <a:pt x="1876" y="204"/>
                  </a:lnTo>
                  <a:lnTo>
                    <a:pt x="1876" y="208"/>
                  </a:lnTo>
                  <a:lnTo>
                    <a:pt x="1880" y="208"/>
                  </a:lnTo>
                  <a:lnTo>
                    <a:pt x="1882" y="208"/>
                  </a:lnTo>
                  <a:lnTo>
                    <a:pt x="1884" y="206"/>
                  </a:lnTo>
                  <a:lnTo>
                    <a:pt x="1896" y="206"/>
                  </a:lnTo>
                  <a:lnTo>
                    <a:pt x="1904" y="208"/>
                  </a:lnTo>
                  <a:lnTo>
                    <a:pt x="1904" y="210"/>
                  </a:lnTo>
                  <a:lnTo>
                    <a:pt x="1906" y="210"/>
                  </a:lnTo>
                  <a:lnTo>
                    <a:pt x="1910" y="208"/>
                  </a:lnTo>
                  <a:lnTo>
                    <a:pt x="1916" y="208"/>
                  </a:lnTo>
                  <a:lnTo>
                    <a:pt x="1918" y="208"/>
                  </a:lnTo>
                  <a:lnTo>
                    <a:pt x="1920" y="208"/>
                  </a:lnTo>
                  <a:lnTo>
                    <a:pt x="1926" y="204"/>
                  </a:lnTo>
                  <a:lnTo>
                    <a:pt x="1926" y="208"/>
                  </a:lnTo>
                  <a:lnTo>
                    <a:pt x="1926" y="214"/>
                  </a:lnTo>
                  <a:lnTo>
                    <a:pt x="1928" y="214"/>
                  </a:lnTo>
                  <a:lnTo>
                    <a:pt x="1932" y="216"/>
                  </a:lnTo>
                  <a:lnTo>
                    <a:pt x="1934" y="230"/>
                  </a:lnTo>
                  <a:lnTo>
                    <a:pt x="1944" y="228"/>
                  </a:lnTo>
                  <a:lnTo>
                    <a:pt x="1944" y="226"/>
                  </a:lnTo>
                  <a:lnTo>
                    <a:pt x="1948" y="228"/>
                  </a:lnTo>
                  <a:lnTo>
                    <a:pt x="1952" y="226"/>
                  </a:lnTo>
                  <a:lnTo>
                    <a:pt x="1952" y="222"/>
                  </a:lnTo>
                  <a:lnTo>
                    <a:pt x="1956" y="222"/>
                  </a:lnTo>
                  <a:lnTo>
                    <a:pt x="1958" y="218"/>
                  </a:lnTo>
                  <a:lnTo>
                    <a:pt x="1962" y="218"/>
                  </a:lnTo>
                  <a:lnTo>
                    <a:pt x="1962" y="212"/>
                  </a:lnTo>
                  <a:lnTo>
                    <a:pt x="1962" y="208"/>
                  </a:lnTo>
                  <a:lnTo>
                    <a:pt x="1958" y="206"/>
                  </a:lnTo>
                  <a:lnTo>
                    <a:pt x="1956" y="206"/>
                  </a:lnTo>
                  <a:lnTo>
                    <a:pt x="1956" y="198"/>
                  </a:lnTo>
                  <a:lnTo>
                    <a:pt x="1956" y="192"/>
                  </a:lnTo>
                  <a:lnTo>
                    <a:pt x="1960" y="192"/>
                  </a:lnTo>
                  <a:lnTo>
                    <a:pt x="1964" y="194"/>
                  </a:lnTo>
                  <a:lnTo>
                    <a:pt x="1970" y="194"/>
                  </a:lnTo>
                  <a:lnTo>
                    <a:pt x="1978" y="194"/>
                  </a:lnTo>
                  <a:lnTo>
                    <a:pt x="1982" y="196"/>
                  </a:lnTo>
                  <a:lnTo>
                    <a:pt x="1986" y="196"/>
                  </a:lnTo>
                  <a:lnTo>
                    <a:pt x="1988" y="194"/>
                  </a:lnTo>
                  <a:lnTo>
                    <a:pt x="1992" y="196"/>
                  </a:lnTo>
                  <a:lnTo>
                    <a:pt x="1998" y="196"/>
                  </a:lnTo>
                  <a:lnTo>
                    <a:pt x="2004" y="198"/>
                  </a:lnTo>
                  <a:lnTo>
                    <a:pt x="2012" y="196"/>
                  </a:lnTo>
                  <a:lnTo>
                    <a:pt x="2014" y="194"/>
                  </a:lnTo>
                  <a:lnTo>
                    <a:pt x="2014" y="196"/>
                  </a:lnTo>
                  <a:lnTo>
                    <a:pt x="2020" y="202"/>
                  </a:lnTo>
                  <a:lnTo>
                    <a:pt x="2026" y="202"/>
                  </a:lnTo>
                  <a:lnTo>
                    <a:pt x="2030" y="204"/>
                  </a:lnTo>
                  <a:lnTo>
                    <a:pt x="2032" y="208"/>
                  </a:lnTo>
                  <a:lnTo>
                    <a:pt x="2036" y="210"/>
                  </a:lnTo>
                  <a:lnTo>
                    <a:pt x="2040" y="210"/>
                  </a:lnTo>
                  <a:lnTo>
                    <a:pt x="2042" y="210"/>
                  </a:lnTo>
                  <a:lnTo>
                    <a:pt x="2046" y="208"/>
                  </a:lnTo>
                  <a:lnTo>
                    <a:pt x="2050" y="208"/>
                  </a:lnTo>
                  <a:lnTo>
                    <a:pt x="2052" y="210"/>
                  </a:lnTo>
                  <a:lnTo>
                    <a:pt x="2056" y="212"/>
                  </a:lnTo>
                  <a:lnTo>
                    <a:pt x="2066" y="212"/>
                  </a:lnTo>
                  <a:lnTo>
                    <a:pt x="2070" y="216"/>
                  </a:lnTo>
                  <a:lnTo>
                    <a:pt x="2070" y="220"/>
                  </a:lnTo>
                  <a:lnTo>
                    <a:pt x="2074" y="222"/>
                  </a:lnTo>
                  <a:lnTo>
                    <a:pt x="2078" y="226"/>
                  </a:lnTo>
                  <a:lnTo>
                    <a:pt x="2080" y="234"/>
                  </a:lnTo>
                  <a:lnTo>
                    <a:pt x="2090" y="236"/>
                  </a:lnTo>
                  <a:lnTo>
                    <a:pt x="2090" y="238"/>
                  </a:lnTo>
                  <a:lnTo>
                    <a:pt x="2094" y="238"/>
                  </a:lnTo>
                  <a:lnTo>
                    <a:pt x="2096" y="238"/>
                  </a:lnTo>
                  <a:lnTo>
                    <a:pt x="2100" y="242"/>
                  </a:lnTo>
                  <a:lnTo>
                    <a:pt x="2098" y="244"/>
                  </a:lnTo>
                  <a:lnTo>
                    <a:pt x="2098" y="246"/>
                  </a:lnTo>
                  <a:lnTo>
                    <a:pt x="2100" y="246"/>
                  </a:lnTo>
                  <a:lnTo>
                    <a:pt x="2106" y="250"/>
                  </a:lnTo>
                  <a:lnTo>
                    <a:pt x="2112" y="254"/>
                  </a:lnTo>
                  <a:lnTo>
                    <a:pt x="2116" y="254"/>
                  </a:lnTo>
                  <a:lnTo>
                    <a:pt x="2118" y="258"/>
                  </a:lnTo>
                  <a:lnTo>
                    <a:pt x="2126" y="260"/>
                  </a:lnTo>
                  <a:lnTo>
                    <a:pt x="2128" y="264"/>
                  </a:lnTo>
                  <a:lnTo>
                    <a:pt x="2132" y="264"/>
                  </a:lnTo>
                  <a:lnTo>
                    <a:pt x="2136" y="264"/>
                  </a:lnTo>
                  <a:lnTo>
                    <a:pt x="2138" y="270"/>
                  </a:lnTo>
                  <a:lnTo>
                    <a:pt x="2140" y="272"/>
                  </a:lnTo>
                  <a:lnTo>
                    <a:pt x="2144" y="274"/>
                  </a:lnTo>
                  <a:lnTo>
                    <a:pt x="2144" y="280"/>
                  </a:lnTo>
                  <a:lnTo>
                    <a:pt x="2142" y="288"/>
                  </a:lnTo>
                  <a:lnTo>
                    <a:pt x="2148" y="290"/>
                  </a:lnTo>
                  <a:lnTo>
                    <a:pt x="2146" y="278"/>
                  </a:lnTo>
                  <a:lnTo>
                    <a:pt x="2156" y="276"/>
                  </a:lnTo>
                  <a:lnTo>
                    <a:pt x="2168" y="276"/>
                  </a:lnTo>
                  <a:lnTo>
                    <a:pt x="2170" y="278"/>
                  </a:lnTo>
                  <a:lnTo>
                    <a:pt x="2174" y="280"/>
                  </a:lnTo>
                  <a:lnTo>
                    <a:pt x="2176" y="280"/>
                  </a:lnTo>
                  <a:lnTo>
                    <a:pt x="2178" y="282"/>
                  </a:lnTo>
                  <a:lnTo>
                    <a:pt x="2178" y="286"/>
                  </a:lnTo>
                  <a:lnTo>
                    <a:pt x="2184" y="288"/>
                  </a:lnTo>
                  <a:lnTo>
                    <a:pt x="2184" y="292"/>
                  </a:lnTo>
                  <a:lnTo>
                    <a:pt x="2192" y="296"/>
                  </a:lnTo>
                  <a:lnTo>
                    <a:pt x="2198" y="300"/>
                  </a:lnTo>
                  <a:lnTo>
                    <a:pt x="2200" y="302"/>
                  </a:lnTo>
                  <a:lnTo>
                    <a:pt x="2204" y="302"/>
                  </a:lnTo>
                  <a:lnTo>
                    <a:pt x="2204" y="304"/>
                  </a:lnTo>
                  <a:lnTo>
                    <a:pt x="2200" y="306"/>
                  </a:lnTo>
                  <a:lnTo>
                    <a:pt x="2200" y="306"/>
                  </a:lnTo>
                  <a:close/>
                  <a:moveTo>
                    <a:pt x="26" y="538"/>
                  </a:moveTo>
                  <a:lnTo>
                    <a:pt x="26" y="538"/>
                  </a:lnTo>
                  <a:lnTo>
                    <a:pt x="16" y="528"/>
                  </a:lnTo>
                  <a:lnTo>
                    <a:pt x="12" y="530"/>
                  </a:lnTo>
                  <a:lnTo>
                    <a:pt x="14" y="526"/>
                  </a:lnTo>
                  <a:lnTo>
                    <a:pt x="14" y="524"/>
                  </a:lnTo>
                  <a:lnTo>
                    <a:pt x="12" y="524"/>
                  </a:lnTo>
                  <a:lnTo>
                    <a:pt x="10" y="524"/>
                  </a:lnTo>
                  <a:lnTo>
                    <a:pt x="12" y="524"/>
                  </a:lnTo>
                  <a:lnTo>
                    <a:pt x="8" y="528"/>
                  </a:lnTo>
                  <a:lnTo>
                    <a:pt x="6" y="528"/>
                  </a:lnTo>
                  <a:lnTo>
                    <a:pt x="4" y="536"/>
                  </a:lnTo>
                  <a:lnTo>
                    <a:pt x="6" y="536"/>
                  </a:lnTo>
                  <a:lnTo>
                    <a:pt x="4" y="538"/>
                  </a:lnTo>
                  <a:lnTo>
                    <a:pt x="4" y="542"/>
                  </a:lnTo>
                  <a:lnTo>
                    <a:pt x="0" y="544"/>
                  </a:lnTo>
                  <a:lnTo>
                    <a:pt x="0" y="544"/>
                  </a:lnTo>
                  <a:lnTo>
                    <a:pt x="4" y="548"/>
                  </a:lnTo>
                  <a:lnTo>
                    <a:pt x="14" y="552"/>
                  </a:lnTo>
                  <a:lnTo>
                    <a:pt x="26" y="554"/>
                  </a:lnTo>
                  <a:lnTo>
                    <a:pt x="32" y="554"/>
                  </a:lnTo>
                  <a:lnTo>
                    <a:pt x="40" y="554"/>
                  </a:lnTo>
                  <a:lnTo>
                    <a:pt x="46" y="552"/>
                  </a:lnTo>
                  <a:lnTo>
                    <a:pt x="44" y="542"/>
                  </a:lnTo>
                  <a:lnTo>
                    <a:pt x="36" y="542"/>
                  </a:lnTo>
                  <a:lnTo>
                    <a:pt x="30" y="540"/>
                  </a:lnTo>
                  <a:lnTo>
                    <a:pt x="26" y="538"/>
                  </a:lnTo>
                  <a:lnTo>
                    <a:pt x="26" y="53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34" name="Freeform 550">
              <a:extLst>
                <a:ext uri="{FF2B5EF4-FFF2-40B4-BE49-F238E27FC236}">
                  <a16:creationId xmlns:a16="http://schemas.microsoft.com/office/drawing/2014/main" id="{37B0682F-CD3D-422D-BA84-EC9AB46C0FBB}"/>
                </a:ext>
              </a:extLst>
            </p:cNvPr>
            <p:cNvSpPr>
              <a:spLocks/>
            </p:cNvSpPr>
            <p:nvPr/>
          </p:nvSpPr>
          <p:spPr bwMode="auto">
            <a:xfrm>
              <a:off x="4784725" y="2752725"/>
              <a:ext cx="180975" cy="139700"/>
            </a:xfrm>
            <a:custGeom>
              <a:avLst/>
              <a:gdLst/>
              <a:ahLst/>
              <a:cxnLst>
                <a:cxn ang="0">
                  <a:pos x="114" y="58"/>
                </a:cxn>
                <a:cxn ang="0">
                  <a:pos x="108" y="58"/>
                </a:cxn>
                <a:cxn ang="0">
                  <a:pos x="106" y="60"/>
                </a:cxn>
                <a:cxn ang="0">
                  <a:pos x="102" y="58"/>
                </a:cxn>
                <a:cxn ang="0">
                  <a:pos x="96" y="56"/>
                </a:cxn>
                <a:cxn ang="0">
                  <a:pos x="94" y="52"/>
                </a:cxn>
                <a:cxn ang="0">
                  <a:pos x="94" y="48"/>
                </a:cxn>
                <a:cxn ang="0">
                  <a:pos x="94" y="42"/>
                </a:cxn>
                <a:cxn ang="0">
                  <a:pos x="96" y="38"/>
                </a:cxn>
                <a:cxn ang="0">
                  <a:pos x="94" y="34"/>
                </a:cxn>
                <a:cxn ang="0">
                  <a:pos x="94" y="30"/>
                </a:cxn>
                <a:cxn ang="0">
                  <a:pos x="92" y="24"/>
                </a:cxn>
                <a:cxn ang="0">
                  <a:pos x="84" y="14"/>
                </a:cxn>
                <a:cxn ang="0">
                  <a:pos x="78" y="2"/>
                </a:cxn>
                <a:cxn ang="0">
                  <a:pos x="72" y="0"/>
                </a:cxn>
                <a:cxn ang="0">
                  <a:pos x="66" y="6"/>
                </a:cxn>
                <a:cxn ang="0">
                  <a:pos x="60" y="8"/>
                </a:cxn>
                <a:cxn ang="0">
                  <a:pos x="56" y="12"/>
                </a:cxn>
                <a:cxn ang="0">
                  <a:pos x="50" y="10"/>
                </a:cxn>
                <a:cxn ang="0">
                  <a:pos x="44" y="8"/>
                </a:cxn>
                <a:cxn ang="0">
                  <a:pos x="34" y="6"/>
                </a:cxn>
                <a:cxn ang="0">
                  <a:pos x="30" y="2"/>
                </a:cxn>
                <a:cxn ang="0">
                  <a:pos x="26" y="18"/>
                </a:cxn>
                <a:cxn ang="0">
                  <a:pos x="18" y="26"/>
                </a:cxn>
                <a:cxn ang="0">
                  <a:pos x="16" y="40"/>
                </a:cxn>
                <a:cxn ang="0">
                  <a:pos x="10" y="48"/>
                </a:cxn>
                <a:cxn ang="0">
                  <a:pos x="4" y="52"/>
                </a:cxn>
                <a:cxn ang="0">
                  <a:pos x="4" y="56"/>
                </a:cxn>
                <a:cxn ang="0">
                  <a:pos x="8" y="62"/>
                </a:cxn>
                <a:cxn ang="0">
                  <a:pos x="10" y="66"/>
                </a:cxn>
                <a:cxn ang="0">
                  <a:pos x="14" y="70"/>
                </a:cxn>
                <a:cxn ang="0">
                  <a:pos x="18" y="70"/>
                </a:cxn>
                <a:cxn ang="0">
                  <a:pos x="20" y="66"/>
                </a:cxn>
                <a:cxn ang="0">
                  <a:pos x="28" y="70"/>
                </a:cxn>
                <a:cxn ang="0">
                  <a:pos x="28" y="72"/>
                </a:cxn>
                <a:cxn ang="0">
                  <a:pos x="24" y="74"/>
                </a:cxn>
                <a:cxn ang="0">
                  <a:pos x="30" y="80"/>
                </a:cxn>
                <a:cxn ang="0">
                  <a:pos x="36" y="82"/>
                </a:cxn>
                <a:cxn ang="0">
                  <a:pos x="38" y="84"/>
                </a:cxn>
                <a:cxn ang="0">
                  <a:pos x="36" y="88"/>
                </a:cxn>
                <a:cxn ang="0">
                  <a:pos x="42" y="88"/>
                </a:cxn>
                <a:cxn ang="0">
                  <a:pos x="48" y="86"/>
                </a:cxn>
                <a:cxn ang="0">
                  <a:pos x="54" y="88"/>
                </a:cxn>
                <a:cxn ang="0">
                  <a:pos x="64" y="86"/>
                </a:cxn>
                <a:cxn ang="0">
                  <a:pos x="72" y="80"/>
                </a:cxn>
                <a:cxn ang="0">
                  <a:pos x="80" y="82"/>
                </a:cxn>
                <a:cxn ang="0">
                  <a:pos x="86" y="82"/>
                </a:cxn>
                <a:cxn ang="0">
                  <a:pos x="94" y="80"/>
                </a:cxn>
                <a:cxn ang="0">
                  <a:pos x="104" y="82"/>
                </a:cxn>
                <a:cxn ang="0">
                  <a:pos x="104" y="78"/>
                </a:cxn>
                <a:cxn ang="0">
                  <a:pos x="106" y="74"/>
                </a:cxn>
                <a:cxn ang="0">
                  <a:pos x="110" y="74"/>
                </a:cxn>
                <a:cxn ang="0">
                  <a:pos x="112" y="70"/>
                </a:cxn>
                <a:cxn ang="0">
                  <a:pos x="114" y="62"/>
                </a:cxn>
                <a:cxn ang="0">
                  <a:pos x="112" y="60"/>
                </a:cxn>
                <a:cxn ang="0">
                  <a:pos x="114" y="58"/>
                </a:cxn>
              </a:cxnLst>
              <a:rect l="0" t="0" r="r" b="b"/>
              <a:pathLst>
                <a:path w="114" h="88">
                  <a:moveTo>
                    <a:pt x="114" y="58"/>
                  </a:moveTo>
                  <a:lnTo>
                    <a:pt x="114" y="58"/>
                  </a:lnTo>
                  <a:lnTo>
                    <a:pt x="112" y="58"/>
                  </a:lnTo>
                  <a:lnTo>
                    <a:pt x="108" y="58"/>
                  </a:lnTo>
                  <a:lnTo>
                    <a:pt x="106" y="58"/>
                  </a:lnTo>
                  <a:lnTo>
                    <a:pt x="106" y="60"/>
                  </a:lnTo>
                  <a:lnTo>
                    <a:pt x="104" y="60"/>
                  </a:lnTo>
                  <a:lnTo>
                    <a:pt x="102" y="58"/>
                  </a:lnTo>
                  <a:lnTo>
                    <a:pt x="100" y="58"/>
                  </a:lnTo>
                  <a:lnTo>
                    <a:pt x="96" y="56"/>
                  </a:lnTo>
                  <a:lnTo>
                    <a:pt x="94" y="54"/>
                  </a:lnTo>
                  <a:lnTo>
                    <a:pt x="94" y="52"/>
                  </a:lnTo>
                  <a:lnTo>
                    <a:pt x="96" y="50"/>
                  </a:lnTo>
                  <a:lnTo>
                    <a:pt x="94" y="48"/>
                  </a:lnTo>
                  <a:lnTo>
                    <a:pt x="94" y="48"/>
                  </a:lnTo>
                  <a:lnTo>
                    <a:pt x="94" y="42"/>
                  </a:lnTo>
                  <a:lnTo>
                    <a:pt x="94" y="40"/>
                  </a:lnTo>
                  <a:lnTo>
                    <a:pt x="96" y="38"/>
                  </a:lnTo>
                  <a:lnTo>
                    <a:pt x="94" y="36"/>
                  </a:lnTo>
                  <a:lnTo>
                    <a:pt x="94" y="34"/>
                  </a:lnTo>
                  <a:lnTo>
                    <a:pt x="94" y="32"/>
                  </a:lnTo>
                  <a:lnTo>
                    <a:pt x="94" y="30"/>
                  </a:lnTo>
                  <a:lnTo>
                    <a:pt x="94" y="28"/>
                  </a:lnTo>
                  <a:lnTo>
                    <a:pt x="92" y="24"/>
                  </a:lnTo>
                  <a:lnTo>
                    <a:pt x="88" y="18"/>
                  </a:lnTo>
                  <a:lnTo>
                    <a:pt x="84" y="14"/>
                  </a:lnTo>
                  <a:lnTo>
                    <a:pt x="84" y="10"/>
                  </a:lnTo>
                  <a:lnTo>
                    <a:pt x="78" y="2"/>
                  </a:lnTo>
                  <a:lnTo>
                    <a:pt x="74" y="0"/>
                  </a:lnTo>
                  <a:lnTo>
                    <a:pt x="72" y="0"/>
                  </a:lnTo>
                  <a:lnTo>
                    <a:pt x="68" y="4"/>
                  </a:lnTo>
                  <a:lnTo>
                    <a:pt x="66" y="6"/>
                  </a:lnTo>
                  <a:lnTo>
                    <a:pt x="62" y="8"/>
                  </a:lnTo>
                  <a:lnTo>
                    <a:pt x="60" y="8"/>
                  </a:lnTo>
                  <a:lnTo>
                    <a:pt x="60" y="10"/>
                  </a:lnTo>
                  <a:lnTo>
                    <a:pt x="56" y="12"/>
                  </a:lnTo>
                  <a:lnTo>
                    <a:pt x="52" y="14"/>
                  </a:lnTo>
                  <a:lnTo>
                    <a:pt x="50" y="10"/>
                  </a:lnTo>
                  <a:lnTo>
                    <a:pt x="48" y="8"/>
                  </a:lnTo>
                  <a:lnTo>
                    <a:pt x="44" y="8"/>
                  </a:lnTo>
                  <a:lnTo>
                    <a:pt x="38" y="8"/>
                  </a:lnTo>
                  <a:lnTo>
                    <a:pt x="34" y="6"/>
                  </a:lnTo>
                  <a:lnTo>
                    <a:pt x="32" y="2"/>
                  </a:lnTo>
                  <a:lnTo>
                    <a:pt x="30" y="2"/>
                  </a:lnTo>
                  <a:lnTo>
                    <a:pt x="28" y="14"/>
                  </a:lnTo>
                  <a:lnTo>
                    <a:pt x="26" y="18"/>
                  </a:lnTo>
                  <a:lnTo>
                    <a:pt x="20" y="22"/>
                  </a:lnTo>
                  <a:lnTo>
                    <a:pt x="18" y="26"/>
                  </a:lnTo>
                  <a:lnTo>
                    <a:pt x="16" y="32"/>
                  </a:lnTo>
                  <a:lnTo>
                    <a:pt x="16" y="40"/>
                  </a:lnTo>
                  <a:lnTo>
                    <a:pt x="14" y="46"/>
                  </a:lnTo>
                  <a:lnTo>
                    <a:pt x="10" y="48"/>
                  </a:lnTo>
                  <a:lnTo>
                    <a:pt x="8" y="50"/>
                  </a:lnTo>
                  <a:lnTo>
                    <a:pt x="4" y="52"/>
                  </a:lnTo>
                  <a:lnTo>
                    <a:pt x="0" y="52"/>
                  </a:lnTo>
                  <a:lnTo>
                    <a:pt x="4" y="56"/>
                  </a:lnTo>
                  <a:lnTo>
                    <a:pt x="6" y="58"/>
                  </a:lnTo>
                  <a:lnTo>
                    <a:pt x="8" y="62"/>
                  </a:lnTo>
                  <a:lnTo>
                    <a:pt x="6" y="66"/>
                  </a:lnTo>
                  <a:lnTo>
                    <a:pt x="10" y="66"/>
                  </a:lnTo>
                  <a:lnTo>
                    <a:pt x="12" y="66"/>
                  </a:lnTo>
                  <a:lnTo>
                    <a:pt x="14" y="70"/>
                  </a:lnTo>
                  <a:lnTo>
                    <a:pt x="16" y="72"/>
                  </a:lnTo>
                  <a:lnTo>
                    <a:pt x="18" y="70"/>
                  </a:lnTo>
                  <a:lnTo>
                    <a:pt x="20" y="68"/>
                  </a:lnTo>
                  <a:lnTo>
                    <a:pt x="20" y="66"/>
                  </a:lnTo>
                  <a:lnTo>
                    <a:pt x="24" y="66"/>
                  </a:lnTo>
                  <a:lnTo>
                    <a:pt x="28" y="70"/>
                  </a:lnTo>
                  <a:lnTo>
                    <a:pt x="30" y="72"/>
                  </a:lnTo>
                  <a:lnTo>
                    <a:pt x="28" y="72"/>
                  </a:lnTo>
                  <a:lnTo>
                    <a:pt x="24" y="72"/>
                  </a:lnTo>
                  <a:lnTo>
                    <a:pt x="24" y="74"/>
                  </a:lnTo>
                  <a:lnTo>
                    <a:pt x="26" y="78"/>
                  </a:lnTo>
                  <a:lnTo>
                    <a:pt x="30" y="80"/>
                  </a:lnTo>
                  <a:lnTo>
                    <a:pt x="32" y="80"/>
                  </a:lnTo>
                  <a:lnTo>
                    <a:pt x="36" y="82"/>
                  </a:lnTo>
                  <a:lnTo>
                    <a:pt x="38" y="82"/>
                  </a:lnTo>
                  <a:lnTo>
                    <a:pt x="38" y="84"/>
                  </a:lnTo>
                  <a:lnTo>
                    <a:pt x="36" y="86"/>
                  </a:lnTo>
                  <a:lnTo>
                    <a:pt x="36" y="88"/>
                  </a:lnTo>
                  <a:lnTo>
                    <a:pt x="38" y="88"/>
                  </a:lnTo>
                  <a:lnTo>
                    <a:pt x="42" y="88"/>
                  </a:lnTo>
                  <a:lnTo>
                    <a:pt x="46" y="88"/>
                  </a:lnTo>
                  <a:lnTo>
                    <a:pt x="48" y="86"/>
                  </a:lnTo>
                  <a:lnTo>
                    <a:pt x="50" y="88"/>
                  </a:lnTo>
                  <a:lnTo>
                    <a:pt x="54" y="88"/>
                  </a:lnTo>
                  <a:lnTo>
                    <a:pt x="60" y="88"/>
                  </a:lnTo>
                  <a:lnTo>
                    <a:pt x="64" y="86"/>
                  </a:lnTo>
                  <a:lnTo>
                    <a:pt x="68" y="84"/>
                  </a:lnTo>
                  <a:lnTo>
                    <a:pt x="72" y="80"/>
                  </a:lnTo>
                  <a:lnTo>
                    <a:pt x="76" y="80"/>
                  </a:lnTo>
                  <a:lnTo>
                    <a:pt x="80" y="82"/>
                  </a:lnTo>
                  <a:lnTo>
                    <a:pt x="82" y="84"/>
                  </a:lnTo>
                  <a:lnTo>
                    <a:pt x="86" y="82"/>
                  </a:lnTo>
                  <a:lnTo>
                    <a:pt x="90" y="80"/>
                  </a:lnTo>
                  <a:lnTo>
                    <a:pt x="94" y="80"/>
                  </a:lnTo>
                  <a:lnTo>
                    <a:pt x="100" y="84"/>
                  </a:lnTo>
                  <a:lnTo>
                    <a:pt x="104" y="82"/>
                  </a:lnTo>
                  <a:lnTo>
                    <a:pt x="104" y="80"/>
                  </a:lnTo>
                  <a:lnTo>
                    <a:pt x="104" y="78"/>
                  </a:lnTo>
                  <a:lnTo>
                    <a:pt x="104" y="76"/>
                  </a:lnTo>
                  <a:lnTo>
                    <a:pt x="106" y="74"/>
                  </a:lnTo>
                  <a:lnTo>
                    <a:pt x="110" y="76"/>
                  </a:lnTo>
                  <a:lnTo>
                    <a:pt x="110" y="74"/>
                  </a:lnTo>
                  <a:lnTo>
                    <a:pt x="112" y="74"/>
                  </a:lnTo>
                  <a:lnTo>
                    <a:pt x="112" y="70"/>
                  </a:lnTo>
                  <a:lnTo>
                    <a:pt x="112" y="64"/>
                  </a:lnTo>
                  <a:lnTo>
                    <a:pt x="114" y="62"/>
                  </a:lnTo>
                  <a:lnTo>
                    <a:pt x="112" y="62"/>
                  </a:lnTo>
                  <a:lnTo>
                    <a:pt x="112" y="60"/>
                  </a:lnTo>
                  <a:lnTo>
                    <a:pt x="114" y="60"/>
                  </a:lnTo>
                  <a:lnTo>
                    <a:pt x="114" y="58"/>
                  </a:lnTo>
                  <a:lnTo>
                    <a:pt x="114" y="58"/>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35" name="Freeform 551">
              <a:extLst>
                <a:ext uri="{FF2B5EF4-FFF2-40B4-BE49-F238E27FC236}">
                  <a16:creationId xmlns:a16="http://schemas.microsoft.com/office/drawing/2014/main" id="{62254506-6778-45A1-9EF8-CD83EBCDD7DD}"/>
                </a:ext>
              </a:extLst>
            </p:cNvPr>
            <p:cNvSpPr>
              <a:spLocks noEditPoints="1"/>
            </p:cNvSpPr>
            <p:nvPr/>
          </p:nvSpPr>
          <p:spPr bwMode="auto">
            <a:xfrm>
              <a:off x="4486275" y="2800350"/>
              <a:ext cx="238125" cy="298450"/>
            </a:xfrm>
            <a:custGeom>
              <a:avLst/>
              <a:gdLst/>
              <a:ahLst/>
              <a:cxnLst>
                <a:cxn ang="0">
                  <a:pos x="76" y="164"/>
                </a:cxn>
                <a:cxn ang="0">
                  <a:pos x="90" y="180"/>
                </a:cxn>
                <a:cxn ang="0">
                  <a:pos x="104" y="186"/>
                </a:cxn>
                <a:cxn ang="0">
                  <a:pos x="112" y="180"/>
                </a:cxn>
                <a:cxn ang="0">
                  <a:pos x="112" y="168"/>
                </a:cxn>
                <a:cxn ang="0">
                  <a:pos x="96" y="168"/>
                </a:cxn>
                <a:cxn ang="0">
                  <a:pos x="80" y="164"/>
                </a:cxn>
                <a:cxn ang="0">
                  <a:pos x="8" y="62"/>
                </a:cxn>
                <a:cxn ang="0">
                  <a:pos x="22" y="54"/>
                </a:cxn>
                <a:cxn ang="0">
                  <a:pos x="34" y="52"/>
                </a:cxn>
                <a:cxn ang="0">
                  <a:pos x="46" y="58"/>
                </a:cxn>
                <a:cxn ang="0">
                  <a:pos x="50" y="72"/>
                </a:cxn>
                <a:cxn ang="0">
                  <a:pos x="60" y="86"/>
                </a:cxn>
                <a:cxn ang="0">
                  <a:pos x="74" y="104"/>
                </a:cxn>
                <a:cxn ang="0">
                  <a:pos x="90" y="108"/>
                </a:cxn>
                <a:cxn ang="0">
                  <a:pos x="100" y="118"/>
                </a:cxn>
                <a:cxn ang="0">
                  <a:pos x="106" y="124"/>
                </a:cxn>
                <a:cxn ang="0">
                  <a:pos x="120" y="140"/>
                </a:cxn>
                <a:cxn ang="0">
                  <a:pos x="116" y="164"/>
                </a:cxn>
                <a:cxn ang="0">
                  <a:pos x="122" y="170"/>
                </a:cxn>
                <a:cxn ang="0">
                  <a:pos x="128" y="152"/>
                </a:cxn>
                <a:cxn ang="0">
                  <a:pos x="132" y="142"/>
                </a:cxn>
                <a:cxn ang="0">
                  <a:pos x="128" y="126"/>
                </a:cxn>
                <a:cxn ang="0">
                  <a:pos x="144" y="126"/>
                </a:cxn>
                <a:cxn ang="0">
                  <a:pos x="150" y="128"/>
                </a:cxn>
                <a:cxn ang="0">
                  <a:pos x="144" y="120"/>
                </a:cxn>
                <a:cxn ang="0">
                  <a:pos x="122" y="96"/>
                </a:cxn>
                <a:cxn ang="0">
                  <a:pos x="92" y="76"/>
                </a:cxn>
                <a:cxn ang="0">
                  <a:pos x="84" y="62"/>
                </a:cxn>
                <a:cxn ang="0">
                  <a:pos x="70" y="54"/>
                </a:cxn>
                <a:cxn ang="0">
                  <a:pos x="74" y="36"/>
                </a:cxn>
                <a:cxn ang="0">
                  <a:pos x="72" y="28"/>
                </a:cxn>
                <a:cxn ang="0">
                  <a:pos x="88" y="22"/>
                </a:cxn>
                <a:cxn ang="0">
                  <a:pos x="86" y="12"/>
                </a:cxn>
                <a:cxn ang="0">
                  <a:pos x="78" y="4"/>
                </a:cxn>
                <a:cxn ang="0">
                  <a:pos x="68" y="2"/>
                </a:cxn>
                <a:cxn ang="0">
                  <a:pos x="58" y="0"/>
                </a:cxn>
                <a:cxn ang="0">
                  <a:pos x="50" y="2"/>
                </a:cxn>
                <a:cxn ang="0">
                  <a:pos x="50" y="6"/>
                </a:cxn>
                <a:cxn ang="0">
                  <a:pos x="42" y="6"/>
                </a:cxn>
                <a:cxn ang="0">
                  <a:pos x="36" y="12"/>
                </a:cxn>
                <a:cxn ang="0">
                  <a:pos x="34" y="20"/>
                </a:cxn>
                <a:cxn ang="0">
                  <a:pos x="22" y="14"/>
                </a:cxn>
                <a:cxn ang="0">
                  <a:pos x="18" y="20"/>
                </a:cxn>
                <a:cxn ang="0">
                  <a:pos x="8" y="30"/>
                </a:cxn>
                <a:cxn ang="0">
                  <a:pos x="0" y="36"/>
                </a:cxn>
                <a:cxn ang="0">
                  <a:pos x="4" y="44"/>
                </a:cxn>
                <a:cxn ang="0">
                  <a:pos x="6" y="54"/>
                </a:cxn>
                <a:cxn ang="0">
                  <a:pos x="6" y="60"/>
                </a:cxn>
                <a:cxn ang="0">
                  <a:pos x="34" y="106"/>
                </a:cxn>
                <a:cxn ang="0">
                  <a:pos x="24" y="132"/>
                </a:cxn>
                <a:cxn ang="0">
                  <a:pos x="34" y="146"/>
                </a:cxn>
                <a:cxn ang="0">
                  <a:pos x="38" y="110"/>
                </a:cxn>
              </a:cxnLst>
              <a:rect l="0" t="0" r="r" b="b"/>
              <a:pathLst>
                <a:path w="150" h="188">
                  <a:moveTo>
                    <a:pt x="78" y="162"/>
                  </a:moveTo>
                  <a:lnTo>
                    <a:pt x="78" y="162"/>
                  </a:lnTo>
                  <a:lnTo>
                    <a:pt x="78" y="164"/>
                  </a:lnTo>
                  <a:lnTo>
                    <a:pt x="76" y="164"/>
                  </a:lnTo>
                  <a:lnTo>
                    <a:pt x="76" y="170"/>
                  </a:lnTo>
                  <a:lnTo>
                    <a:pt x="82" y="174"/>
                  </a:lnTo>
                  <a:lnTo>
                    <a:pt x="88" y="176"/>
                  </a:lnTo>
                  <a:lnTo>
                    <a:pt x="90" y="180"/>
                  </a:lnTo>
                  <a:lnTo>
                    <a:pt x="92" y="180"/>
                  </a:lnTo>
                  <a:lnTo>
                    <a:pt x="96" y="180"/>
                  </a:lnTo>
                  <a:lnTo>
                    <a:pt x="98" y="182"/>
                  </a:lnTo>
                  <a:lnTo>
                    <a:pt x="104" y="186"/>
                  </a:lnTo>
                  <a:lnTo>
                    <a:pt x="104" y="188"/>
                  </a:lnTo>
                  <a:lnTo>
                    <a:pt x="110" y="188"/>
                  </a:lnTo>
                  <a:lnTo>
                    <a:pt x="108" y="182"/>
                  </a:lnTo>
                  <a:lnTo>
                    <a:pt x="112" y="180"/>
                  </a:lnTo>
                  <a:lnTo>
                    <a:pt x="112" y="176"/>
                  </a:lnTo>
                  <a:lnTo>
                    <a:pt x="112" y="172"/>
                  </a:lnTo>
                  <a:lnTo>
                    <a:pt x="112" y="170"/>
                  </a:lnTo>
                  <a:lnTo>
                    <a:pt x="112" y="168"/>
                  </a:lnTo>
                  <a:lnTo>
                    <a:pt x="114" y="166"/>
                  </a:lnTo>
                  <a:lnTo>
                    <a:pt x="114" y="162"/>
                  </a:lnTo>
                  <a:lnTo>
                    <a:pt x="102" y="166"/>
                  </a:lnTo>
                  <a:lnTo>
                    <a:pt x="96" y="168"/>
                  </a:lnTo>
                  <a:lnTo>
                    <a:pt x="90" y="166"/>
                  </a:lnTo>
                  <a:lnTo>
                    <a:pt x="86" y="164"/>
                  </a:lnTo>
                  <a:lnTo>
                    <a:pt x="84" y="164"/>
                  </a:lnTo>
                  <a:lnTo>
                    <a:pt x="80" y="164"/>
                  </a:lnTo>
                  <a:lnTo>
                    <a:pt x="78" y="162"/>
                  </a:lnTo>
                  <a:lnTo>
                    <a:pt x="78" y="162"/>
                  </a:lnTo>
                  <a:close/>
                  <a:moveTo>
                    <a:pt x="8" y="62"/>
                  </a:moveTo>
                  <a:lnTo>
                    <a:pt x="8" y="62"/>
                  </a:lnTo>
                  <a:lnTo>
                    <a:pt x="12" y="60"/>
                  </a:lnTo>
                  <a:lnTo>
                    <a:pt x="18" y="60"/>
                  </a:lnTo>
                  <a:lnTo>
                    <a:pt x="18" y="56"/>
                  </a:lnTo>
                  <a:lnTo>
                    <a:pt x="22" y="54"/>
                  </a:lnTo>
                  <a:lnTo>
                    <a:pt x="22" y="50"/>
                  </a:lnTo>
                  <a:lnTo>
                    <a:pt x="26" y="48"/>
                  </a:lnTo>
                  <a:lnTo>
                    <a:pt x="32" y="48"/>
                  </a:lnTo>
                  <a:lnTo>
                    <a:pt x="34" y="52"/>
                  </a:lnTo>
                  <a:lnTo>
                    <a:pt x="38" y="52"/>
                  </a:lnTo>
                  <a:lnTo>
                    <a:pt x="44" y="56"/>
                  </a:lnTo>
                  <a:lnTo>
                    <a:pt x="44" y="58"/>
                  </a:lnTo>
                  <a:lnTo>
                    <a:pt x="46" y="58"/>
                  </a:lnTo>
                  <a:lnTo>
                    <a:pt x="46" y="62"/>
                  </a:lnTo>
                  <a:lnTo>
                    <a:pt x="46" y="64"/>
                  </a:lnTo>
                  <a:lnTo>
                    <a:pt x="50" y="68"/>
                  </a:lnTo>
                  <a:lnTo>
                    <a:pt x="50" y="72"/>
                  </a:lnTo>
                  <a:lnTo>
                    <a:pt x="56" y="74"/>
                  </a:lnTo>
                  <a:lnTo>
                    <a:pt x="56" y="78"/>
                  </a:lnTo>
                  <a:lnTo>
                    <a:pt x="58" y="84"/>
                  </a:lnTo>
                  <a:lnTo>
                    <a:pt x="60" y="86"/>
                  </a:lnTo>
                  <a:lnTo>
                    <a:pt x="62" y="90"/>
                  </a:lnTo>
                  <a:lnTo>
                    <a:pt x="70" y="96"/>
                  </a:lnTo>
                  <a:lnTo>
                    <a:pt x="72" y="100"/>
                  </a:lnTo>
                  <a:lnTo>
                    <a:pt x="74" y="104"/>
                  </a:lnTo>
                  <a:lnTo>
                    <a:pt x="84" y="108"/>
                  </a:lnTo>
                  <a:lnTo>
                    <a:pt x="84" y="110"/>
                  </a:lnTo>
                  <a:lnTo>
                    <a:pt x="88" y="108"/>
                  </a:lnTo>
                  <a:lnTo>
                    <a:pt x="90" y="108"/>
                  </a:lnTo>
                  <a:lnTo>
                    <a:pt x="94" y="112"/>
                  </a:lnTo>
                  <a:lnTo>
                    <a:pt x="98" y="116"/>
                  </a:lnTo>
                  <a:lnTo>
                    <a:pt x="100" y="116"/>
                  </a:lnTo>
                  <a:lnTo>
                    <a:pt x="100" y="118"/>
                  </a:lnTo>
                  <a:lnTo>
                    <a:pt x="100" y="120"/>
                  </a:lnTo>
                  <a:lnTo>
                    <a:pt x="102" y="120"/>
                  </a:lnTo>
                  <a:lnTo>
                    <a:pt x="106" y="120"/>
                  </a:lnTo>
                  <a:lnTo>
                    <a:pt x="106" y="124"/>
                  </a:lnTo>
                  <a:lnTo>
                    <a:pt x="108" y="128"/>
                  </a:lnTo>
                  <a:lnTo>
                    <a:pt x="112" y="128"/>
                  </a:lnTo>
                  <a:lnTo>
                    <a:pt x="116" y="130"/>
                  </a:lnTo>
                  <a:lnTo>
                    <a:pt x="120" y="140"/>
                  </a:lnTo>
                  <a:lnTo>
                    <a:pt x="122" y="152"/>
                  </a:lnTo>
                  <a:lnTo>
                    <a:pt x="118" y="152"/>
                  </a:lnTo>
                  <a:lnTo>
                    <a:pt x="118" y="160"/>
                  </a:lnTo>
                  <a:lnTo>
                    <a:pt x="116" y="164"/>
                  </a:lnTo>
                  <a:lnTo>
                    <a:pt x="116" y="168"/>
                  </a:lnTo>
                  <a:lnTo>
                    <a:pt x="118" y="170"/>
                  </a:lnTo>
                  <a:lnTo>
                    <a:pt x="120" y="170"/>
                  </a:lnTo>
                  <a:lnTo>
                    <a:pt x="122" y="170"/>
                  </a:lnTo>
                  <a:lnTo>
                    <a:pt x="124" y="164"/>
                  </a:lnTo>
                  <a:lnTo>
                    <a:pt x="128" y="160"/>
                  </a:lnTo>
                  <a:lnTo>
                    <a:pt x="128" y="156"/>
                  </a:lnTo>
                  <a:lnTo>
                    <a:pt x="128" y="152"/>
                  </a:lnTo>
                  <a:lnTo>
                    <a:pt x="130" y="152"/>
                  </a:lnTo>
                  <a:lnTo>
                    <a:pt x="134" y="150"/>
                  </a:lnTo>
                  <a:lnTo>
                    <a:pt x="134" y="144"/>
                  </a:lnTo>
                  <a:lnTo>
                    <a:pt x="132" y="142"/>
                  </a:lnTo>
                  <a:lnTo>
                    <a:pt x="130" y="140"/>
                  </a:lnTo>
                  <a:lnTo>
                    <a:pt x="128" y="134"/>
                  </a:lnTo>
                  <a:lnTo>
                    <a:pt x="124" y="132"/>
                  </a:lnTo>
                  <a:lnTo>
                    <a:pt x="128" y="126"/>
                  </a:lnTo>
                  <a:lnTo>
                    <a:pt x="130" y="122"/>
                  </a:lnTo>
                  <a:lnTo>
                    <a:pt x="134" y="122"/>
                  </a:lnTo>
                  <a:lnTo>
                    <a:pt x="134" y="124"/>
                  </a:lnTo>
                  <a:lnTo>
                    <a:pt x="144" y="126"/>
                  </a:lnTo>
                  <a:lnTo>
                    <a:pt x="144" y="130"/>
                  </a:lnTo>
                  <a:lnTo>
                    <a:pt x="148" y="130"/>
                  </a:lnTo>
                  <a:lnTo>
                    <a:pt x="148" y="128"/>
                  </a:lnTo>
                  <a:lnTo>
                    <a:pt x="150" y="128"/>
                  </a:lnTo>
                  <a:lnTo>
                    <a:pt x="148" y="126"/>
                  </a:lnTo>
                  <a:lnTo>
                    <a:pt x="148" y="122"/>
                  </a:lnTo>
                  <a:lnTo>
                    <a:pt x="146" y="122"/>
                  </a:lnTo>
                  <a:lnTo>
                    <a:pt x="144" y="120"/>
                  </a:lnTo>
                  <a:lnTo>
                    <a:pt x="138" y="114"/>
                  </a:lnTo>
                  <a:lnTo>
                    <a:pt x="130" y="108"/>
                  </a:lnTo>
                  <a:lnTo>
                    <a:pt x="122" y="104"/>
                  </a:lnTo>
                  <a:lnTo>
                    <a:pt x="122" y="96"/>
                  </a:lnTo>
                  <a:lnTo>
                    <a:pt x="114" y="96"/>
                  </a:lnTo>
                  <a:lnTo>
                    <a:pt x="106" y="92"/>
                  </a:lnTo>
                  <a:lnTo>
                    <a:pt x="98" y="86"/>
                  </a:lnTo>
                  <a:lnTo>
                    <a:pt x="92" y="76"/>
                  </a:lnTo>
                  <a:lnTo>
                    <a:pt x="92" y="72"/>
                  </a:lnTo>
                  <a:lnTo>
                    <a:pt x="90" y="68"/>
                  </a:lnTo>
                  <a:lnTo>
                    <a:pt x="88" y="68"/>
                  </a:lnTo>
                  <a:lnTo>
                    <a:pt x="84" y="62"/>
                  </a:lnTo>
                  <a:lnTo>
                    <a:pt x="78" y="58"/>
                  </a:lnTo>
                  <a:lnTo>
                    <a:pt x="74" y="58"/>
                  </a:lnTo>
                  <a:lnTo>
                    <a:pt x="72" y="54"/>
                  </a:lnTo>
                  <a:lnTo>
                    <a:pt x="70" y="54"/>
                  </a:lnTo>
                  <a:lnTo>
                    <a:pt x="70" y="50"/>
                  </a:lnTo>
                  <a:lnTo>
                    <a:pt x="72" y="44"/>
                  </a:lnTo>
                  <a:lnTo>
                    <a:pt x="74" y="40"/>
                  </a:lnTo>
                  <a:lnTo>
                    <a:pt x="74" y="36"/>
                  </a:lnTo>
                  <a:lnTo>
                    <a:pt x="74" y="34"/>
                  </a:lnTo>
                  <a:lnTo>
                    <a:pt x="72" y="32"/>
                  </a:lnTo>
                  <a:lnTo>
                    <a:pt x="72" y="30"/>
                  </a:lnTo>
                  <a:lnTo>
                    <a:pt x="72" y="28"/>
                  </a:lnTo>
                  <a:lnTo>
                    <a:pt x="74" y="28"/>
                  </a:lnTo>
                  <a:lnTo>
                    <a:pt x="74" y="30"/>
                  </a:lnTo>
                  <a:lnTo>
                    <a:pt x="90" y="24"/>
                  </a:lnTo>
                  <a:lnTo>
                    <a:pt x="88" y="22"/>
                  </a:lnTo>
                  <a:lnTo>
                    <a:pt x="88" y="20"/>
                  </a:lnTo>
                  <a:lnTo>
                    <a:pt x="90" y="16"/>
                  </a:lnTo>
                  <a:lnTo>
                    <a:pt x="88" y="12"/>
                  </a:lnTo>
                  <a:lnTo>
                    <a:pt x="86" y="12"/>
                  </a:lnTo>
                  <a:lnTo>
                    <a:pt x="84" y="10"/>
                  </a:lnTo>
                  <a:lnTo>
                    <a:pt x="84" y="6"/>
                  </a:lnTo>
                  <a:lnTo>
                    <a:pt x="86" y="4"/>
                  </a:lnTo>
                  <a:lnTo>
                    <a:pt x="78" y="4"/>
                  </a:lnTo>
                  <a:lnTo>
                    <a:pt x="74" y="6"/>
                  </a:lnTo>
                  <a:lnTo>
                    <a:pt x="72" y="6"/>
                  </a:lnTo>
                  <a:lnTo>
                    <a:pt x="70" y="4"/>
                  </a:lnTo>
                  <a:lnTo>
                    <a:pt x="68" y="2"/>
                  </a:lnTo>
                  <a:lnTo>
                    <a:pt x="66" y="2"/>
                  </a:lnTo>
                  <a:lnTo>
                    <a:pt x="62" y="2"/>
                  </a:lnTo>
                  <a:lnTo>
                    <a:pt x="62" y="0"/>
                  </a:lnTo>
                  <a:lnTo>
                    <a:pt x="58" y="0"/>
                  </a:lnTo>
                  <a:lnTo>
                    <a:pt x="58" y="2"/>
                  </a:lnTo>
                  <a:lnTo>
                    <a:pt x="56" y="2"/>
                  </a:lnTo>
                  <a:lnTo>
                    <a:pt x="50" y="0"/>
                  </a:lnTo>
                  <a:lnTo>
                    <a:pt x="50" y="2"/>
                  </a:lnTo>
                  <a:lnTo>
                    <a:pt x="48" y="4"/>
                  </a:lnTo>
                  <a:lnTo>
                    <a:pt x="46" y="6"/>
                  </a:lnTo>
                  <a:lnTo>
                    <a:pt x="48" y="6"/>
                  </a:lnTo>
                  <a:lnTo>
                    <a:pt x="50" y="6"/>
                  </a:lnTo>
                  <a:lnTo>
                    <a:pt x="48" y="6"/>
                  </a:lnTo>
                  <a:lnTo>
                    <a:pt x="46" y="8"/>
                  </a:lnTo>
                  <a:lnTo>
                    <a:pt x="44" y="8"/>
                  </a:lnTo>
                  <a:lnTo>
                    <a:pt x="42" y="6"/>
                  </a:lnTo>
                  <a:lnTo>
                    <a:pt x="40" y="8"/>
                  </a:lnTo>
                  <a:lnTo>
                    <a:pt x="38" y="10"/>
                  </a:lnTo>
                  <a:lnTo>
                    <a:pt x="38" y="12"/>
                  </a:lnTo>
                  <a:lnTo>
                    <a:pt x="36" y="12"/>
                  </a:lnTo>
                  <a:lnTo>
                    <a:pt x="34" y="14"/>
                  </a:lnTo>
                  <a:lnTo>
                    <a:pt x="34" y="16"/>
                  </a:lnTo>
                  <a:lnTo>
                    <a:pt x="34" y="20"/>
                  </a:lnTo>
                  <a:lnTo>
                    <a:pt x="34" y="20"/>
                  </a:lnTo>
                  <a:lnTo>
                    <a:pt x="32" y="20"/>
                  </a:lnTo>
                  <a:lnTo>
                    <a:pt x="28" y="18"/>
                  </a:lnTo>
                  <a:lnTo>
                    <a:pt x="24" y="18"/>
                  </a:lnTo>
                  <a:lnTo>
                    <a:pt x="22" y="14"/>
                  </a:lnTo>
                  <a:lnTo>
                    <a:pt x="20" y="12"/>
                  </a:lnTo>
                  <a:lnTo>
                    <a:pt x="20" y="14"/>
                  </a:lnTo>
                  <a:lnTo>
                    <a:pt x="20" y="18"/>
                  </a:lnTo>
                  <a:lnTo>
                    <a:pt x="18" y="20"/>
                  </a:lnTo>
                  <a:lnTo>
                    <a:pt x="16" y="22"/>
                  </a:lnTo>
                  <a:lnTo>
                    <a:pt x="12" y="22"/>
                  </a:lnTo>
                  <a:lnTo>
                    <a:pt x="10" y="24"/>
                  </a:lnTo>
                  <a:lnTo>
                    <a:pt x="8" y="30"/>
                  </a:lnTo>
                  <a:lnTo>
                    <a:pt x="6" y="32"/>
                  </a:lnTo>
                  <a:lnTo>
                    <a:pt x="4" y="34"/>
                  </a:lnTo>
                  <a:lnTo>
                    <a:pt x="2" y="34"/>
                  </a:lnTo>
                  <a:lnTo>
                    <a:pt x="0" y="36"/>
                  </a:lnTo>
                  <a:lnTo>
                    <a:pt x="0" y="38"/>
                  </a:lnTo>
                  <a:lnTo>
                    <a:pt x="0" y="40"/>
                  </a:lnTo>
                  <a:lnTo>
                    <a:pt x="2" y="42"/>
                  </a:lnTo>
                  <a:lnTo>
                    <a:pt x="4" y="44"/>
                  </a:lnTo>
                  <a:lnTo>
                    <a:pt x="4" y="46"/>
                  </a:lnTo>
                  <a:lnTo>
                    <a:pt x="2" y="50"/>
                  </a:lnTo>
                  <a:lnTo>
                    <a:pt x="4" y="54"/>
                  </a:lnTo>
                  <a:lnTo>
                    <a:pt x="6" y="54"/>
                  </a:lnTo>
                  <a:lnTo>
                    <a:pt x="8" y="54"/>
                  </a:lnTo>
                  <a:lnTo>
                    <a:pt x="10" y="54"/>
                  </a:lnTo>
                  <a:lnTo>
                    <a:pt x="6" y="58"/>
                  </a:lnTo>
                  <a:lnTo>
                    <a:pt x="6" y="60"/>
                  </a:lnTo>
                  <a:lnTo>
                    <a:pt x="8" y="62"/>
                  </a:lnTo>
                  <a:lnTo>
                    <a:pt x="8" y="62"/>
                  </a:lnTo>
                  <a:close/>
                  <a:moveTo>
                    <a:pt x="34" y="106"/>
                  </a:moveTo>
                  <a:lnTo>
                    <a:pt x="34" y="106"/>
                  </a:lnTo>
                  <a:lnTo>
                    <a:pt x="24" y="114"/>
                  </a:lnTo>
                  <a:lnTo>
                    <a:pt x="22" y="114"/>
                  </a:lnTo>
                  <a:lnTo>
                    <a:pt x="24" y="122"/>
                  </a:lnTo>
                  <a:lnTo>
                    <a:pt x="24" y="132"/>
                  </a:lnTo>
                  <a:lnTo>
                    <a:pt x="28" y="142"/>
                  </a:lnTo>
                  <a:lnTo>
                    <a:pt x="30" y="144"/>
                  </a:lnTo>
                  <a:lnTo>
                    <a:pt x="32" y="146"/>
                  </a:lnTo>
                  <a:lnTo>
                    <a:pt x="34" y="146"/>
                  </a:lnTo>
                  <a:lnTo>
                    <a:pt x="38" y="142"/>
                  </a:lnTo>
                  <a:lnTo>
                    <a:pt x="42" y="118"/>
                  </a:lnTo>
                  <a:lnTo>
                    <a:pt x="38" y="114"/>
                  </a:lnTo>
                  <a:lnTo>
                    <a:pt x="38" y="110"/>
                  </a:lnTo>
                  <a:lnTo>
                    <a:pt x="36" y="108"/>
                  </a:lnTo>
                  <a:lnTo>
                    <a:pt x="34" y="106"/>
                  </a:lnTo>
                  <a:lnTo>
                    <a:pt x="34" y="10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36" name="Freeform 552">
              <a:extLst>
                <a:ext uri="{FF2B5EF4-FFF2-40B4-BE49-F238E27FC236}">
                  <a16:creationId xmlns:a16="http://schemas.microsoft.com/office/drawing/2014/main" id="{A16311B1-569B-4422-B77A-85FA0D390002}"/>
                </a:ext>
              </a:extLst>
            </p:cNvPr>
            <p:cNvSpPr>
              <a:spLocks/>
            </p:cNvSpPr>
            <p:nvPr/>
          </p:nvSpPr>
          <p:spPr bwMode="auto">
            <a:xfrm>
              <a:off x="4686300" y="2749550"/>
              <a:ext cx="146050" cy="98425"/>
            </a:xfrm>
            <a:custGeom>
              <a:avLst/>
              <a:gdLst/>
              <a:ahLst/>
              <a:cxnLst>
                <a:cxn ang="0">
                  <a:pos x="40" y="62"/>
                </a:cxn>
                <a:cxn ang="0">
                  <a:pos x="34" y="62"/>
                </a:cxn>
                <a:cxn ang="0">
                  <a:pos x="26" y="58"/>
                </a:cxn>
                <a:cxn ang="0">
                  <a:pos x="14" y="50"/>
                </a:cxn>
                <a:cxn ang="0">
                  <a:pos x="8" y="40"/>
                </a:cxn>
                <a:cxn ang="0">
                  <a:pos x="2" y="34"/>
                </a:cxn>
                <a:cxn ang="0">
                  <a:pos x="0" y="26"/>
                </a:cxn>
                <a:cxn ang="0">
                  <a:pos x="0" y="22"/>
                </a:cxn>
                <a:cxn ang="0">
                  <a:pos x="4" y="20"/>
                </a:cxn>
                <a:cxn ang="0">
                  <a:pos x="6" y="16"/>
                </a:cxn>
                <a:cxn ang="0">
                  <a:pos x="6" y="8"/>
                </a:cxn>
                <a:cxn ang="0">
                  <a:pos x="10" y="6"/>
                </a:cxn>
                <a:cxn ang="0">
                  <a:pos x="20" y="10"/>
                </a:cxn>
                <a:cxn ang="0">
                  <a:pos x="32" y="12"/>
                </a:cxn>
                <a:cxn ang="0">
                  <a:pos x="38" y="8"/>
                </a:cxn>
                <a:cxn ang="0">
                  <a:pos x="50" y="4"/>
                </a:cxn>
                <a:cxn ang="0">
                  <a:pos x="52" y="6"/>
                </a:cxn>
                <a:cxn ang="0">
                  <a:pos x="56" y="8"/>
                </a:cxn>
                <a:cxn ang="0">
                  <a:pos x="60" y="6"/>
                </a:cxn>
                <a:cxn ang="0">
                  <a:pos x="70" y="2"/>
                </a:cxn>
                <a:cxn ang="0">
                  <a:pos x="82" y="0"/>
                </a:cxn>
                <a:cxn ang="0">
                  <a:pos x="86" y="2"/>
                </a:cxn>
                <a:cxn ang="0">
                  <a:pos x="92" y="4"/>
                </a:cxn>
                <a:cxn ang="0">
                  <a:pos x="88" y="20"/>
                </a:cxn>
                <a:cxn ang="0">
                  <a:pos x="80" y="28"/>
                </a:cxn>
                <a:cxn ang="0">
                  <a:pos x="78" y="42"/>
                </a:cxn>
                <a:cxn ang="0">
                  <a:pos x="72" y="52"/>
                </a:cxn>
                <a:cxn ang="0">
                  <a:pos x="66" y="56"/>
                </a:cxn>
                <a:cxn ang="0">
                  <a:pos x="56" y="56"/>
                </a:cxn>
                <a:cxn ang="0">
                  <a:pos x="48" y="58"/>
                </a:cxn>
                <a:cxn ang="0">
                  <a:pos x="42" y="62"/>
                </a:cxn>
                <a:cxn ang="0">
                  <a:pos x="40" y="62"/>
                </a:cxn>
              </a:cxnLst>
              <a:rect l="0" t="0" r="r" b="b"/>
              <a:pathLst>
                <a:path w="92" h="62">
                  <a:moveTo>
                    <a:pt x="40" y="62"/>
                  </a:moveTo>
                  <a:lnTo>
                    <a:pt x="40" y="62"/>
                  </a:lnTo>
                  <a:lnTo>
                    <a:pt x="36" y="62"/>
                  </a:lnTo>
                  <a:lnTo>
                    <a:pt x="34" y="62"/>
                  </a:lnTo>
                  <a:lnTo>
                    <a:pt x="30" y="60"/>
                  </a:lnTo>
                  <a:lnTo>
                    <a:pt x="26" y="58"/>
                  </a:lnTo>
                  <a:lnTo>
                    <a:pt x="20" y="56"/>
                  </a:lnTo>
                  <a:lnTo>
                    <a:pt x="14" y="50"/>
                  </a:lnTo>
                  <a:lnTo>
                    <a:pt x="10" y="44"/>
                  </a:lnTo>
                  <a:lnTo>
                    <a:pt x="8" y="40"/>
                  </a:lnTo>
                  <a:lnTo>
                    <a:pt x="6" y="38"/>
                  </a:lnTo>
                  <a:lnTo>
                    <a:pt x="2" y="34"/>
                  </a:lnTo>
                  <a:lnTo>
                    <a:pt x="2" y="30"/>
                  </a:lnTo>
                  <a:lnTo>
                    <a:pt x="0" y="26"/>
                  </a:lnTo>
                  <a:lnTo>
                    <a:pt x="0" y="24"/>
                  </a:lnTo>
                  <a:lnTo>
                    <a:pt x="0" y="22"/>
                  </a:lnTo>
                  <a:lnTo>
                    <a:pt x="2" y="20"/>
                  </a:lnTo>
                  <a:lnTo>
                    <a:pt x="4" y="20"/>
                  </a:lnTo>
                  <a:lnTo>
                    <a:pt x="6" y="20"/>
                  </a:lnTo>
                  <a:lnTo>
                    <a:pt x="6" y="16"/>
                  </a:lnTo>
                  <a:lnTo>
                    <a:pt x="8" y="12"/>
                  </a:lnTo>
                  <a:lnTo>
                    <a:pt x="6" y="8"/>
                  </a:lnTo>
                  <a:lnTo>
                    <a:pt x="8" y="6"/>
                  </a:lnTo>
                  <a:lnTo>
                    <a:pt x="10" y="6"/>
                  </a:lnTo>
                  <a:lnTo>
                    <a:pt x="14" y="8"/>
                  </a:lnTo>
                  <a:lnTo>
                    <a:pt x="20" y="10"/>
                  </a:lnTo>
                  <a:lnTo>
                    <a:pt x="24" y="10"/>
                  </a:lnTo>
                  <a:lnTo>
                    <a:pt x="32" y="12"/>
                  </a:lnTo>
                  <a:lnTo>
                    <a:pt x="38" y="12"/>
                  </a:lnTo>
                  <a:lnTo>
                    <a:pt x="38" y="8"/>
                  </a:lnTo>
                  <a:lnTo>
                    <a:pt x="44" y="6"/>
                  </a:lnTo>
                  <a:lnTo>
                    <a:pt x="50" y="4"/>
                  </a:lnTo>
                  <a:lnTo>
                    <a:pt x="52" y="4"/>
                  </a:lnTo>
                  <a:lnTo>
                    <a:pt x="52" y="6"/>
                  </a:lnTo>
                  <a:lnTo>
                    <a:pt x="54" y="6"/>
                  </a:lnTo>
                  <a:lnTo>
                    <a:pt x="56" y="8"/>
                  </a:lnTo>
                  <a:lnTo>
                    <a:pt x="58" y="6"/>
                  </a:lnTo>
                  <a:lnTo>
                    <a:pt x="60" y="6"/>
                  </a:lnTo>
                  <a:lnTo>
                    <a:pt x="64" y="2"/>
                  </a:lnTo>
                  <a:lnTo>
                    <a:pt x="70" y="2"/>
                  </a:lnTo>
                  <a:lnTo>
                    <a:pt x="76" y="2"/>
                  </a:lnTo>
                  <a:lnTo>
                    <a:pt x="82" y="0"/>
                  </a:lnTo>
                  <a:lnTo>
                    <a:pt x="84" y="0"/>
                  </a:lnTo>
                  <a:lnTo>
                    <a:pt x="86" y="2"/>
                  </a:lnTo>
                  <a:lnTo>
                    <a:pt x="90" y="4"/>
                  </a:lnTo>
                  <a:lnTo>
                    <a:pt x="92" y="4"/>
                  </a:lnTo>
                  <a:lnTo>
                    <a:pt x="90" y="16"/>
                  </a:lnTo>
                  <a:lnTo>
                    <a:pt x="88" y="20"/>
                  </a:lnTo>
                  <a:lnTo>
                    <a:pt x="82" y="24"/>
                  </a:lnTo>
                  <a:lnTo>
                    <a:pt x="80" y="28"/>
                  </a:lnTo>
                  <a:lnTo>
                    <a:pt x="78" y="34"/>
                  </a:lnTo>
                  <a:lnTo>
                    <a:pt x="78" y="42"/>
                  </a:lnTo>
                  <a:lnTo>
                    <a:pt x="76" y="48"/>
                  </a:lnTo>
                  <a:lnTo>
                    <a:pt x="72" y="52"/>
                  </a:lnTo>
                  <a:lnTo>
                    <a:pt x="70" y="54"/>
                  </a:lnTo>
                  <a:lnTo>
                    <a:pt x="66" y="56"/>
                  </a:lnTo>
                  <a:lnTo>
                    <a:pt x="64" y="56"/>
                  </a:lnTo>
                  <a:lnTo>
                    <a:pt x="56" y="56"/>
                  </a:lnTo>
                  <a:lnTo>
                    <a:pt x="50" y="56"/>
                  </a:lnTo>
                  <a:lnTo>
                    <a:pt x="48" y="58"/>
                  </a:lnTo>
                  <a:lnTo>
                    <a:pt x="44" y="62"/>
                  </a:lnTo>
                  <a:lnTo>
                    <a:pt x="42" y="62"/>
                  </a:lnTo>
                  <a:lnTo>
                    <a:pt x="40" y="62"/>
                  </a:lnTo>
                  <a:lnTo>
                    <a:pt x="40" y="6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37" name="Freeform 553">
              <a:extLst>
                <a:ext uri="{FF2B5EF4-FFF2-40B4-BE49-F238E27FC236}">
                  <a16:creationId xmlns:a16="http://schemas.microsoft.com/office/drawing/2014/main" id="{FE12B62A-210E-41FF-ABD2-7D2345612B36}"/>
                </a:ext>
              </a:extLst>
            </p:cNvPr>
            <p:cNvSpPr>
              <a:spLocks/>
            </p:cNvSpPr>
            <p:nvPr/>
          </p:nvSpPr>
          <p:spPr bwMode="auto">
            <a:xfrm>
              <a:off x="4470400" y="2771775"/>
              <a:ext cx="95250" cy="66675"/>
            </a:xfrm>
            <a:custGeom>
              <a:avLst/>
              <a:gdLst/>
              <a:ahLst/>
              <a:cxnLst>
                <a:cxn ang="0">
                  <a:pos x="58" y="20"/>
                </a:cxn>
                <a:cxn ang="0">
                  <a:pos x="58" y="18"/>
                </a:cxn>
                <a:cxn ang="0">
                  <a:pos x="54" y="12"/>
                </a:cxn>
                <a:cxn ang="0">
                  <a:pos x="44" y="2"/>
                </a:cxn>
                <a:cxn ang="0">
                  <a:pos x="38" y="0"/>
                </a:cxn>
                <a:cxn ang="0">
                  <a:pos x="36" y="2"/>
                </a:cxn>
                <a:cxn ang="0">
                  <a:pos x="28" y="6"/>
                </a:cxn>
                <a:cxn ang="0">
                  <a:pos x="24" y="6"/>
                </a:cxn>
                <a:cxn ang="0">
                  <a:pos x="22" y="10"/>
                </a:cxn>
                <a:cxn ang="0">
                  <a:pos x="16" y="14"/>
                </a:cxn>
                <a:cxn ang="0">
                  <a:pos x="10" y="22"/>
                </a:cxn>
                <a:cxn ang="0">
                  <a:pos x="0" y="34"/>
                </a:cxn>
                <a:cxn ang="0">
                  <a:pos x="4" y="36"/>
                </a:cxn>
                <a:cxn ang="0">
                  <a:pos x="8" y="34"/>
                </a:cxn>
                <a:cxn ang="0">
                  <a:pos x="10" y="38"/>
                </a:cxn>
                <a:cxn ang="0">
                  <a:pos x="16" y="38"/>
                </a:cxn>
                <a:cxn ang="0">
                  <a:pos x="18" y="42"/>
                </a:cxn>
                <a:cxn ang="0">
                  <a:pos x="22" y="42"/>
                </a:cxn>
                <a:cxn ang="0">
                  <a:pos x="26" y="38"/>
                </a:cxn>
                <a:cxn ang="0">
                  <a:pos x="30" y="36"/>
                </a:cxn>
                <a:cxn ang="0">
                  <a:pos x="30" y="30"/>
                </a:cxn>
                <a:cxn ang="0">
                  <a:pos x="34" y="36"/>
                </a:cxn>
                <a:cxn ang="0">
                  <a:pos x="40" y="38"/>
                </a:cxn>
                <a:cxn ang="0">
                  <a:pos x="44" y="38"/>
                </a:cxn>
                <a:cxn ang="0">
                  <a:pos x="44" y="32"/>
                </a:cxn>
                <a:cxn ang="0">
                  <a:pos x="48" y="30"/>
                </a:cxn>
                <a:cxn ang="0">
                  <a:pos x="50" y="28"/>
                </a:cxn>
                <a:cxn ang="0">
                  <a:pos x="54" y="28"/>
                </a:cxn>
                <a:cxn ang="0">
                  <a:pos x="58" y="26"/>
                </a:cxn>
                <a:cxn ang="0">
                  <a:pos x="58" y="24"/>
                </a:cxn>
                <a:cxn ang="0">
                  <a:pos x="58" y="22"/>
                </a:cxn>
                <a:cxn ang="0">
                  <a:pos x="58" y="20"/>
                </a:cxn>
              </a:cxnLst>
              <a:rect l="0" t="0" r="r" b="b"/>
              <a:pathLst>
                <a:path w="60" h="42">
                  <a:moveTo>
                    <a:pt x="58" y="20"/>
                  </a:moveTo>
                  <a:lnTo>
                    <a:pt x="58" y="20"/>
                  </a:lnTo>
                  <a:lnTo>
                    <a:pt x="60" y="18"/>
                  </a:lnTo>
                  <a:lnTo>
                    <a:pt x="58" y="18"/>
                  </a:lnTo>
                  <a:lnTo>
                    <a:pt x="54" y="16"/>
                  </a:lnTo>
                  <a:lnTo>
                    <a:pt x="54" y="12"/>
                  </a:lnTo>
                  <a:lnTo>
                    <a:pt x="56" y="10"/>
                  </a:lnTo>
                  <a:lnTo>
                    <a:pt x="44" y="2"/>
                  </a:lnTo>
                  <a:lnTo>
                    <a:pt x="40" y="0"/>
                  </a:lnTo>
                  <a:lnTo>
                    <a:pt x="38" y="0"/>
                  </a:lnTo>
                  <a:lnTo>
                    <a:pt x="36" y="0"/>
                  </a:lnTo>
                  <a:lnTo>
                    <a:pt x="36" y="2"/>
                  </a:lnTo>
                  <a:lnTo>
                    <a:pt x="30" y="6"/>
                  </a:lnTo>
                  <a:lnTo>
                    <a:pt x="28" y="6"/>
                  </a:lnTo>
                  <a:lnTo>
                    <a:pt x="26" y="6"/>
                  </a:lnTo>
                  <a:lnTo>
                    <a:pt x="24" y="6"/>
                  </a:lnTo>
                  <a:lnTo>
                    <a:pt x="22" y="6"/>
                  </a:lnTo>
                  <a:lnTo>
                    <a:pt x="22" y="10"/>
                  </a:lnTo>
                  <a:lnTo>
                    <a:pt x="18" y="12"/>
                  </a:lnTo>
                  <a:lnTo>
                    <a:pt x="16" y="14"/>
                  </a:lnTo>
                  <a:lnTo>
                    <a:pt x="14" y="16"/>
                  </a:lnTo>
                  <a:lnTo>
                    <a:pt x="10" y="22"/>
                  </a:lnTo>
                  <a:lnTo>
                    <a:pt x="2" y="30"/>
                  </a:lnTo>
                  <a:lnTo>
                    <a:pt x="0" y="34"/>
                  </a:lnTo>
                  <a:lnTo>
                    <a:pt x="0" y="36"/>
                  </a:lnTo>
                  <a:lnTo>
                    <a:pt x="4" y="36"/>
                  </a:lnTo>
                  <a:lnTo>
                    <a:pt x="6" y="34"/>
                  </a:lnTo>
                  <a:lnTo>
                    <a:pt x="8" y="34"/>
                  </a:lnTo>
                  <a:lnTo>
                    <a:pt x="10" y="36"/>
                  </a:lnTo>
                  <a:lnTo>
                    <a:pt x="10" y="38"/>
                  </a:lnTo>
                  <a:lnTo>
                    <a:pt x="12" y="38"/>
                  </a:lnTo>
                  <a:lnTo>
                    <a:pt x="16" y="38"/>
                  </a:lnTo>
                  <a:lnTo>
                    <a:pt x="16" y="40"/>
                  </a:lnTo>
                  <a:lnTo>
                    <a:pt x="18" y="42"/>
                  </a:lnTo>
                  <a:lnTo>
                    <a:pt x="20" y="42"/>
                  </a:lnTo>
                  <a:lnTo>
                    <a:pt x="22" y="42"/>
                  </a:lnTo>
                  <a:lnTo>
                    <a:pt x="24" y="40"/>
                  </a:lnTo>
                  <a:lnTo>
                    <a:pt x="26" y="38"/>
                  </a:lnTo>
                  <a:lnTo>
                    <a:pt x="28" y="38"/>
                  </a:lnTo>
                  <a:lnTo>
                    <a:pt x="30" y="36"/>
                  </a:lnTo>
                  <a:lnTo>
                    <a:pt x="30" y="32"/>
                  </a:lnTo>
                  <a:lnTo>
                    <a:pt x="30" y="30"/>
                  </a:lnTo>
                  <a:lnTo>
                    <a:pt x="32" y="32"/>
                  </a:lnTo>
                  <a:lnTo>
                    <a:pt x="34" y="36"/>
                  </a:lnTo>
                  <a:lnTo>
                    <a:pt x="36" y="36"/>
                  </a:lnTo>
                  <a:lnTo>
                    <a:pt x="40" y="38"/>
                  </a:lnTo>
                  <a:lnTo>
                    <a:pt x="42" y="38"/>
                  </a:lnTo>
                  <a:lnTo>
                    <a:pt x="44" y="38"/>
                  </a:lnTo>
                  <a:lnTo>
                    <a:pt x="42" y="34"/>
                  </a:lnTo>
                  <a:lnTo>
                    <a:pt x="44" y="32"/>
                  </a:lnTo>
                  <a:lnTo>
                    <a:pt x="46" y="30"/>
                  </a:lnTo>
                  <a:lnTo>
                    <a:pt x="48" y="30"/>
                  </a:lnTo>
                  <a:lnTo>
                    <a:pt x="48" y="30"/>
                  </a:lnTo>
                  <a:lnTo>
                    <a:pt x="50" y="28"/>
                  </a:lnTo>
                  <a:lnTo>
                    <a:pt x="52" y="26"/>
                  </a:lnTo>
                  <a:lnTo>
                    <a:pt x="54" y="28"/>
                  </a:lnTo>
                  <a:lnTo>
                    <a:pt x="56" y="28"/>
                  </a:lnTo>
                  <a:lnTo>
                    <a:pt x="58" y="26"/>
                  </a:lnTo>
                  <a:lnTo>
                    <a:pt x="60" y="26"/>
                  </a:lnTo>
                  <a:lnTo>
                    <a:pt x="58" y="24"/>
                  </a:lnTo>
                  <a:lnTo>
                    <a:pt x="56" y="24"/>
                  </a:lnTo>
                  <a:lnTo>
                    <a:pt x="58" y="22"/>
                  </a:lnTo>
                  <a:lnTo>
                    <a:pt x="58" y="20"/>
                  </a:lnTo>
                  <a:lnTo>
                    <a:pt x="58" y="2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38" name="Freeform 554">
              <a:extLst>
                <a:ext uri="{FF2B5EF4-FFF2-40B4-BE49-F238E27FC236}">
                  <a16:creationId xmlns:a16="http://schemas.microsoft.com/office/drawing/2014/main" id="{9E3E5DAC-F16B-4B5A-980E-4DE5894640D6}"/>
                </a:ext>
              </a:extLst>
            </p:cNvPr>
            <p:cNvSpPr>
              <a:spLocks/>
            </p:cNvSpPr>
            <p:nvPr/>
          </p:nvSpPr>
          <p:spPr bwMode="auto">
            <a:xfrm>
              <a:off x="4867275" y="4822825"/>
              <a:ext cx="50800" cy="47625"/>
            </a:xfrm>
            <a:custGeom>
              <a:avLst/>
              <a:gdLst/>
              <a:ahLst/>
              <a:cxnLst>
                <a:cxn ang="0">
                  <a:pos x="12" y="0"/>
                </a:cxn>
                <a:cxn ang="0">
                  <a:pos x="26" y="2"/>
                </a:cxn>
                <a:cxn ang="0">
                  <a:pos x="32" y="14"/>
                </a:cxn>
                <a:cxn ang="0">
                  <a:pos x="24" y="22"/>
                </a:cxn>
                <a:cxn ang="0">
                  <a:pos x="8" y="30"/>
                </a:cxn>
                <a:cxn ang="0">
                  <a:pos x="0" y="20"/>
                </a:cxn>
                <a:cxn ang="0">
                  <a:pos x="4" y="8"/>
                </a:cxn>
                <a:cxn ang="0">
                  <a:pos x="12" y="0"/>
                </a:cxn>
                <a:cxn ang="0">
                  <a:pos x="12" y="0"/>
                </a:cxn>
              </a:cxnLst>
              <a:rect l="0" t="0" r="r" b="b"/>
              <a:pathLst>
                <a:path w="32" h="30">
                  <a:moveTo>
                    <a:pt x="12" y="0"/>
                  </a:moveTo>
                  <a:lnTo>
                    <a:pt x="26" y="2"/>
                  </a:lnTo>
                  <a:lnTo>
                    <a:pt x="32" y="14"/>
                  </a:lnTo>
                  <a:lnTo>
                    <a:pt x="24" y="22"/>
                  </a:lnTo>
                  <a:lnTo>
                    <a:pt x="8" y="30"/>
                  </a:lnTo>
                  <a:lnTo>
                    <a:pt x="0" y="20"/>
                  </a:lnTo>
                  <a:lnTo>
                    <a:pt x="4" y="8"/>
                  </a:lnTo>
                  <a:lnTo>
                    <a:pt x="12" y="0"/>
                  </a:lnTo>
                  <a:lnTo>
                    <a:pt x="12"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39" name="Freeform 555">
              <a:extLst>
                <a:ext uri="{FF2B5EF4-FFF2-40B4-BE49-F238E27FC236}">
                  <a16:creationId xmlns:a16="http://schemas.microsoft.com/office/drawing/2014/main" id="{D29373E3-299B-4A62-A7BB-411C843DE30D}"/>
                </a:ext>
              </a:extLst>
            </p:cNvPr>
            <p:cNvSpPr>
              <a:spLocks/>
            </p:cNvSpPr>
            <p:nvPr/>
          </p:nvSpPr>
          <p:spPr bwMode="auto">
            <a:xfrm>
              <a:off x="5994400" y="3257550"/>
              <a:ext cx="9525" cy="12700"/>
            </a:xfrm>
            <a:custGeom>
              <a:avLst/>
              <a:gdLst/>
              <a:ahLst/>
              <a:cxnLst>
                <a:cxn ang="0">
                  <a:pos x="0" y="0"/>
                </a:cxn>
                <a:cxn ang="0">
                  <a:pos x="6" y="8"/>
                </a:cxn>
                <a:cxn ang="0">
                  <a:pos x="0" y="0"/>
                </a:cxn>
                <a:cxn ang="0">
                  <a:pos x="0" y="0"/>
                </a:cxn>
              </a:cxnLst>
              <a:rect l="0" t="0" r="r" b="b"/>
              <a:pathLst>
                <a:path w="6" h="8">
                  <a:moveTo>
                    <a:pt x="0" y="0"/>
                  </a:moveTo>
                  <a:lnTo>
                    <a:pt x="6" y="8"/>
                  </a:lnTo>
                  <a:lnTo>
                    <a:pt x="0" y="0"/>
                  </a:lnTo>
                  <a:lnTo>
                    <a:pt x="0" y="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40" name="Freeform 556">
              <a:extLst>
                <a:ext uri="{FF2B5EF4-FFF2-40B4-BE49-F238E27FC236}">
                  <a16:creationId xmlns:a16="http://schemas.microsoft.com/office/drawing/2014/main" id="{DEE4BE11-D5A7-4ECF-B040-3D7B38274D79}"/>
                </a:ext>
              </a:extLst>
            </p:cNvPr>
            <p:cNvSpPr>
              <a:spLocks/>
            </p:cNvSpPr>
            <p:nvPr/>
          </p:nvSpPr>
          <p:spPr bwMode="auto">
            <a:xfrm>
              <a:off x="5994400" y="3270250"/>
              <a:ext cx="168275" cy="104775"/>
            </a:xfrm>
            <a:custGeom>
              <a:avLst/>
              <a:gdLst/>
              <a:ahLst/>
              <a:cxnLst>
                <a:cxn ang="0">
                  <a:pos x="104" y="50"/>
                </a:cxn>
                <a:cxn ang="0">
                  <a:pos x="96" y="48"/>
                </a:cxn>
                <a:cxn ang="0">
                  <a:pos x="84" y="46"/>
                </a:cxn>
                <a:cxn ang="0">
                  <a:pos x="78" y="42"/>
                </a:cxn>
                <a:cxn ang="0">
                  <a:pos x="74" y="42"/>
                </a:cxn>
                <a:cxn ang="0">
                  <a:pos x="70" y="38"/>
                </a:cxn>
                <a:cxn ang="0">
                  <a:pos x="66" y="36"/>
                </a:cxn>
                <a:cxn ang="0">
                  <a:pos x="64" y="32"/>
                </a:cxn>
                <a:cxn ang="0">
                  <a:pos x="58" y="28"/>
                </a:cxn>
                <a:cxn ang="0">
                  <a:pos x="58" y="22"/>
                </a:cxn>
                <a:cxn ang="0">
                  <a:pos x="52" y="18"/>
                </a:cxn>
                <a:cxn ang="0">
                  <a:pos x="46" y="20"/>
                </a:cxn>
                <a:cxn ang="0">
                  <a:pos x="40" y="20"/>
                </a:cxn>
                <a:cxn ang="0">
                  <a:pos x="40" y="20"/>
                </a:cxn>
                <a:cxn ang="0">
                  <a:pos x="40" y="20"/>
                </a:cxn>
                <a:cxn ang="0">
                  <a:pos x="34" y="12"/>
                </a:cxn>
                <a:cxn ang="0">
                  <a:pos x="28" y="10"/>
                </a:cxn>
                <a:cxn ang="0">
                  <a:pos x="24" y="10"/>
                </a:cxn>
                <a:cxn ang="0">
                  <a:pos x="18" y="10"/>
                </a:cxn>
                <a:cxn ang="0">
                  <a:pos x="18" y="10"/>
                </a:cxn>
                <a:cxn ang="0">
                  <a:pos x="18" y="10"/>
                </a:cxn>
                <a:cxn ang="0">
                  <a:pos x="14" y="10"/>
                </a:cxn>
                <a:cxn ang="0">
                  <a:pos x="10" y="6"/>
                </a:cxn>
                <a:cxn ang="0">
                  <a:pos x="6" y="2"/>
                </a:cxn>
                <a:cxn ang="0">
                  <a:pos x="6" y="0"/>
                </a:cxn>
                <a:cxn ang="0">
                  <a:pos x="2" y="10"/>
                </a:cxn>
                <a:cxn ang="0">
                  <a:pos x="0" y="22"/>
                </a:cxn>
                <a:cxn ang="0">
                  <a:pos x="2" y="34"/>
                </a:cxn>
                <a:cxn ang="0">
                  <a:pos x="10" y="38"/>
                </a:cxn>
                <a:cxn ang="0">
                  <a:pos x="26" y="44"/>
                </a:cxn>
                <a:cxn ang="0">
                  <a:pos x="34" y="50"/>
                </a:cxn>
                <a:cxn ang="0">
                  <a:pos x="52" y="58"/>
                </a:cxn>
                <a:cxn ang="0">
                  <a:pos x="78" y="66"/>
                </a:cxn>
                <a:cxn ang="0">
                  <a:pos x="94" y="66"/>
                </a:cxn>
                <a:cxn ang="0">
                  <a:pos x="104" y="66"/>
                </a:cxn>
                <a:cxn ang="0">
                  <a:pos x="106" y="62"/>
                </a:cxn>
                <a:cxn ang="0">
                  <a:pos x="104" y="62"/>
                </a:cxn>
                <a:cxn ang="0">
                  <a:pos x="106" y="58"/>
                </a:cxn>
                <a:cxn ang="0">
                  <a:pos x="106" y="50"/>
                </a:cxn>
                <a:cxn ang="0">
                  <a:pos x="104" y="48"/>
                </a:cxn>
                <a:cxn ang="0">
                  <a:pos x="104" y="50"/>
                </a:cxn>
              </a:cxnLst>
              <a:rect l="0" t="0" r="r" b="b"/>
              <a:pathLst>
                <a:path w="106" h="66">
                  <a:moveTo>
                    <a:pt x="104" y="50"/>
                  </a:moveTo>
                  <a:lnTo>
                    <a:pt x="96" y="48"/>
                  </a:lnTo>
                  <a:lnTo>
                    <a:pt x="84" y="46"/>
                  </a:lnTo>
                  <a:lnTo>
                    <a:pt x="78" y="42"/>
                  </a:lnTo>
                  <a:lnTo>
                    <a:pt x="74" y="42"/>
                  </a:lnTo>
                  <a:lnTo>
                    <a:pt x="70" y="38"/>
                  </a:lnTo>
                  <a:lnTo>
                    <a:pt x="66" y="36"/>
                  </a:lnTo>
                  <a:lnTo>
                    <a:pt x="64" y="32"/>
                  </a:lnTo>
                  <a:lnTo>
                    <a:pt x="58" y="28"/>
                  </a:lnTo>
                  <a:lnTo>
                    <a:pt x="58" y="22"/>
                  </a:lnTo>
                  <a:lnTo>
                    <a:pt x="52" y="18"/>
                  </a:lnTo>
                  <a:lnTo>
                    <a:pt x="46" y="20"/>
                  </a:lnTo>
                  <a:lnTo>
                    <a:pt x="40" y="20"/>
                  </a:lnTo>
                  <a:lnTo>
                    <a:pt x="40" y="20"/>
                  </a:lnTo>
                  <a:lnTo>
                    <a:pt x="40" y="20"/>
                  </a:lnTo>
                  <a:lnTo>
                    <a:pt x="34" y="12"/>
                  </a:lnTo>
                  <a:lnTo>
                    <a:pt x="28" y="10"/>
                  </a:lnTo>
                  <a:lnTo>
                    <a:pt x="24" y="10"/>
                  </a:lnTo>
                  <a:lnTo>
                    <a:pt x="18" y="10"/>
                  </a:lnTo>
                  <a:lnTo>
                    <a:pt x="18" y="10"/>
                  </a:lnTo>
                  <a:lnTo>
                    <a:pt x="18" y="10"/>
                  </a:lnTo>
                  <a:lnTo>
                    <a:pt x="14" y="10"/>
                  </a:lnTo>
                  <a:lnTo>
                    <a:pt x="10" y="6"/>
                  </a:lnTo>
                  <a:lnTo>
                    <a:pt x="6" y="2"/>
                  </a:lnTo>
                  <a:lnTo>
                    <a:pt x="6" y="0"/>
                  </a:lnTo>
                  <a:lnTo>
                    <a:pt x="2" y="10"/>
                  </a:lnTo>
                  <a:lnTo>
                    <a:pt x="0" y="22"/>
                  </a:lnTo>
                  <a:lnTo>
                    <a:pt x="2" y="34"/>
                  </a:lnTo>
                  <a:lnTo>
                    <a:pt x="10" y="38"/>
                  </a:lnTo>
                  <a:lnTo>
                    <a:pt x="26" y="44"/>
                  </a:lnTo>
                  <a:lnTo>
                    <a:pt x="34" y="50"/>
                  </a:lnTo>
                  <a:lnTo>
                    <a:pt x="52" y="58"/>
                  </a:lnTo>
                  <a:lnTo>
                    <a:pt x="78" y="66"/>
                  </a:lnTo>
                  <a:lnTo>
                    <a:pt x="94" y="66"/>
                  </a:lnTo>
                  <a:lnTo>
                    <a:pt x="104" y="66"/>
                  </a:lnTo>
                  <a:lnTo>
                    <a:pt x="106" y="62"/>
                  </a:lnTo>
                  <a:lnTo>
                    <a:pt x="104" y="62"/>
                  </a:lnTo>
                  <a:lnTo>
                    <a:pt x="106" y="58"/>
                  </a:lnTo>
                  <a:lnTo>
                    <a:pt x="106" y="50"/>
                  </a:lnTo>
                  <a:lnTo>
                    <a:pt x="104" y="48"/>
                  </a:lnTo>
                  <a:lnTo>
                    <a:pt x="104" y="50"/>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41" name="Freeform 557">
              <a:extLst>
                <a:ext uri="{FF2B5EF4-FFF2-40B4-BE49-F238E27FC236}">
                  <a16:creationId xmlns:a16="http://schemas.microsoft.com/office/drawing/2014/main" id="{8E739463-C1C9-4BE4-AEC5-000EAC5B492D}"/>
                </a:ext>
              </a:extLst>
            </p:cNvPr>
            <p:cNvSpPr>
              <a:spLocks/>
            </p:cNvSpPr>
            <p:nvPr/>
          </p:nvSpPr>
          <p:spPr bwMode="auto">
            <a:xfrm>
              <a:off x="6254750" y="3349625"/>
              <a:ext cx="174625" cy="431800"/>
            </a:xfrm>
            <a:custGeom>
              <a:avLst/>
              <a:gdLst/>
              <a:ahLst/>
              <a:cxnLst>
                <a:cxn ang="0">
                  <a:pos x="96" y="92"/>
                </a:cxn>
                <a:cxn ang="0">
                  <a:pos x="88" y="86"/>
                </a:cxn>
                <a:cxn ang="0">
                  <a:pos x="88" y="78"/>
                </a:cxn>
                <a:cxn ang="0">
                  <a:pos x="84" y="64"/>
                </a:cxn>
                <a:cxn ang="0">
                  <a:pos x="72" y="68"/>
                </a:cxn>
                <a:cxn ang="0">
                  <a:pos x="68" y="62"/>
                </a:cxn>
                <a:cxn ang="0">
                  <a:pos x="70" y="48"/>
                </a:cxn>
                <a:cxn ang="0">
                  <a:pos x="76" y="28"/>
                </a:cxn>
                <a:cxn ang="0">
                  <a:pos x="74" y="12"/>
                </a:cxn>
                <a:cxn ang="0">
                  <a:pos x="64" y="8"/>
                </a:cxn>
                <a:cxn ang="0">
                  <a:pos x="32" y="40"/>
                </a:cxn>
                <a:cxn ang="0">
                  <a:pos x="30" y="48"/>
                </a:cxn>
                <a:cxn ang="0">
                  <a:pos x="28" y="58"/>
                </a:cxn>
                <a:cxn ang="0">
                  <a:pos x="14" y="68"/>
                </a:cxn>
                <a:cxn ang="0">
                  <a:pos x="16" y="86"/>
                </a:cxn>
                <a:cxn ang="0">
                  <a:pos x="16" y="96"/>
                </a:cxn>
                <a:cxn ang="0">
                  <a:pos x="6" y="100"/>
                </a:cxn>
                <a:cxn ang="0">
                  <a:pos x="2" y="100"/>
                </a:cxn>
                <a:cxn ang="0">
                  <a:pos x="6" y="112"/>
                </a:cxn>
                <a:cxn ang="0">
                  <a:pos x="0" y="118"/>
                </a:cxn>
                <a:cxn ang="0">
                  <a:pos x="4" y="132"/>
                </a:cxn>
                <a:cxn ang="0">
                  <a:pos x="8" y="128"/>
                </a:cxn>
                <a:cxn ang="0">
                  <a:pos x="14" y="132"/>
                </a:cxn>
                <a:cxn ang="0">
                  <a:pos x="20" y="142"/>
                </a:cxn>
                <a:cxn ang="0">
                  <a:pos x="20" y="154"/>
                </a:cxn>
                <a:cxn ang="0">
                  <a:pos x="24" y="170"/>
                </a:cxn>
                <a:cxn ang="0">
                  <a:pos x="22" y="192"/>
                </a:cxn>
                <a:cxn ang="0">
                  <a:pos x="28" y="194"/>
                </a:cxn>
                <a:cxn ang="0">
                  <a:pos x="40" y="188"/>
                </a:cxn>
                <a:cxn ang="0">
                  <a:pos x="46" y="184"/>
                </a:cxn>
                <a:cxn ang="0">
                  <a:pos x="58" y="182"/>
                </a:cxn>
                <a:cxn ang="0">
                  <a:pos x="64" y="186"/>
                </a:cxn>
                <a:cxn ang="0">
                  <a:pos x="72" y="224"/>
                </a:cxn>
                <a:cxn ang="0">
                  <a:pos x="78" y="242"/>
                </a:cxn>
                <a:cxn ang="0">
                  <a:pos x="80" y="260"/>
                </a:cxn>
                <a:cxn ang="0">
                  <a:pos x="88" y="258"/>
                </a:cxn>
                <a:cxn ang="0">
                  <a:pos x="90" y="234"/>
                </a:cxn>
                <a:cxn ang="0">
                  <a:pos x="74" y="202"/>
                </a:cxn>
                <a:cxn ang="0">
                  <a:pos x="76" y="186"/>
                </a:cxn>
                <a:cxn ang="0">
                  <a:pos x="70" y="160"/>
                </a:cxn>
                <a:cxn ang="0">
                  <a:pos x="70" y="140"/>
                </a:cxn>
                <a:cxn ang="0">
                  <a:pos x="82" y="134"/>
                </a:cxn>
                <a:cxn ang="0">
                  <a:pos x="88" y="124"/>
                </a:cxn>
                <a:cxn ang="0">
                  <a:pos x="104" y="124"/>
                </a:cxn>
                <a:cxn ang="0">
                  <a:pos x="110" y="108"/>
                </a:cxn>
              </a:cxnLst>
              <a:rect l="0" t="0" r="r" b="b"/>
              <a:pathLst>
                <a:path w="110" h="272">
                  <a:moveTo>
                    <a:pt x="102" y="106"/>
                  </a:moveTo>
                  <a:lnTo>
                    <a:pt x="98" y="100"/>
                  </a:lnTo>
                  <a:lnTo>
                    <a:pt x="96" y="92"/>
                  </a:lnTo>
                  <a:lnTo>
                    <a:pt x="94" y="92"/>
                  </a:lnTo>
                  <a:lnTo>
                    <a:pt x="88" y="90"/>
                  </a:lnTo>
                  <a:lnTo>
                    <a:pt x="88" y="86"/>
                  </a:lnTo>
                  <a:lnTo>
                    <a:pt x="92" y="80"/>
                  </a:lnTo>
                  <a:lnTo>
                    <a:pt x="92" y="78"/>
                  </a:lnTo>
                  <a:lnTo>
                    <a:pt x="88" y="78"/>
                  </a:lnTo>
                  <a:lnTo>
                    <a:pt x="86" y="70"/>
                  </a:lnTo>
                  <a:lnTo>
                    <a:pt x="86" y="66"/>
                  </a:lnTo>
                  <a:lnTo>
                    <a:pt x="84" y="64"/>
                  </a:lnTo>
                  <a:lnTo>
                    <a:pt x="80" y="64"/>
                  </a:lnTo>
                  <a:lnTo>
                    <a:pt x="74" y="66"/>
                  </a:lnTo>
                  <a:lnTo>
                    <a:pt x="72" y="68"/>
                  </a:lnTo>
                  <a:lnTo>
                    <a:pt x="70" y="68"/>
                  </a:lnTo>
                  <a:lnTo>
                    <a:pt x="68" y="66"/>
                  </a:lnTo>
                  <a:lnTo>
                    <a:pt x="68" y="62"/>
                  </a:lnTo>
                  <a:lnTo>
                    <a:pt x="66" y="58"/>
                  </a:lnTo>
                  <a:lnTo>
                    <a:pt x="66" y="54"/>
                  </a:lnTo>
                  <a:lnTo>
                    <a:pt x="70" y="48"/>
                  </a:lnTo>
                  <a:lnTo>
                    <a:pt x="74" y="42"/>
                  </a:lnTo>
                  <a:lnTo>
                    <a:pt x="76" y="32"/>
                  </a:lnTo>
                  <a:lnTo>
                    <a:pt x="76" y="28"/>
                  </a:lnTo>
                  <a:lnTo>
                    <a:pt x="74" y="26"/>
                  </a:lnTo>
                  <a:lnTo>
                    <a:pt x="76" y="16"/>
                  </a:lnTo>
                  <a:lnTo>
                    <a:pt x="74" y="12"/>
                  </a:lnTo>
                  <a:lnTo>
                    <a:pt x="72" y="8"/>
                  </a:lnTo>
                  <a:lnTo>
                    <a:pt x="68" y="8"/>
                  </a:lnTo>
                  <a:lnTo>
                    <a:pt x="64" y="8"/>
                  </a:lnTo>
                  <a:lnTo>
                    <a:pt x="56" y="0"/>
                  </a:lnTo>
                  <a:lnTo>
                    <a:pt x="42" y="6"/>
                  </a:lnTo>
                  <a:lnTo>
                    <a:pt x="32" y="40"/>
                  </a:lnTo>
                  <a:lnTo>
                    <a:pt x="38" y="42"/>
                  </a:lnTo>
                  <a:lnTo>
                    <a:pt x="32" y="46"/>
                  </a:lnTo>
                  <a:lnTo>
                    <a:pt x="30" y="48"/>
                  </a:lnTo>
                  <a:lnTo>
                    <a:pt x="28" y="54"/>
                  </a:lnTo>
                  <a:lnTo>
                    <a:pt x="28" y="54"/>
                  </a:lnTo>
                  <a:lnTo>
                    <a:pt x="28" y="58"/>
                  </a:lnTo>
                  <a:lnTo>
                    <a:pt x="24" y="66"/>
                  </a:lnTo>
                  <a:lnTo>
                    <a:pt x="22" y="72"/>
                  </a:lnTo>
                  <a:lnTo>
                    <a:pt x="14" y="68"/>
                  </a:lnTo>
                  <a:lnTo>
                    <a:pt x="14" y="74"/>
                  </a:lnTo>
                  <a:lnTo>
                    <a:pt x="16" y="86"/>
                  </a:lnTo>
                  <a:lnTo>
                    <a:pt x="16" y="86"/>
                  </a:lnTo>
                  <a:lnTo>
                    <a:pt x="16" y="86"/>
                  </a:lnTo>
                  <a:lnTo>
                    <a:pt x="16" y="92"/>
                  </a:lnTo>
                  <a:lnTo>
                    <a:pt x="16" y="96"/>
                  </a:lnTo>
                  <a:lnTo>
                    <a:pt x="14" y="100"/>
                  </a:lnTo>
                  <a:lnTo>
                    <a:pt x="10" y="102"/>
                  </a:lnTo>
                  <a:lnTo>
                    <a:pt x="6" y="100"/>
                  </a:lnTo>
                  <a:lnTo>
                    <a:pt x="6" y="100"/>
                  </a:lnTo>
                  <a:lnTo>
                    <a:pt x="2" y="104"/>
                  </a:lnTo>
                  <a:lnTo>
                    <a:pt x="2" y="100"/>
                  </a:lnTo>
                  <a:lnTo>
                    <a:pt x="2" y="100"/>
                  </a:lnTo>
                  <a:lnTo>
                    <a:pt x="4" y="108"/>
                  </a:lnTo>
                  <a:lnTo>
                    <a:pt x="6" y="112"/>
                  </a:lnTo>
                  <a:lnTo>
                    <a:pt x="6" y="118"/>
                  </a:lnTo>
                  <a:lnTo>
                    <a:pt x="2" y="116"/>
                  </a:lnTo>
                  <a:lnTo>
                    <a:pt x="0" y="118"/>
                  </a:lnTo>
                  <a:lnTo>
                    <a:pt x="0" y="122"/>
                  </a:lnTo>
                  <a:lnTo>
                    <a:pt x="2" y="132"/>
                  </a:lnTo>
                  <a:lnTo>
                    <a:pt x="4" y="132"/>
                  </a:lnTo>
                  <a:lnTo>
                    <a:pt x="6" y="130"/>
                  </a:lnTo>
                  <a:lnTo>
                    <a:pt x="6" y="128"/>
                  </a:lnTo>
                  <a:lnTo>
                    <a:pt x="8" y="128"/>
                  </a:lnTo>
                  <a:lnTo>
                    <a:pt x="8" y="124"/>
                  </a:lnTo>
                  <a:lnTo>
                    <a:pt x="14" y="124"/>
                  </a:lnTo>
                  <a:lnTo>
                    <a:pt x="14" y="132"/>
                  </a:lnTo>
                  <a:lnTo>
                    <a:pt x="16" y="134"/>
                  </a:lnTo>
                  <a:lnTo>
                    <a:pt x="16" y="140"/>
                  </a:lnTo>
                  <a:lnTo>
                    <a:pt x="20" y="142"/>
                  </a:lnTo>
                  <a:lnTo>
                    <a:pt x="18" y="148"/>
                  </a:lnTo>
                  <a:lnTo>
                    <a:pt x="18" y="150"/>
                  </a:lnTo>
                  <a:lnTo>
                    <a:pt x="20" y="154"/>
                  </a:lnTo>
                  <a:lnTo>
                    <a:pt x="24" y="156"/>
                  </a:lnTo>
                  <a:lnTo>
                    <a:pt x="26" y="164"/>
                  </a:lnTo>
                  <a:lnTo>
                    <a:pt x="24" y="170"/>
                  </a:lnTo>
                  <a:lnTo>
                    <a:pt x="22" y="174"/>
                  </a:lnTo>
                  <a:lnTo>
                    <a:pt x="20" y="190"/>
                  </a:lnTo>
                  <a:lnTo>
                    <a:pt x="22" y="192"/>
                  </a:lnTo>
                  <a:lnTo>
                    <a:pt x="24" y="192"/>
                  </a:lnTo>
                  <a:lnTo>
                    <a:pt x="26" y="192"/>
                  </a:lnTo>
                  <a:lnTo>
                    <a:pt x="28" y="194"/>
                  </a:lnTo>
                  <a:lnTo>
                    <a:pt x="38" y="194"/>
                  </a:lnTo>
                  <a:lnTo>
                    <a:pt x="38" y="190"/>
                  </a:lnTo>
                  <a:lnTo>
                    <a:pt x="40" y="188"/>
                  </a:lnTo>
                  <a:lnTo>
                    <a:pt x="40" y="188"/>
                  </a:lnTo>
                  <a:lnTo>
                    <a:pt x="44" y="186"/>
                  </a:lnTo>
                  <a:lnTo>
                    <a:pt x="46" y="184"/>
                  </a:lnTo>
                  <a:lnTo>
                    <a:pt x="48" y="176"/>
                  </a:lnTo>
                  <a:lnTo>
                    <a:pt x="50" y="174"/>
                  </a:lnTo>
                  <a:lnTo>
                    <a:pt x="58" y="182"/>
                  </a:lnTo>
                  <a:lnTo>
                    <a:pt x="58" y="184"/>
                  </a:lnTo>
                  <a:lnTo>
                    <a:pt x="58" y="184"/>
                  </a:lnTo>
                  <a:lnTo>
                    <a:pt x="64" y="186"/>
                  </a:lnTo>
                  <a:lnTo>
                    <a:pt x="62" y="196"/>
                  </a:lnTo>
                  <a:lnTo>
                    <a:pt x="66" y="200"/>
                  </a:lnTo>
                  <a:lnTo>
                    <a:pt x="72" y="224"/>
                  </a:lnTo>
                  <a:lnTo>
                    <a:pt x="72" y="226"/>
                  </a:lnTo>
                  <a:lnTo>
                    <a:pt x="76" y="228"/>
                  </a:lnTo>
                  <a:lnTo>
                    <a:pt x="78" y="242"/>
                  </a:lnTo>
                  <a:lnTo>
                    <a:pt x="80" y="256"/>
                  </a:lnTo>
                  <a:lnTo>
                    <a:pt x="78" y="258"/>
                  </a:lnTo>
                  <a:lnTo>
                    <a:pt x="80" y="260"/>
                  </a:lnTo>
                  <a:lnTo>
                    <a:pt x="84" y="272"/>
                  </a:lnTo>
                  <a:lnTo>
                    <a:pt x="86" y="266"/>
                  </a:lnTo>
                  <a:lnTo>
                    <a:pt x="88" y="258"/>
                  </a:lnTo>
                  <a:lnTo>
                    <a:pt x="94" y="250"/>
                  </a:lnTo>
                  <a:lnTo>
                    <a:pt x="94" y="242"/>
                  </a:lnTo>
                  <a:lnTo>
                    <a:pt x="90" y="234"/>
                  </a:lnTo>
                  <a:lnTo>
                    <a:pt x="82" y="224"/>
                  </a:lnTo>
                  <a:lnTo>
                    <a:pt x="78" y="214"/>
                  </a:lnTo>
                  <a:lnTo>
                    <a:pt x="74" y="202"/>
                  </a:lnTo>
                  <a:lnTo>
                    <a:pt x="82" y="198"/>
                  </a:lnTo>
                  <a:lnTo>
                    <a:pt x="82" y="192"/>
                  </a:lnTo>
                  <a:lnTo>
                    <a:pt x="76" y="186"/>
                  </a:lnTo>
                  <a:lnTo>
                    <a:pt x="70" y="178"/>
                  </a:lnTo>
                  <a:lnTo>
                    <a:pt x="68" y="168"/>
                  </a:lnTo>
                  <a:lnTo>
                    <a:pt x="70" y="160"/>
                  </a:lnTo>
                  <a:lnTo>
                    <a:pt x="70" y="154"/>
                  </a:lnTo>
                  <a:lnTo>
                    <a:pt x="68" y="146"/>
                  </a:lnTo>
                  <a:lnTo>
                    <a:pt x="70" y="140"/>
                  </a:lnTo>
                  <a:lnTo>
                    <a:pt x="74" y="140"/>
                  </a:lnTo>
                  <a:lnTo>
                    <a:pt x="78" y="134"/>
                  </a:lnTo>
                  <a:lnTo>
                    <a:pt x="82" y="134"/>
                  </a:lnTo>
                  <a:lnTo>
                    <a:pt x="82" y="132"/>
                  </a:lnTo>
                  <a:lnTo>
                    <a:pt x="84" y="124"/>
                  </a:lnTo>
                  <a:lnTo>
                    <a:pt x="88" y="124"/>
                  </a:lnTo>
                  <a:lnTo>
                    <a:pt x="92" y="128"/>
                  </a:lnTo>
                  <a:lnTo>
                    <a:pt x="102" y="128"/>
                  </a:lnTo>
                  <a:lnTo>
                    <a:pt x="104" y="124"/>
                  </a:lnTo>
                  <a:lnTo>
                    <a:pt x="104" y="118"/>
                  </a:lnTo>
                  <a:lnTo>
                    <a:pt x="108" y="112"/>
                  </a:lnTo>
                  <a:lnTo>
                    <a:pt x="110" y="108"/>
                  </a:lnTo>
                  <a:lnTo>
                    <a:pt x="102" y="106"/>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42" name="Freeform 558">
              <a:extLst>
                <a:ext uri="{FF2B5EF4-FFF2-40B4-BE49-F238E27FC236}">
                  <a16:creationId xmlns:a16="http://schemas.microsoft.com/office/drawing/2014/main" id="{248092EA-22F6-4058-84BB-28FD1E54B4CC}"/>
                </a:ext>
              </a:extLst>
            </p:cNvPr>
            <p:cNvSpPr>
              <a:spLocks/>
            </p:cNvSpPr>
            <p:nvPr/>
          </p:nvSpPr>
          <p:spPr bwMode="auto">
            <a:xfrm>
              <a:off x="6165850" y="3384550"/>
              <a:ext cx="98425" cy="161925"/>
            </a:xfrm>
            <a:custGeom>
              <a:avLst/>
              <a:gdLst/>
              <a:ahLst/>
              <a:cxnLst>
                <a:cxn ang="0">
                  <a:pos x="58" y="82"/>
                </a:cxn>
                <a:cxn ang="0">
                  <a:pos x="58" y="78"/>
                </a:cxn>
                <a:cxn ang="0">
                  <a:pos x="58" y="66"/>
                </a:cxn>
                <a:cxn ang="0">
                  <a:pos x="50" y="62"/>
                </a:cxn>
                <a:cxn ang="0">
                  <a:pos x="42" y="58"/>
                </a:cxn>
                <a:cxn ang="0">
                  <a:pos x="42" y="50"/>
                </a:cxn>
                <a:cxn ang="0">
                  <a:pos x="52" y="20"/>
                </a:cxn>
                <a:cxn ang="0">
                  <a:pos x="48" y="6"/>
                </a:cxn>
                <a:cxn ang="0">
                  <a:pos x="24" y="6"/>
                </a:cxn>
                <a:cxn ang="0">
                  <a:pos x="16" y="6"/>
                </a:cxn>
                <a:cxn ang="0">
                  <a:pos x="2" y="0"/>
                </a:cxn>
                <a:cxn ang="0">
                  <a:pos x="6" y="4"/>
                </a:cxn>
                <a:cxn ang="0">
                  <a:pos x="10" y="16"/>
                </a:cxn>
                <a:cxn ang="0">
                  <a:pos x="2" y="20"/>
                </a:cxn>
                <a:cxn ang="0">
                  <a:pos x="0" y="22"/>
                </a:cxn>
                <a:cxn ang="0">
                  <a:pos x="6" y="42"/>
                </a:cxn>
                <a:cxn ang="0">
                  <a:pos x="10" y="72"/>
                </a:cxn>
                <a:cxn ang="0">
                  <a:pos x="4" y="76"/>
                </a:cxn>
                <a:cxn ang="0">
                  <a:pos x="4" y="84"/>
                </a:cxn>
                <a:cxn ang="0">
                  <a:pos x="10" y="82"/>
                </a:cxn>
                <a:cxn ang="0">
                  <a:pos x="16" y="80"/>
                </a:cxn>
                <a:cxn ang="0">
                  <a:pos x="18" y="78"/>
                </a:cxn>
                <a:cxn ang="0">
                  <a:pos x="20" y="76"/>
                </a:cxn>
                <a:cxn ang="0">
                  <a:pos x="24" y="78"/>
                </a:cxn>
                <a:cxn ang="0">
                  <a:pos x="28" y="74"/>
                </a:cxn>
                <a:cxn ang="0">
                  <a:pos x="28" y="70"/>
                </a:cxn>
                <a:cxn ang="0">
                  <a:pos x="28" y="66"/>
                </a:cxn>
                <a:cxn ang="0">
                  <a:pos x="26" y="64"/>
                </a:cxn>
                <a:cxn ang="0">
                  <a:pos x="28" y="54"/>
                </a:cxn>
                <a:cxn ang="0">
                  <a:pos x="30" y="56"/>
                </a:cxn>
                <a:cxn ang="0">
                  <a:pos x="36" y="62"/>
                </a:cxn>
                <a:cxn ang="0">
                  <a:pos x="40" y="62"/>
                </a:cxn>
                <a:cxn ang="0">
                  <a:pos x="46" y="70"/>
                </a:cxn>
                <a:cxn ang="0">
                  <a:pos x="48" y="76"/>
                </a:cxn>
                <a:cxn ang="0">
                  <a:pos x="50" y="92"/>
                </a:cxn>
                <a:cxn ang="0">
                  <a:pos x="56" y="102"/>
                </a:cxn>
                <a:cxn ang="0">
                  <a:pos x="58" y="94"/>
                </a:cxn>
                <a:cxn ang="0">
                  <a:pos x="62" y="88"/>
                </a:cxn>
                <a:cxn ang="0">
                  <a:pos x="58" y="82"/>
                </a:cxn>
              </a:cxnLst>
              <a:rect l="0" t="0" r="r" b="b"/>
              <a:pathLst>
                <a:path w="62" h="102">
                  <a:moveTo>
                    <a:pt x="58" y="82"/>
                  </a:moveTo>
                  <a:lnTo>
                    <a:pt x="58" y="82"/>
                  </a:lnTo>
                  <a:lnTo>
                    <a:pt x="58" y="82"/>
                  </a:lnTo>
                  <a:lnTo>
                    <a:pt x="58" y="78"/>
                  </a:lnTo>
                  <a:lnTo>
                    <a:pt x="58" y="72"/>
                  </a:lnTo>
                  <a:lnTo>
                    <a:pt x="58" y="66"/>
                  </a:lnTo>
                  <a:lnTo>
                    <a:pt x="52" y="56"/>
                  </a:lnTo>
                  <a:lnTo>
                    <a:pt x="50" y="62"/>
                  </a:lnTo>
                  <a:lnTo>
                    <a:pt x="44" y="62"/>
                  </a:lnTo>
                  <a:lnTo>
                    <a:pt x="42" y="58"/>
                  </a:lnTo>
                  <a:lnTo>
                    <a:pt x="44" y="52"/>
                  </a:lnTo>
                  <a:lnTo>
                    <a:pt x="42" y="50"/>
                  </a:lnTo>
                  <a:lnTo>
                    <a:pt x="44" y="28"/>
                  </a:lnTo>
                  <a:lnTo>
                    <a:pt x="52" y="20"/>
                  </a:lnTo>
                  <a:lnTo>
                    <a:pt x="52" y="14"/>
                  </a:lnTo>
                  <a:lnTo>
                    <a:pt x="48" y="6"/>
                  </a:lnTo>
                  <a:lnTo>
                    <a:pt x="26" y="8"/>
                  </a:lnTo>
                  <a:lnTo>
                    <a:pt x="24" y="6"/>
                  </a:lnTo>
                  <a:lnTo>
                    <a:pt x="22" y="8"/>
                  </a:lnTo>
                  <a:lnTo>
                    <a:pt x="16" y="6"/>
                  </a:lnTo>
                  <a:lnTo>
                    <a:pt x="10" y="6"/>
                  </a:lnTo>
                  <a:lnTo>
                    <a:pt x="2" y="0"/>
                  </a:lnTo>
                  <a:lnTo>
                    <a:pt x="0" y="2"/>
                  </a:lnTo>
                  <a:lnTo>
                    <a:pt x="6" y="4"/>
                  </a:lnTo>
                  <a:lnTo>
                    <a:pt x="8" y="10"/>
                  </a:lnTo>
                  <a:lnTo>
                    <a:pt x="10" y="16"/>
                  </a:lnTo>
                  <a:lnTo>
                    <a:pt x="4" y="16"/>
                  </a:lnTo>
                  <a:lnTo>
                    <a:pt x="2" y="20"/>
                  </a:lnTo>
                  <a:lnTo>
                    <a:pt x="0" y="20"/>
                  </a:lnTo>
                  <a:lnTo>
                    <a:pt x="0" y="22"/>
                  </a:lnTo>
                  <a:lnTo>
                    <a:pt x="6" y="30"/>
                  </a:lnTo>
                  <a:lnTo>
                    <a:pt x="6" y="42"/>
                  </a:lnTo>
                  <a:lnTo>
                    <a:pt x="10" y="50"/>
                  </a:lnTo>
                  <a:lnTo>
                    <a:pt x="10" y="72"/>
                  </a:lnTo>
                  <a:lnTo>
                    <a:pt x="4" y="74"/>
                  </a:lnTo>
                  <a:lnTo>
                    <a:pt x="4" y="76"/>
                  </a:lnTo>
                  <a:lnTo>
                    <a:pt x="4" y="80"/>
                  </a:lnTo>
                  <a:lnTo>
                    <a:pt x="4" y="84"/>
                  </a:lnTo>
                  <a:lnTo>
                    <a:pt x="8" y="84"/>
                  </a:lnTo>
                  <a:lnTo>
                    <a:pt x="10" y="82"/>
                  </a:lnTo>
                  <a:lnTo>
                    <a:pt x="12" y="80"/>
                  </a:lnTo>
                  <a:lnTo>
                    <a:pt x="16" y="80"/>
                  </a:lnTo>
                  <a:lnTo>
                    <a:pt x="16" y="78"/>
                  </a:lnTo>
                  <a:lnTo>
                    <a:pt x="18" y="78"/>
                  </a:lnTo>
                  <a:lnTo>
                    <a:pt x="20" y="78"/>
                  </a:lnTo>
                  <a:lnTo>
                    <a:pt x="20" y="76"/>
                  </a:lnTo>
                  <a:lnTo>
                    <a:pt x="22" y="76"/>
                  </a:lnTo>
                  <a:lnTo>
                    <a:pt x="24" y="78"/>
                  </a:lnTo>
                  <a:lnTo>
                    <a:pt x="28" y="76"/>
                  </a:lnTo>
                  <a:lnTo>
                    <a:pt x="28" y="74"/>
                  </a:lnTo>
                  <a:lnTo>
                    <a:pt x="28" y="72"/>
                  </a:lnTo>
                  <a:lnTo>
                    <a:pt x="28" y="70"/>
                  </a:lnTo>
                  <a:lnTo>
                    <a:pt x="28" y="68"/>
                  </a:lnTo>
                  <a:lnTo>
                    <a:pt x="28" y="66"/>
                  </a:lnTo>
                  <a:lnTo>
                    <a:pt x="26" y="66"/>
                  </a:lnTo>
                  <a:lnTo>
                    <a:pt x="26" y="64"/>
                  </a:lnTo>
                  <a:lnTo>
                    <a:pt x="30" y="62"/>
                  </a:lnTo>
                  <a:lnTo>
                    <a:pt x="28" y="54"/>
                  </a:lnTo>
                  <a:lnTo>
                    <a:pt x="28" y="52"/>
                  </a:lnTo>
                  <a:lnTo>
                    <a:pt x="30" y="56"/>
                  </a:lnTo>
                  <a:lnTo>
                    <a:pt x="34" y="60"/>
                  </a:lnTo>
                  <a:lnTo>
                    <a:pt x="36" y="62"/>
                  </a:lnTo>
                  <a:lnTo>
                    <a:pt x="40" y="60"/>
                  </a:lnTo>
                  <a:lnTo>
                    <a:pt x="40" y="62"/>
                  </a:lnTo>
                  <a:lnTo>
                    <a:pt x="40" y="64"/>
                  </a:lnTo>
                  <a:lnTo>
                    <a:pt x="46" y="70"/>
                  </a:lnTo>
                  <a:lnTo>
                    <a:pt x="46" y="74"/>
                  </a:lnTo>
                  <a:lnTo>
                    <a:pt x="48" y="76"/>
                  </a:lnTo>
                  <a:lnTo>
                    <a:pt x="48" y="84"/>
                  </a:lnTo>
                  <a:lnTo>
                    <a:pt x="50" y="92"/>
                  </a:lnTo>
                  <a:lnTo>
                    <a:pt x="52" y="94"/>
                  </a:lnTo>
                  <a:lnTo>
                    <a:pt x="56" y="102"/>
                  </a:lnTo>
                  <a:lnTo>
                    <a:pt x="56" y="98"/>
                  </a:lnTo>
                  <a:lnTo>
                    <a:pt x="58" y="94"/>
                  </a:lnTo>
                  <a:lnTo>
                    <a:pt x="62" y="96"/>
                  </a:lnTo>
                  <a:lnTo>
                    <a:pt x="62" y="88"/>
                  </a:lnTo>
                  <a:lnTo>
                    <a:pt x="60" y="84"/>
                  </a:lnTo>
                  <a:lnTo>
                    <a:pt x="58" y="8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43" name="Freeform 559">
              <a:extLst>
                <a:ext uri="{FF2B5EF4-FFF2-40B4-BE49-F238E27FC236}">
                  <a16:creationId xmlns:a16="http://schemas.microsoft.com/office/drawing/2014/main" id="{CF8A746C-2ECC-4F25-AAD4-6A8AE052FBE9}"/>
                </a:ext>
              </a:extLst>
            </p:cNvPr>
            <p:cNvSpPr>
              <a:spLocks/>
            </p:cNvSpPr>
            <p:nvPr/>
          </p:nvSpPr>
          <p:spPr bwMode="auto">
            <a:xfrm>
              <a:off x="6188075" y="3333750"/>
              <a:ext cx="60325" cy="34925"/>
            </a:xfrm>
            <a:custGeom>
              <a:avLst/>
              <a:gdLst/>
              <a:ahLst/>
              <a:cxnLst>
                <a:cxn ang="0">
                  <a:pos x="10" y="22"/>
                </a:cxn>
                <a:cxn ang="0">
                  <a:pos x="10" y="22"/>
                </a:cxn>
                <a:cxn ang="0">
                  <a:pos x="38" y="20"/>
                </a:cxn>
                <a:cxn ang="0">
                  <a:pos x="38" y="14"/>
                </a:cxn>
                <a:cxn ang="0">
                  <a:pos x="36" y="4"/>
                </a:cxn>
                <a:cxn ang="0">
                  <a:pos x="26" y="4"/>
                </a:cxn>
                <a:cxn ang="0">
                  <a:pos x="22" y="4"/>
                </a:cxn>
                <a:cxn ang="0">
                  <a:pos x="14" y="0"/>
                </a:cxn>
                <a:cxn ang="0">
                  <a:pos x="8" y="2"/>
                </a:cxn>
                <a:cxn ang="0">
                  <a:pos x="4" y="4"/>
                </a:cxn>
                <a:cxn ang="0">
                  <a:pos x="0" y="12"/>
                </a:cxn>
                <a:cxn ang="0">
                  <a:pos x="0" y="14"/>
                </a:cxn>
                <a:cxn ang="0">
                  <a:pos x="6" y="22"/>
                </a:cxn>
                <a:cxn ang="0">
                  <a:pos x="10" y="22"/>
                </a:cxn>
              </a:cxnLst>
              <a:rect l="0" t="0" r="r" b="b"/>
              <a:pathLst>
                <a:path w="38" h="22">
                  <a:moveTo>
                    <a:pt x="10" y="22"/>
                  </a:moveTo>
                  <a:lnTo>
                    <a:pt x="10" y="22"/>
                  </a:lnTo>
                  <a:lnTo>
                    <a:pt x="38" y="20"/>
                  </a:lnTo>
                  <a:lnTo>
                    <a:pt x="38" y="14"/>
                  </a:lnTo>
                  <a:lnTo>
                    <a:pt x="36" y="4"/>
                  </a:lnTo>
                  <a:lnTo>
                    <a:pt x="26" y="4"/>
                  </a:lnTo>
                  <a:lnTo>
                    <a:pt x="22" y="4"/>
                  </a:lnTo>
                  <a:lnTo>
                    <a:pt x="14" y="0"/>
                  </a:lnTo>
                  <a:lnTo>
                    <a:pt x="8" y="2"/>
                  </a:lnTo>
                  <a:lnTo>
                    <a:pt x="4" y="4"/>
                  </a:lnTo>
                  <a:lnTo>
                    <a:pt x="0" y="12"/>
                  </a:lnTo>
                  <a:lnTo>
                    <a:pt x="0" y="14"/>
                  </a:lnTo>
                  <a:lnTo>
                    <a:pt x="6" y="22"/>
                  </a:lnTo>
                  <a:lnTo>
                    <a:pt x="10" y="2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44" name="Freeform 560">
              <a:extLst>
                <a:ext uri="{FF2B5EF4-FFF2-40B4-BE49-F238E27FC236}">
                  <a16:creationId xmlns:a16="http://schemas.microsoft.com/office/drawing/2014/main" id="{8B5D812A-2733-4AFC-890C-CE1B158E2A53}"/>
                </a:ext>
              </a:extLst>
            </p:cNvPr>
            <p:cNvSpPr>
              <a:spLocks/>
            </p:cNvSpPr>
            <p:nvPr/>
          </p:nvSpPr>
          <p:spPr bwMode="auto">
            <a:xfrm>
              <a:off x="6578600" y="3556000"/>
              <a:ext cx="53975" cy="50800"/>
            </a:xfrm>
            <a:custGeom>
              <a:avLst/>
              <a:gdLst/>
              <a:ahLst/>
              <a:cxnLst>
                <a:cxn ang="0">
                  <a:pos x="22" y="2"/>
                </a:cxn>
                <a:cxn ang="0">
                  <a:pos x="16" y="2"/>
                </a:cxn>
                <a:cxn ang="0">
                  <a:pos x="12" y="2"/>
                </a:cxn>
                <a:cxn ang="0">
                  <a:pos x="10" y="4"/>
                </a:cxn>
                <a:cxn ang="0">
                  <a:pos x="10" y="6"/>
                </a:cxn>
                <a:cxn ang="0">
                  <a:pos x="10" y="8"/>
                </a:cxn>
                <a:cxn ang="0">
                  <a:pos x="8" y="8"/>
                </a:cxn>
                <a:cxn ang="0">
                  <a:pos x="6" y="8"/>
                </a:cxn>
                <a:cxn ang="0">
                  <a:pos x="0" y="12"/>
                </a:cxn>
                <a:cxn ang="0">
                  <a:pos x="0" y="20"/>
                </a:cxn>
                <a:cxn ang="0">
                  <a:pos x="2" y="26"/>
                </a:cxn>
                <a:cxn ang="0">
                  <a:pos x="4" y="26"/>
                </a:cxn>
                <a:cxn ang="0">
                  <a:pos x="8" y="28"/>
                </a:cxn>
                <a:cxn ang="0">
                  <a:pos x="12" y="32"/>
                </a:cxn>
                <a:cxn ang="0">
                  <a:pos x="22" y="28"/>
                </a:cxn>
                <a:cxn ang="0">
                  <a:pos x="22" y="24"/>
                </a:cxn>
                <a:cxn ang="0">
                  <a:pos x="26" y="24"/>
                </a:cxn>
                <a:cxn ang="0">
                  <a:pos x="28" y="22"/>
                </a:cxn>
                <a:cxn ang="0">
                  <a:pos x="28" y="20"/>
                </a:cxn>
                <a:cxn ang="0">
                  <a:pos x="28" y="16"/>
                </a:cxn>
                <a:cxn ang="0">
                  <a:pos x="30" y="14"/>
                </a:cxn>
                <a:cxn ang="0">
                  <a:pos x="32" y="8"/>
                </a:cxn>
                <a:cxn ang="0">
                  <a:pos x="34" y="6"/>
                </a:cxn>
                <a:cxn ang="0">
                  <a:pos x="34" y="4"/>
                </a:cxn>
                <a:cxn ang="0">
                  <a:pos x="34" y="2"/>
                </a:cxn>
                <a:cxn ang="0">
                  <a:pos x="30" y="0"/>
                </a:cxn>
                <a:cxn ang="0">
                  <a:pos x="22" y="2"/>
                </a:cxn>
              </a:cxnLst>
              <a:rect l="0" t="0" r="r" b="b"/>
              <a:pathLst>
                <a:path w="34" h="32">
                  <a:moveTo>
                    <a:pt x="22" y="2"/>
                  </a:moveTo>
                  <a:lnTo>
                    <a:pt x="16" y="2"/>
                  </a:lnTo>
                  <a:lnTo>
                    <a:pt x="12" y="2"/>
                  </a:lnTo>
                  <a:lnTo>
                    <a:pt x="10" y="4"/>
                  </a:lnTo>
                  <a:lnTo>
                    <a:pt x="10" y="6"/>
                  </a:lnTo>
                  <a:lnTo>
                    <a:pt x="10" y="8"/>
                  </a:lnTo>
                  <a:lnTo>
                    <a:pt x="8" y="8"/>
                  </a:lnTo>
                  <a:lnTo>
                    <a:pt x="6" y="8"/>
                  </a:lnTo>
                  <a:lnTo>
                    <a:pt x="0" y="12"/>
                  </a:lnTo>
                  <a:lnTo>
                    <a:pt x="0" y="20"/>
                  </a:lnTo>
                  <a:lnTo>
                    <a:pt x="2" y="26"/>
                  </a:lnTo>
                  <a:lnTo>
                    <a:pt x="4" y="26"/>
                  </a:lnTo>
                  <a:lnTo>
                    <a:pt x="8" y="28"/>
                  </a:lnTo>
                  <a:lnTo>
                    <a:pt x="12" y="32"/>
                  </a:lnTo>
                  <a:lnTo>
                    <a:pt x="22" y="28"/>
                  </a:lnTo>
                  <a:lnTo>
                    <a:pt x="22" y="24"/>
                  </a:lnTo>
                  <a:lnTo>
                    <a:pt x="26" y="24"/>
                  </a:lnTo>
                  <a:lnTo>
                    <a:pt x="28" y="22"/>
                  </a:lnTo>
                  <a:lnTo>
                    <a:pt x="28" y="20"/>
                  </a:lnTo>
                  <a:lnTo>
                    <a:pt x="28" y="16"/>
                  </a:lnTo>
                  <a:lnTo>
                    <a:pt x="30" y="14"/>
                  </a:lnTo>
                  <a:lnTo>
                    <a:pt x="32" y="8"/>
                  </a:lnTo>
                  <a:lnTo>
                    <a:pt x="34" y="6"/>
                  </a:lnTo>
                  <a:lnTo>
                    <a:pt x="34" y="4"/>
                  </a:lnTo>
                  <a:lnTo>
                    <a:pt x="34" y="2"/>
                  </a:lnTo>
                  <a:lnTo>
                    <a:pt x="30" y="0"/>
                  </a:lnTo>
                  <a:lnTo>
                    <a:pt x="22" y="2"/>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45" name="Freeform 561">
              <a:extLst>
                <a:ext uri="{FF2B5EF4-FFF2-40B4-BE49-F238E27FC236}">
                  <a16:creationId xmlns:a16="http://schemas.microsoft.com/office/drawing/2014/main" id="{3F29CEE8-9AAA-4EC0-8B83-4FE14BF50421}"/>
                </a:ext>
              </a:extLst>
            </p:cNvPr>
            <p:cNvSpPr>
              <a:spLocks/>
            </p:cNvSpPr>
            <p:nvPr/>
          </p:nvSpPr>
          <p:spPr bwMode="auto">
            <a:xfrm>
              <a:off x="5848350" y="2597150"/>
              <a:ext cx="1266825" cy="952500"/>
            </a:xfrm>
            <a:custGeom>
              <a:avLst/>
              <a:gdLst/>
              <a:ahLst/>
              <a:cxnLst>
                <a:cxn ang="0">
                  <a:pos x="764" y="114"/>
                </a:cxn>
                <a:cxn ang="0">
                  <a:pos x="734" y="76"/>
                </a:cxn>
                <a:cxn ang="0">
                  <a:pos x="696" y="32"/>
                </a:cxn>
                <a:cxn ang="0">
                  <a:pos x="644" y="2"/>
                </a:cxn>
                <a:cxn ang="0">
                  <a:pos x="616" y="30"/>
                </a:cxn>
                <a:cxn ang="0">
                  <a:pos x="600" y="70"/>
                </a:cxn>
                <a:cxn ang="0">
                  <a:pos x="558" y="96"/>
                </a:cxn>
                <a:cxn ang="0">
                  <a:pos x="588" y="112"/>
                </a:cxn>
                <a:cxn ang="0">
                  <a:pos x="588" y="138"/>
                </a:cxn>
                <a:cxn ang="0">
                  <a:pos x="534" y="168"/>
                </a:cxn>
                <a:cxn ang="0">
                  <a:pos x="496" y="196"/>
                </a:cxn>
                <a:cxn ang="0">
                  <a:pos x="424" y="224"/>
                </a:cxn>
                <a:cxn ang="0">
                  <a:pos x="334" y="210"/>
                </a:cxn>
                <a:cxn ang="0">
                  <a:pos x="276" y="174"/>
                </a:cxn>
                <a:cxn ang="0">
                  <a:pos x="238" y="134"/>
                </a:cxn>
                <a:cxn ang="0">
                  <a:pos x="202" y="84"/>
                </a:cxn>
                <a:cxn ang="0">
                  <a:pos x="138" y="120"/>
                </a:cxn>
                <a:cxn ang="0">
                  <a:pos x="102" y="168"/>
                </a:cxn>
                <a:cxn ang="0">
                  <a:pos x="84" y="216"/>
                </a:cxn>
                <a:cxn ang="0">
                  <a:pos x="52" y="234"/>
                </a:cxn>
                <a:cxn ang="0">
                  <a:pos x="34" y="254"/>
                </a:cxn>
                <a:cxn ang="0">
                  <a:pos x="10" y="258"/>
                </a:cxn>
                <a:cxn ang="0">
                  <a:pos x="16" y="282"/>
                </a:cxn>
                <a:cxn ang="0">
                  <a:pos x="50" y="326"/>
                </a:cxn>
                <a:cxn ang="0">
                  <a:pos x="72" y="384"/>
                </a:cxn>
                <a:cxn ang="0">
                  <a:pos x="102" y="430"/>
                </a:cxn>
                <a:cxn ang="0">
                  <a:pos x="150" y="446"/>
                </a:cxn>
                <a:cxn ang="0">
                  <a:pos x="198" y="472"/>
                </a:cxn>
                <a:cxn ang="0">
                  <a:pos x="240" y="468"/>
                </a:cxn>
                <a:cxn ang="0">
                  <a:pos x="314" y="472"/>
                </a:cxn>
                <a:cxn ang="0">
                  <a:pos x="332" y="502"/>
                </a:cxn>
                <a:cxn ang="0">
                  <a:pos x="328" y="544"/>
                </a:cxn>
                <a:cxn ang="0">
                  <a:pos x="344" y="560"/>
                </a:cxn>
                <a:cxn ang="0">
                  <a:pos x="376" y="582"/>
                </a:cxn>
                <a:cxn ang="0">
                  <a:pos x="418" y="550"/>
                </a:cxn>
                <a:cxn ang="0">
                  <a:pos x="456" y="578"/>
                </a:cxn>
                <a:cxn ang="0">
                  <a:pos x="472" y="584"/>
                </a:cxn>
                <a:cxn ang="0">
                  <a:pos x="484" y="584"/>
                </a:cxn>
                <a:cxn ang="0">
                  <a:pos x="508" y="572"/>
                </a:cxn>
                <a:cxn ang="0">
                  <a:pos x="530" y="552"/>
                </a:cxn>
                <a:cxn ang="0">
                  <a:pos x="556" y="556"/>
                </a:cxn>
                <a:cxn ang="0">
                  <a:pos x="572" y="540"/>
                </a:cxn>
                <a:cxn ang="0">
                  <a:pos x="596" y="520"/>
                </a:cxn>
                <a:cxn ang="0">
                  <a:pos x="604" y="510"/>
                </a:cxn>
                <a:cxn ang="0">
                  <a:pos x="612" y="484"/>
                </a:cxn>
                <a:cxn ang="0">
                  <a:pos x="626" y="462"/>
                </a:cxn>
                <a:cxn ang="0">
                  <a:pos x="634" y="440"/>
                </a:cxn>
                <a:cxn ang="0">
                  <a:pos x="624" y="430"/>
                </a:cxn>
                <a:cxn ang="0">
                  <a:pos x="616" y="386"/>
                </a:cxn>
                <a:cxn ang="0">
                  <a:pos x="604" y="338"/>
                </a:cxn>
                <a:cxn ang="0">
                  <a:pos x="632" y="312"/>
                </a:cxn>
                <a:cxn ang="0">
                  <a:pos x="634" y="302"/>
                </a:cxn>
                <a:cxn ang="0">
                  <a:pos x="602" y="308"/>
                </a:cxn>
                <a:cxn ang="0">
                  <a:pos x="580" y="288"/>
                </a:cxn>
                <a:cxn ang="0">
                  <a:pos x="608" y="258"/>
                </a:cxn>
                <a:cxn ang="0">
                  <a:pos x="636" y="252"/>
                </a:cxn>
                <a:cxn ang="0">
                  <a:pos x="630" y="278"/>
                </a:cxn>
                <a:cxn ang="0">
                  <a:pos x="668" y="260"/>
                </a:cxn>
                <a:cxn ang="0">
                  <a:pos x="698" y="216"/>
                </a:cxn>
                <a:cxn ang="0">
                  <a:pos x="732" y="208"/>
                </a:cxn>
                <a:cxn ang="0">
                  <a:pos x="752" y="178"/>
                </a:cxn>
                <a:cxn ang="0">
                  <a:pos x="774" y="158"/>
                </a:cxn>
                <a:cxn ang="0">
                  <a:pos x="798" y="112"/>
                </a:cxn>
              </a:cxnLst>
              <a:rect l="0" t="0" r="r" b="b"/>
              <a:pathLst>
                <a:path w="798" h="600">
                  <a:moveTo>
                    <a:pt x="794" y="104"/>
                  </a:moveTo>
                  <a:lnTo>
                    <a:pt x="798" y="96"/>
                  </a:lnTo>
                  <a:lnTo>
                    <a:pt x="790" y="98"/>
                  </a:lnTo>
                  <a:lnTo>
                    <a:pt x="788" y="102"/>
                  </a:lnTo>
                  <a:lnTo>
                    <a:pt x="782" y="104"/>
                  </a:lnTo>
                  <a:lnTo>
                    <a:pt x="778" y="104"/>
                  </a:lnTo>
                  <a:lnTo>
                    <a:pt x="774" y="108"/>
                  </a:lnTo>
                  <a:lnTo>
                    <a:pt x="770" y="112"/>
                  </a:lnTo>
                  <a:lnTo>
                    <a:pt x="764" y="114"/>
                  </a:lnTo>
                  <a:lnTo>
                    <a:pt x="760" y="116"/>
                  </a:lnTo>
                  <a:lnTo>
                    <a:pt x="754" y="112"/>
                  </a:lnTo>
                  <a:lnTo>
                    <a:pt x="748" y="110"/>
                  </a:lnTo>
                  <a:lnTo>
                    <a:pt x="746" y="104"/>
                  </a:lnTo>
                  <a:lnTo>
                    <a:pt x="746" y="98"/>
                  </a:lnTo>
                  <a:lnTo>
                    <a:pt x="744" y="92"/>
                  </a:lnTo>
                  <a:lnTo>
                    <a:pt x="738" y="86"/>
                  </a:lnTo>
                  <a:lnTo>
                    <a:pt x="736" y="82"/>
                  </a:lnTo>
                  <a:lnTo>
                    <a:pt x="734" y="76"/>
                  </a:lnTo>
                  <a:lnTo>
                    <a:pt x="730" y="72"/>
                  </a:lnTo>
                  <a:lnTo>
                    <a:pt x="722" y="70"/>
                  </a:lnTo>
                  <a:lnTo>
                    <a:pt x="716" y="68"/>
                  </a:lnTo>
                  <a:lnTo>
                    <a:pt x="712" y="68"/>
                  </a:lnTo>
                  <a:lnTo>
                    <a:pt x="708" y="64"/>
                  </a:lnTo>
                  <a:lnTo>
                    <a:pt x="704" y="56"/>
                  </a:lnTo>
                  <a:lnTo>
                    <a:pt x="698" y="46"/>
                  </a:lnTo>
                  <a:lnTo>
                    <a:pt x="696" y="38"/>
                  </a:lnTo>
                  <a:lnTo>
                    <a:pt x="696" y="32"/>
                  </a:lnTo>
                  <a:lnTo>
                    <a:pt x="690" y="26"/>
                  </a:lnTo>
                  <a:lnTo>
                    <a:pt x="688" y="22"/>
                  </a:lnTo>
                  <a:lnTo>
                    <a:pt x="680" y="16"/>
                  </a:lnTo>
                  <a:lnTo>
                    <a:pt x="670" y="16"/>
                  </a:lnTo>
                  <a:lnTo>
                    <a:pt x="666" y="10"/>
                  </a:lnTo>
                  <a:lnTo>
                    <a:pt x="660" y="6"/>
                  </a:lnTo>
                  <a:lnTo>
                    <a:pt x="656" y="2"/>
                  </a:lnTo>
                  <a:lnTo>
                    <a:pt x="648" y="0"/>
                  </a:lnTo>
                  <a:lnTo>
                    <a:pt x="644" y="2"/>
                  </a:lnTo>
                  <a:lnTo>
                    <a:pt x="638" y="4"/>
                  </a:lnTo>
                  <a:lnTo>
                    <a:pt x="630" y="4"/>
                  </a:lnTo>
                  <a:lnTo>
                    <a:pt x="624" y="8"/>
                  </a:lnTo>
                  <a:lnTo>
                    <a:pt x="618" y="14"/>
                  </a:lnTo>
                  <a:lnTo>
                    <a:pt x="614" y="20"/>
                  </a:lnTo>
                  <a:lnTo>
                    <a:pt x="612" y="22"/>
                  </a:lnTo>
                  <a:lnTo>
                    <a:pt x="610" y="26"/>
                  </a:lnTo>
                  <a:lnTo>
                    <a:pt x="616" y="24"/>
                  </a:lnTo>
                  <a:lnTo>
                    <a:pt x="616" y="30"/>
                  </a:lnTo>
                  <a:lnTo>
                    <a:pt x="616" y="36"/>
                  </a:lnTo>
                  <a:lnTo>
                    <a:pt x="612" y="40"/>
                  </a:lnTo>
                  <a:lnTo>
                    <a:pt x="614" y="46"/>
                  </a:lnTo>
                  <a:lnTo>
                    <a:pt x="608" y="54"/>
                  </a:lnTo>
                  <a:lnTo>
                    <a:pt x="604" y="60"/>
                  </a:lnTo>
                  <a:lnTo>
                    <a:pt x="600" y="64"/>
                  </a:lnTo>
                  <a:lnTo>
                    <a:pt x="598" y="66"/>
                  </a:lnTo>
                  <a:lnTo>
                    <a:pt x="598" y="68"/>
                  </a:lnTo>
                  <a:lnTo>
                    <a:pt x="600" y="70"/>
                  </a:lnTo>
                  <a:lnTo>
                    <a:pt x="598" y="72"/>
                  </a:lnTo>
                  <a:lnTo>
                    <a:pt x="596" y="74"/>
                  </a:lnTo>
                  <a:lnTo>
                    <a:pt x="592" y="76"/>
                  </a:lnTo>
                  <a:lnTo>
                    <a:pt x="582" y="82"/>
                  </a:lnTo>
                  <a:lnTo>
                    <a:pt x="576" y="78"/>
                  </a:lnTo>
                  <a:lnTo>
                    <a:pt x="568" y="74"/>
                  </a:lnTo>
                  <a:lnTo>
                    <a:pt x="562" y="76"/>
                  </a:lnTo>
                  <a:lnTo>
                    <a:pt x="556" y="90"/>
                  </a:lnTo>
                  <a:lnTo>
                    <a:pt x="558" y="96"/>
                  </a:lnTo>
                  <a:lnTo>
                    <a:pt x="558" y="100"/>
                  </a:lnTo>
                  <a:lnTo>
                    <a:pt x="556" y="102"/>
                  </a:lnTo>
                  <a:lnTo>
                    <a:pt x="554" y="106"/>
                  </a:lnTo>
                  <a:lnTo>
                    <a:pt x="554" y="112"/>
                  </a:lnTo>
                  <a:lnTo>
                    <a:pt x="564" y="116"/>
                  </a:lnTo>
                  <a:lnTo>
                    <a:pt x="574" y="114"/>
                  </a:lnTo>
                  <a:lnTo>
                    <a:pt x="580" y="108"/>
                  </a:lnTo>
                  <a:lnTo>
                    <a:pt x="584" y="108"/>
                  </a:lnTo>
                  <a:lnTo>
                    <a:pt x="588" y="112"/>
                  </a:lnTo>
                  <a:lnTo>
                    <a:pt x="594" y="118"/>
                  </a:lnTo>
                  <a:lnTo>
                    <a:pt x="602" y="122"/>
                  </a:lnTo>
                  <a:lnTo>
                    <a:pt x="608" y="128"/>
                  </a:lnTo>
                  <a:lnTo>
                    <a:pt x="604" y="134"/>
                  </a:lnTo>
                  <a:lnTo>
                    <a:pt x="600" y="132"/>
                  </a:lnTo>
                  <a:lnTo>
                    <a:pt x="596" y="132"/>
                  </a:lnTo>
                  <a:lnTo>
                    <a:pt x="596" y="134"/>
                  </a:lnTo>
                  <a:lnTo>
                    <a:pt x="592" y="136"/>
                  </a:lnTo>
                  <a:lnTo>
                    <a:pt x="588" y="138"/>
                  </a:lnTo>
                  <a:lnTo>
                    <a:pt x="586" y="142"/>
                  </a:lnTo>
                  <a:lnTo>
                    <a:pt x="578" y="140"/>
                  </a:lnTo>
                  <a:lnTo>
                    <a:pt x="568" y="146"/>
                  </a:lnTo>
                  <a:lnTo>
                    <a:pt x="562" y="142"/>
                  </a:lnTo>
                  <a:lnTo>
                    <a:pt x="558" y="142"/>
                  </a:lnTo>
                  <a:lnTo>
                    <a:pt x="556" y="150"/>
                  </a:lnTo>
                  <a:lnTo>
                    <a:pt x="552" y="154"/>
                  </a:lnTo>
                  <a:lnTo>
                    <a:pt x="534" y="158"/>
                  </a:lnTo>
                  <a:lnTo>
                    <a:pt x="534" y="168"/>
                  </a:lnTo>
                  <a:lnTo>
                    <a:pt x="522" y="174"/>
                  </a:lnTo>
                  <a:lnTo>
                    <a:pt x="514" y="170"/>
                  </a:lnTo>
                  <a:lnTo>
                    <a:pt x="508" y="164"/>
                  </a:lnTo>
                  <a:lnTo>
                    <a:pt x="502" y="162"/>
                  </a:lnTo>
                  <a:lnTo>
                    <a:pt x="496" y="166"/>
                  </a:lnTo>
                  <a:lnTo>
                    <a:pt x="494" y="174"/>
                  </a:lnTo>
                  <a:lnTo>
                    <a:pt x="492" y="180"/>
                  </a:lnTo>
                  <a:lnTo>
                    <a:pt x="494" y="190"/>
                  </a:lnTo>
                  <a:lnTo>
                    <a:pt x="496" y="196"/>
                  </a:lnTo>
                  <a:lnTo>
                    <a:pt x="492" y="200"/>
                  </a:lnTo>
                  <a:lnTo>
                    <a:pt x="486" y="204"/>
                  </a:lnTo>
                  <a:lnTo>
                    <a:pt x="476" y="206"/>
                  </a:lnTo>
                  <a:lnTo>
                    <a:pt x="464" y="210"/>
                  </a:lnTo>
                  <a:lnTo>
                    <a:pt x="452" y="210"/>
                  </a:lnTo>
                  <a:lnTo>
                    <a:pt x="444" y="212"/>
                  </a:lnTo>
                  <a:lnTo>
                    <a:pt x="440" y="212"/>
                  </a:lnTo>
                  <a:lnTo>
                    <a:pt x="432" y="220"/>
                  </a:lnTo>
                  <a:lnTo>
                    <a:pt x="424" y="224"/>
                  </a:lnTo>
                  <a:lnTo>
                    <a:pt x="414" y="224"/>
                  </a:lnTo>
                  <a:lnTo>
                    <a:pt x="406" y="226"/>
                  </a:lnTo>
                  <a:lnTo>
                    <a:pt x="394" y="226"/>
                  </a:lnTo>
                  <a:lnTo>
                    <a:pt x="386" y="222"/>
                  </a:lnTo>
                  <a:lnTo>
                    <a:pt x="380" y="214"/>
                  </a:lnTo>
                  <a:lnTo>
                    <a:pt x="376" y="212"/>
                  </a:lnTo>
                  <a:lnTo>
                    <a:pt x="356" y="212"/>
                  </a:lnTo>
                  <a:lnTo>
                    <a:pt x="346" y="210"/>
                  </a:lnTo>
                  <a:lnTo>
                    <a:pt x="334" y="210"/>
                  </a:lnTo>
                  <a:lnTo>
                    <a:pt x="324" y="210"/>
                  </a:lnTo>
                  <a:lnTo>
                    <a:pt x="316" y="210"/>
                  </a:lnTo>
                  <a:lnTo>
                    <a:pt x="310" y="204"/>
                  </a:lnTo>
                  <a:lnTo>
                    <a:pt x="302" y="198"/>
                  </a:lnTo>
                  <a:lnTo>
                    <a:pt x="294" y="194"/>
                  </a:lnTo>
                  <a:lnTo>
                    <a:pt x="292" y="190"/>
                  </a:lnTo>
                  <a:lnTo>
                    <a:pt x="290" y="182"/>
                  </a:lnTo>
                  <a:lnTo>
                    <a:pt x="284" y="176"/>
                  </a:lnTo>
                  <a:lnTo>
                    <a:pt x="276" y="174"/>
                  </a:lnTo>
                  <a:lnTo>
                    <a:pt x="272" y="170"/>
                  </a:lnTo>
                  <a:lnTo>
                    <a:pt x="264" y="166"/>
                  </a:lnTo>
                  <a:lnTo>
                    <a:pt x="256" y="164"/>
                  </a:lnTo>
                  <a:lnTo>
                    <a:pt x="248" y="162"/>
                  </a:lnTo>
                  <a:lnTo>
                    <a:pt x="246" y="156"/>
                  </a:lnTo>
                  <a:lnTo>
                    <a:pt x="248" y="148"/>
                  </a:lnTo>
                  <a:lnTo>
                    <a:pt x="250" y="142"/>
                  </a:lnTo>
                  <a:lnTo>
                    <a:pt x="246" y="136"/>
                  </a:lnTo>
                  <a:lnTo>
                    <a:pt x="238" y="134"/>
                  </a:lnTo>
                  <a:lnTo>
                    <a:pt x="238" y="128"/>
                  </a:lnTo>
                  <a:lnTo>
                    <a:pt x="230" y="120"/>
                  </a:lnTo>
                  <a:lnTo>
                    <a:pt x="224" y="114"/>
                  </a:lnTo>
                  <a:lnTo>
                    <a:pt x="216" y="116"/>
                  </a:lnTo>
                  <a:lnTo>
                    <a:pt x="208" y="114"/>
                  </a:lnTo>
                  <a:lnTo>
                    <a:pt x="204" y="110"/>
                  </a:lnTo>
                  <a:lnTo>
                    <a:pt x="202" y="106"/>
                  </a:lnTo>
                  <a:lnTo>
                    <a:pt x="200" y="96"/>
                  </a:lnTo>
                  <a:lnTo>
                    <a:pt x="202" y="84"/>
                  </a:lnTo>
                  <a:lnTo>
                    <a:pt x="194" y="88"/>
                  </a:lnTo>
                  <a:lnTo>
                    <a:pt x="176" y="90"/>
                  </a:lnTo>
                  <a:lnTo>
                    <a:pt x="170" y="96"/>
                  </a:lnTo>
                  <a:lnTo>
                    <a:pt x="168" y="102"/>
                  </a:lnTo>
                  <a:lnTo>
                    <a:pt x="160" y="104"/>
                  </a:lnTo>
                  <a:lnTo>
                    <a:pt x="158" y="108"/>
                  </a:lnTo>
                  <a:lnTo>
                    <a:pt x="156" y="116"/>
                  </a:lnTo>
                  <a:lnTo>
                    <a:pt x="146" y="120"/>
                  </a:lnTo>
                  <a:lnTo>
                    <a:pt x="138" y="120"/>
                  </a:lnTo>
                  <a:lnTo>
                    <a:pt x="132" y="124"/>
                  </a:lnTo>
                  <a:lnTo>
                    <a:pt x="128" y="132"/>
                  </a:lnTo>
                  <a:lnTo>
                    <a:pt x="122" y="136"/>
                  </a:lnTo>
                  <a:lnTo>
                    <a:pt x="120" y="144"/>
                  </a:lnTo>
                  <a:lnTo>
                    <a:pt x="122" y="154"/>
                  </a:lnTo>
                  <a:lnTo>
                    <a:pt x="126" y="158"/>
                  </a:lnTo>
                  <a:lnTo>
                    <a:pt x="124" y="162"/>
                  </a:lnTo>
                  <a:lnTo>
                    <a:pt x="112" y="162"/>
                  </a:lnTo>
                  <a:lnTo>
                    <a:pt x="102" y="168"/>
                  </a:lnTo>
                  <a:lnTo>
                    <a:pt x="92" y="170"/>
                  </a:lnTo>
                  <a:lnTo>
                    <a:pt x="88" y="172"/>
                  </a:lnTo>
                  <a:lnTo>
                    <a:pt x="90" y="178"/>
                  </a:lnTo>
                  <a:lnTo>
                    <a:pt x="98" y="184"/>
                  </a:lnTo>
                  <a:lnTo>
                    <a:pt x="100" y="190"/>
                  </a:lnTo>
                  <a:lnTo>
                    <a:pt x="98" y="196"/>
                  </a:lnTo>
                  <a:lnTo>
                    <a:pt x="94" y="200"/>
                  </a:lnTo>
                  <a:lnTo>
                    <a:pt x="94" y="210"/>
                  </a:lnTo>
                  <a:lnTo>
                    <a:pt x="84" y="216"/>
                  </a:lnTo>
                  <a:lnTo>
                    <a:pt x="78" y="222"/>
                  </a:lnTo>
                  <a:lnTo>
                    <a:pt x="74" y="222"/>
                  </a:lnTo>
                  <a:lnTo>
                    <a:pt x="70" y="224"/>
                  </a:lnTo>
                  <a:lnTo>
                    <a:pt x="68" y="228"/>
                  </a:lnTo>
                  <a:lnTo>
                    <a:pt x="68" y="230"/>
                  </a:lnTo>
                  <a:lnTo>
                    <a:pt x="68" y="232"/>
                  </a:lnTo>
                  <a:lnTo>
                    <a:pt x="66" y="232"/>
                  </a:lnTo>
                  <a:lnTo>
                    <a:pt x="60" y="232"/>
                  </a:lnTo>
                  <a:lnTo>
                    <a:pt x="52" y="234"/>
                  </a:lnTo>
                  <a:lnTo>
                    <a:pt x="50" y="236"/>
                  </a:lnTo>
                  <a:lnTo>
                    <a:pt x="48" y="238"/>
                  </a:lnTo>
                  <a:lnTo>
                    <a:pt x="48" y="242"/>
                  </a:lnTo>
                  <a:lnTo>
                    <a:pt x="48" y="244"/>
                  </a:lnTo>
                  <a:lnTo>
                    <a:pt x="46" y="248"/>
                  </a:lnTo>
                  <a:lnTo>
                    <a:pt x="46" y="250"/>
                  </a:lnTo>
                  <a:lnTo>
                    <a:pt x="42" y="252"/>
                  </a:lnTo>
                  <a:lnTo>
                    <a:pt x="40" y="252"/>
                  </a:lnTo>
                  <a:lnTo>
                    <a:pt x="34" y="254"/>
                  </a:lnTo>
                  <a:lnTo>
                    <a:pt x="30" y="256"/>
                  </a:lnTo>
                  <a:lnTo>
                    <a:pt x="28" y="256"/>
                  </a:lnTo>
                  <a:lnTo>
                    <a:pt x="26" y="256"/>
                  </a:lnTo>
                  <a:lnTo>
                    <a:pt x="24" y="254"/>
                  </a:lnTo>
                  <a:lnTo>
                    <a:pt x="24" y="252"/>
                  </a:lnTo>
                  <a:lnTo>
                    <a:pt x="22" y="250"/>
                  </a:lnTo>
                  <a:lnTo>
                    <a:pt x="18" y="250"/>
                  </a:lnTo>
                  <a:lnTo>
                    <a:pt x="14" y="254"/>
                  </a:lnTo>
                  <a:lnTo>
                    <a:pt x="10" y="258"/>
                  </a:lnTo>
                  <a:lnTo>
                    <a:pt x="4" y="260"/>
                  </a:lnTo>
                  <a:lnTo>
                    <a:pt x="0" y="264"/>
                  </a:lnTo>
                  <a:lnTo>
                    <a:pt x="2" y="266"/>
                  </a:lnTo>
                  <a:lnTo>
                    <a:pt x="2" y="272"/>
                  </a:lnTo>
                  <a:lnTo>
                    <a:pt x="2" y="276"/>
                  </a:lnTo>
                  <a:lnTo>
                    <a:pt x="6" y="280"/>
                  </a:lnTo>
                  <a:lnTo>
                    <a:pt x="14" y="276"/>
                  </a:lnTo>
                  <a:lnTo>
                    <a:pt x="16" y="278"/>
                  </a:lnTo>
                  <a:lnTo>
                    <a:pt x="16" y="282"/>
                  </a:lnTo>
                  <a:lnTo>
                    <a:pt x="14" y="288"/>
                  </a:lnTo>
                  <a:lnTo>
                    <a:pt x="16" y="296"/>
                  </a:lnTo>
                  <a:lnTo>
                    <a:pt x="18" y="302"/>
                  </a:lnTo>
                  <a:lnTo>
                    <a:pt x="20" y="306"/>
                  </a:lnTo>
                  <a:lnTo>
                    <a:pt x="22" y="310"/>
                  </a:lnTo>
                  <a:lnTo>
                    <a:pt x="16" y="312"/>
                  </a:lnTo>
                  <a:lnTo>
                    <a:pt x="16" y="314"/>
                  </a:lnTo>
                  <a:lnTo>
                    <a:pt x="24" y="310"/>
                  </a:lnTo>
                  <a:lnTo>
                    <a:pt x="50" y="326"/>
                  </a:lnTo>
                  <a:lnTo>
                    <a:pt x="72" y="312"/>
                  </a:lnTo>
                  <a:lnTo>
                    <a:pt x="90" y="342"/>
                  </a:lnTo>
                  <a:lnTo>
                    <a:pt x="78" y="352"/>
                  </a:lnTo>
                  <a:lnTo>
                    <a:pt x="76" y="356"/>
                  </a:lnTo>
                  <a:lnTo>
                    <a:pt x="74" y="358"/>
                  </a:lnTo>
                  <a:lnTo>
                    <a:pt x="80" y="370"/>
                  </a:lnTo>
                  <a:lnTo>
                    <a:pt x="72" y="382"/>
                  </a:lnTo>
                  <a:lnTo>
                    <a:pt x="72" y="382"/>
                  </a:lnTo>
                  <a:lnTo>
                    <a:pt x="72" y="384"/>
                  </a:lnTo>
                  <a:lnTo>
                    <a:pt x="78" y="386"/>
                  </a:lnTo>
                  <a:lnTo>
                    <a:pt x="80" y="396"/>
                  </a:lnTo>
                  <a:lnTo>
                    <a:pt x="80" y="398"/>
                  </a:lnTo>
                  <a:lnTo>
                    <a:pt x="72" y="408"/>
                  </a:lnTo>
                  <a:lnTo>
                    <a:pt x="78" y="412"/>
                  </a:lnTo>
                  <a:lnTo>
                    <a:pt x="90" y="412"/>
                  </a:lnTo>
                  <a:lnTo>
                    <a:pt x="98" y="424"/>
                  </a:lnTo>
                  <a:lnTo>
                    <a:pt x="98" y="426"/>
                  </a:lnTo>
                  <a:lnTo>
                    <a:pt x="102" y="430"/>
                  </a:lnTo>
                  <a:lnTo>
                    <a:pt x="106" y="434"/>
                  </a:lnTo>
                  <a:lnTo>
                    <a:pt x="110" y="434"/>
                  </a:lnTo>
                  <a:lnTo>
                    <a:pt x="114" y="434"/>
                  </a:lnTo>
                  <a:lnTo>
                    <a:pt x="120" y="434"/>
                  </a:lnTo>
                  <a:lnTo>
                    <a:pt x="126" y="434"/>
                  </a:lnTo>
                  <a:lnTo>
                    <a:pt x="132" y="444"/>
                  </a:lnTo>
                  <a:lnTo>
                    <a:pt x="138" y="444"/>
                  </a:lnTo>
                  <a:lnTo>
                    <a:pt x="144" y="442"/>
                  </a:lnTo>
                  <a:lnTo>
                    <a:pt x="150" y="446"/>
                  </a:lnTo>
                  <a:lnTo>
                    <a:pt x="150" y="452"/>
                  </a:lnTo>
                  <a:lnTo>
                    <a:pt x="156" y="456"/>
                  </a:lnTo>
                  <a:lnTo>
                    <a:pt x="162" y="462"/>
                  </a:lnTo>
                  <a:lnTo>
                    <a:pt x="166" y="466"/>
                  </a:lnTo>
                  <a:lnTo>
                    <a:pt x="170" y="466"/>
                  </a:lnTo>
                  <a:lnTo>
                    <a:pt x="176" y="470"/>
                  </a:lnTo>
                  <a:lnTo>
                    <a:pt x="188" y="472"/>
                  </a:lnTo>
                  <a:lnTo>
                    <a:pt x="196" y="474"/>
                  </a:lnTo>
                  <a:lnTo>
                    <a:pt x="198" y="472"/>
                  </a:lnTo>
                  <a:lnTo>
                    <a:pt x="198" y="466"/>
                  </a:lnTo>
                  <a:lnTo>
                    <a:pt x="202" y="464"/>
                  </a:lnTo>
                  <a:lnTo>
                    <a:pt x="212" y="468"/>
                  </a:lnTo>
                  <a:lnTo>
                    <a:pt x="214" y="476"/>
                  </a:lnTo>
                  <a:lnTo>
                    <a:pt x="218" y="468"/>
                  </a:lnTo>
                  <a:lnTo>
                    <a:pt x="222" y="466"/>
                  </a:lnTo>
                  <a:lnTo>
                    <a:pt x="230" y="464"/>
                  </a:lnTo>
                  <a:lnTo>
                    <a:pt x="234" y="468"/>
                  </a:lnTo>
                  <a:lnTo>
                    <a:pt x="240" y="468"/>
                  </a:lnTo>
                  <a:lnTo>
                    <a:pt x="250" y="468"/>
                  </a:lnTo>
                  <a:lnTo>
                    <a:pt x="256" y="466"/>
                  </a:lnTo>
                  <a:lnTo>
                    <a:pt x="276" y="450"/>
                  </a:lnTo>
                  <a:lnTo>
                    <a:pt x="308" y="438"/>
                  </a:lnTo>
                  <a:lnTo>
                    <a:pt x="314" y="442"/>
                  </a:lnTo>
                  <a:lnTo>
                    <a:pt x="312" y="450"/>
                  </a:lnTo>
                  <a:lnTo>
                    <a:pt x="324" y="460"/>
                  </a:lnTo>
                  <a:lnTo>
                    <a:pt x="316" y="470"/>
                  </a:lnTo>
                  <a:lnTo>
                    <a:pt x="314" y="472"/>
                  </a:lnTo>
                  <a:lnTo>
                    <a:pt x="316" y="474"/>
                  </a:lnTo>
                  <a:lnTo>
                    <a:pt x="318" y="478"/>
                  </a:lnTo>
                  <a:lnTo>
                    <a:pt x="320" y="482"/>
                  </a:lnTo>
                  <a:lnTo>
                    <a:pt x="324" y="482"/>
                  </a:lnTo>
                  <a:lnTo>
                    <a:pt x="328" y="482"/>
                  </a:lnTo>
                  <a:lnTo>
                    <a:pt x="330" y="488"/>
                  </a:lnTo>
                  <a:lnTo>
                    <a:pt x="332" y="490"/>
                  </a:lnTo>
                  <a:lnTo>
                    <a:pt x="330" y="498"/>
                  </a:lnTo>
                  <a:lnTo>
                    <a:pt x="332" y="502"/>
                  </a:lnTo>
                  <a:lnTo>
                    <a:pt x="332" y="506"/>
                  </a:lnTo>
                  <a:lnTo>
                    <a:pt x="330" y="516"/>
                  </a:lnTo>
                  <a:lnTo>
                    <a:pt x="326" y="522"/>
                  </a:lnTo>
                  <a:lnTo>
                    <a:pt x="322" y="528"/>
                  </a:lnTo>
                  <a:lnTo>
                    <a:pt x="322" y="532"/>
                  </a:lnTo>
                  <a:lnTo>
                    <a:pt x="324" y="536"/>
                  </a:lnTo>
                  <a:lnTo>
                    <a:pt x="324" y="542"/>
                  </a:lnTo>
                  <a:lnTo>
                    <a:pt x="326" y="544"/>
                  </a:lnTo>
                  <a:lnTo>
                    <a:pt x="328" y="544"/>
                  </a:lnTo>
                  <a:lnTo>
                    <a:pt x="330" y="540"/>
                  </a:lnTo>
                  <a:lnTo>
                    <a:pt x="336" y="538"/>
                  </a:lnTo>
                  <a:lnTo>
                    <a:pt x="340" y="538"/>
                  </a:lnTo>
                  <a:lnTo>
                    <a:pt x="342" y="542"/>
                  </a:lnTo>
                  <a:lnTo>
                    <a:pt x="342" y="546"/>
                  </a:lnTo>
                  <a:lnTo>
                    <a:pt x="344" y="550"/>
                  </a:lnTo>
                  <a:lnTo>
                    <a:pt x="348" y="550"/>
                  </a:lnTo>
                  <a:lnTo>
                    <a:pt x="348" y="554"/>
                  </a:lnTo>
                  <a:lnTo>
                    <a:pt x="344" y="560"/>
                  </a:lnTo>
                  <a:lnTo>
                    <a:pt x="344" y="564"/>
                  </a:lnTo>
                  <a:lnTo>
                    <a:pt x="350" y="566"/>
                  </a:lnTo>
                  <a:lnTo>
                    <a:pt x="354" y="566"/>
                  </a:lnTo>
                  <a:lnTo>
                    <a:pt x="354" y="574"/>
                  </a:lnTo>
                  <a:lnTo>
                    <a:pt x="356" y="580"/>
                  </a:lnTo>
                  <a:lnTo>
                    <a:pt x="366" y="582"/>
                  </a:lnTo>
                  <a:lnTo>
                    <a:pt x="364" y="588"/>
                  </a:lnTo>
                  <a:lnTo>
                    <a:pt x="372" y="588"/>
                  </a:lnTo>
                  <a:lnTo>
                    <a:pt x="376" y="582"/>
                  </a:lnTo>
                  <a:lnTo>
                    <a:pt x="376" y="572"/>
                  </a:lnTo>
                  <a:lnTo>
                    <a:pt x="372" y="564"/>
                  </a:lnTo>
                  <a:lnTo>
                    <a:pt x="376" y="558"/>
                  </a:lnTo>
                  <a:lnTo>
                    <a:pt x="382" y="560"/>
                  </a:lnTo>
                  <a:lnTo>
                    <a:pt x="388" y="556"/>
                  </a:lnTo>
                  <a:lnTo>
                    <a:pt x="396" y="558"/>
                  </a:lnTo>
                  <a:lnTo>
                    <a:pt x="404" y="556"/>
                  </a:lnTo>
                  <a:lnTo>
                    <a:pt x="412" y="556"/>
                  </a:lnTo>
                  <a:lnTo>
                    <a:pt x="418" y="550"/>
                  </a:lnTo>
                  <a:lnTo>
                    <a:pt x="424" y="552"/>
                  </a:lnTo>
                  <a:lnTo>
                    <a:pt x="428" y="554"/>
                  </a:lnTo>
                  <a:lnTo>
                    <a:pt x="434" y="556"/>
                  </a:lnTo>
                  <a:lnTo>
                    <a:pt x="432" y="564"/>
                  </a:lnTo>
                  <a:lnTo>
                    <a:pt x="436" y="570"/>
                  </a:lnTo>
                  <a:lnTo>
                    <a:pt x="440" y="574"/>
                  </a:lnTo>
                  <a:lnTo>
                    <a:pt x="446" y="576"/>
                  </a:lnTo>
                  <a:lnTo>
                    <a:pt x="450" y="576"/>
                  </a:lnTo>
                  <a:lnTo>
                    <a:pt x="456" y="578"/>
                  </a:lnTo>
                  <a:lnTo>
                    <a:pt x="458" y="574"/>
                  </a:lnTo>
                  <a:lnTo>
                    <a:pt x="462" y="574"/>
                  </a:lnTo>
                  <a:lnTo>
                    <a:pt x="468" y="574"/>
                  </a:lnTo>
                  <a:lnTo>
                    <a:pt x="470" y="576"/>
                  </a:lnTo>
                  <a:lnTo>
                    <a:pt x="472" y="576"/>
                  </a:lnTo>
                  <a:lnTo>
                    <a:pt x="472" y="576"/>
                  </a:lnTo>
                  <a:lnTo>
                    <a:pt x="472" y="578"/>
                  </a:lnTo>
                  <a:lnTo>
                    <a:pt x="474" y="580"/>
                  </a:lnTo>
                  <a:lnTo>
                    <a:pt x="472" y="584"/>
                  </a:lnTo>
                  <a:lnTo>
                    <a:pt x="472" y="590"/>
                  </a:lnTo>
                  <a:lnTo>
                    <a:pt x="474" y="590"/>
                  </a:lnTo>
                  <a:lnTo>
                    <a:pt x="476" y="600"/>
                  </a:lnTo>
                  <a:lnTo>
                    <a:pt x="484" y="598"/>
                  </a:lnTo>
                  <a:lnTo>
                    <a:pt x="484" y="592"/>
                  </a:lnTo>
                  <a:lnTo>
                    <a:pt x="480" y="588"/>
                  </a:lnTo>
                  <a:lnTo>
                    <a:pt x="482" y="588"/>
                  </a:lnTo>
                  <a:lnTo>
                    <a:pt x="484" y="586"/>
                  </a:lnTo>
                  <a:lnTo>
                    <a:pt x="484" y="584"/>
                  </a:lnTo>
                  <a:lnTo>
                    <a:pt x="488" y="584"/>
                  </a:lnTo>
                  <a:lnTo>
                    <a:pt x="492" y="582"/>
                  </a:lnTo>
                  <a:lnTo>
                    <a:pt x="496" y="576"/>
                  </a:lnTo>
                  <a:lnTo>
                    <a:pt x="500" y="576"/>
                  </a:lnTo>
                  <a:lnTo>
                    <a:pt x="500" y="574"/>
                  </a:lnTo>
                  <a:lnTo>
                    <a:pt x="502" y="574"/>
                  </a:lnTo>
                  <a:lnTo>
                    <a:pt x="504" y="570"/>
                  </a:lnTo>
                  <a:lnTo>
                    <a:pt x="506" y="570"/>
                  </a:lnTo>
                  <a:lnTo>
                    <a:pt x="508" y="572"/>
                  </a:lnTo>
                  <a:lnTo>
                    <a:pt x="510" y="570"/>
                  </a:lnTo>
                  <a:lnTo>
                    <a:pt x="516" y="570"/>
                  </a:lnTo>
                  <a:lnTo>
                    <a:pt x="522" y="570"/>
                  </a:lnTo>
                  <a:lnTo>
                    <a:pt x="528" y="558"/>
                  </a:lnTo>
                  <a:lnTo>
                    <a:pt x="530" y="558"/>
                  </a:lnTo>
                  <a:lnTo>
                    <a:pt x="532" y="556"/>
                  </a:lnTo>
                  <a:lnTo>
                    <a:pt x="532" y="554"/>
                  </a:lnTo>
                  <a:lnTo>
                    <a:pt x="530" y="554"/>
                  </a:lnTo>
                  <a:lnTo>
                    <a:pt x="530" y="552"/>
                  </a:lnTo>
                  <a:lnTo>
                    <a:pt x="534" y="552"/>
                  </a:lnTo>
                  <a:lnTo>
                    <a:pt x="534" y="558"/>
                  </a:lnTo>
                  <a:lnTo>
                    <a:pt x="538" y="558"/>
                  </a:lnTo>
                  <a:lnTo>
                    <a:pt x="540" y="558"/>
                  </a:lnTo>
                  <a:lnTo>
                    <a:pt x="542" y="560"/>
                  </a:lnTo>
                  <a:lnTo>
                    <a:pt x="544" y="558"/>
                  </a:lnTo>
                  <a:lnTo>
                    <a:pt x="544" y="556"/>
                  </a:lnTo>
                  <a:lnTo>
                    <a:pt x="552" y="554"/>
                  </a:lnTo>
                  <a:lnTo>
                    <a:pt x="556" y="556"/>
                  </a:lnTo>
                  <a:lnTo>
                    <a:pt x="558" y="556"/>
                  </a:lnTo>
                  <a:lnTo>
                    <a:pt x="558" y="554"/>
                  </a:lnTo>
                  <a:lnTo>
                    <a:pt x="562" y="552"/>
                  </a:lnTo>
                  <a:lnTo>
                    <a:pt x="564" y="548"/>
                  </a:lnTo>
                  <a:lnTo>
                    <a:pt x="562" y="548"/>
                  </a:lnTo>
                  <a:lnTo>
                    <a:pt x="562" y="546"/>
                  </a:lnTo>
                  <a:lnTo>
                    <a:pt x="570" y="542"/>
                  </a:lnTo>
                  <a:lnTo>
                    <a:pt x="570" y="540"/>
                  </a:lnTo>
                  <a:lnTo>
                    <a:pt x="572" y="540"/>
                  </a:lnTo>
                  <a:lnTo>
                    <a:pt x="574" y="540"/>
                  </a:lnTo>
                  <a:lnTo>
                    <a:pt x="576" y="538"/>
                  </a:lnTo>
                  <a:lnTo>
                    <a:pt x="576" y="534"/>
                  </a:lnTo>
                  <a:lnTo>
                    <a:pt x="580" y="534"/>
                  </a:lnTo>
                  <a:lnTo>
                    <a:pt x="582" y="534"/>
                  </a:lnTo>
                  <a:lnTo>
                    <a:pt x="584" y="530"/>
                  </a:lnTo>
                  <a:lnTo>
                    <a:pt x="584" y="524"/>
                  </a:lnTo>
                  <a:lnTo>
                    <a:pt x="596" y="522"/>
                  </a:lnTo>
                  <a:lnTo>
                    <a:pt x="596" y="520"/>
                  </a:lnTo>
                  <a:lnTo>
                    <a:pt x="596" y="520"/>
                  </a:lnTo>
                  <a:lnTo>
                    <a:pt x="596" y="518"/>
                  </a:lnTo>
                  <a:lnTo>
                    <a:pt x="596" y="516"/>
                  </a:lnTo>
                  <a:lnTo>
                    <a:pt x="598" y="516"/>
                  </a:lnTo>
                  <a:lnTo>
                    <a:pt x="598" y="514"/>
                  </a:lnTo>
                  <a:lnTo>
                    <a:pt x="596" y="514"/>
                  </a:lnTo>
                  <a:lnTo>
                    <a:pt x="596" y="512"/>
                  </a:lnTo>
                  <a:lnTo>
                    <a:pt x="598" y="510"/>
                  </a:lnTo>
                  <a:lnTo>
                    <a:pt x="604" y="510"/>
                  </a:lnTo>
                  <a:lnTo>
                    <a:pt x="604" y="508"/>
                  </a:lnTo>
                  <a:lnTo>
                    <a:pt x="606" y="508"/>
                  </a:lnTo>
                  <a:lnTo>
                    <a:pt x="604" y="498"/>
                  </a:lnTo>
                  <a:lnTo>
                    <a:pt x="600" y="498"/>
                  </a:lnTo>
                  <a:lnTo>
                    <a:pt x="600" y="494"/>
                  </a:lnTo>
                  <a:lnTo>
                    <a:pt x="604" y="494"/>
                  </a:lnTo>
                  <a:lnTo>
                    <a:pt x="604" y="488"/>
                  </a:lnTo>
                  <a:lnTo>
                    <a:pt x="608" y="486"/>
                  </a:lnTo>
                  <a:lnTo>
                    <a:pt x="612" y="484"/>
                  </a:lnTo>
                  <a:lnTo>
                    <a:pt x="612" y="482"/>
                  </a:lnTo>
                  <a:lnTo>
                    <a:pt x="618" y="478"/>
                  </a:lnTo>
                  <a:lnTo>
                    <a:pt x="618" y="472"/>
                  </a:lnTo>
                  <a:lnTo>
                    <a:pt x="618" y="470"/>
                  </a:lnTo>
                  <a:lnTo>
                    <a:pt x="620" y="470"/>
                  </a:lnTo>
                  <a:lnTo>
                    <a:pt x="620" y="468"/>
                  </a:lnTo>
                  <a:lnTo>
                    <a:pt x="624" y="468"/>
                  </a:lnTo>
                  <a:lnTo>
                    <a:pt x="624" y="464"/>
                  </a:lnTo>
                  <a:lnTo>
                    <a:pt x="626" y="462"/>
                  </a:lnTo>
                  <a:lnTo>
                    <a:pt x="630" y="462"/>
                  </a:lnTo>
                  <a:lnTo>
                    <a:pt x="630" y="458"/>
                  </a:lnTo>
                  <a:lnTo>
                    <a:pt x="626" y="456"/>
                  </a:lnTo>
                  <a:lnTo>
                    <a:pt x="628" y="454"/>
                  </a:lnTo>
                  <a:lnTo>
                    <a:pt x="628" y="452"/>
                  </a:lnTo>
                  <a:lnTo>
                    <a:pt x="628" y="446"/>
                  </a:lnTo>
                  <a:lnTo>
                    <a:pt x="636" y="446"/>
                  </a:lnTo>
                  <a:lnTo>
                    <a:pt x="634" y="444"/>
                  </a:lnTo>
                  <a:lnTo>
                    <a:pt x="634" y="440"/>
                  </a:lnTo>
                  <a:lnTo>
                    <a:pt x="636" y="438"/>
                  </a:lnTo>
                  <a:lnTo>
                    <a:pt x="634" y="436"/>
                  </a:lnTo>
                  <a:lnTo>
                    <a:pt x="638" y="434"/>
                  </a:lnTo>
                  <a:lnTo>
                    <a:pt x="640" y="434"/>
                  </a:lnTo>
                  <a:lnTo>
                    <a:pt x="638" y="432"/>
                  </a:lnTo>
                  <a:lnTo>
                    <a:pt x="634" y="432"/>
                  </a:lnTo>
                  <a:lnTo>
                    <a:pt x="632" y="428"/>
                  </a:lnTo>
                  <a:lnTo>
                    <a:pt x="626" y="430"/>
                  </a:lnTo>
                  <a:lnTo>
                    <a:pt x="624" y="430"/>
                  </a:lnTo>
                  <a:lnTo>
                    <a:pt x="620" y="430"/>
                  </a:lnTo>
                  <a:lnTo>
                    <a:pt x="620" y="428"/>
                  </a:lnTo>
                  <a:lnTo>
                    <a:pt x="620" y="426"/>
                  </a:lnTo>
                  <a:lnTo>
                    <a:pt x="632" y="418"/>
                  </a:lnTo>
                  <a:lnTo>
                    <a:pt x="610" y="402"/>
                  </a:lnTo>
                  <a:lnTo>
                    <a:pt x="618" y="400"/>
                  </a:lnTo>
                  <a:lnTo>
                    <a:pt x="626" y="402"/>
                  </a:lnTo>
                  <a:lnTo>
                    <a:pt x="626" y="398"/>
                  </a:lnTo>
                  <a:lnTo>
                    <a:pt x="616" y="386"/>
                  </a:lnTo>
                  <a:lnTo>
                    <a:pt x="612" y="378"/>
                  </a:lnTo>
                  <a:lnTo>
                    <a:pt x="610" y="370"/>
                  </a:lnTo>
                  <a:lnTo>
                    <a:pt x="604" y="372"/>
                  </a:lnTo>
                  <a:lnTo>
                    <a:pt x="606" y="370"/>
                  </a:lnTo>
                  <a:lnTo>
                    <a:pt x="600" y="358"/>
                  </a:lnTo>
                  <a:lnTo>
                    <a:pt x="598" y="350"/>
                  </a:lnTo>
                  <a:lnTo>
                    <a:pt x="600" y="342"/>
                  </a:lnTo>
                  <a:lnTo>
                    <a:pt x="602" y="340"/>
                  </a:lnTo>
                  <a:lnTo>
                    <a:pt x="604" y="338"/>
                  </a:lnTo>
                  <a:lnTo>
                    <a:pt x="608" y="336"/>
                  </a:lnTo>
                  <a:lnTo>
                    <a:pt x="608" y="330"/>
                  </a:lnTo>
                  <a:lnTo>
                    <a:pt x="612" y="326"/>
                  </a:lnTo>
                  <a:lnTo>
                    <a:pt x="616" y="322"/>
                  </a:lnTo>
                  <a:lnTo>
                    <a:pt x="618" y="320"/>
                  </a:lnTo>
                  <a:lnTo>
                    <a:pt x="624" y="318"/>
                  </a:lnTo>
                  <a:lnTo>
                    <a:pt x="626" y="314"/>
                  </a:lnTo>
                  <a:lnTo>
                    <a:pt x="630" y="314"/>
                  </a:lnTo>
                  <a:lnTo>
                    <a:pt x="632" y="312"/>
                  </a:lnTo>
                  <a:lnTo>
                    <a:pt x="634" y="312"/>
                  </a:lnTo>
                  <a:lnTo>
                    <a:pt x="638" y="312"/>
                  </a:lnTo>
                  <a:lnTo>
                    <a:pt x="640" y="312"/>
                  </a:lnTo>
                  <a:lnTo>
                    <a:pt x="642" y="312"/>
                  </a:lnTo>
                  <a:lnTo>
                    <a:pt x="646" y="304"/>
                  </a:lnTo>
                  <a:lnTo>
                    <a:pt x="646" y="302"/>
                  </a:lnTo>
                  <a:lnTo>
                    <a:pt x="640" y="300"/>
                  </a:lnTo>
                  <a:lnTo>
                    <a:pt x="636" y="300"/>
                  </a:lnTo>
                  <a:lnTo>
                    <a:pt x="634" y="302"/>
                  </a:lnTo>
                  <a:lnTo>
                    <a:pt x="630" y="302"/>
                  </a:lnTo>
                  <a:lnTo>
                    <a:pt x="626" y="302"/>
                  </a:lnTo>
                  <a:lnTo>
                    <a:pt x="624" y="298"/>
                  </a:lnTo>
                  <a:lnTo>
                    <a:pt x="618" y="298"/>
                  </a:lnTo>
                  <a:lnTo>
                    <a:pt x="610" y="298"/>
                  </a:lnTo>
                  <a:lnTo>
                    <a:pt x="610" y="302"/>
                  </a:lnTo>
                  <a:lnTo>
                    <a:pt x="604" y="304"/>
                  </a:lnTo>
                  <a:lnTo>
                    <a:pt x="602" y="306"/>
                  </a:lnTo>
                  <a:lnTo>
                    <a:pt x="602" y="308"/>
                  </a:lnTo>
                  <a:lnTo>
                    <a:pt x="596" y="308"/>
                  </a:lnTo>
                  <a:lnTo>
                    <a:pt x="596" y="310"/>
                  </a:lnTo>
                  <a:lnTo>
                    <a:pt x="592" y="310"/>
                  </a:lnTo>
                  <a:lnTo>
                    <a:pt x="590" y="306"/>
                  </a:lnTo>
                  <a:lnTo>
                    <a:pt x="590" y="302"/>
                  </a:lnTo>
                  <a:lnTo>
                    <a:pt x="588" y="298"/>
                  </a:lnTo>
                  <a:lnTo>
                    <a:pt x="586" y="294"/>
                  </a:lnTo>
                  <a:lnTo>
                    <a:pt x="584" y="294"/>
                  </a:lnTo>
                  <a:lnTo>
                    <a:pt x="580" y="288"/>
                  </a:lnTo>
                  <a:lnTo>
                    <a:pt x="578" y="282"/>
                  </a:lnTo>
                  <a:lnTo>
                    <a:pt x="578" y="276"/>
                  </a:lnTo>
                  <a:lnTo>
                    <a:pt x="580" y="274"/>
                  </a:lnTo>
                  <a:lnTo>
                    <a:pt x="588" y="274"/>
                  </a:lnTo>
                  <a:lnTo>
                    <a:pt x="594" y="274"/>
                  </a:lnTo>
                  <a:lnTo>
                    <a:pt x="596" y="270"/>
                  </a:lnTo>
                  <a:lnTo>
                    <a:pt x="598" y="264"/>
                  </a:lnTo>
                  <a:lnTo>
                    <a:pt x="606" y="258"/>
                  </a:lnTo>
                  <a:lnTo>
                    <a:pt x="608" y="258"/>
                  </a:lnTo>
                  <a:lnTo>
                    <a:pt x="610" y="256"/>
                  </a:lnTo>
                  <a:lnTo>
                    <a:pt x="612" y="254"/>
                  </a:lnTo>
                  <a:lnTo>
                    <a:pt x="614" y="254"/>
                  </a:lnTo>
                  <a:lnTo>
                    <a:pt x="616" y="252"/>
                  </a:lnTo>
                  <a:lnTo>
                    <a:pt x="616" y="248"/>
                  </a:lnTo>
                  <a:lnTo>
                    <a:pt x="620" y="242"/>
                  </a:lnTo>
                  <a:lnTo>
                    <a:pt x="624" y="238"/>
                  </a:lnTo>
                  <a:lnTo>
                    <a:pt x="642" y="244"/>
                  </a:lnTo>
                  <a:lnTo>
                    <a:pt x="636" y="252"/>
                  </a:lnTo>
                  <a:lnTo>
                    <a:pt x="630" y="258"/>
                  </a:lnTo>
                  <a:lnTo>
                    <a:pt x="628" y="260"/>
                  </a:lnTo>
                  <a:lnTo>
                    <a:pt x="628" y="264"/>
                  </a:lnTo>
                  <a:lnTo>
                    <a:pt x="628" y="268"/>
                  </a:lnTo>
                  <a:lnTo>
                    <a:pt x="634" y="268"/>
                  </a:lnTo>
                  <a:lnTo>
                    <a:pt x="630" y="272"/>
                  </a:lnTo>
                  <a:lnTo>
                    <a:pt x="628" y="276"/>
                  </a:lnTo>
                  <a:lnTo>
                    <a:pt x="628" y="278"/>
                  </a:lnTo>
                  <a:lnTo>
                    <a:pt x="630" y="278"/>
                  </a:lnTo>
                  <a:lnTo>
                    <a:pt x="634" y="278"/>
                  </a:lnTo>
                  <a:lnTo>
                    <a:pt x="634" y="276"/>
                  </a:lnTo>
                  <a:lnTo>
                    <a:pt x="634" y="274"/>
                  </a:lnTo>
                  <a:lnTo>
                    <a:pt x="646" y="264"/>
                  </a:lnTo>
                  <a:lnTo>
                    <a:pt x="656" y="258"/>
                  </a:lnTo>
                  <a:lnTo>
                    <a:pt x="660" y="258"/>
                  </a:lnTo>
                  <a:lnTo>
                    <a:pt x="662" y="258"/>
                  </a:lnTo>
                  <a:lnTo>
                    <a:pt x="666" y="260"/>
                  </a:lnTo>
                  <a:lnTo>
                    <a:pt x="668" y="260"/>
                  </a:lnTo>
                  <a:lnTo>
                    <a:pt x="668" y="258"/>
                  </a:lnTo>
                  <a:lnTo>
                    <a:pt x="670" y="258"/>
                  </a:lnTo>
                  <a:lnTo>
                    <a:pt x="670" y="260"/>
                  </a:lnTo>
                  <a:lnTo>
                    <a:pt x="676" y="252"/>
                  </a:lnTo>
                  <a:lnTo>
                    <a:pt x="680" y="246"/>
                  </a:lnTo>
                  <a:lnTo>
                    <a:pt x="686" y="238"/>
                  </a:lnTo>
                  <a:lnTo>
                    <a:pt x="690" y="232"/>
                  </a:lnTo>
                  <a:lnTo>
                    <a:pt x="698" y="224"/>
                  </a:lnTo>
                  <a:lnTo>
                    <a:pt x="698" y="216"/>
                  </a:lnTo>
                  <a:lnTo>
                    <a:pt x="704" y="214"/>
                  </a:lnTo>
                  <a:lnTo>
                    <a:pt x="708" y="220"/>
                  </a:lnTo>
                  <a:lnTo>
                    <a:pt x="712" y="222"/>
                  </a:lnTo>
                  <a:lnTo>
                    <a:pt x="718" y="224"/>
                  </a:lnTo>
                  <a:lnTo>
                    <a:pt x="718" y="218"/>
                  </a:lnTo>
                  <a:lnTo>
                    <a:pt x="718" y="214"/>
                  </a:lnTo>
                  <a:lnTo>
                    <a:pt x="722" y="210"/>
                  </a:lnTo>
                  <a:lnTo>
                    <a:pt x="728" y="210"/>
                  </a:lnTo>
                  <a:lnTo>
                    <a:pt x="732" y="208"/>
                  </a:lnTo>
                  <a:lnTo>
                    <a:pt x="732" y="204"/>
                  </a:lnTo>
                  <a:lnTo>
                    <a:pt x="738" y="202"/>
                  </a:lnTo>
                  <a:lnTo>
                    <a:pt x="738" y="194"/>
                  </a:lnTo>
                  <a:lnTo>
                    <a:pt x="748" y="204"/>
                  </a:lnTo>
                  <a:lnTo>
                    <a:pt x="750" y="200"/>
                  </a:lnTo>
                  <a:lnTo>
                    <a:pt x="750" y="196"/>
                  </a:lnTo>
                  <a:lnTo>
                    <a:pt x="752" y="194"/>
                  </a:lnTo>
                  <a:lnTo>
                    <a:pt x="754" y="188"/>
                  </a:lnTo>
                  <a:lnTo>
                    <a:pt x="752" y="178"/>
                  </a:lnTo>
                  <a:lnTo>
                    <a:pt x="754" y="172"/>
                  </a:lnTo>
                  <a:lnTo>
                    <a:pt x="754" y="166"/>
                  </a:lnTo>
                  <a:lnTo>
                    <a:pt x="758" y="162"/>
                  </a:lnTo>
                  <a:lnTo>
                    <a:pt x="762" y="160"/>
                  </a:lnTo>
                  <a:lnTo>
                    <a:pt x="762" y="158"/>
                  </a:lnTo>
                  <a:lnTo>
                    <a:pt x="762" y="156"/>
                  </a:lnTo>
                  <a:lnTo>
                    <a:pt x="768" y="158"/>
                  </a:lnTo>
                  <a:lnTo>
                    <a:pt x="770" y="162"/>
                  </a:lnTo>
                  <a:lnTo>
                    <a:pt x="774" y="158"/>
                  </a:lnTo>
                  <a:lnTo>
                    <a:pt x="778" y="154"/>
                  </a:lnTo>
                  <a:lnTo>
                    <a:pt x="780" y="150"/>
                  </a:lnTo>
                  <a:lnTo>
                    <a:pt x="784" y="148"/>
                  </a:lnTo>
                  <a:lnTo>
                    <a:pt x="788" y="142"/>
                  </a:lnTo>
                  <a:lnTo>
                    <a:pt x="792" y="138"/>
                  </a:lnTo>
                  <a:lnTo>
                    <a:pt x="794" y="128"/>
                  </a:lnTo>
                  <a:lnTo>
                    <a:pt x="794" y="122"/>
                  </a:lnTo>
                  <a:lnTo>
                    <a:pt x="798" y="120"/>
                  </a:lnTo>
                  <a:lnTo>
                    <a:pt x="798" y="112"/>
                  </a:lnTo>
                  <a:lnTo>
                    <a:pt x="794" y="108"/>
                  </a:lnTo>
                  <a:lnTo>
                    <a:pt x="794" y="10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sp>
          <p:nvSpPr>
            <p:cNvPr id="946" name="Freeform 562">
              <a:extLst>
                <a:ext uri="{FF2B5EF4-FFF2-40B4-BE49-F238E27FC236}">
                  <a16:creationId xmlns:a16="http://schemas.microsoft.com/office/drawing/2014/main" id="{2240C8DE-529F-412B-95A1-1910DC360EA6}"/>
                </a:ext>
              </a:extLst>
            </p:cNvPr>
            <p:cNvSpPr>
              <a:spLocks/>
            </p:cNvSpPr>
            <p:nvPr/>
          </p:nvSpPr>
          <p:spPr bwMode="auto">
            <a:xfrm>
              <a:off x="5724525" y="3089275"/>
              <a:ext cx="638175" cy="771525"/>
            </a:xfrm>
            <a:custGeom>
              <a:avLst/>
              <a:gdLst/>
              <a:ahLst/>
              <a:cxnLst>
                <a:cxn ang="0">
                  <a:pos x="170" y="136"/>
                </a:cxn>
                <a:cxn ang="0">
                  <a:pos x="196" y="158"/>
                </a:cxn>
                <a:cxn ang="0">
                  <a:pos x="248" y="180"/>
                </a:cxn>
                <a:cxn ang="0">
                  <a:pos x="278" y="168"/>
                </a:cxn>
                <a:cxn ang="0">
                  <a:pos x="290" y="158"/>
                </a:cxn>
                <a:cxn ang="0">
                  <a:pos x="332" y="172"/>
                </a:cxn>
                <a:cxn ang="0">
                  <a:pos x="386" y="128"/>
                </a:cxn>
                <a:cxn ang="0">
                  <a:pos x="402" y="150"/>
                </a:cxn>
                <a:cxn ang="0">
                  <a:pos x="362" y="218"/>
                </a:cxn>
                <a:cxn ang="0">
                  <a:pos x="346" y="228"/>
                </a:cxn>
                <a:cxn ang="0">
                  <a:pos x="336" y="246"/>
                </a:cxn>
                <a:cxn ang="0">
                  <a:pos x="322" y="214"/>
                </a:cxn>
                <a:cxn ang="0">
                  <a:pos x="326" y="192"/>
                </a:cxn>
                <a:cxn ang="0">
                  <a:pos x="284" y="182"/>
                </a:cxn>
                <a:cxn ang="0">
                  <a:pos x="286" y="196"/>
                </a:cxn>
                <a:cxn ang="0">
                  <a:pos x="278" y="208"/>
                </a:cxn>
                <a:cxn ang="0">
                  <a:pos x="288" y="236"/>
                </a:cxn>
                <a:cxn ang="0">
                  <a:pos x="260" y="278"/>
                </a:cxn>
                <a:cxn ang="0">
                  <a:pos x="250" y="294"/>
                </a:cxn>
                <a:cxn ang="0">
                  <a:pos x="230" y="316"/>
                </a:cxn>
                <a:cxn ang="0">
                  <a:pos x="208" y="330"/>
                </a:cxn>
                <a:cxn ang="0">
                  <a:pos x="186" y="356"/>
                </a:cxn>
                <a:cxn ang="0">
                  <a:pos x="170" y="370"/>
                </a:cxn>
                <a:cxn ang="0">
                  <a:pos x="170" y="414"/>
                </a:cxn>
                <a:cxn ang="0">
                  <a:pos x="160" y="448"/>
                </a:cxn>
                <a:cxn ang="0">
                  <a:pos x="150" y="468"/>
                </a:cxn>
                <a:cxn ang="0">
                  <a:pos x="136" y="486"/>
                </a:cxn>
                <a:cxn ang="0">
                  <a:pos x="116" y="452"/>
                </a:cxn>
                <a:cxn ang="0">
                  <a:pos x="98" y="414"/>
                </a:cxn>
                <a:cxn ang="0">
                  <a:pos x="92" y="388"/>
                </a:cxn>
                <a:cxn ang="0">
                  <a:pos x="72" y="328"/>
                </a:cxn>
                <a:cxn ang="0">
                  <a:pos x="66" y="276"/>
                </a:cxn>
                <a:cxn ang="0">
                  <a:pos x="60" y="274"/>
                </a:cxn>
                <a:cxn ang="0">
                  <a:pos x="32" y="278"/>
                </a:cxn>
                <a:cxn ang="0">
                  <a:pos x="22" y="254"/>
                </a:cxn>
                <a:cxn ang="0">
                  <a:pos x="24" y="248"/>
                </a:cxn>
                <a:cxn ang="0">
                  <a:pos x="10" y="236"/>
                </a:cxn>
                <a:cxn ang="0">
                  <a:pos x="0" y="216"/>
                </a:cxn>
                <a:cxn ang="0">
                  <a:pos x="44" y="206"/>
                </a:cxn>
                <a:cxn ang="0">
                  <a:pos x="40" y="162"/>
                </a:cxn>
                <a:cxn ang="0">
                  <a:pos x="80" y="118"/>
                </a:cxn>
                <a:cxn ang="0">
                  <a:pos x="98" y="74"/>
                </a:cxn>
                <a:cxn ang="0">
                  <a:pos x="82" y="34"/>
                </a:cxn>
                <a:cxn ang="0">
                  <a:pos x="128" y="16"/>
                </a:cxn>
                <a:cxn ang="0">
                  <a:pos x="150" y="46"/>
                </a:cxn>
                <a:cxn ang="0">
                  <a:pos x="144" y="72"/>
                </a:cxn>
                <a:cxn ang="0">
                  <a:pos x="150" y="98"/>
                </a:cxn>
                <a:cxn ang="0">
                  <a:pos x="176" y="114"/>
                </a:cxn>
              </a:cxnLst>
              <a:rect l="0" t="0" r="r" b="b"/>
              <a:pathLst>
                <a:path w="402" h="486">
                  <a:moveTo>
                    <a:pt x="176" y="114"/>
                  </a:moveTo>
                  <a:lnTo>
                    <a:pt x="172" y="124"/>
                  </a:lnTo>
                  <a:lnTo>
                    <a:pt x="170" y="136"/>
                  </a:lnTo>
                  <a:lnTo>
                    <a:pt x="172" y="148"/>
                  </a:lnTo>
                  <a:lnTo>
                    <a:pt x="180" y="152"/>
                  </a:lnTo>
                  <a:lnTo>
                    <a:pt x="196" y="158"/>
                  </a:lnTo>
                  <a:lnTo>
                    <a:pt x="204" y="164"/>
                  </a:lnTo>
                  <a:lnTo>
                    <a:pt x="222" y="172"/>
                  </a:lnTo>
                  <a:lnTo>
                    <a:pt x="248" y="180"/>
                  </a:lnTo>
                  <a:lnTo>
                    <a:pt x="264" y="180"/>
                  </a:lnTo>
                  <a:lnTo>
                    <a:pt x="274" y="180"/>
                  </a:lnTo>
                  <a:lnTo>
                    <a:pt x="278" y="168"/>
                  </a:lnTo>
                  <a:lnTo>
                    <a:pt x="276" y="156"/>
                  </a:lnTo>
                  <a:lnTo>
                    <a:pt x="280" y="154"/>
                  </a:lnTo>
                  <a:lnTo>
                    <a:pt x="290" y="158"/>
                  </a:lnTo>
                  <a:lnTo>
                    <a:pt x="292" y="168"/>
                  </a:lnTo>
                  <a:lnTo>
                    <a:pt x="298" y="176"/>
                  </a:lnTo>
                  <a:lnTo>
                    <a:pt x="332" y="172"/>
                  </a:lnTo>
                  <a:lnTo>
                    <a:pt x="332" y="158"/>
                  </a:lnTo>
                  <a:lnTo>
                    <a:pt x="354" y="140"/>
                  </a:lnTo>
                  <a:lnTo>
                    <a:pt x="386" y="128"/>
                  </a:lnTo>
                  <a:lnTo>
                    <a:pt x="392" y="132"/>
                  </a:lnTo>
                  <a:lnTo>
                    <a:pt x="390" y="140"/>
                  </a:lnTo>
                  <a:lnTo>
                    <a:pt x="402" y="150"/>
                  </a:lnTo>
                  <a:lnTo>
                    <a:pt x="394" y="160"/>
                  </a:lnTo>
                  <a:lnTo>
                    <a:pt x="376" y="170"/>
                  </a:lnTo>
                  <a:lnTo>
                    <a:pt x="362" y="218"/>
                  </a:lnTo>
                  <a:lnTo>
                    <a:pt x="354" y="218"/>
                  </a:lnTo>
                  <a:lnTo>
                    <a:pt x="352" y="228"/>
                  </a:lnTo>
                  <a:lnTo>
                    <a:pt x="346" y="228"/>
                  </a:lnTo>
                  <a:lnTo>
                    <a:pt x="350" y="250"/>
                  </a:lnTo>
                  <a:lnTo>
                    <a:pt x="336" y="268"/>
                  </a:lnTo>
                  <a:lnTo>
                    <a:pt x="336" y="246"/>
                  </a:lnTo>
                  <a:lnTo>
                    <a:pt x="330" y="238"/>
                  </a:lnTo>
                  <a:lnTo>
                    <a:pt x="320" y="236"/>
                  </a:lnTo>
                  <a:lnTo>
                    <a:pt x="322" y="214"/>
                  </a:lnTo>
                  <a:lnTo>
                    <a:pt x="330" y="206"/>
                  </a:lnTo>
                  <a:lnTo>
                    <a:pt x="330" y="200"/>
                  </a:lnTo>
                  <a:lnTo>
                    <a:pt x="326" y="192"/>
                  </a:lnTo>
                  <a:lnTo>
                    <a:pt x="304" y="194"/>
                  </a:lnTo>
                  <a:lnTo>
                    <a:pt x="294" y="184"/>
                  </a:lnTo>
                  <a:lnTo>
                    <a:pt x="284" y="182"/>
                  </a:lnTo>
                  <a:lnTo>
                    <a:pt x="278" y="188"/>
                  </a:lnTo>
                  <a:lnTo>
                    <a:pt x="284" y="190"/>
                  </a:lnTo>
                  <a:lnTo>
                    <a:pt x="286" y="196"/>
                  </a:lnTo>
                  <a:lnTo>
                    <a:pt x="288" y="202"/>
                  </a:lnTo>
                  <a:lnTo>
                    <a:pt x="278" y="202"/>
                  </a:lnTo>
                  <a:lnTo>
                    <a:pt x="278" y="208"/>
                  </a:lnTo>
                  <a:lnTo>
                    <a:pt x="284" y="216"/>
                  </a:lnTo>
                  <a:lnTo>
                    <a:pt x="284" y="228"/>
                  </a:lnTo>
                  <a:lnTo>
                    <a:pt x="288" y="236"/>
                  </a:lnTo>
                  <a:lnTo>
                    <a:pt x="288" y="258"/>
                  </a:lnTo>
                  <a:lnTo>
                    <a:pt x="264" y="266"/>
                  </a:lnTo>
                  <a:lnTo>
                    <a:pt x="260" y="278"/>
                  </a:lnTo>
                  <a:lnTo>
                    <a:pt x="264" y="282"/>
                  </a:lnTo>
                  <a:lnTo>
                    <a:pt x="260" y="290"/>
                  </a:lnTo>
                  <a:lnTo>
                    <a:pt x="250" y="294"/>
                  </a:lnTo>
                  <a:lnTo>
                    <a:pt x="240" y="298"/>
                  </a:lnTo>
                  <a:lnTo>
                    <a:pt x="230" y="308"/>
                  </a:lnTo>
                  <a:lnTo>
                    <a:pt x="230" y="316"/>
                  </a:lnTo>
                  <a:lnTo>
                    <a:pt x="222" y="322"/>
                  </a:lnTo>
                  <a:lnTo>
                    <a:pt x="218" y="326"/>
                  </a:lnTo>
                  <a:lnTo>
                    <a:pt x="208" y="330"/>
                  </a:lnTo>
                  <a:lnTo>
                    <a:pt x="198" y="344"/>
                  </a:lnTo>
                  <a:lnTo>
                    <a:pt x="196" y="356"/>
                  </a:lnTo>
                  <a:lnTo>
                    <a:pt x="186" y="356"/>
                  </a:lnTo>
                  <a:lnTo>
                    <a:pt x="180" y="362"/>
                  </a:lnTo>
                  <a:lnTo>
                    <a:pt x="172" y="364"/>
                  </a:lnTo>
                  <a:lnTo>
                    <a:pt x="170" y="370"/>
                  </a:lnTo>
                  <a:lnTo>
                    <a:pt x="170" y="386"/>
                  </a:lnTo>
                  <a:lnTo>
                    <a:pt x="172" y="394"/>
                  </a:lnTo>
                  <a:lnTo>
                    <a:pt x="170" y="414"/>
                  </a:lnTo>
                  <a:lnTo>
                    <a:pt x="166" y="424"/>
                  </a:lnTo>
                  <a:lnTo>
                    <a:pt x="168" y="446"/>
                  </a:lnTo>
                  <a:lnTo>
                    <a:pt x="160" y="448"/>
                  </a:lnTo>
                  <a:lnTo>
                    <a:pt x="156" y="452"/>
                  </a:lnTo>
                  <a:lnTo>
                    <a:pt x="156" y="460"/>
                  </a:lnTo>
                  <a:lnTo>
                    <a:pt x="150" y="468"/>
                  </a:lnTo>
                  <a:lnTo>
                    <a:pt x="146" y="474"/>
                  </a:lnTo>
                  <a:lnTo>
                    <a:pt x="144" y="476"/>
                  </a:lnTo>
                  <a:lnTo>
                    <a:pt x="136" y="486"/>
                  </a:lnTo>
                  <a:lnTo>
                    <a:pt x="126" y="480"/>
                  </a:lnTo>
                  <a:lnTo>
                    <a:pt x="120" y="474"/>
                  </a:lnTo>
                  <a:lnTo>
                    <a:pt x="116" y="452"/>
                  </a:lnTo>
                  <a:lnTo>
                    <a:pt x="112" y="438"/>
                  </a:lnTo>
                  <a:lnTo>
                    <a:pt x="106" y="426"/>
                  </a:lnTo>
                  <a:lnTo>
                    <a:pt x="98" y="414"/>
                  </a:lnTo>
                  <a:lnTo>
                    <a:pt x="96" y="406"/>
                  </a:lnTo>
                  <a:lnTo>
                    <a:pt x="96" y="396"/>
                  </a:lnTo>
                  <a:lnTo>
                    <a:pt x="92" y="388"/>
                  </a:lnTo>
                  <a:lnTo>
                    <a:pt x="84" y="362"/>
                  </a:lnTo>
                  <a:lnTo>
                    <a:pt x="78" y="356"/>
                  </a:lnTo>
                  <a:lnTo>
                    <a:pt x="72" y="328"/>
                  </a:lnTo>
                  <a:lnTo>
                    <a:pt x="70" y="306"/>
                  </a:lnTo>
                  <a:lnTo>
                    <a:pt x="68" y="280"/>
                  </a:lnTo>
                  <a:lnTo>
                    <a:pt x="66" y="276"/>
                  </a:lnTo>
                  <a:lnTo>
                    <a:pt x="66" y="260"/>
                  </a:lnTo>
                  <a:lnTo>
                    <a:pt x="60" y="268"/>
                  </a:lnTo>
                  <a:lnTo>
                    <a:pt x="60" y="274"/>
                  </a:lnTo>
                  <a:lnTo>
                    <a:pt x="54" y="282"/>
                  </a:lnTo>
                  <a:lnTo>
                    <a:pt x="40" y="282"/>
                  </a:lnTo>
                  <a:lnTo>
                    <a:pt x="32" y="278"/>
                  </a:lnTo>
                  <a:lnTo>
                    <a:pt x="16" y="260"/>
                  </a:lnTo>
                  <a:lnTo>
                    <a:pt x="16" y="252"/>
                  </a:lnTo>
                  <a:lnTo>
                    <a:pt x="22" y="254"/>
                  </a:lnTo>
                  <a:lnTo>
                    <a:pt x="28" y="252"/>
                  </a:lnTo>
                  <a:lnTo>
                    <a:pt x="34" y="246"/>
                  </a:lnTo>
                  <a:lnTo>
                    <a:pt x="24" y="248"/>
                  </a:lnTo>
                  <a:lnTo>
                    <a:pt x="16" y="248"/>
                  </a:lnTo>
                  <a:lnTo>
                    <a:pt x="10" y="244"/>
                  </a:lnTo>
                  <a:lnTo>
                    <a:pt x="10" y="236"/>
                  </a:lnTo>
                  <a:lnTo>
                    <a:pt x="6" y="236"/>
                  </a:lnTo>
                  <a:lnTo>
                    <a:pt x="4" y="230"/>
                  </a:lnTo>
                  <a:lnTo>
                    <a:pt x="0" y="216"/>
                  </a:lnTo>
                  <a:lnTo>
                    <a:pt x="14" y="210"/>
                  </a:lnTo>
                  <a:lnTo>
                    <a:pt x="32" y="212"/>
                  </a:lnTo>
                  <a:lnTo>
                    <a:pt x="44" y="206"/>
                  </a:lnTo>
                  <a:lnTo>
                    <a:pt x="26" y="176"/>
                  </a:lnTo>
                  <a:lnTo>
                    <a:pt x="34" y="156"/>
                  </a:lnTo>
                  <a:lnTo>
                    <a:pt x="40" y="162"/>
                  </a:lnTo>
                  <a:lnTo>
                    <a:pt x="52" y="146"/>
                  </a:lnTo>
                  <a:lnTo>
                    <a:pt x="68" y="128"/>
                  </a:lnTo>
                  <a:lnTo>
                    <a:pt x="80" y="118"/>
                  </a:lnTo>
                  <a:lnTo>
                    <a:pt x="82" y="110"/>
                  </a:lnTo>
                  <a:lnTo>
                    <a:pt x="92" y="96"/>
                  </a:lnTo>
                  <a:lnTo>
                    <a:pt x="98" y="74"/>
                  </a:lnTo>
                  <a:lnTo>
                    <a:pt x="80" y="66"/>
                  </a:lnTo>
                  <a:lnTo>
                    <a:pt x="72" y="52"/>
                  </a:lnTo>
                  <a:lnTo>
                    <a:pt x="82" y="34"/>
                  </a:lnTo>
                  <a:lnTo>
                    <a:pt x="70" y="20"/>
                  </a:lnTo>
                  <a:lnTo>
                    <a:pt x="102" y="0"/>
                  </a:lnTo>
                  <a:lnTo>
                    <a:pt x="128" y="16"/>
                  </a:lnTo>
                  <a:lnTo>
                    <a:pt x="150" y="2"/>
                  </a:lnTo>
                  <a:lnTo>
                    <a:pt x="168" y="32"/>
                  </a:lnTo>
                  <a:lnTo>
                    <a:pt x="150" y="46"/>
                  </a:lnTo>
                  <a:lnTo>
                    <a:pt x="158" y="60"/>
                  </a:lnTo>
                  <a:lnTo>
                    <a:pt x="150" y="72"/>
                  </a:lnTo>
                  <a:lnTo>
                    <a:pt x="144" y="72"/>
                  </a:lnTo>
                  <a:lnTo>
                    <a:pt x="156" y="76"/>
                  </a:lnTo>
                  <a:lnTo>
                    <a:pt x="158" y="86"/>
                  </a:lnTo>
                  <a:lnTo>
                    <a:pt x="150" y="98"/>
                  </a:lnTo>
                  <a:lnTo>
                    <a:pt x="156" y="102"/>
                  </a:lnTo>
                  <a:lnTo>
                    <a:pt x="168" y="102"/>
                  </a:lnTo>
                  <a:lnTo>
                    <a:pt x="176" y="114"/>
                  </a:lnTo>
                  <a:lnTo>
                    <a:pt x="176" y="114"/>
                  </a:lnTo>
                  <a:close/>
                </a:path>
              </a:pathLst>
            </a:custGeom>
            <a:grpFill/>
            <a:ln w="6350">
              <a:noFill/>
              <a:prstDash val="solid"/>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endParaRPr>
            </a:p>
          </p:txBody>
        </p:sp>
      </p:grpSp>
      <p:sp>
        <p:nvSpPr>
          <p:cNvPr id="1147" name="Text Box 76">
            <a:extLst>
              <a:ext uri="{FF2B5EF4-FFF2-40B4-BE49-F238E27FC236}">
                <a16:creationId xmlns:a16="http://schemas.microsoft.com/office/drawing/2014/main" id="{287E5B60-087B-4FE0-86FE-F112D764A149}"/>
              </a:ext>
            </a:extLst>
          </p:cNvPr>
          <p:cNvSpPr txBox="1">
            <a:spLocks noChangeArrowheads="1"/>
          </p:cNvSpPr>
          <p:nvPr/>
        </p:nvSpPr>
        <p:spPr bwMode="auto">
          <a:xfrm>
            <a:off x="1665024" y="1533684"/>
            <a:ext cx="1876426" cy="1519253"/>
          </a:xfrm>
          <a:prstGeom prst="rect">
            <a:avLst/>
          </a:prstGeom>
          <a:noFill/>
          <a:ln w="6350">
            <a:noFill/>
            <a:prstDash val="solid"/>
            <a:miter lim="800000"/>
            <a:headEnd/>
            <a:tailEnd/>
          </a:ln>
        </p:spPr>
        <p:txBody>
          <a:bodyPr wrap="square" lIns="36000" tIns="36000" rIns="36000" bIns="36000">
            <a:spAutoFit/>
          </a:bodyPr>
          <a:lstStyle/>
          <a:p>
            <a:pPr lvl="0" indent="-176400">
              <a:spcBef>
                <a:spcPts val="300"/>
              </a:spcBef>
            </a:pPr>
            <a:r>
              <a:rPr lang="en-GB" sz="2400" b="1" kern="0" dirty="0">
                <a:solidFill>
                  <a:schemeClr val="tx2"/>
                </a:solidFill>
                <a:cs typeface="Arial" pitchFamily="34" charset="0"/>
              </a:rPr>
              <a:t>20</a:t>
            </a:r>
          </a:p>
          <a:p>
            <a:pPr marL="0" marR="0" lvl="2" defTabSz="914400" eaLnBrk="1" fontAlgn="auto" latinLnBrk="0" hangingPunct="1">
              <a:lnSpc>
                <a:spcPct val="100000"/>
              </a:lnSpc>
              <a:spcBef>
                <a:spcPts val="300"/>
              </a:spcBef>
              <a:spcAft>
                <a:spcPts val="0"/>
              </a:spcAft>
              <a:buClr>
                <a:srgbClr val="FFE600"/>
              </a:buClr>
              <a:buSzPct val="70000"/>
              <a:tabLst/>
              <a:defRPr/>
            </a:pPr>
            <a:r>
              <a:rPr lang="pt-BR" sz="1000" b="1" kern="0" dirty="0">
                <a:solidFill>
                  <a:srgbClr val="808080"/>
                </a:solidFill>
                <a:cs typeface="Arial" pitchFamily="34" charset="0"/>
              </a:rPr>
              <a:t>d</a:t>
            </a:r>
            <a:r>
              <a:rPr kumimoji="0" lang="pt-BR" sz="1000" b="1" i="0" u="none" strike="noStrike" kern="0" cap="none" spc="0" normalizeH="0" baseline="0" noProof="0" dirty="0">
                <a:ln>
                  <a:noFill/>
                </a:ln>
                <a:solidFill>
                  <a:srgbClr val="808080"/>
                </a:solidFill>
                <a:effectLst/>
                <a:uLnTx/>
                <a:uFillTx/>
                <a:cs typeface="Arial" pitchFamily="34" charset="0"/>
              </a:rPr>
              <a:t>eals in North America</a:t>
            </a:r>
          </a:p>
          <a:p>
            <a:pPr marL="323451" marR="0" lvl="2" indent="-323451" defTabSz="829361" fontAlgn="base">
              <a:spcBef>
                <a:spcPts val="272"/>
              </a:spcBef>
              <a:spcAft>
                <a:spcPts val="272"/>
              </a:spcAft>
              <a:buClr>
                <a:srgbClr val="FFE600"/>
              </a:buClr>
              <a:buSzPct val="70000"/>
              <a:buFont typeface="Arial" pitchFamily="34" charset="0"/>
              <a:buChar char="►"/>
              <a:tabLst/>
              <a:defRPr/>
            </a:pPr>
            <a:r>
              <a:rPr lang="pt-BR" sz="1000" b="1" dirty="0">
                <a:solidFill>
                  <a:srgbClr val="808080"/>
                </a:solidFill>
              </a:rPr>
              <a:t>13 in the US </a:t>
            </a:r>
          </a:p>
          <a:p>
            <a:pPr marL="323451" marR="0" lvl="2" indent="-323451" defTabSz="829361" fontAlgn="base">
              <a:spcBef>
                <a:spcPts val="272"/>
              </a:spcBef>
              <a:spcAft>
                <a:spcPts val="272"/>
              </a:spcAft>
              <a:buClr>
                <a:srgbClr val="FFE600"/>
              </a:buClr>
              <a:buSzPct val="70000"/>
              <a:buFont typeface="Arial" pitchFamily="34" charset="0"/>
              <a:buChar char="►"/>
              <a:tabLst/>
              <a:defRPr/>
            </a:pPr>
            <a:r>
              <a:rPr lang="pt-BR" sz="1000" b="1" dirty="0">
                <a:solidFill>
                  <a:srgbClr val="808080"/>
                </a:solidFill>
              </a:rPr>
              <a:t>7 in Canada</a:t>
            </a:r>
          </a:p>
          <a:p>
            <a:pPr marL="323451" marR="0" lvl="2" indent="-323451" defTabSz="829361" fontAlgn="base">
              <a:spcBef>
                <a:spcPts val="272"/>
              </a:spcBef>
              <a:spcAft>
                <a:spcPts val="272"/>
              </a:spcAft>
              <a:buClr>
                <a:srgbClr val="FFE600"/>
              </a:buClr>
              <a:buSzPct val="70000"/>
              <a:buFont typeface="Arial" pitchFamily="34" charset="0"/>
              <a:buChar char="►"/>
              <a:tabLst/>
              <a:defRPr/>
            </a:pPr>
            <a:r>
              <a:rPr lang="pt-BR" sz="1000" b="1" dirty="0">
                <a:solidFill>
                  <a:srgbClr val="808080"/>
                </a:solidFill>
              </a:rPr>
              <a:t>11 in Transport sector</a:t>
            </a:r>
          </a:p>
          <a:p>
            <a:pPr marL="323451" marR="0" lvl="2" indent="-323451" defTabSz="829361" fontAlgn="base">
              <a:spcBef>
                <a:spcPts val="272"/>
              </a:spcBef>
              <a:spcAft>
                <a:spcPts val="272"/>
              </a:spcAft>
              <a:buClr>
                <a:srgbClr val="FFE600"/>
              </a:buClr>
              <a:buSzPct val="70000"/>
              <a:buFont typeface="Arial" pitchFamily="34" charset="0"/>
              <a:buChar char="►"/>
              <a:tabLst/>
              <a:defRPr/>
            </a:pPr>
            <a:r>
              <a:rPr lang="pt-BR" sz="1000" b="1" dirty="0">
                <a:solidFill>
                  <a:srgbClr val="808080"/>
                </a:solidFill>
              </a:rPr>
              <a:t>7 in Social Infrastructure</a:t>
            </a:r>
          </a:p>
        </p:txBody>
      </p:sp>
      <p:cxnSp>
        <p:nvCxnSpPr>
          <p:cNvPr id="1148" name="Straight Arrow Connector 218">
            <a:extLst>
              <a:ext uri="{FF2B5EF4-FFF2-40B4-BE49-F238E27FC236}">
                <a16:creationId xmlns:a16="http://schemas.microsoft.com/office/drawing/2014/main" id="{348EEB83-EC49-4268-AC6E-1091FCE1364A}"/>
              </a:ext>
            </a:extLst>
          </p:cNvPr>
          <p:cNvCxnSpPr>
            <a:stCxn id="1147" idx="3"/>
            <a:endCxn id="1149" idx="0"/>
          </p:cNvCxnSpPr>
          <p:nvPr/>
        </p:nvCxnSpPr>
        <p:spPr bwMode="gray">
          <a:xfrm>
            <a:off x="3541450" y="2293311"/>
            <a:ext cx="732044" cy="967570"/>
          </a:xfrm>
          <a:prstGeom prst="bentConnector2">
            <a:avLst/>
          </a:prstGeom>
          <a:noFill/>
          <a:ln w="6350" cap="flat" cmpd="sng" algn="ctr">
            <a:solidFill>
              <a:srgbClr val="808080"/>
            </a:solidFill>
            <a:prstDash val="sysDash"/>
            <a:headEnd type="none" w="sm" len="sm"/>
            <a:tailEnd type="triangle" w="sm" len="sm"/>
          </a:ln>
          <a:effectLst/>
        </p:spPr>
      </p:cxnSp>
      <p:sp>
        <p:nvSpPr>
          <p:cNvPr id="1149" name="Oval 1148">
            <a:extLst>
              <a:ext uri="{FF2B5EF4-FFF2-40B4-BE49-F238E27FC236}">
                <a16:creationId xmlns:a16="http://schemas.microsoft.com/office/drawing/2014/main" id="{CC04ADB0-3B1C-4FB8-AFB2-1ED717AD8D95}"/>
              </a:ext>
            </a:extLst>
          </p:cNvPr>
          <p:cNvSpPr/>
          <p:nvPr/>
        </p:nvSpPr>
        <p:spPr>
          <a:xfrm>
            <a:off x="4221009" y="3260881"/>
            <a:ext cx="104970" cy="104970"/>
          </a:xfrm>
          <a:prstGeom prst="ellipse">
            <a:avLst/>
          </a:prstGeom>
          <a:solidFill>
            <a:srgbClr val="8080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endParaRPr>
          </a:p>
        </p:txBody>
      </p:sp>
      <p:sp>
        <p:nvSpPr>
          <p:cNvPr id="1153" name="Text Box 76">
            <a:extLst>
              <a:ext uri="{FF2B5EF4-FFF2-40B4-BE49-F238E27FC236}">
                <a16:creationId xmlns:a16="http://schemas.microsoft.com/office/drawing/2014/main" id="{31DE0BA8-4DA0-4E65-95AD-DE71D476C0A2}"/>
              </a:ext>
            </a:extLst>
          </p:cNvPr>
          <p:cNvSpPr txBox="1">
            <a:spLocks noChangeArrowheads="1"/>
          </p:cNvSpPr>
          <p:nvPr/>
        </p:nvSpPr>
        <p:spPr bwMode="auto">
          <a:xfrm>
            <a:off x="8018199" y="1533684"/>
            <a:ext cx="1876426" cy="1673141"/>
          </a:xfrm>
          <a:prstGeom prst="rect">
            <a:avLst/>
          </a:prstGeom>
          <a:noFill/>
          <a:ln w="6350">
            <a:noFill/>
            <a:prstDash val="solid"/>
            <a:miter lim="800000"/>
            <a:headEnd/>
            <a:tailEnd/>
          </a:ln>
        </p:spPr>
        <p:txBody>
          <a:bodyPr wrap="square" lIns="36000" tIns="36000" rIns="36000" bIns="36000">
            <a:spAutoFit/>
          </a:bodyPr>
          <a:lstStyle/>
          <a:p>
            <a:pPr marL="0" marR="0" lvl="0" indent="-176400" defTabSz="914400" eaLnBrk="1" fontAlgn="auto" latinLnBrk="0" hangingPunct="1">
              <a:lnSpc>
                <a:spcPct val="100000"/>
              </a:lnSpc>
              <a:spcBef>
                <a:spcPts val="300"/>
              </a:spcBef>
              <a:spcAft>
                <a:spcPts val="0"/>
              </a:spcAft>
              <a:buClrTx/>
              <a:buSzTx/>
              <a:buFontTx/>
              <a:buNone/>
              <a:tabLst/>
              <a:defRPr/>
            </a:pPr>
            <a:r>
              <a:rPr kumimoji="0" lang="en-GB" sz="2400" b="1" i="0" u="none" strike="noStrike" kern="0" cap="none" spc="0" normalizeH="0" baseline="0" noProof="0" dirty="0">
                <a:ln>
                  <a:noFill/>
                </a:ln>
                <a:solidFill>
                  <a:schemeClr val="tx2"/>
                </a:solidFill>
                <a:effectLst/>
                <a:uLnTx/>
                <a:uFillTx/>
                <a:cs typeface="Arial" pitchFamily="34" charset="0"/>
              </a:rPr>
              <a:t>49</a:t>
            </a:r>
          </a:p>
          <a:p>
            <a:pPr marL="0" lvl="2">
              <a:spcBef>
                <a:spcPts val="300"/>
              </a:spcBef>
              <a:buClr>
                <a:srgbClr val="FFE600"/>
              </a:buClr>
              <a:buSzPct val="70000"/>
            </a:pPr>
            <a:r>
              <a:rPr lang="en-IN" sz="1000" b="1" kern="0" dirty="0">
                <a:solidFill>
                  <a:srgbClr val="808080"/>
                </a:solidFill>
                <a:cs typeface="Arial" pitchFamily="34" charset="0"/>
              </a:rPr>
              <a:t>deals in Europe </a:t>
            </a:r>
          </a:p>
          <a:p>
            <a:pPr marL="323451" lvl="2" indent="-323451" defTabSz="829361" fontAlgn="base">
              <a:spcBef>
                <a:spcPts val="272"/>
              </a:spcBef>
              <a:spcAft>
                <a:spcPts val="272"/>
              </a:spcAft>
              <a:buClr>
                <a:srgbClr val="FFE600"/>
              </a:buClr>
              <a:buSzPct val="70000"/>
              <a:buFont typeface="Arial" pitchFamily="34" charset="0"/>
              <a:buChar char="►"/>
              <a:defRPr/>
            </a:pPr>
            <a:r>
              <a:rPr lang="en-IN" sz="1000" b="1" kern="0" dirty="0">
                <a:solidFill>
                  <a:srgbClr val="808080"/>
                </a:solidFill>
                <a:cs typeface="Arial" pitchFamily="34" charset="0"/>
              </a:rPr>
              <a:t>15 </a:t>
            </a:r>
            <a:r>
              <a:rPr lang="en-IN" sz="1000" b="1" dirty="0">
                <a:solidFill>
                  <a:srgbClr val="808080"/>
                </a:solidFill>
              </a:rPr>
              <a:t>in France</a:t>
            </a:r>
          </a:p>
          <a:p>
            <a:pPr marL="323451" lvl="2" indent="-323451" defTabSz="829361" fontAlgn="base">
              <a:spcBef>
                <a:spcPts val="272"/>
              </a:spcBef>
              <a:spcAft>
                <a:spcPts val="272"/>
              </a:spcAft>
              <a:buClr>
                <a:srgbClr val="FFE600"/>
              </a:buClr>
              <a:buSzPct val="70000"/>
              <a:buFont typeface="Arial" pitchFamily="34" charset="0"/>
              <a:buChar char="►"/>
              <a:defRPr/>
            </a:pPr>
            <a:r>
              <a:rPr lang="en-IN" sz="1000" b="1" dirty="0">
                <a:solidFill>
                  <a:srgbClr val="808080"/>
                </a:solidFill>
              </a:rPr>
              <a:t>11 in Germany </a:t>
            </a:r>
          </a:p>
          <a:p>
            <a:pPr marL="323451" lvl="2" indent="-323451" defTabSz="829361" fontAlgn="base">
              <a:spcBef>
                <a:spcPts val="272"/>
              </a:spcBef>
              <a:spcAft>
                <a:spcPts val="272"/>
              </a:spcAft>
              <a:buClr>
                <a:srgbClr val="FFE600"/>
              </a:buClr>
              <a:buSzPct val="70000"/>
              <a:buFont typeface="Arial" pitchFamily="34" charset="0"/>
              <a:buChar char="►"/>
              <a:defRPr/>
            </a:pPr>
            <a:r>
              <a:rPr lang="en-IN" sz="1000" b="1" dirty="0">
                <a:solidFill>
                  <a:srgbClr val="808080"/>
                </a:solidFill>
              </a:rPr>
              <a:t>22 in Social Infrastructure</a:t>
            </a:r>
          </a:p>
          <a:p>
            <a:pPr marL="323451" lvl="2" indent="-323451" defTabSz="829361" fontAlgn="base">
              <a:spcBef>
                <a:spcPts val="272"/>
              </a:spcBef>
              <a:spcAft>
                <a:spcPts val="272"/>
              </a:spcAft>
              <a:buClr>
                <a:srgbClr val="FFE600"/>
              </a:buClr>
              <a:buSzPct val="70000"/>
              <a:buFont typeface="Arial" pitchFamily="34" charset="0"/>
              <a:buChar char="►"/>
              <a:defRPr/>
            </a:pPr>
            <a:r>
              <a:rPr lang="en-IN" sz="1000" b="1" dirty="0">
                <a:solidFill>
                  <a:srgbClr val="808080"/>
                </a:solidFill>
              </a:rPr>
              <a:t>18 in Transport sector</a:t>
            </a:r>
          </a:p>
        </p:txBody>
      </p:sp>
      <p:cxnSp>
        <p:nvCxnSpPr>
          <p:cNvPr id="1154" name="Straight Arrow Connector 218">
            <a:extLst>
              <a:ext uri="{FF2B5EF4-FFF2-40B4-BE49-F238E27FC236}">
                <a16:creationId xmlns:a16="http://schemas.microsoft.com/office/drawing/2014/main" id="{9638FE7C-BA3C-43F1-9B77-0691A7F49DB0}"/>
              </a:ext>
            </a:extLst>
          </p:cNvPr>
          <p:cNvCxnSpPr>
            <a:stCxn id="1153" idx="1"/>
            <a:endCxn id="1155" idx="0"/>
          </p:cNvCxnSpPr>
          <p:nvPr/>
        </p:nvCxnSpPr>
        <p:spPr bwMode="gray">
          <a:xfrm rot="10800000" flipV="1">
            <a:off x="5832311" y="2370255"/>
            <a:ext cx="2185889" cy="890626"/>
          </a:xfrm>
          <a:prstGeom prst="bentConnector2">
            <a:avLst/>
          </a:prstGeom>
          <a:noFill/>
          <a:ln w="6350" cap="flat" cmpd="sng" algn="ctr">
            <a:solidFill>
              <a:srgbClr val="808080"/>
            </a:solidFill>
            <a:prstDash val="sysDash"/>
            <a:headEnd type="none" w="sm" len="sm"/>
            <a:tailEnd type="triangle" w="sm" len="sm"/>
          </a:ln>
          <a:effectLst/>
        </p:spPr>
      </p:cxnSp>
      <p:sp>
        <p:nvSpPr>
          <p:cNvPr id="1155" name="Oval 1154">
            <a:extLst>
              <a:ext uri="{FF2B5EF4-FFF2-40B4-BE49-F238E27FC236}">
                <a16:creationId xmlns:a16="http://schemas.microsoft.com/office/drawing/2014/main" id="{40AA41E6-CE7C-435F-8500-82FE04E2DECE}"/>
              </a:ext>
            </a:extLst>
          </p:cNvPr>
          <p:cNvSpPr/>
          <p:nvPr/>
        </p:nvSpPr>
        <p:spPr>
          <a:xfrm>
            <a:off x="5779825" y="3260881"/>
            <a:ext cx="104970" cy="104970"/>
          </a:xfrm>
          <a:prstGeom prst="ellipse">
            <a:avLst/>
          </a:prstGeom>
          <a:solidFill>
            <a:srgbClr val="8080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endParaRPr>
          </a:p>
        </p:txBody>
      </p:sp>
      <p:sp>
        <p:nvSpPr>
          <p:cNvPr id="1156" name="Text Box 76">
            <a:extLst>
              <a:ext uri="{FF2B5EF4-FFF2-40B4-BE49-F238E27FC236}">
                <a16:creationId xmlns:a16="http://schemas.microsoft.com/office/drawing/2014/main" id="{130AE9E7-8342-4EFC-ADDA-6F92DA8A11EB}"/>
              </a:ext>
            </a:extLst>
          </p:cNvPr>
          <p:cNvSpPr txBox="1">
            <a:spLocks noChangeArrowheads="1"/>
          </p:cNvSpPr>
          <p:nvPr/>
        </p:nvSpPr>
        <p:spPr bwMode="auto">
          <a:xfrm>
            <a:off x="8018199" y="3591100"/>
            <a:ext cx="1876426" cy="1519253"/>
          </a:xfrm>
          <a:prstGeom prst="rect">
            <a:avLst/>
          </a:prstGeom>
          <a:noFill/>
          <a:ln w="6350">
            <a:noFill/>
            <a:prstDash val="solid"/>
            <a:miter lim="800000"/>
            <a:headEnd/>
            <a:tailEnd/>
          </a:ln>
        </p:spPr>
        <p:txBody>
          <a:bodyPr wrap="square" lIns="36000" tIns="36000" rIns="36000" bIns="36000">
            <a:spAutoFit/>
          </a:bodyPr>
          <a:lstStyle/>
          <a:p>
            <a:pPr marL="0" marR="0" lvl="0" indent="-176400" defTabSz="914400" eaLnBrk="1" fontAlgn="auto" latinLnBrk="0" hangingPunct="1">
              <a:lnSpc>
                <a:spcPct val="100000"/>
              </a:lnSpc>
              <a:spcBef>
                <a:spcPts val="300"/>
              </a:spcBef>
              <a:spcAft>
                <a:spcPts val="0"/>
              </a:spcAft>
              <a:buClrTx/>
              <a:buSzTx/>
              <a:buFontTx/>
              <a:buNone/>
              <a:tabLst/>
              <a:defRPr/>
            </a:pPr>
            <a:r>
              <a:rPr kumimoji="0" lang="en-GB" sz="2400" b="1" i="0" u="none" strike="noStrike" kern="0" cap="none" spc="0" normalizeH="0" baseline="0" noProof="0" dirty="0">
                <a:ln>
                  <a:noFill/>
                </a:ln>
                <a:solidFill>
                  <a:schemeClr val="tx2"/>
                </a:solidFill>
                <a:effectLst/>
                <a:uLnTx/>
                <a:uFillTx/>
                <a:cs typeface="Arial" pitchFamily="34" charset="0"/>
              </a:rPr>
              <a:t>15</a:t>
            </a:r>
          </a:p>
          <a:p>
            <a:pPr marL="0" marR="0" lvl="2" indent="-176400" defTabSz="914400" fontAlgn="auto">
              <a:lnSpc>
                <a:spcPct val="100000"/>
              </a:lnSpc>
              <a:spcBef>
                <a:spcPts val="300"/>
              </a:spcBef>
              <a:spcAft>
                <a:spcPts val="0"/>
              </a:spcAft>
              <a:buClr>
                <a:srgbClr val="FFE600"/>
              </a:buClr>
              <a:buSzPct val="70000"/>
              <a:buFontTx/>
              <a:buNone/>
              <a:tabLst/>
              <a:defRPr/>
            </a:pPr>
            <a:r>
              <a:rPr lang="pt-BR" sz="1000" b="1" kern="0" dirty="0">
                <a:solidFill>
                  <a:srgbClr val="808080"/>
                </a:solidFill>
                <a:cs typeface="Arial" pitchFamily="34" charset="0"/>
              </a:rPr>
              <a:t>deals in Asia</a:t>
            </a:r>
          </a:p>
          <a:p>
            <a:pPr marL="323451" marR="0" lvl="2" indent="-323451" defTabSz="829361" fontAlgn="base">
              <a:lnSpc>
                <a:spcPct val="100000"/>
              </a:lnSpc>
              <a:spcBef>
                <a:spcPts val="272"/>
              </a:spcBef>
              <a:spcAft>
                <a:spcPts val="272"/>
              </a:spcAft>
              <a:buClr>
                <a:srgbClr val="FFE600"/>
              </a:buClr>
              <a:buSzPct val="70000"/>
              <a:buFont typeface="Arial" pitchFamily="34" charset="0"/>
              <a:buChar char="►"/>
              <a:tabLst/>
              <a:defRPr/>
            </a:pPr>
            <a:r>
              <a:rPr lang="pt-BR" sz="1000" b="1" kern="0" dirty="0">
                <a:solidFill>
                  <a:srgbClr val="808080"/>
                </a:solidFill>
                <a:cs typeface="Arial" pitchFamily="34" charset="0"/>
              </a:rPr>
              <a:t>6 in India</a:t>
            </a:r>
          </a:p>
          <a:p>
            <a:pPr marL="323451" marR="0" lvl="2" indent="-323451" defTabSz="829361" fontAlgn="base">
              <a:lnSpc>
                <a:spcPct val="100000"/>
              </a:lnSpc>
              <a:spcBef>
                <a:spcPts val="272"/>
              </a:spcBef>
              <a:spcAft>
                <a:spcPts val="272"/>
              </a:spcAft>
              <a:buClr>
                <a:srgbClr val="FFE600"/>
              </a:buClr>
              <a:buSzPct val="70000"/>
              <a:buFont typeface="Arial" pitchFamily="34" charset="0"/>
              <a:buChar char="►"/>
              <a:tabLst/>
              <a:defRPr/>
            </a:pPr>
            <a:r>
              <a:rPr lang="pt-BR" sz="1000" b="1" kern="0" dirty="0">
                <a:solidFill>
                  <a:srgbClr val="808080"/>
                </a:solidFill>
                <a:cs typeface="Arial" pitchFamily="34" charset="0"/>
              </a:rPr>
              <a:t>2 in Japan</a:t>
            </a:r>
          </a:p>
          <a:p>
            <a:pPr marL="323451" marR="0" lvl="2" indent="-323451" defTabSz="829361" fontAlgn="base">
              <a:lnSpc>
                <a:spcPct val="100000"/>
              </a:lnSpc>
              <a:spcBef>
                <a:spcPts val="272"/>
              </a:spcBef>
              <a:spcAft>
                <a:spcPts val="272"/>
              </a:spcAft>
              <a:buClr>
                <a:srgbClr val="FFE600"/>
              </a:buClr>
              <a:buSzPct val="70000"/>
              <a:buFont typeface="Arial" pitchFamily="34" charset="0"/>
              <a:buChar char="►"/>
              <a:tabLst/>
              <a:defRPr/>
            </a:pPr>
            <a:r>
              <a:rPr lang="pt-BR" sz="1000" b="1" kern="0" dirty="0">
                <a:solidFill>
                  <a:srgbClr val="808080"/>
                </a:solidFill>
                <a:cs typeface="Arial" pitchFamily="34" charset="0"/>
              </a:rPr>
              <a:t>7 in Transport sector</a:t>
            </a:r>
          </a:p>
          <a:p>
            <a:pPr marL="323451" marR="0" lvl="2" indent="-323451" defTabSz="829361" fontAlgn="base">
              <a:lnSpc>
                <a:spcPct val="100000"/>
              </a:lnSpc>
              <a:spcBef>
                <a:spcPts val="272"/>
              </a:spcBef>
              <a:spcAft>
                <a:spcPts val="272"/>
              </a:spcAft>
              <a:buClr>
                <a:srgbClr val="FFE600"/>
              </a:buClr>
              <a:buSzPct val="70000"/>
              <a:buFont typeface="Arial" pitchFamily="34" charset="0"/>
              <a:buChar char="►"/>
              <a:tabLst/>
              <a:defRPr/>
            </a:pPr>
            <a:r>
              <a:rPr lang="pt-BR" sz="1000" b="1" kern="0" dirty="0">
                <a:solidFill>
                  <a:srgbClr val="808080"/>
                </a:solidFill>
                <a:cs typeface="Arial" pitchFamily="34" charset="0"/>
              </a:rPr>
              <a:t>3 in Social Infrastructure</a:t>
            </a:r>
          </a:p>
        </p:txBody>
      </p:sp>
      <p:sp>
        <p:nvSpPr>
          <p:cNvPr id="1158" name="Oval 1157">
            <a:extLst>
              <a:ext uri="{FF2B5EF4-FFF2-40B4-BE49-F238E27FC236}">
                <a16:creationId xmlns:a16="http://schemas.microsoft.com/office/drawing/2014/main" id="{9E24D47E-4722-470B-A7A8-9DEBF74E5782}"/>
              </a:ext>
            </a:extLst>
          </p:cNvPr>
          <p:cNvSpPr/>
          <p:nvPr/>
        </p:nvSpPr>
        <p:spPr>
          <a:xfrm>
            <a:off x="6618149" y="3671229"/>
            <a:ext cx="104970" cy="104970"/>
          </a:xfrm>
          <a:prstGeom prst="ellipse">
            <a:avLst/>
          </a:prstGeom>
          <a:solidFill>
            <a:srgbClr val="80808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rgbClr val="FFFFFF"/>
              </a:solidFill>
              <a:effectLst/>
              <a:uLnTx/>
              <a:uFillTx/>
            </a:endParaRPr>
          </a:p>
        </p:txBody>
      </p:sp>
      <p:sp>
        <p:nvSpPr>
          <p:cNvPr id="1159" name="Text Box 76">
            <a:extLst>
              <a:ext uri="{FF2B5EF4-FFF2-40B4-BE49-F238E27FC236}">
                <a16:creationId xmlns:a16="http://schemas.microsoft.com/office/drawing/2014/main" id="{651D9D64-BB86-40F6-A293-F30B894F0888}"/>
              </a:ext>
            </a:extLst>
          </p:cNvPr>
          <p:cNvSpPr txBox="1">
            <a:spLocks noChangeArrowheads="1"/>
          </p:cNvSpPr>
          <p:nvPr/>
        </p:nvSpPr>
        <p:spPr bwMode="auto">
          <a:xfrm>
            <a:off x="3188117" y="5491187"/>
            <a:ext cx="5268590" cy="634395"/>
          </a:xfrm>
          <a:prstGeom prst="rect">
            <a:avLst/>
          </a:prstGeom>
          <a:noFill/>
          <a:ln w="6350">
            <a:noFill/>
            <a:prstDash val="solid"/>
            <a:miter lim="800000"/>
            <a:headEnd/>
            <a:tailEnd/>
          </a:ln>
        </p:spPr>
        <p:txBody>
          <a:bodyPr wrap="square" lIns="36000" tIns="36000" rIns="36000" bIns="36000">
            <a:spAutoFit/>
          </a:bodyPr>
          <a:lstStyle/>
          <a:p>
            <a:pPr lvl="0" indent="-176400" algn="ctr">
              <a:spcBef>
                <a:spcPts val="300"/>
              </a:spcBef>
            </a:pPr>
            <a:r>
              <a:rPr lang="en-IN" sz="2400" b="1" kern="0" dirty="0">
                <a:solidFill>
                  <a:schemeClr val="tx2"/>
                </a:solidFill>
                <a:latin typeface="Arial"/>
                <a:cs typeface="Arial" pitchFamily="34" charset="0"/>
              </a:rPr>
              <a:t>36</a:t>
            </a:r>
            <a:r>
              <a:rPr lang="en-IN" sz="2400" b="1" kern="0" dirty="0">
                <a:solidFill>
                  <a:srgbClr val="808080"/>
                </a:solidFill>
                <a:latin typeface="Arial"/>
                <a:cs typeface="Arial" pitchFamily="34" charset="0"/>
              </a:rPr>
              <a:t> </a:t>
            </a:r>
          </a:p>
          <a:p>
            <a:pPr lvl="0" indent="-176400" algn="ctr">
              <a:spcBef>
                <a:spcPts val="300"/>
              </a:spcBef>
            </a:pPr>
            <a:r>
              <a:rPr lang="en-IN" sz="1000" b="1" kern="0" dirty="0">
                <a:solidFill>
                  <a:srgbClr val="808080"/>
                </a:solidFill>
                <a:latin typeface="Arial"/>
                <a:cs typeface="Arial" pitchFamily="34" charset="0"/>
              </a:rPr>
              <a:t>deals in the rest of the world</a:t>
            </a:r>
          </a:p>
        </p:txBody>
      </p:sp>
      <p:cxnSp>
        <p:nvCxnSpPr>
          <p:cNvPr id="1161" name="Straight Arrow Connector 218">
            <a:extLst>
              <a:ext uri="{FF2B5EF4-FFF2-40B4-BE49-F238E27FC236}">
                <a16:creationId xmlns:a16="http://schemas.microsoft.com/office/drawing/2014/main" id="{50B289F5-97DB-451B-BB32-5E69AD2ED7F4}"/>
              </a:ext>
            </a:extLst>
          </p:cNvPr>
          <p:cNvCxnSpPr>
            <a:stCxn id="1156" idx="1"/>
            <a:endCxn id="1158" idx="4"/>
          </p:cNvCxnSpPr>
          <p:nvPr/>
        </p:nvCxnSpPr>
        <p:spPr bwMode="gray">
          <a:xfrm rot="10800000">
            <a:off x="6670635" y="3776199"/>
            <a:ext cx="1347565" cy="574528"/>
          </a:xfrm>
          <a:prstGeom prst="bentConnector2">
            <a:avLst/>
          </a:prstGeom>
          <a:noFill/>
          <a:ln w="6350" cap="flat" cmpd="sng" algn="ctr">
            <a:solidFill>
              <a:srgbClr val="808080"/>
            </a:solidFill>
            <a:prstDash val="sysDash"/>
            <a:headEnd type="none" w="sm" len="sm"/>
            <a:tailEnd type="triangle" w="sm" len="sm"/>
          </a:ln>
          <a:effectLst/>
        </p:spPr>
      </p:cxnSp>
      <p:sp>
        <p:nvSpPr>
          <p:cNvPr id="8" name="Right Brace 7">
            <a:extLst>
              <a:ext uri="{FF2B5EF4-FFF2-40B4-BE49-F238E27FC236}">
                <a16:creationId xmlns:a16="http://schemas.microsoft.com/office/drawing/2014/main" id="{F99F80F0-15BE-4F7C-8034-BCE5CB386770}"/>
              </a:ext>
            </a:extLst>
          </p:cNvPr>
          <p:cNvSpPr/>
          <p:nvPr/>
        </p:nvSpPr>
        <p:spPr>
          <a:xfrm rot="5400000">
            <a:off x="5794633" y="3361953"/>
            <a:ext cx="117113" cy="4098771"/>
          </a:xfrm>
          <a:prstGeom prst="rightBrace">
            <a:avLst/>
          </a:prstGeom>
          <a:ln w="9525">
            <a:solidFill>
              <a:schemeClr val="accent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69" name="Slide Number Placeholder 9">
            <a:extLst>
              <a:ext uri="{FF2B5EF4-FFF2-40B4-BE49-F238E27FC236}">
                <a16:creationId xmlns:a16="http://schemas.microsoft.com/office/drawing/2014/main" id="{E8691B20-05D2-43B8-9CC3-B5A6E44BDB2B}"/>
              </a:ext>
            </a:extLst>
          </p:cNvPr>
          <p:cNvSpPr txBox="1">
            <a:spLocks/>
          </p:cNvSpPr>
          <p:nvPr/>
        </p:nvSpPr>
        <p:spPr>
          <a:xfrm>
            <a:off x="617221" y="6379200"/>
            <a:ext cx="663066"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800" dirty="0">
                <a:solidFill>
                  <a:prstClr val="white"/>
                </a:solidFill>
                <a:latin typeface="EYInterstate Light" panose="02000506000000020004" pitchFamily="2" charset="0"/>
              </a:rPr>
              <a:t>Page </a:t>
            </a:r>
            <a:fld id="{F1BC30E3-FFE5-4B91-AA19-87A149EBB9EE}" type="slidenum">
              <a:rPr lang="en-IN" sz="800" smtClean="0">
                <a:solidFill>
                  <a:prstClr val="white"/>
                </a:solidFill>
                <a:latin typeface="EYInterstate Light" panose="02000506000000020004" pitchFamily="2" charset="0"/>
              </a:rPr>
              <a:pPr>
                <a:defRPr/>
              </a:pPr>
              <a:t>5</a:t>
            </a:fld>
            <a:endParaRPr lang="en-IN" sz="800" dirty="0">
              <a:solidFill>
                <a:prstClr val="white"/>
              </a:solidFill>
              <a:latin typeface="EYInterstate Light" panose="02000506000000020004" pitchFamily="2" charset="0"/>
            </a:endParaRPr>
          </a:p>
        </p:txBody>
      </p:sp>
      <p:sp>
        <p:nvSpPr>
          <p:cNvPr id="1171" name="Title 2">
            <a:extLst>
              <a:ext uri="{FF2B5EF4-FFF2-40B4-BE49-F238E27FC236}">
                <a16:creationId xmlns:a16="http://schemas.microsoft.com/office/drawing/2014/main" id="{64F31E55-2152-4BC8-B1B1-70A0C7067CF0}"/>
              </a:ext>
            </a:extLst>
          </p:cNvPr>
          <p:cNvSpPr txBox="1">
            <a:spLocks/>
          </p:cNvSpPr>
          <p:nvPr/>
        </p:nvSpPr>
        <p:spPr>
          <a:xfrm>
            <a:off x="560650" y="158750"/>
            <a:ext cx="11181138" cy="675391"/>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spcBef>
                <a:spcPts val="0"/>
              </a:spcBef>
              <a:spcAft>
                <a:spcPts val="300"/>
              </a:spcAft>
            </a:pPr>
            <a:r>
              <a:rPr lang="en-IN" dirty="0">
                <a:latin typeface="EYInterstate" panose="02000503020000020004" pitchFamily="2" charset="0"/>
              </a:rPr>
              <a:t>Impact of COVID 19 on the PPP market</a:t>
            </a:r>
            <a:br>
              <a:rPr lang="en-IN" dirty="0">
                <a:latin typeface="EYInterstate" panose="02000503020000020004" pitchFamily="2" charset="0"/>
              </a:rPr>
            </a:br>
            <a:r>
              <a:rPr lang="en-IN" sz="1400" i="1" dirty="0">
                <a:solidFill>
                  <a:srgbClr val="FFE600"/>
                </a:solidFill>
                <a:latin typeface="EYInterstate" panose="02000503020000020004" pitchFamily="2" charset="0"/>
              </a:rPr>
              <a:t>Europe has witnessed the largest number of PPP deals since the outbreak of the pandemic, while Transport and Social sectors projects are the leading recipients</a:t>
            </a:r>
          </a:p>
        </p:txBody>
      </p:sp>
      <p:sp>
        <p:nvSpPr>
          <p:cNvPr id="1176" name="Rectangle 1175">
            <a:extLst>
              <a:ext uri="{FF2B5EF4-FFF2-40B4-BE49-F238E27FC236}">
                <a16:creationId xmlns:a16="http://schemas.microsoft.com/office/drawing/2014/main" id="{FE4FED29-58E9-4E4E-BF16-1F3BCF3E48B0}"/>
              </a:ext>
            </a:extLst>
          </p:cNvPr>
          <p:cNvSpPr/>
          <p:nvPr/>
        </p:nvSpPr>
        <p:spPr>
          <a:xfrm>
            <a:off x="617220" y="1026160"/>
            <a:ext cx="10274299" cy="500547"/>
          </a:xfrm>
          <a:prstGeom prst="rect">
            <a:avLst/>
          </a:prstGeom>
          <a:noFill/>
          <a:ln w="9525">
            <a:noFill/>
            <a:tailEnd type="none"/>
          </a:ln>
        </p:spPr>
        <p:style>
          <a:lnRef idx="1">
            <a:schemeClr val="accent1"/>
          </a:lnRef>
          <a:fillRef idx="0">
            <a:schemeClr val="accent1"/>
          </a:fillRef>
          <a:effectRef idx="0">
            <a:schemeClr val="accent1"/>
          </a:effectRef>
          <a:fontRef idx="minor">
            <a:schemeClr val="tx1"/>
          </a:fontRef>
        </p:style>
        <p:txBody>
          <a:bodyPr rtlCol="0" anchor="ctr"/>
          <a:lstStyle/>
          <a:p>
            <a:r>
              <a:rPr lang="en-IN" sz="2400" b="1" dirty="0">
                <a:solidFill>
                  <a:schemeClr val="bg1">
                    <a:lumMod val="95000"/>
                  </a:schemeClr>
                </a:solidFill>
              </a:rPr>
              <a:t>120 </a:t>
            </a:r>
            <a:r>
              <a:rPr lang="en-IN" sz="1000" dirty="0">
                <a:solidFill>
                  <a:schemeClr val="bg1">
                    <a:lumMod val="95000"/>
                  </a:schemeClr>
                </a:solidFill>
              </a:rPr>
              <a:t>PPP projects have reached financial close during the period </a:t>
            </a:r>
            <a:endParaRPr lang="en-US" sz="1000" dirty="0">
              <a:solidFill>
                <a:schemeClr val="bg1">
                  <a:lumMod val="95000"/>
                </a:schemeClr>
              </a:solidFill>
            </a:endParaRPr>
          </a:p>
        </p:txBody>
      </p:sp>
    </p:spTree>
    <p:extLst>
      <p:ext uri="{BB962C8B-B14F-4D97-AF65-F5344CB8AC3E}">
        <p14:creationId xmlns:p14="http://schemas.microsoft.com/office/powerpoint/2010/main" val="30448384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hlinkClick r:id="" action="ppaction://noaction"/>
            <a:extLst>
              <a:ext uri="{FF2B5EF4-FFF2-40B4-BE49-F238E27FC236}">
                <a16:creationId xmlns:a16="http://schemas.microsoft.com/office/drawing/2014/main" id="{EA75C7AE-EB03-4111-B207-DBC9D0172792}"/>
              </a:ext>
            </a:extLst>
          </p:cNvPr>
          <p:cNvSpPr/>
          <p:nvPr>
            <p:custDataLst>
              <p:tags r:id="rId1"/>
            </p:custDataLst>
          </p:nvPr>
        </p:nvSpPr>
        <p:spPr bwMode="auto">
          <a:xfrm>
            <a:off x="8956412" y="563960"/>
            <a:ext cx="1273402" cy="103669"/>
          </a:xfrm>
          <a:prstGeom prst="rect">
            <a:avLst/>
          </a:prstGeom>
          <a:solidFill>
            <a:schemeClr val="accent2">
              <a:alpha val="0"/>
            </a:schemeClr>
          </a:solidFill>
          <a:ln>
            <a:noFill/>
          </a:ln>
        </p:spPr>
        <p:txBody>
          <a:bodyPr rot="0" spcFirstLastPara="0" vertOverflow="overflow" horzOverflow="overflow" vert="horz" wrap="square" lIns="124403" tIns="124403" rIns="124403" bIns="124403" numCol="1" spcCol="0" rtlCol="0" fromWordArt="0" anchor="t" anchorCtr="0" forceAA="0" compatLnSpc="1">
            <a:prstTxWarp prst="textNoShape">
              <a:avLst/>
            </a:prstTxWarp>
            <a:noAutofit/>
          </a:bodyPr>
          <a:lstStyle/>
          <a:p>
            <a:pPr defTabSz="829361" eaLnBrk="0" fontAlgn="base" hangingPunct="0">
              <a:spcAft>
                <a:spcPts val="544"/>
              </a:spcAft>
              <a:defRPr/>
            </a:pPr>
            <a:endParaRPr lang="en-AU" sz="907" dirty="0">
              <a:solidFill>
                <a:srgbClr val="000000"/>
              </a:solidFill>
              <a:latin typeface="Arial"/>
              <a:cs typeface="Arial" pitchFamily="34" charset="0"/>
            </a:endParaRPr>
          </a:p>
        </p:txBody>
      </p:sp>
      <p:sp>
        <p:nvSpPr>
          <p:cNvPr id="7" name="Slide Number Placeholder 9">
            <a:extLst>
              <a:ext uri="{FF2B5EF4-FFF2-40B4-BE49-F238E27FC236}">
                <a16:creationId xmlns:a16="http://schemas.microsoft.com/office/drawing/2014/main" id="{2015DE97-45C8-46C1-9367-1C6C4361F195}"/>
              </a:ext>
            </a:extLst>
          </p:cNvPr>
          <p:cNvSpPr txBox="1">
            <a:spLocks/>
          </p:cNvSpPr>
          <p:nvPr/>
        </p:nvSpPr>
        <p:spPr>
          <a:xfrm>
            <a:off x="617221" y="6379200"/>
            <a:ext cx="663066" cy="1800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800" dirty="0">
                <a:solidFill>
                  <a:prstClr val="white"/>
                </a:solidFill>
                <a:latin typeface="EYInterstate Light" panose="02000506000000020004" pitchFamily="2" charset="0"/>
              </a:rPr>
              <a:t>Page </a:t>
            </a:r>
            <a:fld id="{F1BC30E3-FFE5-4B91-AA19-87A149EBB9EE}" type="slidenum">
              <a:rPr lang="en-IN" sz="800" smtClean="0">
                <a:solidFill>
                  <a:prstClr val="white"/>
                </a:solidFill>
                <a:latin typeface="EYInterstate Light" panose="02000506000000020004" pitchFamily="2" charset="0"/>
              </a:rPr>
              <a:pPr>
                <a:defRPr/>
              </a:pPr>
              <a:t>6</a:t>
            </a:fld>
            <a:endParaRPr lang="en-IN" sz="800" dirty="0">
              <a:solidFill>
                <a:prstClr val="white"/>
              </a:solidFill>
              <a:latin typeface="EYInterstate Light" panose="02000506000000020004" pitchFamily="2" charset="0"/>
            </a:endParaRPr>
          </a:p>
        </p:txBody>
      </p:sp>
      <p:graphicFrame>
        <p:nvGraphicFramePr>
          <p:cNvPr id="2" name="Table 3">
            <a:extLst>
              <a:ext uri="{FF2B5EF4-FFF2-40B4-BE49-F238E27FC236}">
                <a16:creationId xmlns:a16="http://schemas.microsoft.com/office/drawing/2014/main" id="{D3DC8C29-CD8D-4FCE-9983-4D474D49AAA7}"/>
              </a:ext>
            </a:extLst>
          </p:cNvPr>
          <p:cNvGraphicFramePr>
            <a:graphicFrameLocks noGrp="1"/>
          </p:cNvGraphicFramePr>
          <p:nvPr>
            <p:extLst>
              <p:ext uri="{D42A27DB-BD31-4B8C-83A1-F6EECF244321}">
                <p14:modId xmlns:p14="http://schemas.microsoft.com/office/powerpoint/2010/main" val="1355338034"/>
              </p:ext>
            </p:extLst>
          </p:nvPr>
        </p:nvGraphicFramePr>
        <p:xfrm>
          <a:off x="609917" y="1061155"/>
          <a:ext cx="10486708" cy="4323080"/>
        </p:xfrm>
        <a:graphic>
          <a:graphicData uri="http://schemas.openxmlformats.org/drawingml/2006/table">
            <a:tbl>
              <a:tblPr bandRow="1">
                <a:tableStyleId>{5C22544A-7EE6-4342-B048-85BDC9FD1C3A}</a:tableStyleId>
              </a:tblPr>
              <a:tblGrid>
                <a:gridCol w="5243354">
                  <a:extLst>
                    <a:ext uri="{9D8B030D-6E8A-4147-A177-3AD203B41FA5}">
                      <a16:colId xmlns:a16="http://schemas.microsoft.com/office/drawing/2014/main" val="4012543103"/>
                    </a:ext>
                  </a:extLst>
                </a:gridCol>
                <a:gridCol w="5243354">
                  <a:extLst>
                    <a:ext uri="{9D8B030D-6E8A-4147-A177-3AD203B41FA5}">
                      <a16:colId xmlns:a16="http://schemas.microsoft.com/office/drawing/2014/main" val="2041273903"/>
                    </a:ext>
                  </a:extLst>
                </a:gridCol>
              </a:tblGrid>
              <a:tr h="370840">
                <a:tc>
                  <a:txBody>
                    <a:bodyPr/>
                    <a:lstStyle/>
                    <a:p>
                      <a:r>
                        <a:rPr lang="en-IN" sz="1200" b="1" dirty="0">
                          <a:solidFill>
                            <a:schemeClr val="bg1">
                              <a:lumMod val="50000"/>
                            </a:schemeClr>
                          </a:solidFill>
                        </a:rPr>
                        <a:t>Learnings from the 2008 crisis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tc>
                  <a:txBody>
                    <a:bodyPr/>
                    <a:lstStyle/>
                    <a:p>
                      <a:r>
                        <a:rPr lang="en-US" sz="1200" b="1" dirty="0">
                          <a:solidFill>
                            <a:schemeClr val="bg1">
                              <a:lumMod val="50000"/>
                            </a:schemeClr>
                          </a:solidFill>
                        </a:rPr>
                        <a:t>Difference between COVID 19</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tx2"/>
                    </a:solidFill>
                  </a:tcPr>
                </a:tc>
                <a:extLst>
                  <a:ext uri="{0D108BD9-81ED-4DB2-BD59-A6C34878D82A}">
                    <a16:rowId xmlns:a16="http://schemas.microsoft.com/office/drawing/2014/main" val="4183959061"/>
                  </a:ext>
                </a:extLst>
              </a:tr>
              <a:tr h="370840">
                <a:tc>
                  <a:txBody>
                    <a:bodyPr/>
                    <a:lstStyle/>
                    <a:p>
                      <a:r>
                        <a:rPr lang="en-US" sz="1200" dirty="0">
                          <a:solidFill>
                            <a:schemeClr val="bg1"/>
                          </a:solidFill>
                        </a:rPr>
                        <a:t>Liquidity completely dried up</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r>
                        <a:rPr lang="en-US" sz="1200" dirty="0">
                          <a:solidFill>
                            <a:schemeClr val="bg1"/>
                          </a:solidFill>
                        </a:rPr>
                        <a:t>Liquidity still present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40427618"/>
                  </a:ext>
                </a:extLst>
              </a:tr>
              <a:tr h="370840">
                <a:tc>
                  <a:txBody>
                    <a:bodyPr/>
                    <a:lstStyle/>
                    <a:p>
                      <a:r>
                        <a:rPr lang="en-IN" sz="1200" dirty="0">
                          <a:solidFill>
                            <a:schemeClr val="bg1"/>
                          </a:solidFill>
                        </a:rPr>
                        <a:t>Extreme volatility (up to 300bps) followed by an extend period of stability</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r>
                        <a:rPr lang="en-IN" sz="1200" dirty="0">
                          <a:solidFill>
                            <a:schemeClr val="bg1"/>
                          </a:solidFill>
                        </a:rPr>
                        <a:t>Not as much disruption to PPP and project finance markets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972829545"/>
                  </a:ext>
                </a:extLst>
              </a:tr>
              <a:tr h="370840">
                <a:tc>
                  <a:txBody>
                    <a:bodyPr/>
                    <a:lstStyle/>
                    <a:p>
                      <a:r>
                        <a:rPr lang="en-IN" sz="1200" dirty="0">
                          <a:solidFill>
                            <a:schemeClr val="bg1"/>
                          </a:solidFill>
                        </a:rPr>
                        <a:t>Miniperms emerged and took some time for tenors to return</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r>
                        <a:rPr lang="en-IN" sz="1200" dirty="0">
                          <a:solidFill>
                            <a:schemeClr val="bg1"/>
                          </a:solidFill>
                        </a:rPr>
                        <a:t>Infra stimulus ramping up that should bolster market</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542713806"/>
                  </a:ext>
                </a:extLst>
              </a:tr>
              <a:tr h="370840">
                <a:tc>
                  <a:txBody>
                    <a:bodyPr/>
                    <a:lstStyle/>
                    <a:p>
                      <a:r>
                        <a:rPr lang="en-US" sz="1200" dirty="0">
                          <a:solidFill>
                            <a:schemeClr val="bg1"/>
                          </a:solidFill>
                        </a:rPr>
                        <a:t>Consequent impact on refi risk and T&amp;Cs (market disruption clauses)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r>
                        <a:rPr lang="en-IN" sz="1200" dirty="0">
                          <a:solidFill>
                            <a:schemeClr val="bg1"/>
                          </a:solidFill>
                        </a:rPr>
                        <a:t>Need to be cautious and investment needs to be targeted</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823665765"/>
                  </a:ext>
                </a:extLst>
              </a:tr>
              <a:tr h="370840">
                <a:tc>
                  <a:txBody>
                    <a:bodyPr/>
                    <a:lstStyle/>
                    <a:p>
                      <a:r>
                        <a:rPr lang="en-IN" sz="1200" dirty="0">
                          <a:solidFill>
                            <a:schemeClr val="bg1"/>
                          </a:solidFill>
                        </a:rPr>
                        <a:t>Margins increased during the crisis and did not return to pre GFC levels for a decade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r>
                        <a:rPr lang="en-US" sz="1200" dirty="0">
                          <a:solidFill>
                            <a:schemeClr val="bg1"/>
                          </a:solidFill>
                        </a:rPr>
                        <a:t>Contractors risk averse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260838001"/>
                  </a:ext>
                </a:extLst>
              </a:tr>
              <a:tr h="370840">
                <a:tc>
                  <a:txBody>
                    <a:bodyPr/>
                    <a:lstStyle/>
                    <a:p>
                      <a:r>
                        <a:rPr lang="en-IN" sz="1200" dirty="0">
                          <a:solidFill>
                            <a:schemeClr val="bg1"/>
                          </a:solidFill>
                        </a:rPr>
                        <a:t>Capital markets took some time to recover and still not there in some places, eg Australia</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r>
                        <a:rPr lang="en-IN" sz="1200" dirty="0">
                          <a:solidFill>
                            <a:schemeClr val="bg1"/>
                          </a:solidFill>
                        </a:rPr>
                        <a:t>Move beyond short-termism and address holistic implications</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49244096"/>
                  </a:ext>
                </a:extLst>
              </a:tr>
              <a:tr h="370840">
                <a:tc>
                  <a:txBody>
                    <a:bodyPr/>
                    <a:lstStyle/>
                    <a:p>
                      <a:r>
                        <a:rPr lang="en-IN" sz="1200" dirty="0">
                          <a:solidFill>
                            <a:schemeClr val="bg1"/>
                          </a:solidFill>
                        </a:rPr>
                        <a:t>No availability PPP refinancing's during the GFC</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r>
                        <a:rPr lang="en-IN" sz="1200" dirty="0">
                          <a:solidFill>
                            <a:schemeClr val="bg1"/>
                          </a:solidFill>
                        </a:rPr>
                        <a:t>Actively designing measures that account for the long-term implications of COVID-19 on PPP programs</a:t>
                      </a:r>
                      <a:endParaRPr lang="en-US" sz="1200" dirty="0">
                        <a:solidFill>
                          <a:schemeClr val="bg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638759195"/>
                  </a:ext>
                </a:extLst>
              </a:tr>
              <a:tr h="370840">
                <a:tc>
                  <a:txBody>
                    <a:bodyPr/>
                    <a:lstStyle/>
                    <a:p>
                      <a:r>
                        <a:rPr lang="en-IN" sz="1200" dirty="0">
                          <a:solidFill>
                            <a:schemeClr val="bg1"/>
                          </a:solidFill>
                        </a:rPr>
                        <a:t>There were a number of greenfield PPP transactions during the GFC (2008 – 2011)</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r>
                        <a:rPr lang="en-IN" sz="1200" dirty="0">
                          <a:solidFill>
                            <a:schemeClr val="bg1"/>
                          </a:solidFill>
                        </a:rPr>
                        <a:t>Need to take a closer look at their current project pipelines and enabling policy, legal, and institutional environments.</a:t>
                      </a:r>
                      <a:endParaRPr lang="en-US" sz="1200" dirty="0">
                        <a:solidFill>
                          <a:schemeClr val="bg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699074003"/>
                  </a:ext>
                </a:extLst>
              </a:tr>
              <a:tr h="370840">
                <a:tc>
                  <a:txBody>
                    <a:bodyPr/>
                    <a:lstStyle/>
                    <a:p>
                      <a:r>
                        <a:rPr lang="en-IN" sz="1200" dirty="0">
                          <a:solidFill>
                            <a:schemeClr val="bg1"/>
                          </a:solidFill>
                        </a:rPr>
                        <a:t>But took some time to move to close</a:t>
                      </a: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r>
                        <a:rPr lang="en-IN" sz="1200" dirty="0">
                          <a:solidFill>
                            <a:schemeClr val="bg1"/>
                          </a:solidFill>
                        </a:rPr>
                        <a:t>This way both portfolios and PPP frameworks are revisited will have an important signalling effect to the private sector and ultimately determine investors’ and financiers’ interest</a:t>
                      </a:r>
                      <a:endParaRPr lang="en-US" sz="1200" dirty="0">
                        <a:solidFill>
                          <a:schemeClr val="bg1"/>
                        </a:solidFill>
                      </a:endParaRPr>
                    </a:p>
                  </a:txBody>
                  <a:tcPr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691288009"/>
                  </a:ext>
                </a:extLst>
              </a:tr>
            </a:tbl>
          </a:graphicData>
        </a:graphic>
      </p:graphicFrame>
      <p:sp>
        <p:nvSpPr>
          <p:cNvPr id="10" name="Title 2">
            <a:extLst>
              <a:ext uri="{FF2B5EF4-FFF2-40B4-BE49-F238E27FC236}">
                <a16:creationId xmlns:a16="http://schemas.microsoft.com/office/drawing/2014/main" id="{56F5B95C-06FE-43FA-BD8D-DA1688A5CE1C}"/>
              </a:ext>
            </a:extLst>
          </p:cNvPr>
          <p:cNvSpPr txBox="1">
            <a:spLocks/>
          </p:cNvSpPr>
          <p:nvPr/>
        </p:nvSpPr>
        <p:spPr>
          <a:xfrm>
            <a:off x="560650" y="158750"/>
            <a:ext cx="11181138" cy="675391"/>
          </a:xfrm>
          <a:prstGeom prst="rect">
            <a:avLst/>
          </a:prstGeom>
        </p:spPr>
        <p:txBody>
          <a:bodyPr vert="horz" lIns="0" tIns="0" rIns="0" bIns="0" rtlCol="0" anchor="t" anchorCtr="0">
            <a:noAutofit/>
          </a:bodyPr>
          <a:lstStyle>
            <a:lvl1pPr algn="l" defTabSz="914400" rtl="0" eaLnBrk="1" latinLnBrk="0" hangingPunct="1">
              <a:lnSpc>
                <a:spcPct val="85000"/>
              </a:lnSpc>
              <a:spcBef>
                <a:spcPct val="0"/>
              </a:spcBef>
              <a:buNone/>
              <a:defRPr sz="2400" b="0" kern="1200">
                <a:solidFill>
                  <a:schemeClr val="bg1"/>
                </a:solidFill>
                <a:latin typeface="EYInterstate Light" panose="02000506000000020004" pitchFamily="2" charset="0"/>
                <a:ea typeface="+mj-ea"/>
                <a:cs typeface="Arial" pitchFamily="34" charset="0"/>
              </a:defRPr>
            </a:lvl1pPr>
          </a:lstStyle>
          <a:p>
            <a:pPr>
              <a:spcBef>
                <a:spcPts val="0"/>
              </a:spcBef>
              <a:spcAft>
                <a:spcPts val="300"/>
              </a:spcAft>
            </a:pPr>
            <a:r>
              <a:rPr lang="en-IN" dirty="0">
                <a:latin typeface="EYInterstate" panose="02000503020000020004" pitchFamily="2" charset="0"/>
              </a:rPr>
              <a:t>Impact of COVID 19 on the PPP market</a:t>
            </a:r>
            <a:br>
              <a:rPr lang="en-IN" dirty="0">
                <a:latin typeface="EYInterstate" panose="02000503020000020004" pitchFamily="2" charset="0"/>
              </a:rPr>
            </a:br>
            <a:r>
              <a:rPr lang="en-IN" sz="1400" i="1" dirty="0">
                <a:solidFill>
                  <a:srgbClr val="FFE600"/>
                </a:solidFill>
                <a:latin typeface="EYInterstate" panose="02000503020000020004" pitchFamily="2" charset="0"/>
              </a:rPr>
              <a:t>Comparing the GFC with COVID-19 reveals the current impact is not as severe as the 2008 crisis, however, there are some crucial points to consider </a:t>
            </a:r>
          </a:p>
        </p:txBody>
      </p:sp>
    </p:spTree>
    <p:extLst>
      <p:ext uri="{BB962C8B-B14F-4D97-AF65-F5344CB8AC3E}">
        <p14:creationId xmlns:p14="http://schemas.microsoft.com/office/powerpoint/2010/main" val="4155669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Fundamental factors for a successful PPP framework</a:t>
            </a: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4376" y="1269243"/>
            <a:ext cx="8154537" cy="4963511"/>
          </a:xfrm>
          <a:prstGeom prst="rect">
            <a:avLst/>
          </a:prstGeom>
        </p:spPr>
      </p:pic>
    </p:spTree>
    <p:extLst>
      <p:ext uri="{BB962C8B-B14F-4D97-AF65-F5344CB8AC3E}">
        <p14:creationId xmlns:p14="http://schemas.microsoft.com/office/powerpoint/2010/main" val="1446117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9432" y="1267370"/>
            <a:ext cx="5600037" cy="460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3"/>
          <p:cNvSpPr>
            <a:spLocks noGrp="1"/>
          </p:cNvSpPr>
          <p:nvPr>
            <p:ph type="ftr" sz="quarter" idx="11"/>
          </p:nvPr>
        </p:nvSpPr>
        <p:spPr>
          <a:xfrm>
            <a:off x="4115575" y="6415200"/>
            <a:ext cx="3434400" cy="201600"/>
          </a:xfrm>
        </p:spPr>
        <p:txBody>
          <a:bodyPr/>
          <a:lstStyle/>
          <a:p>
            <a:r>
              <a:rPr lang="en-GB" dirty="0"/>
              <a:t>NDIS Risk Workshop</a:t>
            </a:r>
          </a:p>
        </p:txBody>
      </p:sp>
      <p:sp>
        <p:nvSpPr>
          <p:cNvPr id="7" name="Title 1">
            <a:extLst>
              <a:ext uri="{FF2B5EF4-FFF2-40B4-BE49-F238E27FC236}">
                <a16:creationId xmlns:a16="http://schemas.microsoft.com/office/drawing/2014/main" id="{36AFEF3C-87FB-4A06-95F5-1AE8805C8B6B}"/>
              </a:ext>
            </a:extLst>
          </p:cNvPr>
          <p:cNvSpPr>
            <a:spLocks noGrp="1"/>
          </p:cNvSpPr>
          <p:nvPr>
            <p:ph type="title"/>
          </p:nvPr>
        </p:nvSpPr>
        <p:spPr>
          <a:xfrm>
            <a:off x="609918" y="141800"/>
            <a:ext cx="10978515" cy="590400"/>
          </a:xfrm>
        </p:spPr>
        <p:txBody>
          <a:bodyPr/>
          <a:lstStyle/>
          <a:p>
            <a:r>
              <a:rPr lang="en-AU" altLang="en-US" sz="3200" dirty="0"/>
              <a:t>Successfully delivering PPPs</a:t>
            </a:r>
            <a:br>
              <a:rPr lang="en-AU" altLang="en-US" sz="3200" dirty="0"/>
            </a:br>
            <a:r>
              <a:rPr lang="en-AU" altLang="en-US" dirty="0"/>
              <a:t>Risk allocation</a:t>
            </a:r>
            <a:endParaRPr lang="en-AU" dirty="0"/>
          </a:p>
        </p:txBody>
      </p:sp>
    </p:spTree>
    <p:extLst>
      <p:ext uri="{BB962C8B-B14F-4D97-AF65-F5344CB8AC3E}">
        <p14:creationId xmlns:p14="http://schemas.microsoft.com/office/powerpoint/2010/main" val="1529820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9" name="Rectangle 3"/>
          <p:cNvSpPr>
            <a:spLocks noGrp="1" noChangeArrowheads="1"/>
          </p:cNvSpPr>
          <p:nvPr>
            <p:ph type="body" sz="half" idx="1"/>
          </p:nvPr>
        </p:nvSpPr>
        <p:spPr>
          <a:xfrm>
            <a:off x="1984375" y="1600200"/>
            <a:ext cx="4514850" cy="4241800"/>
          </a:xfrm>
        </p:spPr>
        <p:txBody>
          <a:bodyPr>
            <a:normAutofit fontScale="85000" lnSpcReduction="20000"/>
          </a:bodyPr>
          <a:lstStyle/>
          <a:p>
            <a:pPr>
              <a:spcAft>
                <a:spcPts val="1200"/>
              </a:spcAft>
            </a:pPr>
            <a:r>
              <a:rPr lang="en-AU" dirty="0"/>
              <a:t>Aim is to achieve Optimal Risk Transfer:</a:t>
            </a:r>
          </a:p>
          <a:p>
            <a:pPr>
              <a:spcAft>
                <a:spcPts val="1200"/>
              </a:spcAft>
            </a:pPr>
            <a:r>
              <a:rPr lang="en-AU" dirty="0"/>
              <a:t>Optimal risk allocation seeks to minimise both project costs and the risks to the project by allocating risk to the party in the best position to control them in the most cost effective way.  </a:t>
            </a:r>
            <a:br>
              <a:rPr lang="en-AU" dirty="0"/>
            </a:br>
            <a:br>
              <a:rPr lang="en-AU" dirty="0"/>
            </a:br>
            <a:r>
              <a:rPr lang="en-AU" dirty="0"/>
              <a:t>That party has:</a:t>
            </a:r>
          </a:p>
          <a:p>
            <a:pPr lvl="1">
              <a:spcAft>
                <a:spcPts val="1200"/>
              </a:spcAft>
            </a:pPr>
            <a:r>
              <a:rPr lang="en-AU" dirty="0"/>
              <a:t>the best ability to reduce the likelihood of the risk occurring</a:t>
            </a:r>
          </a:p>
          <a:p>
            <a:pPr lvl="1">
              <a:spcAft>
                <a:spcPts val="1200"/>
              </a:spcAft>
            </a:pPr>
            <a:r>
              <a:rPr lang="en-AU" dirty="0"/>
              <a:t>the best ability to control the consequences if it does arise  </a:t>
            </a:r>
          </a:p>
          <a:p>
            <a:pPr lvl="1">
              <a:spcAft>
                <a:spcPts val="1200"/>
              </a:spcAft>
            </a:pPr>
            <a:r>
              <a:rPr lang="en-AU" dirty="0"/>
              <a:t>Excessive risk allocation results in lower VfM as private sector price risk at higher rates.</a:t>
            </a:r>
          </a:p>
          <a:p>
            <a:pPr>
              <a:spcAft>
                <a:spcPts val="1200"/>
              </a:spcAft>
            </a:pPr>
            <a:endParaRPr lang="en-US" dirty="0"/>
          </a:p>
        </p:txBody>
      </p:sp>
      <p:grpSp>
        <p:nvGrpSpPr>
          <p:cNvPr id="2" name="Group 11"/>
          <p:cNvGrpSpPr>
            <a:grpSpLocks/>
          </p:cNvGrpSpPr>
          <p:nvPr/>
        </p:nvGrpSpPr>
        <p:grpSpPr bwMode="auto">
          <a:xfrm>
            <a:off x="6809335" y="2060575"/>
            <a:ext cx="3529013" cy="2806700"/>
            <a:chOff x="3062" y="1298"/>
            <a:chExt cx="2223" cy="1768"/>
          </a:xfrm>
        </p:grpSpPr>
        <p:sp>
          <p:nvSpPr>
            <p:cNvPr id="516101" name="Line 5"/>
            <p:cNvSpPr>
              <a:spLocks noChangeShapeType="1"/>
            </p:cNvSpPr>
            <p:nvPr/>
          </p:nvSpPr>
          <p:spPr bwMode="auto">
            <a:xfrm flipV="1">
              <a:off x="3607" y="1298"/>
              <a:ext cx="0" cy="1315"/>
            </a:xfrm>
            <a:prstGeom prst="line">
              <a:avLst/>
            </a:prstGeom>
            <a:noFill/>
            <a:ln w="38100">
              <a:solidFill>
                <a:srgbClr val="000000"/>
              </a:solidFill>
              <a:round/>
              <a:headEnd type="none" w="sm" len="sm"/>
              <a:tailEnd type="triangle" w="sm" len="sm"/>
            </a:ln>
            <a:effectLst/>
          </p:spPr>
          <p:txBody>
            <a:bodyPr/>
            <a:lstStyle/>
            <a:p>
              <a:endParaRPr lang="en-AU" dirty="0">
                <a:solidFill>
                  <a:schemeClr val="bg1"/>
                </a:solidFill>
              </a:endParaRPr>
            </a:p>
          </p:txBody>
        </p:sp>
        <p:sp>
          <p:nvSpPr>
            <p:cNvPr id="516102" name="Line 6"/>
            <p:cNvSpPr>
              <a:spLocks noChangeShapeType="1"/>
            </p:cNvSpPr>
            <p:nvPr/>
          </p:nvSpPr>
          <p:spPr bwMode="auto">
            <a:xfrm>
              <a:off x="3607" y="2613"/>
              <a:ext cx="1678" cy="0"/>
            </a:xfrm>
            <a:prstGeom prst="line">
              <a:avLst/>
            </a:prstGeom>
            <a:noFill/>
            <a:ln w="38100">
              <a:solidFill>
                <a:srgbClr val="000000"/>
              </a:solidFill>
              <a:round/>
              <a:headEnd type="none" w="sm" len="sm"/>
              <a:tailEnd type="triangle" w="sm" len="sm"/>
            </a:ln>
            <a:effectLst/>
          </p:spPr>
          <p:txBody>
            <a:bodyPr/>
            <a:lstStyle/>
            <a:p>
              <a:endParaRPr lang="en-AU" dirty="0">
                <a:solidFill>
                  <a:schemeClr val="bg1"/>
                </a:solidFill>
              </a:endParaRPr>
            </a:p>
          </p:txBody>
        </p:sp>
        <p:sp>
          <p:nvSpPr>
            <p:cNvPr id="516103" name="Text Box 7"/>
            <p:cNvSpPr txBox="1">
              <a:spLocks noChangeArrowheads="1"/>
            </p:cNvSpPr>
            <p:nvPr/>
          </p:nvSpPr>
          <p:spPr bwMode="auto">
            <a:xfrm>
              <a:off x="3996" y="2659"/>
              <a:ext cx="902" cy="407"/>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AU" dirty="0">
                  <a:solidFill>
                    <a:schemeClr val="bg1"/>
                  </a:solidFill>
                  <a:effectLst>
                    <a:outerShdw blurRad="38100" dist="38100" dir="2700000" algn="tl">
                      <a:srgbClr val="C0C0C0"/>
                    </a:outerShdw>
                  </a:effectLst>
                </a:rPr>
                <a:t>Risk Transfer</a:t>
              </a:r>
              <a:endParaRPr lang="en-US" dirty="0">
                <a:solidFill>
                  <a:schemeClr val="bg1"/>
                </a:solidFill>
                <a:effectLst>
                  <a:outerShdw blurRad="38100" dist="38100" dir="2700000" algn="tl">
                    <a:srgbClr val="C0C0C0"/>
                  </a:outerShdw>
                </a:effectLst>
              </a:endParaRPr>
            </a:p>
          </p:txBody>
        </p:sp>
        <p:sp>
          <p:nvSpPr>
            <p:cNvPr id="516104" name="Line 8"/>
            <p:cNvSpPr>
              <a:spLocks noChangeShapeType="1"/>
            </p:cNvSpPr>
            <p:nvPr/>
          </p:nvSpPr>
          <p:spPr bwMode="auto">
            <a:xfrm>
              <a:off x="3607" y="2613"/>
              <a:ext cx="0" cy="409"/>
            </a:xfrm>
            <a:prstGeom prst="line">
              <a:avLst/>
            </a:prstGeom>
            <a:noFill/>
            <a:ln w="38100">
              <a:solidFill>
                <a:srgbClr val="000000"/>
              </a:solidFill>
              <a:round/>
              <a:headEnd type="none" w="sm" len="sm"/>
              <a:tailEnd type="triangle" w="sm" len="sm"/>
            </a:ln>
            <a:effectLst/>
          </p:spPr>
          <p:txBody>
            <a:bodyPr/>
            <a:lstStyle/>
            <a:p>
              <a:endParaRPr lang="en-AU" dirty="0">
                <a:solidFill>
                  <a:schemeClr val="bg1"/>
                </a:solidFill>
              </a:endParaRPr>
            </a:p>
          </p:txBody>
        </p:sp>
        <p:sp>
          <p:nvSpPr>
            <p:cNvPr id="516105" name="Freeform 9"/>
            <p:cNvSpPr>
              <a:spLocks/>
            </p:cNvSpPr>
            <p:nvPr/>
          </p:nvSpPr>
          <p:spPr bwMode="auto">
            <a:xfrm>
              <a:off x="3607" y="1828"/>
              <a:ext cx="1633" cy="1148"/>
            </a:xfrm>
            <a:custGeom>
              <a:avLst/>
              <a:gdLst/>
              <a:ahLst/>
              <a:cxnLst>
                <a:cxn ang="0">
                  <a:pos x="0" y="785"/>
                </a:cxn>
                <a:cxn ang="0">
                  <a:pos x="1134" y="60"/>
                </a:cxn>
                <a:cxn ang="0">
                  <a:pos x="1633" y="1148"/>
                </a:cxn>
              </a:cxnLst>
              <a:rect l="0" t="0" r="r" b="b"/>
              <a:pathLst>
                <a:path w="1633" h="1148">
                  <a:moveTo>
                    <a:pt x="0" y="785"/>
                  </a:moveTo>
                  <a:cubicBezTo>
                    <a:pt x="431" y="392"/>
                    <a:pt x="862" y="0"/>
                    <a:pt x="1134" y="60"/>
                  </a:cubicBezTo>
                  <a:cubicBezTo>
                    <a:pt x="1406" y="120"/>
                    <a:pt x="1519" y="634"/>
                    <a:pt x="1633" y="1148"/>
                  </a:cubicBezTo>
                </a:path>
              </a:pathLst>
            </a:custGeom>
            <a:noFill/>
            <a:ln w="12700" cap="flat" cmpd="sng">
              <a:solidFill>
                <a:srgbClr val="000000"/>
              </a:solidFill>
              <a:prstDash val="solid"/>
              <a:round/>
              <a:headEnd type="none" w="sm" len="sm"/>
              <a:tailEnd type="none" w="sm" len="sm"/>
            </a:ln>
            <a:effectLst/>
          </p:spPr>
          <p:txBody>
            <a:bodyPr/>
            <a:lstStyle/>
            <a:p>
              <a:endParaRPr lang="en-AU" dirty="0">
                <a:solidFill>
                  <a:schemeClr val="bg1"/>
                </a:solidFill>
              </a:endParaRPr>
            </a:p>
          </p:txBody>
        </p:sp>
        <p:sp>
          <p:nvSpPr>
            <p:cNvPr id="516106" name="Text Box 10"/>
            <p:cNvSpPr txBox="1">
              <a:spLocks noChangeArrowheads="1"/>
            </p:cNvSpPr>
            <p:nvPr/>
          </p:nvSpPr>
          <p:spPr bwMode="auto">
            <a:xfrm>
              <a:off x="3062" y="1389"/>
              <a:ext cx="544" cy="233"/>
            </a:xfrm>
            <a:prstGeom prst="rect">
              <a:avLst/>
            </a:prstGeom>
            <a:noFill/>
            <a:ln w="12700">
              <a:noFill/>
              <a:miter lim="800000"/>
              <a:headEnd type="none" w="sm" len="sm"/>
              <a:tailEnd type="none" w="sm" len="sm"/>
            </a:ln>
            <a:effectLst/>
          </p:spPr>
          <p:txBody>
            <a:bodyPr>
              <a:spAutoFit/>
            </a:bodyPr>
            <a:lstStyle/>
            <a:p>
              <a:pPr algn="ctr" eaLnBrk="0" hangingPunct="0">
                <a:spcBef>
                  <a:spcPct val="50000"/>
                </a:spcBef>
              </a:pPr>
              <a:r>
                <a:rPr lang="en-AU" dirty="0">
                  <a:solidFill>
                    <a:schemeClr val="bg1"/>
                  </a:solidFill>
                  <a:effectLst>
                    <a:outerShdw blurRad="38100" dist="38100" dir="2700000" algn="tl">
                      <a:srgbClr val="C0C0C0"/>
                    </a:outerShdw>
                  </a:effectLst>
                </a:rPr>
                <a:t>VFM</a:t>
              </a:r>
              <a:endParaRPr lang="en-US" dirty="0">
                <a:solidFill>
                  <a:schemeClr val="bg1"/>
                </a:solidFill>
                <a:effectLst>
                  <a:outerShdw blurRad="38100" dist="38100" dir="2700000" algn="tl">
                    <a:srgbClr val="C0C0C0"/>
                  </a:outerShdw>
                </a:effectLst>
              </a:endParaRPr>
            </a:p>
          </p:txBody>
        </p:sp>
      </p:grpSp>
      <p:sp>
        <p:nvSpPr>
          <p:cNvPr id="12" name="Oval 11"/>
          <p:cNvSpPr/>
          <p:nvPr/>
        </p:nvSpPr>
        <p:spPr bwMode="auto">
          <a:xfrm>
            <a:off x="9334081" y="2907104"/>
            <a:ext cx="129396" cy="129396"/>
          </a:xfrm>
          <a:prstGeom prst="ellipse">
            <a:avLst/>
          </a:prstGeom>
          <a:solidFill>
            <a:srgbClr val="2C973E"/>
          </a:solidFill>
          <a:ln w="12700" cap="flat" cmpd="sng" algn="ctr">
            <a:solidFill>
              <a:schemeClr val="accent1"/>
            </a:solidFill>
            <a:prstDash val="solid"/>
            <a:round/>
            <a:headEnd type="none" w="med" len="med"/>
            <a:tailEnd type="none" w="med" len="med"/>
          </a:ln>
          <a:effectLst/>
        </p:spPr>
        <p:txBody>
          <a:bodyPr vert="horz" wrap="none" lIns="54000" tIns="54000" rIns="54000" bIns="54000" numCol="1" rtlCol="0" anchor="ctr" anchorCtr="0" compatLnSpc="1">
            <a:prstTxWarp prst="textNoShape">
              <a:avLst/>
            </a:prstTxWarp>
          </a:bodyPr>
          <a:lstStyle/>
          <a:p>
            <a:pPr algn="ctr" fontAlgn="base">
              <a:spcBef>
                <a:spcPct val="0"/>
              </a:spcBef>
              <a:spcAft>
                <a:spcPct val="0"/>
              </a:spcAft>
            </a:pPr>
            <a:endParaRPr lang="en-AU" dirty="0">
              <a:solidFill>
                <a:prstClr val="white"/>
              </a:solidFill>
              <a:latin typeface="Arial" charset="0"/>
            </a:endParaRPr>
          </a:p>
        </p:txBody>
      </p:sp>
      <p:sp>
        <p:nvSpPr>
          <p:cNvPr id="13" name="TextBox 12"/>
          <p:cNvSpPr txBox="1"/>
          <p:nvPr/>
        </p:nvSpPr>
        <p:spPr>
          <a:xfrm>
            <a:off x="9040783" y="1906439"/>
            <a:ext cx="1000664" cy="646331"/>
          </a:xfrm>
          <a:prstGeom prst="rect">
            <a:avLst/>
          </a:prstGeom>
          <a:noFill/>
        </p:spPr>
        <p:txBody>
          <a:bodyPr wrap="square" rtlCol="0">
            <a:spAutoFit/>
          </a:bodyPr>
          <a:lstStyle/>
          <a:p>
            <a:r>
              <a:rPr lang="en-AU" sz="1200" dirty="0">
                <a:solidFill>
                  <a:schemeClr val="bg1"/>
                </a:solidFill>
              </a:rPr>
              <a:t>Optimal Point – VfM maximised</a:t>
            </a:r>
          </a:p>
        </p:txBody>
      </p:sp>
      <p:cxnSp>
        <p:nvCxnSpPr>
          <p:cNvPr id="15" name="Straight Arrow Connector 14"/>
          <p:cNvCxnSpPr/>
          <p:nvPr/>
        </p:nvCxnSpPr>
        <p:spPr bwMode="auto">
          <a:xfrm flipH="1">
            <a:off x="9377214" y="2553420"/>
            <a:ext cx="17253" cy="267419"/>
          </a:xfrm>
          <a:prstGeom prst="straightConnector1">
            <a:avLst/>
          </a:prstGeom>
          <a:solidFill>
            <a:schemeClr val="accent1"/>
          </a:solidFill>
          <a:ln w="12700" cap="flat" cmpd="sng" algn="ctr">
            <a:solidFill>
              <a:schemeClr val="accent1"/>
            </a:solidFill>
            <a:prstDash val="solid"/>
            <a:round/>
            <a:headEnd type="none" w="med" len="med"/>
            <a:tailEnd type="arrow"/>
          </a:ln>
          <a:effectLst/>
        </p:spPr>
      </p:cxnSp>
      <p:sp>
        <p:nvSpPr>
          <p:cNvPr id="16" name="Title 1">
            <a:extLst>
              <a:ext uri="{FF2B5EF4-FFF2-40B4-BE49-F238E27FC236}">
                <a16:creationId xmlns:a16="http://schemas.microsoft.com/office/drawing/2014/main" id="{8933BEAA-E9B7-4607-8FD0-7F289F525542}"/>
              </a:ext>
            </a:extLst>
          </p:cNvPr>
          <p:cNvSpPr>
            <a:spLocks noGrp="1"/>
          </p:cNvSpPr>
          <p:nvPr>
            <p:ph type="title"/>
          </p:nvPr>
        </p:nvSpPr>
        <p:spPr>
          <a:xfrm>
            <a:off x="609918" y="141800"/>
            <a:ext cx="10978515" cy="590400"/>
          </a:xfrm>
        </p:spPr>
        <p:txBody>
          <a:bodyPr/>
          <a:lstStyle/>
          <a:p>
            <a:r>
              <a:rPr lang="en-AU" altLang="en-US" sz="3200" dirty="0"/>
              <a:t>Successfully delivering PPPs</a:t>
            </a:r>
            <a:br>
              <a:rPr lang="en-AU" altLang="en-US" sz="3200" dirty="0"/>
            </a:br>
            <a:r>
              <a:rPr lang="en-AU" altLang="en-US" dirty="0"/>
              <a:t>Risk allocation</a:t>
            </a:r>
            <a:endParaRPr lang="en-AU" dirty="0"/>
          </a:p>
        </p:txBody>
      </p:sp>
    </p:spTree>
    <p:extLst>
      <p:ext uri="{BB962C8B-B14F-4D97-AF65-F5344CB8AC3E}">
        <p14:creationId xmlns:p14="http://schemas.microsoft.com/office/powerpoint/2010/main" val="22090012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CYJtGYFxRj2JLb0w3KM1b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gjBs8uF9ScOm0QtPiTn.J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ZyfcuQrmTV.h_TR5svGb9g"/>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zQ3se6.nCMAe5nsWWyO5S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Lk26Eys7TxSHcPfkWXZyK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p85LGpbiQlujZNS5SWTMzg"/>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TDXU0fqiTGKXMONBpZ.mO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8P5TrwFkSu6TuaG8IS45r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kWg8PpagSQu7mgDlfsa0I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JLRgKAV516Eig8WrmBQIK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KuBgmXc8IwWlOVNmTjO5O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T6yUOx6ZRPO9ILGrJZyjo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xxnaK9NxTHO7lrVRBLx5Q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CUhfdPrfQviwH2r7s.WYB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CYJtGYFxRj2JLb0w3KM1b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gjBs8uF9ScOm0QtPiTn.J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ZyfcuQrmTV.h_TR5svGb9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T6yUOx6ZRPO9ILGrJZyjow"/>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l10Hm_eBQ_qnSptfjU7WK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qVqQD6ROul98s6F5ujqin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Sp57c1f9SyX9Anc9iKGj_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ek9217_YrKafsZ02wLCEkw"/>
</p:tagLst>
</file>

<file path=ppt/tags/tag65.xml><?xml version="1.0" encoding="utf-8"?>
<p:tagLst xmlns:a="http://schemas.openxmlformats.org/drawingml/2006/main" xmlns:r="http://schemas.openxmlformats.org/officeDocument/2006/relationships" xmlns:p="http://schemas.openxmlformats.org/presentationml/2006/main">
  <p:tag name="WPPSHAPETYPE" val="Hyperlink"/>
</p:tagLst>
</file>

<file path=ppt/tags/tag66.xml><?xml version="1.0" encoding="utf-8"?>
<p:tagLst xmlns:a="http://schemas.openxmlformats.org/drawingml/2006/main" xmlns:r="http://schemas.openxmlformats.org/officeDocument/2006/relationships" xmlns:p="http://schemas.openxmlformats.org/presentationml/2006/main">
  <p:tag name="WPPSHAPETYPE" val="Hyperlink"/>
</p:tagLst>
</file>

<file path=ppt/tags/tag67.xml><?xml version="1.0" encoding="utf-8"?>
<p:tagLst xmlns:a="http://schemas.openxmlformats.org/drawingml/2006/main" xmlns:r="http://schemas.openxmlformats.org/officeDocument/2006/relationships" xmlns:p="http://schemas.openxmlformats.org/presentationml/2006/main">
  <p:tag name="SLIDEELEMTYPE" val="4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xnaK9NxTHO7lrVRBLx5Q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CUhfdPrfQviwH2r7s.WYBA"/>
</p:tagLst>
</file>

<file path=ppt/theme/theme1.xml><?xml version="1.0" encoding="utf-8"?>
<a:theme xmlns:a="http://schemas.openxmlformats.org/drawingml/2006/main" name="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bg1"/>
          </a:solidFill>
          <a:tailEnd type="none"/>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356616" indent="-356616" algn="l">
          <a:lnSpc>
            <a:spcPct val="85000"/>
          </a:lnSpc>
          <a:spcAft>
            <a:spcPts val="600"/>
          </a:spcAft>
          <a:buClr>
            <a:schemeClr val="tx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EY_widescreen_presentation_dark_2019_v1.4.potx" id="{E734A48F-1598-4AF6-8D8C-852BA19F5B7F}" vid="{5AD0281A-E274-48EC-A0BF-CB4EF58C5E4C}"/>
    </a:ext>
  </a:extLst>
</a:theme>
</file>

<file path=ppt/theme/theme2.xml><?xml version="1.0" encoding="utf-8"?>
<a:theme xmlns:a="http://schemas.openxmlformats.org/drawingml/2006/main" name="EY light background">
  <a:themeElements>
    <a:clrScheme name="Custom 8">
      <a:dk1>
        <a:srgbClr val="FFFFFF"/>
      </a:dk1>
      <a:lt1>
        <a:srgbClr val="2E2E38"/>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36576" rIns="0" bIns="0" rtlCol="0">
        <a:spAutoFit/>
      </a:bodyPr>
      <a:lstStyle>
        <a:defPPr marL="356616" indent="-356616">
          <a:lnSpc>
            <a:spcPct val="85000"/>
          </a:lnSpc>
          <a:spcAft>
            <a:spcPts val="600"/>
          </a:spcAft>
          <a:buClr>
            <a:schemeClr val="accent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EY_widescreen_presentation_dark_2019_v1.4.potx" id="{E734A48F-1598-4AF6-8D8C-852BA19F5B7F}" vid="{C75AAAF0-E8CD-4373-98E9-6F702427128D}"/>
    </a:ext>
  </a:extLst>
</a:theme>
</file>

<file path=ppt/theme/theme3.xml><?xml version="1.0" encoding="utf-8"?>
<a:theme xmlns:a="http://schemas.openxmlformats.org/drawingml/2006/main" name="1_EY dark background">
  <a:themeElements>
    <a:clrScheme name="EY Color">
      <a:dk1>
        <a:srgbClr val="2E2E38"/>
      </a:dk1>
      <a:lt1>
        <a:sysClr val="window" lastClr="FFFFFF"/>
      </a:lt1>
      <a:dk2>
        <a:srgbClr val="FFE600"/>
      </a:dk2>
      <a:lt2>
        <a:srgbClr val="000000"/>
      </a:lt2>
      <a:accent1>
        <a:srgbClr val="2DB757"/>
      </a:accent1>
      <a:accent2>
        <a:srgbClr val="27ACAA"/>
      </a:accent2>
      <a:accent3>
        <a:srgbClr val="188CE5"/>
      </a:accent3>
      <a:accent4>
        <a:srgbClr val="3D108A"/>
      </a:accent4>
      <a:accent5>
        <a:srgbClr val="FF4136"/>
      </a:accent5>
      <a:accent6>
        <a:srgbClr val="FF6D00"/>
      </a:accent6>
      <a:hlink>
        <a:srgbClr val="0000FF"/>
      </a:hlink>
      <a:folHlink>
        <a:srgbClr val="800080"/>
      </a:folHlink>
    </a:clrScheme>
    <a:fontScheme name="Custom 1">
      <a:majorFont>
        <a:latin typeface="EYInterstate Light"/>
        <a:ea typeface=""/>
        <a:cs typeface=""/>
      </a:majorFont>
      <a:minorFont>
        <a:latin typeface="EYInterstate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bg1"/>
          </a:solidFill>
          <a:tailEnd type="none"/>
        </a:ln>
      </a:spPr>
      <a:bodyPr rtlCol="0" anchor="ctr"/>
      <a:lstStyle>
        <a:defPPr algn="ctr">
          <a:defRPr/>
        </a:defPPr>
      </a:lstStyle>
      <a:style>
        <a:lnRef idx="1">
          <a:schemeClr val="accent1"/>
        </a:lnRef>
        <a:fillRef idx="0">
          <a:schemeClr val="accent1"/>
        </a:fillRef>
        <a:effectRef idx="0">
          <a:schemeClr val="accent1"/>
        </a:effectRef>
        <a:fontRef idx="minor">
          <a:schemeClr val="tx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356616" indent="-356616" algn="l">
          <a:lnSpc>
            <a:spcPct val="85000"/>
          </a:lnSpc>
          <a:spcAft>
            <a:spcPts val="600"/>
          </a:spcAft>
          <a:buClr>
            <a:schemeClr val="tx2"/>
          </a:buClr>
          <a:buSzPct val="70000"/>
          <a:buFont typeface="Arial" pitchFamily="34" charset="0"/>
          <a:buChar char="►"/>
          <a:defRPr sz="1200" dirty="0" err="1" smtClean="0">
            <a:solidFill>
              <a:schemeClr val="bg1"/>
            </a:solidFill>
          </a:defRPr>
        </a:defPPr>
      </a:lstStyle>
    </a:txDef>
  </a:objectDefaults>
  <a:extraClrSchemeLst/>
  <a:extLst>
    <a:ext uri="{05A4C25C-085E-4340-85A3-A5531E510DB2}">
      <thm15:themeFamily xmlns:thm15="http://schemas.microsoft.com/office/thememl/2012/main" name="EY_widescreen_presentation_dark_2019_v1.4.potx" id="{E734A48F-1598-4AF6-8D8C-852BA19F5B7F}" vid="{5AD0281A-E274-48EC-A0BF-CB4EF58C5E4C}"/>
    </a:ext>
  </a:extLst>
</a:theme>
</file>

<file path=ppt/theme/theme4.xml><?xml version="1.0" encoding="utf-8"?>
<a:theme xmlns:a="http://schemas.openxmlformats.org/drawingml/2006/main" name="EY_regular_presentation">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rgbClr val="AC98DB"/>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extLst>
    <a:ext uri="{05A4C25C-085E-4340-85A3-A5531E510DB2}">
      <thm15:themeFamily xmlns:thm15="http://schemas.microsoft.com/office/thememl/2012/main" name="AUS Proposal cover landscape A4.potx" id="{EA3AE0DA-3FEC-48D7-BE70-6936231F8B99}" vid="{39503B3C-EDF0-4B7D-AAD1-32868F5126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664C84AAAD9E7478741B5F3A6FD5EE3" ma:contentTypeVersion="13" ma:contentTypeDescription="Create a new document." ma:contentTypeScope="" ma:versionID="bf20c4ff3cec7acc29937d6454fc9f49">
  <xsd:schema xmlns:xsd="http://www.w3.org/2001/XMLSchema" xmlns:xs="http://www.w3.org/2001/XMLSchema" xmlns:p="http://schemas.microsoft.com/office/2006/metadata/properties" xmlns:ns3="e42960f1-6e65-4322-8037-f5efade87e8d" xmlns:ns4="21479969-c426-46e1-86bd-4c2b49ddec62" targetNamespace="http://schemas.microsoft.com/office/2006/metadata/properties" ma:root="true" ma:fieldsID="7e731d60760b946cfefbe18cef3e6886" ns3:_="" ns4:_="">
    <xsd:import namespace="e42960f1-6e65-4322-8037-f5efade87e8d"/>
    <xsd:import namespace="21479969-c426-46e1-86bd-4c2b49ddec6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AutoKeyPoints" minOccurs="0"/>
                <xsd:element ref="ns3:MediaServiceKeyPoints"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2960f1-6e65-4322-8037-f5efade87e8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1479969-c426-46e1-86bd-4c2b49ddec6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DBA6CAD-F783-40A8-BF35-A1601FD86B6C}">
  <ds:schemaRefs>
    <ds:schemaRef ds:uri="http://schemas.microsoft.com/sharepoint/v3/contenttype/forms"/>
  </ds:schemaRefs>
</ds:datastoreItem>
</file>

<file path=customXml/itemProps2.xml><?xml version="1.0" encoding="utf-8"?>
<ds:datastoreItem xmlns:ds="http://schemas.openxmlformats.org/officeDocument/2006/customXml" ds:itemID="{7F765ECE-0335-48FF-AC4A-31958332BC6E}">
  <ds:schemaRefs>
    <ds:schemaRef ds:uri="http://purl.org/dc/terms/"/>
    <ds:schemaRef ds:uri="e42960f1-6e65-4322-8037-f5efade87e8d"/>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21479969-c426-46e1-86bd-4c2b49ddec62"/>
    <ds:schemaRef ds:uri="http://www.w3.org/XML/1998/namespace"/>
    <ds:schemaRef ds:uri="http://purl.org/dc/dcmitype/"/>
  </ds:schemaRefs>
</ds:datastoreItem>
</file>

<file path=customXml/itemProps3.xml><?xml version="1.0" encoding="utf-8"?>
<ds:datastoreItem xmlns:ds="http://schemas.openxmlformats.org/officeDocument/2006/customXml" ds:itemID="{9427FEF2-CB7F-428D-99A5-1BC231EB4A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42960f1-6e65-4322-8037-f5efade87e8d"/>
    <ds:schemaRef ds:uri="21479969-c426-46e1-86bd-4c2b49ddec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EY_widescreen_dark_presentation_2019_v1.4</Template>
  <TotalTime>0</TotalTime>
  <Words>1815</Words>
  <Application>Microsoft Office PowerPoint</Application>
  <PresentationFormat>Custom</PresentationFormat>
  <Paragraphs>290</Paragraphs>
  <Slides>20</Slides>
  <Notes>12</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20</vt:i4>
      </vt:variant>
    </vt:vector>
  </HeadingPairs>
  <TitlesOfParts>
    <vt:vector size="33" baseType="lpstr">
      <vt:lpstr>Arial</vt:lpstr>
      <vt:lpstr>Calibri</vt:lpstr>
      <vt:lpstr>EYInterstate</vt:lpstr>
      <vt:lpstr>EYInterstate Light</vt:lpstr>
      <vt:lpstr>Georgia</vt:lpstr>
      <vt:lpstr>Monotype Sorts</vt:lpstr>
      <vt:lpstr>Wingdings</vt:lpstr>
      <vt:lpstr>Wingdings 3</vt:lpstr>
      <vt:lpstr>EY dark background</vt:lpstr>
      <vt:lpstr>EY light background</vt:lpstr>
      <vt:lpstr>1_EY dark background</vt:lpstr>
      <vt:lpstr>EY_regular_presentation</vt:lpstr>
      <vt:lpstr>think-cell Slide</vt:lpstr>
      <vt:lpstr>Double Edged Sword risk management for PPP projects</vt:lpstr>
      <vt:lpstr>Historical analysis of the Australian / NZ Project Finance Transactions Much like the GFC in 2008, the COVID19 poses funding issues that will eventually lead to an increase in cost of project financing in the foreseeable future</vt:lpstr>
      <vt:lpstr>Historical Credit Spreads Market volatility and financial stress spiked to levels last seen in the GFC, causing concerns that the market impact is expected to be bad as the GFC</vt:lpstr>
      <vt:lpstr>COVID-19 Impact on the Equity and Debt Markets The spread of the COVID-19 pandemic triggered a decline in the prices of risky assets. Extreme volatility and poor liquidity in financial markets have increased further due to the dysfunction in government bond markets</vt:lpstr>
      <vt:lpstr>PowerPoint Presentation</vt:lpstr>
      <vt:lpstr>PowerPoint Presentation</vt:lpstr>
      <vt:lpstr>Fundamental factors for a successful PPP framework</vt:lpstr>
      <vt:lpstr>Successfully delivering PPPs Risk allocation</vt:lpstr>
      <vt:lpstr>Successfully delivering PPPs Risk allocation</vt:lpstr>
      <vt:lpstr>Successfully delivering PPPs Risk allocation</vt:lpstr>
      <vt:lpstr>In practice you need 3 fundamentals in place to successfully transfer risk…</vt:lpstr>
      <vt:lpstr>PowerPoint Presentation</vt:lpstr>
      <vt:lpstr>PowerPoint Presentation</vt:lpstr>
      <vt:lpstr>Successfully delivering PPPs Risk allocation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Responding to COVID-19</dc:title>
  <dc:creator/>
  <cp:keywords/>
  <cp:lastModifiedBy/>
  <cp:revision>2</cp:revision>
  <dcterms:created xsi:type="dcterms:W3CDTF">2020-03-20T01:43:23Z</dcterms:created>
  <dcterms:modified xsi:type="dcterms:W3CDTF">2020-11-04T03:23:48Z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0x0101005664C84AAAD9E7478741B5F3A6FD5EE3</vt:lpwstr>
  </property>
  <property fmtid="{D5CDD505-2E9C-101B-9397-08002B2CF9AE}" pid="3" name="WppReportDate">
    <vt:lpwstr/>
  </property>
  <property fmtid="{D5CDD505-2E9C-101B-9397-08002B2CF9AE}" pid="4" name="WppReportVersion">
    <vt:lpwstr>Version 1.0</vt:lpwstr>
  </property>
  <property fmtid="{D5CDD505-2E9C-101B-9397-08002B2CF9AE}" pid="5" name="WppReportDraft">
    <vt:lpwstr>(Draft)</vt:lpwstr>
  </property>
  <property fmtid="{D5CDD505-2E9C-101B-9397-08002B2CF9AE}" pid="6" name="WppReportCurrencySymbol">
    <vt:lpwstr>$</vt:lpwstr>
  </property>
  <property fmtid="{D5CDD505-2E9C-101B-9397-08002B2CF9AE}" pid="7" name="WppReportDashboardTitleText">
    <vt:lpwstr>Dashboard</vt:lpwstr>
  </property>
  <property fmtid="{D5CDD505-2E9C-101B-9397-08002B2CF9AE}" pid="8" name="WppReportShortPageNumberFormat">
    <vt:lpwstr>Page &lt;#&gt;</vt:lpwstr>
  </property>
  <property fmtid="{D5CDD505-2E9C-101B-9397-08002B2CF9AE}" pid="9" name="WppReportLongPageNumberFormat">
    <vt:lpwstr>Page &lt;#&gt; of &lt;PageCount&gt;</vt:lpwstr>
  </property>
  <property fmtid="{D5CDD505-2E9C-101B-9397-08002B2CF9AE}" pid="10" name="WppReportTocTitleText">
    <vt:lpwstr>Table of contents</vt:lpwstr>
  </property>
  <property fmtid="{D5CDD505-2E9C-101B-9397-08002B2CF9AE}" pid="11" name="WppReportIsTocUpdateRecommended">
    <vt:bool>true</vt:bool>
  </property>
  <property fmtid="{D5CDD505-2E9C-101B-9397-08002B2CF9AE}" pid="12" name="WppReportPropertiesLastWrittenToDocument">
    <vt:filetime>2020-10-28T11:26:38Z</vt:filetime>
  </property>
</Properties>
</file>