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267" r:id="rId2"/>
    <p:sldId id="273" r:id="rId3"/>
    <p:sldId id="266" r:id="rId4"/>
    <p:sldId id="258" r:id="rId5"/>
    <p:sldId id="261" r:id="rId6"/>
    <p:sldId id="262" r:id="rId7"/>
    <p:sldId id="277" r:id="rId8"/>
    <p:sldId id="278" r:id="rId9"/>
    <p:sldId id="279" r:id="rId10"/>
    <p:sldId id="259" r:id="rId11"/>
    <p:sldId id="280" r:id="rId12"/>
    <p:sldId id="276" r:id="rId13"/>
    <p:sldId id="274" r:id="rId14"/>
    <p:sldId id="264" r:id="rId15"/>
    <p:sldId id="268" r:id="rId16"/>
    <p:sldId id="281" r:id="rId17"/>
    <p:sldId id="269" r:id="rId18"/>
    <p:sldId id="291" r:id="rId19"/>
    <p:sldId id="292" r:id="rId20"/>
    <p:sldId id="293" r:id="rId21"/>
    <p:sldId id="294" r:id="rId22"/>
    <p:sldId id="295" r:id="rId23"/>
    <p:sldId id="270" r:id="rId24"/>
    <p:sldId id="299" r:id="rId25"/>
    <p:sldId id="305" r:id="rId26"/>
    <p:sldId id="271" r:id="rId27"/>
    <p:sldId id="298" r:id="rId28"/>
    <p:sldId id="300" r:id="rId29"/>
    <p:sldId id="306" r:id="rId30"/>
    <p:sldId id="301" r:id="rId31"/>
    <p:sldId id="272" r:id="rId32"/>
    <p:sldId id="304" r:id="rId33"/>
    <p:sldId id="288" r:id="rId34"/>
    <p:sldId id="303" r:id="rId35"/>
    <p:sldId id="296" r:id="rId36"/>
    <p:sldId id="283" r:id="rId37"/>
    <p:sldId id="284" r:id="rId38"/>
    <p:sldId id="285" r:id="rId39"/>
    <p:sldId id="290" r:id="rId40"/>
    <p:sldId id="286" r:id="rId41"/>
    <p:sldId id="289" r:id="rId42"/>
    <p:sldId id="28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1" autoAdjust="0"/>
    <p:restoredTop sz="91209" autoAdjust="0"/>
  </p:normalViewPr>
  <p:slideViewPr>
    <p:cSldViewPr snapToGrid="0">
      <p:cViewPr varScale="1">
        <p:scale>
          <a:sx n="89" d="100"/>
          <a:sy n="89" d="100"/>
        </p:scale>
        <p:origin x="366" y="78"/>
      </p:cViewPr>
      <p:guideLst/>
    </p:cSldViewPr>
  </p:slideViewPr>
  <p:notesTextViewPr>
    <p:cViewPr>
      <p:scale>
        <a:sx n="1" d="1"/>
        <a:sy n="1" d="1"/>
      </p:scale>
      <p:origin x="0" y="0"/>
    </p:cViewPr>
  </p:notesTextViewPr>
  <p:sorterViewPr>
    <p:cViewPr>
      <p:scale>
        <a:sx n="100" d="100"/>
        <a:sy n="100" d="100"/>
      </p:scale>
      <p:origin x="0" y="-86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b218748\Documents\Box%20Sync\Presentaciones\China\Data%20PPIAF%20LAC%20Oct%2010%202016.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localhost\Users\renjiege\Downloads\Excel%20backup%20presentation-june2016.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localhost\Users\renjiege\Downloads\Excel%20backup%20presentation-june2016.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1" Type="http://schemas.openxmlformats.org/officeDocument/2006/relationships/oleObject" Target="file:///\\rebel.local\users\home\hamm\My%20Documents\Unsolicited%20proposals\PPI%20analysis.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C:\Users\wb218748\Documents\Peru\PER\Data\Budget\inversion%20en%20transporte%20CEPAL.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wb218748\Documents\Box%20Sync\Presentaciones\China\Data%20PPIAF%20LAC%20Oct%2010%202016.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wb218748\Documents\Box%20Sync\Presentaciones\China\Data%20PPIAF%20LAC%20Oct%2010%202016.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1" Type="http://schemas.openxmlformats.org/officeDocument/2006/relationships/oleObject" Target="file:///E:\Banco%20Mundial%20C\MAJ\datos12%20Dipre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wb218748\Documents\Box%20Sync\Presentaciones\China\Data%20PPIAF%20LAC%20Oct%2010%20201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b218748\Documents\Box%20Sync\Presentaciones\China\Data%20PPIAF%20LAC%20Oct%2010%20201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b218748\Documents\Box%20Sync\Presentaciones\China\Data%20PPIAF%20LAC%20Oct%2010%20201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wb218748\Documents\Box%20Sync\Presentaciones\China\Data%20PPIAF%20LAC%20Oct%2010%20201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localhost\Users\renjiege\Downloads\Excel%20backup%20presentation-june2016.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localhost\Users\renjiege\Downloads\Excel%20backup%20presentation-june2016.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localhost\Users\renjiege\Downloads\Excel%20backup%20presentation-june2016.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wb218748\Documents\Box%20Sync\Presentaciones\China\Data%20PPIAF%20LAC%20Oct%2010%202016.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Investment Commitments in Infrastructure with private sector participation (1991-2015)</a:t>
            </a:r>
            <a:r>
              <a:rPr lang="en-US" b="1" baseline="0">
                <a:solidFill>
                  <a:schemeClr val="tx1"/>
                </a:solidFill>
              </a:rPr>
              <a:t> </a:t>
            </a:r>
            <a:endParaRPr lang="en-US" b="1">
              <a:solidFill>
                <a:schemeClr val="tx1"/>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areaChart>
        <c:grouping val="stacked"/>
        <c:varyColors val="0"/>
        <c:ser>
          <c:idx val="0"/>
          <c:order val="0"/>
          <c:tx>
            <c:strRef>
              <c:f>World!$B$3</c:f>
              <c:strCache>
                <c:ptCount val="1"/>
                <c:pt idx="0">
                  <c:v>East Asia and Pacific</c:v>
                </c:pt>
              </c:strCache>
            </c:strRef>
          </c:tx>
          <c:spPr>
            <a:solidFill>
              <a:schemeClr val="accent1"/>
            </a:solidFill>
            <a:ln>
              <a:noFill/>
            </a:ln>
            <a:effectLst/>
          </c:spPr>
          <c:cat>
            <c:numRef>
              <c:f>World!$A$4:$A$28</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World!$B$4:$B$28</c:f>
              <c:numCache>
                <c:formatCode>_(* #,##0.00_);_(* \(#,##0.00\);_(* "-"??_);_(@_)</c:formatCode>
                <c:ptCount val="25"/>
                <c:pt idx="0">
                  <c:v>0</c:v>
                </c:pt>
                <c:pt idx="1">
                  <c:v>3.2401</c:v>
                </c:pt>
                <c:pt idx="2">
                  <c:v>4.7273000000000005</c:v>
                </c:pt>
                <c:pt idx="3">
                  <c:v>9.4467999999999996</c:v>
                </c:pt>
                <c:pt idx="4">
                  <c:v>12.000200000000001</c:v>
                </c:pt>
                <c:pt idx="5">
                  <c:v>15.957370000000001</c:v>
                </c:pt>
                <c:pt idx="6">
                  <c:v>20.033619999999999</c:v>
                </c:pt>
                <c:pt idx="7">
                  <c:v>29.196475</c:v>
                </c:pt>
                <c:pt idx="8">
                  <c:v>9.1051599999999997</c:v>
                </c:pt>
                <c:pt idx="9">
                  <c:v>10.44036</c:v>
                </c:pt>
                <c:pt idx="10">
                  <c:v>17.047349999999998</c:v>
                </c:pt>
                <c:pt idx="11">
                  <c:v>11.52678</c:v>
                </c:pt>
                <c:pt idx="12">
                  <c:v>11.40052</c:v>
                </c:pt>
                <c:pt idx="13">
                  <c:v>18.920500000000001</c:v>
                </c:pt>
                <c:pt idx="14">
                  <c:v>12.87537</c:v>
                </c:pt>
                <c:pt idx="15">
                  <c:v>18.729718999999999</c:v>
                </c:pt>
                <c:pt idx="16">
                  <c:v>19.78265103</c:v>
                </c:pt>
                <c:pt idx="17">
                  <c:v>21.054285870000001</c:v>
                </c:pt>
                <c:pt idx="18">
                  <c:v>16.59782362</c:v>
                </c:pt>
                <c:pt idx="19">
                  <c:v>18.09601</c:v>
                </c:pt>
                <c:pt idx="20">
                  <c:v>18.503511</c:v>
                </c:pt>
                <c:pt idx="21">
                  <c:v>15.967049999999999</c:v>
                </c:pt>
                <c:pt idx="22">
                  <c:v>27.089230000000001</c:v>
                </c:pt>
                <c:pt idx="23">
                  <c:v>21.441020000000002</c:v>
                </c:pt>
                <c:pt idx="24">
                  <c:v>23.318459999999998</c:v>
                </c:pt>
              </c:numCache>
            </c:numRef>
          </c:val>
        </c:ser>
        <c:ser>
          <c:idx val="1"/>
          <c:order val="1"/>
          <c:tx>
            <c:strRef>
              <c:f>World!$C$3</c:f>
              <c:strCache>
                <c:ptCount val="1"/>
                <c:pt idx="0">
                  <c:v>Europe and Central Asia</c:v>
                </c:pt>
              </c:strCache>
            </c:strRef>
          </c:tx>
          <c:spPr>
            <a:solidFill>
              <a:schemeClr val="accent2"/>
            </a:solidFill>
            <a:ln>
              <a:noFill/>
            </a:ln>
            <a:effectLst/>
          </c:spPr>
          <c:cat>
            <c:numRef>
              <c:f>World!$A$4:$A$28</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World!$C$4:$C$28</c:f>
              <c:numCache>
                <c:formatCode>_(* #,##0.00_);_(* \(#,##0.00\);_(* "-"??_);_(@_)</c:formatCode>
                <c:ptCount val="25"/>
                <c:pt idx="0">
                  <c:v>0</c:v>
                </c:pt>
                <c:pt idx="1">
                  <c:v>1.8200000000000001E-2</c:v>
                </c:pt>
                <c:pt idx="2">
                  <c:v>2.87E-2</c:v>
                </c:pt>
                <c:pt idx="3">
                  <c:v>0.16309999999999999</c:v>
                </c:pt>
                <c:pt idx="4">
                  <c:v>1.6237999999999999</c:v>
                </c:pt>
                <c:pt idx="5">
                  <c:v>2.5234200000000002</c:v>
                </c:pt>
                <c:pt idx="6">
                  <c:v>5.7456721000000002</c:v>
                </c:pt>
                <c:pt idx="7">
                  <c:v>6.9926605000000004</c:v>
                </c:pt>
                <c:pt idx="8">
                  <c:v>5.7881</c:v>
                </c:pt>
                <c:pt idx="9">
                  <c:v>3.5396000000000001</c:v>
                </c:pt>
                <c:pt idx="10">
                  <c:v>12.239000000000001</c:v>
                </c:pt>
                <c:pt idx="11">
                  <c:v>5.3838999999999997</c:v>
                </c:pt>
                <c:pt idx="12">
                  <c:v>5.8154189999999994</c:v>
                </c:pt>
                <c:pt idx="13">
                  <c:v>7.4751199999999995</c:v>
                </c:pt>
                <c:pt idx="14">
                  <c:v>10.20119</c:v>
                </c:pt>
                <c:pt idx="15">
                  <c:v>25.07741</c:v>
                </c:pt>
                <c:pt idx="16">
                  <c:v>19.896581999999999</c:v>
                </c:pt>
                <c:pt idx="17">
                  <c:v>36.680309999999999</c:v>
                </c:pt>
                <c:pt idx="18">
                  <c:v>42.595730000000003</c:v>
                </c:pt>
                <c:pt idx="19">
                  <c:v>23.66309</c:v>
                </c:pt>
                <c:pt idx="20">
                  <c:v>30.186130000000002</c:v>
                </c:pt>
                <c:pt idx="21">
                  <c:v>43.644169999999995</c:v>
                </c:pt>
                <c:pt idx="22">
                  <c:v>29.730630000000001</c:v>
                </c:pt>
                <c:pt idx="23">
                  <c:v>30.881225999999998</c:v>
                </c:pt>
                <c:pt idx="24">
                  <c:v>24.958279999999998</c:v>
                </c:pt>
              </c:numCache>
            </c:numRef>
          </c:val>
        </c:ser>
        <c:ser>
          <c:idx val="2"/>
          <c:order val="2"/>
          <c:tx>
            <c:strRef>
              <c:f>World!$D$3</c:f>
              <c:strCache>
                <c:ptCount val="1"/>
                <c:pt idx="0">
                  <c:v>Latin America and the Caribbean</c:v>
                </c:pt>
              </c:strCache>
            </c:strRef>
          </c:tx>
          <c:spPr>
            <a:solidFill>
              <a:schemeClr val="accent3"/>
            </a:solidFill>
            <a:ln>
              <a:noFill/>
            </a:ln>
            <a:effectLst/>
          </c:spPr>
          <c:cat>
            <c:numRef>
              <c:f>World!$A$4:$A$28</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World!$D$4:$D$28</c:f>
              <c:numCache>
                <c:formatCode>_(* #,##0.00_);_(* \(#,##0.00\);_(* "-"??_);_(@_)</c:formatCode>
                <c:ptCount val="25"/>
                <c:pt idx="0">
                  <c:v>0</c:v>
                </c:pt>
                <c:pt idx="1">
                  <c:v>7.8858999999999995</c:v>
                </c:pt>
                <c:pt idx="2">
                  <c:v>11.52755</c:v>
                </c:pt>
                <c:pt idx="3">
                  <c:v>10.843440000000001</c:v>
                </c:pt>
                <c:pt idx="4">
                  <c:v>15.720969999999999</c:v>
                </c:pt>
                <c:pt idx="5">
                  <c:v>16.115600000000001</c:v>
                </c:pt>
                <c:pt idx="6">
                  <c:v>23.977490000000003</c:v>
                </c:pt>
                <c:pt idx="7">
                  <c:v>47.097476</c:v>
                </c:pt>
                <c:pt idx="8">
                  <c:v>67.339330000000004</c:v>
                </c:pt>
                <c:pt idx="9">
                  <c:v>36.525019999999998</c:v>
                </c:pt>
                <c:pt idx="10">
                  <c:v>37.253190000000004</c:v>
                </c:pt>
                <c:pt idx="11">
                  <c:v>33.329279999999997</c:v>
                </c:pt>
                <c:pt idx="12">
                  <c:v>19.044400000000003</c:v>
                </c:pt>
                <c:pt idx="13">
                  <c:v>16.3521</c:v>
                </c:pt>
                <c:pt idx="14">
                  <c:v>17.79382</c:v>
                </c:pt>
                <c:pt idx="15">
                  <c:v>21.847664000000002</c:v>
                </c:pt>
                <c:pt idx="16">
                  <c:v>31.399000000000001</c:v>
                </c:pt>
                <c:pt idx="17">
                  <c:v>42.708260000000003</c:v>
                </c:pt>
                <c:pt idx="18">
                  <c:v>50.808399999999999</c:v>
                </c:pt>
                <c:pt idx="19">
                  <c:v>54.668589999999995</c:v>
                </c:pt>
                <c:pt idx="20">
                  <c:v>45.403776000000001</c:v>
                </c:pt>
                <c:pt idx="21">
                  <c:v>59.919499999999999</c:v>
                </c:pt>
                <c:pt idx="22">
                  <c:v>95.326940000000008</c:v>
                </c:pt>
                <c:pt idx="23">
                  <c:v>73.345850000000013</c:v>
                </c:pt>
                <c:pt idx="24">
                  <c:v>94.417649999999995</c:v>
                </c:pt>
              </c:numCache>
            </c:numRef>
          </c:val>
        </c:ser>
        <c:ser>
          <c:idx val="3"/>
          <c:order val="3"/>
          <c:tx>
            <c:strRef>
              <c:f>World!$E$3</c:f>
              <c:strCache>
                <c:ptCount val="1"/>
                <c:pt idx="0">
                  <c:v>Middle East and North Africa</c:v>
                </c:pt>
              </c:strCache>
            </c:strRef>
          </c:tx>
          <c:spPr>
            <a:solidFill>
              <a:schemeClr val="accent4"/>
            </a:solidFill>
            <a:ln>
              <a:noFill/>
            </a:ln>
            <a:effectLst/>
          </c:spPr>
          <c:cat>
            <c:numRef>
              <c:f>World!$A$4:$A$28</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World!$E$4:$E$28</c:f>
              <c:numCache>
                <c:formatCode>_(* #,##0.00_);_(* \(#,##0.00\);_(* "-"??_);_(@_)</c:formatCode>
                <c:ptCount val="25"/>
                <c:pt idx="0">
                  <c:v>0</c:v>
                </c:pt>
                <c:pt idx="1">
                  <c:v>0</c:v>
                </c:pt>
                <c:pt idx="2">
                  <c:v>0.01</c:v>
                </c:pt>
                <c:pt idx="3">
                  <c:v>2.9319999999999999</c:v>
                </c:pt>
                <c:pt idx="4">
                  <c:v>8.6199999999999999E-2</c:v>
                </c:pt>
                <c:pt idx="5">
                  <c:v>7.0000000000000007E-2</c:v>
                </c:pt>
                <c:pt idx="6">
                  <c:v>0.04</c:v>
                </c:pt>
                <c:pt idx="7">
                  <c:v>4.6585000000000001</c:v>
                </c:pt>
                <c:pt idx="8">
                  <c:v>3.3153000000000001</c:v>
                </c:pt>
                <c:pt idx="9">
                  <c:v>2.6104000000000003</c:v>
                </c:pt>
                <c:pt idx="10">
                  <c:v>3.8884000000000003</c:v>
                </c:pt>
                <c:pt idx="11">
                  <c:v>3.2103999999999999</c:v>
                </c:pt>
                <c:pt idx="12">
                  <c:v>1.3025499999999999</c:v>
                </c:pt>
                <c:pt idx="13">
                  <c:v>1.8893499999999999</c:v>
                </c:pt>
                <c:pt idx="14">
                  <c:v>7.3974500000000001</c:v>
                </c:pt>
                <c:pt idx="15">
                  <c:v>6.0223500000000003</c:v>
                </c:pt>
                <c:pt idx="16">
                  <c:v>11.393790000000001</c:v>
                </c:pt>
                <c:pt idx="17">
                  <c:v>11.612500000000001</c:v>
                </c:pt>
                <c:pt idx="18">
                  <c:v>6.2598000000000003</c:v>
                </c:pt>
                <c:pt idx="19">
                  <c:v>7.4320000000000004</c:v>
                </c:pt>
                <c:pt idx="20">
                  <c:v>7.4886999999999997</c:v>
                </c:pt>
                <c:pt idx="21">
                  <c:v>3.9549000000000003</c:v>
                </c:pt>
                <c:pt idx="22">
                  <c:v>5.5910000000000002</c:v>
                </c:pt>
                <c:pt idx="23">
                  <c:v>5.9984999999999999</c:v>
                </c:pt>
                <c:pt idx="24">
                  <c:v>7.1553249999999995</c:v>
                </c:pt>
              </c:numCache>
            </c:numRef>
          </c:val>
        </c:ser>
        <c:ser>
          <c:idx val="4"/>
          <c:order val="4"/>
          <c:tx>
            <c:strRef>
              <c:f>World!$F$3</c:f>
              <c:strCache>
                <c:ptCount val="1"/>
                <c:pt idx="0">
                  <c:v>South Asia</c:v>
                </c:pt>
              </c:strCache>
            </c:strRef>
          </c:tx>
          <c:spPr>
            <a:solidFill>
              <a:schemeClr val="accent5"/>
            </a:solidFill>
            <a:ln>
              <a:noFill/>
            </a:ln>
            <a:effectLst/>
          </c:spPr>
          <c:cat>
            <c:numRef>
              <c:f>World!$A$4:$A$28</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World!$F$4:$F$28</c:f>
              <c:numCache>
                <c:formatCode>_(* #,##0.00_);_(* \(#,##0.00\);_(* "-"??_);_(@_)</c:formatCode>
                <c:ptCount val="25"/>
                <c:pt idx="0">
                  <c:v>0</c:v>
                </c:pt>
                <c:pt idx="1">
                  <c:v>0.62790000000000001</c:v>
                </c:pt>
                <c:pt idx="2">
                  <c:v>2.8399999999999998E-2</c:v>
                </c:pt>
                <c:pt idx="3">
                  <c:v>1.1005999999999998</c:v>
                </c:pt>
                <c:pt idx="4">
                  <c:v>2.7865000000000002</c:v>
                </c:pt>
                <c:pt idx="5">
                  <c:v>3.7499000000000002</c:v>
                </c:pt>
                <c:pt idx="6">
                  <c:v>4.6897000000000002</c:v>
                </c:pt>
                <c:pt idx="7">
                  <c:v>6.0953999999999997</c:v>
                </c:pt>
                <c:pt idx="8">
                  <c:v>2.4323000000000001</c:v>
                </c:pt>
                <c:pt idx="9">
                  <c:v>2.7264499999999998</c:v>
                </c:pt>
                <c:pt idx="10">
                  <c:v>3.0634800000000002</c:v>
                </c:pt>
                <c:pt idx="11">
                  <c:v>4.7418000000000005</c:v>
                </c:pt>
                <c:pt idx="12">
                  <c:v>6.6183699999999996</c:v>
                </c:pt>
                <c:pt idx="13">
                  <c:v>4.2494199999999998</c:v>
                </c:pt>
                <c:pt idx="14">
                  <c:v>11.79434</c:v>
                </c:pt>
                <c:pt idx="15">
                  <c:v>14.2675</c:v>
                </c:pt>
                <c:pt idx="16">
                  <c:v>26.972819999999999</c:v>
                </c:pt>
                <c:pt idx="17">
                  <c:v>29.508470000000003</c:v>
                </c:pt>
                <c:pt idx="18">
                  <c:v>33.606569999999998</c:v>
                </c:pt>
                <c:pt idx="19">
                  <c:v>40.413559999999997</c:v>
                </c:pt>
                <c:pt idx="20">
                  <c:v>74.830740000000006</c:v>
                </c:pt>
                <c:pt idx="21">
                  <c:v>42.468216999999996</c:v>
                </c:pt>
                <c:pt idx="22">
                  <c:v>33.070339999999995</c:v>
                </c:pt>
                <c:pt idx="23">
                  <c:v>17.1935</c:v>
                </c:pt>
                <c:pt idx="24">
                  <c:v>11.760680000000001</c:v>
                </c:pt>
              </c:numCache>
            </c:numRef>
          </c:val>
        </c:ser>
        <c:ser>
          <c:idx val="5"/>
          <c:order val="5"/>
          <c:tx>
            <c:strRef>
              <c:f>World!$G$3</c:f>
              <c:strCache>
                <c:ptCount val="1"/>
                <c:pt idx="0">
                  <c:v>Sub-Saharan Africa</c:v>
                </c:pt>
              </c:strCache>
            </c:strRef>
          </c:tx>
          <c:spPr>
            <a:solidFill>
              <a:schemeClr val="accent6"/>
            </a:solidFill>
            <a:ln>
              <a:noFill/>
            </a:ln>
            <a:effectLst/>
          </c:spPr>
          <c:cat>
            <c:numRef>
              <c:f>World!$A$4:$A$28</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World!$G$4:$G$28</c:f>
              <c:numCache>
                <c:formatCode>_(* #,##0.00_);_(* \(#,##0.00\);_(* "-"??_);_(@_)</c:formatCode>
                <c:ptCount val="25"/>
                <c:pt idx="0">
                  <c:v>0</c:v>
                </c:pt>
                <c:pt idx="1">
                  <c:v>0</c:v>
                </c:pt>
                <c:pt idx="2">
                  <c:v>0.02</c:v>
                </c:pt>
                <c:pt idx="3">
                  <c:v>5.0000000000000001E-4</c:v>
                </c:pt>
                <c:pt idx="4">
                  <c:v>0.67320000000000002</c:v>
                </c:pt>
                <c:pt idx="5">
                  <c:v>0.84829999999999994</c:v>
                </c:pt>
                <c:pt idx="6">
                  <c:v>0.68374999999999997</c:v>
                </c:pt>
                <c:pt idx="7">
                  <c:v>2.9089499999999999</c:v>
                </c:pt>
                <c:pt idx="8">
                  <c:v>2.32985</c:v>
                </c:pt>
                <c:pt idx="9">
                  <c:v>4.4413500000000008</c:v>
                </c:pt>
                <c:pt idx="10">
                  <c:v>3.2971399999999997</c:v>
                </c:pt>
                <c:pt idx="11">
                  <c:v>5.2420499999999999</c:v>
                </c:pt>
                <c:pt idx="12">
                  <c:v>4.0967700000000002</c:v>
                </c:pt>
                <c:pt idx="13">
                  <c:v>6.2295449999999999</c:v>
                </c:pt>
                <c:pt idx="14">
                  <c:v>4.8057600000000003</c:v>
                </c:pt>
                <c:pt idx="15">
                  <c:v>8.4423999999999992</c:v>
                </c:pt>
                <c:pt idx="16">
                  <c:v>11.310750000000001</c:v>
                </c:pt>
                <c:pt idx="17">
                  <c:v>12.284280000000001</c:v>
                </c:pt>
                <c:pt idx="18">
                  <c:v>13.784510000000001</c:v>
                </c:pt>
                <c:pt idx="19">
                  <c:v>13.400499999999999</c:v>
                </c:pt>
                <c:pt idx="20">
                  <c:v>12.763399999999999</c:v>
                </c:pt>
                <c:pt idx="21">
                  <c:v>11.34267</c:v>
                </c:pt>
                <c:pt idx="22">
                  <c:v>16.572500000000002</c:v>
                </c:pt>
                <c:pt idx="23">
                  <c:v>15.378270000000001</c:v>
                </c:pt>
                <c:pt idx="24">
                  <c:v>7.8612000000000002</c:v>
                </c:pt>
              </c:numCache>
            </c:numRef>
          </c:val>
        </c:ser>
        <c:dLbls>
          <c:showLegendKey val="0"/>
          <c:showVal val="0"/>
          <c:showCatName val="0"/>
          <c:showSerName val="0"/>
          <c:showPercent val="0"/>
          <c:showBubbleSize val="0"/>
        </c:dLbls>
        <c:axId val="325964432"/>
        <c:axId val="325964824"/>
      </c:areaChart>
      <c:catAx>
        <c:axId val="3259644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5964824"/>
        <c:crosses val="autoZero"/>
        <c:auto val="1"/>
        <c:lblAlgn val="ctr"/>
        <c:lblOffset val="100"/>
        <c:noMultiLvlLbl val="0"/>
      </c:catAx>
      <c:valAx>
        <c:axId val="325964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a:solidFill>
                      <a:schemeClr val="tx1"/>
                    </a:solidFill>
                  </a:rPr>
                  <a:t>US$ billion (current)</a:t>
                </a:r>
              </a:p>
            </c:rich>
          </c:tx>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325964432"/>
        <c:crosses val="autoZero"/>
        <c:crossBetween val="midCat"/>
      </c:valAx>
      <c:spPr>
        <a:noFill/>
        <a:ln>
          <a:noFill/>
        </a:ln>
        <a:effectLst/>
      </c:spPr>
    </c:plotArea>
    <c:legend>
      <c:legendPos val="b"/>
      <c:layout>
        <c:manualLayout>
          <c:xMode val="edge"/>
          <c:yMode val="edge"/>
          <c:x val="3.3130591253078781E-2"/>
          <c:y val="0.80584872804360996"/>
          <c:w val="0.92077268299323201"/>
          <c:h val="0.1749205027256208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'LAC, #Projects, by MDB'!$C$1</c:f>
              <c:strCache>
                <c:ptCount val="1"/>
                <c:pt idx="0">
                  <c:v>MDB Support</c:v>
                </c:pt>
              </c:strCache>
            </c:strRef>
          </c:tx>
          <c:spPr>
            <a:solidFill>
              <a:schemeClr val="accent1"/>
            </a:solidFill>
            <a:ln>
              <a:noFill/>
            </a:ln>
            <a:effectLst/>
          </c:spPr>
          <c:invertIfNegative val="0"/>
          <c:cat>
            <c:numRef>
              <c:f>'LAC, #Projects, by MDB'!$A$22:$A$27</c:f>
              <c:numCache>
                <c:formatCode>General</c:formatCode>
                <c:ptCount val="6"/>
                <c:pt idx="0">
                  <c:v>2010</c:v>
                </c:pt>
                <c:pt idx="1">
                  <c:v>2011</c:v>
                </c:pt>
                <c:pt idx="2">
                  <c:v>2012</c:v>
                </c:pt>
                <c:pt idx="3">
                  <c:v>2013</c:v>
                </c:pt>
                <c:pt idx="4">
                  <c:v>2014</c:v>
                </c:pt>
                <c:pt idx="5">
                  <c:v>2015</c:v>
                </c:pt>
              </c:numCache>
            </c:numRef>
          </c:cat>
          <c:val>
            <c:numRef>
              <c:f>'LAC, #Projects, by MDB'!$C$22:$C$27</c:f>
              <c:numCache>
                <c:formatCode>General</c:formatCode>
                <c:ptCount val="6"/>
                <c:pt idx="0">
                  <c:v>10</c:v>
                </c:pt>
                <c:pt idx="1">
                  <c:v>15</c:v>
                </c:pt>
                <c:pt idx="2">
                  <c:v>13</c:v>
                </c:pt>
                <c:pt idx="3">
                  <c:v>15</c:v>
                </c:pt>
                <c:pt idx="4">
                  <c:v>17</c:v>
                </c:pt>
                <c:pt idx="5">
                  <c:v>13</c:v>
                </c:pt>
              </c:numCache>
            </c:numRef>
          </c:val>
          <c:extLst xmlns:c16r2="http://schemas.microsoft.com/office/drawing/2015/06/chart">
            <c:ext xmlns:c16="http://schemas.microsoft.com/office/drawing/2014/chart" uri="{C3380CC4-5D6E-409C-BE32-E72D297353CC}">
              <c16:uniqueId val="{00000000-D062-4E30-AD99-3F7E79BBDEF0}"/>
            </c:ext>
          </c:extLst>
        </c:ser>
        <c:ser>
          <c:idx val="1"/>
          <c:order val="1"/>
          <c:tx>
            <c:strRef>
              <c:f>'LAC, #Projects, by MDB'!$D$1</c:f>
              <c:strCache>
                <c:ptCount val="1"/>
                <c:pt idx="0">
                  <c:v>No MDB Support</c:v>
                </c:pt>
              </c:strCache>
            </c:strRef>
          </c:tx>
          <c:spPr>
            <a:solidFill>
              <a:schemeClr val="accent2"/>
            </a:solidFill>
            <a:ln>
              <a:noFill/>
            </a:ln>
            <a:effectLst/>
          </c:spPr>
          <c:invertIfNegative val="0"/>
          <c:cat>
            <c:numRef>
              <c:f>'LAC, #Projects, by MDB'!$A$22:$A$27</c:f>
              <c:numCache>
                <c:formatCode>General</c:formatCode>
                <c:ptCount val="6"/>
                <c:pt idx="0">
                  <c:v>2010</c:v>
                </c:pt>
                <c:pt idx="1">
                  <c:v>2011</c:v>
                </c:pt>
                <c:pt idx="2">
                  <c:v>2012</c:v>
                </c:pt>
                <c:pt idx="3">
                  <c:v>2013</c:v>
                </c:pt>
                <c:pt idx="4">
                  <c:v>2014</c:v>
                </c:pt>
                <c:pt idx="5">
                  <c:v>2015</c:v>
                </c:pt>
              </c:numCache>
            </c:numRef>
          </c:cat>
          <c:val>
            <c:numRef>
              <c:f>'LAC, #Projects, by MDB'!$D$22:$D$27</c:f>
              <c:numCache>
                <c:formatCode>General</c:formatCode>
                <c:ptCount val="6"/>
                <c:pt idx="0">
                  <c:v>60</c:v>
                </c:pt>
                <c:pt idx="1">
                  <c:v>88</c:v>
                </c:pt>
                <c:pt idx="2">
                  <c:v>98</c:v>
                </c:pt>
                <c:pt idx="3">
                  <c:v>118</c:v>
                </c:pt>
                <c:pt idx="4">
                  <c:v>121</c:v>
                </c:pt>
                <c:pt idx="5">
                  <c:v>97</c:v>
                </c:pt>
              </c:numCache>
            </c:numRef>
          </c:val>
          <c:extLst xmlns:c16r2="http://schemas.microsoft.com/office/drawing/2015/06/chart">
            <c:ext xmlns:c16="http://schemas.microsoft.com/office/drawing/2014/chart" uri="{C3380CC4-5D6E-409C-BE32-E72D297353CC}">
              <c16:uniqueId val="{00000001-D062-4E30-AD99-3F7E79BBDEF0}"/>
            </c:ext>
          </c:extLst>
        </c:ser>
        <c:dLbls>
          <c:showLegendKey val="0"/>
          <c:showVal val="0"/>
          <c:showCatName val="0"/>
          <c:showSerName val="0"/>
          <c:showPercent val="0"/>
          <c:showBubbleSize val="0"/>
        </c:dLbls>
        <c:gapWidth val="150"/>
        <c:overlap val="100"/>
        <c:axId val="327322144"/>
        <c:axId val="327322536"/>
      </c:barChart>
      <c:catAx>
        <c:axId val="32732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27322536"/>
        <c:crosses val="autoZero"/>
        <c:auto val="1"/>
        <c:lblAlgn val="ctr"/>
        <c:lblOffset val="100"/>
        <c:noMultiLvlLbl val="0"/>
      </c:catAx>
      <c:valAx>
        <c:axId val="327322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273221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DD32-434D-8784-060332E6B22A}"/>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DD32-434D-8784-060332E6B22A}"/>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DD32-434D-8784-060332E6B22A}"/>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DD32-434D-8784-060332E6B22A}"/>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'Figure 2.8 MDB Supp'!$C$3:$F$3</c:f>
              <c:strCache>
                <c:ptCount val="4"/>
                <c:pt idx="0">
                  <c:v>Loan</c:v>
                </c:pt>
                <c:pt idx="1">
                  <c:v>Syndication</c:v>
                </c:pt>
                <c:pt idx="2">
                  <c:v>Guarantee</c:v>
                </c:pt>
                <c:pt idx="3">
                  <c:v>Others</c:v>
                </c:pt>
              </c:strCache>
            </c:strRef>
          </c:cat>
          <c:val>
            <c:numRef>
              <c:f>'Figure 2.8 MDB Supp'!$C$4:$F$4</c:f>
              <c:numCache>
                <c:formatCode>General</c:formatCode>
                <c:ptCount val="4"/>
                <c:pt idx="0">
                  <c:v>7450</c:v>
                </c:pt>
                <c:pt idx="1">
                  <c:v>2131</c:v>
                </c:pt>
                <c:pt idx="2">
                  <c:v>486</c:v>
                </c:pt>
                <c:pt idx="3">
                  <c:v>78</c:v>
                </c:pt>
              </c:numCache>
            </c:numRef>
          </c:val>
          <c:extLst xmlns:c16r2="http://schemas.microsoft.com/office/drawing/2015/06/chart">
            <c:ext xmlns:c16="http://schemas.microsoft.com/office/drawing/2014/chart" uri="{C3380CC4-5D6E-409C-BE32-E72D297353CC}">
              <c16:uniqueId val="{00000008-DD32-434D-8784-060332E6B22A}"/>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effectLst/>
              </a:rPr>
              <a:t>Unsolicited proposal (percentage of total PPPs)</a:t>
            </a:r>
            <a:endParaRPr lang="en-US" sz="1400" dirty="0">
              <a:effectLst/>
            </a:endParaRPr>
          </a:p>
        </c:rich>
      </c:tx>
      <c:layout>
        <c:manualLayout>
          <c:xMode val="edge"/>
          <c:yMode val="edge"/>
          <c:x val="0.20505540371105149"/>
          <c:y val="4.5322885818770746E-2"/>
        </c:manualLayout>
      </c:layout>
      <c:overlay val="1"/>
    </c:title>
    <c:autoTitleDeleted val="0"/>
    <c:plotArea>
      <c:layout/>
      <c:barChart>
        <c:barDir val="col"/>
        <c:grouping val="clustered"/>
        <c:varyColors val="0"/>
        <c:ser>
          <c:idx val="0"/>
          <c:order val="0"/>
          <c:spPr>
            <a:solidFill>
              <a:srgbClr val="EF4135"/>
            </a:solidFill>
          </c:spPr>
          <c:invertIfNegative val="0"/>
          <c:dLbls>
            <c:numFmt formatCode="0%" sourceLinked="0"/>
            <c:spPr>
              <a:noFill/>
              <a:ln>
                <a:noFill/>
              </a:ln>
              <a:effectLst/>
            </c:spPr>
            <c:txPr>
              <a:bodyPr wrap="square" lIns="38100" tIns="19050" rIns="38100" bIns="19050" anchor="ctr">
                <a:spAutoFit/>
              </a:bodyPr>
              <a:lstStyle/>
              <a:p>
                <a:pPr>
                  <a:defRPr sz="105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Main!$C$39:$F$39</c:f>
              <c:strCache>
                <c:ptCount val="4"/>
                <c:pt idx="0">
                  <c:v>Energy</c:v>
                </c:pt>
                <c:pt idx="1">
                  <c:v>Telecom</c:v>
                </c:pt>
                <c:pt idx="2">
                  <c:v>Transport</c:v>
                </c:pt>
                <c:pt idx="3">
                  <c:v>Water and Sewerage</c:v>
                </c:pt>
              </c:strCache>
            </c:strRef>
          </c:cat>
          <c:val>
            <c:numRef>
              <c:f>Main!$C$47:$F$47</c:f>
              <c:numCache>
                <c:formatCode>0.00%_);\-0.00%_);"-  ";" "@</c:formatCode>
                <c:ptCount val="4"/>
                <c:pt idx="0">
                  <c:v>0.17121478873239401</c:v>
                </c:pt>
                <c:pt idx="1">
                  <c:v>6.1568061568061598E-2</c:v>
                </c:pt>
                <c:pt idx="2">
                  <c:v>0.10376398779247201</c:v>
                </c:pt>
                <c:pt idx="3">
                  <c:v>0.157352941176471</c:v>
                </c:pt>
              </c:numCache>
            </c:numRef>
          </c:val>
        </c:ser>
        <c:dLbls>
          <c:showLegendKey val="0"/>
          <c:showVal val="0"/>
          <c:showCatName val="0"/>
          <c:showSerName val="0"/>
          <c:showPercent val="0"/>
          <c:showBubbleSize val="0"/>
        </c:dLbls>
        <c:gapWidth val="150"/>
        <c:axId val="327323712"/>
        <c:axId val="327943936"/>
      </c:barChart>
      <c:catAx>
        <c:axId val="327323712"/>
        <c:scaling>
          <c:orientation val="minMax"/>
        </c:scaling>
        <c:delete val="0"/>
        <c:axPos val="b"/>
        <c:numFmt formatCode="General" sourceLinked="0"/>
        <c:majorTickMark val="out"/>
        <c:minorTickMark val="none"/>
        <c:tickLblPos val="nextTo"/>
        <c:txPr>
          <a:bodyPr/>
          <a:lstStyle/>
          <a:p>
            <a:pPr>
              <a:defRPr sz="1000" b="1"/>
            </a:pPr>
            <a:endParaRPr lang="en-US"/>
          </a:p>
        </c:txPr>
        <c:crossAx val="327943936"/>
        <c:crosses val="autoZero"/>
        <c:auto val="1"/>
        <c:lblAlgn val="ctr"/>
        <c:lblOffset val="100"/>
        <c:noMultiLvlLbl val="0"/>
      </c:catAx>
      <c:valAx>
        <c:axId val="327943936"/>
        <c:scaling>
          <c:orientation val="minMax"/>
        </c:scaling>
        <c:delete val="1"/>
        <c:axPos val="l"/>
        <c:numFmt formatCode="0.00%_);\-0.00%_);&quot;0%&quot;;&quot; &quot;@" sourceLinked="0"/>
        <c:majorTickMark val="out"/>
        <c:minorTickMark val="none"/>
        <c:tickLblPos val="nextTo"/>
        <c:crossAx val="327323712"/>
        <c:crosses val="autoZero"/>
        <c:crossBetween val="between"/>
        <c:minorUnit val="0.05"/>
      </c:valAx>
    </c:plotArea>
    <c:plotVisOnly val="1"/>
    <c:dispBlanksAs val="gap"/>
    <c:showDLblsOverMax val="0"/>
  </c:chart>
  <c:spPr>
    <a:ln>
      <a:noFill/>
    </a:ln>
  </c:spPr>
  <c:txPr>
    <a:bodyPr/>
    <a:lstStyle/>
    <a:p>
      <a:pPr>
        <a:defRPr sz="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smtClean="0">
                <a:solidFill>
                  <a:schemeClr val="tx1"/>
                </a:solidFill>
                <a:effectLst/>
              </a:rPr>
              <a:t>Public and Private investments in Transport Projects</a:t>
            </a:r>
            <a:endParaRPr lang="en-US" sz="1400" dirty="0" smtClean="0">
              <a:solidFill>
                <a:schemeClr val="tx1"/>
              </a:solidFill>
              <a:effectLst/>
            </a:endParaRPr>
          </a:p>
          <a:p>
            <a:pPr>
              <a:defRPr b="1">
                <a:solidFill>
                  <a:schemeClr val="tx1"/>
                </a:solidFill>
              </a:defRPr>
            </a:pPr>
            <a:r>
              <a:rPr lang="en-US" sz="1400" b="1" dirty="0" smtClean="0">
                <a:solidFill>
                  <a:schemeClr val="tx1"/>
                </a:solidFill>
                <a:effectLst/>
              </a:rPr>
              <a:t>Percentage of GDP (2000-2014)</a:t>
            </a:r>
            <a:endParaRPr lang="en-US" sz="1400" dirty="0">
              <a:solidFill>
                <a:schemeClr val="tx1"/>
              </a:solidFill>
              <a:effectLst/>
            </a:endParaRPr>
          </a:p>
        </c:rich>
      </c:tx>
      <c:layout>
        <c:manualLayout>
          <c:xMode val="edge"/>
          <c:yMode val="edge"/>
          <c:x val="0.18833420134974591"/>
          <c:y val="4.0615178976346027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591004667578882"/>
          <c:y val="0.21122719929772144"/>
          <c:w val="0.87868285214348207"/>
          <c:h val="0.69368802857976097"/>
        </c:manualLayout>
      </c:layout>
      <c:stockChart>
        <c:ser>
          <c:idx val="0"/>
          <c:order val="0"/>
          <c:tx>
            <c:strRef>
              <c:f>Sheet1!$A$22</c:f>
              <c:strCache>
                <c:ptCount val="1"/>
                <c:pt idx="0">
                  <c:v>Min</c:v>
                </c:pt>
              </c:strCache>
            </c:strRef>
          </c:tx>
          <c:spPr>
            <a:ln w="19050" cap="rnd">
              <a:noFill/>
              <a:round/>
            </a:ln>
            <a:effectLst/>
          </c:spPr>
          <c:marker>
            <c:symbol val="none"/>
          </c:marker>
          <c:dPt>
            <c:idx val="5"/>
            <c:marker>
              <c:symbol val="none"/>
            </c:marker>
            <c:bubble3D val="0"/>
          </c:dPt>
          <c:cat>
            <c:strRef>
              <c:f>Sheet1!$B$21:$G$21</c:f>
              <c:strCache>
                <c:ptCount val="6"/>
                <c:pt idx="0">
                  <c:v>Argentina</c:v>
                </c:pt>
                <c:pt idx="1">
                  <c:v>Brasil</c:v>
                </c:pt>
                <c:pt idx="2">
                  <c:v>Chile</c:v>
                </c:pt>
                <c:pt idx="3">
                  <c:v>Colombia</c:v>
                </c:pt>
                <c:pt idx="4">
                  <c:v>Mexico</c:v>
                </c:pt>
                <c:pt idx="5">
                  <c:v>Peru</c:v>
                </c:pt>
              </c:strCache>
            </c:strRef>
          </c:cat>
          <c:val>
            <c:numRef>
              <c:f>Sheet1!$B$22:$G$22</c:f>
              <c:numCache>
                <c:formatCode>0.0%</c:formatCode>
                <c:ptCount val="6"/>
                <c:pt idx="0">
                  <c:v>2.088422065547484E-3</c:v>
                </c:pt>
                <c:pt idx="1">
                  <c:v>1.987908188922795E-3</c:v>
                </c:pt>
                <c:pt idx="2">
                  <c:v>9.751944072877777E-3</c:v>
                </c:pt>
                <c:pt idx="3">
                  <c:v>4.7018592343892364E-3</c:v>
                </c:pt>
                <c:pt idx="4">
                  <c:v>1.6852746114048381E-3</c:v>
                </c:pt>
                <c:pt idx="5">
                  <c:v>2.9156923256887313E-3</c:v>
                </c:pt>
              </c:numCache>
            </c:numRef>
          </c:val>
          <c:smooth val="0"/>
        </c:ser>
        <c:ser>
          <c:idx val="1"/>
          <c:order val="1"/>
          <c:tx>
            <c:strRef>
              <c:f>Sheet1!$A$23</c:f>
              <c:strCache>
                <c:ptCount val="1"/>
                <c:pt idx="0">
                  <c:v>Promedio</c:v>
                </c:pt>
              </c:strCache>
            </c:strRef>
          </c:tx>
          <c:spPr>
            <a:ln w="19050" cap="rnd">
              <a:noFill/>
              <a:round/>
            </a:ln>
            <a:effectLst/>
          </c:spPr>
          <c:marker>
            <c:symbol val="square"/>
            <c:size val="8"/>
            <c:spPr>
              <a:solidFill>
                <a:schemeClr val="accent2"/>
              </a:solidFill>
              <a:ln w="9525">
                <a:solidFill>
                  <a:schemeClr val="accent2"/>
                </a:solidFill>
              </a:ln>
              <a:effectLst/>
            </c:spPr>
          </c:marker>
          <c:cat>
            <c:strRef>
              <c:f>Sheet1!$B$21:$G$21</c:f>
              <c:strCache>
                <c:ptCount val="6"/>
                <c:pt idx="0">
                  <c:v>Argentina</c:v>
                </c:pt>
                <c:pt idx="1">
                  <c:v>Brasil</c:v>
                </c:pt>
                <c:pt idx="2">
                  <c:v>Chile</c:v>
                </c:pt>
                <c:pt idx="3">
                  <c:v>Colombia</c:v>
                </c:pt>
                <c:pt idx="4">
                  <c:v>Mexico</c:v>
                </c:pt>
                <c:pt idx="5">
                  <c:v>Peru</c:v>
                </c:pt>
              </c:strCache>
            </c:strRef>
          </c:cat>
          <c:val>
            <c:numRef>
              <c:f>Sheet1!$B$23:$G$23</c:f>
              <c:numCache>
                <c:formatCode>0.0%</c:formatCode>
                <c:ptCount val="6"/>
                <c:pt idx="0">
                  <c:v>1.1340607076495849E-2</c:v>
                </c:pt>
                <c:pt idx="1">
                  <c:v>1.0085408527196728E-2</c:v>
                </c:pt>
                <c:pt idx="2">
                  <c:v>1.822669668317304E-2</c:v>
                </c:pt>
                <c:pt idx="3">
                  <c:v>1.4103068148530396E-2</c:v>
                </c:pt>
                <c:pt idx="4">
                  <c:v>4.237318441079157E-3</c:v>
                </c:pt>
                <c:pt idx="5">
                  <c:v>1.374397231095096E-2</c:v>
                </c:pt>
              </c:numCache>
            </c:numRef>
          </c:val>
          <c:smooth val="0"/>
        </c:ser>
        <c:ser>
          <c:idx val="2"/>
          <c:order val="2"/>
          <c:tx>
            <c:strRef>
              <c:f>Sheet1!$A$24</c:f>
              <c:strCache>
                <c:ptCount val="1"/>
                <c:pt idx="0">
                  <c:v>Max</c:v>
                </c:pt>
              </c:strCache>
            </c:strRef>
          </c:tx>
          <c:spPr>
            <a:ln w="19050" cap="rnd">
              <a:noFill/>
              <a:round/>
            </a:ln>
            <a:effectLst/>
          </c:spPr>
          <c:marker>
            <c:symbol val="dot"/>
            <c:size val="3"/>
            <c:spPr>
              <a:solidFill>
                <a:schemeClr val="accent3"/>
              </a:solidFill>
              <a:ln w="9525">
                <a:solidFill>
                  <a:schemeClr val="accent3"/>
                </a:solidFill>
              </a:ln>
              <a:effectLst/>
            </c:spPr>
          </c:marker>
          <c:cat>
            <c:strRef>
              <c:f>Sheet1!$B$21:$G$21</c:f>
              <c:strCache>
                <c:ptCount val="6"/>
                <c:pt idx="0">
                  <c:v>Argentina</c:v>
                </c:pt>
                <c:pt idx="1">
                  <c:v>Brasil</c:v>
                </c:pt>
                <c:pt idx="2">
                  <c:v>Chile</c:v>
                </c:pt>
                <c:pt idx="3">
                  <c:v>Colombia</c:v>
                </c:pt>
                <c:pt idx="4">
                  <c:v>Mexico</c:v>
                </c:pt>
                <c:pt idx="5">
                  <c:v>Peru</c:v>
                </c:pt>
              </c:strCache>
            </c:strRef>
          </c:cat>
          <c:val>
            <c:numRef>
              <c:f>Sheet1!$B$24:$G$24</c:f>
              <c:numCache>
                <c:formatCode>0.0%</c:formatCode>
                <c:ptCount val="6"/>
                <c:pt idx="0">
                  <c:v>1.7638656911626516E-2</c:v>
                </c:pt>
                <c:pt idx="1">
                  <c:v>2.0534000880560344E-2</c:v>
                </c:pt>
                <c:pt idx="2">
                  <c:v>5.80784314540473E-2</c:v>
                </c:pt>
                <c:pt idx="3">
                  <c:v>2.544208765711892E-2</c:v>
                </c:pt>
                <c:pt idx="4">
                  <c:v>9.3756614889127232E-3</c:v>
                </c:pt>
                <c:pt idx="5">
                  <c:v>2.4781809978843276E-2</c:v>
                </c:pt>
              </c:numCache>
            </c:numRef>
          </c:val>
          <c:smooth val="0"/>
        </c:ser>
        <c:dLbls>
          <c:showLegendKey val="0"/>
          <c:showVal val="0"/>
          <c:showCatName val="0"/>
          <c:showSerName val="0"/>
          <c:showPercent val="0"/>
          <c:showBubbleSize val="0"/>
        </c:dLbls>
        <c:hiLowLines>
          <c:spPr>
            <a:ln w="25400" cap="flat" cmpd="sng" algn="ctr">
              <a:solidFill>
                <a:schemeClr val="accent6"/>
              </a:solidFill>
              <a:round/>
              <a:headEnd type="oval"/>
              <a:tailEnd type="oval"/>
            </a:ln>
            <a:effectLst/>
          </c:spPr>
        </c:hiLowLines>
        <c:axId val="327944720"/>
        <c:axId val="327945112"/>
      </c:stockChart>
      <c:catAx>
        <c:axId val="32794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327945112"/>
        <c:crosses val="autoZero"/>
        <c:auto val="1"/>
        <c:lblAlgn val="ctr"/>
        <c:lblOffset val="100"/>
        <c:noMultiLvlLbl val="0"/>
      </c:catAx>
      <c:valAx>
        <c:axId val="327945112"/>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7944720"/>
        <c:crosses val="autoZero"/>
        <c:crossBetween val="between"/>
      </c:valAx>
      <c:spPr>
        <a:noFill/>
        <a:ln>
          <a:noFill/>
        </a:ln>
        <a:effectLst/>
      </c:spPr>
    </c:plotArea>
    <c:legend>
      <c:legendPos val="b"/>
      <c:legendEntry>
        <c:idx val="0"/>
        <c:delete val="1"/>
      </c:legendEntry>
      <c:legendEntry>
        <c:idx val="2"/>
        <c:delete val="1"/>
      </c:legendEntry>
      <c:layout>
        <c:manualLayout>
          <c:xMode val="edge"/>
          <c:yMode val="edge"/>
          <c:x val="0.63228062117235351"/>
          <c:y val="0.29687445319335087"/>
          <c:w val="0.17199912510936133"/>
          <c:h val="8.3717191601049873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a:solidFill>
                  <a:schemeClr val="tx1"/>
                </a:solidFill>
              </a:rPr>
              <a:t>Quality of electricity supply, 1-7 (best)</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4590679098778007E-2"/>
          <c:y val="0.10747701313455221"/>
          <c:w val="0.90556268411768981"/>
          <c:h val="0.48318326223250563"/>
        </c:manualLayout>
      </c:layout>
      <c:lineChart>
        <c:grouping val="standard"/>
        <c:varyColors val="0"/>
        <c:ser>
          <c:idx val="0"/>
          <c:order val="0"/>
          <c:tx>
            <c:strRef>
              <c:f>WEF!$B$2</c:f>
              <c:strCache>
                <c:ptCount val="1"/>
                <c:pt idx="0">
                  <c:v>Average GCR</c:v>
                </c:pt>
              </c:strCache>
            </c:strRef>
          </c:tx>
          <c:spPr>
            <a:ln w="28575" cap="rnd">
              <a:solidFill>
                <a:schemeClr val="accent1"/>
              </a:solidFill>
              <a:round/>
            </a:ln>
            <a:effectLst/>
          </c:spPr>
          <c:marker>
            <c:symbol val="none"/>
          </c:marker>
          <c:cat>
            <c:strRef>
              <c:f>WEF!$A$3:$A$11</c:f>
              <c:strCache>
                <c:ptCount val="9"/>
                <c:pt idx="0">
                  <c:v>2006-2007</c:v>
                </c:pt>
                <c:pt idx="1">
                  <c:v>2007-2008</c:v>
                </c:pt>
                <c:pt idx="2">
                  <c:v>2008-2009</c:v>
                </c:pt>
                <c:pt idx="3">
                  <c:v>2009-2010</c:v>
                </c:pt>
                <c:pt idx="4">
                  <c:v>2010-2011</c:v>
                </c:pt>
                <c:pt idx="5">
                  <c:v>2011-2012</c:v>
                </c:pt>
                <c:pt idx="6">
                  <c:v>2012-2013</c:v>
                </c:pt>
                <c:pt idx="7">
                  <c:v>2013-2014</c:v>
                </c:pt>
                <c:pt idx="8">
                  <c:v>2014-2015</c:v>
                </c:pt>
              </c:strCache>
            </c:strRef>
          </c:cat>
          <c:val>
            <c:numRef>
              <c:f>WEF!$B$3:$B$11</c:f>
              <c:numCache>
                <c:formatCode>_(* #,##0.00_);_(* \(#,##0.00\);_(* "-"??_);_(@_)</c:formatCode>
                <c:ptCount val="9"/>
                <c:pt idx="0">
                  <c:v>4.5525738795459132</c:v>
                </c:pt>
                <c:pt idx="1">
                  <c:v>4.567611840123198</c:v>
                </c:pt>
                <c:pt idx="2">
                  <c:v>4.5760078865887577</c:v>
                </c:pt>
                <c:pt idx="3">
                  <c:v>4.6124286315348266</c:v>
                </c:pt>
                <c:pt idx="4">
                  <c:v>4.5637492180644159</c:v>
                </c:pt>
                <c:pt idx="5">
                  <c:v>4.5123480217362504</c:v>
                </c:pt>
                <c:pt idx="6">
                  <c:v>4.4877261801910135</c:v>
                </c:pt>
                <c:pt idx="7">
                  <c:v>4.5042912390208789</c:v>
                </c:pt>
                <c:pt idx="8">
                  <c:v>4.4993160524236586</c:v>
                </c:pt>
              </c:numCache>
            </c:numRef>
          </c:val>
          <c:smooth val="0"/>
        </c:ser>
        <c:ser>
          <c:idx val="1"/>
          <c:order val="1"/>
          <c:tx>
            <c:strRef>
              <c:f>WEF!$C$2</c:f>
              <c:strCache>
                <c:ptCount val="1"/>
                <c:pt idx="0">
                  <c:v>LAC</c:v>
                </c:pt>
              </c:strCache>
            </c:strRef>
          </c:tx>
          <c:spPr>
            <a:ln w="28575" cap="rnd">
              <a:solidFill>
                <a:schemeClr val="accent2"/>
              </a:solidFill>
              <a:round/>
            </a:ln>
            <a:effectLst/>
          </c:spPr>
          <c:marker>
            <c:symbol val="none"/>
          </c:marker>
          <c:cat>
            <c:strRef>
              <c:f>WEF!$A$3:$A$11</c:f>
              <c:strCache>
                <c:ptCount val="9"/>
                <c:pt idx="0">
                  <c:v>2006-2007</c:v>
                </c:pt>
                <c:pt idx="1">
                  <c:v>2007-2008</c:v>
                </c:pt>
                <c:pt idx="2">
                  <c:v>2008-2009</c:v>
                </c:pt>
                <c:pt idx="3">
                  <c:v>2009-2010</c:v>
                </c:pt>
                <c:pt idx="4">
                  <c:v>2010-2011</c:v>
                </c:pt>
                <c:pt idx="5">
                  <c:v>2011-2012</c:v>
                </c:pt>
                <c:pt idx="6">
                  <c:v>2012-2013</c:v>
                </c:pt>
                <c:pt idx="7">
                  <c:v>2013-2014</c:v>
                </c:pt>
                <c:pt idx="8">
                  <c:v>2014-2015</c:v>
                </c:pt>
              </c:strCache>
            </c:strRef>
          </c:cat>
          <c:val>
            <c:numRef>
              <c:f>WEF!$C$3:$C$11</c:f>
              <c:numCache>
                <c:formatCode>_(* #,##0.00_);_(* \(#,##0.00\);_(* "-"??_);_(@_)</c:formatCode>
                <c:ptCount val="9"/>
                <c:pt idx="0">
                  <c:v>3.7265841371303376</c:v>
                </c:pt>
                <c:pt idx="1">
                  <c:v>3.7054737825666426</c:v>
                </c:pt>
                <c:pt idx="2">
                  <c:v>3.6685082370867503</c:v>
                </c:pt>
                <c:pt idx="3">
                  <c:v>3.7866907792383229</c:v>
                </c:pt>
                <c:pt idx="4">
                  <c:v>3.8589953543689433</c:v>
                </c:pt>
                <c:pt idx="5">
                  <c:v>4.2276226384383646</c:v>
                </c:pt>
                <c:pt idx="6">
                  <c:v>4.0703990948148263</c:v>
                </c:pt>
                <c:pt idx="7">
                  <c:v>4.0494309597335629</c:v>
                </c:pt>
                <c:pt idx="8">
                  <c:v>3.8482899581145942</c:v>
                </c:pt>
              </c:numCache>
            </c:numRef>
          </c:val>
          <c:smooth val="0"/>
        </c:ser>
        <c:ser>
          <c:idx val="2"/>
          <c:order val="2"/>
          <c:tx>
            <c:strRef>
              <c:f>WEF!$D$2</c:f>
              <c:strCache>
                <c:ptCount val="1"/>
                <c:pt idx="0">
                  <c:v>Emerging and Developing Asia</c:v>
                </c:pt>
              </c:strCache>
            </c:strRef>
          </c:tx>
          <c:spPr>
            <a:ln w="28575" cap="rnd">
              <a:solidFill>
                <a:schemeClr val="accent3"/>
              </a:solidFill>
              <a:round/>
            </a:ln>
            <a:effectLst/>
          </c:spPr>
          <c:marker>
            <c:symbol val="none"/>
          </c:marker>
          <c:cat>
            <c:strRef>
              <c:f>WEF!$A$3:$A$11</c:f>
              <c:strCache>
                <c:ptCount val="9"/>
                <c:pt idx="0">
                  <c:v>2006-2007</c:v>
                </c:pt>
                <c:pt idx="1">
                  <c:v>2007-2008</c:v>
                </c:pt>
                <c:pt idx="2">
                  <c:v>2008-2009</c:v>
                </c:pt>
                <c:pt idx="3">
                  <c:v>2009-2010</c:v>
                </c:pt>
                <c:pt idx="4">
                  <c:v>2010-2011</c:v>
                </c:pt>
                <c:pt idx="5">
                  <c:v>2011-2012</c:v>
                </c:pt>
                <c:pt idx="6">
                  <c:v>2012-2013</c:v>
                </c:pt>
                <c:pt idx="7">
                  <c:v>2013-2014</c:v>
                </c:pt>
                <c:pt idx="8">
                  <c:v>2014-2015</c:v>
                </c:pt>
              </c:strCache>
            </c:strRef>
          </c:cat>
          <c:val>
            <c:numRef>
              <c:f>WEF!$D$3:$D$11</c:f>
              <c:numCache>
                <c:formatCode>_(* #,##0.00_);_(* \(#,##0.00\);_(* "-"??_);_(@_)</c:formatCode>
                <c:ptCount val="9"/>
                <c:pt idx="0">
                  <c:v>2.6097990131665516</c:v>
                </c:pt>
                <c:pt idx="1">
                  <c:v>2.6798784288434483</c:v>
                </c:pt>
                <c:pt idx="2">
                  <c:v>3.0180196177768202</c:v>
                </c:pt>
                <c:pt idx="3">
                  <c:v>2.988685898742951</c:v>
                </c:pt>
                <c:pt idx="4">
                  <c:v>2.9914261605446724</c:v>
                </c:pt>
                <c:pt idx="5">
                  <c:v>3.0665716424383551</c:v>
                </c:pt>
                <c:pt idx="6">
                  <c:v>3.2166525071262497</c:v>
                </c:pt>
                <c:pt idx="7">
                  <c:v>4.0738060718254339</c:v>
                </c:pt>
                <c:pt idx="8">
                  <c:v>3.8118448620431717</c:v>
                </c:pt>
              </c:numCache>
            </c:numRef>
          </c:val>
          <c:smooth val="0"/>
        </c:ser>
        <c:ser>
          <c:idx val="5"/>
          <c:order val="5"/>
          <c:tx>
            <c:strRef>
              <c:f>WEF!$G$2</c:f>
              <c:strCache>
                <c:ptCount val="1"/>
                <c:pt idx="0">
                  <c:v>Emerging and Developing Europe</c:v>
                </c:pt>
              </c:strCache>
            </c:strRef>
          </c:tx>
          <c:spPr>
            <a:ln w="28575" cap="rnd">
              <a:solidFill>
                <a:schemeClr val="accent6"/>
              </a:solidFill>
              <a:round/>
            </a:ln>
            <a:effectLst/>
          </c:spPr>
          <c:marker>
            <c:symbol val="none"/>
          </c:marker>
          <c:cat>
            <c:strRef>
              <c:f>WEF!$A$3:$A$11</c:f>
              <c:strCache>
                <c:ptCount val="9"/>
                <c:pt idx="0">
                  <c:v>2006-2007</c:v>
                </c:pt>
                <c:pt idx="1">
                  <c:v>2007-2008</c:v>
                </c:pt>
                <c:pt idx="2">
                  <c:v>2008-2009</c:v>
                </c:pt>
                <c:pt idx="3">
                  <c:v>2009-2010</c:v>
                </c:pt>
                <c:pt idx="4">
                  <c:v>2010-2011</c:v>
                </c:pt>
                <c:pt idx="5">
                  <c:v>2011-2012</c:v>
                </c:pt>
                <c:pt idx="6">
                  <c:v>2012-2013</c:v>
                </c:pt>
                <c:pt idx="7">
                  <c:v>2013-2014</c:v>
                </c:pt>
                <c:pt idx="8">
                  <c:v>2014-2015</c:v>
                </c:pt>
              </c:strCache>
            </c:strRef>
          </c:cat>
          <c:val>
            <c:numRef>
              <c:f>WEF!$G$3:$G$11</c:f>
              <c:numCache>
                <c:formatCode>_(* #,##0.00_);_(* \(#,##0.00\);_(* "-"??_);_(@_)</c:formatCode>
                <c:ptCount val="9"/>
                <c:pt idx="0">
                  <c:v>3.5410569444575444</c:v>
                </c:pt>
                <c:pt idx="1">
                  <c:v>4.2287221723240549</c:v>
                </c:pt>
                <c:pt idx="2">
                  <c:v>4.3358149462311948</c:v>
                </c:pt>
                <c:pt idx="3">
                  <c:v>4.4608942224226107</c:v>
                </c:pt>
                <c:pt idx="4">
                  <c:v>4.7569660526758781</c:v>
                </c:pt>
                <c:pt idx="5">
                  <c:v>4.9542157625361876</c:v>
                </c:pt>
                <c:pt idx="6">
                  <c:v>5.0155387824516557</c:v>
                </c:pt>
                <c:pt idx="7">
                  <c:v>5.0519589898952262</c:v>
                </c:pt>
                <c:pt idx="8">
                  <c:v>4.5705234148738603</c:v>
                </c:pt>
              </c:numCache>
            </c:numRef>
          </c:val>
          <c:smooth val="0"/>
        </c:ser>
        <c:ser>
          <c:idx val="6"/>
          <c:order val="6"/>
          <c:tx>
            <c:strRef>
              <c:f>WEF!$H$2</c:f>
              <c:strCache>
                <c:ptCount val="1"/>
                <c:pt idx="0">
                  <c:v>High income: OECD</c:v>
                </c:pt>
              </c:strCache>
            </c:strRef>
          </c:tx>
          <c:spPr>
            <a:ln w="28575" cap="rnd">
              <a:solidFill>
                <a:schemeClr val="accent1">
                  <a:lumMod val="60000"/>
                </a:schemeClr>
              </a:solidFill>
              <a:round/>
            </a:ln>
            <a:effectLst/>
          </c:spPr>
          <c:marker>
            <c:symbol val="none"/>
          </c:marker>
          <c:cat>
            <c:strRef>
              <c:f>WEF!$A$3:$A$11</c:f>
              <c:strCache>
                <c:ptCount val="9"/>
                <c:pt idx="0">
                  <c:v>2006-2007</c:v>
                </c:pt>
                <c:pt idx="1">
                  <c:v>2007-2008</c:v>
                </c:pt>
                <c:pt idx="2">
                  <c:v>2008-2009</c:v>
                </c:pt>
                <c:pt idx="3">
                  <c:v>2009-2010</c:v>
                </c:pt>
                <c:pt idx="4">
                  <c:v>2010-2011</c:v>
                </c:pt>
                <c:pt idx="5">
                  <c:v>2011-2012</c:v>
                </c:pt>
                <c:pt idx="6">
                  <c:v>2012-2013</c:v>
                </c:pt>
                <c:pt idx="7">
                  <c:v>2013-2014</c:v>
                </c:pt>
                <c:pt idx="8">
                  <c:v>2014-2015</c:v>
                </c:pt>
              </c:strCache>
            </c:strRef>
          </c:cat>
          <c:val>
            <c:numRef>
              <c:f>WEF!$H$3:$H$11</c:f>
              <c:numCache>
                <c:formatCode>_(* #,##0.00_);_(* \(#,##0.00\);_(* "-"??_);_(@_)</c:formatCode>
                <c:ptCount val="9"/>
                <c:pt idx="0">
                  <c:v>6.1799997368257706</c:v>
                </c:pt>
                <c:pt idx="1">
                  <c:v>6.1844985584592758</c:v>
                </c:pt>
                <c:pt idx="2">
                  <c:v>6.1989877754314282</c:v>
                </c:pt>
                <c:pt idx="3">
                  <c:v>6.2383949936085523</c:v>
                </c:pt>
                <c:pt idx="4">
                  <c:v>6.2654760663286071</c:v>
                </c:pt>
                <c:pt idx="5">
                  <c:v>6.2783738075266564</c:v>
                </c:pt>
                <c:pt idx="6">
                  <c:v>6.2403889593697421</c:v>
                </c:pt>
                <c:pt idx="7">
                  <c:v>6.2282997423277369</c:v>
                </c:pt>
                <c:pt idx="8">
                  <c:v>6.2431452626936199</c:v>
                </c:pt>
              </c:numCache>
            </c:numRef>
          </c:val>
          <c:smooth val="0"/>
        </c:ser>
        <c:dLbls>
          <c:showLegendKey val="0"/>
          <c:showVal val="0"/>
          <c:showCatName val="0"/>
          <c:showSerName val="0"/>
          <c:showPercent val="0"/>
          <c:showBubbleSize val="0"/>
        </c:dLbls>
        <c:smooth val="0"/>
        <c:axId val="327945896"/>
        <c:axId val="327946288"/>
        <c:extLst>
          <c:ext xmlns:c15="http://schemas.microsoft.com/office/drawing/2012/chart" uri="{02D57815-91ED-43cb-92C2-25804820EDAC}">
            <c15:filteredLineSeries>
              <c15:ser>
                <c:idx val="3"/>
                <c:order val="3"/>
                <c:tx>
                  <c:strRef>
                    <c:extLst>
                      <c:ext uri="{02D57815-91ED-43cb-92C2-25804820EDAC}">
                        <c15:formulaRef>
                          <c15:sqref>WEF!$E$2</c15:sqref>
                        </c15:formulaRef>
                      </c:ext>
                    </c:extLst>
                    <c:strCache>
                      <c:ptCount val="1"/>
                      <c:pt idx="0">
                        <c:v>MENA</c:v>
                      </c:pt>
                    </c:strCache>
                  </c:strRef>
                </c:tx>
                <c:spPr>
                  <a:ln w="28575" cap="rnd">
                    <a:solidFill>
                      <a:schemeClr val="accent4"/>
                    </a:solidFill>
                    <a:round/>
                  </a:ln>
                  <a:effectLst/>
                </c:spPr>
                <c:marker>
                  <c:symbol val="none"/>
                </c:marker>
                <c:cat>
                  <c:strRef>
                    <c:extLst>
                      <c:ext uri="{02D57815-91ED-43cb-92C2-25804820EDAC}">
                        <c15:formulaRef>
                          <c15:sqref>WEF!$A$3:$A$11</c15:sqref>
                        </c15:formulaRef>
                      </c:ext>
                    </c:extLst>
                    <c:strCache>
                      <c:ptCount val="9"/>
                      <c:pt idx="0">
                        <c:v>2006-2007</c:v>
                      </c:pt>
                      <c:pt idx="1">
                        <c:v>2007-2008</c:v>
                      </c:pt>
                      <c:pt idx="2">
                        <c:v>2008-2009</c:v>
                      </c:pt>
                      <c:pt idx="3">
                        <c:v>2009-2010</c:v>
                      </c:pt>
                      <c:pt idx="4">
                        <c:v>2010-2011</c:v>
                      </c:pt>
                      <c:pt idx="5">
                        <c:v>2011-2012</c:v>
                      </c:pt>
                      <c:pt idx="6">
                        <c:v>2012-2013</c:v>
                      </c:pt>
                      <c:pt idx="7">
                        <c:v>2013-2014</c:v>
                      </c:pt>
                      <c:pt idx="8">
                        <c:v>2014-2015</c:v>
                      </c:pt>
                    </c:strCache>
                  </c:strRef>
                </c:cat>
                <c:val>
                  <c:numRef>
                    <c:extLst>
                      <c:ext uri="{02D57815-91ED-43cb-92C2-25804820EDAC}">
                        <c15:formulaRef>
                          <c15:sqref>WEF!$E$3:$E$11</c15:sqref>
                        </c15:formulaRef>
                      </c:ext>
                    </c:extLst>
                    <c:numCache>
                      <c:formatCode>_(* #,##0.00_);_(* \(#,##0.00\);_(* "-"??_);_(@_)</c:formatCode>
                      <c:ptCount val="9"/>
                      <c:pt idx="0">
                        <c:v>3.2543026201809875</c:v>
                      </c:pt>
                      <c:pt idx="1">
                        <c:v>4.1582721421801736</c:v>
                      </c:pt>
                      <c:pt idx="2">
                        <c:v>4.1671314907081793</c:v>
                      </c:pt>
                      <c:pt idx="3">
                        <c:v>4.1285952899035223</c:v>
                      </c:pt>
                      <c:pt idx="4">
                        <c:v>4.5277696151684106</c:v>
                      </c:pt>
                      <c:pt idx="5">
                        <c:v>4.412279825229863</c:v>
                      </c:pt>
                      <c:pt idx="6">
                        <c:v>4.4076763975483191</c:v>
                      </c:pt>
                      <c:pt idx="7">
                        <c:v>4.6201633136594351</c:v>
                      </c:pt>
                      <c:pt idx="8">
                        <c:v>4.4411643715128806</c:v>
                      </c:pt>
                    </c:numCache>
                  </c:numRef>
                </c:val>
                <c:smooth val="0"/>
              </c15:ser>
            </c15:filteredLineSeries>
            <c15:filteredLineSeries>
              <c15:ser>
                <c:idx val="4"/>
                <c:order val="4"/>
                <c:tx>
                  <c:strRef>
                    <c:extLst xmlns:c15="http://schemas.microsoft.com/office/drawing/2012/chart">
                      <c:ext xmlns:c15="http://schemas.microsoft.com/office/drawing/2012/chart" uri="{02D57815-91ED-43cb-92C2-25804820EDAC}">
                        <c15:formulaRef>
                          <c15:sqref>WEF!$F$2</c15:sqref>
                        </c15:formulaRef>
                      </c:ext>
                    </c:extLst>
                    <c:strCache>
                      <c:ptCount val="1"/>
                      <c:pt idx="0">
                        <c:v>Sub-Saharan Africa</c:v>
                      </c:pt>
                    </c:strCache>
                  </c:strRef>
                </c:tx>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WEF!$A$3:$A$11</c15:sqref>
                        </c15:formulaRef>
                      </c:ext>
                    </c:extLst>
                    <c:strCache>
                      <c:ptCount val="9"/>
                      <c:pt idx="0">
                        <c:v>2006-2007</c:v>
                      </c:pt>
                      <c:pt idx="1">
                        <c:v>2007-2008</c:v>
                      </c:pt>
                      <c:pt idx="2">
                        <c:v>2008-2009</c:v>
                      </c:pt>
                      <c:pt idx="3">
                        <c:v>2009-2010</c:v>
                      </c:pt>
                      <c:pt idx="4">
                        <c:v>2010-2011</c:v>
                      </c:pt>
                      <c:pt idx="5">
                        <c:v>2011-2012</c:v>
                      </c:pt>
                      <c:pt idx="6">
                        <c:v>2012-2013</c:v>
                      </c:pt>
                      <c:pt idx="7">
                        <c:v>2013-2014</c:v>
                      </c:pt>
                      <c:pt idx="8">
                        <c:v>2014-2015</c:v>
                      </c:pt>
                    </c:strCache>
                  </c:strRef>
                </c:cat>
                <c:val>
                  <c:numRef>
                    <c:extLst xmlns:c15="http://schemas.microsoft.com/office/drawing/2012/chart">
                      <c:ext xmlns:c15="http://schemas.microsoft.com/office/drawing/2012/chart" uri="{02D57815-91ED-43cb-92C2-25804820EDAC}">
                        <c15:formulaRef>
                          <c15:sqref>WEF!$F$3:$F$11</c15:sqref>
                        </c15:formulaRef>
                      </c:ext>
                    </c:extLst>
                    <c:numCache>
                      <c:formatCode>_(* #,##0.00_);_(* \(#,##0.00\);_(* "-"??_);_(@_)</c:formatCode>
                      <c:ptCount val="9"/>
                      <c:pt idx="0">
                        <c:v>1.9285678001986739</c:v>
                      </c:pt>
                      <c:pt idx="1">
                        <c:v>1.9993975791625278</c:v>
                      </c:pt>
                      <c:pt idx="2">
                        <c:v>2.3305031938058138</c:v>
                      </c:pt>
                      <c:pt idx="3">
                        <c:v>2.3701870281215518</c:v>
                      </c:pt>
                      <c:pt idx="4">
                        <c:v>2.6070436791116411</c:v>
                      </c:pt>
                      <c:pt idx="5">
                        <c:v>2.5086907151972491</c:v>
                      </c:pt>
                      <c:pt idx="6">
                        <c:v>2.9104800421702359</c:v>
                      </c:pt>
                      <c:pt idx="7">
                        <c:v>2.9154175482703493</c:v>
                      </c:pt>
                      <c:pt idx="8">
                        <c:v>2.802493833986393</c:v>
                      </c:pt>
                    </c:numCache>
                  </c:numRef>
                </c:val>
                <c:smooth val="0"/>
              </c15:ser>
            </c15:filteredLineSeries>
          </c:ext>
        </c:extLst>
      </c:lineChart>
      <c:catAx>
        <c:axId val="327945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27946288"/>
        <c:crosses val="autoZero"/>
        <c:auto val="1"/>
        <c:lblAlgn val="ctr"/>
        <c:lblOffset val="100"/>
        <c:noMultiLvlLbl val="0"/>
      </c:catAx>
      <c:valAx>
        <c:axId val="327946288"/>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27945896"/>
        <c:crosses val="autoZero"/>
        <c:crossBetween val="between"/>
      </c:valAx>
      <c:spPr>
        <a:noFill/>
        <a:ln>
          <a:noFill/>
        </a:ln>
        <a:effectLst/>
      </c:spPr>
    </c:plotArea>
    <c:legend>
      <c:legendPos val="b"/>
      <c:layout>
        <c:manualLayout>
          <c:xMode val="edge"/>
          <c:yMode val="edge"/>
          <c:x val="2.3071903934702195E-2"/>
          <c:y val="0.75010718133012422"/>
          <c:w val="0.946789545198089"/>
          <c:h val="0.23018903735392179"/>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a:solidFill>
                  <a:schemeClr val="tx1"/>
                </a:solidFill>
              </a:rPr>
              <a:t>Quality of overall infrastructure, 1-7 (best)</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4590679098778007E-2"/>
          <c:y val="0.10747701313455221"/>
          <c:w val="0.90556268411768981"/>
          <c:h val="0.52493124225299681"/>
        </c:manualLayout>
      </c:layout>
      <c:lineChart>
        <c:grouping val="standard"/>
        <c:varyColors val="0"/>
        <c:ser>
          <c:idx val="0"/>
          <c:order val="0"/>
          <c:tx>
            <c:strRef>
              <c:f>WEF!$B$18</c:f>
              <c:strCache>
                <c:ptCount val="1"/>
                <c:pt idx="0">
                  <c:v>Average GCR</c:v>
                </c:pt>
              </c:strCache>
            </c:strRef>
          </c:tx>
          <c:spPr>
            <a:ln w="28575" cap="rnd">
              <a:solidFill>
                <a:schemeClr val="accent1"/>
              </a:solidFill>
              <a:round/>
            </a:ln>
            <a:effectLst/>
          </c:spPr>
          <c:marker>
            <c:symbol val="none"/>
          </c:marker>
          <c:cat>
            <c:strRef>
              <c:f>WEF!$A$19:$A$27</c:f>
              <c:strCache>
                <c:ptCount val="9"/>
                <c:pt idx="0">
                  <c:v>2006-2007</c:v>
                </c:pt>
                <c:pt idx="1">
                  <c:v>2007-2008</c:v>
                </c:pt>
                <c:pt idx="2">
                  <c:v>2008-2009</c:v>
                </c:pt>
                <c:pt idx="3">
                  <c:v>2009-2010</c:v>
                </c:pt>
                <c:pt idx="4">
                  <c:v>2010-2011</c:v>
                </c:pt>
                <c:pt idx="5">
                  <c:v>2011-2012</c:v>
                </c:pt>
                <c:pt idx="6">
                  <c:v>2012-2013</c:v>
                </c:pt>
                <c:pt idx="7">
                  <c:v>2013-2014</c:v>
                </c:pt>
                <c:pt idx="8">
                  <c:v>2014-2015</c:v>
                </c:pt>
              </c:strCache>
            </c:strRef>
          </c:cat>
          <c:val>
            <c:numRef>
              <c:f>WEF!$B$19:$B$27</c:f>
              <c:numCache>
                <c:formatCode>_(* #,##0.00_);_(* \(#,##0.00\);_(* "-"??_);_(@_)</c:formatCode>
                <c:ptCount val="9"/>
                <c:pt idx="0">
                  <c:v>3.8202533943109254</c:v>
                </c:pt>
                <c:pt idx="1">
                  <c:v>3.8185947541053573</c:v>
                </c:pt>
                <c:pt idx="2">
                  <c:v>3.8357670159244694</c:v>
                </c:pt>
                <c:pt idx="3">
                  <c:v>4.1094119537281095</c:v>
                </c:pt>
                <c:pt idx="4">
                  <c:v>4.3218368079973013</c:v>
                </c:pt>
                <c:pt idx="5">
                  <c:v>4.3070173940275103</c:v>
                </c:pt>
                <c:pt idx="6">
                  <c:v>4.301738042016634</c:v>
                </c:pt>
                <c:pt idx="7">
                  <c:v>4.2773213024451282</c:v>
                </c:pt>
                <c:pt idx="8">
                  <c:v>4.22753542453147</c:v>
                </c:pt>
              </c:numCache>
            </c:numRef>
          </c:val>
          <c:smooth val="0"/>
        </c:ser>
        <c:ser>
          <c:idx val="1"/>
          <c:order val="1"/>
          <c:tx>
            <c:strRef>
              <c:f>WEF!$C$18</c:f>
              <c:strCache>
                <c:ptCount val="1"/>
                <c:pt idx="0">
                  <c:v>LAC</c:v>
                </c:pt>
              </c:strCache>
            </c:strRef>
          </c:tx>
          <c:spPr>
            <a:ln w="28575" cap="rnd">
              <a:solidFill>
                <a:schemeClr val="accent2"/>
              </a:solidFill>
              <a:round/>
            </a:ln>
            <a:effectLst/>
          </c:spPr>
          <c:marker>
            <c:symbol val="none"/>
          </c:marker>
          <c:cat>
            <c:strRef>
              <c:f>WEF!$A$19:$A$27</c:f>
              <c:strCache>
                <c:ptCount val="9"/>
                <c:pt idx="0">
                  <c:v>2006-2007</c:v>
                </c:pt>
                <c:pt idx="1">
                  <c:v>2007-2008</c:v>
                </c:pt>
                <c:pt idx="2">
                  <c:v>2008-2009</c:v>
                </c:pt>
                <c:pt idx="3">
                  <c:v>2009-2010</c:v>
                </c:pt>
                <c:pt idx="4">
                  <c:v>2010-2011</c:v>
                </c:pt>
                <c:pt idx="5">
                  <c:v>2011-2012</c:v>
                </c:pt>
                <c:pt idx="6">
                  <c:v>2012-2013</c:v>
                </c:pt>
                <c:pt idx="7">
                  <c:v>2013-2014</c:v>
                </c:pt>
                <c:pt idx="8">
                  <c:v>2014-2015</c:v>
                </c:pt>
              </c:strCache>
            </c:strRef>
          </c:cat>
          <c:val>
            <c:numRef>
              <c:f>WEF!$C$19:$C$27</c:f>
              <c:numCache>
                <c:formatCode>_(* #,##0.00_);_(* \(#,##0.00\);_(* "-"??_);_(@_)</c:formatCode>
                <c:ptCount val="9"/>
                <c:pt idx="0">
                  <c:v>2.8539737391254647</c:v>
                </c:pt>
                <c:pt idx="1">
                  <c:v>2.8694615029099326</c:v>
                </c:pt>
                <c:pt idx="2">
                  <c:v>2.8773015135706599</c:v>
                </c:pt>
                <c:pt idx="3">
                  <c:v>3.2593501895967729</c:v>
                </c:pt>
                <c:pt idx="4">
                  <c:v>3.5138713097263286</c:v>
                </c:pt>
                <c:pt idx="5">
                  <c:v>3.8569712426836897</c:v>
                </c:pt>
                <c:pt idx="6">
                  <c:v>3.7015819143746818</c:v>
                </c:pt>
                <c:pt idx="7">
                  <c:v>3.7022120138130088</c:v>
                </c:pt>
                <c:pt idx="8">
                  <c:v>3.4910239364425255</c:v>
                </c:pt>
              </c:numCache>
            </c:numRef>
          </c:val>
          <c:smooth val="0"/>
        </c:ser>
        <c:ser>
          <c:idx val="2"/>
          <c:order val="2"/>
          <c:tx>
            <c:strRef>
              <c:f>WEF!$D$18</c:f>
              <c:strCache>
                <c:ptCount val="1"/>
                <c:pt idx="0">
                  <c:v>Emerging and Developing Asia</c:v>
                </c:pt>
              </c:strCache>
            </c:strRef>
          </c:tx>
          <c:spPr>
            <a:ln w="28575" cap="rnd">
              <a:solidFill>
                <a:schemeClr val="accent3"/>
              </a:solidFill>
              <a:round/>
            </a:ln>
            <a:effectLst/>
          </c:spPr>
          <c:marker>
            <c:symbol val="none"/>
          </c:marker>
          <c:cat>
            <c:strRef>
              <c:f>WEF!$A$19:$A$27</c:f>
              <c:strCache>
                <c:ptCount val="9"/>
                <c:pt idx="0">
                  <c:v>2006-2007</c:v>
                </c:pt>
                <c:pt idx="1">
                  <c:v>2007-2008</c:v>
                </c:pt>
                <c:pt idx="2">
                  <c:v>2008-2009</c:v>
                </c:pt>
                <c:pt idx="3">
                  <c:v>2009-2010</c:v>
                </c:pt>
                <c:pt idx="4">
                  <c:v>2010-2011</c:v>
                </c:pt>
                <c:pt idx="5">
                  <c:v>2011-2012</c:v>
                </c:pt>
                <c:pt idx="6">
                  <c:v>2012-2013</c:v>
                </c:pt>
                <c:pt idx="7">
                  <c:v>2013-2014</c:v>
                </c:pt>
                <c:pt idx="8">
                  <c:v>2014-2015</c:v>
                </c:pt>
              </c:strCache>
            </c:strRef>
          </c:cat>
          <c:val>
            <c:numRef>
              <c:f>WEF!$D$19:$D$27</c:f>
              <c:numCache>
                <c:formatCode>_(* #,##0.00_);_(* \(#,##0.00\);_(* "-"??_);_(@_)</c:formatCode>
                <c:ptCount val="9"/>
                <c:pt idx="0">
                  <c:v>2.3016364411347721</c:v>
                </c:pt>
                <c:pt idx="1">
                  <c:v>2.3288134511539047</c:v>
                </c:pt>
                <c:pt idx="2">
                  <c:v>2.634825420883637</c:v>
                </c:pt>
                <c:pt idx="3">
                  <c:v>2.8160169420547834</c:v>
                </c:pt>
                <c:pt idx="4">
                  <c:v>3.037485523289198</c:v>
                </c:pt>
                <c:pt idx="5">
                  <c:v>3.1112878691293093</c:v>
                </c:pt>
                <c:pt idx="6">
                  <c:v>3.189942383042415</c:v>
                </c:pt>
                <c:pt idx="7">
                  <c:v>3.884490030779828</c:v>
                </c:pt>
                <c:pt idx="8">
                  <c:v>3.5536253295934404</c:v>
                </c:pt>
              </c:numCache>
            </c:numRef>
          </c:val>
          <c:smooth val="0"/>
        </c:ser>
        <c:ser>
          <c:idx val="5"/>
          <c:order val="5"/>
          <c:tx>
            <c:strRef>
              <c:f>WEF!$G$18</c:f>
              <c:strCache>
                <c:ptCount val="1"/>
                <c:pt idx="0">
                  <c:v>Emerging and Developing Europe</c:v>
                </c:pt>
              </c:strCache>
            </c:strRef>
          </c:tx>
          <c:spPr>
            <a:ln w="28575" cap="rnd">
              <a:solidFill>
                <a:schemeClr val="accent6"/>
              </a:solidFill>
              <a:round/>
            </a:ln>
            <a:effectLst/>
          </c:spPr>
          <c:marker>
            <c:symbol val="none"/>
          </c:marker>
          <c:cat>
            <c:strRef>
              <c:f>WEF!$A$19:$A$27</c:f>
              <c:strCache>
                <c:ptCount val="9"/>
                <c:pt idx="0">
                  <c:v>2006-2007</c:v>
                </c:pt>
                <c:pt idx="1">
                  <c:v>2007-2008</c:v>
                </c:pt>
                <c:pt idx="2">
                  <c:v>2008-2009</c:v>
                </c:pt>
                <c:pt idx="3">
                  <c:v>2009-2010</c:v>
                </c:pt>
                <c:pt idx="4">
                  <c:v>2010-2011</c:v>
                </c:pt>
                <c:pt idx="5">
                  <c:v>2011-2012</c:v>
                </c:pt>
                <c:pt idx="6">
                  <c:v>2012-2013</c:v>
                </c:pt>
                <c:pt idx="7">
                  <c:v>2013-2014</c:v>
                </c:pt>
                <c:pt idx="8">
                  <c:v>2014-2015</c:v>
                </c:pt>
              </c:strCache>
            </c:strRef>
          </c:cat>
          <c:val>
            <c:numRef>
              <c:f>WEF!$G$19:$G$27</c:f>
              <c:numCache>
                <c:formatCode>_(* #,##0.00_);_(* \(#,##0.00\);_(* "-"??_);_(@_)</c:formatCode>
                <c:ptCount val="9"/>
                <c:pt idx="0">
                  <c:v>2.6051577950457232</c:v>
                </c:pt>
                <c:pt idx="1">
                  <c:v>3.0501538034502365</c:v>
                </c:pt>
                <c:pt idx="2">
                  <c:v>2.9508495549722995</c:v>
                </c:pt>
                <c:pt idx="3">
                  <c:v>3.2772115076326536</c:v>
                </c:pt>
                <c:pt idx="4">
                  <c:v>3.7213152655430086</c:v>
                </c:pt>
                <c:pt idx="5">
                  <c:v>3.853331799248592</c:v>
                </c:pt>
                <c:pt idx="6">
                  <c:v>4.0011301085980149</c:v>
                </c:pt>
                <c:pt idx="7">
                  <c:v>4.0893235453899264</c:v>
                </c:pt>
                <c:pt idx="8">
                  <c:v>3.8413520405433146</c:v>
                </c:pt>
              </c:numCache>
            </c:numRef>
          </c:val>
          <c:smooth val="0"/>
        </c:ser>
        <c:ser>
          <c:idx val="6"/>
          <c:order val="6"/>
          <c:tx>
            <c:strRef>
              <c:f>WEF!$H$18</c:f>
              <c:strCache>
                <c:ptCount val="1"/>
                <c:pt idx="0">
                  <c:v>High income: OECD</c:v>
                </c:pt>
              </c:strCache>
            </c:strRef>
          </c:tx>
          <c:spPr>
            <a:ln w="28575" cap="rnd">
              <a:solidFill>
                <a:schemeClr val="accent1">
                  <a:lumMod val="60000"/>
                </a:schemeClr>
              </a:solidFill>
              <a:round/>
            </a:ln>
            <a:effectLst/>
          </c:spPr>
          <c:marker>
            <c:symbol val="none"/>
          </c:marker>
          <c:cat>
            <c:strRef>
              <c:f>WEF!$A$19:$A$27</c:f>
              <c:strCache>
                <c:ptCount val="9"/>
                <c:pt idx="0">
                  <c:v>2006-2007</c:v>
                </c:pt>
                <c:pt idx="1">
                  <c:v>2007-2008</c:v>
                </c:pt>
                <c:pt idx="2">
                  <c:v>2008-2009</c:v>
                </c:pt>
                <c:pt idx="3">
                  <c:v>2009-2010</c:v>
                </c:pt>
                <c:pt idx="4">
                  <c:v>2010-2011</c:v>
                </c:pt>
                <c:pt idx="5">
                  <c:v>2011-2012</c:v>
                </c:pt>
                <c:pt idx="6">
                  <c:v>2012-2013</c:v>
                </c:pt>
                <c:pt idx="7">
                  <c:v>2013-2014</c:v>
                </c:pt>
                <c:pt idx="8">
                  <c:v>2014-2015</c:v>
                </c:pt>
              </c:strCache>
            </c:strRef>
          </c:cat>
          <c:val>
            <c:numRef>
              <c:f>WEF!$H$19:$H$27</c:f>
              <c:numCache>
                <c:formatCode>_(* #,##0.00_);_(* \(#,##0.00\);_(* "-"??_);_(@_)</c:formatCode>
                <c:ptCount val="9"/>
                <c:pt idx="0">
                  <c:v>5.4124177714297996</c:v>
                </c:pt>
                <c:pt idx="1">
                  <c:v>5.3492161379370247</c:v>
                </c:pt>
                <c:pt idx="2">
                  <c:v>5.27487656881822</c:v>
                </c:pt>
                <c:pt idx="3">
                  <c:v>5.4106194812583288</c:v>
                </c:pt>
                <c:pt idx="4">
                  <c:v>5.5618729075390352</c:v>
                </c:pt>
                <c:pt idx="5">
                  <c:v>5.5736624286721872</c:v>
                </c:pt>
                <c:pt idx="6">
                  <c:v>5.5922723794214129</c:v>
                </c:pt>
                <c:pt idx="7">
                  <c:v>5.5438512357347625</c:v>
                </c:pt>
                <c:pt idx="8">
                  <c:v>5.4665062681997076</c:v>
                </c:pt>
              </c:numCache>
            </c:numRef>
          </c:val>
          <c:smooth val="0"/>
        </c:ser>
        <c:dLbls>
          <c:showLegendKey val="0"/>
          <c:showVal val="0"/>
          <c:showCatName val="0"/>
          <c:showSerName val="0"/>
          <c:showPercent val="0"/>
          <c:showBubbleSize val="0"/>
        </c:dLbls>
        <c:smooth val="0"/>
        <c:axId val="327947072"/>
        <c:axId val="327947464"/>
        <c:extLst>
          <c:ext xmlns:c15="http://schemas.microsoft.com/office/drawing/2012/chart" uri="{02D57815-91ED-43cb-92C2-25804820EDAC}">
            <c15:filteredLineSeries>
              <c15:ser>
                <c:idx val="3"/>
                <c:order val="3"/>
                <c:tx>
                  <c:strRef>
                    <c:extLst>
                      <c:ext uri="{02D57815-91ED-43cb-92C2-25804820EDAC}">
                        <c15:formulaRef>
                          <c15:sqref>WEF!$E$18</c15:sqref>
                        </c15:formulaRef>
                      </c:ext>
                    </c:extLst>
                    <c:strCache>
                      <c:ptCount val="1"/>
                      <c:pt idx="0">
                        <c:v>MENA</c:v>
                      </c:pt>
                    </c:strCache>
                  </c:strRef>
                </c:tx>
                <c:spPr>
                  <a:ln w="28575" cap="rnd">
                    <a:solidFill>
                      <a:schemeClr val="accent4"/>
                    </a:solidFill>
                    <a:round/>
                  </a:ln>
                  <a:effectLst/>
                </c:spPr>
                <c:marker>
                  <c:symbol val="none"/>
                </c:marker>
                <c:cat>
                  <c:strRef>
                    <c:extLst>
                      <c:ext uri="{02D57815-91ED-43cb-92C2-25804820EDAC}">
                        <c15:formulaRef>
                          <c15:sqref>WEF!$A$19:$A$27</c15:sqref>
                        </c15:formulaRef>
                      </c:ext>
                    </c:extLst>
                    <c:strCache>
                      <c:ptCount val="9"/>
                      <c:pt idx="0">
                        <c:v>2006-2007</c:v>
                      </c:pt>
                      <c:pt idx="1">
                        <c:v>2007-2008</c:v>
                      </c:pt>
                      <c:pt idx="2">
                        <c:v>2008-2009</c:v>
                      </c:pt>
                      <c:pt idx="3">
                        <c:v>2009-2010</c:v>
                      </c:pt>
                      <c:pt idx="4">
                        <c:v>2010-2011</c:v>
                      </c:pt>
                      <c:pt idx="5">
                        <c:v>2011-2012</c:v>
                      </c:pt>
                      <c:pt idx="6">
                        <c:v>2012-2013</c:v>
                      </c:pt>
                      <c:pt idx="7">
                        <c:v>2013-2014</c:v>
                      </c:pt>
                      <c:pt idx="8">
                        <c:v>2014-2015</c:v>
                      </c:pt>
                    </c:strCache>
                  </c:strRef>
                </c:cat>
                <c:val>
                  <c:numRef>
                    <c:extLst>
                      <c:ext uri="{02D57815-91ED-43cb-92C2-25804820EDAC}">
                        <c15:formulaRef>
                          <c15:sqref>WEF!$E$19:$E$27</c15:sqref>
                        </c15:formulaRef>
                      </c:ext>
                    </c:extLst>
                    <c:numCache>
                      <c:formatCode>_(* #,##0.00_);_(* \(#,##0.00\);_(* "-"??_);_(@_)</c:formatCode>
                      <c:ptCount val="9"/>
                      <c:pt idx="0">
                        <c:v>2.613392033834824</c:v>
                      </c:pt>
                      <c:pt idx="1">
                        <c:v>3.3647033276160343</c:v>
                      </c:pt>
                      <c:pt idx="2">
                        <c:v>3.412005603844777</c:v>
                      </c:pt>
                      <c:pt idx="3">
                        <c:v>3.6445130645131183</c:v>
                      </c:pt>
                      <c:pt idx="4">
                        <c:v>4.2267804245140397</c:v>
                      </c:pt>
                      <c:pt idx="5">
                        <c:v>4.186238290503665</c:v>
                      </c:pt>
                      <c:pt idx="6">
                        <c:v>4.1017195399263349</c:v>
                      </c:pt>
                      <c:pt idx="7">
                        <c:v>4.2490685748148467</c:v>
                      </c:pt>
                      <c:pt idx="8">
                        <c:v>4.0426730941655933</c:v>
                      </c:pt>
                    </c:numCache>
                  </c:numRef>
                </c:val>
                <c:smooth val="0"/>
              </c15:ser>
            </c15:filteredLineSeries>
            <c15:filteredLineSeries>
              <c15:ser>
                <c:idx val="4"/>
                <c:order val="4"/>
                <c:tx>
                  <c:strRef>
                    <c:extLst xmlns:c15="http://schemas.microsoft.com/office/drawing/2012/chart">
                      <c:ext xmlns:c15="http://schemas.microsoft.com/office/drawing/2012/chart" uri="{02D57815-91ED-43cb-92C2-25804820EDAC}">
                        <c15:formulaRef>
                          <c15:sqref>WEF!$F$18</c15:sqref>
                        </c15:formulaRef>
                      </c:ext>
                    </c:extLst>
                    <c:strCache>
                      <c:ptCount val="1"/>
                      <c:pt idx="0">
                        <c:v>Sub-Saharan Africa</c:v>
                      </c:pt>
                    </c:strCache>
                  </c:strRef>
                </c:tx>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WEF!$A$19:$A$27</c15:sqref>
                        </c15:formulaRef>
                      </c:ext>
                    </c:extLst>
                    <c:strCache>
                      <c:ptCount val="9"/>
                      <c:pt idx="0">
                        <c:v>2006-2007</c:v>
                      </c:pt>
                      <c:pt idx="1">
                        <c:v>2007-2008</c:v>
                      </c:pt>
                      <c:pt idx="2">
                        <c:v>2008-2009</c:v>
                      </c:pt>
                      <c:pt idx="3">
                        <c:v>2009-2010</c:v>
                      </c:pt>
                      <c:pt idx="4">
                        <c:v>2010-2011</c:v>
                      </c:pt>
                      <c:pt idx="5">
                        <c:v>2011-2012</c:v>
                      </c:pt>
                      <c:pt idx="6">
                        <c:v>2012-2013</c:v>
                      </c:pt>
                      <c:pt idx="7">
                        <c:v>2013-2014</c:v>
                      </c:pt>
                      <c:pt idx="8">
                        <c:v>2014-2015</c:v>
                      </c:pt>
                    </c:strCache>
                  </c:strRef>
                </c:cat>
                <c:val>
                  <c:numRef>
                    <c:extLst xmlns:c15="http://schemas.microsoft.com/office/drawing/2012/chart">
                      <c:ext xmlns:c15="http://schemas.microsoft.com/office/drawing/2012/chart" uri="{02D57815-91ED-43cb-92C2-25804820EDAC}">
                        <c15:formulaRef>
                          <c15:sqref>WEF!$F$19:$F$27</c15:sqref>
                        </c15:formulaRef>
                      </c:ext>
                    </c:extLst>
                    <c:numCache>
                      <c:formatCode>_(* #,##0.00_);_(* \(#,##0.00\);_(* "-"??_);_(@_)</c:formatCode>
                      <c:ptCount val="9"/>
                      <c:pt idx="0">
                        <c:v>1.7139973328651319</c:v>
                      </c:pt>
                      <c:pt idx="1">
                        <c:v>1.8281594678257318</c:v>
                      </c:pt>
                      <c:pt idx="2">
                        <c:v>2.1957245282275899</c:v>
                      </c:pt>
                      <c:pt idx="3">
                        <c:v>2.4409307539167457</c:v>
                      </c:pt>
                      <c:pt idx="4">
                        <c:v>3.0615265446918651</c:v>
                      </c:pt>
                      <c:pt idx="5">
                        <c:v>3.0535153662376326</c:v>
                      </c:pt>
                      <c:pt idx="6">
                        <c:v>3.5029555373244858</c:v>
                      </c:pt>
                      <c:pt idx="7">
                        <c:v>3.4968990771371886</c:v>
                      </c:pt>
                      <c:pt idx="8">
                        <c:v>3.2493809071681499</c:v>
                      </c:pt>
                    </c:numCache>
                  </c:numRef>
                </c:val>
                <c:smooth val="0"/>
              </c15:ser>
            </c15:filteredLineSeries>
          </c:ext>
        </c:extLst>
      </c:lineChart>
      <c:catAx>
        <c:axId val="32794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52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27947464"/>
        <c:crosses val="autoZero"/>
        <c:auto val="1"/>
        <c:lblAlgn val="ctr"/>
        <c:lblOffset val="100"/>
        <c:noMultiLvlLbl val="0"/>
      </c:catAx>
      <c:valAx>
        <c:axId val="327947464"/>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279470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[datos12 Dipres.xlsx]Hoja5!Tabla dinámica2</c:name>
    <c:fmtId val="-1"/>
  </c:pivotSource>
  <c:chart>
    <c:autoTitleDeleted val="1"/>
    <c:pivotFmts>
      <c:pivotFmt>
        <c:idx val="0"/>
        <c:marker>
          <c:symbol val="none"/>
        </c:marker>
      </c:pivotFmt>
      <c:pivotFmt>
        <c:idx val="1"/>
        <c:marker>
          <c:symbol val="none"/>
        </c:marker>
      </c:pivotFmt>
    </c:pivotFmts>
    <c:plotArea>
      <c:layout/>
      <c:barChart>
        <c:barDir val="col"/>
        <c:grouping val="stacked"/>
        <c:varyColors val="0"/>
        <c:ser>
          <c:idx val="0"/>
          <c:order val="0"/>
          <c:tx>
            <c:strRef>
              <c:f>Hoja5!$B$38</c:f>
              <c:strCache>
                <c:ptCount val="1"/>
                <c:pt idx="0">
                  <c:v>Total</c:v>
                </c:pt>
              </c:strCache>
            </c:strRef>
          </c:tx>
          <c:invertIfNegative val="0"/>
          <c:cat>
            <c:strRef>
              <c:f>Hoja5!$A$39:$A$60</c:f>
              <c:strCache>
                <c:ptCount val="2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strCache>
            </c:strRef>
          </c:cat>
          <c:val>
            <c:numRef>
              <c:f>Hoja5!$B$39:$B$60</c:f>
              <c:numCache>
                <c:formatCode>_-* #,##0_-;\-* #,##0_-;_-* "-"??_-;_-@_-</c:formatCode>
                <c:ptCount val="21"/>
                <c:pt idx="0">
                  <c:v>77.007862500787908</c:v>
                </c:pt>
                <c:pt idx="1">
                  <c:v>77.729811211732809</c:v>
                </c:pt>
                <c:pt idx="2">
                  <c:v>611.73120774063409</c:v>
                </c:pt>
                <c:pt idx="3">
                  <c:v>313.44238761015271</c:v>
                </c:pt>
                <c:pt idx="4">
                  <c:v>1944.0469556447579</c:v>
                </c:pt>
                <c:pt idx="5">
                  <c:v>1354.5510331351247</c:v>
                </c:pt>
                <c:pt idx="6">
                  <c:v>1130.5165707141953</c:v>
                </c:pt>
                <c:pt idx="7">
                  <c:v>1662.234992751035</c:v>
                </c:pt>
                <c:pt idx="8">
                  <c:v>540.98023406803554</c:v>
                </c:pt>
                <c:pt idx="9">
                  <c:v>1501.7025507953003</c:v>
                </c:pt>
                <c:pt idx="10">
                  <c:v>363.27062992456877</c:v>
                </c:pt>
                <c:pt idx="11">
                  <c:v>197</c:v>
                </c:pt>
                <c:pt idx="12">
                  <c:v>345.3247851574813</c:v>
                </c:pt>
                <c:pt idx="13">
                  <c:v>125</c:v>
                </c:pt>
                <c:pt idx="14">
                  <c:v>0</c:v>
                </c:pt>
                <c:pt idx="15">
                  <c:v>799.93394133591039</c:v>
                </c:pt>
                <c:pt idx="16">
                  <c:v>1166.8138736789024</c:v>
                </c:pt>
                <c:pt idx="17">
                  <c:v>1121.8728789948098</c:v>
                </c:pt>
                <c:pt idx="18">
                  <c:v>30</c:v>
                </c:pt>
                <c:pt idx="19">
                  <c:v>1182.0569482907149</c:v>
                </c:pt>
                <c:pt idx="20">
                  <c:v>299.84936461244712</c:v>
                </c:pt>
              </c:numCache>
            </c:numRef>
          </c:val>
        </c:ser>
        <c:dLbls>
          <c:showLegendKey val="0"/>
          <c:showVal val="0"/>
          <c:showCatName val="0"/>
          <c:showSerName val="0"/>
          <c:showPercent val="0"/>
          <c:showBubbleSize val="0"/>
        </c:dLbls>
        <c:gapWidth val="28"/>
        <c:overlap val="100"/>
        <c:axId val="327948248"/>
        <c:axId val="327948640"/>
      </c:barChart>
      <c:catAx>
        <c:axId val="327948248"/>
        <c:scaling>
          <c:orientation val="minMax"/>
        </c:scaling>
        <c:delete val="0"/>
        <c:axPos val="b"/>
        <c:numFmt formatCode="General" sourceLinked="0"/>
        <c:majorTickMark val="out"/>
        <c:minorTickMark val="none"/>
        <c:tickLblPos val="nextTo"/>
        <c:txPr>
          <a:bodyPr rot="-5400000" vert="horz"/>
          <a:lstStyle/>
          <a:p>
            <a:pPr>
              <a:defRPr sz="1400"/>
            </a:pPr>
            <a:endParaRPr lang="en-US"/>
          </a:p>
        </c:txPr>
        <c:crossAx val="327948640"/>
        <c:crosses val="autoZero"/>
        <c:auto val="1"/>
        <c:lblAlgn val="ctr"/>
        <c:lblOffset val="100"/>
        <c:noMultiLvlLbl val="0"/>
      </c:catAx>
      <c:valAx>
        <c:axId val="327948640"/>
        <c:scaling>
          <c:orientation val="minMax"/>
          <c:max val="2000"/>
        </c:scaling>
        <c:delete val="0"/>
        <c:axPos val="l"/>
        <c:title>
          <c:tx>
            <c:rich>
              <a:bodyPr rot="-5400000" vert="horz"/>
              <a:lstStyle/>
              <a:p>
                <a:pPr>
                  <a:defRPr sz="1800"/>
                </a:pPr>
                <a:r>
                  <a:rPr lang="es-CL" sz="1800" dirty="0" smtClean="0"/>
                  <a:t>MMUSD</a:t>
                </a:r>
                <a:endParaRPr lang="es-CL" sz="1800" dirty="0"/>
              </a:p>
            </c:rich>
          </c:tx>
          <c:overlay val="0"/>
        </c:title>
        <c:numFmt formatCode="_-* #,##0_-;\-* #,##0_-;_-* &quot;-&quot;??_-;_-@_-" sourceLinked="1"/>
        <c:majorTickMark val="out"/>
        <c:minorTickMark val="none"/>
        <c:tickLblPos val="nextTo"/>
        <c:txPr>
          <a:bodyPr/>
          <a:lstStyle/>
          <a:p>
            <a:pPr>
              <a:defRPr sz="1200"/>
            </a:pPr>
            <a:endParaRPr lang="en-US"/>
          </a:p>
        </c:txPr>
        <c:crossAx val="327948248"/>
        <c:crosses val="autoZero"/>
        <c:crossBetween val="between"/>
      </c:valAx>
    </c:plotArea>
    <c:plotVisOnly val="1"/>
    <c:dispBlanksAs val="gap"/>
    <c:showDLblsOverMax val="0"/>
  </c:chart>
  <c:txPr>
    <a:bodyPr/>
    <a:lstStyle/>
    <a:p>
      <a:pPr>
        <a:defRPr lang="en-US" noProof="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smtClean="0">
                <a:solidFill>
                  <a:schemeClr val="tx1"/>
                </a:solidFill>
              </a:rPr>
              <a:t>Type</a:t>
            </a:r>
            <a:r>
              <a:rPr lang="en-US" sz="1600" b="1" baseline="0" dirty="0" smtClean="0">
                <a:solidFill>
                  <a:schemeClr val="tx1"/>
                </a:solidFill>
              </a:rPr>
              <a:t> of contract (LAC only)</a:t>
            </a:r>
            <a:endParaRPr lang="en-US" sz="1600" b="1"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Brownfield!$C$6</c:f>
              <c:strCache>
                <c:ptCount val="1"/>
                <c:pt idx="0">
                  <c:v>Brownfield</c:v>
                </c:pt>
              </c:strCache>
            </c:strRef>
          </c:tx>
          <c:spPr>
            <a:solidFill>
              <a:schemeClr val="accent1"/>
            </a:solidFill>
            <a:ln>
              <a:noFill/>
            </a:ln>
            <a:effectLst/>
          </c:spPr>
          <c:invertIfNegative val="0"/>
          <c:cat>
            <c:numRef>
              <c:f>Brownfield!$B$7:$B$31</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Brownfield!$C$7:$C$31</c:f>
              <c:numCache>
                <c:formatCode>_(* #,##0_);_(* \(#,##0\);_(* "-"??_);_(@_)</c:formatCode>
                <c:ptCount val="25"/>
                <c:pt idx="0">
                  <c:v>0.35099999999999998</c:v>
                </c:pt>
                <c:pt idx="1">
                  <c:v>5.1051000000000002</c:v>
                </c:pt>
                <c:pt idx="2">
                  <c:v>3.2961</c:v>
                </c:pt>
                <c:pt idx="3">
                  <c:v>3.4485799999999998</c:v>
                </c:pt>
                <c:pt idx="4">
                  <c:v>4.6251300000000004</c:v>
                </c:pt>
                <c:pt idx="5">
                  <c:v>6.53749</c:v>
                </c:pt>
                <c:pt idx="6">
                  <c:v>24.531650000000003</c:v>
                </c:pt>
                <c:pt idx="7">
                  <c:v>19.9922</c:v>
                </c:pt>
                <c:pt idx="8">
                  <c:v>8.8501000000000012</c:v>
                </c:pt>
                <c:pt idx="9">
                  <c:v>10.39697</c:v>
                </c:pt>
                <c:pt idx="10">
                  <c:v>4.5544200000000004</c:v>
                </c:pt>
                <c:pt idx="11">
                  <c:v>2.6504000000000003</c:v>
                </c:pt>
                <c:pt idx="12">
                  <c:v>1.9856500000000001</c:v>
                </c:pt>
                <c:pt idx="13">
                  <c:v>3.0273300000000001</c:v>
                </c:pt>
                <c:pt idx="14">
                  <c:v>3.7798240000000001</c:v>
                </c:pt>
                <c:pt idx="15">
                  <c:v>7.80166</c:v>
                </c:pt>
                <c:pt idx="16">
                  <c:v>14.25567</c:v>
                </c:pt>
                <c:pt idx="17">
                  <c:v>16.348230000000001</c:v>
                </c:pt>
                <c:pt idx="18">
                  <c:v>12.884370000000001</c:v>
                </c:pt>
                <c:pt idx="19">
                  <c:v>11.549209999999999</c:v>
                </c:pt>
                <c:pt idx="20">
                  <c:v>11.3276</c:v>
                </c:pt>
                <c:pt idx="21">
                  <c:v>32.979099999999995</c:v>
                </c:pt>
                <c:pt idx="22">
                  <c:v>16.3063</c:v>
                </c:pt>
                <c:pt idx="23">
                  <c:v>39.718350000000001</c:v>
                </c:pt>
                <c:pt idx="24">
                  <c:v>19.119400000000002</c:v>
                </c:pt>
              </c:numCache>
            </c:numRef>
          </c:val>
        </c:ser>
        <c:ser>
          <c:idx val="1"/>
          <c:order val="1"/>
          <c:tx>
            <c:strRef>
              <c:f>Brownfield!$D$6</c:f>
              <c:strCache>
                <c:ptCount val="1"/>
                <c:pt idx="0">
                  <c:v>Divestiture</c:v>
                </c:pt>
              </c:strCache>
            </c:strRef>
          </c:tx>
          <c:spPr>
            <a:solidFill>
              <a:schemeClr val="accent2"/>
            </a:solidFill>
            <a:ln>
              <a:noFill/>
            </a:ln>
            <a:effectLst/>
          </c:spPr>
          <c:invertIfNegative val="0"/>
          <c:cat>
            <c:numRef>
              <c:f>Brownfield!$B$7:$B$31</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Brownfield!$D$7:$D$31</c:f>
              <c:numCache>
                <c:formatCode>_(* #,##0_);_(* \(#,##0\);_(* "-"??_);_(@_)</c:formatCode>
                <c:ptCount val="25"/>
                <c:pt idx="0">
                  <c:v>7.2104999999999997</c:v>
                </c:pt>
                <c:pt idx="1">
                  <c:v>5.4582499999999996</c:v>
                </c:pt>
                <c:pt idx="2">
                  <c:v>6.0277399999999997</c:v>
                </c:pt>
                <c:pt idx="3">
                  <c:v>8.2838899999999995</c:v>
                </c:pt>
                <c:pt idx="4">
                  <c:v>5.80525</c:v>
                </c:pt>
                <c:pt idx="5">
                  <c:v>11.7661</c:v>
                </c:pt>
                <c:pt idx="6">
                  <c:v>11.145925999999999</c:v>
                </c:pt>
                <c:pt idx="7">
                  <c:v>30.675699999999999</c:v>
                </c:pt>
                <c:pt idx="8">
                  <c:v>16.613679999999999</c:v>
                </c:pt>
                <c:pt idx="9">
                  <c:v>12.263110000000001</c:v>
                </c:pt>
                <c:pt idx="10">
                  <c:v>14.676270000000001</c:v>
                </c:pt>
                <c:pt idx="11">
                  <c:v>5.23536</c:v>
                </c:pt>
                <c:pt idx="12">
                  <c:v>3.9842300000000002</c:v>
                </c:pt>
                <c:pt idx="13">
                  <c:v>6.6749999999999998</c:v>
                </c:pt>
                <c:pt idx="14">
                  <c:v>7.1241000000000003</c:v>
                </c:pt>
                <c:pt idx="15">
                  <c:v>9.3573400000000007</c:v>
                </c:pt>
                <c:pt idx="16">
                  <c:v>10.855559999999999</c:v>
                </c:pt>
                <c:pt idx="17">
                  <c:v>12.672270000000001</c:v>
                </c:pt>
                <c:pt idx="18">
                  <c:v>9.8333999999999993</c:v>
                </c:pt>
                <c:pt idx="19">
                  <c:v>11.349600000000001</c:v>
                </c:pt>
                <c:pt idx="20">
                  <c:v>14.318100000000001</c:v>
                </c:pt>
                <c:pt idx="21">
                  <c:v>10.894299999999999</c:v>
                </c:pt>
                <c:pt idx="22">
                  <c:v>12.111000000000001</c:v>
                </c:pt>
                <c:pt idx="23">
                  <c:v>9.2560000000000002</c:v>
                </c:pt>
                <c:pt idx="24">
                  <c:v>0.35289999999999999</c:v>
                </c:pt>
              </c:numCache>
            </c:numRef>
          </c:val>
        </c:ser>
        <c:ser>
          <c:idx val="2"/>
          <c:order val="2"/>
          <c:tx>
            <c:strRef>
              <c:f>Brownfield!$E$6</c:f>
              <c:strCache>
                <c:ptCount val="1"/>
                <c:pt idx="0">
                  <c:v>Greenfield</c:v>
                </c:pt>
              </c:strCache>
            </c:strRef>
          </c:tx>
          <c:spPr>
            <a:solidFill>
              <a:schemeClr val="accent3"/>
            </a:solidFill>
            <a:ln>
              <a:noFill/>
            </a:ln>
            <a:effectLst/>
          </c:spPr>
          <c:invertIfNegative val="0"/>
          <c:cat>
            <c:numRef>
              <c:f>Brownfield!$B$7:$B$31</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Brownfield!$E$7:$E$31</c:f>
              <c:numCache>
                <c:formatCode>_(* #,##0_);_(* \(#,##0\);_(* "-"??_);_(@_)</c:formatCode>
                <c:ptCount val="25"/>
                <c:pt idx="0">
                  <c:v>0.32439999999999997</c:v>
                </c:pt>
                <c:pt idx="1">
                  <c:v>0.96420000000000006</c:v>
                </c:pt>
                <c:pt idx="2">
                  <c:v>0.91139999999999999</c:v>
                </c:pt>
                <c:pt idx="3">
                  <c:v>3.9885000000000002</c:v>
                </c:pt>
                <c:pt idx="4">
                  <c:v>5.6758000000000006</c:v>
                </c:pt>
                <c:pt idx="5">
                  <c:v>5.6513999999999998</c:v>
                </c:pt>
                <c:pt idx="6">
                  <c:v>11.4199</c:v>
                </c:pt>
                <c:pt idx="7">
                  <c:v>16.663529999999998</c:v>
                </c:pt>
                <c:pt idx="8">
                  <c:v>11.06124</c:v>
                </c:pt>
                <c:pt idx="9">
                  <c:v>14.592610000000001</c:v>
                </c:pt>
                <c:pt idx="10">
                  <c:v>14.095190000000001</c:v>
                </c:pt>
                <c:pt idx="11">
                  <c:v>11.087440000000001</c:v>
                </c:pt>
                <c:pt idx="12">
                  <c:v>10.38222</c:v>
                </c:pt>
                <c:pt idx="13">
                  <c:v>7.8864900000000002</c:v>
                </c:pt>
                <c:pt idx="14">
                  <c:v>10.94374</c:v>
                </c:pt>
                <c:pt idx="15">
                  <c:v>14.24</c:v>
                </c:pt>
                <c:pt idx="16">
                  <c:v>17.59703</c:v>
                </c:pt>
                <c:pt idx="17">
                  <c:v>21.7333</c:v>
                </c:pt>
                <c:pt idx="18">
                  <c:v>31.949819999999999</c:v>
                </c:pt>
                <c:pt idx="19">
                  <c:v>22.504966</c:v>
                </c:pt>
                <c:pt idx="20">
                  <c:v>34.273800000000001</c:v>
                </c:pt>
                <c:pt idx="21">
                  <c:v>51.453540000000004</c:v>
                </c:pt>
                <c:pt idx="22">
                  <c:v>44.928550000000001</c:v>
                </c:pt>
                <c:pt idx="23">
                  <c:v>45.443300000000001</c:v>
                </c:pt>
                <c:pt idx="24">
                  <c:v>20.62537</c:v>
                </c:pt>
              </c:numCache>
            </c:numRef>
          </c:val>
        </c:ser>
        <c:dLbls>
          <c:showLegendKey val="0"/>
          <c:showVal val="0"/>
          <c:showCatName val="0"/>
          <c:showSerName val="0"/>
          <c:showPercent val="0"/>
          <c:showBubbleSize val="0"/>
        </c:dLbls>
        <c:gapWidth val="150"/>
        <c:overlap val="100"/>
        <c:axId val="325965608"/>
        <c:axId val="325966000"/>
      </c:barChart>
      <c:catAx>
        <c:axId val="325965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325966000"/>
        <c:crosses val="autoZero"/>
        <c:auto val="1"/>
        <c:lblAlgn val="ctr"/>
        <c:lblOffset val="100"/>
        <c:noMultiLvlLbl val="0"/>
      </c:catAx>
      <c:valAx>
        <c:axId val="32596600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US" sz="1100" b="1">
                    <a:solidFill>
                      <a:schemeClr val="tx1"/>
                    </a:solidFill>
                  </a:rPr>
                  <a:t>US$ billion (current)</a:t>
                </a:r>
              </a:p>
            </c:rich>
          </c:tx>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3259656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'LAC by sector year'!$B$6</c:f>
              <c:strCache>
                <c:ptCount val="1"/>
                <c:pt idx="0">
                  <c:v>Energy</c:v>
                </c:pt>
              </c:strCache>
            </c:strRef>
          </c:tx>
          <c:spPr>
            <a:solidFill>
              <a:schemeClr val="accent1"/>
            </a:solidFill>
            <a:ln>
              <a:noFill/>
            </a:ln>
            <a:effectLst/>
          </c:spPr>
          <c:invertIfNegative val="0"/>
          <c:cat>
            <c:numRef>
              <c:f>'LAC by sector year'!$A$7:$A$31</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'LAC by sector year'!$B$7:$B$31</c:f>
              <c:numCache>
                <c:formatCode>_(* #,##0.0_);_(* \(#,##0.0\);_(* "-"??_);_(@_)</c:formatCode>
                <c:ptCount val="25"/>
                <c:pt idx="0">
                  <c:v>3.0100000000000002E-2</c:v>
                </c:pt>
                <c:pt idx="1">
                  <c:v>5.1729500000000002</c:v>
                </c:pt>
                <c:pt idx="2">
                  <c:v>2.8874400000000002</c:v>
                </c:pt>
                <c:pt idx="3">
                  <c:v>4.0410700000000004</c:v>
                </c:pt>
                <c:pt idx="4">
                  <c:v>6.3188800000000001</c:v>
                </c:pt>
                <c:pt idx="5">
                  <c:v>9.4168899999999987</c:v>
                </c:pt>
                <c:pt idx="6">
                  <c:v>23.049975999999997</c:v>
                </c:pt>
                <c:pt idx="7">
                  <c:v>18.290230000000001</c:v>
                </c:pt>
                <c:pt idx="8">
                  <c:v>10.060739999999999</c:v>
                </c:pt>
                <c:pt idx="9">
                  <c:v>14.244200000000001</c:v>
                </c:pt>
                <c:pt idx="10">
                  <c:v>6.05274</c:v>
                </c:pt>
                <c:pt idx="11">
                  <c:v>6.6719600000000003</c:v>
                </c:pt>
                <c:pt idx="12">
                  <c:v>7.4911899999999996</c:v>
                </c:pt>
                <c:pt idx="13">
                  <c:v>3.6980999999999997</c:v>
                </c:pt>
                <c:pt idx="14">
                  <c:v>5.3505900000000004</c:v>
                </c:pt>
                <c:pt idx="15">
                  <c:v>9.8305400000000009</c:v>
                </c:pt>
                <c:pt idx="16">
                  <c:v>11.712959999999999</c:v>
                </c:pt>
                <c:pt idx="17">
                  <c:v>11.890319999999999</c:v>
                </c:pt>
                <c:pt idx="18">
                  <c:v>25.828430000000001</c:v>
                </c:pt>
                <c:pt idx="19">
                  <c:v>15.739825999999999</c:v>
                </c:pt>
                <c:pt idx="20">
                  <c:v>21.484200000000001</c:v>
                </c:pt>
                <c:pt idx="21">
                  <c:v>39.201099999999997</c:v>
                </c:pt>
                <c:pt idx="22">
                  <c:v>25.366599999999998</c:v>
                </c:pt>
                <c:pt idx="23">
                  <c:v>24.247799999999998</c:v>
                </c:pt>
                <c:pt idx="24">
                  <c:v>13.79837</c:v>
                </c:pt>
              </c:numCache>
            </c:numRef>
          </c:val>
        </c:ser>
        <c:ser>
          <c:idx val="1"/>
          <c:order val="1"/>
          <c:tx>
            <c:strRef>
              <c:f>'LAC by sector year'!$C$6</c:f>
              <c:strCache>
                <c:ptCount val="1"/>
                <c:pt idx="0">
                  <c:v>ICT</c:v>
                </c:pt>
              </c:strCache>
            </c:strRef>
          </c:tx>
          <c:spPr>
            <a:solidFill>
              <a:schemeClr val="accent2"/>
            </a:solidFill>
            <a:ln>
              <a:noFill/>
            </a:ln>
            <a:effectLst/>
          </c:spPr>
          <c:invertIfNegative val="0"/>
          <c:cat>
            <c:numRef>
              <c:f>'LAC by sector year'!$A$7:$A$31</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'LAC by sector year'!$C$7:$C$31</c:f>
              <c:numCache>
                <c:formatCode>_(* #,##0.0_);_(* \(#,##0.0\);_(* "-"??_);_(@_)</c:formatCode>
                <c:ptCount val="25"/>
                <c:pt idx="0">
                  <c:v>7.5138999999999996</c:v>
                </c:pt>
                <c:pt idx="1">
                  <c:v>4.9485000000000001</c:v>
                </c:pt>
                <c:pt idx="2">
                  <c:v>6.0416000000000007</c:v>
                </c:pt>
                <c:pt idx="3">
                  <c:v>9.27</c:v>
                </c:pt>
                <c:pt idx="4">
                  <c:v>6.7922000000000002</c:v>
                </c:pt>
                <c:pt idx="5">
                  <c:v>8.8094000000000001</c:v>
                </c:pt>
                <c:pt idx="6">
                  <c:v>12.912100000000001</c:v>
                </c:pt>
                <c:pt idx="7">
                  <c:v>36.857699999999994</c:v>
                </c:pt>
                <c:pt idx="8">
                  <c:v>18.15748</c:v>
                </c:pt>
                <c:pt idx="9">
                  <c:v>16.612410000000001</c:v>
                </c:pt>
                <c:pt idx="10">
                  <c:v>22.34151</c:v>
                </c:pt>
                <c:pt idx="11">
                  <c:v>10.02998</c:v>
                </c:pt>
                <c:pt idx="12">
                  <c:v>7.5721099999999995</c:v>
                </c:pt>
                <c:pt idx="13">
                  <c:v>11.14969</c:v>
                </c:pt>
                <c:pt idx="14">
                  <c:v>12.74333</c:v>
                </c:pt>
                <c:pt idx="15">
                  <c:v>14.91737</c:v>
                </c:pt>
                <c:pt idx="16">
                  <c:v>17.472529999999999</c:v>
                </c:pt>
                <c:pt idx="17">
                  <c:v>24.492599999999999</c:v>
                </c:pt>
                <c:pt idx="18">
                  <c:v>16.077000000000002</c:v>
                </c:pt>
                <c:pt idx="19">
                  <c:v>20.238250000000001</c:v>
                </c:pt>
                <c:pt idx="20">
                  <c:v>24.624299999999998</c:v>
                </c:pt>
                <c:pt idx="21">
                  <c:v>25.246099999999998</c:v>
                </c:pt>
                <c:pt idx="22">
                  <c:v>24.098500000000001</c:v>
                </c:pt>
                <c:pt idx="23">
                  <c:v>25.206700000000001</c:v>
                </c:pt>
                <c:pt idx="24">
                  <c:v>2.2690000000000001</c:v>
                </c:pt>
              </c:numCache>
            </c:numRef>
          </c:val>
        </c:ser>
        <c:ser>
          <c:idx val="2"/>
          <c:order val="2"/>
          <c:tx>
            <c:strRef>
              <c:f>'LAC by sector year'!$D$6</c:f>
              <c:strCache>
                <c:ptCount val="1"/>
                <c:pt idx="0">
                  <c:v>Transport</c:v>
                </c:pt>
              </c:strCache>
            </c:strRef>
          </c:tx>
          <c:spPr>
            <a:solidFill>
              <a:schemeClr val="accent3"/>
            </a:solidFill>
            <a:ln>
              <a:noFill/>
            </a:ln>
            <a:effectLst/>
          </c:spPr>
          <c:invertIfNegative val="0"/>
          <c:cat>
            <c:numRef>
              <c:f>'LAC by sector year'!$A$7:$A$31</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'LAC by sector year'!$D$7:$D$31</c:f>
              <c:numCache>
                <c:formatCode>_(* #,##0.0_);_(* \(#,##0.0\);_(* "-"??_);_(@_)</c:formatCode>
                <c:ptCount val="25"/>
                <c:pt idx="0">
                  <c:v>0.26689999999999997</c:v>
                </c:pt>
                <c:pt idx="1">
                  <c:v>1.4060999999999999</c:v>
                </c:pt>
                <c:pt idx="2">
                  <c:v>1.8915999999999999</c:v>
                </c:pt>
                <c:pt idx="3">
                  <c:v>1.9177</c:v>
                </c:pt>
                <c:pt idx="4">
                  <c:v>2.7912199999999996</c:v>
                </c:pt>
                <c:pt idx="5">
                  <c:v>5.5766</c:v>
                </c:pt>
                <c:pt idx="6">
                  <c:v>9.664200000000001</c:v>
                </c:pt>
                <c:pt idx="7">
                  <c:v>11.3483</c:v>
                </c:pt>
                <c:pt idx="8">
                  <c:v>3.4365000000000001</c:v>
                </c:pt>
                <c:pt idx="9">
                  <c:v>4.5919999999999996</c:v>
                </c:pt>
                <c:pt idx="10">
                  <c:v>3.8071999999999999</c:v>
                </c:pt>
                <c:pt idx="11">
                  <c:v>1.7427000000000001</c:v>
                </c:pt>
                <c:pt idx="12">
                  <c:v>0.99</c:v>
                </c:pt>
                <c:pt idx="13">
                  <c:v>1.8735999999999999</c:v>
                </c:pt>
                <c:pt idx="14">
                  <c:v>3.5793000000000004</c:v>
                </c:pt>
                <c:pt idx="15">
                  <c:v>5.9103900000000005</c:v>
                </c:pt>
                <c:pt idx="16">
                  <c:v>13.0726</c:v>
                </c:pt>
                <c:pt idx="17">
                  <c:v>13.55148</c:v>
                </c:pt>
                <c:pt idx="18">
                  <c:v>12.458860000000001</c:v>
                </c:pt>
                <c:pt idx="19">
                  <c:v>8.2825000000000006</c:v>
                </c:pt>
                <c:pt idx="20">
                  <c:v>11.723100000000001</c:v>
                </c:pt>
                <c:pt idx="21">
                  <c:v>26.146639999999998</c:v>
                </c:pt>
                <c:pt idx="22">
                  <c:v>20.6663</c:v>
                </c:pt>
                <c:pt idx="23">
                  <c:v>41.435830000000003</c:v>
                </c:pt>
                <c:pt idx="24">
                  <c:v>21.6617</c:v>
                </c:pt>
              </c:numCache>
            </c:numRef>
          </c:val>
        </c:ser>
        <c:ser>
          <c:idx val="3"/>
          <c:order val="3"/>
          <c:tx>
            <c:strRef>
              <c:f>'LAC by sector year'!$E$6</c:f>
              <c:strCache>
                <c:ptCount val="1"/>
                <c:pt idx="0">
                  <c:v>Water and sewerage</c:v>
                </c:pt>
              </c:strCache>
            </c:strRef>
          </c:tx>
          <c:spPr>
            <a:solidFill>
              <a:schemeClr val="accent4"/>
            </a:solidFill>
            <a:ln>
              <a:noFill/>
            </a:ln>
            <a:effectLst/>
          </c:spPr>
          <c:invertIfNegative val="0"/>
          <c:cat>
            <c:numRef>
              <c:f>'LAC by sector year'!$A$7:$A$31</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'LAC by sector year'!$E$7:$E$31</c:f>
              <c:numCache>
                <c:formatCode>_(* #,##0.0_);_(* \(#,##0.0\);_(* "-"??_);_(@_)</c:formatCode>
                <c:ptCount val="25"/>
                <c:pt idx="0">
                  <c:v>7.4999999999999997E-2</c:v>
                </c:pt>
                <c:pt idx="1">
                  <c:v>0</c:v>
                </c:pt>
                <c:pt idx="2">
                  <c:v>2.2800000000000001E-2</c:v>
                </c:pt>
                <c:pt idx="3">
                  <c:v>0.49219999999999997</c:v>
                </c:pt>
                <c:pt idx="4">
                  <c:v>0.21330000000000002</c:v>
                </c:pt>
                <c:pt idx="5">
                  <c:v>0.17460000000000001</c:v>
                </c:pt>
                <c:pt idx="6">
                  <c:v>1.4712000000000001</c:v>
                </c:pt>
                <c:pt idx="7">
                  <c:v>0.84310000000000007</c:v>
                </c:pt>
                <c:pt idx="8">
                  <c:v>4.8703000000000003</c:v>
                </c:pt>
                <c:pt idx="9">
                  <c:v>1.8045799999999999</c:v>
                </c:pt>
                <c:pt idx="10">
                  <c:v>1.1278299999999999</c:v>
                </c:pt>
                <c:pt idx="11">
                  <c:v>0.59975999999999996</c:v>
                </c:pt>
                <c:pt idx="12">
                  <c:v>0.29880000000000001</c:v>
                </c:pt>
                <c:pt idx="13">
                  <c:v>1.07243</c:v>
                </c:pt>
                <c:pt idx="14">
                  <c:v>0.17444399999999999</c:v>
                </c:pt>
                <c:pt idx="15">
                  <c:v>0.74070000000000003</c:v>
                </c:pt>
                <c:pt idx="16">
                  <c:v>0.45017000000000001</c:v>
                </c:pt>
                <c:pt idx="17">
                  <c:v>0.874</c:v>
                </c:pt>
                <c:pt idx="18">
                  <c:v>0.30430000000000001</c:v>
                </c:pt>
                <c:pt idx="19">
                  <c:v>1.1432</c:v>
                </c:pt>
                <c:pt idx="20">
                  <c:v>2.0879000000000003</c:v>
                </c:pt>
                <c:pt idx="21">
                  <c:v>4.7331000000000003</c:v>
                </c:pt>
                <c:pt idx="22">
                  <c:v>3.2144499999999998</c:v>
                </c:pt>
                <c:pt idx="23">
                  <c:v>3.52732</c:v>
                </c:pt>
                <c:pt idx="24">
                  <c:v>2.3685999999999998</c:v>
                </c:pt>
              </c:numCache>
            </c:numRef>
          </c:val>
        </c:ser>
        <c:dLbls>
          <c:showLegendKey val="0"/>
          <c:showVal val="0"/>
          <c:showCatName val="0"/>
          <c:showSerName val="0"/>
          <c:showPercent val="0"/>
          <c:showBubbleSize val="0"/>
        </c:dLbls>
        <c:gapWidth val="150"/>
        <c:overlap val="100"/>
        <c:axId val="325966784"/>
        <c:axId val="248275312"/>
      </c:barChart>
      <c:catAx>
        <c:axId val="32596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0" i="0" u="none" strike="noStrike" kern="1200" baseline="0">
                <a:solidFill>
                  <a:schemeClr val="tx1"/>
                </a:solidFill>
                <a:latin typeface="+mn-lt"/>
                <a:ea typeface="+mn-ea"/>
                <a:cs typeface="+mn-cs"/>
              </a:defRPr>
            </a:pPr>
            <a:endParaRPr lang="en-US"/>
          </a:p>
        </c:txPr>
        <c:crossAx val="248275312"/>
        <c:crosses val="autoZero"/>
        <c:auto val="1"/>
        <c:lblAlgn val="ctr"/>
        <c:lblOffset val="100"/>
        <c:noMultiLvlLbl val="0"/>
      </c:catAx>
      <c:valAx>
        <c:axId val="2482753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a:solidFill>
                      <a:schemeClr val="tx1"/>
                    </a:solidFill>
                  </a:rPr>
                  <a:t>US$ Billions (current)</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3259667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country!$B$6</c:f>
              <c:strCache>
                <c:ptCount val="1"/>
                <c:pt idx="0">
                  <c:v>Energy</c:v>
                </c:pt>
              </c:strCache>
            </c:strRef>
          </c:tx>
          <c:spPr>
            <a:solidFill>
              <a:schemeClr val="accent1"/>
            </a:solidFill>
            <a:ln>
              <a:noFill/>
            </a:ln>
            <a:effectLst/>
          </c:spPr>
          <c:invertIfNegative val="0"/>
          <c:cat>
            <c:strRef>
              <c:f>country!$A$7:$A$16</c:f>
              <c:strCache>
                <c:ptCount val="10"/>
                <c:pt idx="0">
                  <c:v>Brazil</c:v>
                </c:pt>
                <c:pt idx="1">
                  <c:v>Mexico</c:v>
                </c:pt>
                <c:pt idx="2">
                  <c:v>Colombia</c:v>
                </c:pt>
                <c:pt idx="3">
                  <c:v>Chile</c:v>
                </c:pt>
                <c:pt idx="4">
                  <c:v>Peru</c:v>
                </c:pt>
                <c:pt idx="5">
                  <c:v>Argentina</c:v>
                </c:pt>
                <c:pt idx="6">
                  <c:v>Honduras</c:v>
                </c:pt>
                <c:pt idx="7">
                  <c:v>Guatemala</c:v>
                </c:pt>
                <c:pt idx="8">
                  <c:v>Panama</c:v>
                </c:pt>
                <c:pt idx="9">
                  <c:v>Uruguay</c:v>
                </c:pt>
              </c:strCache>
            </c:strRef>
          </c:cat>
          <c:val>
            <c:numRef>
              <c:f>country!$B$7:$B$16</c:f>
              <c:numCache>
                <c:formatCode>_(* #,##0_);_(* \(#,##0\);_(* "-"??_);_(@_)</c:formatCode>
                <c:ptCount val="10"/>
                <c:pt idx="0">
                  <c:v>83637.58</c:v>
                </c:pt>
                <c:pt idx="1">
                  <c:v>12716.7</c:v>
                </c:pt>
                <c:pt idx="2">
                  <c:v>3093.616</c:v>
                </c:pt>
                <c:pt idx="3">
                  <c:v>17052.8</c:v>
                </c:pt>
                <c:pt idx="4">
                  <c:v>9427.85</c:v>
                </c:pt>
                <c:pt idx="5">
                  <c:v>2308.5100000000002</c:v>
                </c:pt>
                <c:pt idx="6">
                  <c:v>1703.6</c:v>
                </c:pt>
                <c:pt idx="7">
                  <c:v>2012.5</c:v>
                </c:pt>
                <c:pt idx="8">
                  <c:v>1706.9</c:v>
                </c:pt>
                <c:pt idx="9">
                  <c:v>2691.3</c:v>
                </c:pt>
              </c:numCache>
            </c:numRef>
          </c:val>
        </c:ser>
        <c:ser>
          <c:idx val="1"/>
          <c:order val="1"/>
          <c:tx>
            <c:strRef>
              <c:f>country!$C$6</c:f>
              <c:strCache>
                <c:ptCount val="1"/>
                <c:pt idx="0">
                  <c:v>ICT</c:v>
                </c:pt>
              </c:strCache>
            </c:strRef>
          </c:tx>
          <c:spPr>
            <a:solidFill>
              <a:schemeClr val="accent2"/>
            </a:solidFill>
            <a:ln>
              <a:noFill/>
            </a:ln>
            <a:effectLst/>
          </c:spPr>
          <c:invertIfNegative val="0"/>
          <c:cat>
            <c:strRef>
              <c:f>country!$A$7:$A$16</c:f>
              <c:strCache>
                <c:ptCount val="10"/>
                <c:pt idx="0">
                  <c:v>Brazil</c:v>
                </c:pt>
                <c:pt idx="1">
                  <c:v>Mexico</c:v>
                </c:pt>
                <c:pt idx="2">
                  <c:v>Colombia</c:v>
                </c:pt>
                <c:pt idx="3">
                  <c:v>Chile</c:v>
                </c:pt>
                <c:pt idx="4">
                  <c:v>Peru</c:v>
                </c:pt>
                <c:pt idx="5">
                  <c:v>Argentina</c:v>
                </c:pt>
                <c:pt idx="6">
                  <c:v>Honduras</c:v>
                </c:pt>
                <c:pt idx="7">
                  <c:v>Guatemala</c:v>
                </c:pt>
                <c:pt idx="8">
                  <c:v>Panama</c:v>
                </c:pt>
                <c:pt idx="9">
                  <c:v>Uruguay</c:v>
                </c:pt>
              </c:strCache>
            </c:strRef>
          </c:cat>
          <c:val>
            <c:numRef>
              <c:f>country!$C$7:$C$16</c:f>
              <c:numCache>
                <c:formatCode>_(* #,##0_);_(* \(#,##0\);_(* "-"??_);_(@_)</c:formatCode>
                <c:ptCount val="10"/>
                <c:pt idx="0">
                  <c:v>58708.55</c:v>
                </c:pt>
                <c:pt idx="1">
                  <c:v>18303</c:v>
                </c:pt>
                <c:pt idx="2">
                  <c:v>9183.6</c:v>
                </c:pt>
                <c:pt idx="3">
                  <c:v>6458.3</c:v>
                </c:pt>
                <c:pt idx="4">
                  <c:v>4191.5</c:v>
                </c:pt>
                <c:pt idx="5">
                  <c:v>12541</c:v>
                </c:pt>
                <c:pt idx="6">
                  <c:v>712.2</c:v>
                </c:pt>
                <c:pt idx="7">
                  <c:v>1437.4</c:v>
                </c:pt>
                <c:pt idx="8">
                  <c:v>1020</c:v>
                </c:pt>
                <c:pt idx="9">
                  <c:v>358.1</c:v>
                </c:pt>
              </c:numCache>
            </c:numRef>
          </c:val>
        </c:ser>
        <c:ser>
          <c:idx val="2"/>
          <c:order val="2"/>
          <c:tx>
            <c:strRef>
              <c:f>country!$D$6</c:f>
              <c:strCache>
                <c:ptCount val="1"/>
                <c:pt idx="0">
                  <c:v>Transport</c:v>
                </c:pt>
              </c:strCache>
            </c:strRef>
          </c:tx>
          <c:spPr>
            <a:solidFill>
              <a:schemeClr val="accent3"/>
            </a:solidFill>
            <a:ln>
              <a:noFill/>
            </a:ln>
            <a:effectLst/>
          </c:spPr>
          <c:invertIfNegative val="0"/>
          <c:cat>
            <c:strRef>
              <c:f>country!$A$7:$A$16</c:f>
              <c:strCache>
                <c:ptCount val="10"/>
                <c:pt idx="0">
                  <c:v>Brazil</c:v>
                </c:pt>
                <c:pt idx="1">
                  <c:v>Mexico</c:v>
                </c:pt>
                <c:pt idx="2">
                  <c:v>Colombia</c:v>
                </c:pt>
                <c:pt idx="3">
                  <c:v>Chile</c:v>
                </c:pt>
                <c:pt idx="4">
                  <c:v>Peru</c:v>
                </c:pt>
                <c:pt idx="5">
                  <c:v>Argentina</c:v>
                </c:pt>
                <c:pt idx="6">
                  <c:v>Honduras</c:v>
                </c:pt>
                <c:pt idx="7">
                  <c:v>Guatemala</c:v>
                </c:pt>
                <c:pt idx="8">
                  <c:v>Panama</c:v>
                </c:pt>
                <c:pt idx="9">
                  <c:v>Uruguay</c:v>
                </c:pt>
              </c:strCache>
            </c:strRef>
          </c:cat>
          <c:val>
            <c:numRef>
              <c:f>country!$D$7:$D$16</c:f>
              <c:numCache>
                <c:formatCode>_(* #,##0_);_(* \(#,##0\);_(* "-"??_);_(@_)</c:formatCode>
                <c:ptCount val="10"/>
                <c:pt idx="0">
                  <c:v>78467.33</c:v>
                </c:pt>
                <c:pt idx="1">
                  <c:v>10878.74</c:v>
                </c:pt>
                <c:pt idx="2">
                  <c:v>22119.9</c:v>
                </c:pt>
                <c:pt idx="3">
                  <c:v>3914.5</c:v>
                </c:pt>
                <c:pt idx="4">
                  <c:v>9966</c:v>
                </c:pt>
                <c:pt idx="5">
                  <c:v>250.5</c:v>
                </c:pt>
                <c:pt idx="6">
                  <c:v>1259.7</c:v>
                </c:pt>
                <c:pt idx="7">
                  <c:v>120</c:v>
                </c:pt>
                <c:pt idx="8">
                  <c:v>620</c:v>
                </c:pt>
                <c:pt idx="9">
                  <c:v>83</c:v>
                </c:pt>
              </c:numCache>
            </c:numRef>
          </c:val>
        </c:ser>
        <c:ser>
          <c:idx val="3"/>
          <c:order val="3"/>
          <c:tx>
            <c:strRef>
              <c:f>country!$E$6</c:f>
              <c:strCache>
                <c:ptCount val="1"/>
                <c:pt idx="0">
                  <c:v>Water and sewerage</c:v>
                </c:pt>
              </c:strCache>
            </c:strRef>
          </c:tx>
          <c:spPr>
            <a:solidFill>
              <a:schemeClr val="accent4"/>
            </a:solidFill>
            <a:ln>
              <a:noFill/>
            </a:ln>
            <a:effectLst/>
          </c:spPr>
          <c:invertIfNegative val="0"/>
          <c:cat>
            <c:strRef>
              <c:f>country!$A$7:$A$16</c:f>
              <c:strCache>
                <c:ptCount val="10"/>
                <c:pt idx="0">
                  <c:v>Brazil</c:v>
                </c:pt>
                <c:pt idx="1">
                  <c:v>Mexico</c:v>
                </c:pt>
                <c:pt idx="2">
                  <c:v>Colombia</c:v>
                </c:pt>
                <c:pt idx="3">
                  <c:v>Chile</c:v>
                </c:pt>
                <c:pt idx="4">
                  <c:v>Peru</c:v>
                </c:pt>
                <c:pt idx="5">
                  <c:v>Argentina</c:v>
                </c:pt>
                <c:pt idx="6">
                  <c:v>Honduras</c:v>
                </c:pt>
                <c:pt idx="7">
                  <c:v>Guatemala</c:v>
                </c:pt>
                <c:pt idx="8">
                  <c:v>Panama</c:v>
                </c:pt>
                <c:pt idx="9">
                  <c:v>Uruguay</c:v>
                </c:pt>
              </c:strCache>
            </c:strRef>
          </c:cat>
          <c:val>
            <c:numRef>
              <c:f>country!$E$7:$E$16</c:f>
              <c:numCache>
                <c:formatCode>_(* #,##0_);_(* \(#,##0\);_(* "-"??_);_(@_)</c:formatCode>
                <c:ptCount val="10"/>
                <c:pt idx="0">
                  <c:v>11229.8</c:v>
                </c:pt>
                <c:pt idx="1">
                  <c:v>3064.25</c:v>
                </c:pt>
                <c:pt idx="2">
                  <c:v>129</c:v>
                </c:pt>
                <c:pt idx="3">
                  <c:v>1562.72</c:v>
                </c:pt>
                <c:pt idx="4">
                  <c:v>1088.8</c:v>
                </c:pt>
                <c:pt idx="8">
                  <c:v>0</c:v>
                </c:pt>
              </c:numCache>
            </c:numRef>
          </c:val>
        </c:ser>
        <c:dLbls>
          <c:showLegendKey val="0"/>
          <c:showVal val="0"/>
          <c:showCatName val="0"/>
          <c:showSerName val="0"/>
          <c:showPercent val="0"/>
          <c:showBubbleSize val="0"/>
        </c:dLbls>
        <c:gapWidth val="150"/>
        <c:overlap val="100"/>
        <c:axId val="248274528"/>
        <c:axId val="248274920"/>
      </c:barChart>
      <c:catAx>
        <c:axId val="24827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248274920"/>
        <c:crosses val="autoZero"/>
        <c:auto val="1"/>
        <c:lblAlgn val="ctr"/>
        <c:lblOffset val="100"/>
        <c:noMultiLvlLbl val="0"/>
      </c:catAx>
      <c:valAx>
        <c:axId val="24827492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2482745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country!$B$6</c:f>
              <c:strCache>
                <c:ptCount val="1"/>
                <c:pt idx="0">
                  <c:v>Energy</c:v>
                </c:pt>
              </c:strCache>
            </c:strRef>
          </c:tx>
          <c:spPr>
            <a:solidFill>
              <a:schemeClr val="accent1"/>
            </a:solidFill>
            <a:ln>
              <a:noFill/>
            </a:ln>
            <a:effectLst/>
          </c:spPr>
          <c:invertIfNegative val="0"/>
          <c:cat>
            <c:strRef>
              <c:f>country!$A$7:$A$16</c:f>
              <c:strCache>
                <c:ptCount val="9"/>
                <c:pt idx="0">
                  <c:v>Mexico</c:v>
                </c:pt>
                <c:pt idx="1">
                  <c:v>Colombia</c:v>
                </c:pt>
                <c:pt idx="2">
                  <c:v>Chile</c:v>
                </c:pt>
                <c:pt idx="3">
                  <c:v>Peru</c:v>
                </c:pt>
                <c:pt idx="4">
                  <c:v>Argentina</c:v>
                </c:pt>
                <c:pt idx="5">
                  <c:v>Honduras</c:v>
                </c:pt>
                <c:pt idx="6">
                  <c:v>Guatemala</c:v>
                </c:pt>
                <c:pt idx="7">
                  <c:v>Panama</c:v>
                </c:pt>
                <c:pt idx="8">
                  <c:v>Uruguay</c:v>
                </c:pt>
              </c:strCache>
              <c:extLst/>
            </c:strRef>
          </c:cat>
          <c:val>
            <c:numRef>
              <c:f>country!$B$7:$B$16</c:f>
              <c:numCache>
                <c:formatCode>_(* #,##0_);_(* \(#,##0\);_(* "-"??_);_(@_)</c:formatCode>
                <c:ptCount val="9"/>
                <c:pt idx="0">
                  <c:v>12716.7</c:v>
                </c:pt>
                <c:pt idx="1">
                  <c:v>3093.616</c:v>
                </c:pt>
                <c:pt idx="2">
                  <c:v>17052.8</c:v>
                </c:pt>
                <c:pt idx="3">
                  <c:v>9427.85</c:v>
                </c:pt>
                <c:pt idx="4">
                  <c:v>2308.5100000000002</c:v>
                </c:pt>
                <c:pt idx="5">
                  <c:v>1703.6</c:v>
                </c:pt>
                <c:pt idx="6">
                  <c:v>2012.5</c:v>
                </c:pt>
                <c:pt idx="7">
                  <c:v>1706.9</c:v>
                </c:pt>
                <c:pt idx="8">
                  <c:v>2691.3</c:v>
                </c:pt>
              </c:numCache>
              <c:extLst/>
            </c:numRef>
          </c:val>
        </c:ser>
        <c:ser>
          <c:idx val="1"/>
          <c:order val="1"/>
          <c:tx>
            <c:strRef>
              <c:f>country!$C$6</c:f>
              <c:strCache>
                <c:ptCount val="1"/>
                <c:pt idx="0">
                  <c:v>ICT</c:v>
                </c:pt>
              </c:strCache>
            </c:strRef>
          </c:tx>
          <c:spPr>
            <a:solidFill>
              <a:schemeClr val="accent2"/>
            </a:solidFill>
            <a:ln>
              <a:noFill/>
            </a:ln>
            <a:effectLst/>
          </c:spPr>
          <c:invertIfNegative val="0"/>
          <c:cat>
            <c:strRef>
              <c:f>country!$A$7:$A$16</c:f>
              <c:strCache>
                <c:ptCount val="9"/>
                <c:pt idx="0">
                  <c:v>Mexico</c:v>
                </c:pt>
                <c:pt idx="1">
                  <c:v>Colombia</c:v>
                </c:pt>
                <c:pt idx="2">
                  <c:v>Chile</c:v>
                </c:pt>
                <c:pt idx="3">
                  <c:v>Peru</c:v>
                </c:pt>
                <c:pt idx="4">
                  <c:v>Argentina</c:v>
                </c:pt>
                <c:pt idx="5">
                  <c:v>Honduras</c:v>
                </c:pt>
                <c:pt idx="6">
                  <c:v>Guatemala</c:v>
                </c:pt>
                <c:pt idx="7">
                  <c:v>Panama</c:v>
                </c:pt>
                <c:pt idx="8">
                  <c:v>Uruguay</c:v>
                </c:pt>
              </c:strCache>
              <c:extLst/>
            </c:strRef>
          </c:cat>
          <c:val>
            <c:numRef>
              <c:f>country!$C$7:$C$16</c:f>
              <c:numCache>
                <c:formatCode>_(* #,##0_);_(* \(#,##0\);_(* "-"??_);_(@_)</c:formatCode>
                <c:ptCount val="9"/>
                <c:pt idx="0">
                  <c:v>18303</c:v>
                </c:pt>
                <c:pt idx="1">
                  <c:v>9183.6</c:v>
                </c:pt>
                <c:pt idx="2">
                  <c:v>6458.3</c:v>
                </c:pt>
                <c:pt idx="3">
                  <c:v>4191.5</c:v>
                </c:pt>
                <c:pt idx="4">
                  <c:v>12541</c:v>
                </c:pt>
                <c:pt idx="5">
                  <c:v>712.2</c:v>
                </c:pt>
                <c:pt idx="6">
                  <c:v>1437.4</c:v>
                </c:pt>
                <c:pt idx="7">
                  <c:v>1020</c:v>
                </c:pt>
                <c:pt idx="8">
                  <c:v>358.1</c:v>
                </c:pt>
              </c:numCache>
              <c:extLst/>
            </c:numRef>
          </c:val>
        </c:ser>
        <c:ser>
          <c:idx val="2"/>
          <c:order val="2"/>
          <c:tx>
            <c:strRef>
              <c:f>country!$D$6</c:f>
              <c:strCache>
                <c:ptCount val="1"/>
                <c:pt idx="0">
                  <c:v>Transport</c:v>
                </c:pt>
              </c:strCache>
            </c:strRef>
          </c:tx>
          <c:spPr>
            <a:solidFill>
              <a:schemeClr val="accent3"/>
            </a:solidFill>
            <a:ln>
              <a:noFill/>
            </a:ln>
            <a:effectLst/>
          </c:spPr>
          <c:invertIfNegative val="0"/>
          <c:cat>
            <c:strRef>
              <c:f>country!$A$7:$A$16</c:f>
              <c:strCache>
                <c:ptCount val="9"/>
                <c:pt idx="0">
                  <c:v>Mexico</c:v>
                </c:pt>
                <c:pt idx="1">
                  <c:v>Colombia</c:v>
                </c:pt>
                <c:pt idx="2">
                  <c:v>Chile</c:v>
                </c:pt>
                <c:pt idx="3">
                  <c:v>Peru</c:v>
                </c:pt>
                <c:pt idx="4">
                  <c:v>Argentina</c:v>
                </c:pt>
                <c:pt idx="5">
                  <c:v>Honduras</c:v>
                </c:pt>
                <c:pt idx="6">
                  <c:v>Guatemala</c:v>
                </c:pt>
                <c:pt idx="7">
                  <c:v>Panama</c:v>
                </c:pt>
                <c:pt idx="8">
                  <c:v>Uruguay</c:v>
                </c:pt>
              </c:strCache>
              <c:extLst/>
            </c:strRef>
          </c:cat>
          <c:val>
            <c:numRef>
              <c:f>country!$D$7:$D$16</c:f>
              <c:numCache>
                <c:formatCode>_(* #,##0_);_(* \(#,##0\);_(* "-"??_);_(@_)</c:formatCode>
                <c:ptCount val="9"/>
                <c:pt idx="0">
                  <c:v>10878.74</c:v>
                </c:pt>
                <c:pt idx="1">
                  <c:v>22119.9</c:v>
                </c:pt>
                <c:pt idx="2">
                  <c:v>3914.5</c:v>
                </c:pt>
                <c:pt idx="3">
                  <c:v>9966</c:v>
                </c:pt>
                <c:pt idx="4">
                  <c:v>250.5</c:v>
                </c:pt>
                <c:pt idx="5">
                  <c:v>1259.7</c:v>
                </c:pt>
                <c:pt idx="6">
                  <c:v>120</c:v>
                </c:pt>
                <c:pt idx="7">
                  <c:v>620</c:v>
                </c:pt>
                <c:pt idx="8">
                  <c:v>83</c:v>
                </c:pt>
              </c:numCache>
              <c:extLst/>
            </c:numRef>
          </c:val>
        </c:ser>
        <c:ser>
          <c:idx val="3"/>
          <c:order val="3"/>
          <c:tx>
            <c:strRef>
              <c:f>country!$E$6</c:f>
              <c:strCache>
                <c:ptCount val="1"/>
                <c:pt idx="0">
                  <c:v>Water and sewerage</c:v>
                </c:pt>
              </c:strCache>
            </c:strRef>
          </c:tx>
          <c:spPr>
            <a:solidFill>
              <a:schemeClr val="accent4"/>
            </a:solidFill>
            <a:ln>
              <a:noFill/>
            </a:ln>
            <a:effectLst/>
          </c:spPr>
          <c:invertIfNegative val="0"/>
          <c:cat>
            <c:strRef>
              <c:f>country!$A$7:$A$16</c:f>
              <c:strCache>
                <c:ptCount val="9"/>
                <c:pt idx="0">
                  <c:v>Mexico</c:v>
                </c:pt>
                <c:pt idx="1">
                  <c:v>Colombia</c:v>
                </c:pt>
                <c:pt idx="2">
                  <c:v>Chile</c:v>
                </c:pt>
                <c:pt idx="3">
                  <c:v>Peru</c:v>
                </c:pt>
                <c:pt idx="4">
                  <c:v>Argentina</c:v>
                </c:pt>
                <c:pt idx="5">
                  <c:v>Honduras</c:v>
                </c:pt>
                <c:pt idx="6">
                  <c:v>Guatemala</c:v>
                </c:pt>
                <c:pt idx="7">
                  <c:v>Panama</c:v>
                </c:pt>
                <c:pt idx="8">
                  <c:v>Uruguay</c:v>
                </c:pt>
              </c:strCache>
              <c:extLst/>
            </c:strRef>
          </c:cat>
          <c:val>
            <c:numRef>
              <c:f>country!$E$7:$E$16</c:f>
              <c:numCache>
                <c:formatCode>_(* #,##0_);_(* \(#,##0\);_(* "-"??_);_(@_)</c:formatCode>
                <c:ptCount val="9"/>
                <c:pt idx="0">
                  <c:v>3064.25</c:v>
                </c:pt>
                <c:pt idx="1">
                  <c:v>129</c:v>
                </c:pt>
                <c:pt idx="2">
                  <c:v>1562.72</c:v>
                </c:pt>
                <c:pt idx="3">
                  <c:v>1088.8</c:v>
                </c:pt>
                <c:pt idx="7">
                  <c:v>0</c:v>
                </c:pt>
              </c:numCache>
              <c:extLst/>
            </c:numRef>
          </c:val>
        </c:ser>
        <c:dLbls>
          <c:showLegendKey val="0"/>
          <c:showVal val="0"/>
          <c:showCatName val="0"/>
          <c:showSerName val="0"/>
          <c:showPercent val="0"/>
          <c:showBubbleSize val="0"/>
        </c:dLbls>
        <c:gapWidth val="150"/>
        <c:overlap val="100"/>
        <c:axId val="327316264"/>
        <c:axId val="327316656"/>
      </c:barChart>
      <c:catAx>
        <c:axId val="327316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327316656"/>
        <c:crosses val="autoZero"/>
        <c:auto val="1"/>
        <c:lblAlgn val="ctr"/>
        <c:lblOffset val="100"/>
        <c:noMultiLvlLbl val="0"/>
      </c:catAx>
      <c:valAx>
        <c:axId val="32731665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327316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'Project Origination'!$L$1</c:f>
              <c:strCache>
                <c:ptCount val="1"/>
                <c:pt idx="0">
                  <c:v>Direct Negotiation</c:v>
                </c:pt>
              </c:strCache>
            </c:strRef>
          </c:tx>
          <c:spPr>
            <a:solidFill>
              <a:schemeClr val="accent1"/>
            </a:solidFill>
            <a:ln>
              <a:noFill/>
            </a:ln>
            <a:effectLst/>
          </c:spPr>
          <c:invertIfNegative val="0"/>
          <c:cat>
            <c:strRef>
              <c:f>'Project Origination'!$K$2:$K$7</c:f>
              <c:strCache>
                <c:ptCount val="6"/>
                <c:pt idx="0">
                  <c:v>EAP</c:v>
                </c:pt>
                <c:pt idx="1">
                  <c:v>SAR</c:v>
                </c:pt>
                <c:pt idx="2">
                  <c:v>MENA</c:v>
                </c:pt>
                <c:pt idx="3">
                  <c:v>SSA</c:v>
                </c:pt>
                <c:pt idx="4">
                  <c:v>ECA</c:v>
                </c:pt>
                <c:pt idx="5">
                  <c:v>LAC</c:v>
                </c:pt>
              </c:strCache>
            </c:strRef>
          </c:cat>
          <c:val>
            <c:numRef>
              <c:f>'Project Origination'!$L$2:$L$7</c:f>
              <c:numCache>
                <c:formatCode>General</c:formatCode>
                <c:ptCount val="6"/>
                <c:pt idx="0">
                  <c:v>93</c:v>
                </c:pt>
                <c:pt idx="1">
                  <c:v>156</c:v>
                </c:pt>
                <c:pt idx="2">
                  <c:v>7</c:v>
                </c:pt>
                <c:pt idx="3">
                  <c:v>20</c:v>
                </c:pt>
                <c:pt idx="4">
                  <c:v>27</c:v>
                </c:pt>
                <c:pt idx="5">
                  <c:v>47</c:v>
                </c:pt>
              </c:numCache>
            </c:numRef>
          </c:val>
          <c:extLst xmlns:c16r2="http://schemas.microsoft.com/office/drawing/2015/06/chart">
            <c:ext xmlns:c16="http://schemas.microsoft.com/office/drawing/2014/chart" uri="{C3380CC4-5D6E-409C-BE32-E72D297353CC}">
              <c16:uniqueId val="{00000000-8A1C-491C-874A-614EFB2CEC9F}"/>
            </c:ext>
          </c:extLst>
        </c:ser>
        <c:ser>
          <c:idx val="1"/>
          <c:order val="1"/>
          <c:tx>
            <c:strRef>
              <c:f>'Project Origination'!$M$1</c:f>
              <c:strCache>
                <c:ptCount val="1"/>
                <c:pt idx="0">
                  <c:v>Comeptitive Award Method</c:v>
                </c:pt>
              </c:strCache>
            </c:strRef>
          </c:tx>
          <c:spPr>
            <a:solidFill>
              <a:schemeClr val="accent2"/>
            </a:solidFill>
            <a:ln>
              <a:noFill/>
            </a:ln>
            <a:effectLst/>
          </c:spPr>
          <c:invertIfNegative val="0"/>
          <c:cat>
            <c:strRef>
              <c:f>'Project Origination'!$K$2:$K$7</c:f>
              <c:strCache>
                <c:ptCount val="6"/>
                <c:pt idx="0">
                  <c:v>EAP</c:v>
                </c:pt>
                <c:pt idx="1">
                  <c:v>SAR</c:v>
                </c:pt>
                <c:pt idx="2">
                  <c:v>MENA</c:v>
                </c:pt>
                <c:pt idx="3">
                  <c:v>SSA</c:v>
                </c:pt>
                <c:pt idx="4">
                  <c:v>ECA</c:v>
                </c:pt>
                <c:pt idx="5">
                  <c:v>LAC</c:v>
                </c:pt>
              </c:strCache>
            </c:strRef>
          </c:cat>
          <c:val>
            <c:numRef>
              <c:f>'Project Origination'!$M$2:$M$7</c:f>
              <c:numCache>
                <c:formatCode>General</c:formatCode>
                <c:ptCount val="6"/>
                <c:pt idx="0">
                  <c:v>187</c:v>
                </c:pt>
                <c:pt idx="1">
                  <c:v>367</c:v>
                </c:pt>
                <c:pt idx="2">
                  <c:v>26</c:v>
                </c:pt>
                <c:pt idx="3">
                  <c:v>84</c:v>
                </c:pt>
                <c:pt idx="4">
                  <c:v>151</c:v>
                </c:pt>
                <c:pt idx="5">
                  <c:v>586</c:v>
                </c:pt>
              </c:numCache>
            </c:numRef>
          </c:val>
          <c:extLst xmlns:c16r2="http://schemas.microsoft.com/office/drawing/2015/06/chart">
            <c:ext xmlns:c16="http://schemas.microsoft.com/office/drawing/2014/chart" uri="{C3380CC4-5D6E-409C-BE32-E72D297353CC}">
              <c16:uniqueId val="{00000001-8A1C-491C-874A-614EFB2CEC9F}"/>
            </c:ext>
          </c:extLst>
        </c:ser>
        <c:dLbls>
          <c:showLegendKey val="0"/>
          <c:showVal val="0"/>
          <c:showCatName val="0"/>
          <c:showSerName val="0"/>
          <c:showPercent val="0"/>
          <c:showBubbleSize val="0"/>
        </c:dLbls>
        <c:gapWidth val="150"/>
        <c:overlap val="100"/>
        <c:axId val="327317440"/>
        <c:axId val="327317832"/>
      </c:barChart>
      <c:catAx>
        <c:axId val="327317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27317832"/>
        <c:crosses val="autoZero"/>
        <c:auto val="1"/>
        <c:lblAlgn val="ctr"/>
        <c:lblOffset val="100"/>
        <c:noMultiLvlLbl val="0"/>
      </c:catAx>
      <c:valAx>
        <c:axId val="3273178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327317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38605057225467"/>
          <c:y val="3.2097159964249694E-2"/>
          <c:w val="0.79313723566788386"/>
          <c:h val="0.59911566235717684"/>
        </c:manualLayout>
      </c:layout>
      <c:barChart>
        <c:barDir val="bar"/>
        <c:grouping val="percentStacked"/>
        <c:varyColors val="0"/>
        <c:ser>
          <c:idx val="0"/>
          <c:order val="0"/>
          <c:tx>
            <c:strRef>
              <c:f>'Revenuesources, by Sector (Re)'!$B$8</c:f>
              <c:strCache>
                <c:ptCount val="1"/>
                <c:pt idx="0">
                  <c:v>User fees (purely)</c:v>
                </c:pt>
              </c:strCache>
            </c:strRef>
          </c:tx>
          <c:spPr>
            <a:solidFill>
              <a:schemeClr val="accent1"/>
            </a:solidFill>
            <a:ln>
              <a:noFill/>
            </a:ln>
            <a:effectLst/>
          </c:spPr>
          <c:invertIfNegative val="0"/>
          <c:cat>
            <c:strRef>
              <c:f>'Revenuesources, by Sector (Re)'!$A$9:$A$12</c:f>
              <c:strCache>
                <c:ptCount val="4"/>
                <c:pt idx="0">
                  <c:v>Transport</c:v>
                </c:pt>
                <c:pt idx="1">
                  <c:v>Water and sewerage</c:v>
                </c:pt>
                <c:pt idx="2">
                  <c:v>Energy</c:v>
                </c:pt>
                <c:pt idx="3">
                  <c:v>Total</c:v>
                </c:pt>
              </c:strCache>
            </c:strRef>
          </c:cat>
          <c:val>
            <c:numRef>
              <c:f>'Revenuesources, by Sector (Re)'!$B$9:$B$12</c:f>
              <c:numCache>
                <c:formatCode>General</c:formatCode>
                <c:ptCount val="4"/>
                <c:pt idx="0">
                  <c:v>124</c:v>
                </c:pt>
                <c:pt idx="1">
                  <c:v>53</c:v>
                </c:pt>
                <c:pt idx="2">
                  <c:v>8</c:v>
                </c:pt>
                <c:pt idx="3">
                  <c:v>185</c:v>
                </c:pt>
              </c:numCache>
            </c:numRef>
          </c:val>
          <c:extLst xmlns:c16r2="http://schemas.microsoft.com/office/drawing/2015/06/chart">
            <c:ext xmlns:c16="http://schemas.microsoft.com/office/drawing/2014/chart" uri="{C3380CC4-5D6E-409C-BE32-E72D297353CC}">
              <c16:uniqueId val="{00000000-6343-4357-807D-A8856060B1A2}"/>
            </c:ext>
          </c:extLst>
        </c:ser>
        <c:ser>
          <c:idx val="1"/>
          <c:order val="1"/>
          <c:tx>
            <c:strRef>
              <c:f>'Revenuesources, by Sector (Re)'!$C$8</c:f>
              <c:strCache>
                <c:ptCount val="1"/>
                <c:pt idx="0">
                  <c:v>Annuity/Availability payment from government and PPA/WPA with a public entity</c:v>
                </c:pt>
              </c:strCache>
            </c:strRef>
          </c:tx>
          <c:spPr>
            <a:solidFill>
              <a:schemeClr val="accent2"/>
            </a:solidFill>
            <a:ln>
              <a:noFill/>
            </a:ln>
            <a:effectLst/>
          </c:spPr>
          <c:invertIfNegative val="0"/>
          <c:cat>
            <c:strRef>
              <c:f>'Revenuesources, by Sector (Re)'!$A$9:$A$12</c:f>
              <c:strCache>
                <c:ptCount val="4"/>
                <c:pt idx="0">
                  <c:v>Transport</c:v>
                </c:pt>
                <c:pt idx="1">
                  <c:v>Water and sewerage</c:v>
                </c:pt>
                <c:pt idx="2">
                  <c:v>Energy</c:v>
                </c:pt>
                <c:pt idx="3">
                  <c:v>Total</c:v>
                </c:pt>
              </c:strCache>
            </c:strRef>
          </c:cat>
          <c:val>
            <c:numRef>
              <c:f>'Revenuesources, by Sector (Re)'!$C$9:$C$12</c:f>
              <c:numCache>
                <c:formatCode>General</c:formatCode>
                <c:ptCount val="4"/>
                <c:pt idx="0">
                  <c:v>26</c:v>
                </c:pt>
                <c:pt idx="1">
                  <c:v>18</c:v>
                </c:pt>
                <c:pt idx="2">
                  <c:v>320</c:v>
                </c:pt>
                <c:pt idx="3">
                  <c:v>364</c:v>
                </c:pt>
              </c:numCache>
            </c:numRef>
          </c:val>
          <c:extLst xmlns:c16r2="http://schemas.microsoft.com/office/drawing/2015/06/chart">
            <c:ext xmlns:c16="http://schemas.microsoft.com/office/drawing/2014/chart" uri="{C3380CC4-5D6E-409C-BE32-E72D297353CC}">
              <c16:uniqueId val="{00000001-6343-4357-807D-A8856060B1A2}"/>
            </c:ext>
          </c:extLst>
        </c:ser>
        <c:ser>
          <c:idx val="2"/>
          <c:order val="2"/>
          <c:tx>
            <c:strRef>
              <c:f>'Revenuesources, by Sector (Re)'!$D$8</c:f>
              <c:strCache>
                <c:ptCount val="1"/>
                <c:pt idx="0">
                  <c:v>PPA/WPA with a private entity and wholesale market</c:v>
                </c:pt>
              </c:strCache>
            </c:strRef>
          </c:tx>
          <c:spPr>
            <a:solidFill>
              <a:schemeClr val="accent3"/>
            </a:solidFill>
            <a:ln>
              <a:noFill/>
            </a:ln>
            <a:effectLst/>
          </c:spPr>
          <c:invertIfNegative val="0"/>
          <c:cat>
            <c:strRef>
              <c:f>'Revenuesources, by Sector (Re)'!$A$9:$A$12</c:f>
              <c:strCache>
                <c:ptCount val="4"/>
                <c:pt idx="0">
                  <c:v>Transport</c:v>
                </c:pt>
                <c:pt idx="1">
                  <c:v>Water and sewerage</c:v>
                </c:pt>
                <c:pt idx="2">
                  <c:v>Energy</c:v>
                </c:pt>
                <c:pt idx="3">
                  <c:v>Total</c:v>
                </c:pt>
              </c:strCache>
            </c:strRef>
          </c:cat>
          <c:val>
            <c:numRef>
              <c:f>'Revenuesources, by Sector (Re)'!$D$9:$D$12</c:f>
              <c:numCache>
                <c:formatCode>General</c:formatCode>
                <c:ptCount val="4"/>
                <c:pt idx="0">
                  <c:v>0</c:v>
                </c:pt>
                <c:pt idx="1">
                  <c:v>1</c:v>
                </c:pt>
                <c:pt idx="2">
                  <c:v>90</c:v>
                </c:pt>
                <c:pt idx="3">
                  <c:v>91</c:v>
                </c:pt>
              </c:numCache>
            </c:numRef>
          </c:val>
          <c:extLst xmlns:c16r2="http://schemas.microsoft.com/office/drawing/2015/06/chart">
            <c:ext xmlns:c16="http://schemas.microsoft.com/office/drawing/2014/chart" uri="{C3380CC4-5D6E-409C-BE32-E72D297353CC}">
              <c16:uniqueId val="{00000002-6343-4357-807D-A8856060B1A2}"/>
            </c:ext>
          </c:extLst>
        </c:ser>
        <c:dLbls>
          <c:showLegendKey val="0"/>
          <c:showVal val="0"/>
          <c:showCatName val="0"/>
          <c:showSerName val="0"/>
          <c:showPercent val="0"/>
          <c:showBubbleSize val="0"/>
        </c:dLbls>
        <c:gapWidth val="150"/>
        <c:overlap val="100"/>
        <c:axId val="327318616"/>
        <c:axId val="327319008"/>
      </c:barChart>
      <c:catAx>
        <c:axId val="327318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Times New Roman" panose="02020603050405020304" pitchFamily="18" charset="0"/>
              </a:defRPr>
            </a:pPr>
            <a:endParaRPr lang="en-US"/>
          </a:p>
        </c:txPr>
        <c:crossAx val="327319008"/>
        <c:crosses val="autoZero"/>
        <c:auto val="1"/>
        <c:lblAlgn val="ctr"/>
        <c:lblOffset val="100"/>
        <c:noMultiLvlLbl val="0"/>
      </c:catAx>
      <c:valAx>
        <c:axId val="3273190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27318616"/>
        <c:crosses val="autoZero"/>
        <c:crossBetween val="between"/>
      </c:valAx>
      <c:spPr>
        <a:noFill/>
        <a:ln>
          <a:noFill/>
        </a:ln>
        <a:effectLst/>
      </c:spPr>
    </c:plotArea>
    <c:legend>
      <c:legendPos val="b"/>
      <c:layout>
        <c:manualLayout>
          <c:xMode val="edge"/>
          <c:yMode val="edge"/>
          <c:x val="0.14754679686982705"/>
          <c:y val="0.76336788124280575"/>
          <c:w val="0.812355771470892"/>
          <c:h val="0.2191245769585126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04819264005766"/>
          <c:y val="0.11504884688919934"/>
          <c:w val="0.67682152121693917"/>
          <c:h val="0.67245495172776537"/>
        </c:manualLayout>
      </c:layout>
      <c:barChart>
        <c:barDir val="bar"/>
        <c:grouping val="percentStacked"/>
        <c:varyColors val="0"/>
        <c:ser>
          <c:idx val="0"/>
          <c:order val="0"/>
          <c:tx>
            <c:strRef>
              <c:f>'Governmentsupport, by Sector'!$B$1</c:f>
              <c:strCache>
                <c:ptCount val="1"/>
                <c:pt idx="0">
                  <c:v>Direct</c:v>
                </c:pt>
              </c:strCache>
            </c:strRef>
          </c:tx>
          <c:spPr>
            <a:solidFill>
              <a:schemeClr val="accent1"/>
            </a:solidFill>
            <a:ln>
              <a:noFill/>
            </a:ln>
            <a:effectLst/>
          </c:spPr>
          <c:invertIfNegative val="0"/>
          <c:cat>
            <c:strRef>
              <c:f>'Governmentsupport, by Sector'!$A$2:$A$4</c:f>
              <c:strCache>
                <c:ptCount val="3"/>
                <c:pt idx="0">
                  <c:v>Transport</c:v>
                </c:pt>
                <c:pt idx="1">
                  <c:v>Water and sewerage</c:v>
                </c:pt>
                <c:pt idx="2">
                  <c:v>Energy</c:v>
                </c:pt>
              </c:strCache>
            </c:strRef>
          </c:cat>
          <c:val>
            <c:numRef>
              <c:f>'Governmentsupport, by Sector'!$B$2:$B$4</c:f>
              <c:numCache>
                <c:formatCode>General</c:formatCode>
                <c:ptCount val="3"/>
                <c:pt idx="0">
                  <c:v>41</c:v>
                </c:pt>
                <c:pt idx="1">
                  <c:v>9</c:v>
                </c:pt>
                <c:pt idx="2">
                  <c:v>17</c:v>
                </c:pt>
              </c:numCache>
            </c:numRef>
          </c:val>
          <c:extLst xmlns:c16r2="http://schemas.microsoft.com/office/drawing/2015/06/chart">
            <c:ext xmlns:c16="http://schemas.microsoft.com/office/drawing/2014/chart" uri="{C3380CC4-5D6E-409C-BE32-E72D297353CC}">
              <c16:uniqueId val="{00000000-D773-46AC-B784-F29F62F03EA4}"/>
            </c:ext>
          </c:extLst>
        </c:ser>
        <c:ser>
          <c:idx val="1"/>
          <c:order val="1"/>
          <c:tx>
            <c:strRef>
              <c:f>'Governmentsupport, by Sector'!$C$1</c:f>
              <c:strCache>
                <c:ptCount val="1"/>
                <c:pt idx="0">
                  <c:v>Indirect</c:v>
                </c:pt>
              </c:strCache>
            </c:strRef>
          </c:tx>
          <c:spPr>
            <a:solidFill>
              <a:schemeClr val="accent2"/>
            </a:solidFill>
            <a:ln>
              <a:noFill/>
            </a:ln>
            <a:effectLst/>
          </c:spPr>
          <c:invertIfNegative val="0"/>
          <c:cat>
            <c:strRef>
              <c:f>'Governmentsupport, by Sector'!$A$2:$A$4</c:f>
              <c:strCache>
                <c:ptCount val="3"/>
                <c:pt idx="0">
                  <c:v>Transport</c:v>
                </c:pt>
                <c:pt idx="1">
                  <c:v>Water and sewerage</c:v>
                </c:pt>
                <c:pt idx="2">
                  <c:v>Energy</c:v>
                </c:pt>
              </c:strCache>
            </c:strRef>
          </c:cat>
          <c:val>
            <c:numRef>
              <c:f>'Governmentsupport, by Sector'!$C$2:$C$4</c:f>
              <c:numCache>
                <c:formatCode>General</c:formatCode>
                <c:ptCount val="3"/>
                <c:pt idx="0">
                  <c:v>11</c:v>
                </c:pt>
                <c:pt idx="1">
                  <c:v>5</c:v>
                </c:pt>
                <c:pt idx="2">
                  <c:v>115</c:v>
                </c:pt>
              </c:numCache>
            </c:numRef>
          </c:val>
          <c:extLst xmlns:c16r2="http://schemas.microsoft.com/office/drawing/2015/06/chart">
            <c:ext xmlns:c16="http://schemas.microsoft.com/office/drawing/2014/chart" uri="{C3380CC4-5D6E-409C-BE32-E72D297353CC}">
              <c16:uniqueId val="{00000001-D773-46AC-B784-F29F62F03EA4}"/>
            </c:ext>
          </c:extLst>
        </c:ser>
        <c:ser>
          <c:idx val="2"/>
          <c:order val="2"/>
          <c:tx>
            <c:strRef>
              <c:f>'Governmentsupport, by Sector'!$D$1</c:f>
              <c:strCache>
                <c:ptCount val="1"/>
                <c:pt idx="0">
                  <c:v>No Government Support</c:v>
                </c:pt>
              </c:strCache>
            </c:strRef>
          </c:tx>
          <c:spPr>
            <a:solidFill>
              <a:schemeClr val="accent3"/>
            </a:solidFill>
            <a:ln>
              <a:noFill/>
            </a:ln>
            <a:effectLst/>
          </c:spPr>
          <c:invertIfNegative val="0"/>
          <c:cat>
            <c:strRef>
              <c:f>'Governmentsupport, by Sector'!$A$2:$A$4</c:f>
              <c:strCache>
                <c:ptCount val="3"/>
                <c:pt idx="0">
                  <c:v>Transport</c:v>
                </c:pt>
                <c:pt idx="1">
                  <c:v>Water and sewerage</c:v>
                </c:pt>
                <c:pt idx="2">
                  <c:v>Energy</c:v>
                </c:pt>
              </c:strCache>
            </c:strRef>
          </c:cat>
          <c:val>
            <c:numRef>
              <c:f>'Governmentsupport, by Sector'!$D$2:$D$4</c:f>
              <c:numCache>
                <c:formatCode>General</c:formatCode>
                <c:ptCount val="3"/>
                <c:pt idx="0">
                  <c:v>57</c:v>
                </c:pt>
                <c:pt idx="1">
                  <c:v>17</c:v>
                </c:pt>
                <c:pt idx="2">
                  <c:v>133</c:v>
                </c:pt>
              </c:numCache>
            </c:numRef>
          </c:val>
          <c:extLst xmlns:c16r2="http://schemas.microsoft.com/office/drawing/2015/06/chart">
            <c:ext xmlns:c16="http://schemas.microsoft.com/office/drawing/2014/chart" uri="{C3380CC4-5D6E-409C-BE32-E72D297353CC}">
              <c16:uniqueId val="{00000002-D773-46AC-B784-F29F62F03EA4}"/>
            </c:ext>
          </c:extLst>
        </c:ser>
        <c:dLbls>
          <c:showLegendKey val="0"/>
          <c:showVal val="0"/>
          <c:showCatName val="0"/>
          <c:showSerName val="0"/>
          <c:showPercent val="0"/>
          <c:showBubbleSize val="0"/>
        </c:dLbls>
        <c:gapWidth val="150"/>
        <c:overlap val="100"/>
        <c:axId val="327319792"/>
        <c:axId val="327320184"/>
      </c:barChart>
      <c:catAx>
        <c:axId val="327319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Times New Roman" panose="02020603050405020304" pitchFamily="18" charset="0"/>
              </a:defRPr>
            </a:pPr>
            <a:endParaRPr lang="en-US"/>
          </a:p>
        </c:txPr>
        <c:crossAx val="327320184"/>
        <c:crosses val="autoZero"/>
        <c:auto val="1"/>
        <c:lblAlgn val="ctr"/>
        <c:lblOffset val="100"/>
        <c:noMultiLvlLbl val="0"/>
      </c:catAx>
      <c:valAx>
        <c:axId val="3273201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273197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'LAC by sector payment to gov'!$B$10</c:f>
              <c:strCache>
                <c:ptCount val="1"/>
                <c:pt idx="0">
                  <c:v>Energy</c:v>
                </c:pt>
              </c:strCache>
            </c:strRef>
          </c:tx>
          <c:spPr>
            <a:solidFill>
              <a:schemeClr val="accent1"/>
            </a:solidFill>
            <a:ln>
              <a:noFill/>
            </a:ln>
            <a:effectLst/>
          </c:spPr>
          <c:invertIfNegative val="0"/>
          <c:cat>
            <c:numRef>
              <c:f>'LAC by sector payment to gov'!$A$11:$A$35</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'LAC by sector payment to gov'!$B$11:$B$35</c:f>
              <c:numCache>
                <c:formatCode>_(* #,##0_);_(* \(#,##0\);_(* "-"??_);_(@_)</c:formatCode>
                <c:ptCount val="25"/>
                <c:pt idx="0">
                  <c:v>0</c:v>
                </c:pt>
                <c:pt idx="1">
                  <c:v>4.8378500000000004</c:v>
                </c:pt>
                <c:pt idx="2">
                  <c:v>1.97844</c:v>
                </c:pt>
                <c:pt idx="3">
                  <c:v>1.48017</c:v>
                </c:pt>
                <c:pt idx="4">
                  <c:v>1.94008</c:v>
                </c:pt>
                <c:pt idx="5">
                  <c:v>5.3410900000000003</c:v>
                </c:pt>
                <c:pt idx="6">
                  <c:v>16.806076000000001</c:v>
                </c:pt>
                <c:pt idx="7">
                  <c:v>9.0326000000000004</c:v>
                </c:pt>
                <c:pt idx="8">
                  <c:v>3.9208000000000003</c:v>
                </c:pt>
                <c:pt idx="9">
                  <c:v>4.5093000000000005</c:v>
                </c:pt>
                <c:pt idx="10">
                  <c:v>0.71299999999999997</c:v>
                </c:pt>
                <c:pt idx="11">
                  <c:v>0.28499999999999998</c:v>
                </c:pt>
                <c:pt idx="12">
                  <c:v>4.0299999999999996E-2</c:v>
                </c:pt>
                <c:pt idx="13">
                  <c:v>0.27773999999999999</c:v>
                </c:pt>
                <c:pt idx="14">
                  <c:v>0.11905</c:v>
                </c:pt>
                <c:pt idx="15">
                  <c:v>0.73380000000000001</c:v>
                </c:pt>
                <c:pt idx="16">
                  <c:v>0.61250000000000004</c:v>
                </c:pt>
                <c:pt idx="17">
                  <c:v>0.19500000000000001</c:v>
                </c:pt>
                <c:pt idx="18">
                  <c:v>0.1794</c:v>
                </c:pt>
                <c:pt idx="19">
                  <c:v>0.22640000000000002</c:v>
                </c:pt>
                <c:pt idx="20">
                  <c:v>0</c:v>
                </c:pt>
                <c:pt idx="21">
                  <c:v>0</c:v>
                </c:pt>
                <c:pt idx="22">
                  <c:v>0</c:v>
                </c:pt>
                <c:pt idx="23">
                  <c:v>0</c:v>
                </c:pt>
                <c:pt idx="24">
                  <c:v>0.12090000000000001</c:v>
                </c:pt>
              </c:numCache>
            </c:numRef>
          </c:val>
        </c:ser>
        <c:ser>
          <c:idx val="1"/>
          <c:order val="1"/>
          <c:tx>
            <c:strRef>
              <c:f>'LAC by sector payment to gov'!$C$10</c:f>
              <c:strCache>
                <c:ptCount val="1"/>
                <c:pt idx="0">
                  <c:v>ICT</c:v>
                </c:pt>
              </c:strCache>
            </c:strRef>
          </c:tx>
          <c:spPr>
            <a:solidFill>
              <a:schemeClr val="accent2"/>
            </a:solidFill>
            <a:ln>
              <a:noFill/>
            </a:ln>
            <a:effectLst/>
          </c:spPr>
          <c:invertIfNegative val="0"/>
          <c:cat>
            <c:numRef>
              <c:f>'LAC by sector payment to gov'!$A$11:$A$35</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'LAC by sector payment to gov'!$C$11:$C$35</c:f>
              <c:numCache>
                <c:formatCode>_(* #,##0_);_(* \(#,##0\);_(* "-"??_);_(@_)</c:formatCode>
                <c:ptCount val="25"/>
                <c:pt idx="0">
                  <c:v>4.8254999999999999</c:v>
                </c:pt>
                <c:pt idx="1">
                  <c:v>1.5004999999999999</c:v>
                </c:pt>
                <c:pt idx="2">
                  <c:v>1.0004999999999999</c:v>
                </c:pt>
                <c:pt idx="3">
                  <c:v>3.5306999999999999</c:v>
                </c:pt>
                <c:pt idx="4">
                  <c:v>0</c:v>
                </c:pt>
                <c:pt idx="5">
                  <c:v>2.1256999999999997</c:v>
                </c:pt>
                <c:pt idx="6">
                  <c:v>5.6871999999999998</c:v>
                </c:pt>
                <c:pt idx="7">
                  <c:v>23.785299999999999</c:v>
                </c:pt>
                <c:pt idx="8">
                  <c:v>1.7235</c:v>
                </c:pt>
                <c:pt idx="9">
                  <c:v>0.21840000000000001</c:v>
                </c:pt>
                <c:pt idx="10">
                  <c:v>1.3228</c:v>
                </c:pt>
                <c:pt idx="11">
                  <c:v>0.28814000000000001</c:v>
                </c:pt>
                <c:pt idx="12">
                  <c:v>0</c:v>
                </c:pt>
                <c:pt idx="13">
                  <c:v>0.46200000000000002</c:v>
                </c:pt>
                <c:pt idx="14">
                  <c:v>0</c:v>
                </c:pt>
                <c:pt idx="15">
                  <c:v>0.49939999999999996</c:v>
                </c:pt>
                <c:pt idx="16">
                  <c:v>0.31637999999999999</c:v>
                </c:pt>
                <c:pt idx="17">
                  <c:v>3.5049999999999999</c:v>
                </c:pt>
                <c:pt idx="18">
                  <c:v>0</c:v>
                </c:pt>
                <c:pt idx="19">
                  <c:v>2.2688000000000001</c:v>
                </c:pt>
                <c:pt idx="20">
                  <c:v>1.1396999999999999</c:v>
                </c:pt>
                <c:pt idx="21">
                  <c:v>1.9280999999999999</c:v>
                </c:pt>
                <c:pt idx="22">
                  <c:v>0.1</c:v>
                </c:pt>
                <c:pt idx="23">
                  <c:v>2.5613999999999999</c:v>
                </c:pt>
                <c:pt idx="24">
                  <c:v>1.9690000000000001</c:v>
                </c:pt>
              </c:numCache>
            </c:numRef>
          </c:val>
        </c:ser>
        <c:ser>
          <c:idx val="2"/>
          <c:order val="2"/>
          <c:tx>
            <c:strRef>
              <c:f>'LAC by sector payment to gov'!$D$10</c:f>
              <c:strCache>
                <c:ptCount val="1"/>
                <c:pt idx="0">
                  <c:v>Transport</c:v>
                </c:pt>
              </c:strCache>
            </c:strRef>
          </c:tx>
          <c:spPr>
            <a:solidFill>
              <a:schemeClr val="accent3"/>
            </a:solidFill>
            <a:ln>
              <a:noFill/>
            </a:ln>
            <a:effectLst/>
          </c:spPr>
          <c:invertIfNegative val="0"/>
          <c:cat>
            <c:numRef>
              <c:f>'LAC by sector payment to gov'!$A$11:$A$35</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'LAC by sector payment to gov'!$D$11:$D$35</c:f>
              <c:numCache>
                <c:formatCode>_(* #,##0_);_(* \(#,##0\);_(* "-"??_);_(@_)</c:formatCode>
                <c:ptCount val="25"/>
                <c:pt idx="0">
                  <c:v>1.9E-2</c:v>
                </c:pt>
                <c:pt idx="1">
                  <c:v>7.2800000000000004E-2</c:v>
                </c:pt>
                <c:pt idx="2">
                  <c:v>9.1799999999999993E-2</c:v>
                </c:pt>
                <c:pt idx="3">
                  <c:v>0.1661</c:v>
                </c:pt>
                <c:pt idx="4">
                  <c:v>0.24021999999999999</c:v>
                </c:pt>
                <c:pt idx="5">
                  <c:v>1.56725</c:v>
                </c:pt>
                <c:pt idx="6">
                  <c:v>2.6163000000000003</c:v>
                </c:pt>
                <c:pt idx="7">
                  <c:v>2.4763000000000002</c:v>
                </c:pt>
                <c:pt idx="8">
                  <c:v>0.44010000000000005</c:v>
                </c:pt>
                <c:pt idx="9">
                  <c:v>0.60550000000000004</c:v>
                </c:pt>
                <c:pt idx="10">
                  <c:v>0.39319999999999999</c:v>
                </c:pt>
                <c:pt idx="11">
                  <c:v>6.6700000000000009E-2</c:v>
                </c:pt>
                <c:pt idx="12">
                  <c:v>3.4000000000000002E-2</c:v>
                </c:pt>
                <c:pt idx="13">
                  <c:v>0.30099999999999999</c:v>
                </c:pt>
                <c:pt idx="14">
                  <c:v>0.35160000000000002</c:v>
                </c:pt>
                <c:pt idx="15">
                  <c:v>1.42716</c:v>
                </c:pt>
                <c:pt idx="16">
                  <c:v>4.82</c:v>
                </c:pt>
                <c:pt idx="17">
                  <c:v>1.4887000000000001</c:v>
                </c:pt>
                <c:pt idx="18">
                  <c:v>2.1163000000000003</c:v>
                </c:pt>
                <c:pt idx="19">
                  <c:v>0.1636</c:v>
                </c:pt>
                <c:pt idx="20">
                  <c:v>0.2205</c:v>
                </c:pt>
                <c:pt idx="21">
                  <c:v>12.7522</c:v>
                </c:pt>
                <c:pt idx="22">
                  <c:v>0.65329999999999999</c:v>
                </c:pt>
                <c:pt idx="23">
                  <c:v>10.8576</c:v>
                </c:pt>
                <c:pt idx="24">
                  <c:v>0</c:v>
                </c:pt>
              </c:numCache>
            </c:numRef>
          </c:val>
        </c:ser>
        <c:ser>
          <c:idx val="3"/>
          <c:order val="3"/>
          <c:tx>
            <c:strRef>
              <c:f>'LAC by sector payment to gov'!$E$10</c:f>
              <c:strCache>
                <c:ptCount val="1"/>
                <c:pt idx="0">
                  <c:v>Water and sewerage</c:v>
                </c:pt>
              </c:strCache>
            </c:strRef>
          </c:tx>
          <c:spPr>
            <a:solidFill>
              <a:schemeClr val="accent4"/>
            </a:solidFill>
            <a:ln>
              <a:noFill/>
            </a:ln>
            <a:effectLst/>
          </c:spPr>
          <c:invertIfNegative val="0"/>
          <c:cat>
            <c:numRef>
              <c:f>'LAC by sector payment to gov'!$A$11:$A$35</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'LAC by sector payment to gov'!$E$11:$E$35</c:f>
              <c:numCache>
                <c:formatCode>_(* #,##0_);_(* \(#,##0\);_(* "-"??_);_(@_)</c:formatCode>
                <c:ptCount val="25"/>
                <c:pt idx="0">
                  <c:v>0</c:v>
                </c:pt>
                <c:pt idx="1">
                  <c:v>0</c:v>
                </c:pt>
                <c:pt idx="2">
                  <c:v>0</c:v>
                </c:pt>
                <c:pt idx="3">
                  <c:v>3.5000000000000003E-2</c:v>
                </c:pt>
                <c:pt idx="4">
                  <c:v>1.0500000000000001E-2</c:v>
                </c:pt>
                <c:pt idx="5">
                  <c:v>3.6400000000000002E-2</c:v>
                </c:pt>
                <c:pt idx="6">
                  <c:v>0.67089999999999994</c:v>
                </c:pt>
                <c:pt idx="7">
                  <c:v>0.28449999999999998</c:v>
                </c:pt>
                <c:pt idx="8">
                  <c:v>1.4774</c:v>
                </c:pt>
                <c:pt idx="9">
                  <c:v>0.46899999999999997</c:v>
                </c:pt>
                <c:pt idx="10">
                  <c:v>0.1711</c:v>
                </c:pt>
                <c:pt idx="11">
                  <c:v>0.31319999999999998</c:v>
                </c:pt>
                <c:pt idx="12">
                  <c:v>0.1953</c:v>
                </c:pt>
                <c:pt idx="13">
                  <c:v>0.495</c:v>
                </c:pt>
                <c:pt idx="14">
                  <c:v>0</c:v>
                </c:pt>
                <c:pt idx="15">
                  <c:v>0.43360000000000004</c:v>
                </c:pt>
                <c:pt idx="16">
                  <c:v>0</c:v>
                </c:pt>
                <c:pt idx="17">
                  <c:v>0</c:v>
                </c:pt>
                <c:pt idx="18">
                  <c:v>0</c:v>
                </c:pt>
                <c:pt idx="19">
                  <c:v>8.4000000000000012E-3</c:v>
                </c:pt>
                <c:pt idx="20">
                  <c:v>1.5462</c:v>
                </c:pt>
                <c:pt idx="21">
                  <c:v>0.48280000000000001</c:v>
                </c:pt>
                <c:pt idx="22">
                  <c:v>0.11600000000000001</c:v>
                </c:pt>
                <c:pt idx="23">
                  <c:v>0.34699999999999998</c:v>
                </c:pt>
                <c:pt idx="24">
                  <c:v>4.5399999999999996E-2</c:v>
                </c:pt>
              </c:numCache>
            </c:numRef>
          </c:val>
        </c:ser>
        <c:dLbls>
          <c:showLegendKey val="0"/>
          <c:showVal val="0"/>
          <c:showCatName val="0"/>
          <c:showSerName val="0"/>
          <c:showPercent val="0"/>
          <c:showBubbleSize val="0"/>
        </c:dLbls>
        <c:gapWidth val="150"/>
        <c:overlap val="100"/>
        <c:axId val="327320968"/>
        <c:axId val="327321360"/>
      </c:barChart>
      <c:catAx>
        <c:axId val="327320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baseline="0">
                <a:solidFill>
                  <a:schemeClr val="tx1"/>
                </a:solidFill>
                <a:latin typeface="+mn-lt"/>
                <a:ea typeface="+mn-ea"/>
                <a:cs typeface="+mn-cs"/>
              </a:defRPr>
            </a:pPr>
            <a:endParaRPr lang="en-US"/>
          </a:p>
        </c:txPr>
        <c:crossAx val="327321360"/>
        <c:crosses val="autoZero"/>
        <c:auto val="1"/>
        <c:lblAlgn val="ctr"/>
        <c:lblOffset val="100"/>
        <c:noMultiLvlLbl val="0"/>
      </c:catAx>
      <c:valAx>
        <c:axId val="327321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a:solidFill>
                      <a:schemeClr val="tx1"/>
                    </a:solidFill>
                  </a:rPr>
                  <a:t>US$ Billion (current)</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273209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590E2-38CB-41B4-956A-6D214CEFC7A0}" type="doc">
      <dgm:prSet loTypeId="urn:microsoft.com/office/officeart/2005/8/layout/chevron1" loCatId="process" qsTypeId="urn:microsoft.com/office/officeart/2005/8/quickstyle/simple1" qsCatId="simple" csTypeId="urn:microsoft.com/office/officeart/2005/8/colors/colorful1" csCatId="colorful" phldr="1"/>
      <dgm:spPr/>
    </dgm:pt>
    <dgm:pt modelId="{813EC304-D736-40C5-A9D6-5C7A8D66AE06}">
      <dgm:prSet phldrT="[Text]"/>
      <dgm:spPr/>
      <dgm:t>
        <a:bodyPr/>
        <a:lstStyle/>
        <a:p>
          <a:r>
            <a:rPr lang="en-US" dirty="0" smtClean="0"/>
            <a:t>Identification</a:t>
          </a:r>
          <a:endParaRPr lang="en-US" dirty="0"/>
        </a:p>
      </dgm:t>
    </dgm:pt>
    <dgm:pt modelId="{166E35B9-2A02-4F2F-AE40-41F00589F732}" type="parTrans" cxnId="{A37CE9F1-F768-4521-B505-F05BBBF38D01}">
      <dgm:prSet/>
      <dgm:spPr/>
      <dgm:t>
        <a:bodyPr/>
        <a:lstStyle/>
        <a:p>
          <a:endParaRPr lang="en-US"/>
        </a:p>
      </dgm:t>
    </dgm:pt>
    <dgm:pt modelId="{079BB9C0-BAD4-4F80-98A1-433F80ABB5CC}" type="sibTrans" cxnId="{A37CE9F1-F768-4521-B505-F05BBBF38D01}">
      <dgm:prSet/>
      <dgm:spPr/>
      <dgm:t>
        <a:bodyPr/>
        <a:lstStyle/>
        <a:p>
          <a:endParaRPr lang="en-US"/>
        </a:p>
      </dgm:t>
    </dgm:pt>
    <dgm:pt modelId="{FEE438AF-7764-4305-BD25-4F3DF155FFFC}">
      <dgm:prSet phldrT="[Text]"/>
      <dgm:spPr/>
      <dgm:t>
        <a:bodyPr/>
        <a:lstStyle/>
        <a:p>
          <a:r>
            <a:rPr lang="en-US" dirty="0" smtClean="0"/>
            <a:t>Measurement</a:t>
          </a:r>
          <a:endParaRPr lang="en-US" dirty="0"/>
        </a:p>
      </dgm:t>
    </dgm:pt>
    <dgm:pt modelId="{F653CAE2-67C4-48A9-850D-9E553BC488E1}" type="parTrans" cxnId="{DB9BCAEF-02EB-475F-AA78-3B31487727B8}">
      <dgm:prSet/>
      <dgm:spPr/>
      <dgm:t>
        <a:bodyPr/>
        <a:lstStyle/>
        <a:p>
          <a:endParaRPr lang="en-US"/>
        </a:p>
      </dgm:t>
    </dgm:pt>
    <dgm:pt modelId="{CED8CBCC-C23D-4F4B-9ABB-54279FDCB7CE}" type="sibTrans" cxnId="{DB9BCAEF-02EB-475F-AA78-3B31487727B8}">
      <dgm:prSet/>
      <dgm:spPr/>
      <dgm:t>
        <a:bodyPr/>
        <a:lstStyle/>
        <a:p>
          <a:endParaRPr lang="en-US"/>
        </a:p>
      </dgm:t>
    </dgm:pt>
    <dgm:pt modelId="{7E40435D-C1E5-4121-AA37-B3CDE06A4B1B}">
      <dgm:prSet phldrT="[Text]"/>
      <dgm:spPr/>
      <dgm:t>
        <a:bodyPr/>
        <a:lstStyle/>
        <a:p>
          <a:r>
            <a:rPr lang="en-US" dirty="0" smtClean="0"/>
            <a:t>Mitigation</a:t>
          </a:r>
          <a:endParaRPr lang="en-US" dirty="0"/>
        </a:p>
      </dgm:t>
    </dgm:pt>
    <dgm:pt modelId="{7DCC95DA-A863-4FFC-8558-F7FD9FFF0208}" type="parTrans" cxnId="{A56E3455-D669-4175-823B-1C7073BC5E55}">
      <dgm:prSet/>
      <dgm:spPr/>
      <dgm:t>
        <a:bodyPr/>
        <a:lstStyle/>
        <a:p>
          <a:endParaRPr lang="en-US"/>
        </a:p>
      </dgm:t>
    </dgm:pt>
    <dgm:pt modelId="{19C4B44B-1658-4BDC-9E8A-A0B0B4754946}" type="sibTrans" cxnId="{A56E3455-D669-4175-823B-1C7073BC5E55}">
      <dgm:prSet/>
      <dgm:spPr/>
      <dgm:t>
        <a:bodyPr/>
        <a:lstStyle/>
        <a:p>
          <a:endParaRPr lang="en-US"/>
        </a:p>
      </dgm:t>
    </dgm:pt>
    <dgm:pt modelId="{F0030007-0288-4036-9DC5-38BBF28CFFFD}">
      <dgm:prSet phldrT="[Text]"/>
      <dgm:spPr/>
      <dgm:t>
        <a:bodyPr/>
        <a:lstStyle/>
        <a:p>
          <a:r>
            <a:rPr lang="en-US" dirty="0" smtClean="0"/>
            <a:t>Allocation</a:t>
          </a:r>
          <a:endParaRPr lang="en-US" dirty="0"/>
        </a:p>
      </dgm:t>
    </dgm:pt>
    <dgm:pt modelId="{453917BE-75D3-49A7-B6A5-3F686D34E874}" type="parTrans" cxnId="{147519C8-73A4-4B11-8741-3DE0B253DF3C}">
      <dgm:prSet/>
      <dgm:spPr/>
      <dgm:t>
        <a:bodyPr/>
        <a:lstStyle/>
        <a:p>
          <a:endParaRPr lang="en-US"/>
        </a:p>
      </dgm:t>
    </dgm:pt>
    <dgm:pt modelId="{3BFFCF03-157C-46C9-B7E3-7F38772B993F}" type="sibTrans" cxnId="{147519C8-73A4-4B11-8741-3DE0B253DF3C}">
      <dgm:prSet/>
      <dgm:spPr/>
      <dgm:t>
        <a:bodyPr/>
        <a:lstStyle/>
        <a:p>
          <a:endParaRPr lang="en-US"/>
        </a:p>
      </dgm:t>
    </dgm:pt>
    <dgm:pt modelId="{95B2286B-83C5-4E2F-8C49-F8B98D85F0F7}" type="pres">
      <dgm:prSet presAssocID="{32E590E2-38CB-41B4-956A-6D214CEFC7A0}" presName="Name0" presStyleCnt="0">
        <dgm:presLayoutVars>
          <dgm:dir/>
          <dgm:animLvl val="lvl"/>
          <dgm:resizeHandles val="exact"/>
        </dgm:presLayoutVars>
      </dgm:prSet>
      <dgm:spPr/>
    </dgm:pt>
    <dgm:pt modelId="{AF3F328F-17FE-4A5B-9E39-1B899818C8B9}" type="pres">
      <dgm:prSet presAssocID="{813EC304-D736-40C5-A9D6-5C7A8D66AE06}" presName="parTxOnly" presStyleLbl="node1" presStyleIdx="0" presStyleCnt="4">
        <dgm:presLayoutVars>
          <dgm:chMax val="0"/>
          <dgm:chPref val="0"/>
          <dgm:bulletEnabled val="1"/>
        </dgm:presLayoutVars>
      </dgm:prSet>
      <dgm:spPr/>
      <dgm:t>
        <a:bodyPr/>
        <a:lstStyle/>
        <a:p>
          <a:endParaRPr lang="en-US"/>
        </a:p>
      </dgm:t>
    </dgm:pt>
    <dgm:pt modelId="{CB73A2E7-A44B-4335-8442-72429FB8A690}" type="pres">
      <dgm:prSet presAssocID="{079BB9C0-BAD4-4F80-98A1-433F80ABB5CC}" presName="parTxOnlySpace" presStyleCnt="0"/>
      <dgm:spPr/>
    </dgm:pt>
    <dgm:pt modelId="{01EF5B5A-70D3-4136-B28B-1E092E55EBAF}" type="pres">
      <dgm:prSet presAssocID="{FEE438AF-7764-4305-BD25-4F3DF155FFFC}" presName="parTxOnly" presStyleLbl="node1" presStyleIdx="1" presStyleCnt="4">
        <dgm:presLayoutVars>
          <dgm:chMax val="0"/>
          <dgm:chPref val="0"/>
          <dgm:bulletEnabled val="1"/>
        </dgm:presLayoutVars>
      </dgm:prSet>
      <dgm:spPr/>
      <dgm:t>
        <a:bodyPr/>
        <a:lstStyle/>
        <a:p>
          <a:endParaRPr lang="en-US"/>
        </a:p>
      </dgm:t>
    </dgm:pt>
    <dgm:pt modelId="{5077C8AD-AB84-4EDC-8CB7-C72DF06E5AB5}" type="pres">
      <dgm:prSet presAssocID="{CED8CBCC-C23D-4F4B-9ABB-54279FDCB7CE}" presName="parTxOnlySpace" presStyleCnt="0"/>
      <dgm:spPr/>
    </dgm:pt>
    <dgm:pt modelId="{D04D838E-91D3-4DC0-9B0E-5EED68433144}" type="pres">
      <dgm:prSet presAssocID="{F0030007-0288-4036-9DC5-38BBF28CFFFD}" presName="parTxOnly" presStyleLbl="node1" presStyleIdx="2" presStyleCnt="4">
        <dgm:presLayoutVars>
          <dgm:chMax val="0"/>
          <dgm:chPref val="0"/>
          <dgm:bulletEnabled val="1"/>
        </dgm:presLayoutVars>
      </dgm:prSet>
      <dgm:spPr/>
      <dgm:t>
        <a:bodyPr/>
        <a:lstStyle/>
        <a:p>
          <a:endParaRPr lang="en-US"/>
        </a:p>
      </dgm:t>
    </dgm:pt>
    <dgm:pt modelId="{22F9108D-8C14-46F9-B62A-C93C0A7EA464}" type="pres">
      <dgm:prSet presAssocID="{3BFFCF03-157C-46C9-B7E3-7F38772B993F}" presName="parTxOnlySpace" presStyleCnt="0"/>
      <dgm:spPr/>
    </dgm:pt>
    <dgm:pt modelId="{8A203397-24BB-4B6F-B257-C01C5280377D}" type="pres">
      <dgm:prSet presAssocID="{7E40435D-C1E5-4121-AA37-B3CDE06A4B1B}" presName="parTxOnly" presStyleLbl="node1" presStyleIdx="3" presStyleCnt="4">
        <dgm:presLayoutVars>
          <dgm:chMax val="0"/>
          <dgm:chPref val="0"/>
          <dgm:bulletEnabled val="1"/>
        </dgm:presLayoutVars>
      </dgm:prSet>
      <dgm:spPr/>
      <dgm:t>
        <a:bodyPr/>
        <a:lstStyle/>
        <a:p>
          <a:endParaRPr lang="en-US"/>
        </a:p>
      </dgm:t>
    </dgm:pt>
  </dgm:ptLst>
  <dgm:cxnLst>
    <dgm:cxn modelId="{DB9BCAEF-02EB-475F-AA78-3B31487727B8}" srcId="{32E590E2-38CB-41B4-956A-6D214CEFC7A0}" destId="{FEE438AF-7764-4305-BD25-4F3DF155FFFC}" srcOrd="1" destOrd="0" parTransId="{F653CAE2-67C4-48A9-850D-9E553BC488E1}" sibTransId="{CED8CBCC-C23D-4F4B-9ABB-54279FDCB7CE}"/>
    <dgm:cxn modelId="{147519C8-73A4-4B11-8741-3DE0B253DF3C}" srcId="{32E590E2-38CB-41B4-956A-6D214CEFC7A0}" destId="{F0030007-0288-4036-9DC5-38BBF28CFFFD}" srcOrd="2" destOrd="0" parTransId="{453917BE-75D3-49A7-B6A5-3F686D34E874}" sibTransId="{3BFFCF03-157C-46C9-B7E3-7F38772B993F}"/>
    <dgm:cxn modelId="{A37CE9F1-F768-4521-B505-F05BBBF38D01}" srcId="{32E590E2-38CB-41B4-956A-6D214CEFC7A0}" destId="{813EC304-D736-40C5-A9D6-5C7A8D66AE06}" srcOrd="0" destOrd="0" parTransId="{166E35B9-2A02-4F2F-AE40-41F00589F732}" sibTransId="{079BB9C0-BAD4-4F80-98A1-433F80ABB5CC}"/>
    <dgm:cxn modelId="{61E3A188-C903-4104-BE76-C43EF5DD5146}" type="presOf" srcId="{32E590E2-38CB-41B4-956A-6D214CEFC7A0}" destId="{95B2286B-83C5-4E2F-8C49-F8B98D85F0F7}" srcOrd="0" destOrd="0" presId="urn:microsoft.com/office/officeart/2005/8/layout/chevron1"/>
    <dgm:cxn modelId="{A56E3455-D669-4175-823B-1C7073BC5E55}" srcId="{32E590E2-38CB-41B4-956A-6D214CEFC7A0}" destId="{7E40435D-C1E5-4121-AA37-B3CDE06A4B1B}" srcOrd="3" destOrd="0" parTransId="{7DCC95DA-A863-4FFC-8558-F7FD9FFF0208}" sibTransId="{19C4B44B-1658-4BDC-9E8A-A0B0B4754946}"/>
    <dgm:cxn modelId="{59C766D6-02B3-4930-8FB3-9A21B580E856}" type="presOf" srcId="{FEE438AF-7764-4305-BD25-4F3DF155FFFC}" destId="{01EF5B5A-70D3-4136-B28B-1E092E55EBAF}" srcOrd="0" destOrd="0" presId="urn:microsoft.com/office/officeart/2005/8/layout/chevron1"/>
    <dgm:cxn modelId="{719679F2-9E35-4237-9645-BF346352DAC2}" type="presOf" srcId="{813EC304-D736-40C5-A9D6-5C7A8D66AE06}" destId="{AF3F328F-17FE-4A5B-9E39-1B899818C8B9}" srcOrd="0" destOrd="0" presId="urn:microsoft.com/office/officeart/2005/8/layout/chevron1"/>
    <dgm:cxn modelId="{31BCC537-A784-4DA3-B540-F5D0C548A64A}" type="presOf" srcId="{F0030007-0288-4036-9DC5-38BBF28CFFFD}" destId="{D04D838E-91D3-4DC0-9B0E-5EED68433144}" srcOrd="0" destOrd="0" presId="urn:microsoft.com/office/officeart/2005/8/layout/chevron1"/>
    <dgm:cxn modelId="{FCADFFC7-E507-48A7-9476-FFE51FB5BB55}" type="presOf" srcId="{7E40435D-C1E5-4121-AA37-B3CDE06A4B1B}" destId="{8A203397-24BB-4B6F-B257-C01C5280377D}" srcOrd="0" destOrd="0" presId="urn:microsoft.com/office/officeart/2005/8/layout/chevron1"/>
    <dgm:cxn modelId="{EBCE97B0-5E37-4FCB-8B97-F61243FC6A90}" type="presParOf" srcId="{95B2286B-83C5-4E2F-8C49-F8B98D85F0F7}" destId="{AF3F328F-17FE-4A5B-9E39-1B899818C8B9}" srcOrd="0" destOrd="0" presId="urn:microsoft.com/office/officeart/2005/8/layout/chevron1"/>
    <dgm:cxn modelId="{9E139DA1-08FF-4141-9FF4-DAA562786B51}" type="presParOf" srcId="{95B2286B-83C5-4E2F-8C49-F8B98D85F0F7}" destId="{CB73A2E7-A44B-4335-8442-72429FB8A690}" srcOrd="1" destOrd="0" presId="urn:microsoft.com/office/officeart/2005/8/layout/chevron1"/>
    <dgm:cxn modelId="{E543F324-6757-4AFF-BD5A-B85049519F95}" type="presParOf" srcId="{95B2286B-83C5-4E2F-8C49-F8B98D85F0F7}" destId="{01EF5B5A-70D3-4136-B28B-1E092E55EBAF}" srcOrd="2" destOrd="0" presId="urn:microsoft.com/office/officeart/2005/8/layout/chevron1"/>
    <dgm:cxn modelId="{39C8C086-3822-45B2-B352-B893F11A361B}" type="presParOf" srcId="{95B2286B-83C5-4E2F-8C49-F8B98D85F0F7}" destId="{5077C8AD-AB84-4EDC-8CB7-C72DF06E5AB5}" srcOrd="3" destOrd="0" presId="urn:microsoft.com/office/officeart/2005/8/layout/chevron1"/>
    <dgm:cxn modelId="{E3BE2B0E-86D2-4024-BF38-9F51897CFE7C}" type="presParOf" srcId="{95B2286B-83C5-4E2F-8C49-F8B98D85F0F7}" destId="{D04D838E-91D3-4DC0-9B0E-5EED68433144}" srcOrd="4" destOrd="0" presId="urn:microsoft.com/office/officeart/2005/8/layout/chevron1"/>
    <dgm:cxn modelId="{A0EF6143-BE8D-4384-AB2C-FBD49242F744}" type="presParOf" srcId="{95B2286B-83C5-4E2F-8C49-F8B98D85F0F7}" destId="{22F9108D-8C14-46F9-B62A-C93C0A7EA464}" srcOrd="5" destOrd="0" presId="urn:microsoft.com/office/officeart/2005/8/layout/chevron1"/>
    <dgm:cxn modelId="{AEE2E072-1FE3-49B8-BEFD-4750CD0761C3}" type="presParOf" srcId="{95B2286B-83C5-4E2F-8C49-F8B98D85F0F7}" destId="{8A203397-24BB-4B6F-B257-C01C5280377D}"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F328F-17FE-4A5B-9E39-1B899818C8B9}">
      <dsp:nvSpPr>
        <dsp:cNvPr id="0" name=""/>
        <dsp:cNvSpPr/>
      </dsp:nvSpPr>
      <dsp:spPr>
        <a:xfrm>
          <a:off x="2270" y="0"/>
          <a:ext cx="1321819" cy="350597"/>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Identification</a:t>
          </a:r>
          <a:endParaRPr lang="en-US" sz="1200" kern="1200" dirty="0"/>
        </a:p>
      </dsp:txBody>
      <dsp:txXfrm>
        <a:off x="177569" y="0"/>
        <a:ext cx="971222" cy="350597"/>
      </dsp:txXfrm>
    </dsp:sp>
    <dsp:sp modelId="{01EF5B5A-70D3-4136-B28B-1E092E55EBAF}">
      <dsp:nvSpPr>
        <dsp:cNvPr id="0" name=""/>
        <dsp:cNvSpPr/>
      </dsp:nvSpPr>
      <dsp:spPr>
        <a:xfrm>
          <a:off x="1191907" y="0"/>
          <a:ext cx="1321819" cy="350597"/>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Measurement</a:t>
          </a:r>
          <a:endParaRPr lang="en-US" sz="1200" kern="1200" dirty="0"/>
        </a:p>
      </dsp:txBody>
      <dsp:txXfrm>
        <a:off x="1367206" y="0"/>
        <a:ext cx="971222" cy="350597"/>
      </dsp:txXfrm>
    </dsp:sp>
    <dsp:sp modelId="{D04D838E-91D3-4DC0-9B0E-5EED68433144}">
      <dsp:nvSpPr>
        <dsp:cNvPr id="0" name=""/>
        <dsp:cNvSpPr/>
      </dsp:nvSpPr>
      <dsp:spPr>
        <a:xfrm>
          <a:off x="2381545" y="0"/>
          <a:ext cx="1321819" cy="350597"/>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Allocation</a:t>
          </a:r>
          <a:endParaRPr lang="en-US" sz="1200" kern="1200" dirty="0"/>
        </a:p>
      </dsp:txBody>
      <dsp:txXfrm>
        <a:off x="2556844" y="0"/>
        <a:ext cx="971222" cy="350597"/>
      </dsp:txXfrm>
    </dsp:sp>
    <dsp:sp modelId="{8A203397-24BB-4B6F-B257-C01C5280377D}">
      <dsp:nvSpPr>
        <dsp:cNvPr id="0" name=""/>
        <dsp:cNvSpPr/>
      </dsp:nvSpPr>
      <dsp:spPr>
        <a:xfrm>
          <a:off x="3571182" y="0"/>
          <a:ext cx="1321819" cy="350597"/>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Mitigation</a:t>
          </a:r>
          <a:endParaRPr lang="en-US" sz="1200" kern="1200" dirty="0"/>
        </a:p>
      </dsp:txBody>
      <dsp:txXfrm>
        <a:off x="3746481" y="0"/>
        <a:ext cx="971222" cy="35059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C0C3B-0ECB-4FA2-8959-785FC35575AC}" type="datetimeFigureOut">
              <a:rPr lang="en-US" smtClean="0"/>
              <a:t>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DCFE0-8FB2-40C2-828B-3C8DD49FEE32}" type="slidenum">
              <a:rPr lang="en-US" smtClean="0"/>
              <a:t>‹#›</a:t>
            </a:fld>
            <a:endParaRPr lang="en-US"/>
          </a:p>
        </p:txBody>
      </p:sp>
    </p:spTree>
    <p:extLst>
      <p:ext uri="{BB962C8B-B14F-4D97-AF65-F5344CB8AC3E}">
        <p14:creationId xmlns:p14="http://schemas.microsoft.com/office/powerpoint/2010/main" val="297460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44F8B3BA-CC81-4B02-90E2-C71F9C482106}" type="slidenum">
              <a:rPr lang="es-ES" smtClean="0"/>
              <a:t>12</a:t>
            </a:fld>
            <a:endParaRPr lang="es-ES"/>
          </a:p>
        </p:txBody>
      </p:sp>
    </p:spTree>
    <p:extLst>
      <p:ext uri="{BB962C8B-B14F-4D97-AF65-F5344CB8AC3E}">
        <p14:creationId xmlns:p14="http://schemas.microsoft.com/office/powerpoint/2010/main" val="566714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A2664A-3625-441B-AA41-894E2E1DCB05}" type="slidenum">
              <a:rPr lang="en-US" smtClean="0"/>
              <a:t>37</a:t>
            </a:fld>
            <a:endParaRPr lang="en-US"/>
          </a:p>
        </p:txBody>
      </p:sp>
    </p:spTree>
    <p:extLst>
      <p:ext uri="{BB962C8B-B14F-4D97-AF65-F5344CB8AC3E}">
        <p14:creationId xmlns:p14="http://schemas.microsoft.com/office/powerpoint/2010/main" val="330510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CDCFE0-8FB2-40C2-828B-3C8DD49FEE32}" type="slidenum">
              <a:rPr lang="en-US" smtClean="0"/>
              <a:t>16</a:t>
            </a:fld>
            <a:endParaRPr lang="en-US"/>
          </a:p>
        </p:txBody>
      </p:sp>
    </p:spTree>
    <p:extLst>
      <p:ext uri="{BB962C8B-B14F-4D97-AF65-F5344CB8AC3E}">
        <p14:creationId xmlns:p14="http://schemas.microsoft.com/office/powerpoint/2010/main" val="21129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sectors: transport and W&amp;S</a:t>
            </a:r>
          </a:p>
          <a:p>
            <a:r>
              <a:rPr lang="en-US" dirty="0" smtClean="0"/>
              <a:t>In transport,</a:t>
            </a:r>
            <a:r>
              <a:rPr lang="en-US" baseline="0" dirty="0" smtClean="0"/>
              <a:t> most of the contract renegotiations modified committed investments, reduce payment to the government, or increased tariff</a:t>
            </a:r>
          </a:p>
          <a:p>
            <a:endParaRPr lang="en-US" baseline="0" dirty="0" smtClean="0"/>
          </a:p>
          <a:p>
            <a:r>
              <a:rPr lang="en-US" baseline="0" dirty="0" smtClean="0"/>
              <a:t>Poor feasibility studies</a:t>
            </a:r>
          </a:p>
          <a:p>
            <a:endParaRPr lang="es-ES" dirty="0"/>
          </a:p>
        </p:txBody>
      </p:sp>
      <p:sp>
        <p:nvSpPr>
          <p:cNvPr id="4" name="Slide Number Placeholder 3"/>
          <p:cNvSpPr>
            <a:spLocks noGrp="1"/>
          </p:cNvSpPr>
          <p:nvPr>
            <p:ph type="sldNum" sz="quarter" idx="10"/>
          </p:nvPr>
        </p:nvSpPr>
        <p:spPr/>
        <p:txBody>
          <a:bodyPr/>
          <a:lstStyle/>
          <a:p>
            <a:fld id="{ED6542A5-15AA-4407-9DDC-4BE19AF8A0D3}" type="slidenum">
              <a:rPr lang="en-US" smtClean="0"/>
              <a:pPr/>
              <a:t>18</a:t>
            </a:fld>
            <a:endParaRPr lang="en-US" dirty="0"/>
          </a:p>
        </p:txBody>
      </p:sp>
    </p:spTree>
    <p:extLst>
      <p:ext uri="{BB962C8B-B14F-4D97-AF65-F5344CB8AC3E}">
        <p14:creationId xmlns:p14="http://schemas.microsoft.com/office/powerpoint/2010/main" val="3543389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early and largely</a:t>
            </a:r>
            <a:r>
              <a:rPr lang="en-US" baseline="0" dirty="0" smtClean="0"/>
              <a:t> initiated by the operator</a:t>
            </a:r>
            <a:endParaRPr lang="es-ES" dirty="0"/>
          </a:p>
        </p:txBody>
      </p:sp>
      <p:sp>
        <p:nvSpPr>
          <p:cNvPr id="4" name="Slide Number Placeholder 3"/>
          <p:cNvSpPr>
            <a:spLocks noGrp="1"/>
          </p:cNvSpPr>
          <p:nvPr>
            <p:ph type="sldNum" sz="quarter" idx="10"/>
          </p:nvPr>
        </p:nvSpPr>
        <p:spPr/>
        <p:txBody>
          <a:bodyPr/>
          <a:lstStyle/>
          <a:p>
            <a:fld id="{ED6542A5-15AA-4407-9DDC-4BE19AF8A0D3}" type="slidenum">
              <a:rPr lang="en-US" smtClean="0"/>
              <a:pPr/>
              <a:t>19</a:t>
            </a:fld>
            <a:endParaRPr lang="en-US" dirty="0"/>
          </a:p>
        </p:txBody>
      </p:sp>
    </p:spTree>
    <p:extLst>
      <p:ext uri="{BB962C8B-B14F-4D97-AF65-F5344CB8AC3E}">
        <p14:creationId xmlns:p14="http://schemas.microsoft.com/office/powerpoint/2010/main" val="502687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Around than 78% of the contracts</a:t>
            </a:r>
            <a:r>
              <a:rPr lang="en-US" baseline="0" dirty="0" smtClean="0"/>
              <a:t> allocated through competitive bidding</a:t>
            </a:r>
          </a:p>
          <a:p>
            <a:endParaRPr lang="en-US" baseline="0" dirty="0" smtClean="0"/>
          </a:p>
          <a:p>
            <a:r>
              <a:rPr lang="en-US" baseline="0" dirty="0" smtClean="0"/>
              <a:t>More renegotiations when competitive bidding</a:t>
            </a:r>
          </a:p>
          <a:p>
            <a:endParaRPr lang="en-US" baseline="0" dirty="0" smtClean="0"/>
          </a:p>
          <a:p>
            <a:r>
              <a:rPr lang="en-US" baseline="0" dirty="0" smtClean="0"/>
              <a:t>More flexible contract negotiation when bilateral – government less informed.</a:t>
            </a:r>
            <a:endParaRPr lang="es-ES" dirty="0"/>
          </a:p>
        </p:txBody>
      </p:sp>
      <p:sp>
        <p:nvSpPr>
          <p:cNvPr id="4" name="Slide Number Placeholder 3"/>
          <p:cNvSpPr>
            <a:spLocks noGrp="1"/>
          </p:cNvSpPr>
          <p:nvPr>
            <p:ph type="sldNum" sz="quarter" idx="10"/>
          </p:nvPr>
        </p:nvSpPr>
        <p:spPr/>
        <p:txBody>
          <a:bodyPr/>
          <a:lstStyle/>
          <a:p>
            <a:fld id="{ED6542A5-15AA-4407-9DDC-4BE19AF8A0D3}" type="slidenum">
              <a:rPr lang="en-US" smtClean="0"/>
              <a:pPr/>
              <a:t>20</a:t>
            </a:fld>
            <a:endParaRPr lang="en-US" dirty="0"/>
          </a:p>
        </p:txBody>
      </p:sp>
    </p:spTree>
    <p:extLst>
      <p:ext uri="{BB962C8B-B14F-4D97-AF65-F5344CB8AC3E}">
        <p14:creationId xmlns:p14="http://schemas.microsoft.com/office/powerpoint/2010/main" val="430111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existence</a:t>
            </a:r>
            <a:r>
              <a:rPr lang="en-US" baseline="0" dirty="0" smtClean="0"/>
              <a:t> on an explicit regulatory matters to avoid renegotiation</a:t>
            </a:r>
          </a:p>
          <a:p>
            <a:endParaRPr lang="en-US" baseline="0" dirty="0" smtClean="0"/>
          </a:p>
          <a:p>
            <a:r>
              <a:rPr lang="en-US" baseline="0" dirty="0" smtClean="0"/>
              <a:t>More difficult to renegotiate when the regulatory framework when embedded in the law.</a:t>
            </a:r>
            <a:endParaRPr lang="es-ES" dirty="0"/>
          </a:p>
        </p:txBody>
      </p:sp>
      <p:sp>
        <p:nvSpPr>
          <p:cNvPr id="4" name="Slide Number Placeholder 3"/>
          <p:cNvSpPr>
            <a:spLocks noGrp="1"/>
          </p:cNvSpPr>
          <p:nvPr>
            <p:ph type="sldNum" sz="quarter" idx="10"/>
          </p:nvPr>
        </p:nvSpPr>
        <p:spPr/>
        <p:txBody>
          <a:bodyPr/>
          <a:lstStyle/>
          <a:p>
            <a:fld id="{ED6542A5-15AA-4407-9DDC-4BE19AF8A0D3}" type="slidenum">
              <a:rPr lang="en-US" smtClean="0"/>
              <a:pPr/>
              <a:t>21</a:t>
            </a:fld>
            <a:endParaRPr lang="en-US" dirty="0"/>
          </a:p>
        </p:txBody>
      </p:sp>
    </p:spTree>
    <p:extLst>
      <p:ext uri="{BB962C8B-B14F-4D97-AF65-F5344CB8AC3E}">
        <p14:creationId xmlns:p14="http://schemas.microsoft.com/office/powerpoint/2010/main" val="3916909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Whole-of-life costing full integration, under the responsibility of one party, of up-front design and construction with ongoing service delivery, operation, maintenance and refurbishment, can reduce total project costs. Full integration incentivizes the single party to complete each project function (design, build, operate, maintain) in a way that minimizes total costs</a:t>
            </a:r>
          </a:p>
          <a:p>
            <a:endParaRPr lang="en-US" dirty="0" smtClean="0"/>
          </a:p>
          <a:p>
            <a:r>
              <a:rPr lang="en-US" dirty="0" smtClean="0"/>
              <a:t>Risk transfer—risk retained by the Government in owning and operating infrastructure typically carries substantial, and often, unvalued cost. Allocating some of the risk to a private party which can better manage it, can reduce the project’s overall cost to government</a:t>
            </a:r>
          </a:p>
          <a:p>
            <a:endParaRPr lang="en-US" dirty="0" smtClean="0"/>
          </a:p>
          <a:p>
            <a:r>
              <a:rPr lang="en-US" sz="1200" b="0" i="0" u="none" strike="noStrike" kern="1200" baseline="0" dirty="0" smtClean="0">
                <a:solidFill>
                  <a:schemeClr val="tx1"/>
                </a:solidFill>
                <a:latin typeface="+mn-lt"/>
                <a:ea typeface="+mn-ea"/>
                <a:cs typeface="+mn-cs"/>
              </a:rPr>
              <a:t>Upfront commitment to adequate maintenance, and predictability and transparency of whole-of-life costs—a PPP requires an upfront commitment to the whole-of-life cost of providing</a:t>
            </a:r>
          </a:p>
          <a:p>
            <a:r>
              <a:rPr lang="en-US" sz="1200" b="0" i="0" u="none" strike="noStrike" kern="1200" baseline="0" dirty="0" smtClean="0">
                <a:solidFill>
                  <a:schemeClr val="tx1"/>
                </a:solidFill>
                <a:latin typeface="+mn-lt"/>
                <a:ea typeface="+mn-ea"/>
                <a:cs typeface="+mn-cs"/>
              </a:rPr>
              <a:t>the asset over its lifetime, building in appropriate maintenance. This both provides budgetary predictability over the life of the infrastructure, and reduces the risks of funds not being made</a:t>
            </a:r>
          </a:p>
          <a:p>
            <a:r>
              <a:rPr lang="en-US" sz="1200" b="0" i="0" u="none" strike="noStrike" kern="1200" baseline="0" dirty="0" smtClean="0">
                <a:solidFill>
                  <a:schemeClr val="tx1"/>
                </a:solidFill>
                <a:latin typeface="+mn-lt"/>
                <a:ea typeface="+mn-ea"/>
                <a:cs typeface="+mn-cs"/>
              </a:rPr>
              <a:t>available for maintenance after the project is constructed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Focus on service delivery—allows a sponsoring department or agency to enter into a long term contract for services to be delivered when and as required. Management in the PPP firm is then focused on the service to be delivered without having to consider other objectives or</a:t>
            </a:r>
          </a:p>
          <a:p>
            <a:r>
              <a:rPr lang="en-US" sz="1200" b="0" i="0" u="none" strike="noStrike" kern="1200" baseline="0" dirty="0" smtClean="0">
                <a:solidFill>
                  <a:schemeClr val="tx1"/>
                </a:solidFill>
                <a:latin typeface="+mn-lt"/>
                <a:ea typeface="+mn-ea"/>
                <a:cs typeface="+mn-cs"/>
              </a:rPr>
              <a:t>constraints typical in the public sector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Innovation—specifying outputs in a contract, rather than prescribing inputs, provides wider opportunity for innovation. Competitive procurement of these contracts incentivizes bidders to develop innovative solutions for meeting these specifications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Asset utilization—private parties are motivated to use a single facility to support multiple revenue streams, reducing the cost of any particular service from the facility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Mobilization of additional funding—charging users for services can bring in more revenue, and can sometime be done better or more easily with private operation than in the public sector. Additionally, PPPs can provide alternative sources of financing for infrastructure, where governments face financing constraints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Accountability—government payments are conditional on the private party providing the specified outputs at the agreed quality, quantity, and timeframe. If performance requirements</a:t>
            </a:r>
          </a:p>
          <a:p>
            <a:r>
              <a:rPr lang="en-US" sz="1200" b="0" i="0" u="none" strike="noStrike" kern="1200" baseline="0" dirty="0" smtClean="0">
                <a:solidFill>
                  <a:schemeClr val="tx1"/>
                </a:solidFill>
                <a:latin typeface="+mn-lt"/>
                <a:ea typeface="+mn-ea"/>
                <a:cs typeface="+mn-cs"/>
              </a:rPr>
              <a:t>are not met, service payments to the private sector party may be abated. </a:t>
            </a:r>
            <a:endParaRPr lang="en-US" dirty="0"/>
          </a:p>
        </p:txBody>
      </p:sp>
      <p:sp>
        <p:nvSpPr>
          <p:cNvPr id="4" name="Slide Number Placeholder 3"/>
          <p:cNvSpPr>
            <a:spLocks noGrp="1"/>
          </p:cNvSpPr>
          <p:nvPr>
            <p:ph type="sldNum" sz="quarter" idx="10"/>
          </p:nvPr>
        </p:nvSpPr>
        <p:spPr/>
        <p:txBody>
          <a:bodyPr/>
          <a:lstStyle/>
          <a:p>
            <a:fld id="{A6CDCFE0-8FB2-40C2-828B-3C8DD49FEE32}" type="slidenum">
              <a:rPr lang="en-US" smtClean="0"/>
              <a:t>25</a:t>
            </a:fld>
            <a:endParaRPr lang="en-US"/>
          </a:p>
        </p:txBody>
      </p:sp>
    </p:spTree>
    <p:extLst>
      <p:ext uri="{BB962C8B-B14F-4D97-AF65-F5344CB8AC3E}">
        <p14:creationId xmlns:p14="http://schemas.microsoft.com/office/powerpoint/2010/main" val="3139610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Note: Strength of legal institutions refers to the average ranking in getting credit, protecting investors, enforcing contracts and</a:t>
            </a:r>
          </a:p>
          <a:p>
            <a:pPr rtl="0"/>
            <a:r>
              <a:rPr lang="en-US" dirty="0" smtClean="0"/>
              <a:t>resolving insolvency. Complexity and cost of regulatory processes refers to the average ranking in starting a business, dealing with</a:t>
            </a:r>
          </a:p>
          <a:p>
            <a:pPr rtl="0"/>
            <a:r>
              <a:rPr lang="en-US" dirty="0" smtClean="0"/>
              <a:t>construction permits, getting electricity, registering property, paying taxes and trading across borders. </a:t>
            </a:r>
          </a:p>
          <a:p>
            <a:pPr rtl="0"/>
            <a:endParaRPr lang="en-US" dirty="0" smtClean="0"/>
          </a:p>
          <a:p>
            <a:pPr rtl="0"/>
            <a:r>
              <a:rPr lang="en-US" dirty="0" smtClean="0"/>
              <a:t>The size of the bubble reflects the number of economies in each region and the number is the average ranking on the ease of doing business for the region.</a:t>
            </a:r>
          </a:p>
          <a:p>
            <a:pPr rtl="0"/>
            <a:endParaRPr lang="en-US" dirty="0" smtClean="0"/>
          </a:p>
          <a:p>
            <a:endParaRPr lang="en-US" dirty="0"/>
          </a:p>
        </p:txBody>
      </p:sp>
      <p:sp>
        <p:nvSpPr>
          <p:cNvPr id="4" name="Slide Number Placeholder 3"/>
          <p:cNvSpPr>
            <a:spLocks noGrp="1"/>
          </p:cNvSpPr>
          <p:nvPr>
            <p:ph type="sldNum" sz="quarter" idx="10"/>
          </p:nvPr>
        </p:nvSpPr>
        <p:spPr/>
        <p:txBody>
          <a:bodyPr/>
          <a:lstStyle/>
          <a:p>
            <a:fld id="{A6CDCFE0-8FB2-40C2-828B-3C8DD49FEE32}" type="slidenum">
              <a:rPr lang="en-US" smtClean="0"/>
              <a:t>26</a:t>
            </a:fld>
            <a:endParaRPr lang="en-US"/>
          </a:p>
        </p:txBody>
      </p:sp>
    </p:spTree>
    <p:extLst>
      <p:ext uri="{BB962C8B-B14F-4D97-AF65-F5344CB8AC3E}">
        <p14:creationId xmlns:p14="http://schemas.microsoft.com/office/powerpoint/2010/main" val="819497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AE8EC-EBB1-4545-9122-121C9F4D8A55}" type="slidenum">
              <a:rPr lang="en-US" smtClean="0"/>
              <a:t>31</a:t>
            </a:fld>
            <a:endParaRPr lang="en-US" dirty="0"/>
          </a:p>
        </p:txBody>
      </p:sp>
    </p:spTree>
    <p:extLst>
      <p:ext uri="{BB962C8B-B14F-4D97-AF65-F5344CB8AC3E}">
        <p14:creationId xmlns:p14="http://schemas.microsoft.com/office/powerpoint/2010/main" val="1983406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B176BD-F846-4C69-BFBF-3B9C898251F6}" type="datetime1">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FF4D4-5B5C-4097-AFDB-4FE8602778E2}" type="slidenum">
              <a:rPr lang="en-US" smtClean="0"/>
              <a:t>‹#›</a:t>
            </a:fld>
            <a:endParaRPr lang="en-US"/>
          </a:p>
        </p:txBody>
      </p:sp>
      <p:pic>
        <p:nvPicPr>
          <p:cNvPr id="8" name="Picture 7"/>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0" y="1122363"/>
            <a:ext cx="12192000" cy="4369052"/>
          </a:xfrm>
          <a:prstGeom prst="rect">
            <a:avLst/>
          </a:prstGeom>
          <a:solidFill>
            <a:schemeClr val="tx2">
              <a:lumMod val="60000"/>
              <a:lumOff val="40000"/>
            </a:schemeClr>
          </a:solidFill>
          <a:ln w="9525">
            <a:solidFill>
              <a:schemeClr val="tx2">
                <a:lumMod val="40000"/>
                <a:lumOff val="60000"/>
              </a:schemeClr>
            </a:solidFill>
            <a:miter lim="800000"/>
            <a:headEnd/>
            <a:tailEnd/>
          </a:ln>
        </p:spPr>
      </p:pic>
    </p:spTree>
    <p:extLst>
      <p:ext uri="{BB962C8B-B14F-4D97-AF65-F5344CB8AC3E}">
        <p14:creationId xmlns:p14="http://schemas.microsoft.com/office/powerpoint/2010/main" val="33970069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9559F-D81D-4774-8942-F80AB24FB61E}" type="datetime1">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FF4D4-5B5C-4097-AFDB-4FE8602778E2}" type="slidenum">
              <a:rPr lang="en-US" smtClean="0"/>
              <a:t>‹#›</a:t>
            </a:fld>
            <a:endParaRPr lang="en-US"/>
          </a:p>
        </p:txBody>
      </p:sp>
    </p:spTree>
    <p:extLst>
      <p:ext uri="{BB962C8B-B14F-4D97-AF65-F5344CB8AC3E}">
        <p14:creationId xmlns:p14="http://schemas.microsoft.com/office/powerpoint/2010/main" val="56899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722CC-D99D-4D37-9484-81BE2FAD7783}" type="datetime1">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FF4D4-5B5C-4097-AFDB-4FE8602778E2}" type="slidenum">
              <a:rPr lang="en-US" smtClean="0"/>
              <a:t>‹#›</a:t>
            </a:fld>
            <a:endParaRPr lang="en-US"/>
          </a:p>
        </p:txBody>
      </p:sp>
    </p:spTree>
    <p:extLst>
      <p:ext uri="{BB962C8B-B14F-4D97-AF65-F5344CB8AC3E}">
        <p14:creationId xmlns:p14="http://schemas.microsoft.com/office/powerpoint/2010/main" val="379569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tx2"/>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ABD0D-7962-452C-B5C3-CA8C4AA2D25B}" type="datetime1">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FF4D4-5B5C-4097-AFDB-4FE8602778E2}" type="slidenum">
              <a:rPr lang="en-US" smtClean="0"/>
              <a:t>‹#›</a:t>
            </a:fld>
            <a:endParaRPr lang="en-US"/>
          </a:p>
        </p:txBody>
      </p:sp>
      <p:pic>
        <p:nvPicPr>
          <p:cNvPr id="7" name="Picture 2" descr="http://intresources.worldbank.org/INTGSDGRAPHICSMAPDESIGN/Resources/WBG_Horizontal-RGB-web_300x59.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143" y="6470117"/>
            <a:ext cx="1686658" cy="33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159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B362CF-86B5-4B45-92D6-FD4E5D2B0D96}" type="datetime1">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FF4D4-5B5C-4097-AFDB-4FE8602778E2}" type="slidenum">
              <a:rPr lang="en-US" smtClean="0"/>
              <a:t>‹#›</a:t>
            </a:fld>
            <a:endParaRPr lang="en-US"/>
          </a:p>
        </p:txBody>
      </p:sp>
    </p:spTree>
    <p:extLst>
      <p:ext uri="{BB962C8B-B14F-4D97-AF65-F5344CB8AC3E}">
        <p14:creationId xmlns:p14="http://schemas.microsoft.com/office/powerpoint/2010/main" val="181750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2AE009-B7CD-43F5-B58E-E26E85665544}" type="datetime1">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FF4D4-5B5C-4097-AFDB-4FE8602778E2}" type="slidenum">
              <a:rPr lang="en-US" smtClean="0"/>
              <a:t>‹#›</a:t>
            </a:fld>
            <a:endParaRPr lang="en-US"/>
          </a:p>
        </p:txBody>
      </p:sp>
      <p:pic>
        <p:nvPicPr>
          <p:cNvPr id="8" name="Picture 2" descr="http://intresources.worldbank.org/INTGSDGRAPHICSMAPDESIGN/Resources/WBG_Horizontal-RGB-web_300x59.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143" y="6470117"/>
            <a:ext cx="1686658" cy="33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9661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0B9FCB-AF17-479C-9F38-D666540FB9E7}" type="datetime1">
              <a:rPr lang="en-US" smtClean="0"/>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4FF4D4-5B5C-4097-AFDB-4FE8602778E2}" type="slidenum">
              <a:rPr lang="en-US" smtClean="0"/>
              <a:t>‹#›</a:t>
            </a:fld>
            <a:endParaRPr lang="en-US"/>
          </a:p>
        </p:txBody>
      </p:sp>
      <p:pic>
        <p:nvPicPr>
          <p:cNvPr id="10" name="Picture 2" descr="http://intresources.worldbank.org/INTGSDGRAPHICSMAPDESIGN/Resources/WBG_Horizontal-RGB-web_300x59.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143" y="6470117"/>
            <a:ext cx="1686658" cy="33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6766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E279B7-8BDD-4606-B9A9-0E04D2ECC7BA}" type="datetime1">
              <a:rPr lang="en-US" smtClean="0"/>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4FF4D4-5B5C-4097-AFDB-4FE8602778E2}" type="slidenum">
              <a:rPr lang="en-US" smtClean="0"/>
              <a:t>‹#›</a:t>
            </a:fld>
            <a:endParaRPr lang="en-US"/>
          </a:p>
        </p:txBody>
      </p:sp>
      <p:pic>
        <p:nvPicPr>
          <p:cNvPr id="6" name="Picture 2" descr="http://intresources.worldbank.org/INTGSDGRAPHICSMAPDESIGN/Resources/WBG_Horizontal-RGB-web_300x59.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143" y="6470117"/>
            <a:ext cx="1686658" cy="33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3317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3B64B-FB16-4413-BF43-E678BAEC6175}" type="datetime1">
              <a:rPr lang="en-US" smtClean="0"/>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4FF4D4-5B5C-4097-AFDB-4FE8602778E2}" type="slidenum">
              <a:rPr lang="en-US" smtClean="0"/>
              <a:t>‹#›</a:t>
            </a:fld>
            <a:endParaRPr lang="en-US"/>
          </a:p>
        </p:txBody>
      </p:sp>
      <p:pic>
        <p:nvPicPr>
          <p:cNvPr id="5" name="Picture 2" descr="http://intresources.worldbank.org/INTGSDGRAPHICSMAPDESIGN/Resources/WBG_Horizontal-RGB-web_300x59.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143" y="6470117"/>
            <a:ext cx="1686658" cy="33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0496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661BF-9F0F-4582-9E17-516D7EB1C435}" type="datetime1">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FF4D4-5B5C-4097-AFDB-4FE8602778E2}" type="slidenum">
              <a:rPr lang="en-US" smtClean="0"/>
              <a:t>‹#›</a:t>
            </a:fld>
            <a:endParaRPr lang="en-US"/>
          </a:p>
        </p:txBody>
      </p:sp>
    </p:spTree>
    <p:extLst>
      <p:ext uri="{BB962C8B-B14F-4D97-AF65-F5344CB8AC3E}">
        <p14:creationId xmlns:p14="http://schemas.microsoft.com/office/powerpoint/2010/main" val="2416647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423391-7B09-46BD-96C5-4A478F3A269F}" type="datetime1">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FF4D4-5B5C-4097-AFDB-4FE8602778E2}" type="slidenum">
              <a:rPr lang="en-US" smtClean="0"/>
              <a:t>‹#›</a:t>
            </a:fld>
            <a:endParaRPr lang="en-US"/>
          </a:p>
        </p:txBody>
      </p:sp>
    </p:spTree>
    <p:extLst>
      <p:ext uri="{BB962C8B-B14F-4D97-AF65-F5344CB8AC3E}">
        <p14:creationId xmlns:p14="http://schemas.microsoft.com/office/powerpoint/2010/main" val="244573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749838-BECD-4878-9D24-510AF7251DC7}" type="datetime1">
              <a:rPr lang="en-US" smtClean="0"/>
              <a:t>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FF4D4-5B5C-4097-AFDB-4FE8602778E2}" type="slidenum">
              <a:rPr lang="en-US" smtClean="0"/>
              <a:t>‹#›</a:t>
            </a:fld>
            <a:endParaRPr lang="en-US"/>
          </a:p>
        </p:txBody>
      </p:sp>
    </p:spTree>
    <p:extLst>
      <p:ext uri="{BB962C8B-B14F-4D97-AF65-F5344CB8AC3E}">
        <p14:creationId xmlns:p14="http://schemas.microsoft.com/office/powerpoint/2010/main" val="208589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7398" y="1137522"/>
            <a:ext cx="8326116" cy="2387600"/>
          </a:xfrm>
        </p:spPr>
        <p:txBody>
          <a:bodyPr>
            <a:noAutofit/>
          </a:bodyPr>
          <a:lstStyle/>
          <a:p>
            <a:r>
              <a:rPr lang="en-US" sz="4400" b="1" dirty="0" smtClean="0">
                <a:solidFill>
                  <a:schemeClr val="bg1"/>
                </a:solidFill>
              </a:rPr>
              <a:t>Private Participation in Infrastructure</a:t>
            </a:r>
            <a:br>
              <a:rPr lang="en-US" sz="4400" b="1" dirty="0" smtClean="0">
                <a:solidFill>
                  <a:schemeClr val="bg1"/>
                </a:solidFill>
              </a:rPr>
            </a:br>
            <a:r>
              <a:rPr lang="en-US" sz="3600" b="1" dirty="0" smtClean="0">
                <a:solidFill>
                  <a:schemeClr val="bg1"/>
                </a:solidFill>
              </a:rPr>
              <a:t>Lessons Learned from the Latin-American and Caribbean Experience</a:t>
            </a:r>
            <a:endParaRPr lang="en-US" sz="3600" b="1" dirty="0">
              <a:solidFill>
                <a:schemeClr val="bg1"/>
              </a:solidFill>
            </a:endParaRPr>
          </a:p>
        </p:txBody>
      </p:sp>
      <p:sp>
        <p:nvSpPr>
          <p:cNvPr id="3" name="Subtitle 2"/>
          <p:cNvSpPr>
            <a:spLocks noGrp="1"/>
          </p:cNvSpPr>
          <p:nvPr>
            <p:ph type="subTitle" idx="1"/>
          </p:nvPr>
        </p:nvSpPr>
        <p:spPr>
          <a:xfrm>
            <a:off x="1472395" y="3713526"/>
            <a:ext cx="9144000" cy="1655762"/>
          </a:xfrm>
        </p:spPr>
        <p:txBody>
          <a:bodyPr>
            <a:normAutofit/>
          </a:bodyPr>
          <a:lstStyle/>
          <a:p>
            <a:r>
              <a:rPr lang="en-US" sz="2800" i="1" dirty="0" smtClean="0">
                <a:solidFill>
                  <a:schemeClr val="bg1"/>
                </a:solidFill>
              </a:rPr>
              <a:t>Daniel </a:t>
            </a:r>
            <a:r>
              <a:rPr lang="en-US" sz="2800" i="1" dirty="0" smtClean="0">
                <a:solidFill>
                  <a:schemeClr val="bg1"/>
                </a:solidFill>
              </a:rPr>
              <a:t>Benitez</a:t>
            </a:r>
            <a:endParaRPr lang="en-US" i="1" dirty="0" smtClean="0">
              <a:solidFill>
                <a:schemeClr val="bg1"/>
              </a:solidFill>
            </a:endParaRPr>
          </a:p>
          <a:p>
            <a:r>
              <a:rPr lang="en-US" sz="2000" i="1" dirty="0" smtClean="0">
                <a:solidFill>
                  <a:schemeClr val="bg1"/>
                </a:solidFill>
              </a:rPr>
              <a:t>November </a:t>
            </a:r>
            <a:r>
              <a:rPr lang="en-US" sz="2000" i="1" dirty="0" smtClean="0">
                <a:solidFill>
                  <a:schemeClr val="bg1"/>
                </a:solidFill>
              </a:rPr>
              <a:t>4, 2016</a:t>
            </a:r>
          </a:p>
          <a:p>
            <a:r>
              <a:rPr lang="en-US" sz="2000" i="1" dirty="0" smtClean="0">
                <a:solidFill>
                  <a:schemeClr val="bg1"/>
                </a:solidFill>
              </a:rPr>
              <a:t>Istanbul</a:t>
            </a:r>
            <a:endParaRPr lang="en-US" i="1" dirty="0" smtClean="0">
              <a:solidFill>
                <a:schemeClr val="bg1"/>
              </a:solidFill>
            </a:endParaRPr>
          </a:p>
        </p:txBody>
      </p:sp>
      <p:pic>
        <p:nvPicPr>
          <p:cNvPr id="4" name="Picture 2" descr="http://intresources.worldbank.org/INTGSDGRAPHICSMAPDESIGN/Resources/WBG_Horizontal-RGB-web_300x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7250" y="5813855"/>
            <a:ext cx="2857500" cy="56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274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4225968687"/>
              </p:ext>
            </p:extLst>
          </p:nvPr>
        </p:nvGraphicFramePr>
        <p:xfrm>
          <a:off x="1532238" y="1791730"/>
          <a:ext cx="8266670" cy="4374292"/>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a:xfrm>
            <a:off x="838199" y="365125"/>
            <a:ext cx="10876005" cy="1325563"/>
          </a:xfrm>
        </p:spPr>
        <p:txBody>
          <a:bodyPr/>
          <a:lstStyle/>
          <a:p>
            <a:r>
              <a:rPr lang="en-US" dirty="0" smtClean="0"/>
              <a:t>Revenue sharing: payments to the government</a:t>
            </a:r>
            <a:endParaRPr lang="en-US" dirty="0"/>
          </a:p>
        </p:txBody>
      </p:sp>
      <p:sp>
        <p:nvSpPr>
          <p:cNvPr id="7" name="TextBox 6"/>
          <p:cNvSpPr txBox="1"/>
          <p:nvPr/>
        </p:nvSpPr>
        <p:spPr>
          <a:xfrm>
            <a:off x="3120736" y="6267064"/>
            <a:ext cx="1062680" cy="276999"/>
          </a:xfrm>
          <a:prstGeom prst="rect">
            <a:avLst/>
          </a:prstGeom>
          <a:noFill/>
        </p:spPr>
        <p:txBody>
          <a:bodyPr wrap="square" rtlCol="0">
            <a:spAutoFit/>
          </a:bodyPr>
          <a:lstStyle/>
          <a:p>
            <a:r>
              <a:rPr lang="en-US" sz="1200" b="1" dirty="0" smtClean="0"/>
              <a:t>Source: PPIAF</a:t>
            </a:r>
            <a:endParaRPr lang="en-US" sz="1200" dirty="0"/>
          </a:p>
        </p:txBody>
      </p:sp>
      <p:sp>
        <p:nvSpPr>
          <p:cNvPr id="8" name="Slide Number Placeholder 7"/>
          <p:cNvSpPr>
            <a:spLocks noGrp="1"/>
          </p:cNvSpPr>
          <p:nvPr>
            <p:ph type="sldNum" sz="quarter" idx="12"/>
          </p:nvPr>
        </p:nvSpPr>
        <p:spPr/>
        <p:txBody>
          <a:bodyPr/>
          <a:lstStyle/>
          <a:p>
            <a:fld id="{644FF4D4-5B5C-4097-AFDB-4FE8602778E2}" type="slidenum">
              <a:rPr lang="en-US" smtClean="0"/>
              <a:t>10</a:t>
            </a:fld>
            <a:endParaRPr lang="en-US"/>
          </a:p>
        </p:txBody>
      </p:sp>
    </p:spTree>
    <p:extLst>
      <p:ext uri="{BB962C8B-B14F-4D97-AF65-F5344CB8AC3E}">
        <p14:creationId xmlns:p14="http://schemas.microsoft.com/office/powerpoint/2010/main" val="2059114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projects and type of MDB support, 2010-2015, LAC Only</a:t>
            </a:r>
          </a:p>
        </p:txBody>
      </p:sp>
      <p:graphicFrame>
        <p:nvGraphicFramePr>
          <p:cNvPr id="3" name="Chart 2"/>
          <p:cNvGraphicFramePr/>
          <p:nvPr>
            <p:extLst>
              <p:ext uri="{D42A27DB-BD31-4B8C-83A1-F6EECF244321}">
                <p14:modId xmlns:p14="http://schemas.microsoft.com/office/powerpoint/2010/main" val="2938814075"/>
              </p:ext>
            </p:extLst>
          </p:nvPr>
        </p:nvGraphicFramePr>
        <p:xfrm>
          <a:off x="636707" y="2261278"/>
          <a:ext cx="5926455" cy="29038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extLst>
              <p:ext uri="{D42A27DB-BD31-4B8C-83A1-F6EECF244321}">
                <p14:modId xmlns:p14="http://schemas.microsoft.com/office/powerpoint/2010/main" val="3577917859"/>
              </p:ext>
            </p:extLst>
          </p:nvPr>
        </p:nvGraphicFramePr>
        <p:xfrm>
          <a:off x="5993028" y="2261277"/>
          <a:ext cx="5765070" cy="357111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36707" y="5894685"/>
            <a:ext cx="5152768" cy="461665"/>
          </a:xfrm>
          <a:prstGeom prst="rect">
            <a:avLst/>
          </a:prstGeom>
          <a:noFill/>
        </p:spPr>
        <p:txBody>
          <a:bodyPr wrap="square" rtlCol="0">
            <a:spAutoFit/>
          </a:bodyPr>
          <a:lstStyle/>
          <a:p>
            <a:r>
              <a:rPr lang="en-US" sz="1200" b="1" dirty="0" smtClean="0"/>
              <a:t>Source: </a:t>
            </a:r>
            <a:r>
              <a:rPr lang="en-US" sz="1200" b="1" dirty="0"/>
              <a:t>Infrastructure Finance in Latin America and the Caribbean:</a:t>
            </a:r>
            <a:br>
              <a:rPr lang="en-US" sz="1200" b="1" dirty="0"/>
            </a:br>
            <a:r>
              <a:rPr lang="en-US" sz="1200" b="1" dirty="0"/>
              <a:t>Challenges and </a:t>
            </a:r>
            <a:r>
              <a:rPr lang="en-US" sz="1200" b="1" dirty="0" smtClean="0"/>
              <a:t>Opportunities, World Bank 2016</a:t>
            </a:r>
            <a:endParaRPr lang="en-US" sz="1200" dirty="0"/>
          </a:p>
        </p:txBody>
      </p:sp>
      <p:sp>
        <p:nvSpPr>
          <p:cNvPr id="6" name="Slide Number Placeholder 5"/>
          <p:cNvSpPr>
            <a:spLocks noGrp="1"/>
          </p:cNvSpPr>
          <p:nvPr>
            <p:ph type="sldNum" sz="quarter" idx="12"/>
          </p:nvPr>
        </p:nvSpPr>
        <p:spPr/>
        <p:txBody>
          <a:bodyPr/>
          <a:lstStyle/>
          <a:p>
            <a:fld id="{644FF4D4-5B5C-4097-AFDB-4FE8602778E2}" type="slidenum">
              <a:rPr lang="en-US" smtClean="0"/>
              <a:t>11</a:t>
            </a:fld>
            <a:endParaRPr lang="en-US"/>
          </a:p>
        </p:txBody>
      </p:sp>
    </p:spTree>
    <p:extLst>
      <p:ext uri="{BB962C8B-B14F-4D97-AF65-F5344CB8AC3E}">
        <p14:creationId xmlns:p14="http://schemas.microsoft.com/office/powerpoint/2010/main" val="1801239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000" dirty="0" smtClean="0"/>
              <a:t>Financing sources: increase in equity contribution since 2008</a:t>
            </a:r>
            <a:endParaRPr lang="en-US" sz="4000" dirty="0"/>
          </a:p>
        </p:txBody>
      </p:sp>
      <p:sp>
        <p:nvSpPr>
          <p:cNvPr id="3" name="Slide Number Placeholder 2"/>
          <p:cNvSpPr>
            <a:spLocks noGrp="1"/>
          </p:cNvSpPr>
          <p:nvPr>
            <p:ph type="sldNum" sz="quarter" idx="12"/>
          </p:nvPr>
        </p:nvSpPr>
        <p:spPr/>
        <p:txBody>
          <a:bodyPr/>
          <a:lstStyle/>
          <a:p>
            <a:fld id="{EFBBD9AE-1935-476D-B0D1-D427D124C800}" type="slidenum">
              <a:rPr lang="en-US" smtClean="0"/>
              <a:t>12</a:t>
            </a:fld>
            <a:endParaRPr lang="en-US"/>
          </a:p>
        </p:txBody>
      </p:sp>
      <p:pic>
        <p:nvPicPr>
          <p:cNvPr id="6" name="Picture 5"/>
          <p:cNvPicPr>
            <a:picLocks noChangeAspect="1"/>
          </p:cNvPicPr>
          <p:nvPr/>
        </p:nvPicPr>
        <p:blipFill rotWithShape="1">
          <a:blip r:embed="rId3"/>
          <a:srcRect l="47191"/>
          <a:stretch/>
        </p:blipFill>
        <p:spPr>
          <a:xfrm>
            <a:off x="2914134" y="1470358"/>
            <a:ext cx="6190736" cy="5106323"/>
          </a:xfrm>
          <a:prstGeom prst="rect">
            <a:avLst/>
          </a:prstGeom>
        </p:spPr>
      </p:pic>
      <p:sp>
        <p:nvSpPr>
          <p:cNvPr id="10" name="TextBox 9"/>
          <p:cNvSpPr txBox="1"/>
          <p:nvPr/>
        </p:nvSpPr>
        <p:spPr>
          <a:xfrm>
            <a:off x="7076109" y="6341301"/>
            <a:ext cx="3068982" cy="307777"/>
          </a:xfrm>
          <a:prstGeom prst="rect">
            <a:avLst/>
          </a:prstGeom>
          <a:noFill/>
        </p:spPr>
        <p:txBody>
          <a:bodyPr wrap="none" rtlCol="0">
            <a:spAutoFit/>
          </a:bodyPr>
          <a:lstStyle/>
          <a:p>
            <a:r>
              <a:rPr lang="en-US" sz="1400" dirty="0" smtClean="0"/>
              <a:t>Source: </a:t>
            </a:r>
            <a:r>
              <a:rPr lang="en-US" sz="1400" dirty="0"/>
              <a:t>Infrastructure Journal Database</a:t>
            </a:r>
            <a:endParaRPr lang="en-US" dirty="0"/>
          </a:p>
        </p:txBody>
      </p:sp>
    </p:spTree>
    <p:extLst>
      <p:ext uri="{BB962C8B-B14F-4D97-AF65-F5344CB8AC3E}">
        <p14:creationId xmlns:p14="http://schemas.microsoft.com/office/powerpoint/2010/main" val="731687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LAC’s sponsors investing in other countries</a:t>
            </a:r>
            <a:endParaRPr lang="en-US" dirty="0"/>
          </a:p>
        </p:txBody>
      </p:sp>
      <p:grpSp>
        <p:nvGrpSpPr>
          <p:cNvPr id="5" name="Group 4"/>
          <p:cNvGrpSpPr/>
          <p:nvPr/>
        </p:nvGrpSpPr>
        <p:grpSpPr>
          <a:xfrm>
            <a:off x="2609455" y="2275732"/>
            <a:ext cx="6655932" cy="3986881"/>
            <a:chOff x="2609455" y="2275732"/>
            <a:chExt cx="6655932" cy="3986881"/>
          </a:xfrm>
        </p:grpSpPr>
        <p:pic>
          <p:nvPicPr>
            <p:cNvPr id="3" name="Picture 2"/>
            <p:cNvPicPr>
              <a:picLocks noChangeAspect="1"/>
            </p:cNvPicPr>
            <p:nvPr/>
          </p:nvPicPr>
          <p:blipFill>
            <a:blip r:embed="rId2"/>
            <a:stretch>
              <a:fillRect/>
            </a:stretch>
          </p:blipFill>
          <p:spPr>
            <a:xfrm>
              <a:off x="2609455" y="2275732"/>
              <a:ext cx="6655932" cy="3986881"/>
            </a:xfrm>
            <a:prstGeom prst="rect">
              <a:avLst/>
            </a:prstGeom>
          </p:spPr>
        </p:pic>
        <p:sp>
          <p:nvSpPr>
            <p:cNvPr id="4" name="TextBox 3"/>
            <p:cNvSpPr txBox="1"/>
            <p:nvPr/>
          </p:nvSpPr>
          <p:spPr>
            <a:xfrm>
              <a:off x="3279689" y="2434281"/>
              <a:ext cx="5518322" cy="646331"/>
            </a:xfrm>
            <a:prstGeom prst="rect">
              <a:avLst/>
            </a:prstGeom>
            <a:solidFill>
              <a:schemeClr val="bg1"/>
            </a:solidFill>
          </p:spPr>
          <p:txBody>
            <a:bodyPr wrap="square" rtlCol="0">
              <a:spAutoFit/>
            </a:bodyPr>
            <a:lstStyle/>
            <a:p>
              <a:pPr algn="ctr"/>
              <a:r>
                <a:rPr lang="en-US" b="1" dirty="0" smtClean="0">
                  <a:solidFill>
                    <a:schemeClr val="accent1">
                      <a:lumMod val="50000"/>
                    </a:schemeClr>
                  </a:solidFill>
                </a:rPr>
                <a:t>Number of projects with sponsors investing</a:t>
              </a:r>
            </a:p>
            <a:p>
              <a:pPr algn="ctr"/>
              <a:r>
                <a:rPr lang="en-US" b="1" dirty="0" smtClean="0">
                  <a:solidFill>
                    <a:schemeClr val="accent1">
                      <a:lumMod val="50000"/>
                    </a:schemeClr>
                  </a:solidFill>
                </a:rPr>
                <a:t> in other countries</a:t>
              </a:r>
              <a:endParaRPr lang="en-US" b="1" dirty="0">
                <a:solidFill>
                  <a:schemeClr val="accent1">
                    <a:lumMod val="50000"/>
                  </a:schemeClr>
                </a:solidFill>
              </a:endParaRPr>
            </a:p>
          </p:txBody>
        </p:sp>
      </p:grpSp>
      <p:sp>
        <p:nvSpPr>
          <p:cNvPr id="6" name="TextBox 5"/>
          <p:cNvSpPr txBox="1"/>
          <p:nvPr/>
        </p:nvSpPr>
        <p:spPr>
          <a:xfrm>
            <a:off x="474355" y="5985614"/>
            <a:ext cx="1062680" cy="276999"/>
          </a:xfrm>
          <a:prstGeom prst="rect">
            <a:avLst/>
          </a:prstGeom>
          <a:noFill/>
        </p:spPr>
        <p:txBody>
          <a:bodyPr wrap="square" rtlCol="0">
            <a:spAutoFit/>
          </a:bodyPr>
          <a:lstStyle/>
          <a:p>
            <a:r>
              <a:rPr lang="en-US" sz="1200" b="1" dirty="0" smtClean="0"/>
              <a:t>Source: PPIAF</a:t>
            </a:r>
            <a:endParaRPr lang="en-US" sz="1200" dirty="0"/>
          </a:p>
        </p:txBody>
      </p:sp>
      <p:sp>
        <p:nvSpPr>
          <p:cNvPr id="7" name="Slide Number Placeholder 6"/>
          <p:cNvSpPr>
            <a:spLocks noGrp="1"/>
          </p:cNvSpPr>
          <p:nvPr>
            <p:ph type="sldNum" sz="quarter" idx="12"/>
          </p:nvPr>
        </p:nvSpPr>
        <p:spPr/>
        <p:txBody>
          <a:bodyPr/>
          <a:lstStyle/>
          <a:p>
            <a:fld id="{644FF4D4-5B5C-4097-AFDB-4FE8602778E2}" type="slidenum">
              <a:rPr lang="en-US" smtClean="0"/>
              <a:t>13</a:t>
            </a:fld>
            <a:endParaRPr lang="en-US"/>
          </a:p>
        </p:txBody>
      </p:sp>
    </p:spTree>
    <p:extLst>
      <p:ext uri="{BB962C8B-B14F-4D97-AF65-F5344CB8AC3E}">
        <p14:creationId xmlns:p14="http://schemas.microsoft.com/office/powerpoint/2010/main" val="2524693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91001595"/>
              </p:ext>
            </p:extLst>
          </p:nvPr>
        </p:nvGraphicFramePr>
        <p:xfrm>
          <a:off x="5511114" y="2478209"/>
          <a:ext cx="5204886" cy="3082328"/>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p:cNvPicPr>
          <p:nvPr/>
        </p:nvPicPr>
        <p:blipFill rotWithShape="1">
          <a:blip r:embed="rId3"/>
          <a:srcRect r="15441"/>
          <a:stretch/>
        </p:blipFill>
        <p:spPr>
          <a:xfrm>
            <a:off x="1427323" y="3032224"/>
            <a:ext cx="3540093" cy="2528313"/>
          </a:xfrm>
          <a:prstGeom prst="rect">
            <a:avLst/>
          </a:prstGeom>
        </p:spPr>
      </p:pic>
      <p:sp>
        <p:nvSpPr>
          <p:cNvPr id="6" name="TextBox 5"/>
          <p:cNvSpPr txBox="1"/>
          <p:nvPr/>
        </p:nvSpPr>
        <p:spPr>
          <a:xfrm>
            <a:off x="1075284" y="2293543"/>
            <a:ext cx="4435830" cy="369332"/>
          </a:xfrm>
          <a:prstGeom prst="rect">
            <a:avLst/>
          </a:prstGeom>
          <a:noFill/>
        </p:spPr>
        <p:txBody>
          <a:bodyPr wrap="none" rtlCol="0">
            <a:spAutoFit/>
          </a:bodyPr>
          <a:lstStyle/>
          <a:p>
            <a:r>
              <a:rPr lang="en-US" dirty="0" smtClean="0"/>
              <a:t>Regional distribution of Unsolicited Proposals</a:t>
            </a:r>
            <a:endParaRPr lang="en-US" dirty="0"/>
          </a:p>
        </p:txBody>
      </p:sp>
      <p:sp>
        <p:nvSpPr>
          <p:cNvPr id="7" name="Title 6"/>
          <p:cNvSpPr>
            <a:spLocks noGrp="1"/>
          </p:cNvSpPr>
          <p:nvPr>
            <p:ph type="title"/>
          </p:nvPr>
        </p:nvSpPr>
        <p:spPr/>
        <p:txBody>
          <a:bodyPr/>
          <a:lstStyle/>
          <a:p>
            <a:r>
              <a:rPr lang="en-US" dirty="0" smtClean="0"/>
              <a:t>Unsolicited proposal – all regions</a:t>
            </a:r>
            <a:endParaRPr lang="en-US" dirty="0"/>
          </a:p>
        </p:txBody>
      </p:sp>
      <p:sp>
        <p:nvSpPr>
          <p:cNvPr id="8" name="TextBox 7"/>
          <p:cNvSpPr txBox="1"/>
          <p:nvPr/>
        </p:nvSpPr>
        <p:spPr>
          <a:xfrm>
            <a:off x="620985" y="5929886"/>
            <a:ext cx="5152768" cy="276999"/>
          </a:xfrm>
          <a:prstGeom prst="rect">
            <a:avLst/>
          </a:prstGeom>
          <a:noFill/>
        </p:spPr>
        <p:txBody>
          <a:bodyPr wrap="square" rtlCol="0">
            <a:spAutoFit/>
          </a:bodyPr>
          <a:lstStyle/>
          <a:p>
            <a:r>
              <a:rPr lang="en-US" sz="1200" b="1" dirty="0" smtClean="0"/>
              <a:t>Source: World Bank 2016</a:t>
            </a:r>
            <a:endParaRPr lang="en-US" sz="1200" dirty="0"/>
          </a:p>
        </p:txBody>
      </p:sp>
      <p:sp>
        <p:nvSpPr>
          <p:cNvPr id="9" name="Slide Number Placeholder 8"/>
          <p:cNvSpPr>
            <a:spLocks noGrp="1"/>
          </p:cNvSpPr>
          <p:nvPr>
            <p:ph type="sldNum" sz="quarter" idx="12"/>
          </p:nvPr>
        </p:nvSpPr>
        <p:spPr/>
        <p:txBody>
          <a:bodyPr/>
          <a:lstStyle/>
          <a:p>
            <a:fld id="{644FF4D4-5B5C-4097-AFDB-4FE8602778E2}" type="slidenum">
              <a:rPr lang="en-US" smtClean="0"/>
              <a:t>14</a:t>
            </a:fld>
            <a:endParaRPr lang="en-US"/>
          </a:p>
        </p:txBody>
      </p:sp>
    </p:spTree>
    <p:extLst>
      <p:ext uri="{BB962C8B-B14F-4D97-AF65-F5344CB8AC3E}">
        <p14:creationId xmlns:p14="http://schemas.microsoft.com/office/powerpoint/2010/main" val="4177002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6337440" y="3172900"/>
            <a:ext cx="4846898" cy="3142175"/>
            <a:chOff x="5786439" y="1982692"/>
            <a:chExt cx="5606081" cy="3978789"/>
          </a:xfrm>
        </p:grpSpPr>
        <p:graphicFrame>
          <p:nvGraphicFramePr>
            <p:cNvPr id="4" name="Chart 3"/>
            <p:cNvGraphicFramePr>
              <a:graphicFrameLocks/>
            </p:cNvGraphicFramePr>
            <p:nvPr>
              <p:extLst>
                <p:ext uri="{D42A27DB-BD31-4B8C-83A1-F6EECF244321}">
                  <p14:modId xmlns:p14="http://schemas.microsoft.com/office/powerpoint/2010/main" val="1127880433"/>
                </p:ext>
              </p:extLst>
            </p:nvPr>
          </p:nvGraphicFramePr>
          <p:xfrm>
            <a:off x="5786439" y="1982692"/>
            <a:ext cx="5412175" cy="397878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827171" y="4522949"/>
              <a:ext cx="565349" cy="409335"/>
            </a:xfrm>
            <a:prstGeom prst="rect">
              <a:avLst/>
            </a:prstGeom>
            <a:noFill/>
          </p:spPr>
          <p:txBody>
            <a:bodyPr wrap="none" rtlCol="0">
              <a:spAutoFit/>
            </a:bodyPr>
            <a:lstStyle/>
            <a:p>
              <a:r>
                <a:rPr lang="es-ES" sz="1200" b="1" dirty="0" smtClean="0">
                  <a:solidFill>
                    <a:schemeClr val="accent6">
                      <a:lumMod val="50000"/>
                    </a:schemeClr>
                  </a:solidFill>
                </a:rPr>
                <a:t>Max</a:t>
              </a:r>
              <a:endParaRPr lang="es-ES" sz="1200" b="1" dirty="0">
                <a:solidFill>
                  <a:schemeClr val="accent6">
                    <a:lumMod val="50000"/>
                  </a:schemeClr>
                </a:solidFill>
              </a:endParaRPr>
            </a:p>
          </p:txBody>
        </p:sp>
        <p:sp>
          <p:nvSpPr>
            <p:cNvPr id="6" name="TextBox 5"/>
            <p:cNvSpPr txBox="1"/>
            <p:nvPr/>
          </p:nvSpPr>
          <p:spPr>
            <a:xfrm>
              <a:off x="10840968" y="5349601"/>
              <a:ext cx="537757" cy="409335"/>
            </a:xfrm>
            <a:prstGeom prst="rect">
              <a:avLst/>
            </a:prstGeom>
            <a:noFill/>
          </p:spPr>
          <p:txBody>
            <a:bodyPr wrap="none" rtlCol="0">
              <a:spAutoFit/>
            </a:bodyPr>
            <a:lstStyle/>
            <a:p>
              <a:r>
                <a:rPr lang="es-ES" sz="1200" b="1" dirty="0" smtClean="0">
                  <a:solidFill>
                    <a:schemeClr val="accent6">
                      <a:lumMod val="50000"/>
                    </a:schemeClr>
                  </a:solidFill>
                </a:rPr>
                <a:t>Min</a:t>
              </a:r>
              <a:endParaRPr lang="es-ES" sz="1200" b="1" dirty="0">
                <a:solidFill>
                  <a:schemeClr val="accent6">
                    <a:lumMod val="50000"/>
                  </a:schemeClr>
                </a:solidFill>
              </a:endParaRPr>
            </a:p>
          </p:txBody>
        </p:sp>
        <p:sp>
          <p:nvSpPr>
            <p:cNvPr id="8" name="TextBox 7"/>
            <p:cNvSpPr txBox="1"/>
            <p:nvPr/>
          </p:nvSpPr>
          <p:spPr>
            <a:xfrm>
              <a:off x="9437545" y="3260535"/>
              <a:ext cx="852616" cy="184667"/>
            </a:xfrm>
            <a:prstGeom prst="rect">
              <a:avLst/>
            </a:prstGeom>
            <a:solidFill>
              <a:schemeClr val="bg1"/>
            </a:solidFill>
          </p:spPr>
          <p:txBody>
            <a:bodyPr wrap="square" tIns="0" bIns="0" rtlCol="0">
              <a:spAutoFit/>
            </a:bodyPr>
            <a:lstStyle/>
            <a:p>
              <a:r>
                <a:rPr lang="en-US" sz="1200" dirty="0" smtClean="0"/>
                <a:t>Average</a:t>
              </a:r>
              <a:endParaRPr lang="en-US" sz="1200" dirty="0"/>
            </a:p>
          </p:txBody>
        </p:sp>
      </p:grpSp>
      <p:grpSp>
        <p:nvGrpSpPr>
          <p:cNvPr id="9" name="Group 4"/>
          <p:cNvGrpSpPr>
            <a:grpSpLocks noChangeAspect="1"/>
          </p:cNvGrpSpPr>
          <p:nvPr/>
        </p:nvGrpSpPr>
        <p:grpSpPr bwMode="auto">
          <a:xfrm>
            <a:off x="7149371" y="361910"/>
            <a:ext cx="3614737" cy="2081212"/>
            <a:chOff x="923" y="1777"/>
            <a:chExt cx="2277" cy="1311"/>
          </a:xfrm>
        </p:grpSpPr>
        <p:sp>
          <p:nvSpPr>
            <p:cNvPr id="10" name="AutoShape 3"/>
            <p:cNvSpPr>
              <a:spLocks noChangeAspect="1" noChangeArrowheads="1" noTextEdit="1"/>
            </p:cNvSpPr>
            <p:nvPr/>
          </p:nvSpPr>
          <p:spPr bwMode="auto">
            <a:xfrm>
              <a:off x="923" y="1777"/>
              <a:ext cx="2277" cy="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5"/>
            <p:cNvSpPr>
              <a:spLocks noChangeArrowheads="1"/>
            </p:cNvSpPr>
            <p:nvPr/>
          </p:nvSpPr>
          <p:spPr bwMode="auto">
            <a:xfrm>
              <a:off x="942" y="2040"/>
              <a:ext cx="44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3A3838"/>
                  </a:solidFill>
                  <a:effectLst/>
                  <a:latin typeface="Calibri" panose="020F0502020204030204" pitchFamily="34" charset="0"/>
                </a:rPr>
                <a:t>Australia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6"/>
            <p:cNvSpPr>
              <a:spLocks noChangeArrowheads="1"/>
            </p:cNvSpPr>
            <p:nvPr/>
          </p:nvSpPr>
          <p:spPr bwMode="auto">
            <a:xfrm>
              <a:off x="1531" y="2040"/>
              <a:ext cx="36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3A3838"/>
                  </a:solidFill>
                  <a:effectLst/>
                  <a:latin typeface="Calibri" panose="020F0502020204030204" pitchFamily="34" charset="0"/>
                </a:rPr>
                <a:t>10-15%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7"/>
            <p:cNvSpPr>
              <a:spLocks noChangeArrowheads="1"/>
            </p:cNvSpPr>
            <p:nvPr/>
          </p:nvSpPr>
          <p:spPr bwMode="auto">
            <a:xfrm>
              <a:off x="2010" y="2040"/>
              <a:ext cx="58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3A3838"/>
                  </a:solidFill>
                  <a:effectLst/>
                  <a:latin typeface="Calibri" panose="020F0502020204030204" pitchFamily="34" charset="0"/>
                </a:rPr>
                <a:t>Luxembourg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8"/>
            <p:cNvSpPr>
              <a:spLocks noChangeArrowheads="1"/>
            </p:cNvSpPr>
            <p:nvPr/>
          </p:nvSpPr>
          <p:spPr bwMode="auto">
            <a:xfrm>
              <a:off x="2784" y="2040"/>
              <a:ext cx="31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3A3838"/>
                  </a:solidFill>
                  <a:effectLst/>
                  <a:latin typeface="Calibri" panose="020F0502020204030204" pitchFamily="34" charset="0"/>
                </a:rPr>
                <a:t>5-10%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9"/>
            <p:cNvSpPr>
              <a:spLocks noChangeArrowheads="1"/>
            </p:cNvSpPr>
            <p:nvPr/>
          </p:nvSpPr>
          <p:spPr bwMode="auto">
            <a:xfrm>
              <a:off x="942" y="2188"/>
              <a:ext cx="37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3A3838"/>
                  </a:solidFill>
                  <a:effectLst/>
                  <a:latin typeface="Calibri" panose="020F0502020204030204" pitchFamily="34" charset="0"/>
                </a:rPr>
                <a:t>Canada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10"/>
            <p:cNvSpPr>
              <a:spLocks noChangeArrowheads="1"/>
            </p:cNvSpPr>
            <p:nvPr/>
          </p:nvSpPr>
          <p:spPr bwMode="auto">
            <a:xfrm>
              <a:off x="1569" y="2188"/>
              <a:ext cx="28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3A3838"/>
                  </a:solidFill>
                  <a:effectLst/>
                  <a:latin typeface="Calibri" panose="020F0502020204030204" pitchFamily="34" charset="0"/>
                </a:rPr>
                <a:t>1- 3%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11"/>
            <p:cNvSpPr>
              <a:spLocks noChangeArrowheads="1"/>
            </p:cNvSpPr>
            <p:nvPr/>
          </p:nvSpPr>
          <p:spPr bwMode="auto">
            <a:xfrm>
              <a:off x="2010" y="2188"/>
              <a:ext cx="37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3A3838"/>
                  </a:solidFill>
                  <a:effectLst/>
                  <a:latin typeface="Calibri" panose="020F0502020204030204" pitchFamily="34" charset="0"/>
                </a:rPr>
                <a:t>Mexico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2"/>
            <p:cNvSpPr>
              <a:spLocks noChangeArrowheads="1"/>
            </p:cNvSpPr>
            <p:nvPr/>
          </p:nvSpPr>
          <p:spPr bwMode="auto">
            <a:xfrm>
              <a:off x="2823" y="2188"/>
              <a:ext cx="23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3A3838"/>
                  </a:solidFill>
                  <a:effectLst/>
                  <a:latin typeface="Calibri" panose="020F0502020204030204" pitchFamily="34" charset="0"/>
                </a:rPr>
                <a:t>15%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13"/>
            <p:cNvSpPr>
              <a:spLocks noChangeArrowheads="1"/>
            </p:cNvSpPr>
            <p:nvPr/>
          </p:nvSpPr>
          <p:spPr bwMode="auto">
            <a:xfrm>
              <a:off x="942" y="2336"/>
              <a:ext cx="49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3A3838"/>
                  </a:solidFill>
                  <a:effectLst/>
                  <a:latin typeface="Calibri" panose="020F0502020204030204" pitchFamily="34" charset="0"/>
                </a:rPr>
                <a:t>Czech Rep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4"/>
            <p:cNvSpPr>
              <a:spLocks noChangeArrowheads="1"/>
            </p:cNvSpPr>
            <p:nvPr/>
          </p:nvSpPr>
          <p:spPr bwMode="auto">
            <a:xfrm>
              <a:off x="1582" y="2336"/>
              <a:ext cx="26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3A3838"/>
                  </a:solidFill>
                  <a:effectLst/>
                  <a:latin typeface="Calibri" panose="020F0502020204030204" pitchFamily="34" charset="0"/>
                </a:rPr>
                <a:t>0-3%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15"/>
            <p:cNvSpPr>
              <a:spLocks noChangeArrowheads="1"/>
            </p:cNvSpPr>
            <p:nvPr/>
          </p:nvSpPr>
          <p:spPr bwMode="auto">
            <a:xfrm>
              <a:off x="2010" y="2336"/>
              <a:ext cx="61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3A3838"/>
                  </a:solidFill>
                  <a:effectLst/>
                  <a:latin typeface="Calibri" panose="020F0502020204030204" pitchFamily="34" charset="0"/>
                </a:rPr>
                <a:t>New Zealand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16"/>
            <p:cNvSpPr>
              <a:spLocks noChangeArrowheads="1"/>
            </p:cNvSpPr>
            <p:nvPr/>
          </p:nvSpPr>
          <p:spPr bwMode="auto">
            <a:xfrm>
              <a:off x="2810" y="2336"/>
              <a:ext cx="26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3A3838"/>
                  </a:solidFill>
                  <a:effectLst/>
                  <a:latin typeface="Calibri" panose="020F0502020204030204" pitchFamily="34" charset="0"/>
                </a:rPr>
                <a:t>1-3%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17"/>
            <p:cNvSpPr>
              <a:spLocks noChangeArrowheads="1"/>
            </p:cNvSpPr>
            <p:nvPr/>
          </p:nvSpPr>
          <p:spPr bwMode="auto">
            <a:xfrm>
              <a:off x="942" y="2484"/>
              <a:ext cx="37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3A3838"/>
                  </a:solidFill>
                  <a:effectLst/>
                  <a:latin typeface="Calibri" panose="020F0502020204030204" pitchFamily="34" charset="0"/>
                </a:rPr>
                <a:t>Finland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18"/>
            <p:cNvSpPr>
              <a:spLocks noChangeArrowheads="1"/>
            </p:cNvSpPr>
            <p:nvPr/>
          </p:nvSpPr>
          <p:spPr bwMode="auto">
            <a:xfrm>
              <a:off x="1531" y="2484"/>
              <a:ext cx="36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3A3838"/>
                  </a:solidFill>
                  <a:effectLst/>
                  <a:latin typeface="Calibri" panose="020F0502020204030204" pitchFamily="34" charset="0"/>
                </a:rPr>
                <a:t>10-15%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19"/>
            <p:cNvSpPr>
              <a:spLocks noChangeArrowheads="1"/>
            </p:cNvSpPr>
            <p:nvPr/>
          </p:nvSpPr>
          <p:spPr bwMode="auto">
            <a:xfrm>
              <a:off x="2010" y="2484"/>
              <a:ext cx="39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3A3838"/>
                  </a:solidFill>
                  <a:effectLst/>
                  <a:latin typeface="Calibri" panose="020F0502020204030204" pitchFamily="34" charset="0"/>
                </a:rPr>
                <a:t>Norway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0"/>
            <p:cNvSpPr>
              <a:spLocks noChangeArrowheads="1"/>
            </p:cNvSpPr>
            <p:nvPr/>
          </p:nvSpPr>
          <p:spPr bwMode="auto">
            <a:xfrm>
              <a:off x="2810" y="2484"/>
              <a:ext cx="26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3A3838"/>
                  </a:solidFill>
                  <a:effectLst/>
                  <a:latin typeface="Calibri" panose="020F0502020204030204" pitchFamily="34" charset="0"/>
                </a:rPr>
                <a:t>3-5%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21"/>
            <p:cNvSpPr>
              <a:spLocks noChangeArrowheads="1"/>
            </p:cNvSpPr>
            <p:nvPr/>
          </p:nvSpPr>
          <p:spPr bwMode="auto">
            <a:xfrm>
              <a:off x="942" y="2631"/>
              <a:ext cx="4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3A3838"/>
                  </a:solidFill>
                  <a:effectLst/>
                  <a:latin typeface="Calibri" panose="020F0502020204030204" pitchFamily="34" charset="0"/>
                </a:rPr>
                <a:t>Germany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2"/>
            <p:cNvSpPr>
              <a:spLocks noChangeArrowheads="1"/>
            </p:cNvSpPr>
            <p:nvPr/>
          </p:nvSpPr>
          <p:spPr bwMode="auto">
            <a:xfrm>
              <a:off x="1582" y="2631"/>
              <a:ext cx="26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3A3838"/>
                  </a:solidFill>
                  <a:effectLst/>
                  <a:latin typeface="Calibri" panose="020F0502020204030204" pitchFamily="34" charset="0"/>
                </a:rPr>
                <a:t>3-5%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23"/>
            <p:cNvSpPr>
              <a:spLocks noChangeArrowheads="1"/>
            </p:cNvSpPr>
            <p:nvPr/>
          </p:nvSpPr>
          <p:spPr bwMode="auto">
            <a:xfrm>
              <a:off x="2010" y="2631"/>
              <a:ext cx="57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3A3838"/>
                  </a:solidFill>
                  <a:effectLst/>
                  <a:latin typeface="Calibri" panose="020F0502020204030204" pitchFamily="34" charset="0"/>
                </a:rPr>
                <a:t>South Africa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24"/>
            <p:cNvSpPr>
              <a:spLocks noChangeArrowheads="1"/>
            </p:cNvSpPr>
            <p:nvPr/>
          </p:nvSpPr>
          <p:spPr bwMode="auto">
            <a:xfrm>
              <a:off x="2810" y="2631"/>
              <a:ext cx="26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3A3838"/>
                  </a:solidFill>
                  <a:effectLst/>
                  <a:latin typeface="Calibri" panose="020F0502020204030204" pitchFamily="34" charset="0"/>
                </a:rPr>
                <a:t>3-5%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25"/>
            <p:cNvSpPr>
              <a:spLocks noChangeArrowheads="1"/>
            </p:cNvSpPr>
            <p:nvPr/>
          </p:nvSpPr>
          <p:spPr bwMode="auto">
            <a:xfrm>
              <a:off x="942" y="2779"/>
              <a:ext cx="24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3A3838"/>
                  </a:solidFill>
                  <a:effectLst/>
                  <a:latin typeface="Calibri" panose="020F0502020204030204" pitchFamily="34" charset="0"/>
                </a:rPr>
                <a:t>Italy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 name="Rectangle 26"/>
            <p:cNvSpPr>
              <a:spLocks noChangeArrowheads="1"/>
            </p:cNvSpPr>
            <p:nvPr/>
          </p:nvSpPr>
          <p:spPr bwMode="auto">
            <a:xfrm>
              <a:off x="1582" y="2779"/>
              <a:ext cx="26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3A3838"/>
                  </a:solidFill>
                  <a:effectLst/>
                  <a:latin typeface="Calibri" panose="020F0502020204030204" pitchFamily="34" charset="0"/>
                </a:rPr>
                <a:t>1-3%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 name="Rectangle 27"/>
            <p:cNvSpPr>
              <a:spLocks noChangeArrowheads="1"/>
            </p:cNvSpPr>
            <p:nvPr/>
          </p:nvSpPr>
          <p:spPr bwMode="auto">
            <a:xfrm>
              <a:off x="2010" y="2779"/>
              <a:ext cx="29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3A3838"/>
                  </a:solidFill>
                  <a:effectLst/>
                  <a:latin typeface="Calibri" panose="020F0502020204030204" pitchFamily="34" charset="0"/>
                </a:rPr>
                <a:t>Spain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Rectangle 28"/>
            <p:cNvSpPr>
              <a:spLocks noChangeArrowheads="1"/>
            </p:cNvSpPr>
            <p:nvPr/>
          </p:nvSpPr>
          <p:spPr bwMode="auto">
            <a:xfrm>
              <a:off x="2810" y="2779"/>
              <a:ext cx="26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3A3838"/>
                  </a:solidFill>
                  <a:effectLst/>
                  <a:latin typeface="Calibri" panose="020F0502020204030204" pitchFamily="34" charset="0"/>
                </a:rPr>
                <a:t>3-5%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29"/>
            <p:cNvSpPr>
              <a:spLocks noChangeArrowheads="1"/>
            </p:cNvSpPr>
            <p:nvPr/>
          </p:nvSpPr>
          <p:spPr bwMode="auto">
            <a:xfrm>
              <a:off x="942" y="2927"/>
              <a:ext cx="30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3A3838"/>
                  </a:solidFill>
                  <a:effectLst/>
                  <a:latin typeface="Calibri" panose="020F0502020204030204" pitchFamily="34" charset="0"/>
                </a:rPr>
                <a:t>Korea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Rectangle 30"/>
            <p:cNvSpPr>
              <a:spLocks noChangeArrowheads="1"/>
            </p:cNvSpPr>
            <p:nvPr/>
          </p:nvSpPr>
          <p:spPr bwMode="auto">
            <a:xfrm>
              <a:off x="1556" y="2927"/>
              <a:ext cx="31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3A3838"/>
                  </a:solidFill>
                  <a:effectLst/>
                  <a:latin typeface="Calibri" panose="020F0502020204030204" pitchFamily="34" charset="0"/>
                </a:rPr>
                <a:t>5-10%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7" name="Rectangle 31"/>
            <p:cNvSpPr>
              <a:spLocks noChangeArrowheads="1"/>
            </p:cNvSpPr>
            <p:nvPr/>
          </p:nvSpPr>
          <p:spPr bwMode="auto">
            <a:xfrm>
              <a:off x="2010" y="2927"/>
              <a:ext cx="17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3A3838"/>
                  </a:solidFill>
                  <a:effectLst/>
                  <a:latin typeface="Calibri" panose="020F0502020204030204" pitchFamily="34" charset="0"/>
                </a:rPr>
                <a:t>UK</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8" name="Rectangle 32"/>
            <p:cNvSpPr>
              <a:spLocks noChangeArrowheads="1"/>
            </p:cNvSpPr>
            <p:nvPr/>
          </p:nvSpPr>
          <p:spPr bwMode="auto">
            <a:xfrm>
              <a:off x="2823" y="2927"/>
              <a:ext cx="23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3A3838"/>
                  </a:solidFill>
                  <a:effectLst/>
                  <a:latin typeface="Calibri" panose="020F0502020204030204" pitchFamily="34" charset="0"/>
                </a:rPr>
                <a:t>15%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9" name="Rectangle 33"/>
            <p:cNvSpPr>
              <a:spLocks noChangeArrowheads="1"/>
            </p:cNvSpPr>
            <p:nvPr/>
          </p:nvSpPr>
          <p:spPr bwMode="auto">
            <a:xfrm>
              <a:off x="974" y="1841"/>
              <a:ext cx="215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3A3838"/>
                  </a:solidFill>
                  <a:effectLst/>
                  <a:latin typeface="Calibri" panose="020F0502020204030204" pitchFamily="34" charset="0"/>
                </a:rPr>
                <a:t>PPP Investments / Total Investments (2011) OECD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0" name="Line 34"/>
            <p:cNvSpPr>
              <a:spLocks noChangeShapeType="1"/>
            </p:cNvSpPr>
            <p:nvPr/>
          </p:nvSpPr>
          <p:spPr bwMode="auto">
            <a:xfrm>
              <a:off x="923" y="2021"/>
              <a:ext cx="0" cy="1041"/>
            </a:xfrm>
            <a:prstGeom prst="line">
              <a:avLst/>
            </a:prstGeom>
            <a:noFill/>
            <a:ln w="0">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Rectangle 35"/>
            <p:cNvSpPr>
              <a:spLocks noChangeArrowheads="1"/>
            </p:cNvSpPr>
            <p:nvPr/>
          </p:nvSpPr>
          <p:spPr bwMode="auto">
            <a:xfrm>
              <a:off x="923" y="2021"/>
              <a:ext cx="6" cy="1041"/>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Line 36"/>
            <p:cNvSpPr>
              <a:spLocks noChangeShapeType="1"/>
            </p:cNvSpPr>
            <p:nvPr/>
          </p:nvSpPr>
          <p:spPr bwMode="auto">
            <a:xfrm>
              <a:off x="3194" y="2028"/>
              <a:ext cx="0" cy="1034"/>
            </a:xfrm>
            <a:prstGeom prst="line">
              <a:avLst/>
            </a:prstGeom>
            <a:noFill/>
            <a:ln w="0">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Rectangle 37"/>
            <p:cNvSpPr>
              <a:spLocks noChangeArrowheads="1"/>
            </p:cNvSpPr>
            <p:nvPr/>
          </p:nvSpPr>
          <p:spPr bwMode="auto">
            <a:xfrm>
              <a:off x="3194" y="2028"/>
              <a:ext cx="6" cy="1034"/>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38"/>
            <p:cNvSpPr>
              <a:spLocks noChangeShapeType="1"/>
            </p:cNvSpPr>
            <p:nvPr/>
          </p:nvSpPr>
          <p:spPr bwMode="auto">
            <a:xfrm>
              <a:off x="929" y="2021"/>
              <a:ext cx="2271" cy="0"/>
            </a:xfrm>
            <a:prstGeom prst="line">
              <a:avLst/>
            </a:prstGeom>
            <a:noFill/>
            <a:ln w="0">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Rectangle 39"/>
            <p:cNvSpPr>
              <a:spLocks noChangeArrowheads="1"/>
            </p:cNvSpPr>
            <p:nvPr/>
          </p:nvSpPr>
          <p:spPr bwMode="auto">
            <a:xfrm>
              <a:off x="929" y="2021"/>
              <a:ext cx="2271" cy="7"/>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Line 40"/>
            <p:cNvSpPr>
              <a:spLocks noChangeShapeType="1"/>
            </p:cNvSpPr>
            <p:nvPr/>
          </p:nvSpPr>
          <p:spPr bwMode="auto">
            <a:xfrm>
              <a:off x="929" y="3056"/>
              <a:ext cx="2271" cy="0"/>
            </a:xfrm>
            <a:prstGeom prst="line">
              <a:avLst/>
            </a:prstGeom>
            <a:noFill/>
            <a:ln w="0">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Rectangle 41"/>
            <p:cNvSpPr>
              <a:spLocks noChangeArrowheads="1"/>
            </p:cNvSpPr>
            <p:nvPr/>
          </p:nvSpPr>
          <p:spPr bwMode="auto">
            <a:xfrm>
              <a:off x="929" y="3056"/>
              <a:ext cx="2271" cy="6"/>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 name="Group 49"/>
          <p:cNvGrpSpPr/>
          <p:nvPr/>
        </p:nvGrpSpPr>
        <p:grpSpPr>
          <a:xfrm>
            <a:off x="501074" y="3492971"/>
            <a:ext cx="5027543" cy="3088196"/>
            <a:chOff x="2491210" y="1927662"/>
            <a:chExt cx="8082588" cy="4201288"/>
          </a:xfrm>
        </p:grpSpPr>
        <p:pic>
          <p:nvPicPr>
            <p:cNvPr id="51" name="Picture 50"/>
            <p:cNvPicPr>
              <a:picLocks noChangeAspect="1" noChangeArrowheads="1"/>
            </p:cNvPicPr>
            <p:nvPr/>
          </p:nvPicPr>
          <p:blipFill>
            <a:blip r:embed="rId3" cstate="print"/>
            <a:srcRect/>
            <a:stretch>
              <a:fillRect/>
            </a:stretch>
          </p:blipFill>
          <p:spPr bwMode="auto">
            <a:xfrm>
              <a:off x="2491210" y="1993555"/>
              <a:ext cx="7209580" cy="4135395"/>
            </a:xfrm>
            <a:prstGeom prst="rect">
              <a:avLst/>
            </a:prstGeom>
            <a:noFill/>
            <a:ln w="9525">
              <a:noFill/>
              <a:miter lim="800000"/>
              <a:headEnd/>
              <a:tailEnd/>
            </a:ln>
            <a:effectLst/>
          </p:spPr>
        </p:pic>
        <p:sp>
          <p:nvSpPr>
            <p:cNvPr id="52" name="TextBox 51"/>
            <p:cNvSpPr txBox="1"/>
            <p:nvPr/>
          </p:nvSpPr>
          <p:spPr>
            <a:xfrm>
              <a:off x="4036594" y="1927662"/>
              <a:ext cx="6537204" cy="1130517"/>
            </a:xfrm>
            <a:prstGeom prst="rect">
              <a:avLst/>
            </a:prstGeom>
            <a:solidFill>
              <a:schemeClr val="bg1"/>
            </a:solidFill>
          </p:spPr>
          <p:txBody>
            <a:bodyPr wrap="square" rtlCol="0">
              <a:spAutoFit/>
            </a:bodyPr>
            <a:lstStyle/>
            <a:p>
              <a:pPr algn="ctr"/>
              <a:r>
                <a:rPr lang="en-US" sz="1600" b="1" dirty="0" smtClean="0">
                  <a:solidFill>
                    <a:schemeClr val="accent1">
                      <a:lumMod val="50000"/>
                    </a:schemeClr>
                  </a:solidFill>
                </a:rPr>
                <a:t>Peru – Public and Private Investments in Transport Infrastructure</a:t>
              </a:r>
            </a:p>
            <a:p>
              <a:pPr algn="ctr"/>
              <a:r>
                <a:rPr lang="en-US" sz="1400" b="1" dirty="0" smtClean="0">
                  <a:solidFill>
                    <a:schemeClr val="accent1">
                      <a:lumMod val="50000"/>
                    </a:schemeClr>
                  </a:solidFill>
                </a:rPr>
                <a:t>Percentage of GDP – source IPE</a:t>
              </a:r>
              <a:endParaRPr lang="en-US" sz="1400" b="1" dirty="0">
                <a:solidFill>
                  <a:schemeClr val="accent1">
                    <a:lumMod val="50000"/>
                  </a:schemeClr>
                </a:solidFill>
              </a:endParaRPr>
            </a:p>
          </p:txBody>
        </p:sp>
      </p:grpSp>
      <p:sp>
        <p:nvSpPr>
          <p:cNvPr id="53" name="Title 52"/>
          <p:cNvSpPr>
            <a:spLocks noGrp="1"/>
          </p:cNvSpPr>
          <p:nvPr>
            <p:ph type="title"/>
          </p:nvPr>
        </p:nvSpPr>
        <p:spPr>
          <a:xfrm>
            <a:off x="457952" y="695146"/>
            <a:ext cx="5522997" cy="1325563"/>
          </a:xfrm>
        </p:spPr>
        <p:txBody>
          <a:bodyPr/>
          <a:lstStyle/>
          <a:p>
            <a:r>
              <a:rPr lang="en-US" dirty="0" smtClean="0"/>
              <a:t>Investments and fiscal space</a:t>
            </a:r>
            <a:endParaRPr lang="en-US" dirty="0"/>
          </a:p>
        </p:txBody>
      </p:sp>
      <p:sp>
        <p:nvSpPr>
          <p:cNvPr id="54" name="Slide Number Placeholder 53"/>
          <p:cNvSpPr>
            <a:spLocks noGrp="1"/>
          </p:cNvSpPr>
          <p:nvPr>
            <p:ph type="sldNum" sz="quarter" idx="12"/>
          </p:nvPr>
        </p:nvSpPr>
        <p:spPr/>
        <p:txBody>
          <a:bodyPr/>
          <a:lstStyle/>
          <a:p>
            <a:fld id="{644FF4D4-5B5C-4097-AFDB-4FE8602778E2}" type="slidenum">
              <a:rPr lang="en-US" smtClean="0"/>
              <a:t>15</a:t>
            </a:fld>
            <a:endParaRPr lang="en-US"/>
          </a:p>
        </p:txBody>
      </p:sp>
      <p:cxnSp>
        <p:nvCxnSpPr>
          <p:cNvPr id="56" name="Straight Connector 55"/>
          <p:cNvCxnSpPr/>
          <p:nvPr/>
        </p:nvCxnSpPr>
        <p:spPr>
          <a:xfrm flipH="1">
            <a:off x="5671751" y="0"/>
            <a:ext cx="12357" cy="6858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0" y="3041130"/>
            <a:ext cx="12192000" cy="23346"/>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0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843" y="365125"/>
            <a:ext cx="10908957" cy="1325563"/>
          </a:xfrm>
        </p:spPr>
        <p:txBody>
          <a:bodyPr/>
          <a:lstStyle/>
          <a:p>
            <a:r>
              <a:rPr lang="en-US" dirty="0" smtClean="0"/>
              <a:t>Sector performance perception (WEF)</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1965995049"/>
              </p:ext>
            </p:extLst>
          </p:nvPr>
        </p:nvGraphicFramePr>
        <p:xfrm>
          <a:off x="243017" y="2162432"/>
          <a:ext cx="5391666" cy="38672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4080418675"/>
              </p:ext>
            </p:extLst>
          </p:nvPr>
        </p:nvGraphicFramePr>
        <p:xfrm>
          <a:off x="6042456" y="2075935"/>
          <a:ext cx="6042454" cy="4040272"/>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p:cNvSpPr>
            <a:spLocks noGrp="1"/>
          </p:cNvSpPr>
          <p:nvPr>
            <p:ph type="sldNum" sz="quarter" idx="12"/>
          </p:nvPr>
        </p:nvSpPr>
        <p:spPr/>
        <p:txBody>
          <a:bodyPr/>
          <a:lstStyle/>
          <a:p>
            <a:fld id="{644FF4D4-5B5C-4097-AFDB-4FE8602778E2}" type="slidenum">
              <a:rPr lang="en-US" smtClean="0"/>
              <a:t>16</a:t>
            </a:fld>
            <a:endParaRPr lang="en-US"/>
          </a:p>
        </p:txBody>
      </p:sp>
    </p:spTree>
    <p:extLst>
      <p:ext uri="{BB962C8B-B14F-4D97-AF65-F5344CB8AC3E}">
        <p14:creationId xmlns:p14="http://schemas.microsoft.com/office/powerpoint/2010/main" val="1607255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3281" y="1504030"/>
            <a:ext cx="8349623" cy="3617266"/>
          </a:xfrm>
          <a:prstGeom prst="rect">
            <a:avLst/>
          </a:prstGeom>
        </p:spPr>
      </p:pic>
      <p:sp>
        <p:nvSpPr>
          <p:cNvPr id="3" name="Title 2"/>
          <p:cNvSpPr>
            <a:spLocks noGrp="1"/>
          </p:cNvSpPr>
          <p:nvPr>
            <p:ph type="title"/>
          </p:nvPr>
        </p:nvSpPr>
        <p:spPr>
          <a:xfrm>
            <a:off x="540327" y="367128"/>
            <a:ext cx="11156373" cy="973300"/>
          </a:xfrm>
        </p:spPr>
        <p:txBody>
          <a:bodyPr>
            <a:normAutofit/>
          </a:bodyPr>
          <a:lstStyle/>
          <a:p>
            <a:r>
              <a:rPr lang="en-US" sz="4000" dirty="0" smtClean="0"/>
              <a:t>Contract renegotiations: some (old) numbers</a:t>
            </a:r>
            <a:endParaRPr lang="en-US" sz="4000" dirty="0"/>
          </a:p>
        </p:txBody>
      </p:sp>
      <p:sp>
        <p:nvSpPr>
          <p:cNvPr id="4" name="Rectangle 3"/>
          <p:cNvSpPr/>
          <p:nvPr/>
        </p:nvSpPr>
        <p:spPr>
          <a:xfrm>
            <a:off x="3979718" y="2379518"/>
            <a:ext cx="4062845" cy="5299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endCxn id="4" idx="3"/>
          </p:cNvCxnSpPr>
          <p:nvPr/>
        </p:nvCxnSpPr>
        <p:spPr>
          <a:xfrm>
            <a:off x="3968799" y="2631497"/>
            <a:ext cx="4073764" cy="129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37855" y="5382132"/>
            <a:ext cx="8255049" cy="1015663"/>
          </a:xfrm>
          <a:prstGeom prst="rect">
            <a:avLst/>
          </a:prstGeom>
          <a:noFill/>
        </p:spPr>
        <p:txBody>
          <a:bodyPr wrap="square" rtlCol="0">
            <a:spAutoFit/>
          </a:bodyPr>
          <a:lstStyle/>
          <a:p>
            <a:pPr algn="ctr"/>
            <a:r>
              <a:rPr lang="en-US" sz="2000" dirty="0" smtClean="0"/>
              <a:t>A poor enabling framework and lack </a:t>
            </a:r>
            <a:r>
              <a:rPr lang="en-US" sz="2000" dirty="0"/>
              <a:t>of a good preparation was the source of a large number of contract </a:t>
            </a:r>
            <a:r>
              <a:rPr lang="en-US" sz="2000" dirty="0" smtClean="0"/>
              <a:t>renegotiations in developing countries</a:t>
            </a:r>
            <a:endParaRPr lang="en-US" sz="2000" dirty="0"/>
          </a:p>
          <a:p>
            <a:pPr algn="ctr"/>
            <a:endParaRPr lang="en-US" sz="2000" dirty="0"/>
          </a:p>
        </p:txBody>
      </p:sp>
      <p:sp>
        <p:nvSpPr>
          <p:cNvPr id="11" name="Slide Number Placeholder 10"/>
          <p:cNvSpPr>
            <a:spLocks noGrp="1"/>
          </p:cNvSpPr>
          <p:nvPr>
            <p:ph type="sldNum" sz="quarter" idx="12"/>
          </p:nvPr>
        </p:nvSpPr>
        <p:spPr/>
        <p:txBody>
          <a:bodyPr/>
          <a:lstStyle/>
          <a:p>
            <a:fld id="{73E94DD7-2605-4BC6-8B63-149EB0A706D6}" type="slidenum">
              <a:rPr lang="en-US" smtClean="0"/>
              <a:t>17</a:t>
            </a:fld>
            <a:endParaRPr lang="en-US" dirty="0"/>
          </a:p>
        </p:txBody>
      </p:sp>
    </p:spTree>
    <p:extLst>
      <p:ext uri="{BB962C8B-B14F-4D97-AF65-F5344CB8AC3E}">
        <p14:creationId xmlns:p14="http://schemas.microsoft.com/office/powerpoint/2010/main" val="2646426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Contract Renegotiations in LAC:</a:t>
            </a:r>
            <a:endParaRPr lang="es-ES" i="1" dirty="0"/>
          </a:p>
        </p:txBody>
      </p:sp>
      <p:sp>
        <p:nvSpPr>
          <p:cNvPr id="3" name="Content Placeholder 2"/>
          <p:cNvSpPr>
            <a:spLocks noGrp="1"/>
          </p:cNvSpPr>
          <p:nvPr>
            <p:ph idx="1"/>
          </p:nvPr>
        </p:nvSpPr>
        <p:spPr>
          <a:xfrm>
            <a:off x="1203406" y="4981576"/>
            <a:ext cx="8229600" cy="1020763"/>
          </a:xfrm>
        </p:spPr>
        <p:txBody>
          <a:bodyPr>
            <a:normAutofit/>
          </a:bodyPr>
          <a:lstStyle/>
          <a:p>
            <a:r>
              <a:rPr lang="en-US" sz="2400" dirty="0"/>
              <a:t>Weak experience with contract regulation</a:t>
            </a:r>
          </a:p>
          <a:p>
            <a:r>
              <a:rPr lang="en-US" sz="2400" dirty="0"/>
              <a:t>But probably projects poorly prepared</a:t>
            </a:r>
            <a:endParaRPr lang="es-ES" sz="2400" dirty="0"/>
          </a:p>
        </p:txBody>
      </p:sp>
      <p:sp>
        <p:nvSpPr>
          <p:cNvPr id="5" name="TextBox 4"/>
          <p:cNvSpPr txBox="1"/>
          <p:nvPr/>
        </p:nvSpPr>
        <p:spPr>
          <a:xfrm>
            <a:off x="1195832" y="1976736"/>
            <a:ext cx="9014968" cy="461665"/>
          </a:xfrm>
          <a:prstGeom prst="rect">
            <a:avLst/>
          </a:prstGeom>
          <a:noFill/>
        </p:spPr>
        <p:txBody>
          <a:bodyPr wrap="none" rtlCol="0">
            <a:spAutoFit/>
          </a:bodyPr>
          <a:lstStyle/>
          <a:p>
            <a:r>
              <a:rPr lang="en-US" sz="2400" b="1" dirty="0">
                <a:solidFill>
                  <a:schemeClr val="tx2">
                    <a:lumMod val="75000"/>
                  </a:schemeClr>
                </a:solidFill>
                <a:effectLst>
                  <a:outerShdw blurRad="38100" dist="38100" dir="2700000" algn="tl">
                    <a:srgbClr val="000000">
                      <a:alpha val="43137"/>
                    </a:srgbClr>
                  </a:outerShdw>
                </a:effectLst>
              </a:rPr>
              <a:t>Incidence (%) of Contract Renegotiation (1985-2004, 1000 contracts)*</a:t>
            </a:r>
            <a:endParaRPr lang="es-ES" sz="2400" b="1" dirty="0">
              <a:solidFill>
                <a:schemeClr val="tx2">
                  <a:lumMod val="75000"/>
                </a:schemeClr>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391" y="2438401"/>
            <a:ext cx="9028834"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4DA1C03-1080-4C2D-B618-FE780F5FB63B}" type="slidenum">
              <a:rPr lang="en-US" smtClean="0"/>
              <a:pPr/>
              <a:t>18</a:t>
            </a:fld>
            <a:endParaRPr lang="en-US" dirty="0"/>
          </a:p>
        </p:txBody>
      </p:sp>
      <p:sp>
        <p:nvSpPr>
          <p:cNvPr id="6" name="TextBox 5"/>
          <p:cNvSpPr txBox="1"/>
          <p:nvPr/>
        </p:nvSpPr>
        <p:spPr>
          <a:xfrm>
            <a:off x="2286000" y="6292335"/>
            <a:ext cx="1324402" cy="307777"/>
          </a:xfrm>
          <a:prstGeom prst="rect">
            <a:avLst/>
          </a:prstGeom>
          <a:noFill/>
        </p:spPr>
        <p:txBody>
          <a:bodyPr wrap="none" rtlCol="0">
            <a:spAutoFit/>
          </a:bodyPr>
          <a:lstStyle/>
          <a:p>
            <a:r>
              <a:rPr lang="en-US" sz="1400" dirty="0">
                <a:solidFill>
                  <a:schemeClr val="tx2">
                    <a:lumMod val="50000"/>
                  </a:schemeClr>
                </a:solidFill>
              </a:rPr>
              <a:t>*</a:t>
            </a:r>
            <a:r>
              <a:rPr lang="en-US" sz="1400" dirty="0" err="1">
                <a:solidFill>
                  <a:schemeClr val="tx2">
                    <a:lumMod val="50000"/>
                  </a:schemeClr>
                </a:solidFill>
              </a:rPr>
              <a:t>Guasch</a:t>
            </a:r>
            <a:r>
              <a:rPr lang="en-US" sz="1400" dirty="0">
                <a:solidFill>
                  <a:schemeClr val="tx2">
                    <a:lumMod val="50000"/>
                  </a:schemeClr>
                </a:solidFill>
              </a:rPr>
              <a:t> (2004)</a:t>
            </a:r>
            <a:endParaRPr lang="es-ES" sz="1400" dirty="0">
              <a:solidFill>
                <a:schemeClr val="tx2">
                  <a:lumMod val="50000"/>
                </a:schemeClr>
              </a:solidFill>
            </a:endParaRPr>
          </a:p>
        </p:txBody>
      </p:sp>
    </p:spTree>
    <p:extLst>
      <p:ext uri="{BB962C8B-B14F-4D97-AF65-F5344CB8AC3E}">
        <p14:creationId xmlns:p14="http://schemas.microsoft.com/office/powerpoint/2010/main" val="3804655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renegotiation since award</a:t>
            </a:r>
            <a:endParaRPr lang="es-E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218" y="2181226"/>
            <a:ext cx="9060007"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681166" y="1671936"/>
            <a:ext cx="6539034" cy="461665"/>
          </a:xfrm>
          <a:prstGeom prst="rect">
            <a:avLst/>
          </a:prstGeom>
          <a:noFill/>
        </p:spPr>
        <p:txBody>
          <a:bodyPr wrap="none" rtlCol="0">
            <a:spAutoFit/>
          </a:bodyPr>
          <a:lstStyle/>
          <a:p>
            <a:r>
              <a:rPr lang="en-US" sz="2400" b="1" dirty="0">
                <a:solidFill>
                  <a:schemeClr val="tx2">
                    <a:lumMod val="75000"/>
                  </a:schemeClr>
                </a:solidFill>
                <a:effectLst>
                  <a:outerShdw blurRad="38100" dist="38100" dir="2700000" algn="tl">
                    <a:srgbClr val="000000">
                      <a:alpha val="43137"/>
                    </a:srgbClr>
                  </a:outerShdw>
                </a:effectLst>
              </a:rPr>
              <a:t>Average time (years) to Renegotiate since awards</a:t>
            </a:r>
            <a:endParaRPr lang="es-ES" sz="2400" b="1" dirty="0">
              <a:solidFill>
                <a:schemeClr val="tx2">
                  <a:lumMod val="75000"/>
                </a:schemeClr>
              </a:solidFill>
              <a:effectLst>
                <a:outerShdw blurRad="38100" dist="38100" dir="2700000" algn="tl">
                  <a:srgbClr val="000000">
                    <a:alpha val="43137"/>
                  </a:srgbClr>
                </a:outerShdw>
              </a:effectLst>
            </a:endParaRP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218" y="4562476"/>
            <a:ext cx="9040957"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981201" y="4110336"/>
            <a:ext cx="8205195" cy="461665"/>
          </a:xfrm>
          <a:prstGeom prst="rect">
            <a:avLst/>
          </a:prstGeom>
          <a:noFill/>
        </p:spPr>
        <p:txBody>
          <a:bodyPr wrap="none" rtlCol="0">
            <a:spAutoFit/>
          </a:bodyPr>
          <a:lstStyle/>
          <a:p>
            <a:r>
              <a:rPr lang="en-US" sz="2400" b="1" dirty="0">
                <a:solidFill>
                  <a:schemeClr val="tx2">
                    <a:lumMod val="75000"/>
                  </a:schemeClr>
                </a:solidFill>
                <a:effectLst>
                  <a:outerShdw blurRad="38100" dist="38100" dir="2700000" algn="tl">
                    <a:srgbClr val="000000">
                      <a:alpha val="43137"/>
                    </a:srgbClr>
                  </a:outerShdw>
                </a:effectLst>
              </a:rPr>
              <a:t>Who initiated the renegotiation?  percentage of total requests</a:t>
            </a:r>
            <a:endParaRPr lang="es-ES" sz="2400" b="1" dirty="0">
              <a:solidFill>
                <a:schemeClr val="tx2">
                  <a:lumMod val="75000"/>
                </a:schemeClr>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B4DA1C03-1080-4C2D-B618-FE780F5FB63B}" type="slidenum">
              <a:rPr lang="en-US" smtClean="0"/>
              <a:pPr/>
              <a:t>19</a:t>
            </a:fld>
            <a:endParaRPr lang="en-US" dirty="0"/>
          </a:p>
        </p:txBody>
      </p:sp>
    </p:spTree>
    <p:extLst>
      <p:ext uri="{BB962C8B-B14F-4D97-AF65-F5344CB8AC3E}">
        <p14:creationId xmlns:p14="http://schemas.microsoft.com/office/powerpoint/2010/main" val="518536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623944" y="1847141"/>
            <a:ext cx="10729856" cy="4351338"/>
          </a:xfrm>
        </p:spPr>
        <p:txBody>
          <a:bodyPr>
            <a:normAutofit/>
          </a:bodyPr>
          <a:lstStyle/>
          <a:p>
            <a:r>
              <a:rPr lang="en-US" b="1" dirty="0" smtClean="0">
                <a:solidFill>
                  <a:schemeClr val="tx2"/>
                </a:solidFill>
              </a:rPr>
              <a:t>Why </a:t>
            </a:r>
            <a:r>
              <a:rPr lang="en-US" b="1" dirty="0" smtClean="0">
                <a:solidFill>
                  <a:schemeClr val="tx2"/>
                </a:solidFill>
              </a:rPr>
              <a:t>is the </a:t>
            </a:r>
            <a:r>
              <a:rPr lang="en-US" b="1" dirty="0">
                <a:solidFill>
                  <a:schemeClr val="tx2"/>
                </a:solidFill>
              </a:rPr>
              <a:t>Latin-American and Caribbean </a:t>
            </a:r>
            <a:r>
              <a:rPr lang="en-US" b="1" dirty="0" smtClean="0">
                <a:solidFill>
                  <a:schemeClr val="tx2"/>
                </a:solidFill>
              </a:rPr>
              <a:t>(LAC) experience relevant?</a:t>
            </a:r>
          </a:p>
          <a:p>
            <a:pPr lvl="1"/>
            <a:r>
              <a:rPr lang="en-US" dirty="0" smtClean="0"/>
              <a:t>LAC in figures</a:t>
            </a:r>
          </a:p>
          <a:p>
            <a:pPr lvl="1"/>
            <a:r>
              <a:rPr lang="en-US" dirty="0" smtClean="0"/>
              <a:t>Investment needs and sector performance</a:t>
            </a:r>
          </a:p>
          <a:p>
            <a:pPr lvl="1"/>
            <a:r>
              <a:rPr lang="en-US" dirty="0" smtClean="0"/>
              <a:t>Renegotiation</a:t>
            </a:r>
          </a:p>
          <a:p>
            <a:r>
              <a:rPr lang="en-US" b="1" dirty="0" smtClean="0">
                <a:solidFill>
                  <a:schemeClr val="tx2"/>
                </a:solidFill>
              </a:rPr>
              <a:t>What are the lessons learned?</a:t>
            </a:r>
          </a:p>
          <a:p>
            <a:pPr lvl="1"/>
            <a:r>
              <a:rPr lang="en-US" dirty="0" smtClean="0"/>
              <a:t>Reforms </a:t>
            </a:r>
            <a:r>
              <a:rPr lang="en-US" dirty="0" smtClean="0"/>
              <a:t>to improve the PPP framework</a:t>
            </a:r>
          </a:p>
          <a:p>
            <a:r>
              <a:rPr lang="en-US" b="1" dirty="0" smtClean="0">
                <a:solidFill>
                  <a:schemeClr val="tx2"/>
                </a:solidFill>
              </a:rPr>
              <a:t>A few selected </a:t>
            </a:r>
            <a:r>
              <a:rPr lang="en-US" b="1" dirty="0" smtClean="0">
                <a:solidFill>
                  <a:schemeClr val="tx2"/>
                </a:solidFill>
              </a:rPr>
              <a:t>country cases:</a:t>
            </a:r>
            <a:r>
              <a:rPr lang="en-US" dirty="0" smtClean="0"/>
              <a:t> </a:t>
            </a:r>
          </a:p>
          <a:p>
            <a:pPr lvl="1"/>
            <a:r>
              <a:rPr lang="en-US" dirty="0" smtClean="0"/>
              <a:t>Chile</a:t>
            </a:r>
            <a:r>
              <a:rPr lang="en-US" dirty="0" smtClean="0"/>
              <a:t>, Peru, Uruguay and Paraguay, and Argentina</a:t>
            </a:r>
            <a:endParaRPr lang="en-US" dirty="0"/>
          </a:p>
        </p:txBody>
      </p:sp>
      <p:sp>
        <p:nvSpPr>
          <p:cNvPr id="4" name="Slide Number Placeholder 3"/>
          <p:cNvSpPr>
            <a:spLocks noGrp="1"/>
          </p:cNvSpPr>
          <p:nvPr>
            <p:ph type="sldNum" sz="quarter" idx="12"/>
          </p:nvPr>
        </p:nvSpPr>
        <p:spPr/>
        <p:txBody>
          <a:bodyPr/>
          <a:lstStyle/>
          <a:p>
            <a:fld id="{644FF4D4-5B5C-4097-AFDB-4FE8602778E2}" type="slidenum">
              <a:rPr lang="en-US" smtClean="0"/>
              <a:t>2</a:t>
            </a:fld>
            <a:endParaRPr lang="en-US"/>
          </a:p>
        </p:txBody>
      </p:sp>
    </p:spTree>
    <p:extLst>
      <p:ext uri="{BB962C8B-B14F-4D97-AF65-F5344CB8AC3E}">
        <p14:creationId xmlns:p14="http://schemas.microsoft.com/office/powerpoint/2010/main" val="1316317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smtClean="0"/>
              <a:t>Renegotiation and award criteria: </a:t>
            </a:r>
            <a:br>
              <a:rPr lang="en-US" dirty="0" smtClean="0"/>
            </a:br>
            <a:r>
              <a:rPr lang="en-US" dirty="0" smtClean="0"/>
              <a:t>a counterintuitive result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963" y="2981326"/>
            <a:ext cx="822007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4DA1C03-1080-4C2D-B618-FE780F5FB63B}" type="slidenum">
              <a:rPr lang="en-US" smtClean="0"/>
              <a:pPr/>
              <a:t>20</a:t>
            </a:fld>
            <a:endParaRPr lang="en-US" dirty="0"/>
          </a:p>
        </p:txBody>
      </p:sp>
    </p:spTree>
    <p:extLst>
      <p:ext uri="{BB962C8B-B14F-4D97-AF65-F5344CB8AC3E}">
        <p14:creationId xmlns:p14="http://schemas.microsoft.com/office/powerpoint/2010/main" val="136182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964" y="274638"/>
            <a:ext cx="9483436" cy="868362"/>
          </a:xfrm>
        </p:spPr>
        <p:txBody>
          <a:bodyPr>
            <a:normAutofit fontScale="90000"/>
          </a:bodyPr>
          <a:lstStyle/>
          <a:p>
            <a:r>
              <a:rPr lang="en-US" dirty="0" smtClean="0"/>
              <a:t>Contract renegotiation and regulatory framework</a:t>
            </a:r>
            <a:endParaRPr lang="es-ES" dirty="0"/>
          </a:p>
        </p:txBody>
      </p:sp>
      <p:sp>
        <p:nvSpPr>
          <p:cNvPr id="3" name="Content Placeholder 2"/>
          <p:cNvSpPr>
            <a:spLocks noGrp="1"/>
          </p:cNvSpPr>
          <p:nvPr>
            <p:ph idx="1"/>
          </p:nvPr>
        </p:nvSpPr>
        <p:spPr>
          <a:xfrm>
            <a:off x="696191" y="5091544"/>
            <a:ext cx="10436779" cy="1401763"/>
          </a:xfrm>
        </p:spPr>
        <p:txBody>
          <a:bodyPr>
            <a:normAutofit fontScale="85000" lnSpcReduction="20000"/>
          </a:bodyPr>
          <a:lstStyle/>
          <a:p>
            <a:r>
              <a:rPr lang="en-US" dirty="0" smtClean="0"/>
              <a:t>Some evidence on sector performance and the quality of the regulatory framework (Andrés, 2012)</a:t>
            </a:r>
          </a:p>
          <a:p>
            <a:r>
              <a:rPr lang="en-US" dirty="0" smtClean="0"/>
              <a:t>Regulatory framework defined by some principles</a:t>
            </a:r>
          </a:p>
          <a:p>
            <a:pPr lvl="1"/>
            <a:r>
              <a:rPr lang="en-US" dirty="0" smtClean="0"/>
              <a:t>Autonomy (budget and decision), transparency, and accountability</a:t>
            </a:r>
            <a:endParaRPr lang="es-ES" dirty="0"/>
          </a:p>
        </p:txBody>
      </p:sp>
      <p:grpSp>
        <p:nvGrpSpPr>
          <p:cNvPr id="7" name="Group 6"/>
          <p:cNvGrpSpPr/>
          <p:nvPr/>
        </p:nvGrpSpPr>
        <p:grpSpPr>
          <a:xfrm>
            <a:off x="955964" y="1143000"/>
            <a:ext cx="10177474" cy="3796145"/>
            <a:chOff x="466344" y="533400"/>
            <a:chExt cx="8296656" cy="3216992"/>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0500"/>
            <a:stretch/>
          </p:blipFill>
          <p:spPr bwMode="auto">
            <a:xfrm>
              <a:off x="466344" y="1447800"/>
              <a:ext cx="8296275" cy="230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4356"/>
            <a:stretch/>
          </p:blipFill>
          <p:spPr bwMode="auto">
            <a:xfrm>
              <a:off x="466725" y="533400"/>
              <a:ext cx="8296275" cy="911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Slide Number Placeholder 5"/>
          <p:cNvSpPr>
            <a:spLocks noGrp="1"/>
          </p:cNvSpPr>
          <p:nvPr>
            <p:ph type="sldNum" sz="quarter" idx="12"/>
          </p:nvPr>
        </p:nvSpPr>
        <p:spPr/>
        <p:txBody>
          <a:bodyPr/>
          <a:lstStyle/>
          <a:p>
            <a:fld id="{B4DA1C03-1080-4C2D-B618-FE780F5FB63B}" type="slidenum">
              <a:rPr lang="en-US" smtClean="0"/>
              <a:pPr/>
              <a:t>21</a:t>
            </a:fld>
            <a:endParaRPr lang="en-US" dirty="0"/>
          </a:p>
        </p:txBody>
      </p:sp>
    </p:spTree>
    <p:extLst>
      <p:ext uri="{BB962C8B-B14F-4D97-AF65-F5344CB8AC3E}">
        <p14:creationId xmlns:p14="http://schemas.microsoft.com/office/powerpoint/2010/main" val="2403896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4643"/>
            <a:ext cx="10515600" cy="1325563"/>
          </a:xfrm>
        </p:spPr>
        <p:txBody>
          <a:bodyPr/>
          <a:lstStyle/>
          <a:p>
            <a:pPr algn="ctr"/>
            <a:r>
              <a:rPr lang="en-US" dirty="0" smtClean="0">
                <a:latin typeface="+mn-lt"/>
              </a:rPr>
              <a:t>Lessons learned</a:t>
            </a:r>
            <a:endParaRPr lang="en-US" dirty="0">
              <a:latin typeface="+mn-lt"/>
            </a:endParaRPr>
          </a:p>
        </p:txBody>
      </p:sp>
      <p:sp>
        <p:nvSpPr>
          <p:cNvPr id="3" name="Slide Number Placeholder 2"/>
          <p:cNvSpPr>
            <a:spLocks noGrp="1"/>
          </p:cNvSpPr>
          <p:nvPr>
            <p:ph type="sldNum" sz="quarter" idx="12"/>
          </p:nvPr>
        </p:nvSpPr>
        <p:spPr/>
        <p:txBody>
          <a:bodyPr/>
          <a:lstStyle/>
          <a:p>
            <a:fld id="{644FF4D4-5B5C-4097-AFDB-4FE8602778E2}" type="slidenum">
              <a:rPr lang="en-US" smtClean="0"/>
              <a:t>22</a:t>
            </a:fld>
            <a:endParaRPr lang="en-US"/>
          </a:p>
        </p:txBody>
      </p:sp>
    </p:spTree>
    <p:extLst>
      <p:ext uri="{BB962C8B-B14F-4D97-AF65-F5344CB8AC3E}">
        <p14:creationId xmlns:p14="http://schemas.microsoft.com/office/powerpoint/2010/main" val="4000764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a:grpSpLocks/>
          </p:cNvGrpSpPr>
          <p:nvPr/>
        </p:nvGrpSpPr>
        <p:grpSpPr bwMode="auto">
          <a:xfrm>
            <a:off x="4133023" y="1807690"/>
            <a:ext cx="3515118" cy="3727450"/>
            <a:chOff x="1764" y="1200"/>
            <a:chExt cx="2398" cy="2348"/>
          </a:xfrm>
        </p:grpSpPr>
        <p:sp>
          <p:nvSpPr>
            <p:cNvPr id="3" name="Freeform 6"/>
            <p:cNvSpPr>
              <a:spLocks noChangeAspect="1"/>
            </p:cNvSpPr>
            <p:nvPr/>
          </p:nvSpPr>
          <p:spPr bwMode="auto">
            <a:xfrm>
              <a:off x="1977" y="1200"/>
              <a:ext cx="868" cy="866"/>
            </a:xfrm>
            <a:custGeom>
              <a:avLst/>
              <a:gdLst/>
              <a:ahLst/>
              <a:cxnLst>
                <a:cxn ang="0">
                  <a:pos x="0" y="676"/>
                </a:cxn>
                <a:cxn ang="0">
                  <a:pos x="8" y="658"/>
                </a:cxn>
                <a:cxn ang="0">
                  <a:pos x="16" y="644"/>
                </a:cxn>
                <a:cxn ang="0">
                  <a:pos x="24" y="629"/>
                </a:cxn>
                <a:cxn ang="0">
                  <a:pos x="31" y="614"/>
                </a:cxn>
                <a:cxn ang="0">
                  <a:pos x="40" y="599"/>
                </a:cxn>
                <a:cxn ang="0">
                  <a:pos x="50" y="583"/>
                </a:cxn>
                <a:cxn ang="0">
                  <a:pos x="59" y="569"/>
                </a:cxn>
                <a:cxn ang="0">
                  <a:pos x="68" y="554"/>
                </a:cxn>
                <a:cxn ang="0">
                  <a:pos x="80" y="536"/>
                </a:cxn>
                <a:cxn ang="0">
                  <a:pos x="93" y="518"/>
                </a:cxn>
                <a:cxn ang="0">
                  <a:pos x="103" y="504"/>
                </a:cxn>
                <a:cxn ang="0">
                  <a:pos x="115" y="490"/>
                </a:cxn>
                <a:cxn ang="0">
                  <a:pos x="127" y="473"/>
                </a:cxn>
                <a:cxn ang="0">
                  <a:pos x="141" y="456"/>
                </a:cxn>
                <a:cxn ang="0">
                  <a:pos x="154" y="440"/>
                </a:cxn>
                <a:cxn ang="0">
                  <a:pos x="168" y="424"/>
                </a:cxn>
                <a:cxn ang="0">
                  <a:pos x="181" y="411"/>
                </a:cxn>
                <a:cxn ang="0">
                  <a:pos x="198" y="392"/>
                </a:cxn>
                <a:cxn ang="0">
                  <a:pos x="212" y="376"/>
                </a:cxn>
                <a:cxn ang="0">
                  <a:pos x="226" y="363"/>
                </a:cxn>
                <a:cxn ang="0">
                  <a:pos x="243" y="348"/>
                </a:cxn>
                <a:cxn ang="0">
                  <a:pos x="255" y="337"/>
                </a:cxn>
                <a:cxn ang="0">
                  <a:pos x="271" y="323"/>
                </a:cxn>
                <a:cxn ang="0">
                  <a:pos x="286" y="310"/>
                </a:cxn>
                <a:cxn ang="0">
                  <a:pos x="305" y="296"/>
                </a:cxn>
                <a:cxn ang="0">
                  <a:pos x="320" y="284"/>
                </a:cxn>
                <a:cxn ang="0">
                  <a:pos x="338" y="270"/>
                </a:cxn>
                <a:cxn ang="0">
                  <a:pos x="359" y="255"/>
                </a:cxn>
                <a:cxn ang="0">
                  <a:pos x="377" y="241"/>
                </a:cxn>
                <a:cxn ang="0">
                  <a:pos x="398" y="227"/>
                </a:cxn>
                <a:cxn ang="0">
                  <a:pos x="419" y="213"/>
                </a:cxn>
                <a:cxn ang="0">
                  <a:pos x="441" y="201"/>
                </a:cxn>
                <a:cxn ang="0">
                  <a:pos x="464" y="188"/>
                </a:cxn>
                <a:cxn ang="0">
                  <a:pos x="484" y="179"/>
                </a:cxn>
                <a:cxn ang="0">
                  <a:pos x="503" y="168"/>
                </a:cxn>
                <a:cxn ang="0">
                  <a:pos x="525" y="159"/>
                </a:cxn>
                <a:cxn ang="0">
                  <a:pos x="540" y="153"/>
                </a:cxn>
                <a:cxn ang="0">
                  <a:pos x="474" y="0"/>
                </a:cxn>
                <a:cxn ang="0">
                  <a:pos x="855" y="218"/>
                </a:cxn>
                <a:cxn ang="0">
                  <a:pos x="756" y="670"/>
                </a:cxn>
                <a:cxn ang="0">
                  <a:pos x="695" y="536"/>
                </a:cxn>
                <a:cxn ang="0">
                  <a:pos x="669" y="548"/>
                </a:cxn>
                <a:cxn ang="0">
                  <a:pos x="645" y="561"/>
                </a:cxn>
                <a:cxn ang="0">
                  <a:pos x="619" y="578"/>
                </a:cxn>
                <a:cxn ang="0">
                  <a:pos x="590" y="597"/>
                </a:cxn>
                <a:cxn ang="0">
                  <a:pos x="568" y="613"/>
                </a:cxn>
                <a:cxn ang="0">
                  <a:pos x="546" y="632"/>
                </a:cxn>
                <a:cxn ang="0">
                  <a:pos x="524" y="650"/>
                </a:cxn>
                <a:cxn ang="0">
                  <a:pos x="505" y="668"/>
                </a:cxn>
                <a:cxn ang="0">
                  <a:pos x="488" y="688"/>
                </a:cxn>
                <a:cxn ang="0">
                  <a:pos x="468" y="709"/>
                </a:cxn>
                <a:cxn ang="0">
                  <a:pos x="451" y="730"/>
                </a:cxn>
                <a:cxn ang="0">
                  <a:pos x="435" y="751"/>
                </a:cxn>
                <a:cxn ang="0">
                  <a:pos x="420" y="770"/>
                </a:cxn>
                <a:cxn ang="0">
                  <a:pos x="405" y="795"/>
                </a:cxn>
                <a:cxn ang="0">
                  <a:pos x="391" y="818"/>
                </a:cxn>
                <a:cxn ang="0">
                  <a:pos x="383" y="836"/>
                </a:cxn>
                <a:cxn ang="0">
                  <a:pos x="373" y="853"/>
                </a:cxn>
                <a:cxn ang="0">
                  <a:pos x="0" y="676"/>
                </a:cxn>
              </a:cxnLst>
              <a:rect l="0" t="0" r="r" b="b"/>
              <a:pathLst>
                <a:path w="855" h="853">
                  <a:moveTo>
                    <a:pt x="0" y="676"/>
                  </a:moveTo>
                  <a:lnTo>
                    <a:pt x="8" y="658"/>
                  </a:lnTo>
                  <a:lnTo>
                    <a:pt x="16" y="644"/>
                  </a:lnTo>
                  <a:lnTo>
                    <a:pt x="24" y="629"/>
                  </a:lnTo>
                  <a:lnTo>
                    <a:pt x="31" y="614"/>
                  </a:lnTo>
                  <a:lnTo>
                    <a:pt x="40" y="599"/>
                  </a:lnTo>
                  <a:lnTo>
                    <a:pt x="50" y="583"/>
                  </a:lnTo>
                  <a:lnTo>
                    <a:pt x="59" y="569"/>
                  </a:lnTo>
                  <a:lnTo>
                    <a:pt x="68" y="554"/>
                  </a:lnTo>
                  <a:lnTo>
                    <a:pt x="80" y="536"/>
                  </a:lnTo>
                  <a:lnTo>
                    <a:pt x="93" y="518"/>
                  </a:lnTo>
                  <a:lnTo>
                    <a:pt x="103" y="504"/>
                  </a:lnTo>
                  <a:lnTo>
                    <a:pt x="115" y="490"/>
                  </a:lnTo>
                  <a:lnTo>
                    <a:pt x="127" y="473"/>
                  </a:lnTo>
                  <a:lnTo>
                    <a:pt x="141" y="456"/>
                  </a:lnTo>
                  <a:lnTo>
                    <a:pt x="154" y="440"/>
                  </a:lnTo>
                  <a:lnTo>
                    <a:pt x="168" y="424"/>
                  </a:lnTo>
                  <a:lnTo>
                    <a:pt x="181" y="411"/>
                  </a:lnTo>
                  <a:lnTo>
                    <a:pt x="198" y="392"/>
                  </a:lnTo>
                  <a:lnTo>
                    <a:pt x="212" y="376"/>
                  </a:lnTo>
                  <a:lnTo>
                    <a:pt x="226" y="363"/>
                  </a:lnTo>
                  <a:lnTo>
                    <a:pt x="243" y="348"/>
                  </a:lnTo>
                  <a:lnTo>
                    <a:pt x="255" y="337"/>
                  </a:lnTo>
                  <a:lnTo>
                    <a:pt x="271" y="323"/>
                  </a:lnTo>
                  <a:lnTo>
                    <a:pt x="286" y="310"/>
                  </a:lnTo>
                  <a:lnTo>
                    <a:pt x="305" y="296"/>
                  </a:lnTo>
                  <a:lnTo>
                    <a:pt x="320" y="284"/>
                  </a:lnTo>
                  <a:lnTo>
                    <a:pt x="338" y="270"/>
                  </a:lnTo>
                  <a:lnTo>
                    <a:pt x="359" y="255"/>
                  </a:lnTo>
                  <a:lnTo>
                    <a:pt x="377" y="241"/>
                  </a:lnTo>
                  <a:lnTo>
                    <a:pt x="398" y="227"/>
                  </a:lnTo>
                  <a:lnTo>
                    <a:pt x="419" y="213"/>
                  </a:lnTo>
                  <a:lnTo>
                    <a:pt x="441" y="201"/>
                  </a:lnTo>
                  <a:lnTo>
                    <a:pt x="464" y="188"/>
                  </a:lnTo>
                  <a:lnTo>
                    <a:pt x="484" y="179"/>
                  </a:lnTo>
                  <a:lnTo>
                    <a:pt x="503" y="168"/>
                  </a:lnTo>
                  <a:lnTo>
                    <a:pt x="525" y="159"/>
                  </a:lnTo>
                  <a:lnTo>
                    <a:pt x="540" y="153"/>
                  </a:lnTo>
                  <a:lnTo>
                    <a:pt x="474" y="0"/>
                  </a:lnTo>
                  <a:lnTo>
                    <a:pt x="855" y="218"/>
                  </a:lnTo>
                  <a:lnTo>
                    <a:pt x="756" y="670"/>
                  </a:lnTo>
                  <a:lnTo>
                    <a:pt x="695" y="536"/>
                  </a:lnTo>
                  <a:lnTo>
                    <a:pt x="669" y="548"/>
                  </a:lnTo>
                  <a:lnTo>
                    <a:pt x="645" y="561"/>
                  </a:lnTo>
                  <a:lnTo>
                    <a:pt x="619" y="578"/>
                  </a:lnTo>
                  <a:lnTo>
                    <a:pt x="590" y="597"/>
                  </a:lnTo>
                  <a:lnTo>
                    <a:pt x="568" y="613"/>
                  </a:lnTo>
                  <a:lnTo>
                    <a:pt x="546" y="632"/>
                  </a:lnTo>
                  <a:lnTo>
                    <a:pt x="524" y="650"/>
                  </a:lnTo>
                  <a:lnTo>
                    <a:pt x="505" y="668"/>
                  </a:lnTo>
                  <a:lnTo>
                    <a:pt x="488" y="688"/>
                  </a:lnTo>
                  <a:lnTo>
                    <a:pt x="468" y="709"/>
                  </a:lnTo>
                  <a:lnTo>
                    <a:pt x="451" y="730"/>
                  </a:lnTo>
                  <a:lnTo>
                    <a:pt x="435" y="751"/>
                  </a:lnTo>
                  <a:lnTo>
                    <a:pt x="420" y="770"/>
                  </a:lnTo>
                  <a:lnTo>
                    <a:pt x="405" y="795"/>
                  </a:lnTo>
                  <a:lnTo>
                    <a:pt x="391" y="818"/>
                  </a:lnTo>
                  <a:lnTo>
                    <a:pt x="383" y="836"/>
                  </a:lnTo>
                  <a:lnTo>
                    <a:pt x="373" y="853"/>
                  </a:lnTo>
                  <a:lnTo>
                    <a:pt x="0" y="676"/>
                  </a:lnTo>
                  <a:close/>
                </a:path>
              </a:pathLst>
            </a:custGeom>
            <a:solidFill>
              <a:srgbClr val="000000"/>
            </a:solidFill>
            <a:ln w="9525" cmpd="sng">
              <a:solidFill>
                <a:srgbClr val="000000"/>
              </a:solidFill>
              <a:prstDash val="solid"/>
              <a:round/>
              <a:headEnd/>
              <a:tailEnd/>
            </a:ln>
          </p:spPr>
          <p:txBody>
            <a:bodyPr/>
            <a:lstStyle/>
            <a:p>
              <a:endParaRPr lang="en-US" dirty="0"/>
            </a:p>
          </p:txBody>
        </p:sp>
        <p:sp>
          <p:nvSpPr>
            <p:cNvPr id="4" name="Freeform 7"/>
            <p:cNvSpPr>
              <a:spLocks noChangeAspect="1"/>
            </p:cNvSpPr>
            <p:nvPr/>
          </p:nvSpPr>
          <p:spPr bwMode="auto">
            <a:xfrm>
              <a:off x="1764" y="1810"/>
              <a:ext cx="763" cy="963"/>
            </a:xfrm>
            <a:custGeom>
              <a:avLst/>
              <a:gdLst/>
              <a:ahLst/>
              <a:cxnLst>
                <a:cxn ang="0">
                  <a:pos x="754" y="393"/>
                </a:cxn>
                <a:cxn ang="0">
                  <a:pos x="562" y="315"/>
                </a:cxn>
                <a:cxn ang="0">
                  <a:pos x="554" y="333"/>
                </a:cxn>
                <a:cxn ang="0">
                  <a:pos x="550" y="350"/>
                </a:cxn>
                <a:cxn ang="0">
                  <a:pos x="544" y="369"/>
                </a:cxn>
                <a:cxn ang="0">
                  <a:pos x="540" y="389"/>
                </a:cxn>
                <a:cxn ang="0">
                  <a:pos x="534" y="414"/>
                </a:cxn>
                <a:cxn ang="0">
                  <a:pos x="531" y="435"/>
                </a:cxn>
                <a:cxn ang="0">
                  <a:pos x="528" y="458"/>
                </a:cxn>
                <a:cxn ang="0">
                  <a:pos x="525" y="484"/>
                </a:cxn>
                <a:cxn ang="0">
                  <a:pos x="523" y="510"/>
                </a:cxn>
                <a:cxn ang="0">
                  <a:pos x="523" y="557"/>
                </a:cxn>
                <a:cxn ang="0">
                  <a:pos x="524" y="582"/>
                </a:cxn>
                <a:cxn ang="0">
                  <a:pos x="525" y="605"/>
                </a:cxn>
                <a:cxn ang="0">
                  <a:pos x="529" y="628"/>
                </a:cxn>
                <a:cxn ang="0">
                  <a:pos x="533" y="651"/>
                </a:cxn>
                <a:cxn ang="0">
                  <a:pos x="538" y="673"/>
                </a:cxn>
                <a:cxn ang="0">
                  <a:pos x="543" y="699"/>
                </a:cxn>
                <a:cxn ang="0">
                  <a:pos x="551" y="724"/>
                </a:cxn>
                <a:cxn ang="0">
                  <a:pos x="191" y="951"/>
                </a:cxn>
                <a:cxn ang="0">
                  <a:pos x="183" y="927"/>
                </a:cxn>
                <a:cxn ang="0">
                  <a:pos x="175" y="908"/>
                </a:cxn>
                <a:cxn ang="0">
                  <a:pos x="169" y="889"/>
                </a:cxn>
                <a:cxn ang="0">
                  <a:pos x="162" y="868"/>
                </a:cxn>
                <a:cxn ang="0">
                  <a:pos x="156" y="850"/>
                </a:cxn>
                <a:cxn ang="0">
                  <a:pos x="150" y="831"/>
                </a:cxn>
                <a:cxn ang="0">
                  <a:pos x="145" y="812"/>
                </a:cxn>
                <a:cxn ang="0">
                  <a:pos x="141" y="794"/>
                </a:cxn>
                <a:cxn ang="0">
                  <a:pos x="137" y="775"/>
                </a:cxn>
                <a:cxn ang="0">
                  <a:pos x="131" y="753"/>
                </a:cxn>
                <a:cxn ang="0">
                  <a:pos x="128" y="730"/>
                </a:cxn>
                <a:cxn ang="0">
                  <a:pos x="123" y="709"/>
                </a:cxn>
                <a:cxn ang="0">
                  <a:pos x="119" y="688"/>
                </a:cxn>
                <a:cxn ang="0">
                  <a:pos x="117" y="664"/>
                </a:cxn>
                <a:cxn ang="0">
                  <a:pos x="115" y="641"/>
                </a:cxn>
                <a:cxn ang="0">
                  <a:pos x="112" y="615"/>
                </a:cxn>
                <a:cxn ang="0">
                  <a:pos x="110" y="589"/>
                </a:cxn>
                <a:cxn ang="0">
                  <a:pos x="110" y="564"/>
                </a:cxn>
                <a:cxn ang="0">
                  <a:pos x="110" y="538"/>
                </a:cxn>
                <a:cxn ang="0">
                  <a:pos x="110" y="505"/>
                </a:cxn>
                <a:cxn ang="0">
                  <a:pos x="111" y="475"/>
                </a:cxn>
                <a:cxn ang="0">
                  <a:pos x="112" y="455"/>
                </a:cxn>
                <a:cxn ang="0">
                  <a:pos x="115" y="431"/>
                </a:cxn>
                <a:cxn ang="0">
                  <a:pos x="117" y="408"/>
                </a:cxn>
                <a:cxn ang="0">
                  <a:pos x="120" y="380"/>
                </a:cxn>
                <a:cxn ang="0">
                  <a:pos x="124" y="356"/>
                </a:cxn>
                <a:cxn ang="0">
                  <a:pos x="129" y="334"/>
                </a:cxn>
                <a:cxn ang="0">
                  <a:pos x="134" y="306"/>
                </a:cxn>
                <a:cxn ang="0">
                  <a:pos x="140" y="284"/>
                </a:cxn>
                <a:cxn ang="0">
                  <a:pos x="145" y="258"/>
                </a:cxn>
                <a:cxn ang="0">
                  <a:pos x="152" y="236"/>
                </a:cxn>
                <a:cxn ang="0">
                  <a:pos x="160" y="212"/>
                </a:cxn>
                <a:cxn ang="0">
                  <a:pos x="167" y="187"/>
                </a:cxn>
                <a:cxn ang="0">
                  <a:pos x="178" y="158"/>
                </a:cxn>
                <a:cxn ang="0">
                  <a:pos x="0" y="83"/>
                </a:cxn>
                <a:cxn ang="0">
                  <a:pos x="469" y="0"/>
                </a:cxn>
                <a:cxn ang="0">
                  <a:pos x="754" y="393"/>
                </a:cxn>
              </a:cxnLst>
              <a:rect l="0" t="0" r="r" b="b"/>
              <a:pathLst>
                <a:path w="754" h="951">
                  <a:moveTo>
                    <a:pt x="754" y="393"/>
                  </a:moveTo>
                  <a:lnTo>
                    <a:pt x="562" y="315"/>
                  </a:lnTo>
                  <a:lnTo>
                    <a:pt x="554" y="333"/>
                  </a:lnTo>
                  <a:lnTo>
                    <a:pt x="550" y="350"/>
                  </a:lnTo>
                  <a:lnTo>
                    <a:pt x="544" y="369"/>
                  </a:lnTo>
                  <a:lnTo>
                    <a:pt x="540" y="389"/>
                  </a:lnTo>
                  <a:lnTo>
                    <a:pt x="534" y="414"/>
                  </a:lnTo>
                  <a:lnTo>
                    <a:pt x="531" y="435"/>
                  </a:lnTo>
                  <a:lnTo>
                    <a:pt x="528" y="458"/>
                  </a:lnTo>
                  <a:lnTo>
                    <a:pt x="525" y="484"/>
                  </a:lnTo>
                  <a:lnTo>
                    <a:pt x="523" y="510"/>
                  </a:lnTo>
                  <a:lnTo>
                    <a:pt x="523" y="557"/>
                  </a:lnTo>
                  <a:lnTo>
                    <a:pt x="524" y="582"/>
                  </a:lnTo>
                  <a:lnTo>
                    <a:pt x="525" y="605"/>
                  </a:lnTo>
                  <a:lnTo>
                    <a:pt x="529" y="628"/>
                  </a:lnTo>
                  <a:lnTo>
                    <a:pt x="533" y="651"/>
                  </a:lnTo>
                  <a:lnTo>
                    <a:pt x="538" y="673"/>
                  </a:lnTo>
                  <a:lnTo>
                    <a:pt x="543" y="699"/>
                  </a:lnTo>
                  <a:lnTo>
                    <a:pt x="551" y="724"/>
                  </a:lnTo>
                  <a:lnTo>
                    <a:pt x="191" y="951"/>
                  </a:lnTo>
                  <a:lnTo>
                    <a:pt x="183" y="927"/>
                  </a:lnTo>
                  <a:lnTo>
                    <a:pt x="175" y="908"/>
                  </a:lnTo>
                  <a:lnTo>
                    <a:pt x="169" y="889"/>
                  </a:lnTo>
                  <a:lnTo>
                    <a:pt x="162" y="868"/>
                  </a:lnTo>
                  <a:lnTo>
                    <a:pt x="156" y="850"/>
                  </a:lnTo>
                  <a:lnTo>
                    <a:pt x="150" y="831"/>
                  </a:lnTo>
                  <a:lnTo>
                    <a:pt x="145" y="812"/>
                  </a:lnTo>
                  <a:lnTo>
                    <a:pt x="141" y="794"/>
                  </a:lnTo>
                  <a:lnTo>
                    <a:pt x="137" y="775"/>
                  </a:lnTo>
                  <a:lnTo>
                    <a:pt x="131" y="753"/>
                  </a:lnTo>
                  <a:lnTo>
                    <a:pt x="128" y="730"/>
                  </a:lnTo>
                  <a:lnTo>
                    <a:pt x="123" y="709"/>
                  </a:lnTo>
                  <a:lnTo>
                    <a:pt x="119" y="688"/>
                  </a:lnTo>
                  <a:lnTo>
                    <a:pt x="117" y="664"/>
                  </a:lnTo>
                  <a:lnTo>
                    <a:pt x="115" y="641"/>
                  </a:lnTo>
                  <a:lnTo>
                    <a:pt x="112" y="615"/>
                  </a:lnTo>
                  <a:lnTo>
                    <a:pt x="110" y="589"/>
                  </a:lnTo>
                  <a:lnTo>
                    <a:pt x="110" y="564"/>
                  </a:lnTo>
                  <a:lnTo>
                    <a:pt x="110" y="538"/>
                  </a:lnTo>
                  <a:lnTo>
                    <a:pt x="110" y="505"/>
                  </a:lnTo>
                  <a:lnTo>
                    <a:pt x="111" y="475"/>
                  </a:lnTo>
                  <a:lnTo>
                    <a:pt x="112" y="455"/>
                  </a:lnTo>
                  <a:lnTo>
                    <a:pt x="115" y="431"/>
                  </a:lnTo>
                  <a:lnTo>
                    <a:pt x="117" y="408"/>
                  </a:lnTo>
                  <a:lnTo>
                    <a:pt x="120" y="380"/>
                  </a:lnTo>
                  <a:lnTo>
                    <a:pt x="124" y="356"/>
                  </a:lnTo>
                  <a:lnTo>
                    <a:pt x="129" y="334"/>
                  </a:lnTo>
                  <a:lnTo>
                    <a:pt x="134" y="306"/>
                  </a:lnTo>
                  <a:lnTo>
                    <a:pt x="140" y="284"/>
                  </a:lnTo>
                  <a:lnTo>
                    <a:pt x="145" y="258"/>
                  </a:lnTo>
                  <a:lnTo>
                    <a:pt x="152" y="236"/>
                  </a:lnTo>
                  <a:lnTo>
                    <a:pt x="160" y="212"/>
                  </a:lnTo>
                  <a:lnTo>
                    <a:pt x="167" y="187"/>
                  </a:lnTo>
                  <a:lnTo>
                    <a:pt x="178" y="158"/>
                  </a:lnTo>
                  <a:lnTo>
                    <a:pt x="0" y="83"/>
                  </a:lnTo>
                  <a:lnTo>
                    <a:pt x="469" y="0"/>
                  </a:lnTo>
                  <a:lnTo>
                    <a:pt x="754" y="393"/>
                  </a:lnTo>
                  <a:close/>
                </a:path>
              </a:pathLst>
            </a:custGeom>
            <a:solidFill>
              <a:srgbClr val="000000"/>
            </a:solidFill>
            <a:ln w="9525" cmpd="sng">
              <a:solidFill>
                <a:srgbClr val="000000"/>
              </a:solidFill>
              <a:prstDash val="solid"/>
              <a:round/>
              <a:headEnd/>
              <a:tailEnd/>
            </a:ln>
          </p:spPr>
          <p:txBody>
            <a:bodyPr/>
            <a:lstStyle/>
            <a:p>
              <a:endParaRPr lang="en-US" dirty="0"/>
            </a:p>
          </p:txBody>
        </p:sp>
        <p:sp>
          <p:nvSpPr>
            <p:cNvPr id="5" name="Freeform 8"/>
            <p:cNvSpPr>
              <a:spLocks noChangeAspect="1"/>
            </p:cNvSpPr>
            <p:nvPr/>
          </p:nvSpPr>
          <p:spPr bwMode="auto">
            <a:xfrm>
              <a:off x="1798" y="2506"/>
              <a:ext cx="869" cy="825"/>
            </a:xfrm>
            <a:custGeom>
              <a:avLst/>
              <a:gdLst/>
              <a:ahLst/>
              <a:cxnLst>
                <a:cxn ang="0">
                  <a:pos x="680" y="814"/>
                </a:cxn>
                <a:cxn ang="0">
                  <a:pos x="662" y="805"/>
                </a:cxn>
                <a:cxn ang="0">
                  <a:pos x="648" y="798"/>
                </a:cxn>
                <a:cxn ang="0">
                  <a:pos x="632" y="790"/>
                </a:cxn>
                <a:cxn ang="0">
                  <a:pos x="618" y="782"/>
                </a:cxn>
                <a:cxn ang="0">
                  <a:pos x="603" y="774"/>
                </a:cxn>
                <a:cxn ang="0">
                  <a:pos x="587" y="765"/>
                </a:cxn>
                <a:cxn ang="0">
                  <a:pos x="573" y="755"/>
                </a:cxn>
                <a:cxn ang="0">
                  <a:pos x="558" y="746"/>
                </a:cxn>
                <a:cxn ang="0">
                  <a:pos x="541" y="734"/>
                </a:cxn>
                <a:cxn ang="0">
                  <a:pos x="522" y="722"/>
                </a:cxn>
                <a:cxn ang="0">
                  <a:pos x="508" y="711"/>
                </a:cxn>
                <a:cxn ang="0">
                  <a:pos x="494" y="699"/>
                </a:cxn>
                <a:cxn ang="0">
                  <a:pos x="477" y="687"/>
                </a:cxn>
                <a:cxn ang="0">
                  <a:pos x="460" y="673"/>
                </a:cxn>
                <a:cxn ang="0">
                  <a:pos x="444" y="660"/>
                </a:cxn>
                <a:cxn ang="0">
                  <a:pos x="428" y="646"/>
                </a:cxn>
                <a:cxn ang="0">
                  <a:pos x="414" y="634"/>
                </a:cxn>
                <a:cxn ang="0">
                  <a:pos x="396" y="616"/>
                </a:cxn>
                <a:cxn ang="0">
                  <a:pos x="380" y="602"/>
                </a:cxn>
                <a:cxn ang="0">
                  <a:pos x="367" y="587"/>
                </a:cxn>
                <a:cxn ang="0">
                  <a:pos x="352" y="571"/>
                </a:cxn>
                <a:cxn ang="0">
                  <a:pos x="341" y="559"/>
                </a:cxn>
                <a:cxn ang="0">
                  <a:pos x="327" y="543"/>
                </a:cxn>
                <a:cxn ang="0">
                  <a:pos x="314" y="528"/>
                </a:cxn>
                <a:cxn ang="0">
                  <a:pos x="300" y="509"/>
                </a:cxn>
                <a:cxn ang="0">
                  <a:pos x="287" y="494"/>
                </a:cxn>
                <a:cxn ang="0">
                  <a:pos x="273" y="476"/>
                </a:cxn>
                <a:cxn ang="0">
                  <a:pos x="258" y="455"/>
                </a:cxn>
                <a:cxn ang="0">
                  <a:pos x="245" y="437"/>
                </a:cxn>
                <a:cxn ang="0">
                  <a:pos x="230" y="416"/>
                </a:cxn>
                <a:cxn ang="0">
                  <a:pos x="217" y="395"/>
                </a:cxn>
                <a:cxn ang="0">
                  <a:pos x="205" y="373"/>
                </a:cxn>
                <a:cxn ang="0">
                  <a:pos x="192" y="349"/>
                </a:cxn>
                <a:cxn ang="0">
                  <a:pos x="183" y="330"/>
                </a:cxn>
                <a:cxn ang="0">
                  <a:pos x="172" y="311"/>
                </a:cxn>
                <a:cxn ang="0">
                  <a:pos x="163" y="290"/>
                </a:cxn>
                <a:cxn ang="0">
                  <a:pos x="0" y="367"/>
                </a:cxn>
                <a:cxn ang="0">
                  <a:pos x="269" y="0"/>
                </a:cxn>
                <a:cxn ang="0">
                  <a:pos x="724" y="40"/>
                </a:cxn>
                <a:cxn ang="0">
                  <a:pos x="541" y="122"/>
                </a:cxn>
                <a:cxn ang="0">
                  <a:pos x="552" y="145"/>
                </a:cxn>
                <a:cxn ang="0">
                  <a:pos x="565" y="169"/>
                </a:cxn>
                <a:cxn ang="0">
                  <a:pos x="582" y="195"/>
                </a:cxn>
                <a:cxn ang="0">
                  <a:pos x="601" y="224"/>
                </a:cxn>
                <a:cxn ang="0">
                  <a:pos x="617" y="246"/>
                </a:cxn>
                <a:cxn ang="0">
                  <a:pos x="636" y="268"/>
                </a:cxn>
                <a:cxn ang="0">
                  <a:pos x="653" y="290"/>
                </a:cxn>
                <a:cxn ang="0">
                  <a:pos x="672" y="309"/>
                </a:cxn>
                <a:cxn ang="0">
                  <a:pos x="692" y="326"/>
                </a:cxn>
                <a:cxn ang="0">
                  <a:pos x="713" y="346"/>
                </a:cxn>
                <a:cxn ang="0">
                  <a:pos x="734" y="363"/>
                </a:cxn>
                <a:cxn ang="0">
                  <a:pos x="754" y="379"/>
                </a:cxn>
                <a:cxn ang="0">
                  <a:pos x="773" y="394"/>
                </a:cxn>
                <a:cxn ang="0">
                  <a:pos x="798" y="409"/>
                </a:cxn>
                <a:cxn ang="0">
                  <a:pos x="822" y="423"/>
                </a:cxn>
                <a:cxn ang="0">
                  <a:pos x="840" y="431"/>
                </a:cxn>
                <a:cxn ang="0">
                  <a:pos x="856" y="440"/>
                </a:cxn>
                <a:cxn ang="0">
                  <a:pos x="680" y="814"/>
                </a:cxn>
              </a:cxnLst>
              <a:rect l="0" t="0" r="r" b="b"/>
              <a:pathLst>
                <a:path w="856" h="814">
                  <a:moveTo>
                    <a:pt x="680" y="814"/>
                  </a:moveTo>
                  <a:lnTo>
                    <a:pt x="662" y="805"/>
                  </a:lnTo>
                  <a:lnTo>
                    <a:pt x="648" y="798"/>
                  </a:lnTo>
                  <a:lnTo>
                    <a:pt x="632" y="790"/>
                  </a:lnTo>
                  <a:lnTo>
                    <a:pt x="618" y="782"/>
                  </a:lnTo>
                  <a:lnTo>
                    <a:pt x="603" y="774"/>
                  </a:lnTo>
                  <a:lnTo>
                    <a:pt x="587" y="765"/>
                  </a:lnTo>
                  <a:lnTo>
                    <a:pt x="573" y="755"/>
                  </a:lnTo>
                  <a:lnTo>
                    <a:pt x="558" y="746"/>
                  </a:lnTo>
                  <a:lnTo>
                    <a:pt x="541" y="734"/>
                  </a:lnTo>
                  <a:lnTo>
                    <a:pt x="522" y="722"/>
                  </a:lnTo>
                  <a:lnTo>
                    <a:pt x="508" y="711"/>
                  </a:lnTo>
                  <a:lnTo>
                    <a:pt x="494" y="699"/>
                  </a:lnTo>
                  <a:lnTo>
                    <a:pt x="477" y="687"/>
                  </a:lnTo>
                  <a:lnTo>
                    <a:pt x="460" y="673"/>
                  </a:lnTo>
                  <a:lnTo>
                    <a:pt x="444" y="660"/>
                  </a:lnTo>
                  <a:lnTo>
                    <a:pt x="428" y="646"/>
                  </a:lnTo>
                  <a:lnTo>
                    <a:pt x="414" y="634"/>
                  </a:lnTo>
                  <a:lnTo>
                    <a:pt x="396" y="616"/>
                  </a:lnTo>
                  <a:lnTo>
                    <a:pt x="380" y="602"/>
                  </a:lnTo>
                  <a:lnTo>
                    <a:pt x="367" y="587"/>
                  </a:lnTo>
                  <a:lnTo>
                    <a:pt x="352" y="571"/>
                  </a:lnTo>
                  <a:lnTo>
                    <a:pt x="341" y="559"/>
                  </a:lnTo>
                  <a:lnTo>
                    <a:pt x="327" y="543"/>
                  </a:lnTo>
                  <a:lnTo>
                    <a:pt x="314" y="528"/>
                  </a:lnTo>
                  <a:lnTo>
                    <a:pt x="300" y="509"/>
                  </a:lnTo>
                  <a:lnTo>
                    <a:pt x="287" y="494"/>
                  </a:lnTo>
                  <a:lnTo>
                    <a:pt x="273" y="476"/>
                  </a:lnTo>
                  <a:lnTo>
                    <a:pt x="258" y="455"/>
                  </a:lnTo>
                  <a:lnTo>
                    <a:pt x="245" y="437"/>
                  </a:lnTo>
                  <a:lnTo>
                    <a:pt x="230" y="416"/>
                  </a:lnTo>
                  <a:lnTo>
                    <a:pt x="217" y="395"/>
                  </a:lnTo>
                  <a:lnTo>
                    <a:pt x="205" y="373"/>
                  </a:lnTo>
                  <a:lnTo>
                    <a:pt x="192" y="349"/>
                  </a:lnTo>
                  <a:lnTo>
                    <a:pt x="183" y="330"/>
                  </a:lnTo>
                  <a:lnTo>
                    <a:pt x="172" y="311"/>
                  </a:lnTo>
                  <a:lnTo>
                    <a:pt x="163" y="290"/>
                  </a:lnTo>
                  <a:lnTo>
                    <a:pt x="0" y="367"/>
                  </a:lnTo>
                  <a:lnTo>
                    <a:pt x="269" y="0"/>
                  </a:lnTo>
                  <a:lnTo>
                    <a:pt x="724" y="40"/>
                  </a:lnTo>
                  <a:lnTo>
                    <a:pt x="541" y="122"/>
                  </a:lnTo>
                  <a:lnTo>
                    <a:pt x="552" y="145"/>
                  </a:lnTo>
                  <a:lnTo>
                    <a:pt x="565" y="169"/>
                  </a:lnTo>
                  <a:lnTo>
                    <a:pt x="582" y="195"/>
                  </a:lnTo>
                  <a:lnTo>
                    <a:pt x="601" y="224"/>
                  </a:lnTo>
                  <a:lnTo>
                    <a:pt x="617" y="246"/>
                  </a:lnTo>
                  <a:lnTo>
                    <a:pt x="636" y="268"/>
                  </a:lnTo>
                  <a:lnTo>
                    <a:pt x="653" y="290"/>
                  </a:lnTo>
                  <a:lnTo>
                    <a:pt x="672" y="309"/>
                  </a:lnTo>
                  <a:lnTo>
                    <a:pt x="692" y="326"/>
                  </a:lnTo>
                  <a:lnTo>
                    <a:pt x="713" y="346"/>
                  </a:lnTo>
                  <a:lnTo>
                    <a:pt x="734" y="363"/>
                  </a:lnTo>
                  <a:lnTo>
                    <a:pt x="754" y="379"/>
                  </a:lnTo>
                  <a:lnTo>
                    <a:pt x="773" y="394"/>
                  </a:lnTo>
                  <a:lnTo>
                    <a:pt x="798" y="409"/>
                  </a:lnTo>
                  <a:lnTo>
                    <a:pt x="822" y="423"/>
                  </a:lnTo>
                  <a:lnTo>
                    <a:pt x="840" y="431"/>
                  </a:lnTo>
                  <a:lnTo>
                    <a:pt x="856" y="440"/>
                  </a:lnTo>
                  <a:lnTo>
                    <a:pt x="680" y="814"/>
                  </a:lnTo>
                  <a:close/>
                </a:path>
              </a:pathLst>
            </a:custGeom>
            <a:solidFill>
              <a:srgbClr val="000000"/>
            </a:solidFill>
            <a:ln w="9525" cmpd="sng">
              <a:solidFill>
                <a:srgbClr val="000000"/>
              </a:solidFill>
              <a:prstDash val="solid"/>
              <a:round/>
              <a:headEnd/>
              <a:tailEnd/>
            </a:ln>
          </p:spPr>
          <p:txBody>
            <a:bodyPr/>
            <a:lstStyle/>
            <a:p>
              <a:endParaRPr lang="en-US" dirty="0"/>
            </a:p>
          </p:txBody>
        </p:sp>
        <p:sp>
          <p:nvSpPr>
            <p:cNvPr id="6" name="Freeform 9"/>
            <p:cNvSpPr>
              <a:spLocks noChangeAspect="1"/>
            </p:cNvSpPr>
            <p:nvPr/>
          </p:nvSpPr>
          <p:spPr bwMode="auto">
            <a:xfrm>
              <a:off x="2452" y="2794"/>
              <a:ext cx="943" cy="754"/>
            </a:xfrm>
            <a:custGeom>
              <a:avLst/>
              <a:gdLst/>
              <a:ahLst/>
              <a:cxnLst>
                <a:cxn ang="0">
                  <a:pos x="372" y="0"/>
                </a:cxn>
                <a:cxn ang="0">
                  <a:pos x="295" y="191"/>
                </a:cxn>
                <a:cxn ang="0">
                  <a:pos x="312" y="199"/>
                </a:cxn>
                <a:cxn ang="0">
                  <a:pos x="329" y="203"/>
                </a:cxn>
                <a:cxn ang="0">
                  <a:pos x="348" y="209"/>
                </a:cxn>
                <a:cxn ang="0">
                  <a:pos x="369" y="214"/>
                </a:cxn>
                <a:cxn ang="0">
                  <a:pos x="393" y="219"/>
                </a:cxn>
                <a:cxn ang="0">
                  <a:pos x="415" y="222"/>
                </a:cxn>
                <a:cxn ang="0">
                  <a:pos x="437" y="225"/>
                </a:cxn>
                <a:cxn ang="0">
                  <a:pos x="462" y="229"/>
                </a:cxn>
                <a:cxn ang="0">
                  <a:pos x="489" y="231"/>
                </a:cxn>
                <a:cxn ang="0">
                  <a:pos x="536" y="231"/>
                </a:cxn>
                <a:cxn ang="0">
                  <a:pos x="561" y="230"/>
                </a:cxn>
                <a:cxn ang="0">
                  <a:pos x="583" y="228"/>
                </a:cxn>
                <a:cxn ang="0">
                  <a:pos x="607" y="224"/>
                </a:cxn>
                <a:cxn ang="0">
                  <a:pos x="631" y="220"/>
                </a:cxn>
                <a:cxn ang="0">
                  <a:pos x="652" y="216"/>
                </a:cxn>
                <a:cxn ang="0">
                  <a:pos x="678" y="210"/>
                </a:cxn>
                <a:cxn ang="0">
                  <a:pos x="702" y="202"/>
                </a:cxn>
                <a:cxn ang="0">
                  <a:pos x="929" y="561"/>
                </a:cxn>
                <a:cxn ang="0">
                  <a:pos x="907" y="570"/>
                </a:cxn>
                <a:cxn ang="0">
                  <a:pos x="886" y="578"/>
                </a:cxn>
                <a:cxn ang="0">
                  <a:pos x="868" y="584"/>
                </a:cxn>
                <a:cxn ang="0">
                  <a:pos x="848" y="591"/>
                </a:cxn>
                <a:cxn ang="0">
                  <a:pos x="829" y="596"/>
                </a:cxn>
                <a:cxn ang="0">
                  <a:pos x="809" y="603"/>
                </a:cxn>
                <a:cxn ang="0">
                  <a:pos x="792" y="607"/>
                </a:cxn>
                <a:cxn ang="0">
                  <a:pos x="773" y="612"/>
                </a:cxn>
                <a:cxn ang="0">
                  <a:pos x="754" y="616"/>
                </a:cxn>
                <a:cxn ang="0">
                  <a:pos x="733" y="622"/>
                </a:cxn>
                <a:cxn ang="0">
                  <a:pos x="709" y="625"/>
                </a:cxn>
                <a:cxn ang="0">
                  <a:pos x="689" y="630"/>
                </a:cxn>
                <a:cxn ang="0">
                  <a:pos x="667" y="634"/>
                </a:cxn>
                <a:cxn ang="0">
                  <a:pos x="644" y="637"/>
                </a:cxn>
                <a:cxn ang="0">
                  <a:pos x="620" y="639"/>
                </a:cxn>
                <a:cxn ang="0">
                  <a:pos x="593" y="641"/>
                </a:cxn>
                <a:cxn ang="0">
                  <a:pos x="568" y="643"/>
                </a:cxn>
                <a:cxn ang="0">
                  <a:pos x="544" y="643"/>
                </a:cxn>
                <a:cxn ang="0">
                  <a:pos x="517" y="643"/>
                </a:cxn>
                <a:cxn ang="0">
                  <a:pos x="484" y="643"/>
                </a:cxn>
                <a:cxn ang="0">
                  <a:pos x="455" y="642"/>
                </a:cxn>
                <a:cxn ang="0">
                  <a:pos x="434" y="641"/>
                </a:cxn>
                <a:cxn ang="0">
                  <a:pos x="411" y="639"/>
                </a:cxn>
                <a:cxn ang="0">
                  <a:pos x="386" y="637"/>
                </a:cxn>
                <a:cxn ang="0">
                  <a:pos x="359" y="633"/>
                </a:cxn>
                <a:cxn ang="0">
                  <a:pos x="336" y="628"/>
                </a:cxn>
                <a:cxn ang="0">
                  <a:pos x="312" y="625"/>
                </a:cxn>
                <a:cxn ang="0">
                  <a:pos x="285" y="619"/>
                </a:cxn>
                <a:cxn ang="0">
                  <a:pos x="264" y="613"/>
                </a:cxn>
                <a:cxn ang="0">
                  <a:pos x="238" y="607"/>
                </a:cxn>
                <a:cxn ang="0">
                  <a:pos x="214" y="601"/>
                </a:cxn>
                <a:cxn ang="0">
                  <a:pos x="191" y="594"/>
                </a:cxn>
                <a:cxn ang="0">
                  <a:pos x="167" y="585"/>
                </a:cxn>
                <a:cxn ang="0">
                  <a:pos x="137" y="574"/>
                </a:cxn>
                <a:cxn ang="0">
                  <a:pos x="67" y="743"/>
                </a:cxn>
                <a:cxn ang="0">
                  <a:pos x="0" y="266"/>
                </a:cxn>
                <a:cxn ang="0">
                  <a:pos x="372" y="0"/>
                </a:cxn>
              </a:cxnLst>
              <a:rect l="0" t="0" r="r" b="b"/>
              <a:pathLst>
                <a:path w="929" h="743">
                  <a:moveTo>
                    <a:pt x="372" y="0"/>
                  </a:moveTo>
                  <a:lnTo>
                    <a:pt x="295" y="191"/>
                  </a:lnTo>
                  <a:lnTo>
                    <a:pt x="312" y="199"/>
                  </a:lnTo>
                  <a:lnTo>
                    <a:pt x="329" y="203"/>
                  </a:lnTo>
                  <a:lnTo>
                    <a:pt x="348" y="209"/>
                  </a:lnTo>
                  <a:lnTo>
                    <a:pt x="369" y="214"/>
                  </a:lnTo>
                  <a:lnTo>
                    <a:pt x="393" y="219"/>
                  </a:lnTo>
                  <a:lnTo>
                    <a:pt x="415" y="222"/>
                  </a:lnTo>
                  <a:lnTo>
                    <a:pt x="437" y="225"/>
                  </a:lnTo>
                  <a:lnTo>
                    <a:pt x="462" y="229"/>
                  </a:lnTo>
                  <a:lnTo>
                    <a:pt x="489" y="231"/>
                  </a:lnTo>
                  <a:lnTo>
                    <a:pt x="536" y="231"/>
                  </a:lnTo>
                  <a:lnTo>
                    <a:pt x="561" y="230"/>
                  </a:lnTo>
                  <a:lnTo>
                    <a:pt x="583" y="228"/>
                  </a:lnTo>
                  <a:lnTo>
                    <a:pt x="607" y="224"/>
                  </a:lnTo>
                  <a:lnTo>
                    <a:pt x="631" y="220"/>
                  </a:lnTo>
                  <a:lnTo>
                    <a:pt x="652" y="216"/>
                  </a:lnTo>
                  <a:lnTo>
                    <a:pt x="678" y="210"/>
                  </a:lnTo>
                  <a:lnTo>
                    <a:pt x="702" y="202"/>
                  </a:lnTo>
                  <a:lnTo>
                    <a:pt x="929" y="561"/>
                  </a:lnTo>
                  <a:lnTo>
                    <a:pt x="907" y="570"/>
                  </a:lnTo>
                  <a:lnTo>
                    <a:pt x="886" y="578"/>
                  </a:lnTo>
                  <a:lnTo>
                    <a:pt x="868" y="584"/>
                  </a:lnTo>
                  <a:lnTo>
                    <a:pt x="848" y="591"/>
                  </a:lnTo>
                  <a:lnTo>
                    <a:pt x="829" y="596"/>
                  </a:lnTo>
                  <a:lnTo>
                    <a:pt x="809" y="603"/>
                  </a:lnTo>
                  <a:lnTo>
                    <a:pt x="792" y="607"/>
                  </a:lnTo>
                  <a:lnTo>
                    <a:pt x="773" y="612"/>
                  </a:lnTo>
                  <a:lnTo>
                    <a:pt x="754" y="616"/>
                  </a:lnTo>
                  <a:lnTo>
                    <a:pt x="733" y="622"/>
                  </a:lnTo>
                  <a:lnTo>
                    <a:pt x="709" y="625"/>
                  </a:lnTo>
                  <a:lnTo>
                    <a:pt x="689" y="630"/>
                  </a:lnTo>
                  <a:lnTo>
                    <a:pt x="667" y="634"/>
                  </a:lnTo>
                  <a:lnTo>
                    <a:pt x="644" y="637"/>
                  </a:lnTo>
                  <a:lnTo>
                    <a:pt x="620" y="639"/>
                  </a:lnTo>
                  <a:lnTo>
                    <a:pt x="593" y="641"/>
                  </a:lnTo>
                  <a:lnTo>
                    <a:pt x="568" y="643"/>
                  </a:lnTo>
                  <a:lnTo>
                    <a:pt x="544" y="643"/>
                  </a:lnTo>
                  <a:lnTo>
                    <a:pt x="517" y="643"/>
                  </a:lnTo>
                  <a:lnTo>
                    <a:pt x="484" y="643"/>
                  </a:lnTo>
                  <a:lnTo>
                    <a:pt x="455" y="642"/>
                  </a:lnTo>
                  <a:lnTo>
                    <a:pt x="434" y="641"/>
                  </a:lnTo>
                  <a:lnTo>
                    <a:pt x="411" y="639"/>
                  </a:lnTo>
                  <a:lnTo>
                    <a:pt x="386" y="637"/>
                  </a:lnTo>
                  <a:lnTo>
                    <a:pt x="359" y="633"/>
                  </a:lnTo>
                  <a:lnTo>
                    <a:pt x="336" y="628"/>
                  </a:lnTo>
                  <a:lnTo>
                    <a:pt x="312" y="625"/>
                  </a:lnTo>
                  <a:lnTo>
                    <a:pt x="285" y="619"/>
                  </a:lnTo>
                  <a:lnTo>
                    <a:pt x="264" y="613"/>
                  </a:lnTo>
                  <a:lnTo>
                    <a:pt x="238" y="607"/>
                  </a:lnTo>
                  <a:lnTo>
                    <a:pt x="214" y="601"/>
                  </a:lnTo>
                  <a:lnTo>
                    <a:pt x="191" y="594"/>
                  </a:lnTo>
                  <a:lnTo>
                    <a:pt x="167" y="585"/>
                  </a:lnTo>
                  <a:lnTo>
                    <a:pt x="137" y="574"/>
                  </a:lnTo>
                  <a:lnTo>
                    <a:pt x="67" y="743"/>
                  </a:lnTo>
                  <a:lnTo>
                    <a:pt x="0" y="266"/>
                  </a:lnTo>
                  <a:lnTo>
                    <a:pt x="372" y="0"/>
                  </a:lnTo>
                  <a:close/>
                </a:path>
              </a:pathLst>
            </a:custGeom>
            <a:solidFill>
              <a:srgbClr val="000000"/>
            </a:solidFill>
            <a:ln w="9525" cmpd="sng">
              <a:solidFill>
                <a:srgbClr val="000000"/>
              </a:solidFill>
              <a:prstDash val="solid"/>
              <a:round/>
              <a:headEnd/>
              <a:tailEnd/>
            </a:ln>
          </p:spPr>
          <p:txBody>
            <a:bodyPr/>
            <a:lstStyle/>
            <a:p>
              <a:endParaRPr lang="en-US" dirty="0"/>
            </a:p>
          </p:txBody>
        </p:sp>
        <p:sp>
          <p:nvSpPr>
            <p:cNvPr id="7" name="Freeform 10"/>
            <p:cNvSpPr>
              <a:spLocks noChangeAspect="1"/>
            </p:cNvSpPr>
            <p:nvPr/>
          </p:nvSpPr>
          <p:spPr bwMode="auto">
            <a:xfrm>
              <a:off x="3131" y="2648"/>
              <a:ext cx="820" cy="817"/>
            </a:xfrm>
            <a:custGeom>
              <a:avLst/>
              <a:gdLst/>
              <a:ahLst/>
              <a:cxnLst>
                <a:cxn ang="0">
                  <a:pos x="808" y="177"/>
                </a:cxn>
                <a:cxn ang="0">
                  <a:pos x="798" y="195"/>
                </a:cxn>
                <a:cxn ang="0">
                  <a:pos x="791" y="209"/>
                </a:cxn>
                <a:cxn ang="0">
                  <a:pos x="783" y="225"/>
                </a:cxn>
                <a:cxn ang="0">
                  <a:pos x="776" y="239"/>
                </a:cxn>
                <a:cxn ang="0">
                  <a:pos x="767" y="255"/>
                </a:cxn>
                <a:cxn ang="0">
                  <a:pos x="757" y="270"/>
                </a:cxn>
                <a:cxn ang="0">
                  <a:pos x="748" y="284"/>
                </a:cxn>
                <a:cxn ang="0">
                  <a:pos x="739" y="300"/>
                </a:cxn>
                <a:cxn ang="0">
                  <a:pos x="726" y="316"/>
                </a:cxn>
                <a:cxn ang="0">
                  <a:pos x="714" y="334"/>
                </a:cxn>
                <a:cxn ang="0">
                  <a:pos x="704" y="348"/>
                </a:cxn>
                <a:cxn ang="0">
                  <a:pos x="692" y="362"/>
                </a:cxn>
                <a:cxn ang="0">
                  <a:pos x="679" y="380"/>
                </a:cxn>
                <a:cxn ang="0">
                  <a:pos x="666" y="398"/>
                </a:cxn>
                <a:cxn ang="0">
                  <a:pos x="653" y="413"/>
                </a:cxn>
                <a:cxn ang="0">
                  <a:pos x="638" y="430"/>
                </a:cxn>
                <a:cxn ang="0">
                  <a:pos x="626" y="443"/>
                </a:cxn>
                <a:cxn ang="0">
                  <a:pos x="609" y="462"/>
                </a:cxn>
                <a:cxn ang="0">
                  <a:pos x="594" y="477"/>
                </a:cxn>
                <a:cxn ang="0">
                  <a:pos x="580" y="490"/>
                </a:cxn>
                <a:cxn ang="0">
                  <a:pos x="563" y="506"/>
                </a:cxn>
                <a:cxn ang="0">
                  <a:pos x="551" y="517"/>
                </a:cxn>
                <a:cxn ang="0">
                  <a:pos x="536" y="530"/>
                </a:cxn>
                <a:cxn ang="0">
                  <a:pos x="520" y="543"/>
                </a:cxn>
                <a:cxn ang="0">
                  <a:pos x="503" y="557"/>
                </a:cxn>
                <a:cxn ang="0">
                  <a:pos x="487" y="570"/>
                </a:cxn>
                <a:cxn ang="0">
                  <a:pos x="470" y="583"/>
                </a:cxn>
                <a:cxn ang="0">
                  <a:pos x="448" y="598"/>
                </a:cxn>
                <a:cxn ang="0">
                  <a:pos x="429" y="611"/>
                </a:cxn>
                <a:cxn ang="0">
                  <a:pos x="409" y="626"/>
                </a:cxn>
                <a:cxn ang="0">
                  <a:pos x="388" y="640"/>
                </a:cxn>
                <a:cxn ang="0">
                  <a:pos x="366" y="652"/>
                </a:cxn>
                <a:cxn ang="0">
                  <a:pos x="477" y="807"/>
                </a:cxn>
                <a:cxn ang="0">
                  <a:pos x="34" y="608"/>
                </a:cxn>
                <a:cxn ang="0">
                  <a:pos x="0" y="214"/>
                </a:cxn>
                <a:cxn ang="0">
                  <a:pos x="93" y="325"/>
                </a:cxn>
                <a:cxn ang="0">
                  <a:pos x="114" y="315"/>
                </a:cxn>
                <a:cxn ang="0">
                  <a:pos x="135" y="304"/>
                </a:cxn>
                <a:cxn ang="0">
                  <a:pos x="162" y="291"/>
                </a:cxn>
                <a:cxn ang="0">
                  <a:pos x="189" y="275"/>
                </a:cxn>
                <a:cxn ang="0">
                  <a:pos x="216" y="257"/>
                </a:cxn>
                <a:cxn ang="0">
                  <a:pos x="240" y="240"/>
                </a:cxn>
                <a:cxn ang="0">
                  <a:pos x="262" y="222"/>
                </a:cxn>
                <a:cxn ang="0">
                  <a:pos x="284" y="203"/>
                </a:cxn>
                <a:cxn ang="0">
                  <a:pos x="301" y="185"/>
                </a:cxn>
                <a:cxn ang="0">
                  <a:pos x="320" y="165"/>
                </a:cxn>
                <a:cxn ang="0">
                  <a:pos x="340" y="143"/>
                </a:cxn>
                <a:cxn ang="0">
                  <a:pos x="356" y="123"/>
                </a:cxn>
                <a:cxn ang="0">
                  <a:pos x="373" y="103"/>
                </a:cxn>
                <a:cxn ang="0">
                  <a:pos x="387" y="84"/>
                </a:cxn>
                <a:cxn ang="0">
                  <a:pos x="403" y="58"/>
                </a:cxn>
                <a:cxn ang="0">
                  <a:pos x="417" y="35"/>
                </a:cxn>
                <a:cxn ang="0">
                  <a:pos x="425" y="18"/>
                </a:cxn>
                <a:cxn ang="0">
                  <a:pos x="432" y="0"/>
                </a:cxn>
                <a:cxn ang="0">
                  <a:pos x="808" y="177"/>
                </a:cxn>
              </a:cxnLst>
              <a:rect l="0" t="0" r="r" b="b"/>
              <a:pathLst>
                <a:path w="808" h="807">
                  <a:moveTo>
                    <a:pt x="808" y="177"/>
                  </a:moveTo>
                  <a:lnTo>
                    <a:pt x="798" y="195"/>
                  </a:lnTo>
                  <a:lnTo>
                    <a:pt x="791" y="209"/>
                  </a:lnTo>
                  <a:lnTo>
                    <a:pt x="783" y="225"/>
                  </a:lnTo>
                  <a:lnTo>
                    <a:pt x="776" y="239"/>
                  </a:lnTo>
                  <a:lnTo>
                    <a:pt x="767" y="255"/>
                  </a:lnTo>
                  <a:lnTo>
                    <a:pt x="757" y="270"/>
                  </a:lnTo>
                  <a:lnTo>
                    <a:pt x="748" y="284"/>
                  </a:lnTo>
                  <a:lnTo>
                    <a:pt x="739" y="300"/>
                  </a:lnTo>
                  <a:lnTo>
                    <a:pt x="726" y="316"/>
                  </a:lnTo>
                  <a:lnTo>
                    <a:pt x="714" y="334"/>
                  </a:lnTo>
                  <a:lnTo>
                    <a:pt x="704" y="348"/>
                  </a:lnTo>
                  <a:lnTo>
                    <a:pt x="692" y="362"/>
                  </a:lnTo>
                  <a:lnTo>
                    <a:pt x="679" y="380"/>
                  </a:lnTo>
                  <a:lnTo>
                    <a:pt x="666" y="398"/>
                  </a:lnTo>
                  <a:lnTo>
                    <a:pt x="653" y="413"/>
                  </a:lnTo>
                  <a:lnTo>
                    <a:pt x="638" y="430"/>
                  </a:lnTo>
                  <a:lnTo>
                    <a:pt x="626" y="443"/>
                  </a:lnTo>
                  <a:lnTo>
                    <a:pt x="609" y="462"/>
                  </a:lnTo>
                  <a:lnTo>
                    <a:pt x="594" y="477"/>
                  </a:lnTo>
                  <a:lnTo>
                    <a:pt x="580" y="490"/>
                  </a:lnTo>
                  <a:lnTo>
                    <a:pt x="563" y="506"/>
                  </a:lnTo>
                  <a:lnTo>
                    <a:pt x="551" y="517"/>
                  </a:lnTo>
                  <a:lnTo>
                    <a:pt x="536" y="530"/>
                  </a:lnTo>
                  <a:lnTo>
                    <a:pt x="520" y="543"/>
                  </a:lnTo>
                  <a:lnTo>
                    <a:pt x="503" y="557"/>
                  </a:lnTo>
                  <a:lnTo>
                    <a:pt x="487" y="570"/>
                  </a:lnTo>
                  <a:lnTo>
                    <a:pt x="470" y="583"/>
                  </a:lnTo>
                  <a:lnTo>
                    <a:pt x="448" y="598"/>
                  </a:lnTo>
                  <a:lnTo>
                    <a:pt x="429" y="611"/>
                  </a:lnTo>
                  <a:lnTo>
                    <a:pt x="409" y="626"/>
                  </a:lnTo>
                  <a:lnTo>
                    <a:pt x="388" y="640"/>
                  </a:lnTo>
                  <a:lnTo>
                    <a:pt x="366" y="652"/>
                  </a:lnTo>
                  <a:lnTo>
                    <a:pt x="477" y="807"/>
                  </a:lnTo>
                  <a:lnTo>
                    <a:pt x="34" y="608"/>
                  </a:lnTo>
                  <a:lnTo>
                    <a:pt x="0" y="214"/>
                  </a:lnTo>
                  <a:lnTo>
                    <a:pt x="93" y="325"/>
                  </a:lnTo>
                  <a:lnTo>
                    <a:pt x="114" y="315"/>
                  </a:lnTo>
                  <a:lnTo>
                    <a:pt x="135" y="304"/>
                  </a:lnTo>
                  <a:lnTo>
                    <a:pt x="162" y="291"/>
                  </a:lnTo>
                  <a:lnTo>
                    <a:pt x="189" y="275"/>
                  </a:lnTo>
                  <a:lnTo>
                    <a:pt x="216" y="257"/>
                  </a:lnTo>
                  <a:lnTo>
                    <a:pt x="240" y="240"/>
                  </a:lnTo>
                  <a:lnTo>
                    <a:pt x="262" y="222"/>
                  </a:lnTo>
                  <a:lnTo>
                    <a:pt x="284" y="203"/>
                  </a:lnTo>
                  <a:lnTo>
                    <a:pt x="301" y="185"/>
                  </a:lnTo>
                  <a:lnTo>
                    <a:pt x="320" y="165"/>
                  </a:lnTo>
                  <a:lnTo>
                    <a:pt x="340" y="143"/>
                  </a:lnTo>
                  <a:lnTo>
                    <a:pt x="356" y="123"/>
                  </a:lnTo>
                  <a:lnTo>
                    <a:pt x="373" y="103"/>
                  </a:lnTo>
                  <a:lnTo>
                    <a:pt x="387" y="84"/>
                  </a:lnTo>
                  <a:lnTo>
                    <a:pt x="403" y="58"/>
                  </a:lnTo>
                  <a:lnTo>
                    <a:pt x="417" y="35"/>
                  </a:lnTo>
                  <a:lnTo>
                    <a:pt x="425" y="18"/>
                  </a:lnTo>
                  <a:lnTo>
                    <a:pt x="432" y="0"/>
                  </a:lnTo>
                  <a:lnTo>
                    <a:pt x="808" y="177"/>
                  </a:lnTo>
                  <a:close/>
                </a:path>
              </a:pathLst>
            </a:custGeom>
            <a:solidFill>
              <a:srgbClr val="000000"/>
            </a:solidFill>
            <a:ln w="9525" cmpd="sng">
              <a:solidFill>
                <a:srgbClr val="000000"/>
              </a:solidFill>
              <a:prstDash val="solid"/>
              <a:round/>
              <a:headEnd/>
              <a:tailEnd/>
            </a:ln>
          </p:spPr>
          <p:txBody>
            <a:bodyPr/>
            <a:lstStyle/>
            <a:p>
              <a:endParaRPr lang="en-US" dirty="0"/>
            </a:p>
          </p:txBody>
        </p:sp>
        <p:sp>
          <p:nvSpPr>
            <p:cNvPr id="8" name="Freeform 11"/>
            <p:cNvSpPr>
              <a:spLocks noChangeAspect="1"/>
            </p:cNvSpPr>
            <p:nvPr/>
          </p:nvSpPr>
          <p:spPr bwMode="auto">
            <a:xfrm>
              <a:off x="3405" y="1916"/>
              <a:ext cx="757" cy="953"/>
            </a:xfrm>
            <a:custGeom>
              <a:avLst/>
              <a:gdLst/>
              <a:ahLst/>
              <a:cxnLst>
                <a:cxn ang="0">
                  <a:pos x="0" y="597"/>
                </a:cxn>
                <a:cxn ang="0">
                  <a:pos x="185" y="666"/>
                </a:cxn>
                <a:cxn ang="0">
                  <a:pos x="195" y="643"/>
                </a:cxn>
                <a:cxn ang="0">
                  <a:pos x="203" y="621"/>
                </a:cxn>
                <a:cxn ang="0">
                  <a:pos x="209" y="600"/>
                </a:cxn>
                <a:cxn ang="0">
                  <a:pos x="214" y="581"/>
                </a:cxn>
                <a:cxn ang="0">
                  <a:pos x="220" y="560"/>
                </a:cxn>
                <a:cxn ang="0">
                  <a:pos x="224" y="536"/>
                </a:cxn>
                <a:cxn ang="0">
                  <a:pos x="227" y="514"/>
                </a:cxn>
                <a:cxn ang="0">
                  <a:pos x="231" y="492"/>
                </a:cxn>
                <a:cxn ang="0">
                  <a:pos x="234" y="467"/>
                </a:cxn>
                <a:cxn ang="0">
                  <a:pos x="235" y="440"/>
                </a:cxn>
                <a:cxn ang="0">
                  <a:pos x="235" y="393"/>
                </a:cxn>
                <a:cxn ang="0">
                  <a:pos x="234" y="368"/>
                </a:cxn>
                <a:cxn ang="0">
                  <a:pos x="233" y="346"/>
                </a:cxn>
                <a:cxn ang="0">
                  <a:pos x="230" y="322"/>
                </a:cxn>
                <a:cxn ang="0">
                  <a:pos x="225" y="298"/>
                </a:cxn>
                <a:cxn ang="0">
                  <a:pos x="221" y="277"/>
                </a:cxn>
                <a:cxn ang="0">
                  <a:pos x="215" y="251"/>
                </a:cxn>
                <a:cxn ang="0">
                  <a:pos x="207" y="225"/>
                </a:cxn>
                <a:cxn ang="0">
                  <a:pos x="567" y="0"/>
                </a:cxn>
                <a:cxn ang="0">
                  <a:pos x="575" y="22"/>
                </a:cxn>
                <a:cxn ang="0">
                  <a:pos x="583" y="43"/>
                </a:cxn>
                <a:cxn ang="0">
                  <a:pos x="590" y="61"/>
                </a:cxn>
                <a:cxn ang="0">
                  <a:pos x="596" y="81"/>
                </a:cxn>
                <a:cxn ang="0">
                  <a:pos x="602" y="100"/>
                </a:cxn>
                <a:cxn ang="0">
                  <a:pos x="608" y="120"/>
                </a:cxn>
                <a:cxn ang="0">
                  <a:pos x="613" y="137"/>
                </a:cxn>
                <a:cxn ang="0">
                  <a:pos x="617" y="156"/>
                </a:cxn>
                <a:cxn ang="0">
                  <a:pos x="622" y="175"/>
                </a:cxn>
                <a:cxn ang="0">
                  <a:pos x="627" y="196"/>
                </a:cxn>
                <a:cxn ang="0">
                  <a:pos x="631" y="220"/>
                </a:cxn>
                <a:cxn ang="0">
                  <a:pos x="635" y="240"/>
                </a:cxn>
                <a:cxn ang="0">
                  <a:pos x="639" y="262"/>
                </a:cxn>
                <a:cxn ang="0">
                  <a:pos x="643" y="285"/>
                </a:cxn>
                <a:cxn ang="0">
                  <a:pos x="644" y="309"/>
                </a:cxn>
                <a:cxn ang="0">
                  <a:pos x="646" y="336"/>
                </a:cxn>
                <a:cxn ang="0">
                  <a:pos x="648" y="361"/>
                </a:cxn>
                <a:cxn ang="0">
                  <a:pos x="648" y="385"/>
                </a:cxn>
                <a:cxn ang="0">
                  <a:pos x="648" y="412"/>
                </a:cxn>
                <a:cxn ang="0">
                  <a:pos x="648" y="445"/>
                </a:cxn>
                <a:cxn ang="0">
                  <a:pos x="647" y="474"/>
                </a:cxn>
                <a:cxn ang="0">
                  <a:pos x="646" y="495"/>
                </a:cxn>
                <a:cxn ang="0">
                  <a:pos x="644" y="518"/>
                </a:cxn>
                <a:cxn ang="0">
                  <a:pos x="643" y="543"/>
                </a:cxn>
                <a:cxn ang="0">
                  <a:pos x="638" y="570"/>
                </a:cxn>
                <a:cxn ang="0">
                  <a:pos x="634" y="593"/>
                </a:cxn>
                <a:cxn ang="0">
                  <a:pos x="629" y="616"/>
                </a:cxn>
                <a:cxn ang="0">
                  <a:pos x="624" y="644"/>
                </a:cxn>
                <a:cxn ang="0">
                  <a:pos x="618" y="665"/>
                </a:cxn>
                <a:cxn ang="0">
                  <a:pos x="613" y="691"/>
                </a:cxn>
                <a:cxn ang="0">
                  <a:pos x="606" y="715"/>
                </a:cxn>
                <a:cxn ang="0">
                  <a:pos x="599" y="738"/>
                </a:cxn>
                <a:cxn ang="0">
                  <a:pos x="591" y="762"/>
                </a:cxn>
                <a:cxn ang="0">
                  <a:pos x="581" y="792"/>
                </a:cxn>
                <a:cxn ang="0">
                  <a:pos x="570" y="821"/>
                </a:cxn>
                <a:cxn ang="0">
                  <a:pos x="745" y="893"/>
                </a:cxn>
                <a:cxn ang="0">
                  <a:pos x="306" y="939"/>
                </a:cxn>
                <a:cxn ang="0">
                  <a:pos x="0" y="597"/>
                </a:cxn>
              </a:cxnLst>
              <a:rect l="0" t="0" r="r" b="b"/>
              <a:pathLst>
                <a:path w="745" h="939">
                  <a:moveTo>
                    <a:pt x="0" y="597"/>
                  </a:moveTo>
                  <a:lnTo>
                    <a:pt x="185" y="666"/>
                  </a:lnTo>
                  <a:lnTo>
                    <a:pt x="195" y="643"/>
                  </a:lnTo>
                  <a:lnTo>
                    <a:pt x="203" y="621"/>
                  </a:lnTo>
                  <a:lnTo>
                    <a:pt x="209" y="600"/>
                  </a:lnTo>
                  <a:lnTo>
                    <a:pt x="214" y="581"/>
                  </a:lnTo>
                  <a:lnTo>
                    <a:pt x="220" y="560"/>
                  </a:lnTo>
                  <a:lnTo>
                    <a:pt x="224" y="536"/>
                  </a:lnTo>
                  <a:lnTo>
                    <a:pt x="227" y="514"/>
                  </a:lnTo>
                  <a:lnTo>
                    <a:pt x="231" y="492"/>
                  </a:lnTo>
                  <a:lnTo>
                    <a:pt x="234" y="467"/>
                  </a:lnTo>
                  <a:lnTo>
                    <a:pt x="235" y="440"/>
                  </a:lnTo>
                  <a:lnTo>
                    <a:pt x="235" y="393"/>
                  </a:lnTo>
                  <a:lnTo>
                    <a:pt x="234" y="368"/>
                  </a:lnTo>
                  <a:lnTo>
                    <a:pt x="233" y="346"/>
                  </a:lnTo>
                  <a:lnTo>
                    <a:pt x="230" y="322"/>
                  </a:lnTo>
                  <a:lnTo>
                    <a:pt x="225" y="298"/>
                  </a:lnTo>
                  <a:lnTo>
                    <a:pt x="221" y="277"/>
                  </a:lnTo>
                  <a:lnTo>
                    <a:pt x="215" y="251"/>
                  </a:lnTo>
                  <a:lnTo>
                    <a:pt x="207" y="225"/>
                  </a:lnTo>
                  <a:lnTo>
                    <a:pt x="567" y="0"/>
                  </a:lnTo>
                  <a:lnTo>
                    <a:pt x="575" y="22"/>
                  </a:lnTo>
                  <a:lnTo>
                    <a:pt x="583" y="43"/>
                  </a:lnTo>
                  <a:lnTo>
                    <a:pt x="590" y="61"/>
                  </a:lnTo>
                  <a:lnTo>
                    <a:pt x="596" y="81"/>
                  </a:lnTo>
                  <a:lnTo>
                    <a:pt x="602" y="100"/>
                  </a:lnTo>
                  <a:lnTo>
                    <a:pt x="608" y="120"/>
                  </a:lnTo>
                  <a:lnTo>
                    <a:pt x="613" y="137"/>
                  </a:lnTo>
                  <a:lnTo>
                    <a:pt x="617" y="156"/>
                  </a:lnTo>
                  <a:lnTo>
                    <a:pt x="622" y="175"/>
                  </a:lnTo>
                  <a:lnTo>
                    <a:pt x="627" y="196"/>
                  </a:lnTo>
                  <a:lnTo>
                    <a:pt x="631" y="220"/>
                  </a:lnTo>
                  <a:lnTo>
                    <a:pt x="635" y="240"/>
                  </a:lnTo>
                  <a:lnTo>
                    <a:pt x="639" y="262"/>
                  </a:lnTo>
                  <a:lnTo>
                    <a:pt x="643" y="285"/>
                  </a:lnTo>
                  <a:lnTo>
                    <a:pt x="644" y="309"/>
                  </a:lnTo>
                  <a:lnTo>
                    <a:pt x="646" y="336"/>
                  </a:lnTo>
                  <a:lnTo>
                    <a:pt x="648" y="361"/>
                  </a:lnTo>
                  <a:lnTo>
                    <a:pt x="648" y="385"/>
                  </a:lnTo>
                  <a:lnTo>
                    <a:pt x="648" y="412"/>
                  </a:lnTo>
                  <a:lnTo>
                    <a:pt x="648" y="445"/>
                  </a:lnTo>
                  <a:lnTo>
                    <a:pt x="647" y="474"/>
                  </a:lnTo>
                  <a:lnTo>
                    <a:pt x="646" y="495"/>
                  </a:lnTo>
                  <a:lnTo>
                    <a:pt x="644" y="518"/>
                  </a:lnTo>
                  <a:lnTo>
                    <a:pt x="643" y="543"/>
                  </a:lnTo>
                  <a:lnTo>
                    <a:pt x="638" y="570"/>
                  </a:lnTo>
                  <a:lnTo>
                    <a:pt x="634" y="593"/>
                  </a:lnTo>
                  <a:lnTo>
                    <a:pt x="629" y="616"/>
                  </a:lnTo>
                  <a:lnTo>
                    <a:pt x="624" y="644"/>
                  </a:lnTo>
                  <a:lnTo>
                    <a:pt x="618" y="665"/>
                  </a:lnTo>
                  <a:lnTo>
                    <a:pt x="613" y="691"/>
                  </a:lnTo>
                  <a:lnTo>
                    <a:pt x="606" y="715"/>
                  </a:lnTo>
                  <a:lnTo>
                    <a:pt x="599" y="738"/>
                  </a:lnTo>
                  <a:lnTo>
                    <a:pt x="591" y="762"/>
                  </a:lnTo>
                  <a:lnTo>
                    <a:pt x="581" y="792"/>
                  </a:lnTo>
                  <a:lnTo>
                    <a:pt x="570" y="821"/>
                  </a:lnTo>
                  <a:lnTo>
                    <a:pt x="745" y="893"/>
                  </a:lnTo>
                  <a:lnTo>
                    <a:pt x="306" y="939"/>
                  </a:lnTo>
                  <a:lnTo>
                    <a:pt x="0" y="597"/>
                  </a:lnTo>
                  <a:close/>
                </a:path>
              </a:pathLst>
            </a:custGeom>
            <a:solidFill>
              <a:srgbClr val="000000"/>
            </a:solidFill>
            <a:ln w="9525" cmpd="sng">
              <a:solidFill>
                <a:srgbClr val="000000"/>
              </a:solidFill>
              <a:prstDash val="solid"/>
              <a:round/>
              <a:headEnd/>
              <a:tailEnd/>
            </a:ln>
          </p:spPr>
          <p:txBody>
            <a:bodyPr/>
            <a:lstStyle/>
            <a:p>
              <a:endParaRPr lang="en-US" dirty="0"/>
            </a:p>
          </p:txBody>
        </p:sp>
        <p:sp>
          <p:nvSpPr>
            <p:cNvPr id="9" name="Freeform 12"/>
            <p:cNvSpPr>
              <a:spLocks noChangeAspect="1"/>
            </p:cNvSpPr>
            <p:nvPr/>
          </p:nvSpPr>
          <p:spPr bwMode="auto">
            <a:xfrm>
              <a:off x="3267" y="1362"/>
              <a:ext cx="885" cy="842"/>
            </a:xfrm>
            <a:custGeom>
              <a:avLst/>
              <a:gdLst/>
              <a:ahLst/>
              <a:cxnLst>
                <a:cxn ang="0">
                  <a:pos x="177" y="0"/>
                </a:cxn>
                <a:cxn ang="0">
                  <a:pos x="195" y="9"/>
                </a:cxn>
                <a:cxn ang="0">
                  <a:pos x="209" y="17"/>
                </a:cxn>
                <a:cxn ang="0">
                  <a:pos x="225" y="25"/>
                </a:cxn>
                <a:cxn ang="0">
                  <a:pos x="239" y="32"/>
                </a:cxn>
                <a:cxn ang="0">
                  <a:pos x="254" y="41"/>
                </a:cxn>
                <a:cxn ang="0">
                  <a:pos x="269" y="51"/>
                </a:cxn>
                <a:cxn ang="0">
                  <a:pos x="283" y="60"/>
                </a:cxn>
                <a:cxn ang="0">
                  <a:pos x="297" y="69"/>
                </a:cxn>
                <a:cxn ang="0">
                  <a:pos x="315" y="81"/>
                </a:cxn>
                <a:cxn ang="0">
                  <a:pos x="334" y="94"/>
                </a:cxn>
                <a:cxn ang="0">
                  <a:pos x="348" y="104"/>
                </a:cxn>
                <a:cxn ang="0">
                  <a:pos x="362" y="116"/>
                </a:cxn>
                <a:cxn ang="0">
                  <a:pos x="380" y="128"/>
                </a:cxn>
                <a:cxn ang="0">
                  <a:pos x="397" y="141"/>
                </a:cxn>
                <a:cxn ang="0">
                  <a:pos x="413" y="155"/>
                </a:cxn>
                <a:cxn ang="0">
                  <a:pos x="428" y="169"/>
                </a:cxn>
                <a:cxn ang="0">
                  <a:pos x="443" y="182"/>
                </a:cxn>
                <a:cxn ang="0">
                  <a:pos x="460" y="199"/>
                </a:cxn>
                <a:cxn ang="0">
                  <a:pos x="476" y="213"/>
                </a:cxn>
                <a:cxn ang="0">
                  <a:pos x="489" y="227"/>
                </a:cxn>
                <a:cxn ang="0">
                  <a:pos x="504" y="244"/>
                </a:cxn>
                <a:cxn ang="0">
                  <a:pos x="516" y="256"/>
                </a:cxn>
                <a:cxn ang="0">
                  <a:pos x="530" y="271"/>
                </a:cxn>
                <a:cxn ang="0">
                  <a:pos x="543" y="287"/>
                </a:cxn>
                <a:cxn ang="0">
                  <a:pos x="557" y="306"/>
                </a:cxn>
                <a:cxn ang="0">
                  <a:pos x="569" y="321"/>
                </a:cxn>
                <a:cxn ang="0">
                  <a:pos x="583" y="339"/>
                </a:cxn>
                <a:cxn ang="0">
                  <a:pos x="598" y="360"/>
                </a:cxn>
                <a:cxn ang="0">
                  <a:pos x="611" y="378"/>
                </a:cxn>
                <a:cxn ang="0">
                  <a:pos x="625" y="399"/>
                </a:cxn>
                <a:cxn ang="0">
                  <a:pos x="639" y="420"/>
                </a:cxn>
                <a:cxn ang="0">
                  <a:pos x="651" y="442"/>
                </a:cxn>
                <a:cxn ang="0">
                  <a:pos x="664" y="465"/>
                </a:cxn>
                <a:cxn ang="0">
                  <a:pos x="674" y="485"/>
                </a:cxn>
                <a:cxn ang="0">
                  <a:pos x="684" y="504"/>
                </a:cxn>
                <a:cxn ang="0">
                  <a:pos x="693" y="526"/>
                </a:cxn>
                <a:cxn ang="0">
                  <a:pos x="698" y="541"/>
                </a:cxn>
                <a:cxn ang="0">
                  <a:pos x="871" y="473"/>
                </a:cxn>
                <a:cxn ang="0">
                  <a:pos x="602" y="830"/>
                </a:cxn>
                <a:cxn ang="0">
                  <a:pos x="126" y="771"/>
                </a:cxn>
                <a:cxn ang="0">
                  <a:pos x="315" y="695"/>
                </a:cxn>
                <a:cxn ang="0">
                  <a:pos x="303" y="670"/>
                </a:cxn>
                <a:cxn ang="0">
                  <a:pos x="291" y="646"/>
                </a:cxn>
                <a:cxn ang="0">
                  <a:pos x="274" y="619"/>
                </a:cxn>
                <a:cxn ang="0">
                  <a:pos x="255" y="592"/>
                </a:cxn>
                <a:cxn ang="0">
                  <a:pos x="239" y="569"/>
                </a:cxn>
                <a:cxn ang="0">
                  <a:pos x="221" y="547"/>
                </a:cxn>
                <a:cxn ang="0">
                  <a:pos x="202" y="525"/>
                </a:cxn>
                <a:cxn ang="0">
                  <a:pos x="184" y="506"/>
                </a:cxn>
                <a:cxn ang="0">
                  <a:pos x="165" y="488"/>
                </a:cxn>
                <a:cxn ang="0">
                  <a:pos x="143" y="469"/>
                </a:cxn>
                <a:cxn ang="0">
                  <a:pos x="122" y="452"/>
                </a:cxn>
                <a:cxn ang="0">
                  <a:pos x="102" y="436"/>
                </a:cxn>
                <a:cxn ang="0">
                  <a:pos x="82" y="421"/>
                </a:cxn>
                <a:cxn ang="0">
                  <a:pos x="58" y="406"/>
                </a:cxn>
                <a:cxn ang="0">
                  <a:pos x="34" y="391"/>
                </a:cxn>
                <a:cxn ang="0">
                  <a:pos x="17" y="384"/>
                </a:cxn>
                <a:cxn ang="0">
                  <a:pos x="0" y="374"/>
                </a:cxn>
                <a:cxn ang="0">
                  <a:pos x="177" y="0"/>
                </a:cxn>
              </a:cxnLst>
              <a:rect l="0" t="0" r="r" b="b"/>
              <a:pathLst>
                <a:path w="871" h="830">
                  <a:moveTo>
                    <a:pt x="177" y="0"/>
                  </a:moveTo>
                  <a:lnTo>
                    <a:pt x="195" y="9"/>
                  </a:lnTo>
                  <a:lnTo>
                    <a:pt x="209" y="17"/>
                  </a:lnTo>
                  <a:lnTo>
                    <a:pt x="225" y="25"/>
                  </a:lnTo>
                  <a:lnTo>
                    <a:pt x="239" y="32"/>
                  </a:lnTo>
                  <a:lnTo>
                    <a:pt x="254" y="41"/>
                  </a:lnTo>
                  <a:lnTo>
                    <a:pt x="269" y="51"/>
                  </a:lnTo>
                  <a:lnTo>
                    <a:pt x="283" y="60"/>
                  </a:lnTo>
                  <a:lnTo>
                    <a:pt x="297" y="69"/>
                  </a:lnTo>
                  <a:lnTo>
                    <a:pt x="315" y="81"/>
                  </a:lnTo>
                  <a:lnTo>
                    <a:pt x="334" y="94"/>
                  </a:lnTo>
                  <a:lnTo>
                    <a:pt x="348" y="104"/>
                  </a:lnTo>
                  <a:lnTo>
                    <a:pt x="362" y="116"/>
                  </a:lnTo>
                  <a:lnTo>
                    <a:pt x="380" y="128"/>
                  </a:lnTo>
                  <a:lnTo>
                    <a:pt x="397" y="141"/>
                  </a:lnTo>
                  <a:lnTo>
                    <a:pt x="413" y="155"/>
                  </a:lnTo>
                  <a:lnTo>
                    <a:pt x="428" y="169"/>
                  </a:lnTo>
                  <a:lnTo>
                    <a:pt x="443" y="182"/>
                  </a:lnTo>
                  <a:lnTo>
                    <a:pt x="460" y="199"/>
                  </a:lnTo>
                  <a:lnTo>
                    <a:pt x="476" y="213"/>
                  </a:lnTo>
                  <a:lnTo>
                    <a:pt x="489" y="227"/>
                  </a:lnTo>
                  <a:lnTo>
                    <a:pt x="504" y="244"/>
                  </a:lnTo>
                  <a:lnTo>
                    <a:pt x="516" y="256"/>
                  </a:lnTo>
                  <a:lnTo>
                    <a:pt x="530" y="271"/>
                  </a:lnTo>
                  <a:lnTo>
                    <a:pt x="543" y="287"/>
                  </a:lnTo>
                  <a:lnTo>
                    <a:pt x="557" y="306"/>
                  </a:lnTo>
                  <a:lnTo>
                    <a:pt x="569" y="321"/>
                  </a:lnTo>
                  <a:lnTo>
                    <a:pt x="583" y="339"/>
                  </a:lnTo>
                  <a:lnTo>
                    <a:pt x="598" y="360"/>
                  </a:lnTo>
                  <a:lnTo>
                    <a:pt x="611" y="378"/>
                  </a:lnTo>
                  <a:lnTo>
                    <a:pt x="625" y="399"/>
                  </a:lnTo>
                  <a:lnTo>
                    <a:pt x="639" y="420"/>
                  </a:lnTo>
                  <a:lnTo>
                    <a:pt x="651" y="442"/>
                  </a:lnTo>
                  <a:lnTo>
                    <a:pt x="664" y="465"/>
                  </a:lnTo>
                  <a:lnTo>
                    <a:pt x="674" y="485"/>
                  </a:lnTo>
                  <a:lnTo>
                    <a:pt x="684" y="504"/>
                  </a:lnTo>
                  <a:lnTo>
                    <a:pt x="693" y="526"/>
                  </a:lnTo>
                  <a:lnTo>
                    <a:pt x="698" y="541"/>
                  </a:lnTo>
                  <a:lnTo>
                    <a:pt x="871" y="473"/>
                  </a:lnTo>
                  <a:lnTo>
                    <a:pt x="602" y="830"/>
                  </a:lnTo>
                  <a:lnTo>
                    <a:pt x="126" y="771"/>
                  </a:lnTo>
                  <a:lnTo>
                    <a:pt x="315" y="695"/>
                  </a:lnTo>
                  <a:lnTo>
                    <a:pt x="303" y="670"/>
                  </a:lnTo>
                  <a:lnTo>
                    <a:pt x="291" y="646"/>
                  </a:lnTo>
                  <a:lnTo>
                    <a:pt x="274" y="619"/>
                  </a:lnTo>
                  <a:lnTo>
                    <a:pt x="255" y="592"/>
                  </a:lnTo>
                  <a:lnTo>
                    <a:pt x="239" y="569"/>
                  </a:lnTo>
                  <a:lnTo>
                    <a:pt x="221" y="547"/>
                  </a:lnTo>
                  <a:lnTo>
                    <a:pt x="202" y="525"/>
                  </a:lnTo>
                  <a:lnTo>
                    <a:pt x="184" y="506"/>
                  </a:lnTo>
                  <a:lnTo>
                    <a:pt x="165" y="488"/>
                  </a:lnTo>
                  <a:lnTo>
                    <a:pt x="143" y="469"/>
                  </a:lnTo>
                  <a:lnTo>
                    <a:pt x="122" y="452"/>
                  </a:lnTo>
                  <a:lnTo>
                    <a:pt x="102" y="436"/>
                  </a:lnTo>
                  <a:lnTo>
                    <a:pt x="82" y="421"/>
                  </a:lnTo>
                  <a:lnTo>
                    <a:pt x="58" y="406"/>
                  </a:lnTo>
                  <a:lnTo>
                    <a:pt x="34" y="391"/>
                  </a:lnTo>
                  <a:lnTo>
                    <a:pt x="17" y="384"/>
                  </a:lnTo>
                  <a:lnTo>
                    <a:pt x="0" y="374"/>
                  </a:lnTo>
                  <a:lnTo>
                    <a:pt x="177" y="0"/>
                  </a:lnTo>
                  <a:close/>
                </a:path>
              </a:pathLst>
            </a:custGeom>
            <a:solidFill>
              <a:srgbClr val="000000"/>
            </a:solidFill>
            <a:ln w="9525" cmpd="sng">
              <a:solidFill>
                <a:srgbClr val="000000"/>
              </a:solidFill>
              <a:prstDash val="solid"/>
              <a:round/>
              <a:headEnd/>
              <a:tailEnd/>
            </a:ln>
          </p:spPr>
          <p:txBody>
            <a:bodyPr/>
            <a:lstStyle/>
            <a:p>
              <a:endParaRPr lang="en-US" dirty="0"/>
            </a:p>
          </p:txBody>
        </p:sp>
      </p:grpSp>
      <p:grpSp>
        <p:nvGrpSpPr>
          <p:cNvPr id="10" name="Group 34"/>
          <p:cNvGrpSpPr>
            <a:grpSpLocks/>
          </p:cNvGrpSpPr>
          <p:nvPr/>
        </p:nvGrpSpPr>
        <p:grpSpPr bwMode="auto">
          <a:xfrm>
            <a:off x="4061196" y="1756890"/>
            <a:ext cx="3515118" cy="3727450"/>
            <a:chOff x="1715" y="1168"/>
            <a:chExt cx="2398" cy="2348"/>
          </a:xfrm>
        </p:grpSpPr>
        <p:sp>
          <p:nvSpPr>
            <p:cNvPr id="11" name="Freeform 15"/>
            <p:cNvSpPr>
              <a:spLocks noChangeAspect="1"/>
            </p:cNvSpPr>
            <p:nvPr/>
          </p:nvSpPr>
          <p:spPr bwMode="auto">
            <a:xfrm>
              <a:off x="1928" y="1168"/>
              <a:ext cx="868" cy="866"/>
            </a:xfrm>
            <a:custGeom>
              <a:avLst/>
              <a:gdLst/>
              <a:ahLst/>
              <a:cxnLst>
                <a:cxn ang="0">
                  <a:pos x="0" y="676"/>
                </a:cxn>
                <a:cxn ang="0">
                  <a:pos x="8" y="658"/>
                </a:cxn>
                <a:cxn ang="0">
                  <a:pos x="16" y="644"/>
                </a:cxn>
                <a:cxn ang="0">
                  <a:pos x="24" y="629"/>
                </a:cxn>
                <a:cxn ang="0">
                  <a:pos x="31" y="614"/>
                </a:cxn>
                <a:cxn ang="0">
                  <a:pos x="40" y="599"/>
                </a:cxn>
                <a:cxn ang="0">
                  <a:pos x="50" y="583"/>
                </a:cxn>
                <a:cxn ang="0">
                  <a:pos x="59" y="569"/>
                </a:cxn>
                <a:cxn ang="0">
                  <a:pos x="68" y="554"/>
                </a:cxn>
                <a:cxn ang="0">
                  <a:pos x="80" y="536"/>
                </a:cxn>
                <a:cxn ang="0">
                  <a:pos x="93" y="518"/>
                </a:cxn>
                <a:cxn ang="0">
                  <a:pos x="103" y="504"/>
                </a:cxn>
                <a:cxn ang="0">
                  <a:pos x="115" y="490"/>
                </a:cxn>
                <a:cxn ang="0">
                  <a:pos x="127" y="473"/>
                </a:cxn>
                <a:cxn ang="0">
                  <a:pos x="141" y="456"/>
                </a:cxn>
                <a:cxn ang="0">
                  <a:pos x="154" y="440"/>
                </a:cxn>
                <a:cxn ang="0">
                  <a:pos x="168" y="424"/>
                </a:cxn>
                <a:cxn ang="0">
                  <a:pos x="181" y="411"/>
                </a:cxn>
                <a:cxn ang="0">
                  <a:pos x="198" y="392"/>
                </a:cxn>
                <a:cxn ang="0">
                  <a:pos x="212" y="376"/>
                </a:cxn>
                <a:cxn ang="0">
                  <a:pos x="226" y="363"/>
                </a:cxn>
                <a:cxn ang="0">
                  <a:pos x="243" y="348"/>
                </a:cxn>
                <a:cxn ang="0">
                  <a:pos x="255" y="337"/>
                </a:cxn>
                <a:cxn ang="0">
                  <a:pos x="271" y="323"/>
                </a:cxn>
                <a:cxn ang="0">
                  <a:pos x="286" y="310"/>
                </a:cxn>
                <a:cxn ang="0">
                  <a:pos x="305" y="296"/>
                </a:cxn>
                <a:cxn ang="0">
                  <a:pos x="320" y="284"/>
                </a:cxn>
                <a:cxn ang="0">
                  <a:pos x="338" y="270"/>
                </a:cxn>
                <a:cxn ang="0">
                  <a:pos x="359" y="255"/>
                </a:cxn>
                <a:cxn ang="0">
                  <a:pos x="377" y="241"/>
                </a:cxn>
                <a:cxn ang="0">
                  <a:pos x="398" y="227"/>
                </a:cxn>
                <a:cxn ang="0">
                  <a:pos x="419" y="213"/>
                </a:cxn>
                <a:cxn ang="0">
                  <a:pos x="441" y="201"/>
                </a:cxn>
                <a:cxn ang="0">
                  <a:pos x="464" y="188"/>
                </a:cxn>
                <a:cxn ang="0">
                  <a:pos x="484" y="179"/>
                </a:cxn>
                <a:cxn ang="0">
                  <a:pos x="503" y="168"/>
                </a:cxn>
                <a:cxn ang="0">
                  <a:pos x="525" y="159"/>
                </a:cxn>
                <a:cxn ang="0">
                  <a:pos x="540" y="153"/>
                </a:cxn>
                <a:cxn ang="0">
                  <a:pos x="474" y="0"/>
                </a:cxn>
                <a:cxn ang="0">
                  <a:pos x="855" y="218"/>
                </a:cxn>
                <a:cxn ang="0">
                  <a:pos x="756" y="670"/>
                </a:cxn>
                <a:cxn ang="0">
                  <a:pos x="695" y="536"/>
                </a:cxn>
                <a:cxn ang="0">
                  <a:pos x="669" y="548"/>
                </a:cxn>
                <a:cxn ang="0">
                  <a:pos x="645" y="561"/>
                </a:cxn>
                <a:cxn ang="0">
                  <a:pos x="619" y="578"/>
                </a:cxn>
                <a:cxn ang="0">
                  <a:pos x="590" y="597"/>
                </a:cxn>
                <a:cxn ang="0">
                  <a:pos x="568" y="613"/>
                </a:cxn>
                <a:cxn ang="0">
                  <a:pos x="546" y="632"/>
                </a:cxn>
                <a:cxn ang="0">
                  <a:pos x="524" y="650"/>
                </a:cxn>
                <a:cxn ang="0">
                  <a:pos x="505" y="668"/>
                </a:cxn>
                <a:cxn ang="0">
                  <a:pos x="488" y="688"/>
                </a:cxn>
                <a:cxn ang="0">
                  <a:pos x="468" y="709"/>
                </a:cxn>
                <a:cxn ang="0">
                  <a:pos x="451" y="730"/>
                </a:cxn>
                <a:cxn ang="0">
                  <a:pos x="435" y="751"/>
                </a:cxn>
                <a:cxn ang="0">
                  <a:pos x="420" y="770"/>
                </a:cxn>
                <a:cxn ang="0">
                  <a:pos x="405" y="795"/>
                </a:cxn>
                <a:cxn ang="0">
                  <a:pos x="391" y="818"/>
                </a:cxn>
                <a:cxn ang="0">
                  <a:pos x="383" y="836"/>
                </a:cxn>
                <a:cxn ang="0">
                  <a:pos x="373" y="853"/>
                </a:cxn>
                <a:cxn ang="0">
                  <a:pos x="0" y="676"/>
                </a:cxn>
              </a:cxnLst>
              <a:rect l="0" t="0" r="r" b="b"/>
              <a:pathLst>
                <a:path w="855" h="853">
                  <a:moveTo>
                    <a:pt x="0" y="676"/>
                  </a:moveTo>
                  <a:lnTo>
                    <a:pt x="8" y="658"/>
                  </a:lnTo>
                  <a:lnTo>
                    <a:pt x="16" y="644"/>
                  </a:lnTo>
                  <a:lnTo>
                    <a:pt x="24" y="629"/>
                  </a:lnTo>
                  <a:lnTo>
                    <a:pt x="31" y="614"/>
                  </a:lnTo>
                  <a:lnTo>
                    <a:pt x="40" y="599"/>
                  </a:lnTo>
                  <a:lnTo>
                    <a:pt x="50" y="583"/>
                  </a:lnTo>
                  <a:lnTo>
                    <a:pt x="59" y="569"/>
                  </a:lnTo>
                  <a:lnTo>
                    <a:pt x="68" y="554"/>
                  </a:lnTo>
                  <a:lnTo>
                    <a:pt x="80" y="536"/>
                  </a:lnTo>
                  <a:lnTo>
                    <a:pt x="93" y="518"/>
                  </a:lnTo>
                  <a:lnTo>
                    <a:pt x="103" y="504"/>
                  </a:lnTo>
                  <a:lnTo>
                    <a:pt x="115" y="490"/>
                  </a:lnTo>
                  <a:lnTo>
                    <a:pt x="127" y="473"/>
                  </a:lnTo>
                  <a:lnTo>
                    <a:pt x="141" y="456"/>
                  </a:lnTo>
                  <a:lnTo>
                    <a:pt x="154" y="440"/>
                  </a:lnTo>
                  <a:lnTo>
                    <a:pt x="168" y="424"/>
                  </a:lnTo>
                  <a:lnTo>
                    <a:pt x="181" y="411"/>
                  </a:lnTo>
                  <a:lnTo>
                    <a:pt x="198" y="392"/>
                  </a:lnTo>
                  <a:lnTo>
                    <a:pt x="212" y="376"/>
                  </a:lnTo>
                  <a:lnTo>
                    <a:pt x="226" y="363"/>
                  </a:lnTo>
                  <a:lnTo>
                    <a:pt x="243" y="348"/>
                  </a:lnTo>
                  <a:lnTo>
                    <a:pt x="255" y="337"/>
                  </a:lnTo>
                  <a:lnTo>
                    <a:pt x="271" y="323"/>
                  </a:lnTo>
                  <a:lnTo>
                    <a:pt x="286" y="310"/>
                  </a:lnTo>
                  <a:lnTo>
                    <a:pt x="305" y="296"/>
                  </a:lnTo>
                  <a:lnTo>
                    <a:pt x="320" y="284"/>
                  </a:lnTo>
                  <a:lnTo>
                    <a:pt x="338" y="270"/>
                  </a:lnTo>
                  <a:lnTo>
                    <a:pt x="359" y="255"/>
                  </a:lnTo>
                  <a:lnTo>
                    <a:pt x="377" y="241"/>
                  </a:lnTo>
                  <a:lnTo>
                    <a:pt x="398" y="227"/>
                  </a:lnTo>
                  <a:lnTo>
                    <a:pt x="419" y="213"/>
                  </a:lnTo>
                  <a:lnTo>
                    <a:pt x="441" y="201"/>
                  </a:lnTo>
                  <a:lnTo>
                    <a:pt x="464" y="188"/>
                  </a:lnTo>
                  <a:lnTo>
                    <a:pt x="484" y="179"/>
                  </a:lnTo>
                  <a:lnTo>
                    <a:pt x="503" y="168"/>
                  </a:lnTo>
                  <a:lnTo>
                    <a:pt x="525" y="159"/>
                  </a:lnTo>
                  <a:lnTo>
                    <a:pt x="540" y="153"/>
                  </a:lnTo>
                  <a:lnTo>
                    <a:pt x="474" y="0"/>
                  </a:lnTo>
                  <a:lnTo>
                    <a:pt x="855" y="218"/>
                  </a:lnTo>
                  <a:lnTo>
                    <a:pt x="756" y="670"/>
                  </a:lnTo>
                  <a:lnTo>
                    <a:pt x="695" y="536"/>
                  </a:lnTo>
                  <a:lnTo>
                    <a:pt x="669" y="548"/>
                  </a:lnTo>
                  <a:lnTo>
                    <a:pt x="645" y="561"/>
                  </a:lnTo>
                  <a:lnTo>
                    <a:pt x="619" y="578"/>
                  </a:lnTo>
                  <a:lnTo>
                    <a:pt x="590" y="597"/>
                  </a:lnTo>
                  <a:lnTo>
                    <a:pt x="568" y="613"/>
                  </a:lnTo>
                  <a:lnTo>
                    <a:pt x="546" y="632"/>
                  </a:lnTo>
                  <a:lnTo>
                    <a:pt x="524" y="650"/>
                  </a:lnTo>
                  <a:lnTo>
                    <a:pt x="505" y="668"/>
                  </a:lnTo>
                  <a:lnTo>
                    <a:pt x="488" y="688"/>
                  </a:lnTo>
                  <a:lnTo>
                    <a:pt x="468" y="709"/>
                  </a:lnTo>
                  <a:lnTo>
                    <a:pt x="451" y="730"/>
                  </a:lnTo>
                  <a:lnTo>
                    <a:pt x="435" y="751"/>
                  </a:lnTo>
                  <a:lnTo>
                    <a:pt x="420" y="770"/>
                  </a:lnTo>
                  <a:lnTo>
                    <a:pt x="405" y="795"/>
                  </a:lnTo>
                  <a:lnTo>
                    <a:pt x="391" y="818"/>
                  </a:lnTo>
                  <a:lnTo>
                    <a:pt x="383" y="836"/>
                  </a:lnTo>
                  <a:lnTo>
                    <a:pt x="373" y="853"/>
                  </a:lnTo>
                  <a:lnTo>
                    <a:pt x="0" y="676"/>
                  </a:lnTo>
                  <a:close/>
                </a:path>
              </a:pathLst>
            </a:custGeom>
            <a:solidFill>
              <a:schemeClr val="tx2">
                <a:lumMod val="50000"/>
              </a:schemeClr>
            </a:solidFill>
            <a:ln w="9525" cmpd="sng">
              <a:solidFill>
                <a:srgbClr val="000000"/>
              </a:solidFill>
              <a:prstDash val="solid"/>
              <a:round/>
              <a:headEnd/>
              <a:tailEnd/>
            </a:ln>
          </p:spPr>
          <p:txBody>
            <a:bodyPr/>
            <a:lstStyle/>
            <a:p>
              <a:endParaRPr lang="en-US" dirty="0"/>
            </a:p>
          </p:txBody>
        </p:sp>
        <p:sp>
          <p:nvSpPr>
            <p:cNvPr id="12" name="Freeform 16"/>
            <p:cNvSpPr>
              <a:spLocks noChangeAspect="1"/>
            </p:cNvSpPr>
            <p:nvPr/>
          </p:nvSpPr>
          <p:spPr bwMode="auto">
            <a:xfrm>
              <a:off x="1715" y="1778"/>
              <a:ext cx="763" cy="963"/>
            </a:xfrm>
            <a:custGeom>
              <a:avLst/>
              <a:gdLst/>
              <a:ahLst/>
              <a:cxnLst>
                <a:cxn ang="0">
                  <a:pos x="754" y="393"/>
                </a:cxn>
                <a:cxn ang="0">
                  <a:pos x="562" y="315"/>
                </a:cxn>
                <a:cxn ang="0">
                  <a:pos x="554" y="333"/>
                </a:cxn>
                <a:cxn ang="0">
                  <a:pos x="550" y="350"/>
                </a:cxn>
                <a:cxn ang="0">
                  <a:pos x="544" y="369"/>
                </a:cxn>
                <a:cxn ang="0">
                  <a:pos x="540" y="389"/>
                </a:cxn>
                <a:cxn ang="0">
                  <a:pos x="534" y="414"/>
                </a:cxn>
                <a:cxn ang="0">
                  <a:pos x="531" y="435"/>
                </a:cxn>
                <a:cxn ang="0">
                  <a:pos x="528" y="458"/>
                </a:cxn>
                <a:cxn ang="0">
                  <a:pos x="525" y="484"/>
                </a:cxn>
                <a:cxn ang="0">
                  <a:pos x="523" y="510"/>
                </a:cxn>
                <a:cxn ang="0">
                  <a:pos x="523" y="557"/>
                </a:cxn>
                <a:cxn ang="0">
                  <a:pos x="524" y="582"/>
                </a:cxn>
                <a:cxn ang="0">
                  <a:pos x="525" y="605"/>
                </a:cxn>
                <a:cxn ang="0">
                  <a:pos x="529" y="628"/>
                </a:cxn>
                <a:cxn ang="0">
                  <a:pos x="533" y="651"/>
                </a:cxn>
                <a:cxn ang="0">
                  <a:pos x="538" y="673"/>
                </a:cxn>
                <a:cxn ang="0">
                  <a:pos x="543" y="699"/>
                </a:cxn>
                <a:cxn ang="0">
                  <a:pos x="551" y="724"/>
                </a:cxn>
                <a:cxn ang="0">
                  <a:pos x="191" y="951"/>
                </a:cxn>
                <a:cxn ang="0">
                  <a:pos x="183" y="927"/>
                </a:cxn>
                <a:cxn ang="0">
                  <a:pos x="175" y="908"/>
                </a:cxn>
                <a:cxn ang="0">
                  <a:pos x="169" y="889"/>
                </a:cxn>
                <a:cxn ang="0">
                  <a:pos x="162" y="868"/>
                </a:cxn>
                <a:cxn ang="0">
                  <a:pos x="156" y="850"/>
                </a:cxn>
                <a:cxn ang="0">
                  <a:pos x="150" y="831"/>
                </a:cxn>
                <a:cxn ang="0">
                  <a:pos x="145" y="812"/>
                </a:cxn>
                <a:cxn ang="0">
                  <a:pos x="141" y="794"/>
                </a:cxn>
                <a:cxn ang="0">
                  <a:pos x="137" y="775"/>
                </a:cxn>
                <a:cxn ang="0">
                  <a:pos x="131" y="753"/>
                </a:cxn>
                <a:cxn ang="0">
                  <a:pos x="128" y="730"/>
                </a:cxn>
                <a:cxn ang="0">
                  <a:pos x="123" y="709"/>
                </a:cxn>
                <a:cxn ang="0">
                  <a:pos x="119" y="688"/>
                </a:cxn>
                <a:cxn ang="0">
                  <a:pos x="117" y="664"/>
                </a:cxn>
                <a:cxn ang="0">
                  <a:pos x="115" y="641"/>
                </a:cxn>
                <a:cxn ang="0">
                  <a:pos x="112" y="615"/>
                </a:cxn>
                <a:cxn ang="0">
                  <a:pos x="110" y="589"/>
                </a:cxn>
                <a:cxn ang="0">
                  <a:pos x="110" y="564"/>
                </a:cxn>
                <a:cxn ang="0">
                  <a:pos x="110" y="538"/>
                </a:cxn>
                <a:cxn ang="0">
                  <a:pos x="110" y="505"/>
                </a:cxn>
                <a:cxn ang="0">
                  <a:pos x="111" y="475"/>
                </a:cxn>
                <a:cxn ang="0">
                  <a:pos x="112" y="455"/>
                </a:cxn>
                <a:cxn ang="0">
                  <a:pos x="115" y="431"/>
                </a:cxn>
                <a:cxn ang="0">
                  <a:pos x="117" y="408"/>
                </a:cxn>
                <a:cxn ang="0">
                  <a:pos x="120" y="380"/>
                </a:cxn>
                <a:cxn ang="0">
                  <a:pos x="124" y="356"/>
                </a:cxn>
                <a:cxn ang="0">
                  <a:pos x="129" y="334"/>
                </a:cxn>
                <a:cxn ang="0">
                  <a:pos x="134" y="306"/>
                </a:cxn>
                <a:cxn ang="0">
                  <a:pos x="140" y="284"/>
                </a:cxn>
                <a:cxn ang="0">
                  <a:pos x="145" y="258"/>
                </a:cxn>
                <a:cxn ang="0">
                  <a:pos x="152" y="236"/>
                </a:cxn>
                <a:cxn ang="0">
                  <a:pos x="160" y="212"/>
                </a:cxn>
                <a:cxn ang="0">
                  <a:pos x="167" y="187"/>
                </a:cxn>
                <a:cxn ang="0">
                  <a:pos x="178" y="158"/>
                </a:cxn>
                <a:cxn ang="0">
                  <a:pos x="0" y="83"/>
                </a:cxn>
                <a:cxn ang="0">
                  <a:pos x="469" y="0"/>
                </a:cxn>
                <a:cxn ang="0">
                  <a:pos x="754" y="393"/>
                </a:cxn>
              </a:cxnLst>
              <a:rect l="0" t="0" r="r" b="b"/>
              <a:pathLst>
                <a:path w="754" h="951">
                  <a:moveTo>
                    <a:pt x="754" y="393"/>
                  </a:moveTo>
                  <a:lnTo>
                    <a:pt x="562" y="315"/>
                  </a:lnTo>
                  <a:lnTo>
                    <a:pt x="554" y="333"/>
                  </a:lnTo>
                  <a:lnTo>
                    <a:pt x="550" y="350"/>
                  </a:lnTo>
                  <a:lnTo>
                    <a:pt x="544" y="369"/>
                  </a:lnTo>
                  <a:lnTo>
                    <a:pt x="540" y="389"/>
                  </a:lnTo>
                  <a:lnTo>
                    <a:pt x="534" y="414"/>
                  </a:lnTo>
                  <a:lnTo>
                    <a:pt x="531" y="435"/>
                  </a:lnTo>
                  <a:lnTo>
                    <a:pt x="528" y="458"/>
                  </a:lnTo>
                  <a:lnTo>
                    <a:pt x="525" y="484"/>
                  </a:lnTo>
                  <a:lnTo>
                    <a:pt x="523" y="510"/>
                  </a:lnTo>
                  <a:lnTo>
                    <a:pt x="523" y="557"/>
                  </a:lnTo>
                  <a:lnTo>
                    <a:pt x="524" y="582"/>
                  </a:lnTo>
                  <a:lnTo>
                    <a:pt x="525" y="605"/>
                  </a:lnTo>
                  <a:lnTo>
                    <a:pt x="529" y="628"/>
                  </a:lnTo>
                  <a:lnTo>
                    <a:pt x="533" y="651"/>
                  </a:lnTo>
                  <a:lnTo>
                    <a:pt x="538" y="673"/>
                  </a:lnTo>
                  <a:lnTo>
                    <a:pt x="543" y="699"/>
                  </a:lnTo>
                  <a:lnTo>
                    <a:pt x="551" y="724"/>
                  </a:lnTo>
                  <a:lnTo>
                    <a:pt x="191" y="951"/>
                  </a:lnTo>
                  <a:lnTo>
                    <a:pt x="183" y="927"/>
                  </a:lnTo>
                  <a:lnTo>
                    <a:pt x="175" y="908"/>
                  </a:lnTo>
                  <a:lnTo>
                    <a:pt x="169" y="889"/>
                  </a:lnTo>
                  <a:lnTo>
                    <a:pt x="162" y="868"/>
                  </a:lnTo>
                  <a:lnTo>
                    <a:pt x="156" y="850"/>
                  </a:lnTo>
                  <a:lnTo>
                    <a:pt x="150" y="831"/>
                  </a:lnTo>
                  <a:lnTo>
                    <a:pt x="145" y="812"/>
                  </a:lnTo>
                  <a:lnTo>
                    <a:pt x="141" y="794"/>
                  </a:lnTo>
                  <a:lnTo>
                    <a:pt x="137" y="775"/>
                  </a:lnTo>
                  <a:lnTo>
                    <a:pt x="131" y="753"/>
                  </a:lnTo>
                  <a:lnTo>
                    <a:pt x="128" y="730"/>
                  </a:lnTo>
                  <a:lnTo>
                    <a:pt x="123" y="709"/>
                  </a:lnTo>
                  <a:lnTo>
                    <a:pt x="119" y="688"/>
                  </a:lnTo>
                  <a:lnTo>
                    <a:pt x="117" y="664"/>
                  </a:lnTo>
                  <a:lnTo>
                    <a:pt x="115" y="641"/>
                  </a:lnTo>
                  <a:lnTo>
                    <a:pt x="112" y="615"/>
                  </a:lnTo>
                  <a:lnTo>
                    <a:pt x="110" y="589"/>
                  </a:lnTo>
                  <a:lnTo>
                    <a:pt x="110" y="564"/>
                  </a:lnTo>
                  <a:lnTo>
                    <a:pt x="110" y="538"/>
                  </a:lnTo>
                  <a:lnTo>
                    <a:pt x="110" y="505"/>
                  </a:lnTo>
                  <a:lnTo>
                    <a:pt x="111" y="475"/>
                  </a:lnTo>
                  <a:lnTo>
                    <a:pt x="112" y="455"/>
                  </a:lnTo>
                  <a:lnTo>
                    <a:pt x="115" y="431"/>
                  </a:lnTo>
                  <a:lnTo>
                    <a:pt x="117" y="408"/>
                  </a:lnTo>
                  <a:lnTo>
                    <a:pt x="120" y="380"/>
                  </a:lnTo>
                  <a:lnTo>
                    <a:pt x="124" y="356"/>
                  </a:lnTo>
                  <a:lnTo>
                    <a:pt x="129" y="334"/>
                  </a:lnTo>
                  <a:lnTo>
                    <a:pt x="134" y="306"/>
                  </a:lnTo>
                  <a:lnTo>
                    <a:pt x="140" y="284"/>
                  </a:lnTo>
                  <a:lnTo>
                    <a:pt x="145" y="258"/>
                  </a:lnTo>
                  <a:lnTo>
                    <a:pt x="152" y="236"/>
                  </a:lnTo>
                  <a:lnTo>
                    <a:pt x="160" y="212"/>
                  </a:lnTo>
                  <a:lnTo>
                    <a:pt x="167" y="187"/>
                  </a:lnTo>
                  <a:lnTo>
                    <a:pt x="178" y="158"/>
                  </a:lnTo>
                  <a:lnTo>
                    <a:pt x="0" y="83"/>
                  </a:lnTo>
                  <a:lnTo>
                    <a:pt x="469" y="0"/>
                  </a:lnTo>
                  <a:lnTo>
                    <a:pt x="754" y="393"/>
                  </a:lnTo>
                  <a:close/>
                </a:path>
              </a:pathLst>
            </a:custGeom>
            <a:solidFill>
              <a:schemeClr val="tx2">
                <a:lumMod val="75000"/>
              </a:schemeClr>
            </a:solidFill>
            <a:ln w="9525" cmpd="sng">
              <a:solidFill>
                <a:srgbClr val="000000"/>
              </a:solidFill>
              <a:prstDash val="solid"/>
              <a:round/>
              <a:headEnd/>
              <a:tailEnd/>
            </a:ln>
          </p:spPr>
          <p:txBody>
            <a:bodyPr/>
            <a:lstStyle/>
            <a:p>
              <a:endParaRPr lang="en-US" dirty="0"/>
            </a:p>
          </p:txBody>
        </p:sp>
        <p:sp>
          <p:nvSpPr>
            <p:cNvPr id="13" name="Freeform 17"/>
            <p:cNvSpPr>
              <a:spLocks noChangeAspect="1"/>
            </p:cNvSpPr>
            <p:nvPr/>
          </p:nvSpPr>
          <p:spPr bwMode="auto">
            <a:xfrm>
              <a:off x="1749" y="2474"/>
              <a:ext cx="869" cy="825"/>
            </a:xfrm>
            <a:custGeom>
              <a:avLst/>
              <a:gdLst/>
              <a:ahLst/>
              <a:cxnLst>
                <a:cxn ang="0">
                  <a:pos x="680" y="814"/>
                </a:cxn>
                <a:cxn ang="0">
                  <a:pos x="662" y="805"/>
                </a:cxn>
                <a:cxn ang="0">
                  <a:pos x="648" y="798"/>
                </a:cxn>
                <a:cxn ang="0">
                  <a:pos x="632" y="790"/>
                </a:cxn>
                <a:cxn ang="0">
                  <a:pos x="618" y="782"/>
                </a:cxn>
                <a:cxn ang="0">
                  <a:pos x="603" y="774"/>
                </a:cxn>
                <a:cxn ang="0">
                  <a:pos x="587" y="765"/>
                </a:cxn>
                <a:cxn ang="0">
                  <a:pos x="573" y="755"/>
                </a:cxn>
                <a:cxn ang="0">
                  <a:pos x="558" y="746"/>
                </a:cxn>
                <a:cxn ang="0">
                  <a:pos x="541" y="734"/>
                </a:cxn>
                <a:cxn ang="0">
                  <a:pos x="522" y="722"/>
                </a:cxn>
                <a:cxn ang="0">
                  <a:pos x="508" y="711"/>
                </a:cxn>
                <a:cxn ang="0">
                  <a:pos x="494" y="699"/>
                </a:cxn>
                <a:cxn ang="0">
                  <a:pos x="477" y="687"/>
                </a:cxn>
                <a:cxn ang="0">
                  <a:pos x="460" y="673"/>
                </a:cxn>
                <a:cxn ang="0">
                  <a:pos x="444" y="660"/>
                </a:cxn>
                <a:cxn ang="0">
                  <a:pos x="428" y="646"/>
                </a:cxn>
                <a:cxn ang="0">
                  <a:pos x="414" y="634"/>
                </a:cxn>
                <a:cxn ang="0">
                  <a:pos x="396" y="616"/>
                </a:cxn>
                <a:cxn ang="0">
                  <a:pos x="380" y="602"/>
                </a:cxn>
                <a:cxn ang="0">
                  <a:pos x="367" y="587"/>
                </a:cxn>
                <a:cxn ang="0">
                  <a:pos x="352" y="571"/>
                </a:cxn>
                <a:cxn ang="0">
                  <a:pos x="341" y="559"/>
                </a:cxn>
                <a:cxn ang="0">
                  <a:pos x="327" y="543"/>
                </a:cxn>
                <a:cxn ang="0">
                  <a:pos x="314" y="528"/>
                </a:cxn>
                <a:cxn ang="0">
                  <a:pos x="300" y="509"/>
                </a:cxn>
                <a:cxn ang="0">
                  <a:pos x="287" y="494"/>
                </a:cxn>
                <a:cxn ang="0">
                  <a:pos x="273" y="476"/>
                </a:cxn>
                <a:cxn ang="0">
                  <a:pos x="258" y="455"/>
                </a:cxn>
                <a:cxn ang="0">
                  <a:pos x="245" y="437"/>
                </a:cxn>
                <a:cxn ang="0">
                  <a:pos x="230" y="416"/>
                </a:cxn>
                <a:cxn ang="0">
                  <a:pos x="217" y="395"/>
                </a:cxn>
                <a:cxn ang="0">
                  <a:pos x="205" y="373"/>
                </a:cxn>
                <a:cxn ang="0">
                  <a:pos x="192" y="349"/>
                </a:cxn>
                <a:cxn ang="0">
                  <a:pos x="183" y="330"/>
                </a:cxn>
                <a:cxn ang="0">
                  <a:pos x="172" y="311"/>
                </a:cxn>
                <a:cxn ang="0">
                  <a:pos x="163" y="290"/>
                </a:cxn>
                <a:cxn ang="0">
                  <a:pos x="0" y="367"/>
                </a:cxn>
                <a:cxn ang="0">
                  <a:pos x="269" y="0"/>
                </a:cxn>
                <a:cxn ang="0">
                  <a:pos x="724" y="40"/>
                </a:cxn>
                <a:cxn ang="0">
                  <a:pos x="541" y="122"/>
                </a:cxn>
                <a:cxn ang="0">
                  <a:pos x="552" y="145"/>
                </a:cxn>
                <a:cxn ang="0">
                  <a:pos x="565" y="169"/>
                </a:cxn>
                <a:cxn ang="0">
                  <a:pos x="582" y="195"/>
                </a:cxn>
                <a:cxn ang="0">
                  <a:pos x="601" y="224"/>
                </a:cxn>
                <a:cxn ang="0">
                  <a:pos x="617" y="246"/>
                </a:cxn>
                <a:cxn ang="0">
                  <a:pos x="636" y="268"/>
                </a:cxn>
                <a:cxn ang="0">
                  <a:pos x="653" y="290"/>
                </a:cxn>
                <a:cxn ang="0">
                  <a:pos x="672" y="309"/>
                </a:cxn>
                <a:cxn ang="0">
                  <a:pos x="692" y="326"/>
                </a:cxn>
                <a:cxn ang="0">
                  <a:pos x="713" y="346"/>
                </a:cxn>
                <a:cxn ang="0">
                  <a:pos x="734" y="363"/>
                </a:cxn>
                <a:cxn ang="0">
                  <a:pos x="754" y="379"/>
                </a:cxn>
                <a:cxn ang="0">
                  <a:pos x="773" y="394"/>
                </a:cxn>
                <a:cxn ang="0">
                  <a:pos x="798" y="409"/>
                </a:cxn>
                <a:cxn ang="0">
                  <a:pos x="822" y="423"/>
                </a:cxn>
                <a:cxn ang="0">
                  <a:pos x="840" y="431"/>
                </a:cxn>
                <a:cxn ang="0">
                  <a:pos x="856" y="440"/>
                </a:cxn>
                <a:cxn ang="0">
                  <a:pos x="680" y="814"/>
                </a:cxn>
              </a:cxnLst>
              <a:rect l="0" t="0" r="r" b="b"/>
              <a:pathLst>
                <a:path w="856" h="814">
                  <a:moveTo>
                    <a:pt x="680" y="814"/>
                  </a:moveTo>
                  <a:lnTo>
                    <a:pt x="662" y="805"/>
                  </a:lnTo>
                  <a:lnTo>
                    <a:pt x="648" y="798"/>
                  </a:lnTo>
                  <a:lnTo>
                    <a:pt x="632" y="790"/>
                  </a:lnTo>
                  <a:lnTo>
                    <a:pt x="618" y="782"/>
                  </a:lnTo>
                  <a:lnTo>
                    <a:pt x="603" y="774"/>
                  </a:lnTo>
                  <a:lnTo>
                    <a:pt x="587" y="765"/>
                  </a:lnTo>
                  <a:lnTo>
                    <a:pt x="573" y="755"/>
                  </a:lnTo>
                  <a:lnTo>
                    <a:pt x="558" y="746"/>
                  </a:lnTo>
                  <a:lnTo>
                    <a:pt x="541" y="734"/>
                  </a:lnTo>
                  <a:lnTo>
                    <a:pt x="522" y="722"/>
                  </a:lnTo>
                  <a:lnTo>
                    <a:pt x="508" y="711"/>
                  </a:lnTo>
                  <a:lnTo>
                    <a:pt x="494" y="699"/>
                  </a:lnTo>
                  <a:lnTo>
                    <a:pt x="477" y="687"/>
                  </a:lnTo>
                  <a:lnTo>
                    <a:pt x="460" y="673"/>
                  </a:lnTo>
                  <a:lnTo>
                    <a:pt x="444" y="660"/>
                  </a:lnTo>
                  <a:lnTo>
                    <a:pt x="428" y="646"/>
                  </a:lnTo>
                  <a:lnTo>
                    <a:pt x="414" y="634"/>
                  </a:lnTo>
                  <a:lnTo>
                    <a:pt x="396" y="616"/>
                  </a:lnTo>
                  <a:lnTo>
                    <a:pt x="380" y="602"/>
                  </a:lnTo>
                  <a:lnTo>
                    <a:pt x="367" y="587"/>
                  </a:lnTo>
                  <a:lnTo>
                    <a:pt x="352" y="571"/>
                  </a:lnTo>
                  <a:lnTo>
                    <a:pt x="341" y="559"/>
                  </a:lnTo>
                  <a:lnTo>
                    <a:pt x="327" y="543"/>
                  </a:lnTo>
                  <a:lnTo>
                    <a:pt x="314" y="528"/>
                  </a:lnTo>
                  <a:lnTo>
                    <a:pt x="300" y="509"/>
                  </a:lnTo>
                  <a:lnTo>
                    <a:pt x="287" y="494"/>
                  </a:lnTo>
                  <a:lnTo>
                    <a:pt x="273" y="476"/>
                  </a:lnTo>
                  <a:lnTo>
                    <a:pt x="258" y="455"/>
                  </a:lnTo>
                  <a:lnTo>
                    <a:pt x="245" y="437"/>
                  </a:lnTo>
                  <a:lnTo>
                    <a:pt x="230" y="416"/>
                  </a:lnTo>
                  <a:lnTo>
                    <a:pt x="217" y="395"/>
                  </a:lnTo>
                  <a:lnTo>
                    <a:pt x="205" y="373"/>
                  </a:lnTo>
                  <a:lnTo>
                    <a:pt x="192" y="349"/>
                  </a:lnTo>
                  <a:lnTo>
                    <a:pt x="183" y="330"/>
                  </a:lnTo>
                  <a:lnTo>
                    <a:pt x="172" y="311"/>
                  </a:lnTo>
                  <a:lnTo>
                    <a:pt x="163" y="290"/>
                  </a:lnTo>
                  <a:lnTo>
                    <a:pt x="0" y="367"/>
                  </a:lnTo>
                  <a:lnTo>
                    <a:pt x="269" y="0"/>
                  </a:lnTo>
                  <a:lnTo>
                    <a:pt x="724" y="40"/>
                  </a:lnTo>
                  <a:lnTo>
                    <a:pt x="541" y="122"/>
                  </a:lnTo>
                  <a:lnTo>
                    <a:pt x="552" y="145"/>
                  </a:lnTo>
                  <a:lnTo>
                    <a:pt x="565" y="169"/>
                  </a:lnTo>
                  <a:lnTo>
                    <a:pt x="582" y="195"/>
                  </a:lnTo>
                  <a:lnTo>
                    <a:pt x="601" y="224"/>
                  </a:lnTo>
                  <a:lnTo>
                    <a:pt x="617" y="246"/>
                  </a:lnTo>
                  <a:lnTo>
                    <a:pt x="636" y="268"/>
                  </a:lnTo>
                  <a:lnTo>
                    <a:pt x="653" y="290"/>
                  </a:lnTo>
                  <a:lnTo>
                    <a:pt x="672" y="309"/>
                  </a:lnTo>
                  <a:lnTo>
                    <a:pt x="692" y="326"/>
                  </a:lnTo>
                  <a:lnTo>
                    <a:pt x="713" y="346"/>
                  </a:lnTo>
                  <a:lnTo>
                    <a:pt x="734" y="363"/>
                  </a:lnTo>
                  <a:lnTo>
                    <a:pt x="754" y="379"/>
                  </a:lnTo>
                  <a:lnTo>
                    <a:pt x="773" y="394"/>
                  </a:lnTo>
                  <a:lnTo>
                    <a:pt x="798" y="409"/>
                  </a:lnTo>
                  <a:lnTo>
                    <a:pt x="822" y="423"/>
                  </a:lnTo>
                  <a:lnTo>
                    <a:pt x="840" y="431"/>
                  </a:lnTo>
                  <a:lnTo>
                    <a:pt x="856" y="440"/>
                  </a:lnTo>
                  <a:lnTo>
                    <a:pt x="680" y="814"/>
                  </a:lnTo>
                  <a:close/>
                </a:path>
              </a:pathLst>
            </a:custGeom>
            <a:solidFill>
              <a:schemeClr val="accent1">
                <a:lumMod val="75000"/>
              </a:schemeClr>
            </a:solidFill>
            <a:ln w="9525" cmpd="sng">
              <a:solidFill>
                <a:schemeClr val="accent1">
                  <a:lumMod val="50000"/>
                </a:schemeClr>
              </a:solidFill>
              <a:prstDash val="solid"/>
              <a:round/>
              <a:headEnd/>
              <a:tailEnd/>
            </a:ln>
          </p:spPr>
          <p:txBody>
            <a:bodyPr/>
            <a:lstStyle/>
            <a:p>
              <a:endParaRPr lang="en-US" dirty="0"/>
            </a:p>
          </p:txBody>
        </p:sp>
        <p:sp>
          <p:nvSpPr>
            <p:cNvPr id="14" name="Freeform 18"/>
            <p:cNvSpPr>
              <a:spLocks noChangeAspect="1"/>
            </p:cNvSpPr>
            <p:nvPr/>
          </p:nvSpPr>
          <p:spPr bwMode="auto">
            <a:xfrm>
              <a:off x="2403" y="2762"/>
              <a:ext cx="943" cy="754"/>
            </a:xfrm>
            <a:custGeom>
              <a:avLst/>
              <a:gdLst/>
              <a:ahLst/>
              <a:cxnLst>
                <a:cxn ang="0">
                  <a:pos x="372" y="0"/>
                </a:cxn>
                <a:cxn ang="0">
                  <a:pos x="295" y="191"/>
                </a:cxn>
                <a:cxn ang="0">
                  <a:pos x="312" y="199"/>
                </a:cxn>
                <a:cxn ang="0">
                  <a:pos x="329" y="203"/>
                </a:cxn>
                <a:cxn ang="0">
                  <a:pos x="348" y="209"/>
                </a:cxn>
                <a:cxn ang="0">
                  <a:pos x="369" y="214"/>
                </a:cxn>
                <a:cxn ang="0">
                  <a:pos x="393" y="219"/>
                </a:cxn>
                <a:cxn ang="0">
                  <a:pos x="415" y="222"/>
                </a:cxn>
                <a:cxn ang="0">
                  <a:pos x="437" y="225"/>
                </a:cxn>
                <a:cxn ang="0">
                  <a:pos x="462" y="229"/>
                </a:cxn>
                <a:cxn ang="0">
                  <a:pos x="489" y="231"/>
                </a:cxn>
                <a:cxn ang="0">
                  <a:pos x="536" y="231"/>
                </a:cxn>
                <a:cxn ang="0">
                  <a:pos x="561" y="230"/>
                </a:cxn>
                <a:cxn ang="0">
                  <a:pos x="583" y="228"/>
                </a:cxn>
                <a:cxn ang="0">
                  <a:pos x="607" y="224"/>
                </a:cxn>
                <a:cxn ang="0">
                  <a:pos x="631" y="220"/>
                </a:cxn>
                <a:cxn ang="0">
                  <a:pos x="652" y="216"/>
                </a:cxn>
                <a:cxn ang="0">
                  <a:pos x="678" y="210"/>
                </a:cxn>
                <a:cxn ang="0">
                  <a:pos x="702" y="202"/>
                </a:cxn>
                <a:cxn ang="0">
                  <a:pos x="929" y="561"/>
                </a:cxn>
                <a:cxn ang="0">
                  <a:pos x="907" y="570"/>
                </a:cxn>
                <a:cxn ang="0">
                  <a:pos x="886" y="578"/>
                </a:cxn>
                <a:cxn ang="0">
                  <a:pos x="868" y="584"/>
                </a:cxn>
                <a:cxn ang="0">
                  <a:pos x="848" y="591"/>
                </a:cxn>
                <a:cxn ang="0">
                  <a:pos x="829" y="596"/>
                </a:cxn>
                <a:cxn ang="0">
                  <a:pos x="809" y="603"/>
                </a:cxn>
                <a:cxn ang="0">
                  <a:pos x="792" y="607"/>
                </a:cxn>
                <a:cxn ang="0">
                  <a:pos x="773" y="612"/>
                </a:cxn>
                <a:cxn ang="0">
                  <a:pos x="754" y="616"/>
                </a:cxn>
                <a:cxn ang="0">
                  <a:pos x="733" y="622"/>
                </a:cxn>
                <a:cxn ang="0">
                  <a:pos x="709" y="625"/>
                </a:cxn>
                <a:cxn ang="0">
                  <a:pos x="689" y="630"/>
                </a:cxn>
                <a:cxn ang="0">
                  <a:pos x="667" y="634"/>
                </a:cxn>
                <a:cxn ang="0">
                  <a:pos x="644" y="637"/>
                </a:cxn>
                <a:cxn ang="0">
                  <a:pos x="620" y="639"/>
                </a:cxn>
                <a:cxn ang="0">
                  <a:pos x="593" y="641"/>
                </a:cxn>
                <a:cxn ang="0">
                  <a:pos x="568" y="643"/>
                </a:cxn>
                <a:cxn ang="0">
                  <a:pos x="544" y="643"/>
                </a:cxn>
                <a:cxn ang="0">
                  <a:pos x="517" y="643"/>
                </a:cxn>
                <a:cxn ang="0">
                  <a:pos x="484" y="643"/>
                </a:cxn>
                <a:cxn ang="0">
                  <a:pos x="455" y="642"/>
                </a:cxn>
                <a:cxn ang="0">
                  <a:pos x="434" y="641"/>
                </a:cxn>
                <a:cxn ang="0">
                  <a:pos x="411" y="639"/>
                </a:cxn>
                <a:cxn ang="0">
                  <a:pos x="386" y="637"/>
                </a:cxn>
                <a:cxn ang="0">
                  <a:pos x="359" y="633"/>
                </a:cxn>
                <a:cxn ang="0">
                  <a:pos x="336" y="628"/>
                </a:cxn>
                <a:cxn ang="0">
                  <a:pos x="312" y="625"/>
                </a:cxn>
                <a:cxn ang="0">
                  <a:pos x="285" y="619"/>
                </a:cxn>
                <a:cxn ang="0">
                  <a:pos x="264" y="613"/>
                </a:cxn>
                <a:cxn ang="0">
                  <a:pos x="238" y="607"/>
                </a:cxn>
                <a:cxn ang="0">
                  <a:pos x="214" y="601"/>
                </a:cxn>
                <a:cxn ang="0">
                  <a:pos x="191" y="594"/>
                </a:cxn>
                <a:cxn ang="0">
                  <a:pos x="167" y="585"/>
                </a:cxn>
                <a:cxn ang="0">
                  <a:pos x="137" y="574"/>
                </a:cxn>
                <a:cxn ang="0">
                  <a:pos x="67" y="743"/>
                </a:cxn>
                <a:cxn ang="0">
                  <a:pos x="0" y="266"/>
                </a:cxn>
                <a:cxn ang="0">
                  <a:pos x="372" y="0"/>
                </a:cxn>
              </a:cxnLst>
              <a:rect l="0" t="0" r="r" b="b"/>
              <a:pathLst>
                <a:path w="929" h="743">
                  <a:moveTo>
                    <a:pt x="372" y="0"/>
                  </a:moveTo>
                  <a:lnTo>
                    <a:pt x="295" y="191"/>
                  </a:lnTo>
                  <a:lnTo>
                    <a:pt x="312" y="199"/>
                  </a:lnTo>
                  <a:lnTo>
                    <a:pt x="329" y="203"/>
                  </a:lnTo>
                  <a:lnTo>
                    <a:pt x="348" y="209"/>
                  </a:lnTo>
                  <a:lnTo>
                    <a:pt x="369" y="214"/>
                  </a:lnTo>
                  <a:lnTo>
                    <a:pt x="393" y="219"/>
                  </a:lnTo>
                  <a:lnTo>
                    <a:pt x="415" y="222"/>
                  </a:lnTo>
                  <a:lnTo>
                    <a:pt x="437" y="225"/>
                  </a:lnTo>
                  <a:lnTo>
                    <a:pt x="462" y="229"/>
                  </a:lnTo>
                  <a:lnTo>
                    <a:pt x="489" y="231"/>
                  </a:lnTo>
                  <a:lnTo>
                    <a:pt x="536" y="231"/>
                  </a:lnTo>
                  <a:lnTo>
                    <a:pt x="561" y="230"/>
                  </a:lnTo>
                  <a:lnTo>
                    <a:pt x="583" y="228"/>
                  </a:lnTo>
                  <a:lnTo>
                    <a:pt x="607" y="224"/>
                  </a:lnTo>
                  <a:lnTo>
                    <a:pt x="631" y="220"/>
                  </a:lnTo>
                  <a:lnTo>
                    <a:pt x="652" y="216"/>
                  </a:lnTo>
                  <a:lnTo>
                    <a:pt x="678" y="210"/>
                  </a:lnTo>
                  <a:lnTo>
                    <a:pt x="702" y="202"/>
                  </a:lnTo>
                  <a:lnTo>
                    <a:pt x="929" y="561"/>
                  </a:lnTo>
                  <a:lnTo>
                    <a:pt x="907" y="570"/>
                  </a:lnTo>
                  <a:lnTo>
                    <a:pt x="886" y="578"/>
                  </a:lnTo>
                  <a:lnTo>
                    <a:pt x="868" y="584"/>
                  </a:lnTo>
                  <a:lnTo>
                    <a:pt x="848" y="591"/>
                  </a:lnTo>
                  <a:lnTo>
                    <a:pt x="829" y="596"/>
                  </a:lnTo>
                  <a:lnTo>
                    <a:pt x="809" y="603"/>
                  </a:lnTo>
                  <a:lnTo>
                    <a:pt x="792" y="607"/>
                  </a:lnTo>
                  <a:lnTo>
                    <a:pt x="773" y="612"/>
                  </a:lnTo>
                  <a:lnTo>
                    <a:pt x="754" y="616"/>
                  </a:lnTo>
                  <a:lnTo>
                    <a:pt x="733" y="622"/>
                  </a:lnTo>
                  <a:lnTo>
                    <a:pt x="709" y="625"/>
                  </a:lnTo>
                  <a:lnTo>
                    <a:pt x="689" y="630"/>
                  </a:lnTo>
                  <a:lnTo>
                    <a:pt x="667" y="634"/>
                  </a:lnTo>
                  <a:lnTo>
                    <a:pt x="644" y="637"/>
                  </a:lnTo>
                  <a:lnTo>
                    <a:pt x="620" y="639"/>
                  </a:lnTo>
                  <a:lnTo>
                    <a:pt x="593" y="641"/>
                  </a:lnTo>
                  <a:lnTo>
                    <a:pt x="568" y="643"/>
                  </a:lnTo>
                  <a:lnTo>
                    <a:pt x="544" y="643"/>
                  </a:lnTo>
                  <a:lnTo>
                    <a:pt x="517" y="643"/>
                  </a:lnTo>
                  <a:lnTo>
                    <a:pt x="484" y="643"/>
                  </a:lnTo>
                  <a:lnTo>
                    <a:pt x="455" y="642"/>
                  </a:lnTo>
                  <a:lnTo>
                    <a:pt x="434" y="641"/>
                  </a:lnTo>
                  <a:lnTo>
                    <a:pt x="411" y="639"/>
                  </a:lnTo>
                  <a:lnTo>
                    <a:pt x="386" y="637"/>
                  </a:lnTo>
                  <a:lnTo>
                    <a:pt x="359" y="633"/>
                  </a:lnTo>
                  <a:lnTo>
                    <a:pt x="336" y="628"/>
                  </a:lnTo>
                  <a:lnTo>
                    <a:pt x="312" y="625"/>
                  </a:lnTo>
                  <a:lnTo>
                    <a:pt x="285" y="619"/>
                  </a:lnTo>
                  <a:lnTo>
                    <a:pt x="264" y="613"/>
                  </a:lnTo>
                  <a:lnTo>
                    <a:pt x="238" y="607"/>
                  </a:lnTo>
                  <a:lnTo>
                    <a:pt x="214" y="601"/>
                  </a:lnTo>
                  <a:lnTo>
                    <a:pt x="191" y="594"/>
                  </a:lnTo>
                  <a:lnTo>
                    <a:pt x="167" y="585"/>
                  </a:lnTo>
                  <a:lnTo>
                    <a:pt x="137" y="574"/>
                  </a:lnTo>
                  <a:lnTo>
                    <a:pt x="67" y="743"/>
                  </a:lnTo>
                  <a:lnTo>
                    <a:pt x="0" y="266"/>
                  </a:lnTo>
                  <a:lnTo>
                    <a:pt x="372" y="0"/>
                  </a:lnTo>
                  <a:close/>
                </a:path>
              </a:pathLst>
            </a:custGeom>
            <a:solidFill>
              <a:schemeClr val="tx2">
                <a:lumMod val="40000"/>
                <a:lumOff val="60000"/>
              </a:schemeClr>
            </a:solidFill>
            <a:ln w="9525" cmpd="sng">
              <a:solidFill>
                <a:srgbClr val="000000"/>
              </a:solidFill>
              <a:prstDash val="solid"/>
              <a:round/>
              <a:headEnd/>
              <a:tailEnd/>
            </a:ln>
          </p:spPr>
          <p:txBody>
            <a:bodyPr/>
            <a:lstStyle/>
            <a:p>
              <a:endParaRPr lang="en-US" dirty="0"/>
            </a:p>
          </p:txBody>
        </p:sp>
        <p:sp>
          <p:nvSpPr>
            <p:cNvPr id="15" name="Freeform 19"/>
            <p:cNvSpPr>
              <a:spLocks noChangeAspect="1"/>
            </p:cNvSpPr>
            <p:nvPr/>
          </p:nvSpPr>
          <p:spPr bwMode="auto">
            <a:xfrm>
              <a:off x="3082" y="2616"/>
              <a:ext cx="820" cy="817"/>
            </a:xfrm>
            <a:custGeom>
              <a:avLst/>
              <a:gdLst/>
              <a:ahLst/>
              <a:cxnLst>
                <a:cxn ang="0">
                  <a:pos x="808" y="177"/>
                </a:cxn>
                <a:cxn ang="0">
                  <a:pos x="798" y="195"/>
                </a:cxn>
                <a:cxn ang="0">
                  <a:pos x="791" y="209"/>
                </a:cxn>
                <a:cxn ang="0">
                  <a:pos x="783" y="225"/>
                </a:cxn>
                <a:cxn ang="0">
                  <a:pos x="776" y="239"/>
                </a:cxn>
                <a:cxn ang="0">
                  <a:pos x="767" y="255"/>
                </a:cxn>
                <a:cxn ang="0">
                  <a:pos x="757" y="270"/>
                </a:cxn>
                <a:cxn ang="0">
                  <a:pos x="748" y="284"/>
                </a:cxn>
                <a:cxn ang="0">
                  <a:pos x="739" y="300"/>
                </a:cxn>
                <a:cxn ang="0">
                  <a:pos x="726" y="316"/>
                </a:cxn>
                <a:cxn ang="0">
                  <a:pos x="714" y="334"/>
                </a:cxn>
                <a:cxn ang="0">
                  <a:pos x="704" y="348"/>
                </a:cxn>
                <a:cxn ang="0">
                  <a:pos x="692" y="362"/>
                </a:cxn>
                <a:cxn ang="0">
                  <a:pos x="679" y="380"/>
                </a:cxn>
                <a:cxn ang="0">
                  <a:pos x="666" y="398"/>
                </a:cxn>
                <a:cxn ang="0">
                  <a:pos x="653" y="413"/>
                </a:cxn>
                <a:cxn ang="0">
                  <a:pos x="638" y="430"/>
                </a:cxn>
                <a:cxn ang="0">
                  <a:pos x="626" y="443"/>
                </a:cxn>
                <a:cxn ang="0">
                  <a:pos x="609" y="462"/>
                </a:cxn>
                <a:cxn ang="0">
                  <a:pos x="594" y="477"/>
                </a:cxn>
                <a:cxn ang="0">
                  <a:pos x="580" y="490"/>
                </a:cxn>
                <a:cxn ang="0">
                  <a:pos x="563" y="506"/>
                </a:cxn>
                <a:cxn ang="0">
                  <a:pos x="551" y="517"/>
                </a:cxn>
                <a:cxn ang="0">
                  <a:pos x="536" y="530"/>
                </a:cxn>
                <a:cxn ang="0">
                  <a:pos x="520" y="543"/>
                </a:cxn>
                <a:cxn ang="0">
                  <a:pos x="503" y="557"/>
                </a:cxn>
                <a:cxn ang="0">
                  <a:pos x="487" y="570"/>
                </a:cxn>
                <a:cxn ang="0">
                  <a:pos x="470" y="583"/>
                </a:cxn>
                <a:cxn ang="0">
                  <a:pos x="448" y="598"/>
                </a:cxn>
                <a:cxn ang="0">
                  <a:pos x="429" y="611"/>
                </a:cxn>
                <a:cxn ang="0">
                  <a:pos x="409" y="626"/>
                </a:cxn>
                <a:cxn ang="0">
                  <a:pos x="388" y="640"/>
                </a:cxn>
                <a:cxn ang="0">
                  <a:pos x="366" y="652"/>
                </a:cxn>
                <a:cxn ang="0">
                  <a:pos x="477" y="807"/>
                </a:cxn>
                <a:cxn ang="0">
                  <a:pos x="34" y="608"/>
                </a:cxn>
                <a:cxn ang="0">
                  <a:pos x="0" y="214"/>
                </a:cxn>
                <a:cxn ang="0">
                  <a:pos x="93" y="325"/>
                </a:cxn>
                <a:cxn ang="0">
                  <a:pos x="114" y="315"/>
                </a:cxn>
                <a:cxn ang="0">
                  <a:pos x="135" y="304"/>
                </a:cxn>
                <a:cxn ang="0">
                  <a:pos x="162" y="291"/>
                </a:cxn>
                <a:cxn ang="0">
                  <a:pos x="189" y="275"/>
                </a:cxn>
                <a:cxn ang="0">
                  <a:pos x="216" y="257"/>
                </a:cxn>
                <a:cxn ang="0">
                  <a:pos x="240" y="240"/>
                </a:cxn>
                <a:cxn ang="0">
                  <a:pos x="262" y="222"/>
                </a:cxn>
                <a:cxn ang="0">
                  <a:pos x="284" y="203"/>
                </a:cxn>
                <a:cxn ang="0">
                  <a:pos x="301" y="185"/>
                </a:cxn>
                <a:cxn ang="0">
                  <a:pos x="320" y="165"/>
                </a:cxn>
                <a:cxn ang="0">
                  <a:pos x="340" y="143"/>
                </a:cxn>
                <a:cxn ang="0">
                  <a:pos x="356" y="123"/>
                </a:cxn>
                <a:cxn ang="0">
                  <a:pos x="373" y="103"/>
                </a:cxn>
                <a:cxn ang="0">
                  <a:pos x="387" y="84"/>
                </a:cxn>
                <a:cxn ang="0">
                  <a:pos x="403" y="58"/>
                </a:cxn>
                <a:cxn ang="0">
                  <a:pos x="417" y="35"/>
                </a:cxn>
                <a:cxn ang="0">
                  <a:pos x="425" y="18"/>
                </a:cxn>
                <a:cxn ang="0">
                  <a:pos x="432" y="0"/>
                </a:cxn>
                <a:cxn ang="0">
                  <a:pos x="808" y="177"/>
                </a:cxn>
              </a:cxnLst>
              <a:rect l="0" t="0" r="r" b="b"/>
              <a:pathLst>
                <a:path w="808" h="807">
                  <a:moveTo>
                    <a:pt x="808" y="177"/>
                  </a:moveTo>
                  <a:lnTo>
                    <a:pt x="798" y="195"/>
                  </a:lnTo>
                  <a:lnTo>
                    <a:pt x="791" y="209"/>
                  </a:lnTo>
                  <a:lnTo>
                    <a:pt x="783" y="225"/>
                  </a:lnTo>
                  <a:lnTo>
                    <a:pt x="776" y="239"/>
                  </a:lnTo>
                  <a:lnTo>
                    <a:pt x="767" y="255"/>
                  </a:lnTo>
                  <a:lnTo>
                    <a:pt x="757" y="270"/>
                  </a:lnTo>
                  <a:lnTo>
                    <a:pt x="748" y="284"/>
                  </a:lnTo>
                  <a:lnTo>
                    <a:pt x="739" y="300"/>
                  </a:lnTo>
                  <a:lnTo>
                    <a:pt x="726" y="316"/>
                  </a:lnTo>
                  <a:lnTo>
                    <a:pt x="714" y="334"/>
                  </a:lnTo>
                  <a:lnTo>
                    <a:pt x="704" y="348"/>
                  </a:lnTo>
                  <a:lnTo>
                    <a:pt x="692" y="362"/>
                  </a:lnTo>
                  <a:lnTo>
                    <a:pt x="679" y="380"/>
                  </a:lnTo>
                  <a:lnTo>
                    <a:pt x="666" y="398"/>
                  </a:lnTo>
                  <a:lnTo>
                    <a:pt x="653" y="413"/>
                  </a:lnTo>
                  <a:lnTo>
                    <a:pt x="638" y="430"/>
                  </a:lnTo>
                  <a:lnTo>
                    <a:pt x="626" y="443"/>
                  </a:lnTo>
                  <a:lnTo>
                    <a:pt x="609" y="462"/>
                  </a:lnTo>
                  <a:lnTo>
                    <a:pt x="594" y="477"/>
                  </a:lnTo>
                  <a:lnTo>
                    <a:pt x="580" y="490"/>
                  </a:lnTo>
                  <a:lnTo>
                    <a:pt x="563" y="506"/>
                  </a:lnTo>
                  <a:lnTo>
                    <a:pt x="551" y="517"/>
                  </a:lnTo>
                  <a:lnTo>
                    <a:pt x="536" y="530"/>
                  </a:lnTo>
                  <a:lnTo>
                    <a:pt x="520" y="543"/>
                  </a:lnTo>
                  <a:lnTo>
                    <a:pt x="503" y="557"/>
                  </a:lnTo>
                  <a:lnTo>
                    <a:pt x="487" y="570"/>
                  </a:lnTo>
                  <a:lnTo>
                    <a:pt x="470" y="583"/>
                  </a:lnTo>
                  <a:lnTo>
                    <a:pt x="448" y="598"/>
                  </a:lnTo>
                  <a:lnTo>
                    <a:pt x="429" y="611"/>
                  </a:lnTo>
                  <a:lnTo>
                    <a:pt x="409" y="626"/>
                  </a:lnTo>
                  <a:lnTo>
                    <a:pt x="388" y="640"/>
                  </a:lnTo>
                  <a:lnTo>
                    <a:pt x="366" y="652"/>
                  </a:lnTo>
                  <a:lnTo>
                    <a:pt x="477" y="807"/>
                  </a:lnTo>
                  <a:lnTo>
                    <a:pt x="34" y="608"/>
                  </a:lnTo>
                  <a:lnTo>
                    <a:pt x="0" y="214"/>
                  </a:lnTo>
                  <a:lnTo>
                    <a:pt x="93" y="325"/>
                  </a:lnTo>
                  <a:lnTo>
                    <a:pt x="114" y="315"/>
                  </a:lnTo>
                  <a:lnTo>
                    <a:pt x="135" y="304"/>
                  </a:lnTo>
                  <a:lnTo>
                    <a:pt x="162" y="291"/>
                  </a:lnTo>
                  <a:lnTo>
                    <a:pt x="189" y="275"/>
                  </a:lnTo>
                  <a:lnTo>
                    <a:pt x="216" y="257"/>
                  </a:lnTo>
                  <a:lnTo>
                    <a:pt x="240" y="240"/>
                  </a:lnTo>
                  <a:lnTo>
                    <a:pt x="262" y="222"/>
                  </a:lnTo>
                  <a:lnTo>
                    <a:pt x="284" y="203"/>
                  </a:lnTo>
                  <a:lnTo>
                    <a:pt x="301" y="185"/>
                  </a:lnTo>
                  <a:lnTo>
                    <a:pt x="320" y="165"/>
                  </a:lnTo>
                  <a:lnTo>
                    <a:pt x="340" y="143"/>
                  </a:lnTo>
                  <a:lnTo>
                    <a:pt x="356" y="123"/>
                  </a:lnTo>
                  <a:lnTo>
                    <a:pt x="373" y="103"/>
                  </a:lnTo>
                  <a:lnTo>
                    <a:pt x="387" y="84"/>
                  </a:lnTo>
                  <a:lnTo>
                    <a:pt x="403" y="58"/>
                  </a:lnTo>
                  <a:lnTo>
                    <a:pt x="417" y="35"/>
                  </a:lnTo>
                  <a:lnTo>
                    <a:pt x="425" y="18"/>
                  </a:lnTo>
                  <a:lnTo>
                    <a:pt x="432" y="0"/>
                  </a:lnTo>
                  <a:lnTo>
                    <a:pt x="808" y="177"/>
                  </a:lnTo>
                  <a:close/>
                </a:path>
              </a:pathLst>
            </a:custGeom>
            <a:solidFill>
              <a:schemeClr val="accent3">
                <a:lumMod val="60000"/>
                <a:lumOff val="40000"/>
              </a:schemeClr>
            </a:solidFill>
            <a:ln w="9525" cmpd="sng">
              <a:solidFill>
                <a:srgbClr val="000000"/>
              </a:solidFill>
              <a:prstDash val="solid"/>
              <a:round/>
              <a:headEnd/>
              <a:tailEnd/>
            </a:ln>
          </p:spPr>
          <p:txBody>
            <a:bodyPr/>
            <a:lstStyle/>
            <a:p>
              <a:endParaRPr lang="en-US" dirty="0"/>
            </a:p>
          </p:txBody>
        </p:sp>
        <p:sp>
          <p:nvSpPr>
            <p:cNvPr id="16" name="Freeform 20"/>
            <p:cNvSpPr>
              <a:spLocks noChangeAspect="1"/>
            </p:cNvSpPr>
            <p:nvPr/>
          </p:nvSpPr>
          <p:spPr bwMode="auto">
            <a:xfrm>
              <a:off x="3356" y="1884"/>
              <a:ext cx="757" cy="953"/>
            </a:xfrm>
            <a:custGeom>
              <a:avLst/>
              <a:gdLst/>
              <a:ahLst/>
              <a:cxnLst>
                <a:cxn ang="0">
                  <a:pos x="0" y="597"/>
                </a:cxn>
                <a:cxn ang="0">
                  <a:pos x="185" y="666"/>
                </a:cxn>
                <a:cxn ang="0">
                  <a:pos x="195" y="643"/>
                </a:cxn>
                <a:cxn ang="0">
                  <a:pos x="203" y="621"/>
                </a:cxn>
                <a:cxn ang="0">
                  <a:pos x="209" y="600"/>
                </a:cxn>
                <a:cxn ang="0">
                  <a:pos x="214" y="581"/>
                </a:cxn>
                <a:cxn ang="0">
                  <a:pos x="220" y="560"/>
                </a:cxn>
                <a:cxn ang="0">
                  <a:pos x="224" y="536"/>
                </a:cxn>
                <a:cxn ang="0">
                  <a:pos x="227" y="514"/>
                </a:cxn>
                <a:cxn ang="0">
                  <a:pos x="231" y="492"/>
                </a:cxn>
                <a:cxn ang="0">
                  <a:pos x="234" y="467"/>
                </a:cxn>
                <a:cxn ang="0">
                  <a:pos x="235" y="440"/>
                </a:cxn>
                <a:cxn ang="0">
                  <a:pos x="235" y="393"/>
                </a:cxn>
                <a:cxn ang="0">
                  <a:pos x="234" y="368"/>
                </a:cxn>
                <a:cxn ang="0">
                  <a:pos x="233" y="346"/>
                </a:cxn>
                <a:cxn ang="0">
                  <a:pos x="230" y="322"/>
                </a:cxn>
                <a:cxn ang="0">
                  <a:pos x="225" y="298"/>
                </a:cxn>
                <a:cxn ang="0">
                  <a:pos x="221" y="277"/>
                </a:cxn>
                <a:cxn ang="0">
                  <a:pos x="215" y="251"/>
                </a:cxn>
                <a:cxn ang="0">
                  <a:pos x="207" y="225"/>
                </a:cxn>
                <a:cxn ang="0">
                  <a:pos x="567" y="0"/>
                </a:cxn>
                <a:cxn ang="0">
                  <a:pos x="575" y="22"/>
                </a:cxn>
                <a:cxn ang="0">
                  <a:pos x="583" y="43"/>
                </a:cxn>
                <a:cxn ang="0">
                  <a:pos x="590" y="61"/>
                </a:cxn>
                <a:cxn ang="0">
                  <a:pos x="596" y="81"/>
                </a:cxn>
                <a:cxn ang="0">
                  <a:pos x="602" y="100"/>
                </a:cxn>
                <a:cxn ang="0">
                  <a:pos x="608" y="120"/>
                </a:cxn>
                <a:cxn ang="0">
                  <a:pos x="613" y="137"/>
                </a:cxn>
                <a:cxn ang="0">
                  <a:pos x="617" y="156"/>
                </a:cxn>
                <a:cxn ang="0">
                  <a:pos x="622" y="175"/>
                </a:cxn>
                <a:cxn ang="0">
                  <a:pos x="627" y="196"/>
                </a:cxn>
                <a:cxn ang="0">
                  <a:pos x="631" y="220"/>
                </a:cxn>
                <a:cxn ang="0">
                  <a:pos x="635" y="240"/>
                </a:cxn>
                <a:cxn ang="0">
                  <a:pos x="639" y="262"/>
                </a:cxn>
                <a:cxn ang="0">
                  <a:pos x="643" y="285"/>
                </a:cxn>
                <a:cxn ang="0">
                  <a:pos x="644" y="309"/>
                </a:cxn>
                <a:cxn ang="0">
                  <a:pos x="646" y="336"/>
                </a:cxn>
                <a:cxn ang="0">
                  <a:pos x="648" y="361"/>
                </a:cxn>
                <a:cxn ang="0">
                  <a:pos x="648" y="385"/>
                </a:cxn>
                <a:cxn ang="0">
                  <a:pos x="648" y="412"/>
                </a:cxn>
                <a:cxn ang="0">
                  <a:pos x="648" y="445"/>
                </a:cxn>
                <a:cxn ang="0">
                  <a:pos x="647" y="474"/>
                </a:cxn>
                <a:cxn ang="0">
                  <a:pos x="646" y="495"/>
                </a:cxn>
                <a:cxn ang="0">
                  <a:pos x="644" y="518"/>
                </a:cxn>
                <a:cxn ang="0">
                  <a:pos x="643" y="543"/>
                </a:cxn>
                <a:cxn ang="0">
                  <a:pos x="638" y="570"/>
                </a:cxn>
                <a:cxn ang="0">
                  <a:pos x="634" y="593"/>
                </a:cxn>
                <a:cxn ang="0">
                  <a:pos x="629" y="616"/>
                </a:cxn>
                <a:cxn ang="0">
                  <a:pos x="624" y="644"/>
                </a:cxn>
                <a:cxn ang="0">
                  <a:pos x="618" y="665"/>
                </a:cxn>
                <a:cxn ang="0">
                  <a:pos x="613" y="691"/>
                </a:cxn>
                <a:cxn ang="0">
                  <a:pos x="606" y="715"/>
                </a:cxn>
                <a:cxn ang="0">
                  <a:pos x="599" y="738"/>
                </a:cxn>
                <a:cxn ang="0">
                  <a:pos x="591" y="762"/>
                </a:cxn>
                <a:cxn ang="0">
                  <a:pos x="581" y="792"/>
                </a:cxn>
                <a:cxn ang="0">
                  <a:pos x="570" y="821"/>
                </a:cxn>
                <a:cxn ang="0">
                  <a:pos x="745" y="893"/>
                </a:cxn>
                <a:cxn ang="0">
                  <a:pos x="306" y="939"/>
                </a:cxn>
                <a:cxn ang="0">
                  <a:pos x="0" y="597"/>
                </a:cxn>
              </a:cxnLst>
              <a:rect l="0" t="0" r="r" b="b"/>
              <a:pathLst>
                <a:path w="745" h="939">
                  <a:moveTo>
                    <a:pt x="0" y="597"/>
                  </a:moveTo>
                  <a:lnTo>
                    <a:pt x="185" y="666"/>
                  </a:lnTo>
                  <a:lnTo>
                    <a:pt x="195" y="643"/>
                  </a:lnTo>
                  <a:lnTo>
                    <a:pt x="203" y="621"/>
                  </a:lnTo>
                  <a:lnTo>
                    <a:pt x="209" y="600"/>
                  </a:lnTo>
                  <a:lnTo>
                    <a:pt x="214" y="581"/>
                  </a:lnTo>
                  <a:lnTo>
                    <a:pt x="220" y="560"/>
                  </a:lnTo>
                  <a:lnTo>
                    <a:pt x="224" y="536"/>
                  </a:lnTo>
                  <a:lnTo>
                    <a:pt x="227" y="514"/>
                  </a:lnTo>
                  <a:lnTo>
                    <a:pt x="231" y="492"/>
                  </a:lnTo>
                  <a:lnTo>
                    <a:pt x="234" y="467"/>
                  </a:lnTo>
                  <a:lnTo>
                    <a:pt x="235" y="440"/>
                  </a:lnTo>
                  <a:lnTo>
                    <a:pt x="235" y="393"/>
                  </a:lnTo>
                  <a:lnTo>
                    <a:pt x="234" y="368"/>
                  </a:lnTo>
                  <a:lnTo>
                    <a:pt x="233" y="346"/>
                  </a:lnTo>
                  <a:lnTo>
                    <a:pt x="230" y="322"/>
                  </a:lnTo>
                  <a:lnTo>
                    <a:pt x="225" y="298"/>
                  </a:lnTo>
                  <a:lnTo>
                    <a:pt x="221" y="277"/>
                  </a:lnTo>
                  <a:lnTo>
                    <a:pt x="215" y="251"/>
                  </a:lnTo>
                  <a:lnTo>
                    <a:pt x="207" y="225"/>
                  </a:lnTo>
                  <a:lnTo>
                    <a:pt x="567" y="0"/>
                  </a:lnTo>
                  <a:lnTo>
                    <a:pt x="575" y="22"/>
                  </a:lnTo>
                  <a:lnTo>
                    <a:pt x="583" y="43"/>
                  </a:lnTo>
                  <a:lnTo>
                    <a:pt x="590" y="61"/>
                  </a:lnTo>
                  <a:lnTo>
                    <a:pt x="596" y="81"/>
                  </a:lnTo>
                  <a:lnTo>
                    <a:pt x="602" y="100"/>
                  </a:lnTo>
                  <a:lnTo>
                    <a:pt x="608" y="120"/>
                  </a:lnTo>
                  <a:lnTo>
                    <a:pt x="613" y="137"/>
                  </a:lnTo>
                  <a:lnTo>
                    <a:pt x="617" y="156"/>
                  </a:lnTo>
                  <a:lnTo>
                    <a:pt x="622" y="175"/>
                  </a:lnTo>
                  <a:lnTo>
                    <a:pt x="627" y="196"/>
                  </a:lnTo>
                  <a:lnTo>
                    <a:pt x="631" y="220"/>
                  </a:lnTo>
                  <a:lnTo>
                    <a:pt x="635" y="240"/>
                  </a:lnTo>
                  <a:lnTo>
                    <a:pt x="639" y="262"/>
                  </a:lnTo>
                  <a:lnTo>
                    <a:pt x="643" y="285"/>
                  </a:lnTo>
                  <a:lnTo>
                    <a:pt x="644" y="309"/>
                  </a:lnTo>
                  <a:lnTo>
                    <a:pt x="646" y="336"/>
                  </a:lnTo>
                  <a:lnTo>
                    <a:pt x="648" y="361"/>
                  </a:lnTo>
                  <a:lnTo>
                    <a:pt x="648" y="385"/>
                  </a:lnTo>
                  <a:lnTo>
                    <a:pt x="648" y="412"/>
                  </a:lnTo>
                  <a:lnTo>
                    <a:pt x="648" y="445"/>
                  </a:lnTo>
                  <a:lnTo>
                    <a:pt x="647" y="474"/>
                  </a:lnTo>
                  <a:lnTo>
                    <a:pt x="646" y="495"/>
                  </a:lnTo>
                  <a:lnTo>
                    <a:pt x="644" y="518"/>
                  </a:lnTo>
                  <a:lnTo>
                    <a:pt x="643" y="543"/>
                  </a:lnTo>
                  <a:lnTo>
                    <a:pt x="638" y="570"/>
                  </a:lnTo>
                  <a:lnTo>
                    <a:pt x="634" y="593"/>
                  </a:lnTo>
                  <a:lnTo>
                    <a:pt x="629" y="616"/>
                  </a:lnTo>
                  <a:lnTo>
                    <a:pt x="624" y="644"/>
                  </a:lnTo>
                  <a:lnTo>
                    <a:pt x="618" y="665"/>
                  </a:lnTo>
                  <a:lnTo>
                    <a:pt x="613" y="691"/>
                  </a:lnTo>
                  <a:lnTo>
                    <a:pt x="606" y="715"/>
                  </a:lnTo>
                  <a:lnTo>
                    <a:pt x="599" y="738"/>
                  </a:lnTo>
                  <a:lnTo>
                    <a:pt x="591" y="762"/>
                  </a:lnTo>
                  <a:lnTo>
                    <a:pt x="581" y="792"/>
                  </a:lnTo>
                  <a:lnTo>
                    <a:pt x="570" y="821"/>
                  </a:lnTo>
                  <a:lnTo>
                    <a:pt x="745" y="893"/>
                  </a:lnTo>
                  <a:lnTo>
                    <a:pt x="306" y="939"/>
                  </a:lnTo>
                  <a:lnTo>
                    <a:pt x="0" y="597"/>
                  </a:lnTo>
                  <a:close/>
                </a:path>
              </a:pathLst>
            </a:custGeom>
            <a:solidFill>
              <a:schemeClr val="accent3">
                <a:lumMod val="40000"/>
                <a:lumOff val="60000"/>
              </a:schemeClr>
            </a:solidFill>
            <a:ln w="9525" cmpd="sng">
              <a:solidFill>
                <a:srgbClr val="000000"/>
              </a:solidFill>
              <a:prstDash val="solid"/>
              <a:round/>
              <a:headEnd/>
              <a:tailEnd/>
            </a:ln>
          </p:spPr>
          <p:txBody>
            <a:bodyPr/>
            <a:lstStyle/>
            <a:p>
              <a:endParaRPr lang="en-US" dirty="0"/>
            </a:p>
          </p:txBody>
        </p:sp>
        <p:sp>
          <p:nvSpPr>
            <p:cNvPr id="17" name="Freeform 21"/>
            <p:cNvSpPr>
              <a:spLocks noChangeAspect="1"/>
            </p:cNvSpPr>
            <p:nvPr/>
          </p:nvSpPr>
          <p:spPr bwMode="auto">
            <a:xfrm>
              <a:off x="3218" y="1330"/>
              <a:ext cx="885" cy="842"/>
            </a:xfrm>
            <a:custGeom>
              <a:avLst/>
              <a:gdLst/>
              <a:ahLst/>
              <a:cxnLst>
                <a:cxn ang="0">
                  <a:pos x="177" y="0"/>
                </a:cxn>
                <a:cxn ang="0">
                  <a:pos x="195" y="9"/>
                </a:cxn>
                <a:cxn ang="0">
                  <a:pos x="209" y="17"/>
                </a:cxn>
                <a:cxn ang="0">
                  <a:pos x="225" y="25"/>
                </a:cxn>
                <a:cxn ang="0">
                  <a:pos x="239" y="32"/>
                </a:cxn>
                <a:cxn ang="0">
                  <a:pos x="254" y="41"/>
                </a:cxn>
                <a:cxn ang="0">
                  <a:pos x="269" y="51"/>
                </a:cxn>
                <a:cxn ang="0">
                  <a:pos x="283" y="60"/>
                </a:cxn>
                <a:cxn ang="0">
                  <a:pos x="297" y="69"/>
                </a:cxn>
                <a:cxn ang="0">
                  <a:pos x="315" y="81"/>
                </a:cxn>
                <a:cxn ang="0">
                  <a:pos x="334" y="94"/>
                </a:cxn>
                <a:cxn ang="0">
                  <a:pos x="348" y="104"/>
                </a:cxn>
                <a:cxn ang="0">
                  <a:pos x="362" y="116"/>
                </a:cxn>
                <a:cxn ang="0">
                  <a:pos x="380" y="128"/>
                </a:cxn>
                <a:cxn ang="0">
                  <a:pos x="397" y="141"/>
                </a:cxn>
                <a:cxn ang="0">
                  <a:pos x="413" y="155"/>
                </a:cxn>
                <a:cxn ang="0">
                  <a:pos x="428" y="169"/>
                </a:cxn>
                <a:cxn ang="0">
                  <a:pos x="443" y="182"/>
                </a:cxn>
                <a:cxn ang="0">
                  <a:pos x="460" y="199"/>
                </a:cxn>
                <a:cxn ang="0">
                  <a:pos x="476" y="213"/>
                </a:cxn>
                <a:cxn ang="0">
                  <a:pos x="489" y="227"/>
                </a:cxn>
                <a:cxn ang="0">
                  <a:pos x="504" y="244"/>
                </a:cxn>
                <a:cxn ang="0">
                  <a:pos x="516" y="256"/>
                </a:cxn>
                <a:cxn ang="0">
                  <a:pos x="530" y="271"/>
                </a:cxn>
                <a:cxn ang="0">
                  <a:pos x="543" y="287"/>
                </a:cxn>
                <a:cxn ang="0">
                  <a:pos x="557" y="306"/>
                </a:cxn>
                <a:cxn ang="0">
                  <a:pos x="569" y="321"/>
                </a:cxn>
                <a:cxn ang="0">
                  <a:pos x="583" y="339"/>
                </a:cxn>
                <a:cxn ang="0">
                  <a:pos x="598" y="360"/>
                </a:cxn>
                <a:cxn ang="0">
                  <a:pos x="611" y="378"/>
                </a:cxn>
                <a:cxn ang="0">
                  <a:pos x="625" y="399"/>
                </a:cxn>
                <a:cxn ang="0">
                  <a:pos x="639" y="420"/>
                </a:cxn>
                <a:cxn ang="0">
                  <a:pos x="651" y="442"/>
                </a:cxn>
                <a:cxn ang="0">
                  <a:pos x="664" y="465"/>
                </a:cxn>
                <a:cxn ang="0">
                  <a:pos x="674" y="485"/>
                </a:cxn>
                <a:cxn ang="0">
                  <a:pos x="684" y="504"/>
                </a:cxn>
                <a:cxn ang="0">
                  <a:pos x="693" y="526"/>
                </a:cxn>
                <a:cxn ang="0">
                  <a:pos x="698" y="541"/>
                </a:cxn>
                <a:cxn ang="0">
                  <a:pos x="871" y="473"/>
                </a:cxn>
                <a:cxn ang="0">
                  <a:pos x="602" y="830"/>
                </a:cxn>
                <a:cxn ang="0">
                  <a:pos x="126" y="771"/>
                </a:cxn>
                <a:cxn ang="0">
                  <a:pos x="315" y="695"/>
                </a:cxn>
                <a:cxn ang="0">
                  <a:pos x="303" y="670"/>
                </a:cxn>
                <a:cxn ang="0">
                  <a:pos x="291" y="646"/>
                </a:cxn>
                <a:cxn ang="0">
                  <a:pos x="274" y="619"/>
                </a:cxn>
                <a:cxn ang="0">
                  <a:pos x="255" y="592"/>
                </a:cxn>
                <a:cxn ang="0">
                  <a:pos x="239" y="569"/>
                </a:cxn>
                <a:cxn ang="0">
                  <a:pos x="221" y="547"/>
                </a:cxn>
                <a:cxn ang="0">
                  <a:pos x="202" y="525"/>
                </a:cxn>
                <a:cxn ang="0">
                  <a:pos x="184" y="506"/>
                </a:cxn>
                <a:cxn ang="0">
                  <a:pos x="165" y="488"/>
                </a:cxn>
                <a:cxn ang="0">
                  <a:pos x="143" y="469"/>
                </a:cxn>
                <a:cxn ang="0">
                  <a:pos x="122" y="452"/>
                </a:cxn>
                <a:cxn ang="0">
                  <a:pos x="102" y="436"/>
                </a:cxn>
                <a:cxn ang="0">
                  <a:pos x="82" y="421"/>
                </a:cxn>
                <a:cxn ang="0">
                  <a:pos x="58" y="406"/>
                </a:cxn>
                <a:cxn ang="0">
                  <a:pos x="34" y="391"/>
                </a:cxn>
                <a:cxn ang="0">
                  <a:pos x="17" y="384"/>
                </a:cxn>
                <a:cxn ang="0">
                  <a:pos x="0" y="374"/>
                </a:cxn>
                <a:cxn ang="0">
                  <a:pos x="177" y="0"/>
                </a:cxn>
              </a:cxnLst>
              <a:rect l="0" t="0" r="r" b="b"/>
              <a:pathLst>
                <a:path w="871" h="830">
                  <a:moveTo>
                    <a:pt x="177" y="0"/>
                  </a:moveTo>
                  <a:lnTo>
                    <a:pt x="195" y="9"/>
                  </a:lnTo>
                  <a:lnTo>
                    <a:pt x="209" y="17"/>
                  </a:lnTo>
                  <a:lnTo>
                    <a:pt x="225" y="25"/>
                  </a:lnTo>
                  <a:lnTo>
                    <a:pt x="239" y="32"/>
                  </a:lnTo>
                  <a:lnTo>
                    <a:pt x="254" y="41"/>
                  </a:lnTo>
                  <a:lnTo>
                    <a:pt x="269" y="51"/>
                  </a:lnTo>
                  <a:lnTo>
                    <a:pt x="283" y="60"/>
                  </a:lnTo>
                  <a:lnTo>
                    <a:pt x="297" y="69"/>
                  </a:lnTo>
                  <a:lnTo>
                    <a:pt x="315" y="81"/>
                  </a:lnTo>
                  <a:lnTo>
                    <a:pt x="334" y="94"/>
                  </a:lnTo>
                  <a:lnTo>
                    <a:pt x="348" y="104"/>
                  </a:lnTo>
                  <a:lnTo>
                    <a:pt x="362" y="116"/>
                  </a:lnTo>
                  <a:lnTo>
                    <a:pt x="380" y="128"/>
                  </a:lnTo>
                  <a:lnTo>
                    <a:pt x="397" y="141"/>
                  </a:lnTo>
                  <a:lnTo>
                    <a:pt x="413" y="155"/>
                  </a:lnTo>
                  <a:lnTo>
                    <a:pt x="428" y="169"/>
                  </a:lnTo>
                  <a:lnTo>
                    <a:pt x="443" y="182"/>
                  </a:lnTo>
                  <a:lnTo>
                    <a:pt x="460" y="199"/>
                  </a:lnTo>
                  <a:lnTo>
                    <a:pt x="476" y="213"/>
                  </a:lnTo>
                  <a:lnTo>
                    <a:pt x="489" y="227"/>
                  </a:lnTo>
                  <a:lnTo>
                    <a:pt x="504" y="244"/>
                  </a:lnTo>
                  <a:lnTo>
                    <a:pt x="516" y="256"/>
                  </a:lnTo>
                  <a:lnTo>
                    <a:pt x="530" y="271"/>
                  </a:lnTo>
                  <a:lnTo>
                    <a:pt x="543" y="287"/>
                  </a:lnTo>
                  <a:lnTo>
                    <a:pt x="557" y="306"/>
                  </a:lnTo>
                  <a:lnTo>
                    <a:pt x="569" y="321"/>
                  </a:lnTo>
                  <a:lnTo>
                    <a:pt x="583" y="339"/>
                  </a:lnTo>
                  <a:lnTo>
                    <a:pt x="598" y="360"/>
                  </a:lnTo>
                  <a:lnTo>
                    <a:pt x="611" y="378"/>
                  </a:lnTo>
                  <a:lnTo>
                    <a:pt x="625" y="399"/>
                  </a:lnTo>
                  <a:lnTo>
                    <a:pt x="639" y="420"/>
                  </a:lnTo>
                  <a:lnTo>
                    <a:pt x="651" y="442"/>
                  </a:lnTo>
                  <a:lnTo>
                    <a:pt x="664" y="465"/>
                  </a:lnTo>
                  <a:lnTo>
                    <a:pt x="674" y="485"/>
                  </a:lnTo>
                  <a:lnTo>
                    <a:pt x="684" y="504"/>
                  </a:lnTo>
                  <a:lnTo>
                    <a:pt x="693" y="526"/>
                  </a:lnTo>
                  <a:lnTo>
                    <a:pt x="698" y="541"/>
                  </a:lnTo>
                  <a:lnTo>
                    <a:pt x="871" y="473"/>
                  </a:lnTo>
                  <a:lnTo>
                    <a:pt x="602" y="830"/>
                  </a:lnTo>
                  <a:lnTo>
                    <a:pt x="126" y="771"/>
                  </a:lnTo>
                  <a:lnTo>
                    <a:pt x="315" y="695"/>
                  </a:lnTo>
                  <a:lnTo>
                    <a:pt x="303" y="670"/>
                  </a:lnTo>
                  <a:lnTo>
                    <a:pt x="291" y="646"/>
                  </a:lnTo>
                  <a:lnTo>
                    <a:pt x="274" y="619"/>
                  </a:lnTo>
                  <a:lnTo>
                    <a:pt x="255" y="592"/>
                  </a:lnTo>
                  <a:lnTo>
                    <a:pt x="239" y="569"/>
                  </a:lnTo>
                  <a:lnTo>
                    <a:pt x="221" y="547"/>
                  </a:lnTo>
                  <a:lnTo>
                    <a:pt x="202" y="525"/>
                  </a:lnTo>
                  <a:lnTo>
                    <a:pt x="184" y="506"/>
                  </a:lnTo>
                  <a:lnTo>
                    <a:pt x="165" y="488"/>
                  </a:lnTo>
                  <a:lnTo>
                    <a:pt x="143" y="469"/>
                  </a:lnTo>
                  <a:lnTo>
                    <a:pt x="122" y="452"/>
                  </a:lnTo>
                  <a:lnTo>
                    <a:pt x="102" y="436"/>
                  </a:lnTo>
                  <a:lnTo>
                    <a:pt x="82" y="421"/>
                  </a:lnTo>
                  <a:lnTo>
                    <a:pt x="58" y="406"/>
                  </a:lnTo>
                  <a:lnTo>
                    <a:pt x="34" y="391"/>
                  </a:lnTo>
                  <a:lnTo>
                    <a:pt x="17" y="384"/>
                  </a:lnTo>
                  <a:lnTo>
                    <a:pt x="0" y="374"/>
                  </a:lnTo>
                  <a:lnTo>
                    <a:pt x="177" y="0"/>
                  </a:lnTo>
                  <a:close/>
                </a:path>
              </a:pathLst>
            </a:custGeom>
            <a:solidFill>
              <a:srgbClr val="F8F8F8"/>
            </a:solidFill>
            <a:ln w="9525" cmpd="sng">
              <a:solidFill>
                <a:srgbClr val="000000"/>
              </a:solidFill>
              <a:prstDash val="solid"/>
              <a:round/>
              <a:headEnd/>
              <a:tailEnd/>
            </a:ln>
          </p:spPr>
          <p:txBody>
            <a:bodyPr/>
            <a:lstStyle/>
            <a:p>
              <a:endParaRPr lang="en-US" dirty="0"/>
            </a:p>
          </p:txBody>
        </p:sp>
      </p:grpSp>
      <p:sp>
        <p:nvSpPr>
          <p:cNvPr id="18" name="Text Box 27"/>
          <p:cNvSpPr txBox="1">
            <a:spLocks noChangeArrowheads="1"/>
          </p:cNvSpPr>
          <p:nvPr/>
        </p:nvSpPr>
        <p:spPr bwMode="auto">
          <a:xfrm>
            <a:off x="7633483" y="3326818"/>
            <a:ext cx="2391153" cy="646331"/>
          </a:xfrm>
          <a:prstGeom prst="rect">
            <a:avLst/>
          </a:prstGeom>
          <a:noFill/>
          <a:ln w="9525" algn="ctr">
            <a:noFill/>
            <a:miter lim="800000"/>
            <a:headEnd/>
            <a:tailEnd/>
          </a:ln>
          <a:effectLst/>
        </p:spPr>
        <p:txBody>
          <a:bodyPr wrap="square">
            <a:spAutoFit/>
          </a:bodyPr>
          <a:lstStyle/>
          <a:p>
            <a:pPr marL="53975" indent="-53975"/>
            <a:r>
              <a:rPr lang="en-US" b="1" dirty="0" smtClean="0"/>
              <a:t>Institutional and legal framework</a:t>
            </a:r>
            <a:endParaRPr lang="en-US" b="1" dirty="0"/>
          </a:p>
        </p:txBody>
      </p:sp>
      <p:sp>
        <p:nvSpPr>
          <p:cNvPr id="19" name="Text Box 29"/>
          <p:cNvSpPr txBox="1">
            <a:spLocks noChangeArrowheads="1"/>
          </p:cNvSpPr>
          <p:nvPr/>
        </p:nvSpPr>
        <p:spPr bwMode="auto">
          <a:xfrm>
            <a:off x="4400671" y="5609753"/>
            <a:ext cx="2833495" cy="457200"/>
          </a:xfrm>
          <a:prstGeom prst="rect">
            <a:avLst/>
          </a:prstGeom>
          <a:noFill/>
          <a:ln w="9525" algn="ctr">
            <a:noFill/>
            <a:miter lim="800000"/>
            <a:headEnd/>
            <a:tailEnd/>
          </a:ln>
          <a:effectLst/>
        </p:spPr>
        <p:txBody>
          <a:bodyPr/>
          <a:lstStyle/>
          <a:p>
            <a:pPr marL="53975" indent="-53975" algn="r"/>
            <a:r>
              <a:rPr lang="en-US" b="1" dirty="0" smtClean="0"/>
              <a:t>Project preparation (technical and financial) risk analysis and strategy</a:t>
            </a:r>
            <a:endParaRPr lang="en-US" b="1" dirty="0"/>
          </a:p>
        </p:txBody>
      </p:sp>
      <p:sp>
        <p:nvSpPr>
          <p:cNvPr id="20" name="Text Box 30"/>
          <p:cNvSpPr txBox="1">
            <a:spLocks noChangeArrowheads="1"/>
          </p:cNvSpPr>
          <p:nvPr/>
        </p:nvSpPr>
        <p:spPr bwMode="auto">
          <a:xfrm>
            <a:off x="2357582" y="4793778"/>
            <a:ext cx="2250087" cy="793750"/>
          </a:xfrm>
          <a:prstGeom prst="rect">
            <a:avLst/>
          </a:prstGeom>
          <a:noFill/>
          <a:ln w="9525" algn="ctr">
            <a:noFill/>
            <a:miter lim="800000"/>
            <a:headEnd/>
            <a:tailEnd/>
          </a:ln>
          <a:effectLst/>
        </p:spPr>
        <p:txBody>
          <a:bodyPr/>
          <a:lstStyle/>
          <a:p>
            <a:pPr marL="53975" algn="ctr"/>
            <a:r>
              <a:rPr lang="en-US" b="1" dirty="0" smtClean="0"/>
              <a:t>Project (and sector) funding</a:t>
            </a:r>
            <a:endParaRPr lang="en-US" b="1" dirty="0"/>
          </a:p>
        </p:txBody>
      </p:sp>
      <p:sp>
        <p:nvSpPr>
          <p:cNvPr id="21" name="Text Box 31"/>
          <p:cNvSpPr txBox="1">
            <a:spLocks noChangeArrowheads="1"/>
          </p:cNvSpPr>
          <p:nvPr/>
        </p:nvSpPr>
        <p:spPr bwMode="auto">
          <a:xfrm>
            <a:off x="1762871" y="1787053"/>
            <a:ext cx="2630732" cy="793750"/>
          </a:xfrm>
          <a:prstGeom prst="rect">
            <a:avLst/>
          </a:prstGeom>
          <a:noFill/>
          <a:ln w="9525" algn="ctr">
            <a:noFill/>
            <a:miter lim="800000"/>
            <a:headEnd/>
            <a:tailEnd/>
          </a:ln>
          <a:effectLst/>
        </p:spPr>
        <p:txBody>
          <a:bodyPr/>
          <a:lstStyle/>
          <a:p>
            <a:pPr marL="53975" algn="r"/>
            <a:r>
              <a:rPr lang="en-US" b="1" dirty="0" smtClean="0"/>
              <a:t>Public and Private: capacity; commitment, and social acceptance</a:t>
            </a:r>
            <a:endParaRPr lang="en-US" b="1" dirty="0"/>
          </a:p>
        </p:txBody>
      </p:sp>
      <p:sp>
        <p:nvSpPr>
          <p:cNvPr id="22" name="Text Box 32"/>
          <p:cNvSpPr txBox="1">
            <a:spLocks noChangeArrowheads="1"/>
          </p:cNvSpPr>
          <p:nvPr/>
        </p:nvSpPr>
        <p:spPr bwMode="auto">
          <a:xfrm>
            <a:off x="1571816" y="3253108"/>
            <a:ext cx="2525486" cy="793750"/>
          </a:xfrm>
          <a:prstGeom prst="rect">
            <a:avLst/>
          </a:prstGeom>
          <a:noFill/>
          <a:ln w="9525" algn="ctr">
            <a:noFill/>
            <a:miter lim="800000"/>
            <a:headEnd/>
            <a:tailEnd/>
          </a:ln>
          <a:effectLst/>
        </p:spPr>
        <p:txBody>
          <a:bodyPr/>
          <a:lstStyle/>
          <a:p>
            <a:pPr marL="53975" algn="ctr"/>
            <a:r>
              <a:rPr lang="en-US" b="1" dirty="0" smtClean="0"/>
              <a:t>Financing markets: lending, bonds, etc.</a:t>
            </a:r>
            <a:endParaRPr lang="en-US" b="1" dirty="0"/>
          </a:p>
        </p:txBody>
      </p:sp>
      <p:sp>
        <p:nvSpPr>
          <p:cNvPr id="23" name="Text Box 33"/>
          <p:cNvSpPr txBox="1">
            <a:spLocks noChangeArrowheads="1"/>
          </p:cNvSpPr>
          <p:nvPr/>
        </p:nvSpPr>
        <p:spPr bwMode="auto">
          <a:xfrm>
            <a:off x="7372438" y="4627091"/>
            <a:ext cx="3131439" cy="512762"/>
          </a:xfrm>
          <a:prstGeom prst="rect">
            <a:avLst/>
          </a:prstGeom>
          <a:noFill/>
          <a:ln w="9525" algn="ctr">
            <a:noFill/>
            <a:miter lim="800000"/>
            <a:headEnd/>
            <a:tailEnd/>
          </a:ln>
          <a:effectLst/>
        </p:spPr>
        <p:txBody>
          <a:bodyPr/>
          <a:lstStyle/>
          <a:p>
            <a:pPr marL="53975"/>
            <a:r>
              <a:rPr lang="en-US" b="1" dirty="0" smtClean="0"/>
              <a:t>Planning, prioritization and analysis; pipeline</a:t>
            </a:r>
            <a:endParaRPr lang="en-US" b="1" dirty="0"/>
          </a:p>
        </p:txBody>
      </p:sp>
      <p:sp>
        <p:nvSpPr>
          <p:cNvPr id="24" name="TextBox 23"/>
          <p:cNvSpPr txBox="1"/>
          <p:nvPr/>
        </p:nvSpPr>
        <p:spPr>
          <a:xfrm>
            <a:off x="6652655" y="2417290"/>
            <a:ext cx="367408" cy="523220"/>
          </a:xfrm>
          <a:prstGeom prst="rect">
            <a:avLst/>
          </a:prstGeom>
          <a:noFill/>
        </p:spPr>
        <p:txBody>
          <a:bodyPr wrap="none" rtlCol="0">
            <a:spAutoFit/>
          </a:bodyPr>
          <a:lstStyle/>
          <a:p>
            <a:r>
              <a:rPr lang="es-ES" sz="2800" b="1" dirty="0" smtClean="0">
                <a:cs typeface="Aharoni" pitchFamily="2" charset="-79"/>
              </a:rPr>
              <a:t>1</a:t>
            </a:r>
            <a:endParaRPr lang="en-US" b="1" dirty="0">
              <a:cs typeface="Aharoni" pitchFamily="2" charset="-79"/>
            </a:endParaRPr>
          </a:p>
        </p:txBody>
      </p:sp>
      <p:sp>
        <p:nvSpPr>
          <p:cNvPr id="25" name="TextBox 24"/>
          <p:cNvSpPr txBox="1"/>
          <p:nvPr/>
        </p:nvSpPr>
        <p:spPr>
          <a:xfrm>
            <a:off x="6957455" y="3484090"/>
            <a:ext cx="367408" cy="523220"/>
          </a:xfrm>
          <a:prstGeom prst="rect">
            <a:avLst/>
          </a:prstGeom>
          <a:noFill/>
        </p:spPr>
        <p:txBody>
          <a:bodyPr wrap="none" rtlCol="0">
            <a:spAutoFit/>
          </a:bodyPr>
          <a:lstStyle/>
          <a:p>
            <a:r>
              <a:rPr lang="es-ES" sz="2800" b="1" dirty="0" smtClean="0">
                <a:cs typeface="Aharoni" pitchFamily="2" charset="-79"/>
              </a:rPr>
              <a:t>2</a:t>
            </a:r>
            <a:endParaRPr lang="en-US" b="1" dirty="0">
              <a:cs typeface="Aharoni" pitchFamily="2" charset="-79"/>
            </a:endParaRPr>
          </a:p>
        </p:txBody>
      </p:sp>
      <p:sp>
        <p:nvSpPr>
          <p:cNvPr id="26" name="TextBox 25"/>
          <p:cNvSpPr txBox="1"/>
          <p:nvPr/>
        </p:nvSpPr>
        <p:spPr>
          <a:xfrm>
            <a:off x="6500255" y="4398490"/>
            <a:ext cx="367408" cy="523220"/>
          </a:xfrm>
          <a:prstGeom prst="rect">
            <a:avLst/>
          </a:prstGeom>
          <a:noFill/>
        </p:spPr>
        <p:txBody>
          <a:bodyPr wrap="square" rtlCol="0">
            <a:spAutoFit/>
          </a:bodyPr>
          <a:lstStyle/>
          <a:p>
            <a:r>
              <a:rPr lang="es-ES" sz="2800" b="1" dirty="0" smtClean="0">
                <a:cs typeface="Aharoni" pitchFamily="2" charset="-79"/>
              </a:rPr>
              <a:t>3</a:t>
            </a:r>
            <a:endParaRPr lang="en-US" b="1" dirty="0">
              <a:cs typeface="Aharoni" pitchFamily="2" charset="-79"/>
            </a:endParaRPr>
          </a:p>
        </p:txBody>
      </p:sp>
      <p:sp>
        <p:nvSpPr>
          <p:cNvPr id="27" name="TextBox 26"/>
          <p:cNvSpPr txBox="1"/>
          <p:nvPr/>
        </p:nvSpPr>
        <p:spPr>
          <a:xfrm>
            <a:off x="5585855" y="4703290"/>
            <a:ext cx="367408" cy="523220"/>
          </a:xfrm>
          <a:prstGeom prst="rect">
            <a:avLst/>
          </a:prstGeom>
          <a:noFill/>
        </p:spPr>
        <p:txBody>
          <a:bodyPr wrap="square" rtlCol="0">
            <a:spAutoFit/>
          </a:bodyPr>
          <a:lstStyle/>
          <a:p>
            <a:r>
              <a:rPr lang="es-ES" sz="2800" b="1" dirty="0" smtClean="0">
                <a:cs typeface="Aharoni" pitchFamily="2" charset="-79"/>
              </a:rPr>
              <a:t>4</a:t>
            </a:r>
            <a:endParaRPr lang="en-US" b="1" dirty="0">
              <a:cs typeface="Aharoni" pitchFamily="2" charset="-79"/>
            </a:endParaRPr>
          </a:p>
        </p:txBody>
      </p:sp>
      <p:sp>
        <p:nvSpPr>
          <p:cNvPr id="28" name="TextBox 27"/>
          <p:cNvSpPr txBox="1"/>
          <p:nvPr/>
        </p:nvSpPr>
        <p:spPr>
          <a:xfrm>
            <a:off x="4595255" y="4169890"/>
            <a:ext cx="367408" cy="523220"/>
          </a:xfrm>
          <a:prstGeom prst="rect">
            <a:avLst/>
          </a:prstGeom>
          <a:noFill/>
        </p:spPr>
        <p:txBody>
          <a:bodyPr wrap="square" rtlCol="0">
            <a:spAutoFit/>
          </a:bodyPr>
          <a:lstStyle/>
          <a:p>
            <a:r>
              <a:rPr lang="es-ES" sz="2800" b="1" dirty="0" smtClean="0">
                <a:solidFill>
                  <a:schemeClr val="bg1"/>
                </a:solidFill>
                <a:cs typeface="Aharoni" pitchFamily="2" charset="-79"/>
              </a:rPr>
              <a:t>5</a:t>
            </a:r>
            <a:endParaRPr lang="en-US" b="1" dirty="0">
              <a:solidFill>
                <a:schemeClr val="bg1"/>
              </a:solidFill>
              <a:cs typeface="Aharoni" pitchFamily="2" charset="-79"/>
            </a:endParaRPr>
          </a:p>
        </p:txBody>
      </p:sp>
      <p:sp>
        <p:nvSpPr>
          <p:cNvPr id="29" name="TextBox 28"/>
          <p:cNvSpPr txBox="1"/>
          <p:nvPr/>
        </p:nvSpPr>
        <p:spPr>
          <a:xfrm>
            <a:off x="4366655" y="3179290"/>
            <a:ext cx="367408" cy="523220"/>
          </a:xfrm>
          <a:prstGeom prst="rect">
            <a:avLst/>
          </a:prstGeom>
          <a:noFill/>
        </p:spPr>
        <p:txBody>
          <a:bodyPr wrap="none" rtlCol="0">
            <a:spAutoFit/>
          </a:bodyPr>
          <a:lstStyle/>
          <a:p>
            <a:r>
              <a:rPr lang="es-ES" sz="2800" b="1" dirty="0" smtClean="0">
                <a:solidFill>
                  <a:schemeClr val="bg1"/>
                </a:solidFill>
                <a:cs typeface="Aharoni" pitchFamily="2" charset="-79"/>
              </a:rPr>
              <a:t>6</a:t>
            </a:r>
            <a:endParaRPr lang="en-US" b="1" dirty="0">
              <a:solidFill>
                <a:schemeClr val="bg1"/>
              </a:solidFill>
              <a:cs typeface="Aharoni" pitchFamily="2" charset="-79"/>
            </a:endParaRPr>
          </a:p>
        </p:txBody>
      </p:sp>
      <p:sp>
        <p:nvSpPr>
          <p:cNvPr id="30" name="TextBox 29"/>
          <p:cNvSpPr txBox="1"/>
          <p:nvPr/>
        </p:nvSpPr>
        <p:spPr>
          <a:xfrm>
            <a:off x="4900055" y="2188690"/>
            <a:ext cx="367408" cy="523220"/>
          </a:xfrm>
          <a:prstGeom prst="rect">
            <a:avLst/>
          </a:prstGeom>
          <a:noFill/>
        </p:spPr>
        <p:txBody>
          <a:bodyPr wrap="none" rtlCol="0">
            <a:spAutoFit/>
          </a:bodyPr>
          <a:lstStyle/>
          <a:p>
            <a:r>
              <a:rPr lang="es-ES" sz="2800" b="1" dirty="0" smtClean="0">
                <a:solidFill>
                  <a:schemeClr val="bg1"/>
                </a:solidFill>
                <a:cs typeface="Aharoni" pitchFamily="2" charset="-79"/>
              </a:rPr>
              <a:t>7</a:t>
            </a:r>
            <a:endParaRPr lang="en-US" b="1" dirty="0">
              <a:solidFill>
                <a:schemeClr val="bg1"/>
              </a:solidFill>
              <a:cs typeface="Aharoni" pitchFamily="2" charset="-79"/>
            </a:endParaRPr>
          </a:p>
        </p:txBody>
      </p:sp>
      <p:sp>
        <p:nvSpPr>
          <p:cNvPr id="31" name="Text Box 27"/>
          <p:cNvSpPr txBox="1">
            <a:spLocks noChangeArrowheads="1"/>
          </p:cNvSpPr>
          <p:nvPr/>
        </p:nvSpPr>
        <p:spPr bwMode="auto">
          <a:xfrm>
            <a:off x="7206056" y="2069683"/>
            <a:ext cx="2391153" cy="369332"/>
          </a:xfrm>
          <a:prstGeom prst="rect">
            <a:avLst/>
          </a:prstGeom>
          <a:noFill/>
          <a:ln w="9525" algn="ctr">
            <a:noFill/>
            <a:miter lim="800000"/>
            <a:headEnd/>
            <a:tailEnd/>
          </a:ln>
          <a:effectLst/>
        </p:spPr>
        <p:txBody>
          <a:bodyPr wrap="square">
            <a:spAutoFit/>
          </a:bodyPr>
          <a:lstStyle/>
          <a:p>
            <a:pPr marL="53975" indent="-53975"/>
            <a:r>
              <a:rPr lang="en-US" b="1" dirty="0" smtClean="0"/>
              <a:t>Objectives</a:t>
            </a:r>
            <a:endParaRPr lang="en-US" b="1" dirty="0"/>
          </a:p>
        </p:txBody>
      </p:sp>
      <p:sp>
        <p:nvSpPr>
          <p:cNvPr id="32" name="Title 31"/>
          <p:cNvSpPr>
            <a:spLocks noGrp="1"/>
          </p:cNvSpPr>
          <p:nvPr>
            <p:ph type="title"/>
          </p:nvPr>
        </p:nvSpPr>
        <p:spPr/>
        <p:txBody>
          <a:bodyPr/>
          <a:lstStyle/>
          <a:p>
            <a:r>
              <a:rPr lang="en-US" dirty="0" smtClean="0"/>
              <a:t>Where the effort is now being focused?</a:t>
            </a:r>
            <a:endParaRPr lang="en-US" dirty="0"/>
          </a:p>
        </p:txBody>
      </p:sp>
      <p:sp>
        <p:nvSpPr>
          <p:cNvPr id="33" name="Slide Number Placeholder 32"/>
          <p:cNvSpPr>
            <a:spLocks noGrp="1"/>
          </p:cNvSpPr>
          <p:nvPr>
            <p:ph type="sldNum" sz="quarter" idx="12"/>
          </p:nvPr>
        </p:nvSpPr>
        <p:spPr/>
        <p:txBody>
          <a:bodyPr/>
          <a:lstStyle/>
          <a:p>
            <a:fld id="{9C0E135D-69E6-452A-BBD8-F663A5C5FACB}" type="slidenum">
              <a:rPr lang="en-US" smtClean="0"/>
              <a:t>23</a:t>
            </a:fld>
            <a:endParaRPr lang="en-US" dirty="0"/>
          </a:p>
        </p:txBody>
      </p:sp>
    </p:spTree>
    <p:extLst>
      <p:ext uri="{BB962C8B-B14F-4D97-AF65-F5344CB8AC3E}">
        <p14:creationId xmlns:p14="http://schemas.microsoft.com/office/powerpoint/2010/main" val="704279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how PPPs may help to deliver infrastructure</a:t>
            </a:r>
            <a:endParaRPr lang="en-US" dirty="0"/>
          </a:p>
        </p:txBody>
      </p:sp>
      <p:sp>
        <p:nvSpPr>
          <p:cNvPr id="4" name="Slide Number Placeholder 3"/>
          <p:cNvSpPr>
            <a:spLocks noGrp="1"/>
          </p:cNvSpPr>
          <p:nvPr>
            <p:ph type="sldNum" sz="quarter" idx="12"/>
          </p:nvPr>
        </p:nvSpPr>
        <p:spPr/>
        <p:txBody>
          <a:bodyPr/>
          <a:lstStyle/>
          <a:p>
            <a:fld id="{644FF4D4-5B5C-4097-AFDB-4FE8602778E2}" type="slidenum">
              <a:rPr lang="en-US" smtClean="0"/>
              <a:t>24</a:t>
            </a:fld>
            <a:endParaRPr lang="en-US"/>
          </a:p>
        </p:txBody>
      </p:sp>
      <p:pic>
        <p:nvPicPr>
          <p:cNvPr id="5" name="Picture 4"/>
          <p:cNvPicPr>
            <a:picLocks noChangeAspect="1"/>
          </p:cNvPicPr>
          <p:nvPr/>
        </p:nvPicPr>
        <p:blipFill>
          <a:blip r:embed="rId2"/>
          <a:stretch>
            <a:fillRect/>
          </a:stretch>
        </p:blipFill>
        <p:spPr>
          <a:xfrm>
            <a:off x="386592" y="1633668"/>
            <a:ext cx="10967208" cy="4722682"/>
          </a:xfrm>
          <a:prstGeom prst="rect">
            <a:avLst/>
          </a:prstGeom>
        </p:spPr>
      </p:pic>
    </p:spTree>
    <p:extLst>
      <p:ext uri="{BB962C8B-B14F-4D97-AF65-F5344CB8AC3E}">
        <p14:creationId xmlns:p14="http://schemas.microsoft.com/office/powerpoint/2010/main" val="1481616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publicdomainpictures.net/pictures/10000/velka/1210-12409560184r2o.jpg"/>
          <p:cNvPicPr>
            <a:picLocks noChangeAspect="1" noChangeArrowheads="1"/>
          </p:cNvPicPr>
          <p:nvPr/>
        </p:nvPicPr>
        <p:blipFill rotWithShape="1">
          <a:blip r:embed="rId3">
            <a:extLst>
              <a:ext uri="{28A0092B-C50C-407E-A947-70E740481C1C}">
                <a14:useLocalDpi xmlns:a14="http://schemas.microsoft.com/office/drawing/2010/main" val="0"/>
              </a:ext>
            </a:extLst>
          </a:blip>
          <a:srcRect l="1032" t="1296" r="2334" b="5932"/>
          <a:stretch/>
        </p:blipFill>
        <p:spPr bwMode="auto">
          <a:xfrm>
            <a:off x="4472467" y="1594781"/>
            <a:ext cx="7690338" cy="38183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5772" y="370231"/>
            <a:ext cx="10515600" cy="1325563"/>
          </a:xfrm>
        </p:spPr>
        <p:txBody>
          <a:bodyPr>
            <a:normAutofit/>
          </a:bodyPr>
          <a:lstStyle/>
          <a:p>
            <a:r>
              <a:rPr lang="en-US" dirty="0"/>
              <a:t>PPP Value </a:t>
            </a:r>
            <a:r>
              <a:rPr lang="en-US" dirty="0" smtClean="0"/>
              <a:t>Drivers:</a:t>
            </a:r>
            <a:endParaRPr lang="en-US" dirty="0"/>
          </a:p>
        </p:txBody>
      </p:sp>
      <p:sp>
        <p:nvSpPr>
          <p:cNvPr id="3" name="Content Placeholder 2"/>
          <p:cNvSpPr>
            <a:spLocks noGrp="1"/>
          </p:cNvSpPr>
          <p:nvPr>
            <p:ph idx="1"/>
          </p:nvPr>
        </p:nvSpPr>
        <p:spPr>
          <a:xfrm>
            <a:off x="20982" y="1559859"/>
            <a:ext cx="5754634" cy="4617104"/>
          </a:xfrm>
        </p:spPr>
        <p:txBody>
          <a:bodyPr>
            <a:normAutofit/>
          </a:bodyPr>
          <a:lstStyle/>
          <a:p>
            <a:r>
              <a:rPr lang="en-US" dirty="0" smtClean="0"/>
              <a:t>Are </a:t>
            </a:r>
            <a:r>
              <a:rPr lang="en-US" dirty="0"/>
              <a:t>the ways </a:t>
            </a:r>
            <a:r>
              <a:rPr lang="en-US" dirty="0" smtClean="0"/>
              <a:t>to </a:t>
            </a:r>
            <a:r>
              <a:rPr lang="en-US" dirty="0"/>
              <a:t>improve value for money in i</a:t>
            </a:r>
            <a:r>
              <a:rPr lang="en-US" dirty="0" smtClean="0"/>
              <a:t>nfrastructure </a:t>
            </a:r>
            <a:r>
              <a:rPr lang="en-US" dirty="0"/>
              <a:t>provision:</a:t>
            </a:r>
            <a:endParaRPr lang="en-US" dirty="0" smtClean="0"/>
          </a:p>
          <a:p>
            <a:pPr lvl="1">
              <a:buFont typeface="Wingdings" panose="05000000000000000000" pitchFamily="2" charset="2"/>
              <a:buChar char="ü"/>
            </a:pPr>
            <a:r>
              <a:rPr lang="en-US" dirty="0" smtClean="0"/>
              <a:t>Whole-of-life costing and upfront commitment</a:t>
            </a:r>
            <a:endParaRPr lang="en-US" dirty="0"/>
          </a:p>
          <a:p>
            <a:pPr lvl="1">
              <a:buFont typeface="Wingdings" panose="05000000000000000000" pitchFamily="2" charset="2"/>
              <a:buChar char="ü"/>
            </a:pPr>
            <a:r>
              <a:rPr lang="en-US" dirty="0" smtClean="0"/>
              <a:t>Risk transfer</a:t>
            </a:r>
          </a:p>
          <a:p>
            <a:pPr lvl="1">
              <a:buFont typeface="Wingdings" panose="05000000000000000000" pitchFamily="2" charset="2"/>
              <a:buChar char="ü"/>
            </a:pPr>
            <a:r>
              <a:rPr lang="en-US" dirty="0"/>
              <a:t>Focus on service </a:t>
            </a:r>
            <a:r>
              <a:rPr lang="en-US" dirty="0" smtClean="0"/>
              <a:t>delivery</a:t>
            </a:r>
          </a:p>
          <a:p>
            <a:pPr lvl="1">
              <a:buFont typeface="Wingdings" panose="05000000000000000000" pitchFamily="2" charset="2"/>
              <a:buChar char="ü"/>
            </a:pPr>
            <a:r>
              <a:rPr lang="en-US" dirty="0" smtClean="0"/>
              <a:t>Innovation</a:t>
            </a:r>
          </a:p>
          <a:p>
            <a:pPr lvl="1">
              <a:buFont typeface="Wingdings" panose="05000000000000000000" pitchFamily="2" charset="2"/>
              <a:buChar char="ü"/>
            </a:pPr>
            <a:r>
              <a:rPr lang="en-US" dirty="0" smtClean="0"/>
              <a:t>Asset innovation</a:t>
            </a:r>
          </a:p>
          <a:p>
            <a:pPr lvl="1">
              <a:buFont typeface="Wingdings" panose="05000000000000000000" pitchFamily="2" charset="2"/>
              <a:buChar char="ü"/>
            </a:pPr>
            <a:r>
              <a:rPr lang="en-US" dirty="0" smtClean="0"/>
              <a:t>Mobilization of additional funding</a:t>
            </a:r>
          </a:p>
          <a:p>
            <a:pPr lvl="1">
              <a:buFont typeface="Wingdings" panose="05000000000000000000" pitchFamily="2" charset="2"/>
              <a:buChar char="ü"/>
            </a:pPr>
            <a:r>
              <a:rPr lang="en-US" dirty="0" smtClean="0"/>
              <a:t>Accountability</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644FF4D4-5B5C-4097-AFDB-4FE8602778E2}" type="slidenum">
              <a:rPr lang="en-US" smtClean="0"/>
              <a:t>25</a:t>
            </a:fld>
            <a:endParaRPr lang="en-US"/>
          </a:p>
        </p:txBody>
      </p:sp>
      <p:sp>
        <p:nvSpPr>
          <p:cNvPr id="6" name="TextBox 5"/>
          <p:cNvSpPr txBox="1"/>
          <p:nvPr/>
        </p:nvSpPr>
        <p:spPr>
          <a:xfrm>
            <a:off x="6685617" y="5346215"/>
            <a:ext cx="3849965" cy="584775"/>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smtClean="0">
                <a:ln/>
                <a:solidFill>
                  <a:schemeClr val="accent3"/>
                </a:solidFill>
              </a:rPr>
              <a:t>PPP: it’s </a:t>
            </a:r>
            <a:r>
              <a:rPr lang="en-US" sz="3200" b="1" dirty="0" smtClean="0">
                <a:ln/>
                <a:solidFill>
                  <a:schemeClr val="accent3"/>
                </a:solidFill>
              </a:rPr>
              <a:t>all about risk</a:t>
            </a:r>
            <a:endParaRPr lang="en-US" sz="3200" b="1" dirty="0">
              <a:ln/>
              <a:solidFill>
                <a:schemeClr val="accent3"/>
              </a:solidFill>
            </a:endParaRPr>
          </a:p>
        </p:txBody>
      </p:sp>
      <p:sp>
        <p:nvSpPr>
          <p:cNvPr id="7" name="Cloud Callout 6"/>
          <p:cNvSpPr/>
          <p:nvPr/>
        </p:nvSpPr>
        <p:spPr>
          <a:xfrm>
            <a:off x="7252482" y="1081137"/>
            <a:ext cx="1078523" cy="66583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You first</a:t>
            </a:r>
            <a:endParaRPr lang="en-US" sz="1400" dirty="0"/>
          </a:p>
        </p:txBody>
      </p:sp>
      <p:sp>
        <p:nvSpPr>
          <p:cNvPr id="8" name="Cloud Callout 7"/>
          <p:cNvSpPr/>
          <p:nvPr/>
        </p:nvSpPr>
        <p:spPr>
          <a:xfrm>
            <a:off x="8879273" y="839248"/>
            <a:ext cx="1219200" cy="665839"/>
          </a:xfrm>
          <a:prstGeom prst="cloudCallou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No, You first</a:t>
            </a:r>
            <a:endParaRPr lang="en-US" sz="1400" dirty="0"/>
          </a:p>
        </p:txBody>
      </p:sp>
    </p:spTree>
    <p:extLst>
      <p:ext uri="{BB962C8B-B14F-4D97-AF65-F5344CB8AC3E}">
        <p14:creationId xmlns:p14="http://schemas.microsoft.com/office/powerpoint/2010/main" val="823358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961" y="242227"/>
            <a:ext cx="7490644" cy="1325563"/>
          </a:xfrm>
        </p:spPr>
        <p:txBody>
          <a:bodyPr/>
          <a:lstStyle/>
          <a:p>
            <a:r>
              <a:rPr lang="en-US" dirty="0" smtClean="0"/>
              <a:t>Conductive enabling framework</a:t>
            </a:r>
            <a:endParaRPr lang="en-US" dirty="0"/>
          </a:p>
        </p:txBody>
      </p:sp>
      <p:sp>
        <p:nvSpPr>
          <p:cNvPr id="3" name="Content Placeholder 2"/>
          <p:cNvSpPr>
            <a:spLocks noGrp="1"/>
          </p:cNvSpPr>
          <p:nvPr>
            <p:ph idx="1"/>
          </p:nvPr>
        </p:nvSpPr>
        <p:spPr>
          <a:xfrm>
            <a:off x="7869463" y="288755"/>
            <a:ext cx="3751923" cy="1279035"/>
          </a:xfrm>
        </p:spPr>
        <p:txBody>
          <a:bodyPr>
            <a:normAutofit fontScale="92500" lnSpcReduction="20000"/>
          </a:bodyPr>
          <a:lstStyle/>
          <a:p>
            <a:r>
              <a:rPr lang="en-US" b="1" dirty="0" smtClean="0">
                <a:solidFill>
                  <a:schemeClr val="tx2"/>
                </a:solidFill>
                <a:latin typeface="+mj-lt"/>
              </a:rPr>
              <a:t>Institutional framework</a:t>
            </a:r>
          </a:p>
          <a:p>
            <a:r>
              <a:rPr lang="en-US" b="1" dirty="0" smtClean="0">
                <a:solidFill>
                  <a:schemeClr val="tx2"/>
                </a:solidFill>
                <a:latin typeface="+mj-lt"/>
              </a:rPr>
              <a:t>Legal framework</a:t>
            </a:r>
          </a:p>
          <a:p>
            <a:r>
              <a:rPr lang="en-US" b="1" dirty="0" smtClean="0">
                <a:solidFill>
                  <a:schemeClr val="tx2"/>
                </a:solidFill>
                <a:latin typeface="+mj-lt"/>
              </a:rPr>
              <a:t>Capacity</a:t>
            </a:r>
          </a:p>
          <a:p>
            <a:endParaRPr lang="en-US" b="1" dirty="0">
              <a:solidFill>
                <a:schemeClr val="tx2"/>
              </a:solidFill>
              <a:latin typeface="+mj-lt"/>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58" r="2989"/>
          <a:stretch/>
        </p:blipFill>
        <p:spPr bwMode="auto">
          <a:xfrm>
            <a:off x="6184693" y="3152764"/>
            <a:ext cx="5829300" cy="285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84693" y="1861767"/>
            <a:ext cx="5742264" cy="1200329"/>
          </a:xfrm>
          <a:prstGeom prst="rect">
            <a:avLst/>
          </a:prstGeom>
          <a:noFill/>
        </p:spPr>
        <p:txBody>
          <a:bodyPr wrap="square" rtlCol="0">
            <a:spAutoFit/>
          </a:bodyPr>
          <a:lstStyle/>
          <a:p>
            <a:r>
              <a:rPr lang="en-US" dirty="0" smtClean="0">
                <a:solidFill>
                  <a:schemeClr val="tx1"/>
                </a:solidFill>
              </a:rPr>
              <a:t>World Bank surveys of </a:t>
            </a:r>
            <a:r>
              <a:rPr lang="en-US" b="1" dirty="0" smtClean="0">
                <a:solidFill>
                  <a:schemeClr val="tx1"/>
                </a:solidFill>
              </a:rPr>
              <a:t>investors have repeatedly shown that the issue of 'protection of legal rights' is the primary concern</a:t>
            </a:r>
            <a:r>
              <a:rPr lang="en-US" dirty="0" smtClean="0">
                <a:solidFill>
                  <a:schemeClr val="tx1"/>
                </a:solidFill>
              </a:rPr>
              <a:t> in making decisions as to where to undertake major infrastructure projects</a:t>
            </a:r>
            <a:endParaRPr lang="en-US" dirty="0"/>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805" y="2667733"/>
            <a:ext cx="5295607" cy="334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97428" y="2004424"/>
            <a:ext cx="5245282" cy="369332"/>
          </a:xfrm>
          <a:prstGeom prst="rect">
            <a:avLst/>
          </a:prstGeom>
          <a:noFill/>
        </p:spPr>
        <p:txBody>
          <a:bodyPr wrap="none" rtlCol="0">
            <a:spAutoFit/>
          </a:bodyPr>
          <a:lstStyle/>
          <a:p>
            <a:r>
              <a:rPr lang="en-US" b="1" dirty="0" smtClean="0"/>
              <a:t>Institution and regulatory processes (Doing Business)</a:t>
            </a:r>
            <a:endParaRPr lang="en-US" b="1" dirty="0"/>
          </a:p>
        </p:txBody>
      </p:sp>
      <p:sp>
        <p:nvSpPr>
          <p:cNvPr id="8" name="Slide Number Placeholder 7"/>
          <p:cNvSpPr>
            <a:spLocks noGrp="1"/>
          </p:cNvSpPr>
          <p:nvPr>
            <p:ph type="sldNum" sz="quarter" idx="12"/>
          </p:nvPr>
        </p:nvSpPr>
        <p:spPr/>
        <p:txBody>
          <a:bodyPr/>
          <a:lstStyle/>
          <a:p>
            <a:fld id="{73E94DD7-2605-4BC6-8B63-149EB0A706D6}" type="slidenum">
              <a:rPr lang="en-US" smtClean="0"/>
              <a:t>26</a:t>
            </a:fld>
            <a:endParaRPr lang="en-US" dirty="0"/>
          </a:p>
        </p:txBody>
      </p:sp>
    </p:spTree>
    <p:extLst>
      <p:ext uri="{BB962C8B-B14F-4D97-AF65-F5344CB8AC3E}">
        <p14:creationId xmlns:p14="http://schemas.microsoft.com/office/powerpoint/2010/main" val="109177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92" y="357609"/>
            <a:ext cx="3411071" cy="1325563"/>
          </a:xfrm>
        </p:spPr>
        <p:txBody>
          <a:bodyPr/>
          <a:lstStyle/>
          <a:p>
            <a:pPr algn="ctr"/>
            <a:r>
              <a:rPr lang="en-US" dirty="0" smtClean="0"/>
              <a:t>Project Cycle</a:t>
            </a:r>
            <a:endParaRPr lang="en-US" dirty="0"/>
          </a:p>
        </p:txBody>
      </p:sp>
      <p:sp>
        <p:nvSpPr>
          <p:cNvPr id="5" name="Content Placeholder 4"/>
          <p:cNvSpPr>
            <a:spLocks noGrp="1"/>
          </p:cNvSpPr>
          <p:nvPr>
            <p:ph idx="1"/>
          </p:nvPr>
        </p:nvSpPr>
        <p:spPr>
          <a:xfrm>
            <a:off x="322729" y="1825625"/>
            <a:ext cx="3765177" cy="4351338"/>
          </a:xfrm>
        </p:spPr>
        <p:txBody>
          <a:bodyPr/>
          <a:lstStyle/>
          <a:p>
            <a:r>
              <a:rPr lang="en-US" dirty="0" smtClean="0"/>
              <a:t>Some key elements:</a:t>
            </a:r>
          </a:p>
          <a:p>
            <a:pPr lvl="1"/>
            <a:r>
              <a:rPr lang="en-US" dirty="0" smtClean="0"/>
              <a:t>Processes</a:t>
            </a:r>
          </a:p>
          <a:p>
            <a:pPr lvl="1"/>
            <a:r>
              <a:rPr lang="en-US" dirty="0" smtClean="0"/>
              <a:t>Roles</a:t>
            </a:r>
          </a:p>
          <a:p>
            <a:pPr lvl="1"/>
            <a:r>
              <a:rPr lang="en-US" dirty="0" smtClean="0"/>
              <a:t>Check and balance</a:t>
            </a:r>
          </a:p>
          <a:p>
            <a:pPr lvl="1"/>
            <a:r>
              <a:rPr lang="en-US" dirty="0" smtClean="0"/>
              <a:t>Predictability</a:t>
            </a:r>
            <a:endParaRPr lang="en-US" dirty="0"/>
          </a:p>
        </p:txBody>
      </p:sp>
      <p:sp>
        <p:nvSpPr>
          <p:cNvPr id="3" name="Slide Number Placeholder 2"/>
          <p:cNvSpPr>
            <a:spLocks noGrp="1"/>
          </p:cNvSpPr>
          <p:nvPr>
            <p:ph type="sldNum" sz="quarter" idx="12"/>
          </p:nvPr>
        </p:nvSpPr>
        <p:spPr/>
        <p:txBody>
          <a:bodyPr/>
          <a:lstStyle/>
          <a:p>
            <a:fld id="{644FF4D4-5B5C-4097-AFDB-4FE8602778E2}" type="slidenum">
              <a:rPr lang="en-US" smtClean="0"/>
              <a:t>27</a:t>
            </a:fld>
            <a:endParaRPr lang="en-US"/>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988"/>
          <a:stretch/>
        </p:blipFill>
        <p:spPr bwMode="auto">
          <a:xfrm>
            <a:off x="3999556" y="1"/>
            <a:ext cx="8192444" cy="68579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32096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Planning: strategic and project delivery</a:t>
            </a:r>
            <a:endParaRPr lang="en-US" b="1" dirty="0">
              <a:solidFill>
                <a:schemeClr val="tx2"/>
              </a:solidFill>
            </a:endParaRPr>
          </a:p>
        </p:txBody>
      </p:sp>
      <p:sp>
        <p:nvSpPr>
          <p:cNvPr id="3" name="Content Placeholder 2"/>
          <p:cNvSpPr>
            <a:spLocks noGrp="1"/>
          </p:cNvSpPr>
          <p:nvPr>
            <p:ph sz="half" idx="1"/>
          </p:nvPr>
        </p:nvSpPr>
        <p:spPr>
          <a:xfrm>
            <a:off x="268941" y="1825624"/>
            <a:ext cx="5750859" cy="4530725"/>
          </a:xfrm>
        </p:spPr>
        <p:txBody>
          <a:bodyPr>
            <a:normAutofit fontScale="85000" lnSpcReduction="10000"/>
          </a:bodyPr>
          <a:lstStyle/>
          <a:p>
            <a:r>
              <a:rPr lang="en-US" dirty="0" smtClean="0"/>
              <a:t>Planning (and budgeting) is challenging in the context of rapid and volatile growth</a:t>
            </a:r>
          </a:p>
          <a:p>
            <a:r>
              <a:rPr lang="en-US" dirty="0" smtClean="0"/>
              <a:t>Growth </a:t>
            </a:r>
            <a:r>
              <a:rPr lang="en-US" dirty="0" smtClean="0"/>
              <a:t>and rapid urbanization emphasizes the need for better planning</a:t>
            </a:r>
          </a:p>
          <a:p>
            <a:pPr lvl="1"/>
            <a:r>
              <a:rPr lang="en-US" dirty="0" smtClean="0"/>
              <a:t>The rural -&gt; urban migration continues</a:t>
            </a:r>
          </a:p>
          <a:p>
            <a:r>
              <a:rPr lang="en-US" dirty="0" smtClean="0"/>
              <a:t>Rapid expansion of mid size cities</a:t>
            </a:r>
          </a:p>
          <a:p>
            <a:pPr lvl="1"/>
            <a:r>
              <a:rPr lang="en-US" dirty="0" smtClean="0"/>
              <a:t>More cities implies need for better planning (avoid urban sprawl)</a:t>
            </a:r>
          </a:p>
          <a:p>
            <a:pPr lvl="1"/>
            <a:r>
              <a:rPr lang="en-US" dirty="0" smtClean="0"/>
              <a:t>Intercity competition and Fiscal federalism</a:t>
            </a:r>
          </a:p>
          <a:p>
            <a:r>
              <a:rPr lang="en-US" dirty="0" smtClean="0"/>
              <a:t>The demand of transport is particularly challenging: </a:t>
            </a:r>
          </a:p>
          <a:p>
            <a:pPr lvl="1"/>
            <a:r>
              <a:rPr lang="en-US" dirty="0" smtClean="0"/>
              <a:t>Connectivity; </a:t>
            </a:r>
          </a:p>
          <a:p>
            <a:pPr lvl="1"/>
            <a:r>
              <a:rPr lang="en-US" dirty="0" smtClean="0"/>
              <a:t>Urban mobility and increase in motorization</a:t>
            </a:r>
          </a:p>
          <a:p>
            <a:endParaRPr lang="en-US" dirty="0"/>
          </a:p>
        </p:txBody>
      </p:sp>
      <p:sp>
        <p:nvSpPr>
          <p:cNvPr id="4" name="Content Placeholder 3"/>
          <p:cNvSpPr>
            <a:spLocks noGrp="1"/>
          </p:cNvSpPr>
          <p:nvPr>
            <p:ph sz="half" idx="2"/>
          </p:nvPr>
        </p:nvSpPr>
        <p:spPr>
          <a:xfrm>
            <a:off x="6172199" y="1825625"/>
            <a:ext cx="5865607" cy="4607448"/>
          </a:xfrm>
        </p:spPr>
        <p:txBody>
          <a:bodyPr>
            <a:normAutofit fontScale="85000" lnSpcReduction="10000"/>
          </a:bodyPr>
          <a:lstStyle/>
          <a:p>
            <a:r>
              <a:rPr lang="en-US" dirty="0" smtClean="0"/>
              <a:t>But growth is happening with insufficient planning capacity because…</a:t>
            </a:r>
          </a:p>
          <a:p>
            <a:r>
              <a:rPr lang="en-US" dirty="0" smtClean="0"/>
              <a:t>Insufficient articulation of planning between national and subnational level</a:t>
            </a:r>
          </a:p>
          <a:p>
            <a:r>
              <a:rPr lang="en-US" dirty="0" smtClean="0"/>
              <a:t>Not all sectors are the same at planning: </a:t>
            </a:r>
          </a:p>
          <a:p>
            <a:pPr lvl="1"/>
            <a:r>
              <a:rPr lang="en-US" dirty="0" smtClean="0"/>
              <a:t>Inadequate understanding of levels of infrastructure needs</a:t>
            </a:r>
          </a:p>
          <a:p>
            <a:r>
              <a:rPr lang="en-US" dirty="0" smtClean="0"/>
              <a:t>Adaptation and mitigation for climate change needs to be integrated into infrastructure planning</a:t>
            </a:r>
          </a:p>
          <a:p>
            <a:pPr lvl="1"/>
            <a:endParaRPr lang="en-US" dirty="0"/>
          </a:p>
        </p:txBody>
      </p:sp>
      <p:sp>
        <p:nvSpPr>
          <p:cNvPr id="5" name="Slide Number Placeholder 4"/>
          <p:cNvSpPr>
            <a:spLocks noGrp="1"/>
          </p:cNvSpPr>
          <p:nvPr>
            <p:ph type="sldNum" sz="quarter" idx="12"/>
          </p:nvPr>
        </p:nvSpPr>
        <p:spPr/>
        <p:txBody>
          <a:bodyPr/>
          <a:lstStyle/>
          <a:p>
            <a:fld id="{644FF4D4-5B5C-4097-AFDB-4FE8602778E2}" type="slidenum">
              <a:rPr lang="en-US" smtClean="0"/>
              <a:pPr/>
              <a:t>28</a:t>
            </a:fld>
            <a:endParaRPr lang="en-US"/>
          </a:p>
        </p:txBody>
      </p:sp>
    </p:spTree>
    <p:extLst>
      <p:ext uri="{BB962C8B-B14F-4D97-AF65-F5344CB8AC3E}">
        <p14:creationId xmlns:p14="http://schemas.microsoft.com/office/powerpoint/2010/main" val="40254655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Planning: strategic and project delivery</a:t>
            </a:r>
            <a:endParaRPr lang="en-US" b="1" dirty="0">
              <a:solidFill>
                <a:schemeClr val="tx2"/>
              </a:solidFill>
            </a:endParaRPr>
          </a:p>
        </p:txBody>
      </p:sp>
      <p:sp>
        <p:nvSpPr>
          <p:cNvPr id="6" name="Text Placeholder 5"/>
          <p:cNvSpPr>
            <a:spLocks noGrp="1"/>
          </p:cNvSpPr>
          <p:nvPr>
            <p:ph type="body" idx="1"/>
          </p:nvPr>
        </p:nvSpPr>
        <p:spPr>
          <a:xfrm>
            <a:off x="565121" y="1584344"/>
            <a:ext cx="5157787" cy="823912"/>
          </a:xfrm>
        </p:spPr>
        <p:txBody>
          <a:bodyPr>
            <a:normAutofit fontScale="92500"/>
          </a:bodyPr>
          <a:lstStyle/>
          <a:p>
            <a:r>
              <a:rPr lang="en-US" dirty="0" smtClean="0">
                <a:solidFill>
                  <a:schemeClr val="tx2"/>
                </a:solidFill>
              </a:rPr>
              <a:t>Planning (and budgeting) is challenging in the context of rapid and volatile growth</a:t>
            </a:r>
            <a:endParaRPr lang="en-US" dirty="0">
              <a:solidFill>
                <a:schemeClr val="tx2"/>
              </a:solidFill>
            </a:endParaRPr>
          </a:p>
        </p:txBody>
      </p:sp>
      <p:sp>
        <p:nvSpPr>
          <p:cNvPr id="3" name="Content Placeholder 2"/>
          <p:cNvSpPr>
            <a:spLocks noGrp="1"/>
          </p:cNvSpPr>
          <p:nvPr>
            <p:ph sz="half" idx="2"/>
          </p:nvPr>
        </p:nvSpPr>
        <p:spPr>
          <a:xfrm>
            <a:off x="290456" y="2505075"/>
            <a:ext cx="5707119" cy="3684588"/>
          </a:xfrm>
        </p:spPr>
        <p:txBody>
          <a:bodyPr>
            <a:normAutofit fontScale="85000" lnSpcReduction="10000"/>
          </a:bodyPr>
          <a:lstStyle/>
          <a:p>
            <a:r>
              <a:rPr lang="en-US" dirty="0" smtClean="0"/>
              <a:t>Growth and rapid urbanization emphasizes the need for better planning</a:t>
            </a:r>
          </a:p>
          <a:p>
            <a:pPr lvl="1"/>
            <a:r>
              <a:rPr lang="en-US" dirty="0" smtClean="0"/>
              <a:t>The rural -&gt; urban migration continues</a:t>
            </a:r>
          </a:p>
          <a:p>
            <a:r>
              <a:rPr lang="en-US" dirty="0" smtClean="0"/>
              <a:t>Rapid expansion of mid size cities</a:t>
            </a:r>
          </a:p>
          <a:p>
            <a:pPr lvl="1"/>
            <a:r>
              <a:rPr lang="en-US" dirty="0" smtClean="0"/>
              <a:t>More cities implies need for better planning (avoid urban sprawl)</a:t>
            </a:r>
          </a:p>
          <a:p>
            <a:pPr lvl="1"/>
            <a:r>
              <a:rPr lang="en-US" dirty="0" smtClean="0"/>
              <a:t>Intercity competition and Fiscal federalism</a:t>
            </a:r>
          </a:p>
          <a:p>
            <a:r>
              <a:rPr lang="en-US" dirty="0" smtClean="0"/>
              <a:t>The demand of transport is particularly challenging: </a:t>
            </a:r>
          </a:p>
          <a:p>
            <a:pPr lvl="1"/>
            <a:r>
              <a:rPr lang="en-US" dirty="0" smtClean="0"/>
              <a:t>Connectivity; </a:t>
            </a:r>
          </a:p>
          <a:p>
            <a:pPr lvl="1"/>
            <a:r>
              <a:rPr lang="en-US" dirty="0" smtClean="0"/>
              <a:t>Urban mobility and increase in motorization</a:t>
            </a:r>
          </a:p>
          <a:p>
            <a:endParaRPr lang="en-US" dirty="0"/>
          </a:p>
        </p:txBody>
      </p:sp>
      <p:sp>
        <p:nvSpPr>
          <p:cNvPr id="7" name="Text Placeholder 6"/>
          <p:cNvSpPr>
            <a:spLocks noGrp="1"/>
          </p:cNvSpPr>
          <p:nvPr>
            <p:ph type="body" sz="quarter" idx="3"/>
          </p:nvPr>
        </p:nvSpPr>
        <p:spPr>
          <a:xfrm>
            <a:off x="6322807" y="1597820"/>
            <a:ext cx="5183188" cy="823912"/>
          </a:xfrm>
        </p:spPr>
        <p:txBody>
          <a:bodyPr>
            <a:normAutofit fontScale="92500"/>
          </a:bodyPr>
          <a:lstStyle/>
          <a:p>
            <a:r>
              <a:rPr lang="en-US" dirty="0" smtClean="0">
                <a:solidFill>
                  <a:schemeClr val="tx2"/>
                </a:solidFill>
              </a:rPr>
              <a:t>But growth is happening with insufficient planning capacity because…</a:t>
            </a:r>
            <a:endParaRPr lang="en-US" dirty="0">
              <a:solidFill>
                <a:schemeClr val="tx2"/>
              </a:solidFill>
            </a:endParaRPr>
          </a:p>
        </p:txBody>
      </p:sp>
      <p:sp>
        <p:nvSpPr>
          <p:cNvPr id="4" name="Content Placeholder 3"/>
          <p:cNvSpPr>
            <a:spLocks noGrp="1"/>
          </p:cNvSpPr>
          <p:nvPr>
            <p:ph sz="quarter" idx="4"/>
          </p:nvPr>
        </p:nvSpPr>
        <p:spPr>
          <a:xfrm>
            <a:off x="6172200" y="2505075"/>
            <a:ext cx="5532120" cy="3583753"/>
          </a:xfrm>
        </p:spPr>
        <p:txBody>
          <a:bodyPr>
            <a:normAutofit/>
          </a:bodyPr>
          <a:lstStyle/>
          <a:p>
            <a:r>
              <a:rPr lang="en-US" sz="2400" dirty="0" smtClean="0"/>
              <a:t>Insufficient articulation of planning between national and subnational level</a:t>
            </a:r>
          </a:p>
          <a:p>
            <a:r>
              <a:rPr lang="en-US" sz="2400" dirty="0" smtClean="0"/>
              <a:t>Not all sectors are the same at planning: </a:t>
            </a:r>
          </a:p>
          <a:p>
            <a:pPr lvl="1"/>
            <a:r>
              <a:rPr lang="en-US" sz="2000" dirty="0" smtClean="0"/>
              <a:t>Inadequate understanding of levels of infrastructure needs</a:t>
            </a:r>
          </a:p>
          <a:p>
            <a:r>
              <a:rPr lang="en-US" sz="2400" dirty="0" smtClean="0"/>
              <a:t>Adaptation and mitigation for climate change needs to be integrated into infrastructure planning</a:t>
            </a:r>
          </a:p>
          <a:p>
            <a:pPr lvl="1"/>
            <a:endParaRPr lang="en-US" sz="2000" dirty="0"/>
          </a:p>
        </p:txBody>
      </p:sp>
      <p:sp>
        <p:nvSpPr>
          <p:cNvPr id="5" name="Slide Number Placeholder 4"/>
          <p:cNvSpPr>
            <a:spLocks noGrp="1"/>
          </p:cNvSpPr>
          <p:nvPr>
            <p:ph type="sldNum" sz="quarter" idx="12"/>
          </p:nvPr>
        </p:nvSpPr>
        <p:spPr/>
        <p:txBody>
          <a:bodyPr/>
          <a:lstStyle/>
          <a:p>
            <a:fld id="{644FF4D4-5B5C-4097-AFDB-4FE8602778E2}" type="slidenum">
              <a:rPr lang="en-US" smtClean="0"/>
              <a:pPr/>
              <a:t>29</a:t>
            </a:fld>
            <a:endParaRPr lang="en-US"/>
          </a:p>
        </p:txBody>
      </p:sp>
    </p:spTree>
    <p:extLst>
      <p:ext uri="{BB962C8B-B14F-4D97-AF65-F5344CB8AC3E}">
        <p14:creationId xmlns:p14="http://schemas.microsoft.com/office/powerpoint/2010/main" val="668839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432332552"/>
              </p:ext>
            </p:extLst>
          </p:nvPr>
        </p:nvGraphicFramePr>
        <p:xfrm>
          <a:off x="0" y="1808884"/>
          <a:ext cx="5829300" cy="43337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2460153675"/>
              </p:ext>
            </p:extLst>
          </p:nvPr>
        </p:nvGraphicFramePr>
        <p:xfrm>
          <a:off x="5829300" y="1690688"/>
          <a:ext cx="6362700" cy="388607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lstStyle/>
          <a:p>
            <a:r>
              <a:rPr lang="en-US" dirty="0" smtClean="0"/>
              <a:t>Latin-American and Caribbean (LAC) in figures, Investment Commitments</a:t>
            </a:r>
            <a:endParaRPr lang="en-US" dirty="0"/>
          </a:p>
        </p:txBody>
      </p:sp>
      <p:sp>
        <p:nvSpPr>
          <p:cNvPr id="6" name="TextBox 5"/>
          <p:cNvSpPr txBox="1"/>
          <p:nvPr/>
        </p:nvSpPr>
        <p:spPr>
          <a:xfrm>
            <a:off x="4681878" y="6217850"/>
            <a:ext cx="2828243" cy="276999"/>
          </a:xfrm>
          <a:prstGeom prst="rect">
            <a:avLst/>
          </a:prstGeom>
          <a:noFill/>
        </p:spPr>
        <p:txBody>
          <a:bodyPr wrap="square" rtlCol="0">
            <a:spAutoFit/>
          </a:bodyPr>
          <a:lstStyle/>
          <a:p>
            <a:r>
              <a:rPr lang="en-US" sz="1200" b="1" dirty="0" smtClean="0"/>
              <a:t>Source: PPIAF – ppi.worldbank.org </a:t>
            </a:r>
            <a:endParaRPr lang="en-US" sz="1200" dirty="0"/>
          </a:p>
        </p:txBody>
      </p:sp>
      <p:sp>
        <p:nvSpPr>
          <p:cNvPr id="7" name="Slide Number Placeholder 6"/>
          <p:cNvSpPr>
            <a:spLocks noGrp="1"/>
          </p:cNvSpPr>
          <p:nvPr>
            <p:ph type="sldNum" sz="quarter" idx="12"/>
          </p:nvPr>
        </p:nvSpPr>
        <p:spPr/>
        <p:txBody>
          <a:bodyPr/>
          <a:lstStyle/>
          <a:p>
            <a:fld id="{644FF4D4-5B5C-4097-AFDB-4FE8602778E2}" type="slidenum">
              <a:rPr lang="en-US" smtClean="0"/>
              <a:t>3</a:t>
            </a:fld>
            <a:endParaRPr lang="en-US" dirty="0"/>
          </a:p>
        </p:txBody>
      </p:sp>
    </p:spTree>
    <p:extLst>
      <p:ext uri="{BB962C8B-B14F-4D97-AF65-F5344CB8AC3E}">
        <p14:creationId xmlns:p14="http://schemas.microsoft.com/office/powerpoint/2010/main" val="17647855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political economy of large scale projects: commitment and beyond…</a:t>
            </a:r>
          </a:p>
        </p:txBody>
      </p:sp>
      <p:sp>
        <p:nvSpPr>
          <p:cNvPr id="3" name="Content Placeholder 2"/>
          <p:cNvSpPr>
            <a:spLocks noGrp="1"/>
          </p:cNvSpPr>
          <p:nvPr>
            <p:ph idx="1"/>
          </p:nvPr>
        </p:nvSpPr>
        <p:spPr/>
        <p:txBody>
          <a:bodyPr>
            <a:normAutofit fontScale="92500" lnSpcReduction="20000"/>
          </a:bodyPr>
          <a:lstStyle/>
          <a:p>
            <a:r>
              <a:rPr lang="en-US" dirty="0"/>
              <a:t>Getting the right </a:t>
            </a:r>
            <a:r>
              <a:rPr lang="en-US" dirty="0" smtClean="0"/>
              <a:t>solution: e.g</a:t>
            </a:r>
            <a:r>
              <a:rPr lang="en-US" dirty="0"/>
              <a:t>. metro/BRT/elevated train</a:t>
            </a:r>
          </a:p>
          <a:p>
            <a:r>
              <a:rPr lang="en-US" dirty="0"/>
              <a:t>Political cycle: </a:t>
            </a:r>
            <a:r>
              <a:rPr lang="en-US" dirty="0" smtClean="0"/>
              <a:t>I </a:t>
            </a:r>
            <a:r>
              <a:rPr lang="en-US" dirty="0"/>
              <a:t>want it, and I want it now!</a:t>
            </a:r>
          </a:p>
          <a:p>
            <a:pPr lvl="1"/>
            <a:r>
              <a:rPr lang="en-US" dirty="0"/>
              <a:t>governance, checks and balance</a:t>
            </a:r>
          </a:p>
          <a:p>
            <a:r>
              <a:rPr lang="en-US" dirty="0"/>
              <a:t>Citizen engagement: </a:t>
            </a:r>
            <a:r>
              <a:rPr lang="en-US" dirty="0" smtClean="0"/>
              <a:t>it </a:t>
            </a:r>
            <a:r>
              <a:rPr lang="en-US" dirty="0"/>
              <a:t>works better when all voices are represented</a:t>
            </a:r>
          </a:p>
          <a:p>
            <a:r>
              <a:rPr lang="en-US" dirty="0"/>
              <a:t>Managing expectation: </a:t>
            </a:r>
            <a:r>
              <a:rPr lang="en-US" dirty="0" smtClean="0"/>
              <a:t>FDI</a:t>
            </a:r>
            <a:r>
              <a:rPr lang="en-US" dirty="0"/>
              <a:t>, private investments; market test</a:t>
            </a:r>
          </a:p>
          <a:p>
            <a:r>
              <a:rPr lang="en-US" dirty="0"/>
              <a:t>Maximizing the benefits:</a:t>
            </a:r>
          </a:p>
          <a:p>
            <a:pPr lvl="1"/>
            <a:r>
              <a:rPr lang="en-US" dirty="0"/>
              <a:t>e.g. feeders, tariff integration, land use</a:t>
            </a:r>
          </a:p>
          <a:p>
            <a:pPr lvl="1"/>
            <a:r>
              <a:rPr lang="en-US" dirty="0"/>
              <a:t>hard vs. soft infrastructure</a:t>
            </a:r>
          </a:p>
          <a:p>
            <a:r>
              <a:rPr lang="en-US" dirty="0"/>
              <a:t>Crossing borders:</a:t>
            </a:r>
          </a:p>
          <a:p>
            <a:pPr lvl="1"/>
            <a:r>
              <a:rPr lang="en-US" dirty="0"/>
              <a:t>metropolitan authority</a:t>
            </a:r>
          </a:p>
          <a:p>
            <a:pPr lvl="1"/>
            <a:r>
              <a:rPr lang="en-US" dirty="0"/>
              <a:t>last mile connectivity (road/rail/port)</a:t>
            </a:r>
          </a:p>
          <a:p>
            <a:pPr lvl="1"/>
            <a:r>
              <a:rPr lang="en-US" dirty="0"/>
              <a:t>cross-border projects (tunnel, power lines, etc</a:t>
            </a:r>
            <a:r>
              <a:rPr lang="en-US" dirty="0" smtClean="0"/>
              <a:t>.)</a:t>
            </a:r>
            <a:endParaRPr lang="en-US" dirty="0"/>
          </a:p>
        </p:txBody>
      </p:sp>
      <p:sp>
        <p:nvSpPr>
          <p:cNvPr id="4" name="Slide Number Placeholder 3"/>
          <p:cNvSpPr>
            <a:spLocks noGrp="1"/>
          </p:cNvSpPr>
          <p:nvPr>
            <p:ph type="sldNum" sz="quarter" idx="12"/>
          </p:nvPr>
        </p:nvSpPr>
        <p:spPr/>
        <p:txBody>
          <a:bodyPr/>
          <a:lstStyle/>
          <a:p>
            <a:fld id="{644FF4D4-5B5C-4097-AFDB-4FE8602778E2}" type="slidenum">
              <a:rPr lang="en-US" smtClean="0"/>
              <a:t>30</a:t>
            </a:fld>
            <a:endParaRPr lang="en-US"/>
          </a:p>
        </p:txBody>
      </p:sp>
    </p:spTree>
    <p:extLst>
      <p:ext uri="{BB962C8B-B14F-4D97-AF65-F5344CB8AC3E}">
        <p14:creationId xmlns:p14="http://schemas.microsoft.com/office/powerpoint/2010/main" val="33316230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Project preparation and procurement</a:t>
            </a:r>
            <a:endParaRPr lang="en-US" b="1" dirty="0">
              <a:solidFill>
                <a:schemeClr val="tx2"/>
              </a:solidFill>
            </a:endParaRPr>
          </a:p>
        </p:txBody>
      </p:sp>
      <p:sp>
        <p:nvSpPr>
          <p:cNvPr id="3" name="Content Placeholder 2"/>
          <p:cNvSpPr>
            <a:spLocks noGrp="1"/>
          </p:cNvSpPr>
          <p:nvPr>
            <p:ph sz="half" idx="1"/>
          </p:nvPr>
        </p:nvSpPr>
        <p:spPr>
          <a:xfrm>
            <a:off x="394855" y="1825625"/>
            <a:ext cx="5624945" cy="4492048"/>
          </a:xfrm>
        </p:spPr>
        <p:txBody>
          <a:bodyPr>
            <a:normAutofit fontScale="92500" lnSpcReduction="10000"/>
          </a:bodyPr>
          <a:lstStyle/>
          <a:p>
            <a:r>
              <a:rPr lang="en-US" dirty="0" smtClean="0"/>
              <a:t>Poor project preparation</a:t>
            </a:r>
          </a:p>
          <a:p>
            <a:pPr lvl="1"/>
            <a:r>
              <a:rPr lang="en-US" dirty="0" smtClean="0"/>
              <a:t>Contractual closure and financial closure</a:t>
            </a:r>
          </a:p>
          <a:p>
            <a:pPr lvl="1"/>
            <a:r>
              <a:rPr lang="en-US" dirty="0" smtClean="0"/>
              <a:t>Election cycle</a:t>
            </a:r>
          </a:p>
          <a:p>
            <a:r>
              <a:rPr lang="en-US" dirty="0" smtClean="0"/>
              <a:t>Implementation Capacity</a:t>
            </a:r>
          </a:p>
          <a:p>
            <a:r>
              <a:rPr lang="en-US" dirty="0" smtClean="0"/>
              <a:t>Lack of (clear) procedures and gateways</a:t>
            </a:r>
          </a:p>
          <a:p>
            <a:pPr lvl="1"/>
            <a:r>
              <a:rPr lang="en-US" dirty="0" smtClean="0"/>
              <a:t>Environmental legislation (DFBOT) and land acquisition</a:t>
            </a:r>
          </a:p>
          <a:p>
            <a:r>
              <a:rPr lang="en-US" dirty="0" smtClean="0"/>
              <a:t>Risk analysis:</a:t>
            </a:r>
          </a:p>
          <a:p>
            <a:pPr lvl="1"/>
            <a:endParaRPr lang="en-US" dirty="0" smtClean="0"/>
          </a:p>
          <a:p>
            <a:pPr marL="457200" lvl="1" indent="0">
              <a:buNone/>
            </a:pPr>
            <a:endParaRPr lang="en-US" dirty="0" smtClean="0"/>
          </a:p>
          <a:p>
            <a:r>
              <a:rPr lang="en-US" dirty="0" smtClean="0"/>
              <a:t>Checklist (project readiness)</a:t>
            </a:r>
            <a:endParaRPr lang="en-US" dirty="0"/>
          </a:p>
        </p:txBody>
      </p:sp>
      <p:sp>
        <p:nvSpPr>
          <p:cNvPr id="6" name="Content Placeholder 5"/>
          <p:cNvSpPr>
            <a:spLocks noGrp="1"/>
          </p:cNvSpPr>
          <p:nvPr>
            <p:ph sz="half" idx="2"/>
          </p:nvPr>
        </p:nvSpPr>
        <p:spPr>
          <a:xfrm>
            <a:off x="6172199" y="1825625"/>
            <a:ext cx="5756565" cy="4492048"/>
          </a:xfrm>
        </p:spPr>
        <p:txBody>
          <a:bodyPr>
            <a:normAutofit fontScale="92500" lnSpcReduction="10000"/>
          </a:bodyPr>
          <a:lstStyle/>
          <a:p>
            <a:r>
              <a:rPr lang="en-US" dirty="0" smtClean="0"/>
              <a:t>Reform or creation of new PPP units</a:t>
            </a:r>
          </a:p>
          <a:p>
            <a:pPr lvl="1"/>
            <a:r>
              <a:rPr lang="en-US" i="1" dirty="0" smtClean="0"/>
              <a:t>Colombia, Chile and Peru</a:t>
            </a:r>
          </a:p>
          <a:p>
            <a:pPr lvl="1"/>
            <a:r>
              <a:rPr lang="en-US" i="1" dirty="0" smtClean="0"/>
              <a:t>Uruguay, Paraguay and Argentina</a:t>
            </a:r>
          </a:p>
          <a:p>
            <a:r>
              <a:rPr lang="en-US" dirty="0" smtClean="0"/>
              <a:t>Procurement</a:t>
            </a:r>
          </a:p>
          <a:p>
            <a:pPr lvl="1"/>
            <a:r>
              <a:rPr lang="en-US" dirty="0" smtClean="0"/>
              <a:t>Processes and timetable, transparency</a:t>
            </a:r>
          </a:p>
          <a:p>
            <a:pPr lvl="1"/>
            <a:r>
              <a:rPr lang="en-US" dirty="0"/>
              <a:t>Attracting the right </a:t>
            </a:r>
            <a:r>
              <a:rPr lang="en-US" dirty="0" smtClean="0"/>
              <a:t>expertise</a:t>
            </a:r>
          </a:p>
          <a:p>
            <a:r>
              <a:rPr lang="en-US" dirty="0" smtClean="0"/>
              <a:t>Value for money</a:t>
            </a:r>
          </a:p>
          <a:p>
            <a:pPr lvl="1"/>
            <a:r>
              <a:rPr lang="en-US" dirty="0" smtClean="0"/>
              <a:t>In project preparation</a:t>
            </a:r>
            <a:r>
              <a:rPr lang="en-US" dirty="0"/>
              <a:t> </a:t>
            </a:r>
            <a:r>
              <a:rPr lang="en-US" dirty="0" smtClean="0"/>
              <a:t>rather than in a quantitative PSC</a:t>
            </a:r>
          </a:p>
        </p:txBody>
      </p:sp>
      <p:graphicFrame>
        <p:nvGraphicFramePr>
          <p:cNvPr id="5" name="Diagram 4"/>
          <p:cNvGraphicFramePr/>
          <p:nvPr>
            <p:extLst/>
          </p:nvPr>
        </p:nvGraphicFramePr>
        <p:xfrm>
          <a:off x="576119" y="5270981"/>
          <a:ext cx="4895272" cy="350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fld id="{73E94DD7-2605-4BC6-8B63-149EB0A706D6}" type="slidenum">
              <a:rPr lang="en-US" smtClean="0"/>
              <a:t>31</a:t>
            </a:fld>
            <a:endParaRPr lang="en-US" dirty="0"/>
          </a:p>
        </p:txBody>
      </p:sp>
    </p:spTree>
    <p:extLst>
      <p:ext uri="{BB962C8B-B14F-4D97-AF65-F5344CB8AC3E}">
        <p14:creationId xmlns:p14="http://schemas.microsoft.com/office/powerpoint/2010/main" val="30282635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70934" y="107879"/>
            <a:ext cx="6822989" cy="1325563"/>
          </a:xfrm>
        </p:spPr>
        <p:txBody>
          <a:bodyPr>
            <a:normAutofit/>
          </a:bodyPr>
          <a:lstStyle/>
          <a:p>
            <a:r>
              <a:rPr lang="en-US" dirty="0" smtClean="0"/>
              <a:t>Cost and time overruns in PPP vs. Traditional procurement</a:t>
            </a:r>
            <a:endParaRPr lang="en-US" dirty="0"/>
          </a:p>
        </p:txBody>
      </p:sp>
      <p:sp>
        <p:nvSpPr>
          <p:cNvPr id="3" name="Slide Number Placeholder 2"/>
          <p:cNvSpPr>
            <a:spLocks noGrp="1"/>
          </p:cNvSpPr>
          <p:nvPr>
            <p:ph type="sldNum" sz="quarter" idx="12"/>
          </p:nvPr>
        </p:nvSpPr>
        <p:spPr/>
        <p:txBody>
          <a:bodyPr/>
          <a:lstStyle/>
          <a:p>
            <a:fld id="{644FF4D4-5B5C-4097-AFDB-4FE8602778E2}" type="slidenum">
              <a:rPr lang="en-US" smtClean="0"/>
              <a:t>32</a:t>
            </a:fld>
            <a:endParaRPr lang="en-US"/>
          </a:p>
        </p:txBody>
      </p:sp>
      <p:grpSp>
        <p:nvGrpSpPr>
          <p:cNvPr id="11" name="Group 10"/>
          <p:cNvGrpSpPr/>
          <p:nvPr/>
        </p:nvGrpSpPr>
        <p:grpSpPr>
          <a:xfrm>
            <a:off x="7352270" y="3568858"/>
            <a:ext cx="4748605" cy="3053762"/>
            <a:chOff x="478647" y="4087258"/>
            <a:chExt cx="4294650" cy="2634217"/>
          </a:xfrm>
        </p:grpSpPr>
        <p:sp>
          <p:nvSpPr>
            <p:cNvPr id="10" name="Rectangle 9"/>
            <p:cNvSpPr/>
            <p:nvPr/>
          </p:nvSpPr>
          <p:spPr>
            <a:xfrm>
              <a:off x="478647" y="4102443"/>
              <a:ext cx="4253890" cy="261903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478647" y="4087258"/>
              <a:ext cx="4294650" cy="2573339"/>
            </a:xfrm>
            <a:prstGeom prst="rect">
              <a:avLst/>
            </a:prstGeom>
          </p:spPr>
        </p:pic>
      </p:grpSp>
      <p:grpSp>
        <p:nvGrpSpPr>
          <p:cNvPr id="9" name="Group 8"/>
          <p:cNvGrpSpPr/>
          <p:nvPr/>
        </p:nvGrpSpPr>
        <p:grpSpPr>
          <a:xfrm>
            <a:off x="7352270" y="91261"/>
            <a:ext cx="4748605" cy="3220350"/>
            <a:chOff x="478647" y="1518047"/>
            <a:chExt cx="4294650" cy="2750067"/>
          </a:xfrm>
        </p:grpSpPr>
        <p:sp>
          <p:nvSpPr>
            <p:cNvPr id="8" name="Rectangle 7"/>
            <p:cNvSpPr/>
            <p:nvPr/>
          </p:nvSpPr>
          <p:spPr>
            <a:xfrm>
              <a:off x="478647" y="1532238"/>
              <a:ext cx="4294650" cy="271848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576938" y="1518047"/>
              <a:ext cx="4155599" cy="2750067"/>
            </a:xfrm>
            <a:prstGeom prst="rect">
              <a:avLst/>
            </a:prstGeom>
          </p:spPr>
        </p:pic>
      </p:grpSp>
      <p:sp>
        <p:nvSpPr>
          <p:cNvPr id="13" name="TextBox 12"/>
          <p:cNvSpPr txBox="1"/>
          <p:nvPr/>
        </p:nvSpPr>
        <p:spPr>
          <a:xfrm>
            <a:off x="231689" y="6231135"/>
            <a:ext cx="5683992" cy="307777"/>
          </a:xfrm>
          <a:prstGeom prst="rect">
            <a:avLst/>
          </a:prstGeom>
          <a:noFill/>
        </p:spPr>
        <p:txBody>
          <a:bodyPr wrap="none" rtlCol="0">
            <a:spAutoFit/>
          </a:bodyPr>
          <a:lstStyle/>
          <a:p>
            <a:r>
              <a:rPr lang="en-US" sz="1400" dirty="0" smtClean="0"/>
              <a:t>Source: PPP Reference Guide V2.0 for the UK and Australia and WB for Peru</a:t>
            </a:r>
            <a:endParaRPr lang="en-US" sz="1400" dirty="0"/>
          </a:p>
        </p:txBody>
      </p:sp>
      <p:pic>
        <p:nvPicPr>
          <p:cNvPr id="14" name="Picture 13"/>
          <p:cNvPicPr>
            <a:picLocks noChangeAspect="1"/>
          </p:cNvPicPr>
          <p:nvPr/>
        </p:nvPicPr>
        <p:blipFill>
          <a:blip r:embed="rId4"/>
          <a:stretch>
            <a:fillRect/>
          </a:stretch>
        </p:blipFill>
        <p:spPr>
          <a:xfrm>
            <a:off x="0" y="1929838"/>
            <a:ext cx="7233302" cy="3854161"/>
          </a:xfrm>
          <a:prstGeom prst="rect">
            <a:avLst/>
          </a:prstGeom>
        </p:spPr>
      </p:pic>
    </p:spTree>
    <p:extLst>
      <p:ext uri="{BB962C8B-B14F-4D97-AF65-F5344CB8AC3E}">
        <p14:creationId xmlns:p14="http://schemas.microsoft.com/office/powerpoint/2010/main" val="254938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1018832"/>
          </a:xfrm>
        </p:spPr>
        <p:txBody>
          <a:bodyPr/>
          <a:lstStyle/>
          <a:p>
            <a:r>
              <a:rPr lang="en-US" dirty="0" smtClean="0"/>
              <a:t>PPP Benchmarking</a:t>
            </a:r>
            <a:endParaRPr lang="en-US" dirty="0"/>
          </a:p>
        </p:txBody>
      </p:sp>
      <p:sp>
        <p:nvSpPr>
          <p:cNvPr id="2" name="Slide Number Placeholder 1"/>
          <p:cNvSpPr>
            <a:spLocks noGrp="1"/>
          </p:cNvSpPr>
          <p:nvPr>
            <p:ph type="sldNum" sz="quarter" idx="12"/>
          </p:nvPr>
        </p:nvSpPr>
        <p:spPr/>
        <p:txBody>
          <a:bodyPr/>
          <a:lstStyle/>
          <a:p>
            <a:fld id="{644FF4D4-5B5C-4097-AFDB-4FE8602778E2}" type="slidenum">
              <a:rPr lang="en-US" smtClean="0"/>
              <a:t>33</a:t>
            </a:fld>
            <a:endParaRPr lang="en-US"/>
          </a:p>
        </p:txBody>
      </p:sp>
      <p:pic>
        <p:nvPicPr>
          <p:cNvPr id="3" name="Picture 2"/>
          <p:cNvPicPr>
            <a:picLocks noChangeAspect="1"/>
          </p:cNvPicPr>
          <p:nvPr/>
        </p:nvPicPr>
        <p:blipFill>
          <a:blip r:embed="rId2"/>
          <a:stretch>
            <a:fillRect/>
          </a:stretch>
        </p:blipFill>
        <p:spPr>
          <a:xfrm>
            <a:off x="1451340" y="1266107"/>
            <a:ext cx="8718271" cy="4827962"/>
          </a:xfrm>
          <a:prstGeom prst="rect">
            <a:avLst/>
          </a:prstGeom>
        </p:spPr>
      </p:pic>
      <p:sp>
        <p:nvSpPr>
          <p:cNvPr id="5" name="TextBox 4"/>
          <p:cNvSpPr txBox="1"/>
          <p:nvPr/>
        </p:nvSpPr>
        <p:spPr>
          <a:xfrm>
            <a:off x="1075038" y="6356350"/>
            <a:ext cx="4008405" cy="369332"/>
          </a:xfrm>
          <a:prstGeom prst="rect">
            <a:avLst/>
          </a:prstGeom>
          <a:noFill/>
        </p:spPr>
        <p:txBody>
          <a:bodyPr wrap="none" rtlCol="0">
            <a:spAutoFit/>
          </a:bodyPr>
          <a:lstStyle/>
          <a:p>
            <a:r>
              <a:rPr lang="en-US" dirty="0" smtClean="0"/>
              <a:t>Source PPP Procurement Benchmark WB</a:t>
            </a:r>
            <a:endParaRPr lang="en-US" dirty="0"/>
          </a:p>
        </p:txBody>
      </p:sp>
    </p:spTree>
    <p:extLst>
      <p:ext uri="{BB962C8B-B14F-4D97-AF65-F5344CB8AC3E}">
        <p14:creationId xmlns:p14="http://schemas.microsoft.com/office/powerpoint/2010/main" val="32781152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Management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Establishing contract management </a:t>
            </a:r>
            <a:r>
              <a:rPr lang="en-US" dirty="0" smtClean="0"/>
              <a:t>institutions: </a:t>
            </a:r>
          </a:p>
          <a:p>
            <a:pPr lvl="1"/>
            <a:r>
              <a:rPr lang="en-US" dirty="0" smtClean="0"/>
              <a:t>Defining </a:t>
            </a:r>
            <a:r>
              <a:rPr lang="en-US" dirty="0"/>
              <a:t>and establishing the responsibilities </a:t>
            </a:r>
            <a:r>
              <a:rPr lang="en-US" dirty="0" smtClean="0"/>
              <a:t>and communication </a:t>
            </a:r>
            <a:r>
              <a:rPr lang="en-US" dirty="0"/>
              <a:t>mechanisms that will enable an effective relationship between the public and </a:t>
            </a:r>
            <a:r>
              <a:rPr lang="en-US" dirty="0" smtClean="0"/>
              <a:t>private partners </a:t>
            </a:r>
            <a:r>
              <a:rPr lang="en-US" dirty="0"/>
              <a:t>to the contract</a:t>
            </a:r>
          </a:p>
          <a:p>
            <a:r>
              <a:rPr lang="en-US" dirty="0" smtClean="0"/>
              <a:t>Monitoring </a:t>
            </a:r>
            <a:r>
              <a:rPr lang="en-US" dirty="0"/>
              <a:t>PPP delivery and </a:t>
            </a:r>
            <a:r>
              <a:rPr lang="en-US" dirty="0" smtClean="0"/>
              <a:t>risk:</a:t>
            </a:r>
          </a:p>
          <a:p>
            <a:pPr lvl="1"/>
            <a:r>
              <a:rPr lang="en-US" dirty="0" smtClean="0"/>
              <a:t>Monitoring </a:t>
            </a:r>
            <a:r>
              <a:rPr lang="en-US" dirty="0"/>
              <a:t>and enforcing contract compliance and </a:t>
            </a:r>
            <a:r>
              <a:rPr lang="en-US" dirty="0" smtClean="0"/>
              <a:t>service performance </a:t>
            </a:r>
            <a:r>
              <a:rPr lang="en-US" dirty="0"/>
              <a:t>by the private party, ensuring the government delivers on its responsibilities under </a:t>
            </a:r>
            <a:r>
              <a:rPr lang="en-US" dirty="0" smtClean="0"/>
              <a:t>the contract </a:t>
            </a:r>
            <a:r>
              <a:rPr lang="en-US" dirty="0"/>
              <a:t>efficiently, and monitoring and mitigating risk</a:t>
            </a:r>
          </a:p>
          <a:p>
            <a:r>
              <a:rPr lang="en-US" dirty="0" smtClean="0"/>
              <a:t>Dealing </a:t>
            </a:r>
            <a:r>
              <a:rPr lang="en-US" dirty="0"/>
              <a:t>with </a:t>
            </a:r>
            <a:r>
              <a:rPr lang="en-US" dirty="0" smtClean="0"/>
              <a:t>change:</a:t>
            </a:r>
          </a:p>
          <a:p>
            <a:pPr lvl="1"/>
            <a:r>
              <a:rPr lang="en-US" dirty="0" smtClean="0"/>
              <a:t>Putting </a:t>
            </a:r>
            <a:r>
              <a:rPr lang="en-US" dirty="0"/>
              <a:t>into practice the mechanisms </a:t>
            </a:r>
            <a:r>
              <a:rPr lang="en-US" dirty="0" smtClean="0"/>
              <a:t>to </a:t>
            </a:r>
            <a:r>
              <a:rPr lang="en-US" dirty="0"/>
              <a:t>deal with contract adjustments, dispute resolution, and contract termination, as well </a:t>
            </a:r>
            <a:r>
              <a:rPr lang="en-US" dirty="0" smtClean="0"/>
              <a:t>as deciding </a:t>
            </a:r>
            <a:r>
              <a:rPr lang="en-US" dirty="0"/>
              <a:t>whether, when and how to re-negotiate</a:t>
            </a:r>
          </a:p>
          <a:p>
            <a:r>
              <a:rPr lang="en-US" dirty="0" smtClean="0"/>
              <a:t>Managing </a:t>
            </a:r>
            <a:r>
              <a:rPr lang="en-US" dirty="0"/>
              <a:t>contract expiry and asset </a:t>
            </a:r>
            <a:r>
              <a:rPr lang="en-US" dirty="0" smtClean="0"/>
              <a:t>handover:</a:t>
            </a:r>
          </a:p>
          <a:p>
            <a:pPr lvl="1"/>
            <a:r>
              <a:rPr lang="en-US" dirty="0" smtClean="0"/>
              <a:t>Managing </a:t>
            </a:r>
            <a:r>
              <a:rPr lang="en-US" dirty="0"/>
              <a:t>the transition of assets and operations </a:t>
            </a:r>
            <a:r>
              <a:rPr lang="en-US" dirty="0" smtClean="0"/>
              <a:t>at the </a:t>
            </a:r>
            <a:r>
              <a:rPr lang="en-US" dirty="0"/>
              <a:t>end of the contract term.</a:t>
            </a:r>
          </a:p>
        </p:txBody>
      </p:sp>
      <p:sp>
        <p:nvSpPr>
          <p:cNvPr id="4" name="Slide Number Placeholder 3"/>
          <p:cNvSpPr>
            <a:spLocks noGrp="1"/>
          </p:cNvSpPr>
          <p:nvPr>
            <p:ph type="sldNum" sz="quarter" idx="12"/>
          </p:nvPr>
        </p:nvSpPr>
        <p:spPr/>
        <p:txBody>
          <a:bodyPr/>
          <a:lstStyle/>
          <a:p>
            <a:fld id="{644FF4D4-5B5C-4097-AFDB-4FE8602778E2}" type="slidenum">
              <a:rPr lang="en-US" smtClean="0"/>
              <a:t>34</a:t>
            </a:fld>
            <a:endParaRPr lang="en-US"/>
          </a:p>
        </p:txBody>
      </p:sp>
    </p:spTree>
    <p:extLst>
      <p:ext uri="{BB962C8B-B14F-4D97-AF65-F5344CB8AC3E}">
        <p14:creationId xmlns:p14="http://schemas.microsoft.com/office/powerpoint/2010/main" val="19174357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454" y="2453698"/>
            <a:ext cx="10515600" cy="1325563"/>
          </a:xfrm>
        </p:spPr>
        <p:txBody>
          <a:bodyPr/>
          <a:lstStyle/>
          <a:p>
            <a:r>
              <a:rPr lang="en-US" dirty="0" smtClean="0"/>
              <a:t>Selected case studies</a:t>
            </a:r>
            <a:endParaRPr lang="en-US" dirty="0"/>
          </a:p>
        </p:txBody>
      </p:sp>
      <p:sp>
        <p:nvSpPr>
          <p:cNvPr id="3" name="Slide Number Placeholder 2"/>
          <p:cNvSpPr>
            <a:spLocks noGrp="1"/>
          </p:cNvSpPr>
          <p:nvPr>
            <p:ph type="sldNum" sz="quarter" idx="12"/>
          </p:nvPr>
        </p:nvSpPr>
        <p:spPr/>
        <p:txBody>
          <a:bodyPr/>
          <a:lstStyle/>
          <a:p>
            <a:fld id="{644FF4D4-5B5C-4097-AFDB-4FE8602778E2}" type="slidenum">
              <a:rPr lang="en-US" smtClean="0"/>
              <a:t>35</a:t>
            </a:fld>
            <a:endParaRPr lang="en-US"/>
          </a:p>
        </p:txBody>
      </p:sp>
    </p:spTree>
    <p:extLst>
      <p:ext uri="{BB962C8B-B14F-4D97-AF65-F5344CB8AC3E}">
        <p14:creationId xmlns:p14="http://schemas.microsoft.com/office/powerpoint/2010/main" val="12797039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059" y="120578"/>
            <a:ext cx="11158152" cy="1325563"/>
          </a:xfrm>
        </p:spPr>
        <p:txBody>
          <a:bodyPr/>
          <a:lstStyle/>
          <a:p>
            <a:r>
              <a:rPr lang="en-US" dirty="0" smtClean="0"/>
              <a:t>Chile: achievements of the concession program</a:t>
            </a:r>
            <a:endParaRPr lang="en-US" dirty="0"/>
          </a:p>
        </p:txBody>
      </p:sp>
      <p:sp>
        <p:nvSpPr>
          <p:cNvPr id="3" name="Content Placeholder 2"/>
          <p:cNvSpPr>
            <a:spLocks noGrp="1"/>
          </p:cNvSpPr>
          <p:nvPr>
            <p:ph idx="1"/>
          </p:nvPr>
        </p:nvSpPr>
        <p:spPr>
          <a:xfrm>
            <a:off x="469557" y="1825625"/>
            <a:ext cx="6195786" cy="4351338"/>
          </a:xfrm>
        </p:spPr>
        <p:txBody>
          <a:bodyPr>
            <a:normAutofit/>
          </a:bodyPr>
          <a:lstStyle/>
          <a:p>
            <a:r>
              <a:rPr lang="en-US" dirty="0" smtClean="0"/>
              <a:t>Statistics speak louder than words</a:t>
            </a:r>
          </a:p>
          <a:p>
            <a:pPr lvl="1"/>
            <a:r>
              <a:rPr lang="en-US" dirty="0" smtClean="0"/>
              <a:t>Program started in 1993</a:t>
            </a:r>
          </a:p>
          <a:p>
            <a:pPr lvl="1"/>
            <a:r>
              <a:rPr lang="en-US" dirty="0"/>
              <a:t>+14 billion USD</a:t>
            </a:r>
          </a:p>
          <a:p>
            <a:pPr lvl="1"/>
            <a:r>
              <a:rPr lang="en-US" dirty="0"/>
              <a:t>+3 billion under constructions</a:t>
            </a:r>
          </a:p>
          <a:p>
            <a:pPr lvl="1"/>
            <a:r>
              <a:rPr lang="en-US" dirty="0" smtClean="0"/>
              <a:t>79 contracts (45 in operation)</a:t>
            </a:r>
            <a:endParaRPr lang="en-US" dirty="0"/>
          </a:p>
          <a:p>
            <a:pPr lvl="1"/>
            <a:r>
              <a:rPr lang="en-US" dirty="0"/>
              <a:t>$335.4 billion GPD </a:t>
            </a:r>
          </a:p>
          <a:p>
            <a:pPr lvl="1"/>
            <a:r>
              <a:rPr lang="en-US" dirty="0"/>
              <a:t>Population: +17 millions</a:t>
            </a:r>
          </a:p>
          <a:p>
            <a:pPr lvl="1"/>
            <a:endParaRPr lang="en-US" dirty="0" smtClean="0"/>
          </a:p>
          <a:p>
            <a:pPr lvl="1"/>
            <a:endParaRPr lang="en-US" dirty="0"/>
          </a:p>
        </p:txBody>
      </p:sp>
      <p:pic>
        <p:nvPicPr>
          <p:cNvPr id="7" name="Picture 6"/>
          <p:cNvPicPr>
            <a:picLocks noChangeAspect="1"/>
          </p:cNvPicPr>
          <p:nvPr/>
        </p:nvPicPr>
        <p:blipFill rotWithShape="1">
          <a:blip r:embed="rId2"/>
          <a:srcRect r="21753"/>
          <a:stretch/>
        </p:blipFill>
        <p:spPr>
          <a:xfrm>
            <a:off x="6272851" y="1290340"/>
            <a:ext cx="4601095" cy="4028381"/>
          </a:xfrm>
          <a:prstGeom prst="rect">
            <a:avLst/>
          </a:prstGeom>
        </p:spPr>
      </p:pic>
      <p:sp>
        <p:nvSpPr>
          <p:cNvPr id="6" name="Slide Number Placeholder 5"/>
          <p:cNvSpPr>
            <a:spLocks noGrp="1"/>
          </p:cNvSpPr>
          <p:nvPr>
            <p:ph type="sldNum" sz="quarter" idx="12"/>
          </p:nvPr>
        </p:nvSpPr>
        <p:spPr/>
        <p:txBody>
          <a:bodyPr/>
          <a:lstStyle/>
          <a:p>
            <a:fld id="{63E154C5-E6CF-41BB-AB8C-77C3AA8B833F}" type="slidenum">
              <a:rPr lang="en-US" smtClean="0"/>
              <a:t>36</a:t>
            </a:fld>
            <a:endParaRPr lang="en-US"/>
          </a:p>
        </p:txBody>
      </p:sp>
      <p:sp>
        <p:nvSpPr>
          <p:cNvPr id="12" name="TextBox 11"/>
          <p:cNvSpPr txBox="1"/>
          <p:nvPr/>
        </p:nvSpPr>
        <p:spPr>
          <a:xfrm>
            <a:off x="7127359" y="5443871"/>
            <a:ext cx="3540642" cy="461665"/>
          </a:xfrm>
          <a:prstGeom prst="rect">
            <a:avLst/>
          </a:prstGeom>
          <a:noFill/>
        </p:spPr>
        <p:txBody>
          <a:bodyPr wrap="square" rtlCol="0">
            <a:spAutoFit/>
          </a:bodyPr>
          <a:lstStyle/>
          <a:p>
            <a:r>
              <a:rPr lang="en-US" sz="1200" i="1" dirty="0"/>
              <a:t>Public building (and others): hospitals; prisons; museum; </a:t>
            </a:r>
            <a:r>
              <a:rPr lang="en-US" sz="1200" i="1" dirty="0" err="1"/>
              <a:t>Transantiago</a:t>
            </a:r>
            <a:r>
              <a:rPr lang="en-US" sz="1200" i="1" dirty="0"/>
              <a:t> Infrastructure; Stadium(s)</a:t>
            </a:r>
          </a:p>
        </p:txBody>
      </p:sp>
    </p:spTree>
    <p:extLst>
      <p:ext uri="{BB962C8B-B14F-4D97-AF65-F5344CB8AC3E}">
        <p14:creationId xmlns:p14="http://schemas.microsoft.com/office/powerpoint/2010/main" val="33045501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0195" y="97708"/>
            <a:ext cx="11182864" cy="1325563"/>
          </a:xfrm>
        </p:spPr>
        <p:txBody>
          <a:bodyPr/>
          <a:lstStyle/>
          <a:p>
            <a:r>
              <a:rPr lang="en-US" dirty="0" smtClean="0"/>
              <a:t>Chile Annual Investment in Concession (MoPW)</a:t>
            </a:r>
            <a:endParaRPr lang="en-US" dirty="0"/>
          </a:p>
        </p:txBody>
      </p:sp>
      <p:graphicFrame>
        <p:nvGraphicFramePr>
          <p:cNvPr id="3" name="Gráfico 1"/>
          <p:cNvGraphicFramePr/>
          <p:nvPr>
            <p:extLst>
              <p:ext uri="{D42A27DB-BD31-4B8C-83A1-F6EECF244321}">
                <p14:modId xmlns:p14="http://schemas.microsoft.com/office/powerpoint/2010/main" val="833123174"/>
              </p:ext>
            </p:extLst>
          </p:nvPr>
        </p:nvGraphicFramePr>
        <p:xfrm>
          <a:off x="1878227" y="1594038"/>
          <a:ext cx="7052372" cy="4547269"/>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63E154C5-E6CF-41BB-AB8C-77C3AA8B833F}" type="slidenum">
              <a:rPr lang="en-US" smtClean="0"/>
              <a:t>37</a:t>
            </a:fld>
            <a:endParaRPr lang="en-US"/>
          </a:p>
        </p:txBody>
      </p:sp>
    </p:spTree>
    <p:extLst>
      <p:ext uri="{BB962C8B-B14F-4D97-AF65-F5344CB8AC3E}">
        <p14:creationId xmlns:p14="http://schemas.microsoft.com/office/powerpoint/2010/main" val="38942627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36643" cy="1325563"/>
          </a:xfrm>
        </p:spPr>
        <p:txBody>
          <a:bodyPr/>
          <a:lstStyle/>
          <a:p>
            <a:r>
              <a:rPr lang="en-US" dirty="0" smtClean="0"/>
              <a:t>Chile: other achievements (and some weakness)</a:t>
            </a:r>
            <a:endParaRPr lang="en-US" dirty="0"/>
          </a:p>
        </p:txBody>
      </p:sp>
      <p:sp>
        <p:nvSpPr>
          <p:cNvPr id="3" name="Content Placeholder 2"/>
          <p:cNvSpPr>
            <a:spLocks noGrp="1"/>
          </p:cNvSpPr>
          <p:nvPr>
            <p:ph idx="1"/>
          </p:nvPr>
        </p:nvSpPr>
        <p:spPr>
          <a:xfrm>
            <a:off x="838200" y="1825625"/>
            <a:ext cx="7045411" cy="4351338"/>
          </a:xfrm>
        </p:spPr>
        <p:txBody>
          <a:bodyPr>
            <a:normAutofit fontScale="92500" lnSpcReduction="10000"/>
          </a:bodyPr>
          <a:lstStyle/>
          <a:p>
            <a:r>
              <a:rPr lang="en-US" dirty="0" smtClean="0"/>
              <a:t>Innovations: </a:t>
            </a:r>
          </a:p>
          <a:p>
            <a:pPr lvl="1"/>
            <a:r>
              <a:rPr lang="en-US" dirty="0" smtClean="0"/>
              <a:t>Infrastructure bonds </a:t>
            </a:r>
          </a:p>
          <a:p>
            <a:pPr lvl="1"/>
            <a:r>
              <a:rPr lang="en-US" dirty="0" smtClean="0"/>
              <a:t>Variable term contract with LPV </a:t>
            </a:r>
          </a:p>
          <a:p>
            <a:pPr lvl="1"/>
            <a:r>
              <a:rPr lang="en-US" dirty="0" smtClean="0"/>
              <a:t>MRG</a:t>
            </a:r>
          </a:p>
          <a:p>
            <a:r>
              <a:rPr lang="en-US" dirty="0" smtClean="0"/>
              <a:t>Development of capital market &amp; long term financing</a:t>
            </a:r>
          </a:p>
          <a:p>
            <a:r>
              <a:rPr lang="en-US" dirty="0" smtClean="0"/>
              <a:t>A way paved of many contract renegotiations – mainly to increase investments rather than for bankability issues (but opportunistic)</a:t>
            </a:r>
          </a:p>
          <a:p>
            <a:pPr lvl="1"/>
            <a:r>
              <a:rPr lang="en-US" dirty="0" smtClean="0"/>
              <a:t>By 2010 a modification of concession law limits the incentives for renegotiations and introduces competing bidding when there are new investments</a:t>
            </a:r>
            <a:endParaRPr lang="en-US" dirty="0"/>
          </a:p>
        </p:txBody>
      </p:sp>
      <p:sp>
        <p:nvSpPr>
          <p:cNvPr id="6" name="Slide Number Placeholder 5"/>
          <p:cNvSpPr>
            <a:spLocks noGrp="1"/>
          </p:cNvSpPr>
          <p:nvPr>
            <p:ph type="sldNum" sz="quarter" idx="12"/>
          </p:nvPr>
        </p:nvSpPr>
        <p:spPr/>
        <p:txBody>
          <a:bodyPr/>
          <a:lstStyle/>
          <a:p>
            <a:fld id="{63E154C5-E6CF-41BB-AB8C-77C3AA8B833F}" type="slidenum">
              <a:rPr lang="en-US" smtClean="0"/>
              <a:pPr/>
              <a:t>38</a:t>
            </a:fld>
            <a:endParaRPr lang="en-US"/>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3357" y="1542185"/>
            <a:ext cx="3949864"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8699157" y="5767368"/>
            <a:ext cx="3200400" cy="954107"/>
          </a:xfrm>
          <a:prstGeom prst="rect">
            <a:avLst/>
          </a:prstGeom>
          <a:noFill/>
        </p:spPr>
        <p:txBody>
          <a:bodyPr wrap="square" rtlCol="0">
            <a:spAutoFit/>
          </a:bodyPr>
          <a:lstStyle/>
          <a:p>
            <a:r>
              <a:rPr lang="en-US" sz="1400" i="1" dirty="0" smtClean="0"/>
              <a:t>Source: BBVA , as presented in Bond Markets and Infrastructure Financing, An Introduction, World Bank, Loladze Tamuna, February 2013</a:t>
            </a:r>
            <a:endParaRPr lang="en-US" sz="1400" i="1" dirty="0"/>
          </a:p>
        </p:txBody>
      </p:sp>
    </p:spTree>
    <p:extLst>
      <p:ext uri="{BB962C8B-B14F-4D97-AF65-F5344CB8AC3E}">
        <p14:creationId xmlns:p14="http://schemas.microsoft.com/office/powerpoint/2010/main" val="13092806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50000"/>
                  </a:schemeClr>
                </a:solidFill>
              </a:rPr>
              <a:t>Peru: some achievements</a:t>
            </a:r>
            <a:endParaRPr lang="en-US" b="1" dirty="0">
              <a:solidFill>
                <a:schemeClr val="accent1">
                  <a:lumMod val="50000"/>
                </a:schemeClr>
              </a:solidFill>
            </a:endParaRPr>
          </a:p>
        </p:txBody>
      </p:sp>
      <p:sp>
        <p:nvSpPr>
          <p:cNvPr id="3" name="Content Placeholder 2"/>
          <p:cNvSpPr>
            <a:spLocks noGrp="1"/>
          </p:cNvSpPr>
          <p:nvPr>
            <p:ph sz="half" idx="1"/>
          </p:nvPr>
        </p:nvSpPr>
        <p:spPr>
          <a:xfrm>
            <a:off x="210065" y="1825625"/>
            <a:ext cx="5809735" cy="4351338"/>
          </a:xfrm>
        </p:spPr>
        <p:txBody>
          <a:bodyPr>
            <a:normAutofit/>
          </a:bodyPr>
          <a:lstStyle/>
          <a:p>
            <a:r>
              <a:rPr lang="en-US" dirty="0" smtClean="0"/>
              <a:t>92 PPP transactions (1993-2016)</a:t>
            </a:r>
          </a:p>
          <a:p>
            <a:r>
              <a:rPr lang="en-US" dirty="0" smtClean="0"/>
              <a:t>USD 29 billion investment commitments</a:t>
            </a:r>
          </a:p>
          <a:p>
            <a:r>
              <a:rPr lang="en-US" dirty="0" smtClean="0"/>
              <a:t>Innovation in PPP financing instruments (from CRPAO to RPICAO) mobilized important investments, including pension fund participation</a:t>
            </a:r>
            <a:endParaRPr lang="en-US" dirty="0"/>
          </a:p>
        </p:txBody>
      </p:sp>
      <p:pic>
        <p:nvPicPr>
          <p:cNvPr id="6" name="Content Placeholder 5"/>
          <p:cNvPicPr>
            <a:picLocks noGrp="1" noChangeAspect="1"/>
          </p:cNvPicPr>
          <p:nvPr>
            <p:ph sz="half" idx="2"/>
          </p:nvPr>
        </p:nvPicPr>
        <p:blipFill>
          <a:blip r:embed="rId2"/>
          <a:stretch>
            <a:fillRect/>
          </a:stretch>
        </p:blipFill>
        <p:spPr>
          <a:xfrm>
            <a:off x="6381756" y="1825625"/>
            <a:ext cx="4762488" cy="4351338"/>
          </a:xfrm>
          <a:prstGeom prst="rect">
            <a:avLst/>
          </a:prstGeom>
        </p:spPr>
      </p:pic>
      <p:sp>
        <p:nvSpPr>
          <p:cNvPr id="5" name="Slide Number Placeholder 4"/>
          <p:cNvSpPr>
            <a:spLocks noGrp="1"/>
          </p:cNvSpPr>
          <p:nvPr>
            <p:ph type="sldNum" sz="quarter" idx="12"/>
          </p:nvPr>
        </p:nvSpPr>
        <p:spPr/>
        <p:txBody>
          <a:bodyPr/>
          <a:lstStyle/>
          <a:p>
            <a:fld id="{644FF4D4-5B5C-4097-AFDB-4FE8602778E2}" type="slidenum">
              <a:rPr lang="en-US" smtClean="0">
                <a:solidFill>
                  <a:prstClr val="black">
                    <a:tint val="75000"/>
                  </a:prstClr>
                </a:solidFill>
              </a:rPr>
              <a:pPr/>
              <a:t>39</a:t>
            </a:fld>
            <a:endParaRPr lang="en-US">
              <a:solidFill>
                <a:prstClr val="black">
                  <a:tint val="75000"/>
                </a:prstClr>
              </a:solidFill>
            </a:endParaRPr>
          </a:p>
        </p:txBody>
      </p:sp>
      <p:sp>
        <p:nvSpPr>
          <p:cNvPr id="7" name="Rectangle 6"/>
          <p:cNvSpPr/>
          <p:nvPr/>
        </p:nvSpPr>
        <p:spPr>
          <a:xfrm>
            <a:off x="6537037" y="1870075"/>
            <a:ext cx="2225963" cy="4745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rPr>
              <a:t>JP Morgan EMBIG</a:t>
            </a:r>
          </a:p>
          <a:p>
            <a:pPr algn="ctr"/>
            <a:r>
              <a:rPr lang="en-US" sz="1200" dirty="0" smtClean="0">
                <a:solidFill>
                  <a:prstClr val="black"/>
                </a:solidFill>
              </a:rPr>
              <a:t>(Basic Points)</a:t>
            </a:r>
            <a:endParaRPr lang="en-US" sz="1200" dirty="0">
              <a:solidFill>
                <a:prstClr val="black"/>
              </a:solidFill>
            </a:endParaRPr>
          </a:p>
        </p:txBody>
      </p:sp>
      <p:sp>
        <p:nvSpPr>
          <p:cNvPr id="8" name="Rectangle 7"/>
          <p:cNvSpPr/>
          <p:nvPr/>
        </p:nvSpPr>
        <p:spPr>
          <a:xfrm>
            <a:off x="6537037" y="6274848"/>
            <a:ext cx="2225963" cy="4745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rPr>
              <a:t>Source: Central Bank Peru</a:t>
            </a:r>
            <a:endParaRPr lang="en-US" sz="1200" dirty="0">
              <a:solidFill>
                <a:prstClr val="black"/>
              </a:solidFill>
            </a:endParaRPr>
          </a:p>
        </p:txBody>
      </p:sp>
    </p:spTree>
    <p:extLst>
      <p:ext uri="{BB962C8B-B14F-4D97-AF65-F5344CB8AC3E}">
        <p14:creationId xmlns:p14="http://schemas.microsoft.com/office/powerpoint/2010/main" val="123701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205" y="365125"/>
            <a:ext cx="11528854" cy="1325563"/>
          </a:xfrm>
        </p:spPr>
        <p:txBody>
          <a:bodyPr/>
          <a:lstStyle/>
          <a:p>
            <a:r>
              <a:rPr lang="en-US" dirty="0" smtClean="0"/>
              <a:t>Investment Commitment by Sector, LAC only, 1991-2015</a:t>
            </a:r>
            <a:endParaRPr lang="en-US" dirty="0"/>
          </a:p>
        </p:txBody>
      </p:sp>
      <p:pic>
        <p:nvPicPr>
          <p:cNvPr id="3" name="Picture 2"/>
          <p:cNvPicPr>
            <a:picLocks noChangeAspect="1"/>
          </p:cNvPicPr>
          <p:nvPr/>
        </p:nvPicPr>
        <p:blipFill rotWithShape="1">
          <a:blip r:embed="rId2"/>
          <a:srcRect l="2935" t="1318" r="4996" b="2217"/>
          <a:stretch/>
        </p:blipFill>
        <p:spPr>
          <a:xfrm>
            <a:off x="7102668" y="2366856"/>
            <a:ext cx="5089332" cy="3786809"/>
          </a:xfrm>
          <a:prstGeom prst="rect">
            <a:avLst/>
          </a:prstGeom>
        </p:spPr>
      </p:pic>
      <p:graphicFrame>
        <p:nvGraphicFramePr>
          <p:cNvPr id="4" name="Chart 3"/>
          <p:cNvGraphicFramePr>
            <a:graphicFrameLocks/>
          </p:cNvGraphicFramePr>
          <p:nvPr>
            <p:extLst>
              <p:ext uri="{D42A27DB-BD31-4B8C-83A1-F6EECF244321}">
                <p14:modId xmlns:p14="http://schemas.microsoft.com/office/powerpoint/2010/main" val="2571107416"/>
              </p:ext>
            </p:extLst>
          </p:nvPr>
        </p:nvGraphicFramePr>
        <p:xfrm>
          <a:off x="0" y="2146600"/>
          <a:ext cx="7102668" cy="411827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06628" y="6240162"/>
            <a:ext cx="1062680" cy="276999"/>
          </a:xfrm>
          <a:prstGeom prst="rect">
            <a:avLst/>
          </a:prstGeom>
          <a:noFill/>
        </p:spPr>
        <p:txBody>
          <a:bodyPr wrap="square" rtlCol="0">
            <a:spAutoFit/>
          </a:bodyPr>
          <a:lstStyle/>
          <a:p>
            <a:r>
              <a:rPr lang="en-US" sz="1200" b="1" dirty="0" smtClean="0"/>
              <a:t>Source: PPIAF</a:t>
            </a:r>
            <a:endParaRPr lang="en-US" sz="1200" dirty="0"/>
          </a:p>
        </p:txBody>
      </p:sp>
      <p:sp>
        <p:nvSpPr>
          <p:cNvPr id="6" name="Slide Number Placeholder 5"/>
          <p:cNvSpPr>
            <a:spLocks noGrp="1"/>
          </p:cNvSpPr>
          <p:nvPr>
            <p:ph type="sldNum" sz="quarter" idx="12"/>
          </p:nvPr>
        </p:nvSpPr>
        <p:spPr/>
        <p:txBody>
          <a:bodyPr/>
          <a:lstStyle/>
          <a:p>
            <a:fld id="{644FF4D4-5B5C-4097-AFDB-4FE8602778E2}" type="slidenum">
              <a:rPr lang="en-US" smtClean="0"/>
              <a:t>4</a:t>
            </a:fld>
            <a:endParaRPr lang="en-US"/>
          </a:p>
        </p:txBody>
      </p:sp>
    </p:spTree>
    <p:extLst>
      <p:ext uri="{BB962C8B-B14F-4D97-AF65-F5344CB8AC3E}">
        <p14:creationId xmlns:p14="http://schemas.microsoft.com/office/powerpoint/2010/main" val="16130443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50000"/>
                  </a:schemeClr>
                </a:solidFill>
              </a:rPr>
              <a:t>Peru: more and bigger PPP transactions will increase PPP expenses in the coming years </a:t>
            </a:r>
            <a:endParaRPr lang="en-US" b="1" dirty="0">
              <a:solidFill>
                <a:schemeClr val="accent1">
                  <a:lumMod val="50000"/>
                </a:schemeClr>
              </a:solidFill>
            </a:endParaRPr>
          </a:p>
        </p:txBody>
      </p:sp>
      <p:pic>
        <p:nvPicPr>
          <p:cNvPr id="6" name="Content Placeholder 5"/>
          <p:cNvPicPr>
            <a:picLocks noGrp="1" noChangeAspect="1"/>
          </p:cNvPicPr>
          <p:nvPr>
            <p:ph sz="half" idx="1"/>
          </p:nvPr>
        </p:nvPicPr>
        <p:blipFill>
          <a:blip r:embed="rId2"/>
          <a:stretch>
            <a:fillRect/>
          </a:stretch>
        </p:blipFill>
        <p:spPr>
          <a:xfrm>
            <a:off x="5773201" y="2122528"/>
            <a:ext cx="5674798" cy="3170180"/>
          </a:xfrm>
          <a:prstGeom prst="rect">
            <a:avLst/>
          </a:prstGeom>
        </p:spPr>
      </p:pic>
      <p:sp>
        <p:nvSpPr>
          <p:cNvPr id="3" name="Slide Number Placeholder 2"/>
          <p:cNvSpPr>
            <a:spLocks noGrp="1"/>
          </p:cNvSpPr>
          <p:nvPr>
            <p:ph type="sldNum" sz="quarter" idx="12"/>
          </p:nvPr>
        </p:nvSpPr>
        <p:spPr/>
        <p:txBody>
          <a:bodyPr/>
          <a:lstStyle/>
          <a:p>
            <a:fld id="{644FF4D4-5B5C-4097-AFDB-4FE8602778E2}" type="slidenum">
              <a:rPr lang="en-US" smtClean="0"/>
              <a:t>40</a:t>
            </a:fld>
            <a:endParaRPr lang="en-US"/>
          </a:p>
        </p:txBody>
      </p:sp>
      <p:pic>
        <p:nvPicPr>
          <p:cNvPr id="7" name="Content Placeholder 6"/>
          <p:cNvPicPr>
            <a:picLocks noGrp="1"/>
          </p:cNvPicPr>
          <p:nvPr>
            <p:ph sz="half" idx="2"/>
          </p:nvPr>
        </p:nvPicPr>
        <p:blipFill>
          <a:blip r:embed="rId3"/>
          <a:stretch>
            <a:fillRect/>
          </a:stretch>
        </p:blipFill>
        <p:spPr>
          <a:xfrm>
            <a:off x="286959" y="1891211"/>
            <a:ext cx="5167168" cy="3632813"/>
          </a:xfrm>
          <a:prstGeom prst="rect">
            <a:avLst/>
          </a:prstGeom>
        </p:spPr>
      </p:pic>
      <p:sp>
        <p:nvSpPr>
          <p:cNvPr id="8" name="Rectangle 7"/>
          <p:cNvSpPr/>
          <p:nvPr/>
        </p:nvSpPr>
        <p:spPr>
          <a:xfrm>
            <a:off x="480598" y="5248503"/>
            <a:ext cx="1463040" cy="2755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Source: </a:t>
            </a:r>
            <a:r>
              <a:rPr lang="en-US" sz="1100" dirty="0" err="1" smtClean="0">
                <a:solidFill>
                  <a:schemeClr val="tx1"/>
                </a:solidFill>
              </a:rPr>
              <a:t>Proinversion</a:t>
            </a:r>
            <a:endParaRPr lang="en-US" sz="1100" dirty="0">
              <a:solidFill>
                <a:schemeClr val="tx1"/>
              </a:solidFill>
            </a:endParaRPr>
          </a:p>
        </p:txBody>
      </p:sp>
      <p:sp>
        <p:nvSpPr>
          <p:cNvPr id="9" name="Rectangle 8"/>
          <p:cNvSpPr/>
          <p:nvPr/>
        </p:nvSpPr>
        <p:spPr>
          <a:xfrm>
            <a:off x="6580497" y="5421817"/>
            <a:ext cx="2291334" cy="2712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Source: Ministry of Finance</a:t>
            </a:r>
            <a:endParaRPr lang="en-US" sz="1100" dirty="0">
              <a:solidFill>
                <a:schemeClr val="tx1"/>
              </a:solidFill>
            </a:endParaRPr>
          </a:p>
        </p:txBody>
      </p:sp>
    </p:spTree>
    <p:extLst>
      <p:ext uri="{BB962C8B-B14F-4D97-AF65-F5344CB8AC3E}">
        <p14:creationId xmlns:p14="http://schemas.microsoft.com/office/powerpoint/2010/main" val="3040298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Peru: PPPs reforms to meet OECD standards </a:t>
            </a:r>
            <a:endParaRPr lang="en-US" dirty="0"/>
          </a:p>
        </p:txBody>
      </p:sp>
      <p:sp>
        <p:nvSpPr>
          <p:cNvPr id="7" name="Content Placeholder 6"/>
          <p:cNvSpPr>
            <a:spLocks noGrp="1"/>
          </p:cNvSpPr>
          <p:nvPr>
            <p:ph idx="1"/>
          </p:nvPr>
        </p:nvSpPr>
        <p:spPr/>
        <p:txBody>
          <a:bodyPr/>
          <a:lstStyle/>
          <a:p>
            <a:r>
              <a:rPr lang="en-US" dirty="0" smtClean="0"/>
              <a:t>2015: New PPP law and regulations met OECD governance principals.</a:t>
            </a:r>
          </a:p>
          <a:p>
            <a:r>
              <a:rPr lang="en-US" dirty="0" smtClean="0"/>
              <a:t>2016: </a:t>
            </a:r>
          </a:p>
          <a:p>
            <a:pPr lvl="1"/>
            <a:r>
              <a:rPr lang="en-US" dirty="0" smtClean="0"/>
              <a:t>PPP instruments to manage project appraisal, risk allocation and standard PPP contracts, based in more Value for money.</a:t>
            </a:r>
          </a:p>
          <a:p>
            <a:pPr lvl="1"/>
            <a:r>
              <a:rPr lang="en-US" dirty="0" smtClean="0"/>
              <a:t>New law to strengthen the PPP agency (</a:t>
            </a:r>
            <a:r>
              <a:rPr lang="en-US" dirty="0" err="1" smtClean="0"/>
              <a:t>Proinversion</a:t>
            </a:r>
            <a:r>
              <a:rPr lang="en-US" dirty="0" smtClean="0"/>
              <a:t>) with more independency, capacity, decentralization and leadership.</a:t>
            </a:r>
          </a:p>
          <a:p>
            <a:r>
              <a:rPr lang="en-US" dirty="0" smtClean="0"/>
              <a:t>2017: Implementation of upgraded PPP regulatory framework.</a:t>
            </a:r>
          </a:p>
          <a:p>
            <a:pPr marL="457200" lvl="1" indent="0">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644FF4D4-5B5C-4097-AFDB-4FE8602778E2}" type="slidenum">
              <a:rPr lang="en-US" smtClean="0"/>
              <a:t>41</a:t>
            </a:fld>
            <a:endParaRPr lang="en-US"/>
          </a:p>
        </p:txBody>
      </p:sp>
    </p:spTree>
    <p:extLst>
      <p:ext uri="{BB962C8B-B14F-4D97-AF65-F5344CB8AC3E}">
        <p14:creationId xmlns:p14="http://schemas.microsoft.com/office/powerpoint/2010/main" val="2891666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programs</a:t>
            </a:r>
            <a:endParaRPr lang="en-US" dirty="0"/>
          </a:p>
        </p:txBody>
      </p:sp>
      <p:sp>
        <p:nvSpPr>
          <p:cNvPr id="3" name="Content Placeholder 2"/>
          <p:cNvSpPr>
            <a:spLocks noGrp="1"/>
          </p:cNvSpPr>
          <p:nvPr>
            <p:ph idx="1"/>
          </p:nvPr>
        </p:nvSpPr>
        <p:spPr/>
        <p:txBody>
          <a:bodyPr/>
          <a:lstStyle/>
          <a:p>
            <a:r>
              <a:rPr lang="en-US" dirty="0" smtClean="0"/>
              <a:t>Uruguay</a:t>
            </a:r>
          </a:p>
          <a:p>
            <a:r>
              <a:rPr lang="en-US" dirty="0" smtClean="0"/>
              <a:t>Paraguay</a:t>
            </a:r>
          </a:p>
          <a:p>
            <a:r>
              <a:rPr lang="en-US" dirty="0" smtClean="0"/>
              <a:t>Argentina…</a:t>
            </a:r>
            <a:endParaRPr lang="en-US" dirty="0"/>
          </a:p>
        </p:txBody>
      </p:sp>
      <p:sp>
        <p:nvSpPr>
          <p:cNvPr id="4" name="Slide Number Placeholder 3"/>
          <p:cNvSpPr>
            <a:spLocks noGrp="1"/>
          </p:cNvSpPr>
          <p:nvPr>
            <p:ph type="sldNum" sz="quarter" idx="12"/>
          </p:nvPr>
        </p:nvSpPr>
        <p:spPr/>
        <p:txBody>
          <a:bodyPr/>
          <a:lstStyle/>
          <a:p>
            <a:fld id="{644FF4D4-5B5C-4097-AFDB-4FE8602778E2}" type="slidenum">
              <a:rPr lang="en-US" smtClean="0"/>
              <a:t>42</a:t>
            </a:fld>
            <a:endParaRPr lang="en-US"/>
          </a:p>
        </p:txBody>
      </p:sp>
    </p:spTree>
    <p:extLst>
      <p:ext uri="{BB962C8B-B14F-4D97-AF65-F5344CB8AC3E}">
        <p14:creationId xmlns:p14="http://schemas.microsoft.com/office/powerpoint/2010/main" val="1241603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482" y="377482"/>
            <a:ext cx="11007810" cy="1325563"/>
          </a:xfrm>
        </p:spPr>
        <p:txBody>
          <a:bodyPr/>
          <a:lstStyle/>
          <a:p>
            <a:r>
              <a:rPr lang="en-US" b="1" dirty="0" smtClean="0"/>
              <a:t>Top ten countries in LAC 2010-2015 US$ million</a:t>
            </a:r>
            <a:br>
              <a:rPr lang="en-US" b="1" dirty="0" smtClean="0"/>
            </a:br>
            <a:r>
              <a:rPr lang="en-US" dirty="0" smtClean="0"/>
              <a:t>Investment commitments</a:t>
            </a:r>
            <a:endParaRPr lang="en-US" b="1" dirty="0"/>
          </a:p>
        </p:txBody>
      </p:sp>
      <p:sp>
        <p:nvSpPr>
          <p:cNvPr id="5" name="TextBox 4"/>
          <p:cNvSpPr txBox="1"/>
          <p:nvPr/>
        </p:nvSpPr>
        <p:spPr>
          <a:xfrm>
            <a:off x="8312396" y="1992003"/>
            <a:ext cx="1661865" cy="369332"/>
          </a:xfrm>
          <a:prstGeom prst="rect">
            <a:avLst/>
          </a:prstGeom>
          <a:noFill/>
        </p:spPr>
        <p:txBody>
          <a:bodyPr wrap="none" rtlCol="0">
            <a:spAutoFit/>
          </a:bodyPr>
          <a:lstStyle/>
          <a:p>
            <a:r>
              <a:rPr lang="en-US" b="1" dirty="0" smtClean="0"/>
              <a:t>Excluding Brazil</a:t>
            </a:r>
          </a:p>
        </p:txBody>
      </p:sp>
      <p:graphicFrame>
        <p:nvGraphicFramePr>
          <p:cNvPr id="6" name="Chart 5"/>
          <p:cNvGraphicFramePr>
            <a:graphicFrameLocks/>
          </p:cNvGraphicFramePr>
          <p:nvPr>
            <p:extLst>
              <p:ext uri="{D42A27DB-BD31-4B8C-83A1-F6EECF244321}">
                <p14:modId xmlns:p14="http://schemas.microsoft.com/office/powerpoint/2010/main" val="2375608993"/>
              </p:ext>
            </p:extLst>
          </p:nvPr>
        </p:nvGraphicFramePr>
        <p:xfrm>
          <a:off x="345990" y="2361335"/>
          <a:ext cx="5572896" cy="34339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992170851"/>
              </p:ext>
            </p:extLst>
          </p:nvPr>
        </p:nvGraphicFramePr>
        <p:xfrm>
          <a:off x="6400799" y="2361335"/>
          <a:ext cx="5453449" cy="34339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777413" y="6079351"/>
            <a:ext cx="1062680" cy="276999"/>
          </a:xfrm>
          <a:prstGeom prst="rect">
            <a:avLst/>
          </a:prstGeom>
          <a:noFill/>
        </p:spPr>
        <p:txBody>
          <a:bodyPr wrap="square" rtlCol="0">
            <a:spAutoFit/>
          </a:bodyPr>
          <a:lstStyle/>
          <a:p>
            <a:r>
              <a:rPr lang="en-US" sz="1200" b="1" dirty="0" smtClean="0"/>
              <a:t>Source: PPIAF</a:t>
            </a:r>
            <a:endParaRPr lang="en-US" sz="1200" dirty="0"/>
          </a:p>
        </p:txBody>
      </p:sp>
      <p:sp>
        <p:nvSpPr>
          <p:cNvPr id="9" name="Slide Number Placeholder 8"/>
          <p:cNvSpPr>
            <a:spLocks noGrp="1"/>
          </p:cNvSpPr>
          <p:nvPr>
            <p:ph type="sldNum" sz="quarter" idx="12"/>
          </p:nvPr>
        </p:nvSpPr>
        <p:spPr/>
        <p:txBody>
          <a:bodyPr/>
          <a:lstStyle/>
          <a:p>
            <a:fld id="{644FF4D4-5B5C-4097-AFDB-4FE8602778E2}" type="slidenum">
              <a:rPr lang="en-US" smtClean="0"/>
              <a:t>5</a:t>
            </a:fld>
            <a:endParaRPr lang="en-US"/>
          </a:p>
        </p:txBody>
      </p:sp>
    </p:spTree>
    <p:extLst>
      <p:ext uri="{BB962C8B-B14F-4D97-AF65-F5344CB8AC3E}">
        <p14:creationId xmlns:p14="http://schemas.microsoft.com/office/powerpoint/2010/main" val="362017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in social infrastructure: investments in the pipeline, LAC (2016)</a:t>
            </a:r>
            <a:endParaRPr lang="en-US" dirty="0"/>
          </a:p>
        </p:txBody>
      </p:sp>
      <p:pic>
        <p:nvPicPr>
          <p:cNvPr id="3" name="Picture 2"/>
          <p:cNvPicPr>
            <a:picLocks noChangeAspect="1"/>
          </p:cNvPicPr>
          <p:nvPr/>
        </p:nvPicPr>
        <p:blipFill>
          <a:blip r:embed="rId2"/>
          <a:stretch>
            <a:fillRect/>
          </a:stretch>
        </p:blipFill>
        <p:spPr>
          <a:xfrm>
            <a:off x="391593" y="2150075"/>
            <a:ext cx="11549595" cy="3336092"/>
          </a:xfrm>
          <a:prstGeom prst="rect">
            <a:avLst/>
          </a:prstGeom>
        </p:spPr>
      </p:pic>
      <p:sp>
        <p:nvSpPr>
          <p:cNvPr id="4" name="Slide Number Placeholder 3"/>
          <p:cNvSpPr>
            <a:spLocks noGrp="1"/>
          </p:cNvSpPr>
          <p:nvPr>
            <p:ph type="sldNum" sz="quarter" idx="12"/>
          </p:nvPr>
        </p:nvSpPr>
        <p:spPr/>
        <p:txBody>
          <a:bodyPr/>
          <a:lstStyle/>
          <a:p>
            <a:fld id="{644FF4D4-5B5C-4097-AFDB-4FE8602778E2}" type="slidenum">
              <a:rPr lang="en-US" smtClean="0"/>
              <a:t>6</a:t>
            </a:fld>
            <a:endParaRPr lang="en-US"/>
          </a:p>
        </p:txBody>
      </p:sp>
    </p:spTree>
    <p:extLst>
      <p:ext uri="{BB962C8B-B14F-4D97-AF65-F5344CB8AC3E}">
        <p14:creationId xmlns:p14="http://schemas.microsoft.com/office/powerpoint/2010/main" val="2642539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 y="365125"/>
            <a:ext cx="10946027" cy="1325563"/>
          </a:xfrm>
        </p:spPr>
        <p:txBody>
          <a:bodyPr/>
          <a:lstStyle/>
          <a:p>
            <a:r>
              <a:rPr lang="en-US" dirty="0" smtClean="0"/>
              <a:t>Percentage of projects awarded direct negotiation or competitive (2010-2015)</a:t>
            </a:r>
            <a:endParaRPr lang="en-US" dirty="0"/>
          </a:p>
        </p:txBody>
      </p:sp>
      <p:graphicFrame>
        <p:nvGraphicFramePr>
          <p:cNvPr id="3" name="Chart 2"/>
          <p:cNvGraphicFramePr/>
          <p:nvPr>
            <p:extLst>
              <p:ext uri="{D42A27DB-BD31-4B8C-83A1-F6EECF244321}">
                <p14:modId xmlns:p14="http://schemas.microsoft.com/office/powerpoint/2010/main" val="2189856122"/>
              </p:ext>
            </p:extLst>
          </p:nvPr>
        </p:nvGraphicFramePr>
        <p:xfrm>
          <a:off x="2205682" y="1690688"/>
          <a:ext cx="6907427" cy="389580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539823" y="5894685"/>
            <a:ext cx="5152768" cy="461665"/>
          </a:xfrm>
          <a:prstGeom prst="rect">
            <a:avLst/>
          </a:prstGeom>
          <a:noFill/>
        </p:spPr>
        <p:txBody>
          <a:bodyPr wrap="square" rtlCol="0">
            <a:spAutoFit/>
          </a:bodyPr>
          <a:lstStyle/>
          <a:p>
            <a:r>
              <a:rPr lang="en-US" sz="1200" b="1" dirty="0" smtClean="0"/>
              <a:t>Source: </a:t>
            </a:r>
            <a:r>
              <a:rPr lang="en-US" sz="1200" b="1" dirty="0"/>
              <a:t>Infrastructure Finance in Latin America and the Caribbean:</a:t>
            </a:r>
            <a:br>
              <a:rPr lang="en-US" sz="1200" b="1" dirty="0"/>
            </a:br>
            <a:r>
              <a:rPr lang="en-US" sz="1200" b="1" dirty="0"/>
              <a:t>Challenges and </a:t>
            </a:r>
            <a:r>
              <a:rPr lang="en-US" sz="1200" b="1" dirty="0" smtClean="0"/>
              <a:t>Opportunities, World Bank 2016</a:t>
            </a:r>
            <a:endParaRPr lang="en-US" sz="1200" dirty="0"/>
          </a:p>
        </p:txBody>
      </p:sp>
      <p:sp>
        <p:nvSpPr>
          <p:cNvPr id="5" name="Slide Number Placeholder 4"/>
          <p:cNvSpPr>
            <a:spLocks noGrp="1"/>
          </p:cNvSpPr>
          <p:nvPr>
            <p:ph type="sldNum" sz="quarter" idx="12"/>
          </p:nvPr>
        </p:nvSpPr>
        <p:spPr/>
        <p:txBody>
          <a:bodyPr/>
          <a:lstStyle/>
          <a:p>
            <a:fld id="{644FF4D4-5B5C-4097-AFDB-4FE8602778E2}" type="slidenum">
              <a:rPr lang="en-US" smtClean="0"/>
              <a:t>7</a:t>
            </a:fld>
            <a:endParaRPr lang="en-US"/>
          </a:p>
        </p:txBody>
      </p:sp>
    </p:spTree>
    <p:extLst>
      <p:ext uri="{BB962C8B-B14F-4D97-AF65-F5344CB8AC3E}">
        <p14:creationId xmlns:p14="http://schemas.microsoft.com/office/powerpoint/2010/main" val="975452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29"/>
            <a:ext cx="10515600" cy="1325563"/>
          </a:xfrm>
        </p:spPr>
        <p:txBody>
          <a:bodyPr/>
          <a:lstStyle/>
          <a:p>
            <a:r>
              <a:rPr lang="en-US" dirty="0" smtClean="0"/>
              <a:t>Revenue source in LAC 2010-2015</a:t>
            </a:r>
            <a:endParaRPr lang="en-US" dirty="0"/>
          </a:p>
        </p:txBody>
      </p:sp>
      <p:graphicFrame>
        <p:nvGraphicFramePr>
          <p:cNvPr id="3" name="Chart 2"/>
          <p:cNvGraphicFramePr/>
          <p:nvPr>
            <p:extLst>
              <p:ext uri="{D42A27DB-BD31-4B8C-83A1-F6EECF244321}">
                <p14:modId xmlns:p14="http://schemas.microsoft.com/office/powerpoint/2010/main" val="185945383"/>
              </p:ext>
            </p:extLst>
          </p:nvPr>
        </p:nvGraphicFramePr>
        <p:xfrm>
          <a:off x="1826740" y="1690688"/>
          <a:ext cx="8155460" cy="435241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249367" y="6125517"/>
            <a:ext cx="5152768" cy="461665"/>
          </a:xfrm>
          <a:prstGeom prst="rect">
            <a:avLst/>
          </a:prstGeom>
          <a:noFill/>
        </p:spPr>
        <p:txBody>
          <a:bodyPr wrap="square" rtlCol="0">
            <a:spAutoFit/>
          </a:bodyPr>
          <a:lstStyle/>
          <a:p>
            <a:r>
              <a:rPr lang="en-US" sz="1200" b="1" dirty="0" smtClean="0"/>
              <a:t>Source: </a:t>
            </a:r>
            <a:r>
              <a:rPr lang="en-US" sz="1200" b="1" dirty="0"/>
              <a:t>Infrastructure Finance in Latin America and the Caribbean:</a:t>
            </a:r>
            <a:br>
              <a:rPr lang="en-US" sz="1200" b="1" dirty="0"/>
            </a:br>
            <a:r>
              <a:rPr lang="en-US" sz="1200" b="1" dirty="0"/>
              <a:t>Challenges and </a:t>
            </a:r>
            <a:r>
              <a:rPr lang="en-US" sz="1200" b="1" dirty="0" smtClean="0"/>
              <a:t>Opportunities, World Bank 2016</a:t>
            </a:r>
            <a:endParaRPr lang="en-US" sz="1200" dirty="0"/>
          </a:p>
        </p:txBody>
      </p:sp>
      <p:sp>
        <p:nvSpPr>
          <p:cNvPr id="5" name="Slide Number Placeholder 4"/>
          <p:cNvSpPr>
            <a:spLocks noGrp="1"/>
          </p:cNvSpPr>
          <p:nvPr>
            <p:ph type="sldNum" sz="quarter" idx="12"/>
          </p:nvPr>
        </p:nvSpPr>
        <p:spPr/>
        <p:txBody>
          <a:bodyPr/>
          <a:lstStyle/>
          <a:p>
            <a:fld id="{644FF4D4-5B5C-4097-AFDB-4FE8602778E2}" type="slidenum">
              <a:rPr lang="en-US" smtClean="0"/>
              <a:t>8</a:t>
            </a:fld>
            <a:endParaRPr lang="en-US"/>
          </a:p>
        </p:txBody>
      </p:sp>
    </p:spTree>
    <p:extLst>
      <p:ext uri="{BB962C8B-B14F-4D97-AF65-F5344CB8AC3E}">
        <p14:creationId xmlns:p14="http://schemas.microsoft.com/office/powerpoint/2010/main" val="2697589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13076" cy="1325563"/>
          </a:xfrm>
        </p:spPr>
        <p:txBody>
          <a:bodyPr>
            <a:normAutofit/>
          </a:bodyPr>
          <a:lstStyle/>
          <a:p>
            <a:r>
              <a:rPr lang="en-US" dirty="0" smtClean="0"/>
              <a:t>Type of Government Support, 2010-2015, by Sector</a:t>
            </a:r>
            <a:endParaRPr lang="en-US" dirty="0"/>
          </a:p>
        </p:txBody>
      </p:sp>
      <p:graphicFrame>
        <p:nvGraphicFramePr>
          <p:cNvPr id="3" name="Chart 2"/>
          <p:cNvGraphicFramePr/>
          <p:nvPr>
            <p:extLst>
              <p:ext uri="{D42A27DB-BD31-4B8C-83A1-F6EECF244321}">
                <p14:modId xmlns:p14="http://schemas.microsoft.com/office/powerpoint/2010/main" val="4017646769"/>
              </p:ext>
            </p:extLst>
          </p:nvPr>
        </p:nvGraphicFramePr>
        <p:xfrm>
          <a:off x="116453" y="1829234"/>
          <a:ext cx="7448129" cy="398500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528605" y="5952783"/>
            <a:ext cx="5152768" cy="461665"/>
          </a:xfrm>
          <a:prstGeom prst="rect">
            <a:avLst/>
          </a:prstGeom>
          <a:noFill/>
        </p:spPr>
        <p:txBody>
          <a:bodyPr wrap="square" rtlCol="0">
            <a:spAutoFit/>
          </a:bodyPr>
          <a:lstStyle/>
          <a:p>
            <a:r>
              <a:rPr lang="en-US" sz="1200" b="1" dirty="0" smtClean="0"/>
              <a:t>Source: </a:t>
            </a:r>
            <a:r>
              <a:rPr lang="en-US" sz="1200" b="1" dirty="0"/>
              <a:t>Infrastructure Finance in Latin America and the Caribbean:</a:t>
            </a:r>
            <a:br>
              <a:rPr lang="en-US" sz="1200" b="1" dirty="0"/>
            </a:br>
            <a:r>
              <a:rPr lang="en-US" sz="1200" b="1" dirty="0"/>
              <a:t>Challenges and </a:t>
            </a:r>
            <a:r>
              <a:rPr lang="en-US" sz="1200" b="1" dirty="0" smtClean="0"/>
              <a:t>Opportunities, World Bank 2016</a:t>
            </a:r>
            <a:endParaRPr lang="en-US" sz="1200" dirty="0"/>
          </a:p>
        </p:txBody>
      </p:sp>
      <p:sp>
        <p:nvSpPr>
          <p:cNvPr id="5" name="Slide Number Placeholder 4"/>
          <p:cNvSpPr>
            <a:spLocks noGrp="1"/>
          </p:cNvSpPr>
          <p:nvPr>
            <p:ph type="sldNum" sz="quarter" idx="12"/>
          </p:nvPr>
        </p:nvSpPr>
        <p:spPr/>
        <p:txBody>
          <a:bodyPr/>
          <a:lstStyle/>
          <a:p>
            <a:fld id="{644FF4D4-5B5C-4097-AFDB-4FE8602778E2}" type="slidenum">
              <a:rPr lang="en-US" smtClean="0"/>
              <a:t>9</a:t>
            </a:fld>
            <a:endParaRPr lang="en-US"/>
          </a:p>
        </p:txBody>
      </p:sp>
      <p:pic>
        <p:nvPicPr>
          <p:cNvPr id="6" name="Picture 3"/>
          <p:cNvPicPr>
            <a:picLocks noChangeAspect="1" noChangeArrowheads="1"/>
          </p:cNvPicPr>
          <p:nvPr/>
        </p:nvPicPr>
        <p:blipFill>
          <a:blip r:embed="rId3" cstate="print"/>
          <a:srcRect/>
          <a:stretch>
            <a:fillRect/>
          </a:stretch>
        </p:blipFill>
        <p:spPr bwMode="auto">
          <a:xfrm>
            <a:off x="7765392" y="1832264"/>
            <a:ext cx="4059462" cy="3434081"/>
          </a:xfrm>
          <a:prstGeom prst="rect">
            <a:avLst/>
          </a:prstGeom>
          <a:noFill/>
          <a:ln w="9525">
            <a:noFill/>
            <a:miter lim="800000"/>
            <a:headEnd/>
            <a:tailEnd/>
          </a:ln>
          <a:effectLst/>
        </p:spPr>
      </p:pic>
    </p:spTree>
    <p:extLst>
      <p:ext uri="{BB962C8B-B14F-4D97-AF65-F5344CB8AC3E}">
        <p14:creationId xmlns:p14="http://schemas.microsoft.com/office/powerpoint/2010/main" val="3184838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2303</TotalTime>
  <Words>2220</Words>
  <Application>Microsoft Office PowerPoint</Application>
  <PresentationFormat>Widescreen</PresentationFormat>
  <Paragraphs>352</Paragraphs>
  <Slides>42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Aharoni</vt:lpstr>
      <vt:lpstr>Arial</vt:lpstr>
      <vt:lpstr>Calibri</vt:lpstr>
      <vt:lpstr>Calibri Light</vt:lpstr>
      <vt:lpstr>Wingdings</vt:lpstr>
      <vt:lpstr>Office Theme</vt:lpstr>
      <vt:lpstr>Private Participation in Infrastructure Lessons Learned from the Latin-American and Caribbean Experience</vt:lpstr>
      <vt:lpstr>Outline</vt:lpstr>
      <vt:lpstr>Latin-American and Caribbean (LAC) in figures, Investment Commitments</vt:lpstr>
      <vt:lpstr>Investment Commitment by Sector, LAC only, 1991-2015</vt:lpstr>
      <vt:lpstr>Top ten countries in LAC 2010-2015 US$ million Investment commitments</vt:lpstr>
      <vt:lpstr>And in social infrastructure: investments in the pipeline, LAC (2016)</vt:lpstr>
      <vt:lpstr>Percentage of projects awarded direct negotiation or competitive (2010-2015)</vt:lpstr>
      <vt:lpstr>Revenue source in LAC 2010-2015</vt:lpstr>
      <vt:lpstr>Type of Government Support, 2010-2015, by Sector</vt:lpstr>
      <vt:lpstr>Revenue sharing: payments to the government</vt:lpstr>
      <vt:lpstr>Number of projects and type of MDB support, 2010-2015, LAC Only</vt:lpstr>
      <vt:lpstr>Financing sources: increase in equity contribution since 2008</vt:lpstr>
      <vt:lpstr>LAC’s sponsors investing in other countries</vt:lpstr>
      <vt:lpstr>Unsolicited proposal – all regions</vt:lpstr>
      <vt:lpstr>Investments and fiscal space</vt:lpstr>
      <vt:lpstr>Sector performance perception (WEF)</vt:lpstr>
      <vt:lpstr>Contract renegotiations: some (old) numbers</vt:lpstr>
      <vt:lpstr>Contract Renegotiations in LAC:</vt:lpstr>
      <vt:lpstr>Contract renegotiation since award</vt:lpstr>
      <vt:lpstr>Renegotiation and award criteria:  a counterintuitive result</vt:lpstr>
      <vt:lpstr>Contract renegotiation and regulatory framework</vt:lpstr>
      <vt:lpstr>Lessons learned</vt:lpstr>
      <vt:lpstr>Where the effort is now being focused?</vt:lpstr>
      <vt:lpstr>Objectives: how PPPs may help to deliver infrastructure</vt:lpstr>
      <vt:lpstr>PPP Value Drivers:</vt:lpstr>
      <vt:lpstr>Conductive enabling framework</vt:lpstr>
      <vt:lpstr>Project Cycle</vt:lpstr>
      <vt:lpstr>Planning: strategic and project delivery</vt:lpstr>
      <vt:lpstr>Planning: strategic and project delivery</vt:lpstr>
      <vt:lpstr>The political economy of large scale projects: commitment and beyond…</vt:lpstr>
      <vt:lpstr>Project preparation and procurement</vt:lpstr>
      <vt:lpstr>Cost and time overruns in PPP vs. Traditional procurement</vt:lpstr>
      <vt:lpstr>PPP Benchmarking</vt:lpstr>
      <vt:lpstr>Contract Management</vt:lpstr>
      <vt:lpstr>Selected case studies</vt:lpstr>
      <vt:lpstr>Chile: achievements of the concession program</vt:lpstr>
      <vt:lpstr>Chile Annual Investment in Concession (MoPW)</vt:lpstr>
      <vt:lpstr>Chile: other achievements (and some weakness)</vt:lpstr>
      <vt:lpstr>Peru: some achievements</vt:lpstr>
      <vt:lpstr>Peru: more and bigger PPP transactions will increase PPP expenses in the coming years </vt:lpstr>
      <vt:lpstr>Peru: PPPs reforms to meet OECD standards </vt:lpstr>
      <vt:lpstr>Other programs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is LAC</dc:title>
  <dc:creator>Daniel Alberto Benitez</dc:creator>
  <cp:lastModifiedBy>Daniel Alberto Benitez</cp:lastModifiedBy>
  <cp:revision>114</cp:revision>
  <dcterms:created xsi:type="dcterms:W3CDTF">2016-10-10T19:46:41Z</dcterms:created>
  <dcterms:modified xsi:type="dcterms:W3CDTF">2016-11-04T04:50:24Z</dcterms:modified>
</cp:coreProperties>
</file>