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10" r:id="rId1"/>
  </p:sldMasterIdLst>
  <p:notesMasterIdLst>
    <p:notesMasterId r:id="rId29"/>
  </p:notesMasterIdLst>
  <p:handoutMasterIdLst>
    <p:handoutMasterId r:id="rId30"/>
  </p:handoutMasterIdLst>
  <p:sldIdLst>
    <p:sldId id="614" r:id="rId2"/>
    <p:sldId id="615" r:id="rId3"/>
    <p:sldId id="531" r:id="rId4"/>
    <p:sldId id="612" r:id="rId5"/>
    <p:sldId id="613" r:id="rId6"/>
    <p:sldId id="611" r:id="rId7"/>
    <p:sldId id="583" r:id="rId8"/>
    <p:sldId id="602" r:id="rId9"/>
    <p:sldId id="603" r:id="rId10"/>
    <p:sldId id="571" r:id="rId11"/>
    <p:sldId id="604" r:id="rId12"/>
    <p:sldId id="576" r:id="rId13"/>
    <p:sldId id="586" r:id="rId14"/>
    <p:sldId id="605" r:id="rId15"/>
    <p:sldId id="591" r:id="rId16"/>
    <p:sldId id="608" r:id="rId17"/>
    <p:sldId id="607" r:id="rId18"/>
    <p:sldId id="492" r:id="rId19"/>
    <p:sldId id="592" r:id="rId20"/>
    <p:sldId id="601" r:id="rId21"/>
    <p:sldId id="598" r:id="rId22"/>
    <p:sldId id="595" r:id="rId23"/>
    <p:sldId id="599" r:id="rId24"/>
    <p:sldId id="593" r:id="rId25"/>
    <p:sldId id="594" r:id="rId26"/>
    <p:sldId id="597" r:id="rId27"/>
    <p:sldId id="279" r:id="rId2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00"/>
    <a:srgbClr val="E7F169"/>
    <a:srgbClr val="FFFF66"/>
    <a:srgbClr val="FABD8A"/>
    <a:srgbClr val="007F00"/>
    <a:srgbClr val="CC9933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5" autoAdjust="0"/>
    <p:restoredTop sz="94415" autoAdjust="0"/>
  </p:normalViewPr>
  <p:slideViewPr>
    <p:cSldViewPr>
      <p:cViewPr>
        <p:scale>
          <a:sx n="73" d="100"/>
          <a:sy n="73" d="100"/>
        </p:scale>
        <p:origin x="-1308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5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336" y="-108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iedu\Desktop\Tukish%20Presentation\NG%20Economic%20Growth%20rate%202004%20to%20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Nigeria annual</a:t>
            </a:r>
            <a:r>
              <a:rPr lang="en-US" baseline="0"/>
              <a:t> </a:t>
            </a:r>
            <a:r>
              <a:rPr lang="en-US"/>
              <a:t>economic growth rate before</a:t>
            </a:r>
            <a:r>
              <a:rPr lang="en-US" baseline="0"/>
              <a:t> and after rebasing in 2011</a:t>
            </a:r>
            <a:endParaRPr lang="en-US"/>
          </a:p>
        </c:rich>
      </c:tx>
      <c:layout>
        <c:manualLayout>
          <c:xMode val="edge"/>
          <c:yMode val="edge"/>
          <c:x val="2.8006780402449735E-2"/>
          <c:y val="1.3888888888888938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6.0405348739691563E-2"/>
          <c:y val="0.18692640692640741"/>
          <c:w val="0.90803646585596687"/>
          <c:h val="0.5660026587585647"/>
        </c:manualLayout>
      </c:layout>
      <c:barChart>
        <c:barDir val="col"/>
        <c:grouping val="clustered"/>
        <c:ser>
          <c:idx val="0"/>
          <c:order val="0"/>
          <c:tx>
            <c:strRef>
              <c:f>Sheet1!$F$5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Sheet1!$G$5</c:f>
              <c:numCache>
                <c:formatCode>General</c:formatCode>
                <c:ptCount val="1"/>
                <c:pt idx="0">
                  <c:v>8.8000000000000007</c:v>
                </c:pt>
              </c:numCache>
            </c:numRef>
          </c:val>
        </c:ser>
        <c:ser>
          <c:idx val="1"/>
          <c:order val="1"/>
          <c:tx>
            <c:strRef>
              <c:f>Sheet1!$F$6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Sheet1!$G$6</c:f>
              <c:numCache>
                <c:formatCode>General</c:formatCode>
                <c:ptCount val="1"/>
                <c:pt idx="0">
                  <c:v>8.7000000000000011</c:v>
                </c:pt>
              </c:numCache>
            </c:numRef>
          </c:val>
        </c:ser>
        <c:ser>
          <c:idx val="2"/>
          <c:order val="2"/>
          <c:tx>
            <c:strRef>
              <c:f>Sheet1!$F$7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Sheet1!$G$7</c:f>
              <c:numCache>
                <c:formatCode>General</c:formatCode>
                <c:ptCount val="1"/>
                <c:pt idx="0">
                  <c:v>8.3000000000000007</c:v>
                </c:pt>
              </c:numCache>
            </c:numRef>
          </c:val>
        </c:ser>
        <c:ser>
          <c:idx val="3"/>
          <c:order val="3"/>
          <c:tx>
            <c:strRef>
              <c:f>Sheet1!$F$8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Sheet1!$G$8</c:f>
              <c:numCache>
                <c:formatCode>General</c:formatCode>
                <c:ptCount val="1"/>
                <c:pt idx="0">
                  <c:v>9.1</c:v>
                </c:pt>
              </c:numCache>
            </c:numRef>
          </c:val>
        </c:ser>
        <c:ser>
          <c:idx val="4"/>
          <c:order val="4"/>
          <c:tx>
            <c:strRef>
              <c:f>Sheet1!$F$9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Sheet1!$G$9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5"/>
          <c:order val="5"/>
          <c:tx>
            <c:strRef>
              <c:f>Sheet1!$F$10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Sheet1!$G$10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6"/>
          <c:order val="6"/>
          <c:tx>
            <c:strRef>
              <c:f>Sheet1!$F$11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Sheet1!$G$11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7"/>
          <c:order val="7"/>
          <c:tx>
            <c:strRef>
              <c:f>Sheet1!$F$13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Sheet1!$G$13</c:f>
              <c:numCache>
                <c:formatCode>General</c:formatCode>
                <c:ptCount val="1"/>
                <c:pt idx="0">
                  <c:v>4.9000000000000004</c:v>
                </c:pt>
              </c:numCache>
            </c:numRef>
          </c:val>
        </c:ser>
        <c:ser>
          <c:idx val="8"/>
          <c:order val="8"/>
          <c:tx>
            <c:strRef>
              <c:f>Sheet1!$F$14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Sheet1!$G$14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</c:ser>
        <c:ser>
          <c:idx val="9"/>
          <c:order val="9"/>
          <c:tx>
            <c:strRef>
              <c:f>Sheet1!$F$15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Sheet1!$G$15</c:f>
              <c:numCache>
                <c:formatCode>General</c:formatCode>
                <c:ptCount val="1"/>
                <c:pt idx="0">
                  <c:v>5.4</c:v>
                </c:pt>
              </c:numCache>
            </c:numRef>
          </c:val>
        </c:ser>
        <c:ser>
          <c:idx val="10"/>
          <c:order val="10"/>
          <c:tx>
            <c:strRef>
              <c:f>Sheet1!$F$16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Sheet1!$G$4</c:f>
              <c:strCache>
                <c:ptCount val="1"/>
                <c:pt idx="0">
                  <c:v>Growth Rate</c:v>
                </c:pt>
              </c:strCache>
            </c:strRef>
          </c:cat>
          <c:val>
            <c:numRef>
              <c:f>Sheet1!$G$16</c:f>
              <c:numCache>
                <c:formatCode>General</c:formatCode>
                <c:ptCount val="1"/>
                <c:pt idx="0">
                  <c:v>6.3</c:v>
                </c:pt>
              </c:numCache>
            </c:numRef>
          </c:val>
        </c:ser>
        <c:dLbls>
          <c:showVal val="1"/>
        </c:dLbls>
        <c:gapWidth val="219"/>
        <c:overlap val="-27"/>
        <c:axId val="27421312"/>
        <c:axId val="27435392"/>
      </c:barChart>
      <c:catAx>
        <c:axId val="274213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35392"/>
        <c:crosses val="autoZero"/>
        <c:auto val="1"/>
        <c:lblAlgn val="ctr"/>
        <c:lblOffset val="100"/>
      </c:catAx>
      <c:valAx>
        <c:axId val="274353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2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2432" tIns="46216" rIns="92432" bIns="46216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2432" tIns="46216" rIns="92432" bIns="46216" rtlCol="0"/>
          <a:lstStyle>
            <a:lvl1pPr algn="r">
              <a:defRPr sz="1200"/>
            </a:lvl1pPr>
          </a:lstStyle>
          <a:p>
            <a:pPr>
              <a:defRPr/>
            </a:pPr>
            <a:fld id="{22D64999-66D5-420F-A326-68572D8A84CD}" type="datetimeFigureOut">
              <a:rPr lang="en-US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2432" tIns="46216" rIns="92432" bIns="4621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2432" tIns="46216" rIns="92432" bIns="46216" rtlCol="0" anchor="b"/>
          <a:lstStyle>
            <a:lvl1pPr algn="r">
              <a:defRPr sz="1200"/>
            </a:lvl1pPr>
          </a:lstStyle>
          <a:p>
            <a:pPr>
              <a:defRPr/>
            </a:pPr>
            <a:fld id="{7D8E38EF-3175-44C9-BE78-6E14A1DAE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8685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pPr>
              <a:defRPr/>
            </a:pPr>
            <a:fld id="{D9A50C64-F034-42D2-B453-80617D06C5FD}" type="datetimeFigureOut">
              <a:rPr lang="en-GB"/>
              <a:pPr>
                <a:defRPr/>
              </a:pPr>
              <a:t>05/11/2015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8638" cy="4183063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pPr>
              <a:defRPr/>
            </a:pPr>
            <a:fld id="{56AF2FCC-58E3-416E-A8CC-12B7657F03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85331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841" indent="-2857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833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965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099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232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364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498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630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474C2A-6CD5-4D3A-A371-073A29218BA1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380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841" indent="-2857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833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965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099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232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364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498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630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474C2A-6CD5-4D3A-A371-073A29218BA1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543FD2-A5AE-4E6B-8F3C-637C6824DB9F}" type="slidenum">
              <a:rPr lang="en-GB" altLang="en-US"/>
              <a:pPr eaLnBrk="1" hangingPunct="1"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7253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841" indent="-2857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833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965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099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232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364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498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630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3B623F-86AB-44C9-9846-DBBAEBC621DF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g-NG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41" indent="-2857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33" indent="-22856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965" indent="-22856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099" indent="-22856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23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498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63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CC2E4D9-90F4-4FCB-8C1B-334C8EFDE5D0}" type="slidenum">
              <a:rPr lang="en-US" altLang="en-US" smtClean="0"/>
              <a:pPr eaLnBrk="1" hangingPunct="1"/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g-NG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41" indent="-2857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33" indent="-22856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9965" indent="-22856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099" indent="-22856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23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498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63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1F2965F-9D82-4D14-B476-89B46EB09131}" type="slidenum">
              <a:rPr lang="ig-NG" altLang="en-US" smtClean="0"/>
              <a:pPr eaLnBrk="1" hangingPunct="1"/>
              <a:t>12</a:t>
            </a:fld>
            <a:endParaRPr lang="ig-NG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841" indent="-2857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833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965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099" indent="-22856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232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364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498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630" indent="-22856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3B623F-86AB-44C9-9846-DBBAEBC621DF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AF2FCC-58E3-416E-A8CC-12B7657F032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0156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29DF2-C563-4E47-9C22-1D60BF3B2CE1}" type="datetime1">
              <a:rPr lang="en-US" smtClean="0"/>
              <a:pPr>
                <a:defRPr/>
              </a:pPr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page £</a:t>
            </a:r>
            <a:endParaRPr lang="en-US"/>
          </a:p>
        </p:txBody>
      </p:sp>
      <p:pic>
        <p:nvPicPr>
          <p:cNvPr id="7" name="Picture 6" descr="slide 1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" y="228600"/>
            <a:ext cx="8829675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1295400" cy="129540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170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3CDB67-60F4-4476-BBAE-52D7FCEF7D46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C8300-B9A9-482E-AF10-2D5C4742B7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953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AF628D-471D-4342-9397-B3BAE275E06D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89559-8F37-471A-9FCD-143B6FCD91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202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0BFCA-8EEB-49A7-A022-F4FE8C97E674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5068-84C7-47D2-B318-F048052900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7" descr="slide 1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" y="228600"/>
            <a:ext cx="8829675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04800"/>
            <a:ext cx="838200" cy="83820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687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A2F802-53F0-4826-8E52-59CA26A269BC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81C10-2F6B-450C-8CF5-FE3333A75D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695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8D840F-0D22-4364-89CB-D1CF9EFD4C0F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2B129-B395-4BA2-AFC3-70680F5FDF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73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FBF86D-1FDB-4A94-A777-E5011FD64F3E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F3246-18DE-4342-930E-C8088E40B4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152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E072-24CA-4292-B5BB-6309F5E4E1FF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B9C7E0-DA8C-4DB0-B74C-13F3B6BDA5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84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C229C8-186F-4A95-8D6F-A1158E3D2008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CDF3B1-00E7-461E-89D0-2A7707AB59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054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0A3418-2198-4C20-9C0F-CF42CCAED588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94B91-9D8D-4798-BE49-05B0054658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477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594CC7-D68F-4E1E-AC0D-27BA18DCD8EF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4F4B-FF71-4BB3-BEBB-6198CC9A6A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328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59ABEB-5ECE-45FA-8023-97BA766AEBDF}" type="datetime1">
              <a:rPr lang="en-US" smtClean="0"/>
              <a:pPr>
                <a:defRPr/>
              </a:pPr>
              <a:t>11/5/2015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1B3EA8-9903-454E-98A3-359EC0AE20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884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ctrTitle"/>
          </p:nvPr>
        </p:nvSpPr>
        <p:spPr>
          <a:xfrm>
            <a:off x="990600" y="5334000"/>
            <a:ext cx="7010400" cy="1219200"/>
          </a:xfrm>
        </p:spPr>
        <p:txBody>
          <a:bodyPr/>
          <a:lstStyle/>
          <a:p>
            <a:r>
              <a:rPr lang="en-GB" altLang="en-US" sz="1400" dirty="0" err="1" smtClean="0"/>
              <a:t>Aminu</a:t>
            </a:r>
            <a:r>
              <a:rPr lang="en-GB" altLang="en-US" sz="1400" dirty="0" smtClean="0"/>
              <a:t> </a:t>
            </a:r>
            <a:r>
              <a:rPr lang="en-GB" altLang="en-US" sz="1400" dirty="0" err="1" smtClean="0"/>
              <a:t>Diko</a:t>
            </a:r>
            <a:r>
              <a:rPr lang="en-GB" altLang="en-US" sz="1400" dirty="0" smtClean="0"/>
              <a:t/>
            </a:r>
            <a:br>
              <a:rPr lang="en-GB" altLang="en-US" sz="1400" dirty="0" smtClean="0"/>
            </a:br>
            <a:r>
              <a:rPr lang="en-GB" altLang="en-US" sz="1400" dirty="0" smtClean="0">
                <a:solidFill>
                  <a:srgbClr val="008000"/>
                </a:solidFill>
              </a:rPr>
              <a:t>DIRECTOR GENERAL</a:t>
            </a:r>
            <a:br>
              <a:rPr lang="en-GB" altLang="en-US" sz="1400" dirty="0" smtClean="0">
                <a:solidFill>
                  <a:srgbClr val="008000"/>
                </a:solidFill>
              </a:rPr>
            </a:br>
            <a:r>
              <a:rPr lang="en-GB" altLang="en-US" sz="1400" dirty="0" smtClean="0">
                <a:solidFill>
                  <a:srgbClr val="008000"/>
                </a:solidFill>
              </a:rPr>
              <a:t>INFRASTRUCTURE CONCESSION REGULATORY COMMISSION</a:t>
            </a:r>
            <a:br>
              <a:rPr lang="en-GB" altLang="en-US" sz="1400" dirty="0" smtClean="0">
                <a:solidFill>
                  <a:srgbClr val="008000"/>
                </a:solidFill>
              </a:rPr>
            </a:br>
            <a:r>
              <a:rPr lang="en-GB" altLang="en-US" sz="1400" dirty="0" smtClean="0"/>
              <a:t>November 2, 2015</a:t>
            </a:r>
          </a:p>
        </p:txBody>
      </p:sp>
      <p:sp>
        <p:nvSpPr>
          <p:cNvPr id="4098" name="Subtitle 3"/>
          <p:cNvSpPr>
            <a:spLocks noGrp="1"/>
          </p:cNvSpPr>
          <p:nvPr>
            <p:ph type="subTitle" idx="1"/>
          </p:nvPr>
        </p:nvSpPr>
        <p:spPr>
          <a:xfrm>
            <a:off x="238919" y="2161706"/>
            <a:ext cx="8686800" cy="1171296"/>
          </a:xfrm>
        </p:spPr>
        <p:txBody>
          <a:bodyPr/>
          <a:lstStyle/>
          <a:p>
            <a:r>
              <a:rPr lang="en-US" altLang="en-US" sz="3600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2015 ISTANBUL PPP WEEK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cs typeface="Arial" charset="0"/>
              </a:rPr>
              <a:t>Nigeria’s Country Presentation</a:t>
            </a:r>
          </a:p>
          <a:p>
            <a:endParaRPr lang="en-US" altLang="en-US" sz="2400" dirty="0" smtClean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4100" name="Group 13"/>
          <p:cNvGrpSpPr>
            <a:grpSpLocks/>
          </p:cNvGrpSpPr>
          <p:nvPr/>
        </p:nvGrpSpPr>
        <p:grpSpPr bwMode="auto">
          <a:xfrm>
            <a:off x="152400" y="4267200"/>
            <a:ext cx="8631238" cy="990600"/>
            <a:chOff x="152400" y="4038600"/>
            <a:chExt cx="8631238" cy="990600"/>
          </a:xfrm>
        </p:grpSpPr>
        <p:pic>
          <p:nvPicPr>
            <p:cNvPr id="6" name="Picture 5" descr="imagesCA9NNI9M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4038600"/>
              <a:ext cx="1331425" cy="990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02" name="Picture 7" descr="Infra_pics-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4114800"/>
              <a:ext cx="1096963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8" descr="Infra_pics-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4114800"/>
              <a:ext cx="1087438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9" descr="Infra_pics-3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4114800"/>
              <a:ext cx="1087438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0" descr="Infra_pics-4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114800"/>
              <a:ext cx="1096963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11" descr="Infra_pics-5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114800"/>
              <a:ext cx="1096963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Picture 12" descr="Infra_pics-6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114800"/>
              <a:ext cx="1087438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43719" y="3419839"/>
            <a:ext cx="8077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</a:t>
            </a:r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INFRASTRUCTURE CONCESSION REGULATORY COMMISSION AT 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 ISTANBUL PPP WEEK, 2015. ISTANBUL, TURKEY</a:t>
            </a:r>
            <a:b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5540" y="1450845"/>
            <a:ext cx="1656184" cy="126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2985" y="1592320"/>
            <a:ext cx="1736030" cy="11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8234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The Nigerian PPP Framework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CE7BC-44F1-41EF-96D2-5A3AB253CEF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18435" name="Group 19"/>
          <p:cNvGrpSpPr>
            <a:grpSpLocks/>
          </p:cNvGrpSpPr>
          <p:nvPr/>
        </p:nvGrpSpPr>
        <p:grpSpPr bwMode="auto">
          <a:xfrm>
            <a:off x="865188" y="1133475"/>
            <a:ext cx="6907481" cy="5486400"/>
            <a:chOff x="864919" y="675904"/>
            <a:chExt cx="6907481" cy="5486400"/>
          </a:xfrm>
        </p:grpSpPr>
        <p:grpSp>
          <p:nvGrpSpPr>
            <p:cNvPr id="18437" name="Group 17"/>
            <p:cNvGrpSpPr>
              <a:grpSpLocks/>
            </p:cNvGrpSpPr>
            <p:nvPr/>
          </p:nvGrpSpPr>
          <p:grpSpPr bwMode="auto">
            <a:xfrm>
              <a:off x="996696" y="675904"/>
              <a:ext cx="6775704" cy="4913811"/>
              <a:chOff x="762000" y="904504"/>
              <a:chExt cx="6775704" cy="491381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186018" y="1895104"/>
                <a:ext cx="609600" cy="38862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Policy; </a:t>
                </a:r>
                <a:r>
                  <a:rPr lang="en-US" sz="2000" b="1" dirty="0" smtClean="0">
                    <a:solidFill>
                      <a:schemeClr val="tx1"/>
                    </a:solidFill>
                  </a:rPr>
                  <a:t>Roadmap 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212835" y="1895104"/>
                <a:ext cx="609600" cy="38862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Coherent Planning Framework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287823" y="1905989"/>
                <a:ext cx="609600" cy="38862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>
                  <a:defRPr/>
                </a:pPr>
                <a:r>
                  <a:rPr lang="en-US" sz="1900" b="1" dirty="0">
                    <a:solidFill>
                      <a:schemeClr val="tx1"/>
                    </a:solidFill>
                  </a:rPr>
                  <a:t>Infrastructure Financing Framework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318235" y="1932115"/>
                <a:ext cx="609600" cy="38862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Human Capital Development 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194035" y="1895104"/>
                <a:ext cx="609600" cy="38862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>
                  <a:defRPr/>
                </a:pPr>
                <a:r>
                  <a:rPr lang="en-US" sz="1900" b="1" dirty="0">
                    <a:solidFill>
                      <a:schemeClr val="tx1"/>
                    </a:solidFill>
                  </a:rPr>
                  <a:t>Legal and Regulatory Framework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27635" y="1932115"/>
                <a:ext cx="609600" cy="38862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chemeClr val="tx1"/>
                    </a:solidFill>
                  </a:rPr>
                  <a:t>Institutional 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Framework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>
                <a:off x="762000" y="904504"/>
                <a:ext cx="6775704" cy="990600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ln>
                      <a:solidFill>
                        <a:srgbClr val="990000"/>
                      </a:solidFill>
                    </a:ln>
                    <a:solidFill>
                      <a:schemeClr val="tx1"/>
                    </a:solidFill>
                  </a:rPr>
                  <a:t>FOR SUCCESSFUL </a:t>
                </a:r>
                <a:r>
                  <a:rPr lang="en-US" dirty="0" smtClean="0">
                    <a:ln>
                      <a:solidFill>
                        <a:srgbClr val="990000"/>
                      </a:solidFill>
                    </a:ln>
                    <a:solidFill>
                      <a:schemeClr val="tx1"/>
                    </a:solidFill>
                  </a:rPr>
                  <a:t>INVESTMENT</a:t>
                </a:r>
                <a:endParaRPr lang="en-US" dirty="0">
                  <a:ln>
                    <a:solidFill>
                      <a:srgbClr val="99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864919" y="5552704"/>
              <a:ext cx="6907481" cy="609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Arial Rounded MT Bold" pitchFamily="34" charset="0"/>
                </a:rPr>
                <a:t>LEADERSHIP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70050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866C7-6251-46F5-947B-6827A023816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051" name="Picture 3" descr="PM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2209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214282" y="3071810"/>
            <a:ext cx="86868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altLang="en-US" sz="2400" dirty="0" smtClean="0">
                <a:latin typeface="Footlight MT Light" pitchFamily="18" charset="0"/>
              </a:rPr>
              <a:t>“</a:t>
            </a:r>
            <a:r>
              <a:rPr lang="en-US" altLang="en-US" sz="2600" dirty="0" smtClean="0">
                <a:latin typeface="Footlight MT Light" pitchFamily="18" charset="0"/>
              </a:rPr>
              <a:t>It becomes even more important that our </a:t>
            </a:r>
            <a:r>
              <a:rPr lang="en-US" altLang="en-US" sz="2600" b="1" dirty="0" smtClean="0">
                <a:solidFill>
                  <a:srgbClr val="FF0000"/>
                </a:solidFill>
                <a:latin typeface="Footlight MT Light" pitchFamily="18" charset="0"/>
              </a:rPr>
              <a:t>legal system </a:t>
            </a:r>
            <a:r>
              <a:rPr lang="en-US" altLang="en-US" sz="2600" dirty="0" smtClean="0">
                <a:latin typeface="Footlight MT Light" pitchFamily="18" charset="0"/>
              </a:rPr>
              <a:t>is made to function smoothly speedily and effectively. Nigeria is now in a situation where it obviously has to </a:t>
            </a:r>
            <a:r>
              <a:rPr lang="en-US" altLang="en-US" sz="2600" b="1" dirty="0" smtClean="0">
                <a:solidFill>
                  <a:srgbClr val="FF0000"/>
                </a:solidFill>
                <a:latin typeface="Footlight MT Light" pitchFamily="18" charset="0"/>
              </a:rPr>
              <a:t>diversify its economy</a:t>
            </a:r>
            <a:r>
              <a:rPr lang="en-US" altLang="en-US" sz="2600" b="1" dirty="0" smtClean="0">
                <a:latin typeface="Footlight MT Light" pitchFamily="18" charset="0"/>
              </a:rPr>
              <a:t>.</a:t>
            </a:r>
            <a:r>
              <a:rPr lang="en-US" altLang="en-US" sz="2600" dirty="0" smtClean="0">
                <a:latin typeface="Footlight MT Light" pitchFamily="18" charset="0"/>
              </a:rPr>
              <a:t> We also have a </a:t>
            </a:r>
            <a:r>
              <a:rPr lang="en-US" altLang="en-US" sz="2600" b="1" dirty="0" smtClean="0">
                <a:solidFill>
                  <a:srgbClr val="FF0000"/>
                </a:solidFill>
                <a:latin typeface="Footlight MT Light" pitchFamily="18" charset="0"/>
              </a:rPr>
              <a:t>huge infrastructure deficit </a:t>
            </a:r>
            <a:r>
              <a:rPr lang="en-US" altLang="en-US" sz="2600" dirty="0" smtClean="0">
                <a:latin typeface="Footlight MT Light" pitchFamily="18" charset="0"/>
              </a:rPr>
              <a:t>for which we </a:t>
            </a:r>
            <a:r>
              <a:rPr lang="en-US" altLang="en-US" sz="2600" b="1" dirty="0" smtClean="0">
                <a:solidFill>
                  <a:srgbClr val="FF0000"/>
                </a:solidFill>
                <a:latin typeface="Footlight MT Light" pitchFamily="18" charset="0"/>
              </a:rPr>
              <a:t>require foreign capital and expertise to supplement </a:t>
            </a:r>
            <a:r>
              <a:rPr lang="en-US" altLang="en-US" sz="2600" dirty="0" smtClean="0">
                <a:latin typeface="Footlight MT Light" pitchFamily="18" charset="0"/>
              </a:rPr>
              <a:t>whatever resources we can marshal at home. In essence, </a:t>
            </a:r>
            <a:r>
              <a:rPr lang="en-US" altLang="en-US" sz="2600" b="1" dirty="0" smtClean="0">
                <a:solidFill>
                  <a:srgbClr val="FF0000"/>
                </a:solidFill>
                <a:latin typeface="Footlight MT Light" pitchFamily="18" charset="0"/>
              </a:rPr>
              <a:t>we seek public private partnerships </a:t>
            </a:r>
            <a:r>
              <a:rPr lang="en-US" altLang="en-US" sz="2600" dirty="0" smtClean="0">
                <a:latin typeface="Footlight MT Light" pitchFamily="18" charset="0"/>
              </a:rPr>
              <a:t>in our quest for enhanced capital and expertise.”</a:t>
            </a:r>
            <a:endParaRPr lang="en-US" altLang="en-US" sz="2600" dirty="0"/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2819400" y="1219200"/>
            <a:ext cx="6096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latin typeface="Footlight MT Light" pitchFamily="18" charset="0"/>
              </a:rPr>
              <a:t>EXCERPTS OF SPEECH </a:t>
            </a:r>
            <a:r>
              <a:rPr lang="en-US" altLang="en-US" dirty="0">
                <a:latin typeface="Footlight MT Light" pitchFamily="18" charset="0"/>
              </a:rPr>
              <a:t>OF </a:t>
            </a:r>
            <a:r>
              <a:rPr lang="en-US" altLang="en-US" dirty="0" smtClean="0">
                <a:latin typeface="Footlight MT Light" pitchFamily="18" charset="0"/>
              </a:rPr>
              <a:t>PRESIDENT </a:t>
            </a:r>
            <a:endParaRPr lang="en-US" altLang="en-US" dirty="0">
              <a:latin typeface="Footlight MT Light" pitchFamily="18" charset="0"/>
            </a:endParaRPr>
          </a:p>
          <a:p>
            <a:pPr algn="ctr" eaLnBrk="1" hangingPunct="1"/>
            <a:r>
              <a:rPr lang="en-US" altLang="en-US" dirty="0">
                <a:latin typeface="Footlight MT Light" pitchFamily="18" charset="0"/>
              </a:rPr>
              <a:t>MUHAMMADU BUHARI</a:t>
            </a:r>
          </a:p>
          <a:p>
            <a:pPr algn="ctr" eaLnBrk="1" hangingPunct="1"/>
            <a:r>
              <a:rPr lang="en-US" altLang="en-US" dirty="0">
                <a:latin typeface="Footlight MT Light" pitchFamily="18" charset="0"/>
              </a:rPr>
              <a:t>AT THE</a:t>
            </a:r>
          </a:p>
          <a:p>
            <a:pPr algn="ctr" eaLnBrk="1" hangingPunct="1"/>
            <a:r>
              <a:rPr lang="en-US" altLang="en-US" dirty="0">
                <a:latin typeface="Footlight MT Light" pitchFamily="18" charset="0"/>
              </a:rPr>
              <a:t>THE 55</a:t>
            </a:r>
            <a:r>
              <a:rPr lang="en-US" altLang="en-US" baseline="30000" dirty="0">
                <a:latin typeface="Footlight MT Light" pitchFamily="18" charset="0"/>
              </a:rPr>
              <a:t>TH</a:t>
            </a:r>
            <a:r>
              <a:rPr lang="en-US" altLang="en-US" dirty="0">
                <a:latin typeface="Footlight MT Light" pitchFamily="18" charset="0"/>
              </a:rPr>
              <a:t> </a:t>
            </a:r>
            <a:r>
              <a:rPr lang="en-US" altLang="en-US" dirty="0" smtClean="0">
                <a:latin typeface="Footlight MT Light" pitchFamily="18" charset="0"/>
              </a:rPr>
              <a:t>GENERAL </a:t>
            </a:r>
            <a:r>
              <a:rPr lang="en-US" altLang="en-US" dirty="0">
                <a:latin typeface="Footlight MT Light" pitchFamily="18" charset="0"/>
              </a:rPr>
              <a:t>CONFERENCE OF THE NIGERIAN BAR ASSOCIATION</a:t>
            </a:r>
          </a:p>
          <a:p>
            <a:pPr algn="ctr" eaLnBrk="1" hangingPunct="1"/>
            <a:r>
              <a:rPr lang="en-US" altLang="en-US" dirty="0" smtClean="0">
                <a:latin typeface="Footlight MT Light" pitchFamily="18" charset="0"/>
              </a:rPr>
              <a:t>AUGUST </a:t>
            </a:r>
            <a:r>
              <a:rPr lang="en-US" altLang="en-US" dirty="0">
                <a:latin typeface="Footlight MT Light" pitchFamily="18" charset="0"/>
              </a:rPr>
              <a:t>23, 2015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219200" y="357166"/>
            <a:ext cx="609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latin typeface="+mj-lt"/>
              </a:rPr>
              <a:t>Political </a:t>
            </a:r>
            <a:r>
              <a:rPr lang="en-US" altLang="en-US" sz="3600" b="1" dirty="0">
                <a:latin typeface="+mj-lt"/>
              </a:rPr>
              <a:t>Commitment</a:t>
            </a:r>
          </a:p>
        </p:txBody>
      </p:sp>
    </p:spTree>
    <p:extLst>
      <p:ext uri="{BB962C8B-B14F-4D97-AF65-F5344CB8AC3E}">
        <p14:creationId xmlns:p14="http://schemas.microsoft.com/office/powerpoint/2010/main" xmlns="" val="192141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Independent Regulator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81000" y="1573213"/>
            <a:ext cx="8458200" cy="4876800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US" altLang="en-US" sz="2200" dirty="0" smtClean="0">
                <a:latin typeface="Footlight MT Light" pitchFamily="18" charset="0"/>
              </a:rPr>
              <a:t>The </a:t>
            </a:r>
            <a:r>
              <a:rPr lang="en-US" altLang="en-US" sz="2200" b="1" dirty="0" smtClean="0">
                <a:latin typeface="Footlight MT Light" pitchFamily="18" charset="0"/>
              </a:rPr>
              <a:t>Infrastructure Concession Regulatory Commission</a:t>
            </a:r>
            <a:r>
              <a:rPr lang="en-US" altLang="en-US" sz="2200" dirty="0" smtClean="0">
                <a:latin typeface="Footlight MT Light" pitchFamily="18" charset="0"/>
              </a:rPr>
              <a:t> (</a:t>
            </a:r>
            <a:r>
              <a:rPr lang="yo-NG" altLang="en-US" sz="2200" dirty="0" smtClean="0">
                <a:latin typeface="Footlight MT Light" pitchFamily="18" charset="0"/>
              </a:rPr>
              <a:t>ICRC</a:t>
            </a:r>
            <a:r>
              <a:rPr lang="en-US" altLang="en-US" sz="2200" dirty="0" smtClean="0">
                <a:latin typeface="Footlight MT Light" pitchFamily="18" charset="0"/>
              </a:rPr>
              <a:t>)</a:t>
            </a:r>
          </a:p>
          <a:p>
            <a:pPr marL="0" indent="0" eaLnBrk="1" hangingPunct="1">
              <a:buFontTx/>
              <a:buNone/>
            </a:pPr>
            <a:r>
              <a:rPr lang="en-US" altLang="en-US" sz="2200" dirty="0" smtClean="0">
                <a:latin typeface="Footlight MT Light" pitchFamily="18" charset="0"/>
              </a:rPr>
              <a:t>was established in 2008 to:`</a:t>
            </a:r>
            <a:endParaRPr lang="en-US" altLang="en-US" sz="2200" b="1" dirty="0" smtClean="0">
              <a:latin typeface="Footlight MT Light" pitchFamily="18" charset="0"/>
            </a:endParaRPr>
          </a:p>
          <a:p>
            <a:pPr lvl="1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200" dirty="0" smtClean="0">
                <a:latin typeface="Footlight MT Light" pitchFamily="18" charset="0"/>
              </a:rPr>
              <a:t>Regulate Public Private Partnership (PPP) procurement by:</a:t>
            </a:r>
          </a:p>
          <a:p>
            <a:pPr marL="1314450" lvl="2" indent="-457200" eaLnBrk="1" hangingPunct="1">
              <a:spcBef>
                <a:spcPts val="1200"/>
              </a:spcBef>
              <a:buFont typeface="Calibri" pitchFamily="34" charset="0"/>
              <a:buAutoNum type="alphaLcPeriod"/>
            </a:pPr>
            <a:r>
              <a:rPr lang="en-US" altLang="en-US" sz="2200" dirty="0" smtClean="0">
                <a:latin typeface="Footlight MT Light" pitchFamily="18" charset="0"/>
              </a:rPr>
              <a:t>Guiding  </a:t>
            </a:r>
            <a:r>
              <a:rPr lang="en-US" altLang="en-US" sz="2200" b="1" dirty="0" smtClean="0">
                <a:latin typeface="Footlight MT Light" pitchFamily="18" charset="0"/>
              </a:rPr>
              <a:t>Federal</a:t>
            </a:r>
            <a:r>
              <a:rPr lang="en-US" altLang="en-US" sz="2200" dirty="0" smtClean="0">
                <a:latin typeface="Footlight MT Light" pitchFamily="18" charset="0"/>
              </a:rPr>
              <a:t> government agencies in structuring PPP transactions for both green field and brown field infrastructure – </a:t>
            </a:r>
            <a:r>
              <a:rPr lang="en-US" altLang="en-US" sz="2200" b="1" dirty="0" smtClean="0">
                <a:latin typeface="Footlight MT Light" pitchFamily="18" charset="0"/>
              </a:rPr>
              <a:t>Pre Contract regulation</a:t>
            </a:r>
          </a:p>
          <a:p>
            <a:pPr marL="1314450" lvl="2" indent="-457200" eaLnBrk="1" hangingPunct="1">
              <a:spcBef>
                <a:spcPts val="600"/>
              </a:spcBef>
              <a:buFont typeface="Calibri" pitchFamily="34" charset="0"/>
              <a:buAutoNum type="alphaLcPeriod"/>
            </a:pPr>
            <a:r>
              <a:rPr lang="en-US" altLang="en-US" sz="2200" dirty="0" smtClean="0">
                <a:latin typeface="Footlight MT Light" pitchFamily="18" charset="0"/>
              </a:rPr>
              <a:t>Ensuring compliance with the terms and conditions of such contracts -</a:t>
            </a:r>
            <a:r>
              <a:rPr lang="en-US" altLang="en-US" sz="2200" b="1" dirty="0" smtClean="0">
                <a:latin typeface="Footlight MT Light" pitchFamily="18" charset="0"/>
              </a:rPr>
              <a:t>Post Contract Regulation</a:t>
            </a:r>
          </a:p>
          <a:p>
            <a:pPr lvl="1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200" dirty="0" smtClean="0">
                <a:latin typeface="Footlight MT Light" pitchFamily="18" charset="0"/>
              </a:rPr>
              <a:t>Issue regulations and guidelines over PPP</a:t>
            </a:r>
          </a:p>
          <a:p>
            <a:pPr lvl="1" eaLnBrk="1" hangingPunct="1">
              <a:spcBef>
                <a:spcPts val="600"/>
              </a:spcBef>
              <a:buNone/>
            </a:pPr>
            <a:r>
              <a:rPr lang="en-US" altLang="en-US" sz="2200" dirty="0" smtClean="0">
                <a:latin typeface="Footlight MT Light" pitchFamily="18" charset="0"/>
              </a:rPr>
              <a:t>    </a:t>
            </a:r>
            <a:r>
              <a:rPr lang="en-US" altLang="en-US" sz="2200" b="1" dirty="0" smtClean="0">
                <a:latin typeface="Footlight MT Light" pitchFamily="18" charset="0"/>
              </a:rPr>
              <a:t>Operates under law of 2005, National Policy on PPP 2009 and </a:t>
            </a:r>
            <a:r>
              <a:rPr lang="en-US" altLang="en-US" sz="2200" b="1" dirty="0" smtClean="0">
                <a:solidFill>
                  <a:srgbClr val="FF0000"/>
                </a:solidFill>
                <a:latin typeface="Footlight MT Light" pitchFamily="18" charset="0"/>
              </a:rPr>
              <a:t>reporting to the President. </a:t>
            </a:r>
          </a:p>
          <a:p>
            <a:pPr lvl="1" eaLnBrk="1" hangingPunct="1">
              <a:spcBef>
                <a:spcPts val="600"/>
              </a:spcBef>
              <a:buNone/>
            </a:pPr>
            <a:endParaRPr lang="en-US" altLang="en-US" sz="2200" dirty="0" smtClean="0">
              <a:latin typeface="Footlight MT Light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80252-9E65-4BED-A957-C5702AE18CE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27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/>
              <a:t>Completed PPP Projects</a:t>
            </a:r>
            <a:endParaRPr lang="yo-NG" altLang="en-US" sz="3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5068-84C7-47D2-B318-F048052900C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64037966"/>
              </p:ext>
            </p:extLst>
          </p:nvPr>
        </p:nvGraphicFramePr>
        <p:xfrm>
          <a:off x="228600" y="1295400"/>
          <a:ext cx="8534400" cy="514956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78633"/>
                <a:gridCol w="4784080"/>
                <a:gridCol w="1472463"/>
                <a:gridCol w="1699224"/>
              </a:tblGrid>
              <a:tr h="94332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S/No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Sectors/Projects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Number of Projects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% Composition of PPPs by Sector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Sea Ports and Marine Services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54.35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Power Sector Projects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4.35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Aviation Concessions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6.52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438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Urban and District Engineering Infrastructure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Social Infrastructure (Complexes)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4.35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Information Technology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4.35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Telecommunication Infrastructure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4.35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Inland Container Depot (ICDs)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13.04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Health Care Delivery Service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Marine Security concession project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Housing Development Project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333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00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54E10-C43E-4A8C-AAC2-2B168678C72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9460" name="Picture 4" descr="PPP-lagos-domestic-airpor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868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/>
              <a:t>Completed PPP Projects - Airports</a:t>
            </a:r>
            <a:endParaRPr lang="yo-NG" altLang="en-US" sz="3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971800" y="621613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MMA2 Departure Hall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/>
              <a:t>Current &amp; Ongoing Projects</a:t>
            </a:r>
            <a:endParaRPr lang="yo-NG" altLang="en-US" sz="3600" b="1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52676417"/>
              </p:ext>
            </p:extLst>
          </p:nvPr>
        </p:nvGraphicFramePr>
        <p:xfrm>
          <a:off x="533400" y="1447797"/>
          <a:ext cx="8229600" cy="48412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77000"/>
                <a:gridCol w="1752600"/>
              </a:tblGrid>
              <a:tr h="440113">
                <a:tc>
                  <a:txBody>
                    <a:bodyPr/>
                    <a:lstStyle/>
                    <a:p>
                      <a:r>
                        <a:rPr lang="en-US" dirty="0" smtClean="0"/>
                        <a:t>Sector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Project</a:t>
                      </a:r>
                      <a:endParaRPr lang="en-US" dirty="0"/>
                    </a:p>
                  </a:txBody>
                  <a:tcPr/>
                </a:tc>
              </a:tr>
              <a:tr h="44011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Energy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</a:t>
                      </a:r>
                      <a:endParaRPr lang="en-US" sz="2000" b="1" dirty="0"/>
                    </a:p>
                  </a:txBody>
                  <a:tcPr/>
                </a:tc>
              </a:tr>
              <a:tr h="44011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Agriculture/Irrigation/Dam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</a:t>
                      </a:r>
                      <a:endParaRPr lang="en-US" sz="2000" b="1" dirty="0"/>
                    </a:p>
                  </a:txBody>
                  <a:tcPr/>
                </a:tc>
              </a:tr>
              <a:tr h="44011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Urban Infrastructure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</a:t>
                      </a:r>
                      <a:endParaRPr lang="en-US" sz="2000" b="1" dirty="0"/>
                    </a:p>
                  </a:txBody>
                  <a:tcPr/>
                </a:tc>
              </a:tr>
              <a:tr h="44011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Roads/Bridges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12</a:t>
                      </a:r>
                      <a:endParaRPr lang="en-US" sz="2000" b="1" dirty="0"/>
                    </a:p>
                  </a:txBody>
                  <a:tcPr/>
                </a:tc>
              </a:tr>
              <a:tr h="44011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Seaports &amp; Inland</a:t>
                      </a:r>
                      <a:r>
                        <a:rPr lang="en-US" sz="2000" b="1" baseline="0" dirty="0" smtClean="0"/>
                        <a:t> Container Depot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/>
                </a:tc>
              </a:tr>
              <a:tr h="44011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Railway (Green Fields – 615km)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/>
                </a:tc>
              </a:tr>
              <a:tr h="44011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Social Infrastructure (Stadia)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/>
                </a:tc>
              </a:tr>
              <a:tr h="44011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Health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/>
                </a:tc>
              </a:tr>
              <a:tr h="44011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Media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</a:t>
                      </a:r>
                      <a:endParaRPr lang="en-US" sz="2000" b="1" dirty="0"/>
                    </a:p>
                  </a:txBody>
                  <a:tcPr/>
                </a:tc>
              </a:tr>
              <a:tr h="44011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48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5068-84C7-47D2-B318-F048052900C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742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latin typeface="Footlight MT Light" pitchFamily="18" charset="0"/>
              </a:rPr>
              <a:t>Development of 65 hectares fallow l</a:t>
            </a:r>
            <a:r>
              <a:rPr lang="en-US" sz="2400" b="1" dirty="0" smtClean="0">
                <a:latin typeface="Footlight MT Light" pitchFamily="18" charset="0"/>
              </a:rPr>
              <a:t>and around </a:t>
            </a:r>
            <a:r>
              <a:rPr lang="en-GB" sz="2400" b="1" dirty="0" smtClean="0">
                <a:latin typeface="Footlight MT Light" pitchFamily="18" charset="0"/>
              </a:rPr>
              <a:t>the 134 hectares </a:t>
            </a:r>
            <a:r>
              <a:rPr lang="en-US" sz="2400" b="1" dirty="0" smtClean="0">
                <a:latin typeface="Footlight MT Light" pitchFamily="18" charset="0"/>
              </a:rPr>
              <a:t>theatre complex. Completed in 1976 for FESTAC in 1977.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5068-84C7-47D2-B318-F048052900C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8" descr="https://lh5.googleusercontent.com/-vqUU04Nju1s/UGRxr331_wI/AAAAAAAAAFY/o99b4FyPo5Q/s1371/3592969960_d2ef55276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132856"/>
            <a:ext cx="8763000" cy="464894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580" y="6223918"/>
            <a:ext cx="5760640" cy="634082"/>
          </a:xfrm>
        </p:spPr>
        <p:txBody>
          <a:bodyPr>
            <a:normAutofit/>
          </a:bodyPr>
          <a:lstStyle/>
          <a:p>
            <a:r>
              <a:rPr lang="en-US" altLang="en-US" sz="1800" b="1" dirty="0" smtClean="0">
                <a:solidFill>
                  <a:schemeClr val="bg1"/>
                </a:solidFill>
              </a:rPr>
              <a:t>Re-development of National Arts Theatre, Lagos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3600" b="1" dirty="0" smtClean="0"/>
              <a:t>Current &amp; Ongoing Projects</a:t>
            </a:r>
            <a:endParaRPr lang="yo-NG" altLang="en-US" sz="3600" b="1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5068-84C7-47D2-B318-F048052900C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3252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53580" y="6093296"/>
            <a:ext cx="576064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1800" b="1" dirty="0" smtClean="0">
                <a:solidFill>
                  <a:schemeClr val="bg1"/>
                </a:solidFill>
              </a:rPr>
              <a:t>Re-development of National Arts Theatre, Lagos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/>
              <a:t>Current &amp; Ongoing Projects</a:t>
            </a:r>
            <a:endParaRPr lang="yo-NG" altLang="en-US" sz="3600" b="1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Future Infrastructure Projects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E0C16A-0368-42EB-9486-7E83B9AF644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7550"/>
            <a:ext cx="8082748" cy="511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1542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Future Infrastructure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ECCF7-8D3B-4A60-A025-A3A7ED0500B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3029" y="1295400"/>
            <a:ext cx="838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Footlight MT Light" panose="0204060206030A020304" pitchFamily="18" charset="0"/>
              </a:rPr>
              <a:t>NNPC </a:t>
            </a:r>
            <a:r>
              <a:rPr lang="en-US" sz="2800" dirty="0" smtClean="0">
                <a:latin typeface="Footlight MT Light" panose="0204060206030A020304" pitchFamily="18" charset="0"/>
              </a:rPr>
              <a:t>$5bn </a:t>
            </a:r>
            <a:r>
              <a:rPr lang="en-US" sz="2800" dirty="0" err="1" smtClean="0">
                <a:latin typeface="Footlight MT Light" panose="0204060206030A020304" pitchFamily="18" charset="0"/>
              </a:rPr>
              <a:t>Calabar</a:t>
            </a:r>
            <a:r>
              <a:rPr lang="en-US" sz="2800" dirty="0" smtClean="0">
                <a:latin typeface="Footlight MT Light" panose="0204060206030A020304" pitchFamily="18" charset="0"/>
              </a:rPr>
              <a:t> - Kano </a:t>
            </a:r>
            <a:r>
              <a:rPr lang="en-US" sz="2800" dirty="0">
                <a:latin typeface="Footlight MT Light" panose="0204060206030A020304" pitchFamily="18" charset="0"/>
              </a:rPr>
              <a:t>Gas </a:t>
            </a:r>
            <a:r>
              <a:rPr lang="en-US" sz="2800" dirty="0" smtClean="0">
                <a:latin typeface="Footlight MT Light" panose="0204060206030A020304" pitchFamily="18" charset="0"/>
              </a:rPr>
              <a:t>Pipeline. Subset of Trans-Saharan Gas Pipeline project.  </a:t>
            </a:r>
            <a:endParaRPr lang="en-US" sz="2800" dirty="0">
              <a:latin typeface="Footlight MT Light" panose="0204060206030A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latin typeface="Footlight MT Light" panose="0204060206030A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ootlight MT Light" panose="0204060206030A020304" pitchFamily="18" charset="0"/>
              </a:rPr>
              <a:t>Rehabilitation and upgrade of 368 Km </a:t>
            </a:r>
            <a:r>
              <a:rPr lang="en-US" sz="2800" dirty="0" err="1" smtClean="0">
                <a:latin typeface="Footlight MT Light" panose="0204060206030A020304" pitchFamily="18" charset="0"/>
              </a:rPr>
              <a:t>Shagamu</a:t>
            </a:r>
            <a:r>
              <a:rPr lang="en-US" sz="2800" dirty="0" smtClean="0">
                <a:latin typeface="Footlight MT Light" panose="0204060206030A020304" pitchFamily="18" charset="0"/>
              </a:rPr>
              <a:t>-Benin-</a:t>
            </a:r>
            <a:r>
              <a:rPr lang="en-US" sz="2800" dirty="0" err="1" smtClean="0">
                <a:latin typeface="Footlight MT Light" panose="0204060206030A020304" pitchFamily="18" charset="0"/>
              </a:rPr>
              <a:t>Asaba</a:t>
            </a:r>
            <a:r>
              <a:rPr lang="en-US" sz="2800" dirty="0" smtClean="0">
                <a:latin typeface="Footlight MT Light" panose="0204060206030A020304" pitchFamily="18" charset="0"/>
              </a:rPr>
              <a:t> Expressways through PPP. </a:t>
            </a:r>
            <a:endParaRPr lang="en-US" sz="2400" dirty="0" smtClean="0">
              <a:latin typeface="Footlight MT Light" panose="0204060206030A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latin typeface="Footlight MT Light" panose="0204060206030A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ootlight MT Light" panose="0204060206030A020304" pitchFamily="18" charset="0"/>
              </a:rPr>
              <a:t>Inland </a:t>
            </a:r>
            <a:r>
              <a:rPr lang="en-US" sz="2800" dirty="0">
                <a:latin typeface="Footlight MT Light" panose="0204060206030A020304" pitchFamily="18" charset="0"/>
              </a:rPr>
              <a:t>Ports Concession at Onitsha, </a:t>
            </a:r>
            <a:r>
              <a:rPr lang="en-US" sz="2800" dirty="0" err="1">
                <a:latin typeface="Footlight MT Light" panose="0204060206030A020304" pitchFamily="18" charset="0"/>
              </a:rPr>
              <a:t>Baro</a:t>
            </a:r>
            <a:r>
              <a:rPr lang="en-US" sz="2800" dirty="0">
                <a:latin typeface="Footlight MT Light" panose="0204060206030A020304" pitchFamily="18" charset="0"/>
              </a:rPr>
              <a:t>, </a:t>
            </a:r>
            <a:r>
              <a:rPr lang="en-US" sz="2800" dirty="0" err="1">
                <a:latin typeface="Footlight MT Light" panose="0204060206030A020304" pitchFamily="18" charset="0"/>
              </a:rPr>
              <a:t>Lokoja</a:t>
            </a:r>
            <a:r>
              <a:rPr lang="en-US" sz="2800" dirty="0">
                <a:latin typeface="Footlight MT Light" panose="0204060206030A020304" pitchFamily="18" charset="0"/>
              </a:rPr>
              <a:t> &amp; </a:t>
            </a:r>
            <a:r>
              <a:rPr lang="en-US" sz="2800" dirty="0" err="1">
                <a:latin typeface="Footlight MT Light" panose="0204060206030A020304" pitchFamily="18" charset="0"/>
              </a:rPr>
              <a:t>Oguta</a:t>
            </a:r>
            <a:r>
              <a:rPr lang="en-US" sz="2800" dirty="0" smtClean="0">
                <a:latin typeface="Footlight MT Light" panose="0204060206030A020304" pitchFamily="18" charset="0"/>
              </a:rPr>
              <a:t>. </a:t>
            </a:r>
            <a:endParaRPr lang="en-US" sz="28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19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3"/>
          <p:cNvSpPr>
            <a:spLocks noGrp="1"/>
          </p:cNvSpPr>
          <p:nvPr>
            <p:ph type="title"/>
          </p:nvPr>
        </p:nvSpPr>
        <p:spPr>
          <a:xfrm>
            <a:off x="17168" y="252142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>
                <a:ea typeface="Verdana" pitchFamily="34" charset="0"/>
                <a:cs typeface="Verdana" pitchFamily="34" charset="0"/>
              </a:rPr>
              <a:t>Thank You All For This Summit </a:t>
            </a:r>
            <a:endParaRPr lang="yo-NG" altLang="en-US" sz="3600" b="1" dirty="0" smtClean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7004AE-7D6A-46CA-B2CE-BDF2FEB4892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05259"/>
            <a:ext cx="2239962" cy="1512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1545357"/>
            <a:ext cx="1495425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4936" y="3183657"/>
            <a:ext cx="2654672" cy="135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581128"/>
            <a:ext cx="1428750" cy="163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0" y="4008733"/>
            <a:ext cx="2946400" cy="193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944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5068-84C7-47D2-B318-F048052900C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523514" cy="534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246017" y="6466114"/>
            <a:ext cx="1574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Source: NNPC</a:t>
            </a:r>
            <a:endParaRPr lang="en-US" sz="105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Future Infrastructure Projects - Gas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93643" y="6242985"/>
            <a:ext cx="576064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1800" b="1" dirty="0" err="1" smtClean="0"/>
              <a:t>Calabar</a:t>
            </a:r>
            <a:r>
              <a:rPr lang="en-US" altLang="en-US" sz="1800" b="1" dirty="0" smtClean="0"/>
              <a:t> – Kano Gas Pipeline Project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221966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0"/>
          <p:cNvSpPr>
            <a:spLocks noChangeArrowheads="1"/>
          </p:cNvSpPr>
          <p:nvPr/>
        </p:nvSpPr>
        <p:spPr bwMode="auto">
          <a:xfrm>
            <a:off x="263434" y="1153885"/>
            <a:ext cx="7010400" cy="3698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ROAD NETWORK - 2020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Future Infrastructure Projects - Roads</a:t>
            </a:r>
          </a:p>
        </p:txBody>
      </p:sp>
      <p:pic>
        <p:nvPicPr>
          <p:cNvPr id="39940" name="Picture 4" descr="F8-1_PriorityNetwInterfa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953" t="7156" r="18111" b="10867"/>
          <a:stretch>
            <a:fillRect/>
          </a:stretch>
        </p:blipFill>
        <p:spPr bwMode="auto">
          <a:xfrm>
            <a:off x="914400" y="1524000"/>
            <a:ext cx="6096000" cy="4383088"/>
          </a:xfrm>
          <a:noFill/>
          <a:ln>
            <a:miter lim="800000"/>
            <a:headEnd/>
            <a:tailEnd/>
          </a:ln>
        </p:spPr>
      </p:pic>
      <p:grpSp>
        <p:nvGrpSpPr>
          <p:cNvPr id="39941" name="Group 5"/>
          <p:cNvGrpSpPr>
            <a:grpSpLocks/>
          </p:cNvGrpSpPr>
          <p:nvPr/>
        </p:nvGrpSpPr>
        <p:grpSpPr bwMode="auto">
          <a:xfrm>
            <a:off x="7315200" y="1524000"/>
            <a:ext cx="1676400" cy="4286250"/>
            <a:chOff x="4528" y="276"/>
            <a:chExt cx="1232" cy="3780"/>
          </a:xfrm>
        </p:grpSpPr>
        <p:sp>
          <p:nvSpPr>
            <p:cNvPr id="39943" name="Rectangle 6"/>
            <p:cNvSpPr>
              <a:spLocks noChangeArrowheads="1"/>
            </p:cNvSpPr>
            <p:nvPr/>
          </p:nvSpPr>
          <p:spPr bwMode="auto">
            <a:xfrm>
              <a:off x="4544" y="2824"/>
              <a:ext cx="1216" cy="12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g-NG">
                <a:latin typeface="Calibri" pitchFamily="34" charset="0"/>
              </a:endParaRPr>
            </a:p>
          </p:txBody>
        </p:sp>
        <p:pic>
          <p:nvPicPr>
            <p:cNvPr id="39944" name="Picture 7" descr="Priority Network Interfaces"/>
            <p:cNvPicPr>
              <a:picLocks noChangeAspect="1" noChangeArrowheads="1"/>
            </p:cNvPicPr>
            <p:nvPr/>
          </p:nvPicPr>
          <p:blipFill>
            <a:blip r:embed="rId3" cstate="print"/>
            <a:srcRect l="82184" t="12686" r="3694" b="40813"/>
            <a:stretch>
              <a:fillRect/>
            </a:stretch>
          </p:blipFill>
          <p:spPr bwMode="auto">
            <a:xfrm>
              <a:off x="4528" y="276"/>
              <a:ext cx="1232" cy="2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1626405" y="5964072"/>
            <a:ext cx="576064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1800" b="1" dirty="0" smtClean="0"/>
              <a:t>Future Infrastructure Project-Roads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86904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Future Infrastructure Projects - Prisons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79812"/>
            <a:ext cx="2133600" cy="365125"/>
          </a:xfrm>
        </p:spPr>
        <p:txBody>
          <a:bodyPr/>
          <a:lstStyle/>
          <a:p>
            <a:pPr>
              <a:defRPr/>
            </a:pPr>
            <a:fld id="{425ECCF7-8D3B-4A60-A025-A3A7ED0500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1295400"/>
            <a:ext cx="8382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Footlight MT Light" panose="0204060206030A020304" pitchFamily="18" charset="0"/>
              </a:rPr>
              <a:t>Kirikiri</a:t>
            </a:r>
            <a:r>
              <a:rPr lang="en-US" sz="2800" dirty="0" smtClean="0">
                <a:latin typeface="Footlight MT Light" panose="0204060206030A020304" pitchFamily="18" charset="0"/>
              </a:rPr>
              <a:t> Port Lighter Terminal I &amp; II, Lagos.</a:t>
            </a:r>
          </a:p>
          <a:p>
            <a:pPr marL="342900" indent="-342900">
              <a:spcBef>
                <a:spcPts val="1200"/>
              </a:spcBef>
            </a:pPr>
            <a:endParaRPr lang="en-US" sz="2800" dirty="0" smtClean="0">
              <a:latin typeface="Footlight MT Light" panose="0204060206030A020304" pitchFamily="18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Footlight MT Light" panose="0204060206030A020304" pitchFamily="18" charset="0"/>
              </a:rPr>
              <a:t>Ibom</a:t>
            </a:r>
            <a:r>
              <a:rPr lang="en-US" sz="2800" dirty="0" smtClean="0">
                <a:latin typeface="Footlight MT Light" panose="0204060206030A020304" pitchFamily="18" charset="0"/>
              </a:rPr>
              <a:t> Deep Sea Port ($2.64 billion estimated cost - private sector funding)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latin typeface="Footlight MT Light" panose="0204060206030A020304" pitchFamily="18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ootlight MT Light" panose="0204060206030A020304" pitchFamily="18" charset="0"/>
              </a:rPr>
              <a:t>Nigerian </a:t>
            </a:r>
            <a:r>
              <a:rPr lang="en-US" sz="2800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Prisons</a:t>
            </a:r>
            <a:r>
              <a:rPr lang="en-US" sz="2800" dirty="0" smtClean="0">
                <a:latin typeface="Footlight MT Light" panose="0204060206030A020304" pitchFamily="18" charset="0"/>
              </a:rPr>
              <a:t> Redevelopment  </a:t>
            </a:r>
            <a:endParaRPr lang="en-US" sz="2800" dirty="0">
              <a:latin typeface="Footlight MT Light" panose="0204060206030A020304" pitchFamily="18" charset="0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Footlight MT Light" panose="0204060206030A020304" pitchFamily="18" charset="0"/>
              </a:rPr>
              <a:t>6 Integrated Prisons Facility, with value chain linkages to be located in 6 geopolitical zones. Some will be structured under a Land Swap Arrangement.</a:t>
            </a:r>
            <a:endParaRPr lang="en-US" sz="26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2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2" descr="C:\Documents and Settings\Administrator\My Documents\My Pictures\RiverTraffic 2020\RiverTraffic 2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838" y="1079500"/>
            <a:ext cx="8412162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5181600"/>
            <a:ext cx="1524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6248400"/>
            <a:ext cx="1524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2" name="Rectangular Callout 11"/>
          <p:cNvSpPr/>
          <p:nvPr/>
        </p:nvSpPr>
        <p:spPr>
          <a:xfrm>
            <a:off x="1066800" y="5715000"/>
            <a:ext cx="838200" cy="228600"/>
          </a:xfrm>
          <a:prstGeom prst="wedgeRectCallout">
            <a:avLst>
              <a:gd name="adj1" fmla="val 31083"/>
              <a:gd name="adj2" fmla="val -226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>
                <a:solidFill>
                  <a:schemeClr val="tx1"/>
                </a:solidFill>
              </a:rPr>
              <a:t>Lekki Deep Seaport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2667000" y="6400800"/>
            <a:ext cx="1371600" cy="152400"/>
          </a:xfrm>
          <a:prstGeom prst="wedgeRectCallout">
            <a:avLst>
              <a:gd name="adj1" fmla="val 49717"/>
              <a:gd name="adj2" fmla="val -1326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>
                <a:solidFill>
                  <a:schemeClr val="tx1"/>
                </a:solidFill>
              </a:rPr>
              <a:t>Akwa Ibom Deep seaport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Future Infrastructure Projects - Ports</a:t>
            </a:r>
          </a:p>
        </p:txBody>
      </p:sp>
    </p:spTree>
    <p:extLst>
      <p:ext uri="{BB962C8B-B14F-4D97-AF65-F5344CB8AC3E}">
        <p14:creationId xmlns:p14="http://schemas.microsoft.com/office/powerpoint/2010/main" xmlns="" val="283927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Future Infrastructure Projects - Dams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ECCF7-8D3B-4A60-A025-A3A7ED0500B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6835598"/>
              </p:ext>
            </p:extLst>
          </p:nvPr>
        </p:nvGraphicFramePr>
        <p:xfrm>
          <a:off x="381000" y="1828800"/>
          <a:ext cx="8001000" cy="4358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0225"/>
                <a:gridCol w="6200775"/>
              </a:tblGrid>
              <a:tr h="48089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LOTS</a:t>
                      </a:r>
                      <a:endParaRPr lang="en-US" sz="2000" dirty="0">
                        <a:latin typeface="Footlight MT Light" panose="0204060206030A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DAMS</a:t>
                      </a:r>
                      <a:endParaRPr lang="en-US" sz="2000" dirty="0">
                        <a:latin typeface="Footlight MT Light" panose="0204060206030A020304" pitchFamily="18" charset="0"/>
                      </a:endParaRPr>
                    </a:p>
                  </a:txBody>
                  <a:tcPr/>
                </a:tc>
              </a:tr>
              <a:tr h="118577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Lot 1</a:t>
                      </a:r>
                    </a:p>
                    <a:p>
                      <a:endParaRPr lang="en-US" sz="2000" dirty="0">
                        <a:latin typeface="Footlight MT Light" panose="0204060206030A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10MW </a:t>
                      </a:r>
                      <a:r>
                        <a:rPr lang="en-US" sz="2000" dirty="0" err="1" smtClean="0">
                          <a:latin typeface="Footlight MT Light" panose="0204060206030A020304" pitchFamily="18" charset="0"/>
                        </a:rPr>
                        <a:t>Oyan</a:t>
                      </a: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 Dam Ogun State,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6MW </a:t>
                      </a:r>
                      <a:r>
                        <a:rPr lang="en-US" sz="2000" dirty="0" err="1" smtClean="0">
                          <a:latin typeface="Footlight MT Light" panose="0204060206030A020304" pitchFamily="18" charset="0"/>
                        </a:rPr>
                        <a:t>Ikere</a:t>
                      </a: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 Gorge Dam Oyo State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450KW </a:t>
                      </a:r>
                      <a:r>
                        <a:rPr lang="en-US" sz="2000" dirty="0" err="1" smtClean="0">
                          <a:latin typeface="Footlight MT Light" panose="0204060206030A020304" pitchFamily="18" charset="0"/>
                        </a:rPr>
                        <a:t>Owena</a:t>
                      </a: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 Dam Ondo State.</a:t>
                      </a:r>
                    </a:p>
                  </a:txBody>
                  <a:tcPr/>
                </a:tc>
              </a:tr>
              <a:tr h="13813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Lot 2</a:t>
                      </a:r>
                      <a:endParaRPr lang="en-US" sz="2000" dirty="0">
                        <a:latin typeface="Footlight MT Light" panose="0204060206030A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3MW </a:t>
                      </a:r>
                      <a:r>
                        <a:rPr lang="en-US" sz="2000" dirty="0" err="1" smtClean="0">
                          <a:latin typeface="Footlight MT Light" panose="0204060206030A020304" pitchFamily="18" charset="0"/>
                        </a:rPr>
                        <a:t>Bakolori</a:t>
                      </a: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 Dam, </a:t>
                      </a:r>
                      <a:r>
                        <a:rPr lang="en-US" sz="2000" dirty="0" err="1" smtClean="0">
                          <a:latin typeface="Footlight MT Light" panose="0204060206030A020304" pitchFamily="18" charset="0"/>
                        </a:rPr>
                        <a:t>Zamfara</a:t>
                      </a: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 State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500KW </a:t>
                      </a:r>
                      <a:r>
                        <a:rPr lang="en-US" sz="2000" dirty="0" err="1" smtClean="0">
                          <a:latin typeface="Footlight MT Light" panose="0204060206030A020304" pitchFamily="18" charset="0"/>
                        </a:rPr>
                        <a:t>Kampe</a:t>
                      </a: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, Dam </a:t>
                      </a:r>
                      <a:r>
                        <a:rPr lang="en-US" sz="2000" dirty="0" err="1" smtClean="0">
                          <a:latin typeface="Footlight MT Light" panose="0204060206030A020304" pitchFamily="18" charset="0"/>
                        </a:rPr>
                        <a:t>Kogi</a:t>
                      </a: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 State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1MW </a:t>
                      </a:r>
                      <a:r>
                        <a:rPr lang="en-US" sz="2000" dirty="0" err="1" smtClean="0">
                          <a:latin typeface="Footlight MT Light" panose="0204060206030A020304" pitchFamily="18" charset="0"/>
                        </a:rPr>
                        <a:t>Doma</a:t>
                      </a: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, Dam </a:t>
                      </a:r>
                      <a:r>
                        <a:rPr lang="en-US" sz="2000" dirty="0" err="1" smtClean="0">
                          <a:latin typeface="Footlight MT Light" panose="0204060206030A020304" pitchFamily="18" charset="0"/>
                        </a:rPr>
                        <a:t>Nasarawa</a:t>
                      </a:r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 State.</a:t>
                      </a:r>
                    </a:p>
                  </a:txBody>
                  <a:tcPr/>
                </a:tc>
              </a:tr>
              <a:tr h="1287633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Footlight MT Light" panose="0204060206030A020304" pitchFamily="18" charset="0"/>
                        </a:rPr>
                        <a:t>Lot 3</a:t>
                      </a:r>
                      <a:endParaRPr lang="en-US" sz="2000" dirty="0">
                        <a:latin typeface="Footlight MT Light" panose="0204060206030A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4MW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Jibia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 Dam,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Katsina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 State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300KW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Zobe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, Dam Katina state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10MW Toga Dam, Kano state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10MW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Challawa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Footlight MT Light" panose="0204060206030A020304" pitchFamily="18" charset="0"/>
                          <a:ea typeface="+mn-ea"/>
                          <a:cs typeface="+mn-cs"/>
                        </a:rPr>
                        <a:t> Dam, Kano State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1227853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ootlight MT Light" panose="0204060206030A020304" pitchFamily="18" charset="0"/>
              </a:rPr>
              <a:t>Ten Small Dams in 3 Lots</a:t>
            </a:r>
            <a:endParaRPr lang="en-US" sz="24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5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Future Infrastructure Projects - Rail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ECCF7-8D3B-4A60-A025-A3A7ED0500B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" y="1295400"/>
            <a:ext cx="82296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ootlight MT Light" panose="0204060206030A020304" pitchFamily="18" charset="0"/>
              </a:rPr>
              <a:t>The </a:t>
            </a:r>
            <a:r>
              <a:rPr lang="en-US" sz="2400" dirty="0">
                <a:latin typeface="Footlight MT Light" panose="0204060206030A020304" pitchFamily="18" charset="0"/>
              </a:rPr>
              <a:t>Nigerian </a:t>
            </a:r>
            <a:r>
              <a:rPr lang="en-US" sz="2400" dirty="0" smtClean="0">
                <a:latin typeface="Footlight MT Light" panose="0204060206030A020304" pitchFamily="18" charset="0"/>
              </a:rPr>
              <a:t>seeks to grant concessions of under mentioned railway </a:t>
            </a:r>
            <a:r>
              <a:rPr lang="en-US" sz="2400" dirty="0">
                <a:latin typeface="Footlight MT Light" panose="0204060206030A020304" pitchFamily="18" charset="0"/>
              </a:rPr>
              <a:t>corridors in the </a:t>
            </a:r>
            <a:r>
              <a:rPr lang="en-US" sz="2400" dirty="0" smtClean="0">
                <a:latin typeface="Footlight MT Light" panose="0204060206030A020304" pitchFamily="18" charset="0"/>
              </a:rPr>
              <a:t>country:-</a:t>
            </a:r>
            <a:endParaRPr lang="en-US" sz="2400" dirty="0">
              <a:latin typeface="Footlight MT Light" panose="0204060206030A020304" pitchFamily="18" charset="0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ootlight MT Light" panose="0204060206030A020304" pitchFamily="18" charset="0"/>
              </a:rPr>
              <a:t>Narrow Gauge Railway Concessions (</a:t>
            </a:r>
            <a:r>
              <a:rPr lang="en-US" sz="2000" dirty="0">
                <a:latin typeface="Footlight MT Light" panose="0204060206030A020304" pitchFamily="18" charset="0"/>
              </a:rPr>
              <a:t>Brown </a:t>
            </a:r>
            <a:r>
              <a:rPr lang="en-US" sz="2000" dirty="0" smtClean="0">
                <a:latin typeface="Footlight MT Light" panose="0204060206030A020304" pitchFamily="18" charset="0"/>
              </a:rPr>
              <a:t>Field: Lagos-Kano -</a:t>
            </a:r>
            <a:r>
              <a:rPr lang="en-US" sz="2000" b="1" dirty="0" smtClean="0">
                <a:latin typeface="Footlight MT Light" panose="0204060206030A020304" pitchFamily="18" charset="0"/>
              </a:rPr>
              <a:t>1,126km; </a:t>
            </a:r>
            <a:r>
              <a:rPr lang="en-US" sz="2000" dirty="0" smtClean="0">
                <a:latin typeface="Footlight MT Light" panose="0204060206030A020304" pitchFamily="18" charset="0"/>
              </a:rPr>
              <a:t>PH- Maiduguri </a:t>
            </a:r>
            <a:r>
              <a:rPr lang="en-US" sz="2000" b="1" dirty="0" smtClean="0">
                <a:latin typeface="Footlight MT Light" panose="0204060206030A020304" pitchFamily="18" charset="0"/>
              </a:rPr>
              <a:t>1,622 km</a:t>
            </a:r>
            <a:r>
              <a:rPr lang="en-US" sz="2000" dirty="0" smtClean="0">
                <a:latin typeface="Footlight MT Light" panose="0204060206030A020304" pitchFamily="18" charset="0"/>
              </a:rPr>
              <a:t>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ootlight MT Light" panose="0204060206030A020304" pitchFamily="18" charset="0"/>
              </a:rPr>
              <a:t>Lagos </a:t>
            </a:r>
            <a:r>
              <a:rPr lang="en-US" sz="2000" dirty="0">
                <a:latin typeface="Footlight MT Light" panose="0204060206030A020304" pitchFamily="18" charset="0"/>
              </a:rPr>
              <a:t>-Ibadan – Oshogbo –</a:t>
            </a:r>
            <a:r>
              <a:rPr lang="en-US" sz="2000" dirty="0" err="1">
                <a:latin typeface="Footlight MT Light" panose="0204060206030A020304" pitchFamily="18" charset="0"/>
              </a:rPr>
              <a:t>Baro</a:t>
            </a:r>
            <a:r>
              <a:rPr lang="en-US" sz="2000" dirty="0">
                <a:latin typeface="Footlight MT Light" panose="0204060206030A020304" pitchFamily="18" charset="0"/>
              </a:rPr>
              <a:t> - Abuja  - </a:t>
            </a:r>
            <a:r>
              <a:rPr lang="en-US" sz="2000" b="1" dirty="0">
                <a:latin typeface="Footlight MT Light" panose="0204060206030A020304" pitchFamily="18" charset="0"/>
              </a:rPr>
              <a:t>615KM</a:t>
            </a:r>
            <a:r>
              <a:rPr lang="en-US" sz="2000" dirty="0">
                <a:latin typeface="Footlight MT Light" panose="0204060206030A020304" pitchFamily="18" charset="0"/>
              </a:rPr>
              <a:t> (High-speed)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ootlight MT Light" panose="0204060206030A020304" pitchFamily="18" charset="0"/>
              </a:rPr>
              <a:t>Lagos </a:t>
            </a:r>
            <a:r>
              <a:rPr lang="en-US" sz="2000" dirty="0">
                <a:latin typeface="Footlight MT Light" panose="0204060206030A020304" pitchFamily="18" charset="0"/>
              </a:rPr>
              <a:t>- </a:t>
            </a:r>
            <a:r>
              <a:rPr lang="en-US" sz="2000" dirty="0" err="1">
                <a:latin typeface="Footlight MT Light" panose="0204060206030A020304" pitchFamily="18" charset="0"/>
              </a:rPr>
              <a:t>Shagamu</a:t>
            </a:r>
            <a:r>
              <a:rPr lang="en-US" sz="2000" dirty="0">
                <a:latin typeface="Footlight MT Light" panose="0204060206030A020304" pitchFamily="18" charset="0"/>
              </a:rPr>
              <a:t>- </a:t>
            </a:r>
            <a:r>
              <a:rPr lang="en-US" sz="2000" dirty="0" err="1">
                <a:latin typeface="Footlight MT Light" panose="0204060206030A020304" pitchFamily="18" charset="0"/>
              </a:rPr>
              <a:t>Ijebu</a:t>
            </a:r>
            <a:r>
              <a:rPr lang="en-US" sz="2000" dirty="0">
                <a:latin typeface="Footlight MT Light" panose="0204060206030A020304" pitchFamily="18" charset="0"/>
              </a:rPr>
              <a:t> Ode- Ore- Benin City </a:t>
            </a:r>
            <a:r>
              <a:rPr lang="en-US" sz="2000" b="1" dirty="0">
                <a:latin typeface="Footlight MT Light" panose="0204060206030A020304" pitchFamily="18" charset="0"/>
              </a:rPr>
              <a:t>(300km</a:t>
            </a:r>
            <a:r>
              <a:rPr lang="en-US" sz="2000" dirty="0">
                <a:latin typeface="Footlight MT Light" panose="0204060206030A020304" pitchFamily="18" charset="0"/>
              </a:rPr>
              <a:t>) (standard gauge)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ootlight MT Light" panose="0204060206030A020304" pitchFamily="18" charset="0"/>
              </a:rPr>
              <a:t>Benin - </a:t>
            </a:r>
            <a:r>
              <a:rPr lang="en-US" sz="2000" dirty="0" err="1">
                <a:latin typeface="Footlight MT Light" panose="0204060206030A020304" pitchFamily="18" charset="0"/>
              </a:rPr>
              <a:t>Agbor-OgwashiUku</a:t>
            </a:r>
            <a:r>
              <a:rPr lang="en-US" sz="2000" dirty="0">
                <a:latin typeface="Footlight MT Light" panose="0204060206030A020304" pitchFamily="18" charset="0"/>
              </a:rPr>
              <a:t>- </a:t>
            </a:r>
            <a:r>
              <a:rPr lang="en-US" sz="2000" dirty="0" err="1">
                <a:latin typeface="Footlight MT Light" panose="0204060206030A020304" pitchFamily="18" charset="0"/>
              </a:rPr>
              <a:t>Asaba</a:t>
            </a:r>
            <a:r>
              <a:rPr lang="en-US" sz="2000" dirty="0">
                <a:latin typeface="Footlight MT Light" panose="0204060206030A020304" pitchFamily="18" charset="0"/>
              </a:rPr>
              <a:t>- Onitsha - Nnewi - </a:t>
            </a:r>
            <a:r>
              <a:rPr lang="en-US" sz="2000" dirty="0" err="1">
                <a:latin typeface="Footlight MT Light" panose="0204060206030A020304" pitchFamily="18" charset="0"/>
              </a:rPr>
              <a:t>Owerri</a:t>
            </a:r>
            <a:r>
              <a:rPr lang="en-US" sz="2000" dirty="0">
                <a:latin typeface="Footlight MT Light" panose="0204060206030A020304" pitchFamily="18" charset="0"/>
              </a:rPr>
              <a:t>-Aba with additional line from Onitsha-Enugu </a:t>
            </a:r>
            <a:r>
              <a:rPr lang="en-US" sz="2000" dirty="0" smtClean="0">
                <a:latin typeface="Footlight MT Light" panose="0204060206030A020304" pitchFamily="18" charset="0"/>
              </a:rPr>
              <a:t>– </a:t>
            </a:r>
            <a:r>
              <a:rPr lang="en-US" sz="2000" dirty="0" err="1" smtClean="0">
                <a:latin typeface="Footlight MT Light" panose="0204060206030A020304" pitchFamily="18" charset="0"/>
              </a:rPr>
              <a:t>Abakaliki</a:t>
            </a:r>
            <a:r>
              <a:rPr lang="en-US" sz="2000" dirty="0" smtClean="0">
                <a:latin typeface="Footlight MT Light" panose="0204060206030A020304" pitchFamily="18" charset="0"/>
              </a:rPr>
              <a:t> -</a:t>
            </a:r>
            <a:r>
              <a:rPr lang="en-US" sz="2000" b="1" dirty="0" smtClean="0">
                <a:latin typeface="Footlight MT Light" panose="0204060206030A020304" pitchFamily="18" charset="0"/>
              </a:rPr>
              <a:t>500k</a:t>
            </a:r>
            <a:r>
              <a:rPr lang="en-US" sz="2000" dirty="0" smtClean="0">
                <a:latin typeface="Footlight MT Light" panose="0204060206030A020304" pitchFamily="18" charset="0"/>
              </a:rPr>
              <a:t>m. (</a:t>
            </a:r>
            <a:r>
              <a:rPr lang="en-US" sz="2000" dirty="0">
                <a:latin typeface="Footlight MT Light" panose="0204060206030A020304" pitchFamily="18" charset="0"/>
              </a:rPr>
              <a:t>standard gauge)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Footlight MT Light" panose="0204060206030A020304" pitchFamily="18" charset="0"/>
              </a:rPr>
              <a:t>Ajaokuta</a:t>
            </a:r>
            <a:r>
              <a:rPr lang="en-US" sz="2000" dirty="0">
                <a:latin typeface="Footlight MT Light" panose="0204060206030A020304" pitchFamily="18" charset="0"/>
              </a:rPr>
              <a:t>(</a:t>
            </a:r>
            <a:r>
              <a:rPr lang="en-US" sz="2000" dirty="0" err="1">
                <a:latin typeface="Footlight MT Light" panose="0204060206030A020304" pitchFamily="18" charset="0"/>
              </a:rPr>
              <a:t>Eganyi</a:t>
            </a:r>
            <a:r>
              <a:rPr lang="en-US" sz="2000" dirty="0">
                <a:latin typeface="Footlight MT Light" panose="0204060206030A020304" pitchFamily="18" charset="0"/>
              </a:rPr>
              <a:t>)-</a:t>
            </a:r>
            <a:r>
              <a:rPr lang="en-US" sz="2000" dirty="0" err="1">
                <a:latin typeface="Footlight MT Light" panose="0204060206030A020304" pitchFamily="18" charset="0"/>
              </a:rPr>
              <a:t>Obajana</a:t>
            </a:r>
            <a:r>
              <a:rPr lang="en-US" sz="2000" dirty="0">
                <a:latin typeface="Footlight MT Light" panose="0204060206030A020304" pitchFamily="18" charset="0"/>
              </a:rPr>
              <a:t>-</a:t>
            </a:r>
            <a:r>
              <a:rPr lang="en-US" sz="2000" dirty="0" err="1">
                <a:latin typeface="Footlight MT Light" panose="0204060206030A020304" pitchFamily="18" charset="0"/>
              </a:rPr>
              <a:t>Jakura</a:t>
            </a:r>
            <a:r>
              <a:rPr lang="en-US" sz="2000" dirty="0">
                <a:latin typeface="Footlight MT Light" panose="0204060206030A020304" pitchFamily="18" charset="0"/>
              </a:rPr>
              <a:t>-</a:t>
            </a:r>
            <a:r>
              <a:rPr lang="en-US" sz="2000" dirty="0" err="1">
                <a:latin typeface="Footlight MT Light" panose="0204060206030A020304" pitchFamily="18" charset="0"/>
              </a:rPr>
              <a:t>Baro</a:t>
            </a:r>
            <a:r>
              <a:rPr lang="en-US" sz="2000" dirty="0">
                <a:latin typeface="Footlight MT Light" panose="0204060206030A020304" pitchFamily="18" charset="0"/>
              </a:rPr>
              <a:t>-Abuja with additional line from </a:t>
            </a:r>
            <a:r>
              <a:rPr lang="en-US" sz="2000" dirty="0" err="1">
                <a:latin typeface="Footlight MT Light" panose="0204060206030A020304" pitchFamily="18" charset="0"/>
              </a:rPr>
              <a:t>Ajaokuta</a:t>
            </a:r>
            <a:r>
              <a:rPr lang="en-US" sz="2000" dirty="0">
                <a:latin typeface="Footlight MT Light" panose="0204060206030A020304" pitchFamily="18" charset="0"/>
              </a:rPr>
              <a:t>- </a:t>
            </a:r>
            <a:r>
              <a:rPr lang="en-US" sz="2000" dirty="0" err="1" smtClean="0">
                <a:latin typeface="Footlight MT Light" panose="0204060206030A020304" pitchFamily="18" charset="0"/>
              </a:rPr>
              <a:t>Otukpo</a:t>
            </a:r>
            <a:r>
              <a:rPr lang="en-US" sz="2000" dirty="0" smtClean="0">
                <a:latin typeface="Footlight MT Light" panose="0204060206030A020304" pitchFamily="18" charset="0"/>
              </a:rPr>
              <a:t> -</a:t>
            </a:r>
            <a:r>
              <a:rPr lang="en-US" sz="2000" b="1" dirty="0" smtClean="0">
                <a:latin typeface="Footlight MT Light" panose="0204060206030A020304" pitchFamily="18" charset="0"/>
              </a:rPr>
              <a:t>533km</a:t>
            </a:r>
            <a:r>
              <a:rPr lang="en-US" sz="2000" dirty="0" smtClean="0">
                <a:latin typeface="Footlight MT Light" panose="0204060206030A020304" pitchFamily="18" charset="0"/>
              </a:rPr>
              <a:t> </a:t>
            </a:r>
            <a:r>
              <a:rPr lang="en-US" sz="2000" dirty="0">
                <a:latin typeface="Footlight MT Light" panose="0204060206030A020304" pitchFamily="18" charset="0"/>
              </a:rPr>
              <a:t>(standard gauge)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Footlight MT Light" panose="0204060206030A020304" pitchFamily="18" charset="0"/>
              </a:rPr>
              <a:t>Zaria - </a:t>
            </a:r>
            <a:r>
              <a:rPr lang="en-US" sz="2000" dirty="0" err="1">
                <a:latin typeface="Footlight MT Light" panose="0204060206030A020304" pitchFamily="18" charset="0"/>
              </a:rPr>
              <a:t>Funtua</a:t>
            </a:r>
            <a:r>
              <a:rPr lang="en-US" sz="2000" dirty="0">
                <a:latin typeface="Footlight MT Light" panose="0204060206030A020304" pitchFamily="18" charset="0"/>
              </a:rPr>
              <a:t> - </a:t>
            </a:r>
            <a:r>
              <a:rPr lang="en-US" sz="2000" dirty="0" err="1">
                <a:latin typeface="Footlight MT Light" panose="0204060206030A020304" pitchFamily="18" charset="0"/>
              </a:rPr>
              <a:t>Tsafe</a:t>
            </a:r>
            <a:r>
              <a:rPr lang="en-US" sz="2000" dirty="0">
                <a:latin typeface="Footlight MT Light" panose="0204060206030A020304" pitchFamily="18" charset="0"/>
              </a:rPr>
              <a:t> - </a:t>
            </a:r>
            <a:r>
              <a:rPr lang="en-US" sz="2000" dirty="0" err="1">
                <a:latin typeface="Footlight MT Light" panose="0204060206030A020304" pitchFamily="18" charset="0"/>
              </a:rPr>
              <a:t>Gusau</a:t>
            </a:r>
            <a:r>
              <a:rPr lang="en-US" sz="2000" dirty="0">
                <a:latin typeface="Footlight MT Light" panose="0204060206030A020304" pitchFamily="18" charset="0"/>
              </a:rPr>
              <a:t> - </a:t>
            </a:r>
            <a:r>
              <a:rPr lang="en-US" sz="2000" dirty="0" err="1">
                <a:latin typeface="Footlight MT Light" panose="0204060206030A020304" pitchFamily="18" charset="0"/>
              </a:rPr>
              <a:t>Kaura</a:t>
            </a:r>
            <a:r>
              <a:rPr lang="en-US" sz="2000" dirty="0">
                <a:latin typeface="Footlight MT Light" panose="0204060206030A020304" pitchFamily="18" charset="0"/>
              </a:rPr>
              <a:t> - </a:t>
            </a:r>
            <a:r>
              <a:rPr lang="en-US" sz="2000" dirty="0" err="1" smtClean="0">
                <a:latin typeface="Footlight MT Light" panose="0204060206030A020304" pitchFamily="18" charset="0"/>
              </a:rPr>
              <a:t>Namoda-Sokoto-Illela</a:t>
            </a:r>
            <a:r>
              <a:rPr lang="en-US" sz="2000" dirty="0" smtClean="0">
                <a:latin typeface="Footlight MT Light" panose="0204060206030A020304" pitchFamily="18" charset="0"/>
              </a:rPr>
              <a:t>- </a:t>
            </a:r>
            <a:r>
              <a:rPr lang="en-US" sz="2000" b="1" dirty="0" smtClean="0">
                <a:latin typeface="Footlight MT Light" panose="0204060206030A020304" pitchFamily="18" charset="0"/>
              </a:rPr>
              <a:t>520K</a:t>
            </a:r>
            <a:r>
              <a:rPr lang="en-US" sz="2000" dirty="0" smtClean="0">
                <a:latin typeface="Footlight MT Light" panose="0204060206030A020304" pitchFamily="18" charset="0"/>
              </a:rPr>
              <a:t>m </a:t>
            </a:r>
            <a:r>
              <a:rPr lang="en-US" sz="2000" dirty="0">
                <a:latin typeface="Footlight MT Light" panose="0204060206030A020304" pitchFamily="18" charset="0"/>
              </a:rPr>
              <a:t>(standard gauge</a:t>
            </a:r>
            <a:r>
              <a:rPr lang="en-US" sz="2000" dirty="0" smtClean="0">
                <a:latin typeface="Footlight MT Light" panose="0204060206030A020304" pitchFamily="18" charset="0"/>
              </a:rPr>
              <a:t>)</a:t>
            </a:r>
            <a:endParaRPr lang="en-US" sz="20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5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 descr="C:\Documents and Settings\Administrator\My Documents\My Pictures\RailTraffic 2020\RailTraffic 2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2971800" y="3657600"/>
            <a:ext cx="609600" cy="228600"/>
          </a:xfrm>
          <a:prstGeom prst="line">
            <a:avLst/>
          </a:prstGeom>
          <a:ln w="28575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286001" y="5334000"/>
            <a:ext cx="457200" cy="3175"/>
          </a:xfrm>
          <a:prstGeom prst="line">
            <a:avLst/>
          </a:prstGeom>
          <a:ln w="28575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16188" y="5562600"/>
            <a:ext cx="379412" cy="304800"/>
          </a:xfrm>
          <a:prstGeom prst="line">
            <a:avLst/>
          </a:prstGeom>
          <a:ln w="28575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20988" y="5867400"/>
            <a:ext cx="455612" cy="76200"/>
          </a:xfrm>
          <a:prstGeom prst="line">
            <a:avLst/>
          </a:prstGeom>
          <a:ln w="28575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276600" y="5867400"/>
            <a:ext cx="836613" cy="76200"/>
          </a:xfrm>
          <a:prstGeom prst="line">
            <a:avLst/>
          </a:prstGeom>
          <a:ln w="28575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286794" y="5104606"/>
            <a:ext cx="457200" cy="1588"/>
          </a:xfrm>
          <a:prstGeom prst="line">
            <a:avLst/>
          </a:prstGeom>
          <a:ln w="28575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2922588" y="3619500"/>
            <a:ext cx="60960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648200" y="64008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000" dirty="0"/>
              <a:t>28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16200000" flipV="1">
            <a:off x="2971800" y="1905000"/>
            <a:ext cx="228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67200" y="1676400"/>
            <a:ext cx="990600" cy="457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4300" y="381000"/>
            <a:ext cx="8610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/>
              <a:t>Future Infrastructure Projects - Rail</a:t>
            </a:r>
          </a:p>
        </p:txBody>
      </p:sp>
    </p:spTree>
    <p:extLst>
      <p:ext uri="{BB962C8B-B14F-4D97-AF65-F5344CB8AC3E}">
        <p14:creationId xmlns:p14="http://schemas.microsoft.com/office/powerpoint/2010/main" xmlns="" val="138123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914400" y="4876800"/>
            <a:ext cx="7315200" cy="1600200"/>
          </a:xfrm>
        </p:spPr>
        <p:txBody>
          <a:bodyPr>
            <a:normAutofit lnSpcReduction="10000"/>
          </a:bodyPr>
          <a:lstStyle/>
          <a:p>
            <a:pPr algn="ctr">
              <a:buFont typeface="Arial" charset="0"/>
              <a:buNone/>
            </a:pPr>
            <a:endParaRPr lang="en-GB" altLang="en-US" sz="1100" b="1" smtClean="0">
              <a:latin typeface="Arial" charset="0"/>
              <a:cs typeface="Arial" charset="0"/>
            </a:endParaRPr>
          </a:p>
          <a:p>
            <a:pPr algn="ctr">
              <a:buFont typeface="Arial" charset="0"/>
              <a:buNone/>
            </a:pPr>
            <a:r>
              <a:rPr lang="en-GB" altLang="en-US" sz="1600" b="1" smtClean="0">
                <a:latin typeface="Footlight MT Light" pitchFamily="18" charset="0"/>
                <a:cs typeface="Arial" charset="0"/>
              </a:rPr>
              <a:t>INFRASTRUCTURE CONCESSION REGULATORY COMMISSION</a:t>
            </a:r>
          </a:p>
          <a:p>
            <a:pPr algn="ctr">
              <a:buFont typeface="Arial" charset="0"/>
              <a:buNone/>
            </a:pPr>
            <a:r>
              <a:rPr lang="en-GB" altLang="en-US" sz="1600" smtClean="0">
                <a:latin typeface="Footlight MT Light" pitchFamily="18" charset="0"/>
                <a:cs typeface="Arial" charset="0"/>
              </a:rPr>
              <a:t>Plot 1270 Ayangba Street, Near FCDA Headquarters,</a:t>
            </a:r>
          </a:p>
          <a:p>
            <a:pPr algn="ctr">
              <a:buFont typeface="Arial" charset="0"/>
              <a:buNone/>
            </a:pPr>
            <a:r>
              <a:rPr lang="en-GB" altLang="en-US" sz="1600" smtClean="0">
                <a:latin typeface="Footlight MT Light" pitchFamily="18" charset="0"/>
                <a:cs typeface="Arial" charset="0"/>
              </a:rPr>
              <a:t>Area 11, Garki, Abuja – Federal Capital City.</a:t>
            </a:r>
          </a:p>
          <a:p>
            <a:pPr algn="ctr">
              <a:buFont typeface="Arial" charset="0"/>
              <a:buNone/>
            </a:pPr>
            <a:r>
              <a:rPr lang="en-GB" altLang="en-US" sz="1600" smtClean="0">
                <a:latin typeface="Footlight MT Light" pitchFamily="18" charset="0"/>
                <a:cs typeface="Arial" charset="0"/>
              </a:rPr>
              <a:t>Phone: +234 9-4604900, E-mail: info@icrc.gov.ng</a:t>
            </a:r>
          </a:p>
          <a:p>
            <a:pPr algn="ctr">
              <a:buFont typeface="Arial" charset="0"/>
              <a:buNone/>
            </a:pPr>
            <a:r>
              <a:rPr lang="en-GB" altLang="en-US" sz="1600" b="1" smtClean="0">
                <a:latin typeface="Footlight MT Light" pitchFamily="18" charset="0"/>
                <a:cs typeface="Arial" charset="0"/>
              </a:rPr>
              <a:t>Website: www.icrc.gov.ng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93137B-2DB0-4697-A9E5-23509BEB1F3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3556" name="Picture 3" descr="T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371599"/>
            <a:ext cx="5562600" cy="370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/>
              <a:t>Outline</a:t>
            </a:r>
            <a:endParaRPr lang="yo-NG" altLang="en-US" sz="3600" b="1" dirty="0" smtClean="0"/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>
          <a:xfrm>
            <a:off x="404949" y="2209800"/>
            <a:ext cx="7824651" cy="3581400"/>
          </a:xfrm>
        </p:spPr>
        <p:txBody>
          <a:bodyPr/>
          <a:lstStyle/>
          <a:p>
            <a:r>
              <a:rPr lang="en-US" altLang="en-US" sz="3200" dirty="0" smtClean="0">
                <a:latin typeface="Footlight MT Light" pitchFamily="18" charset="0"/>
                <a:cs typeface="Arial" charset="0"/>
              </a:rPr>
              <a:t>Introducing Nigeria</a:t>
            </a:r>
          </a:p>
          <a:p>
            <a:r>
              <a:rPr lang="en-US" altLang="en-US" sz="3200" dirty="0" smtClean="0">
                <a:latin typeface="Footlight MT Light" pitchFamily="18" charset="0"/>
                <a:cs typeface="Arial" charset="0"/>
              </a:rPr>
              <a:t>Nigerian Investment Needs &amp; Opportunities</a:t>
            </a:r>
          </a:p>
          <a:p>
            <a:r>
              <a:rPr lang="en-US" altLang="en-US" sz="3200" dirty="0" smtClean="0">
                <a:latin typeface="Footlight MT Light" pitchFamily="18" charset="0"/>
                <a:cs typeface="Arial" charset="0"/>
              </a:rPr>
              <a:t>The Nigerian PPP Framework: Overview</a:t>
            </a:r>
          </a:p>
          <a:p>
            <a:r>
              <a:rPr lang="en-US" altLang="en-US" sz="3200" dirty="0" smtClean="0">
                <a:latin typeface="Footlight MT Light" pitchFamily="18" charset="0"/>
                <a:cs typeface="Arial" charset="0"/>
              </a:rPr>
              <a:t>Completed PPP Projects in Nigeria</a:t>
            </a:r>
          </a:p>
          <a:p>
            <a:r>
              <a:rPr lang="en-US" altLang="en-US" sz="3200" dirty="0" smtClean="0">
                <a:latin typeface="Footlight MT Light" pitchFamily="18" charset="0"/>
                <a:cs typeface="Arial" charset="0"/>
              </a:rPr>
              <a:t>Current/Ongoing PPP Projects in Nigeria</a:t>
            </a:r>
          </a:p>
          <a:p>
            <a:r>
              <a:rPr lang="en-US" altLang="en-US" sz="3200" dirty="0" smtClean="0">
                <a:latin typeface="Footlight MT Light" pitchFamily="18" charset="0"/>
                <a:cs typeface="Arial" charset="0"/>
              </a:rPr>
              <a:t>Future Infrastructure Projects in Nigeria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7004AE-7D6A-46CA-B2CE-BDF2FEB4892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1521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5068-84C7-47D2-B318-F048052900C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/>
              <a:t>Introducing Nigeria</a:t>
            </a:r>
            <a:endParaRPr lang="yo-NG" altLang="en-US" sz="3600" b="1" dirty="0" smtClean="0"/>
          </a:p>
        </p:txBody>
      </p:sp>
      <p:sp>
        <p:nvSpPr>
          <p:cNvPr id="6" name="Content Placeholder 15"/>
          <p:cNvSpPr>
            <a:spLocks noGrp="1"/>
          </p:cNvSpPr>
          <p:nvPr>
            <p:ph sz="half" idx="4294967295"/>
          </p:nvPr>
        </p:nvSpPr>
        <p:spPr bwMode="auto">
          <a:xfrm>
            <a:off x="4495800" y="1298363"/>
            <a:ext cx="4248472" cy="49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en-US" sz="5800" b="1" dirty="0" smtClean="0"/>
              <a:t>Size</a:t>
            </a:r>
            <a:r>
              <a:rPr lang="en-US" altLang="en-US" sz="5800" dirty="0" smtClean="0"/>
              <a:t>: 923,764 Sq.KM</a:t>
            </a:r>
          </a:p>
          <a:p>
            <a:pPr>
              <a:lnSpc>
                <a:spcPct val="150000"/>
              </a:lnSpc>
            </a:pPr>
            <a:r>
              <a:rPr lang="en-US" altLang="en-US" sz="5800" b="1" dirty="0" smtClean="0"/>
              <a:t>Population</a:t>
            </a:r>
            <a:r>
              <a:rPr lang="en-US" altLang="en-US" sz="5800" dirty="0" smtClean="0"/>
              <a:t>: 170,000,000</a:t>
            </a:r>
          </a:p>
          <a:p>
            <a:pPr>
              <a:lnSpc>
                <a:spcPct val="150000"/>
              </a:lnSpc>
            </a:pPr>
            <a:r>
              <a:rPr lang="en-US" altLang="en-US" sz="5800" dirty="0" smtClean="0"/>
              <a:t>Following 2014 rebasing, Nigeria emerged Africa’s largest economy with </a:t>
            </a:r>
            <a:r>
              <a:rPr lang="en-US" altLang="en-US" sz="5800" b="1" dirty="0" smtClean="0"/>
              <a:t>GDP </a:t>
            </a:r>
            <a:r>
              <a:rPr lang="en-US" altLang="en-US" sz="5800" dirty="0" smtClean="0"/>
              <a:t>at US$502 billion  </a:t>
            </a:r>
          </a:p>
          <a:p>
            <a:pPr>
              <a:lnSpc>
                <a:spcPct val="150000"/>
              </a:lnSpc>
            </a:pPr>
            <a:r>
              <a:rPr lang="en-US" altLang="en-US" sz="5800" dirty="0" smtClean="0">
                <a:latin typeface="Footlight MT Light" panose="0204060206030A020304" pitchFamily="18" charset="0"/>
              </a:rPr>
              <a:t>Economy continued to grow at 6-8% per annum and</a:t>
            </a:r>
            <a:r>
              <a:rPr lang="en-US" altLang="en-US" sz="5500" dirty="0" smtClean="0">
                <a:latin typeface="Footlight MT Light" panose="0204060206030A020304" pitchFamily="18" charset="0"/>
              </a:rPr>
              <a:t> </a:t>
            </a:r>
            <a:r>
              <a:rPr lang="en-US" altLang="en-US" sz="5800" dirty="0" smtClean="0">
                <a:latin typeface="Footlight MT Light" panose="0204060206030A020304" pitchFamily="18" charset="0"/>
              </a:rPr>
              <a:t>projected</a:t>
            </a:r>
            <a:r>
              <a:rPr lang="en-US" altLang="en-US" sz="5500" dirty="0" smtClean="0">
                <a:latin typeface="Footlight MT Light" panose="0204060206030A020304" pitchFamily="18" charset="0"/>
              </a:rPr>
              <a:t> </a:t>
            </a:r>
            <a:r>
              <a:rPr lang="en-US" altLang="en-US" sz="5800" dirty="0" smtClean="0">
                <a:latin typeface="Footlight MT Light" panose="0204060206030A020304" pitchFamily="18" charset="0"/>
              </a:rPr>
              <a:t>to grow at 7.4 in 2016. </a:t>
            </a:r>
            <a:r>
              <a:rPr lang="en-US" altLang="en-US" sz="5800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IMF </a:t>
            </a:r>
          </a:p>
          <a:p>
            <a:pPr>
              <a:lnSpc>
                <a:spcPct val="150000"/>
              </a:lnSpc>
            </a:pPr>
            <a:endParaRPr lang="en-US" altLang="en-US" sz="2400" dirty="0"/>
          </a:p>
          <a:p>
            <a:pPr>
              <a:lnSpc>
                <a:spcPct val="150000"/>
              </a:lnSpc>
              <a:buNone/>
            </a:pPr>
            <a:endParaRPr lang="en-US" altLang="en-US" sz="2400" dirty="0" smtClean="0"/>
          </a:p>
        </p:txBody>
      </p:sp>
      <p:pic>
        <p:nvPicPr>
          <p:cNvPr id="7" name="Picture 3" descr="Map of Nigeria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068" y="1321852"/>
            <a:ext cx="4072732" cy="468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6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5068-84C7-47D2-B318-F048052900C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/>
              <a:t>Introducing Nigeria</a:t>
            </a:r>
            <a:endParaRPr lang="yo-NG" altLang="en-US" sz="3600" b="1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sz="half" idx="4294967295"/>
          </p:nvPr>
        </p:nvSpPr>
        <p:spPr bwMode="auto">
          <a:xfrm>
            <a:off x="4427984" y="1210504"/>
            <a:ext cx="446449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None/>
            </a:pPr>
            <a:endParaRPr lang="en-US" altLang="en-US" sz="2400" dirty="0" smtClean="0">
              <a:latin typeface="Footlight MT Light" panose="0204060206030A020304" pitchFamily="18" charset="0"/>
            </a:endParaRPr>
          </a:p>
          <a:p>
            <a:r>
              <a:rPr lang="en-US" altLang="en-US" sz="2400" dirty="0" smtClean="0">
                <a:latin typeface="Footlight MT Light" panose="0204060206030A020304" pitchFamily="18" charset="0"/>
              </a:rPr>
              <a:t>SWF with over $1billion under management </a:t>
            </a:r>
          </a:p>
          <a:p>
            <a:endParaRPr lang="en-US" altLang="en-US" sz="2400" dirty="0" smtClean="0">
              <a:latin typeface="Footlight MT Light" panose="0204060206030A020304" pitchFamily="18" charset="0"/>
            </a:endParaRPr>
          </a:p>
          <a:p>
            <a:r>
              <a:rPr lang="en-US" altLang="en-US" sz="2400" dirty="0" smtClean="0">
                <a:latin typeface="Footlight MT Light" panose="0204060206030A020304" pitchFamily="18" charset="0"/>
              </a:rPr>
              <a:t>$1 billion of Pension funds available for investment in infrastructure.</a:t>
            </a:r>
          </a:p>
          <a:p>
            <a:pPr>
              <a:buNone/>
            </a:pPr>
            <a:endParaRPr lang="en-US" altLang="en-US" sz="2400" dirty="0" smtClean="0">
              <a:latin typeface="Footlight MT Light" panose="0204060206030A020304" pitchFamily="18" charset="0"/>
            </a:endParaRPr>
          </a:p>
        </p:txBody>
      </p:sp>
      <p:pic>
        <p:nvPicPr>
          <p:cNvPr id="7" name="Picture 2" descr="\\icrcad1\User Docs\iemelife\Documents\My Pictures\nigeria-location-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6407"/>
            <a:ext cx="4114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4191000"/>
            <a:ext cx="1371600" cy="1066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Population = </a:t>
            </a:r>
            <a:r>
              <a:rPr lang="en-US" sz="1400" dirty="0" smtClean="0">
                <a:solidFill>
                  <a:schemeClr val="tx1"/>
                </a:solidFill>
              </a:rPr>
              <a:t>170million</a:t>
            </a:r>
            <a:endParaRPr lang="en-US" sz="14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0" y="4191000"/>
            <a:ext cx="1371600" cy="1066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Civilian Rule since 1999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5486400"/>
            <a:ext cx="1600200" cy="1066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Rebased Economy Diversifying though Oil </a:t>
            </a:r>
            <a:r>
              <a:rPr lang="en-US" sz="1100" dirty="0">
                <a:solidFill>
                  <a:schemeClr val="tx1"/>
                </a:solidFill>
              </a:rPr>
              <a:t>provides 95% of foreign </a:t>
            </a:r>
            <a:r>
              <a:rPr lang="en-US" sz="1100" dirty="0" smtClean="0">
                <a:solidFill>
                  <a:schemeClr val="tx1"/>
                </a:solidFill>
              </a:rPr>
              <a:t>exchange earning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6557" y="3292382"/>
            <a:ext cx="1600200" cy="228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3900" y="3200400"/>
            <a:ext cx="3810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6557" y="3292382"/>
            <a:ext cx="1825534" cy="1473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0609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01924" y="1412776"/>
            <a:ext cx="8458200" cy="2971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80000"/>
              </a:lnSpc>
              <a:buNone/>
            </a:pPr>
            <a:r>
              <a:rPr lang="en-GB" altLang="en-US" sz="2300" dirty="0" smtClean="0">
                <a:latin typeface="Footlight MT Light" panose="0204060206030A020304" pitchFamily="18" charset="0"/>
              </a:rPr>
              <a:t>    </a:t>
            </a:r>
            <a:r>
              <a:rPr lang="en-GB" altLang="en-US" sz="2300" b="1" dirty="0" smtClean="0">
                <a:latin typeface="Footlight MT Light" panose="0204060206030A020304" pitchFamily="18" charset="0"/>
              </a:rPr>
              <a:t>Goldman Sachs </a:t>
            </a:r>
            <a:r>
              <a:rPr lang="en-GB" altLang="en-US" sz="2300" dirty="0" smtClean="0">
                <a:latin typeface="Footlight MT Light" panose="0204060206030A020304" pitchFamily="18" charset="0"/>
              </a:rPr>
              <a:t>project that if growth the trajectory is maintained, Nigeria could become: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altLang="en-US" sz="2300" dirty="0" smtClean="0">
                <a:latin typeface="Footlight MT Light" panose="0204060206030A020304" pitchFamily="18" charset="0"/>
              </a:rPr>
              <a:t>the 20th largest economy by 2025 on the basis of GDP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altLang="en-US" sz="2300" dirty="0" smtClean="0">
                <a:latin typeface="Footlight MT Light" panose="0204060206030A020304" pitchFamily="18" charset="0"/>
              </a:rPr>
              <a:t>21st on per Capita Income (2025).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altLang="en-US" sz="2300" dirty="0" smtClean="0">
                <a:latin typeface="Footlight MT Light" panose="0204060206030A020304" pitchFamily="18" charset="0"/>
              </a:rPr>
              <a:t>12</a:t>
            </a:r>
            <a:r>
              <a:rPr lang="en-GB" altLang="en-US" sz="2300" baseline="30000" dirty="0" smtClean="0">
                <a:latin typeface="Footlight MT Light" panose="0204060206030A020304" pitchFamily="18" charset="0"/>
              </a:rPr>
              <a:t>th</a:t>
            </a:r>
            <a:r>
              <a:rPr lang="en-GB" altLang="en-US" sz="2300" dirty="0" smtClean="0">
                <a:latin typeface="Footlight MT Light" panose="0204060206030A020304" pitchFamily="18" charset="0"/>
              </a:rPr>
              <a:t> largest economy to 2050 based on GDP.</a:t>
            </a:r>
            <a:r>
              <a:rPr lang="en-US" altLang="en-US" sz="2300" dirty="0" smtClean="0">
                <a:latin typeface="Footlight MT Light" panose="0204060206030A020304" pitchFamily="18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 smtClean="0"/>
          </a:p>
        </p:txBody>
      </p:sp>
      <p:pic>
        <p:nvPicPr>
          <p:cNvPr id="26628" name="Picture 8" descr="types-of-investors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>
            <a:fillRect/>
          </a:stretch>
        </p:blipFill>
        <p:spPr bwMode="auto">
          <a:xfrm>
            <a:off x="1115616" y="4077072"/>
            <a:ext cx="57912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/>
              <a:t>Introducing Nigeria</a:t>
            </a:r>
            <a:endParaRPr lang="yo-NG" alt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03715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/>
              <a:t>Investment Needs &amp; Opportunities</a:t>
            </a:r>
            <a:endParaRPr lang="yo-NG" altLang="en-US" sz="3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5068-84C7-47D2-B318-F048052900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7998188"/>
              </p:ext>
            </p:extLst>
          </p:nvPr>
        </p:nvGraphicFramePr>
        <p:xfrm>
          <a:off x="533400" y="1981200"/>
          <a:ext cx="49530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9526" y="6259109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Sources: World Bank/IMF</a:t>
            </a:r>
            <a:endParaRPr lang="en-US" sz="105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436" y="1835740"/>
            <a:ext cx="28670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366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Footlight MT Light" panose="0204060206030A020304" pitchFamily="18" charset="0"/>
              </a:rPr>
              <a:t>International Benchmark for core infrastructure – 70% of GDP</a:t>
            </a:r>
            <a:endParaRPr lang="en-US" dirty="0">
              <a:latin typeface="Footlight MT Light" panose="0204060206030A020304" pitchFamily="18" charset="0"/>
            </a:endParaRPr>
          </a:p>
          <a:p>
            <a:pPr>
              <a:buNone/>
            </a:pPr>
            <a:endParaRPr lang="en-US" dirty="0" smtClean="0">
              <a:latin typeface="Footlight MT Light" panose="0204060206030A020304" pitchFamily="18" charset="0"/>
            </a:endParaRPr>
          </a:p>
          <a:p>
            <a:r>
              <a:rPr lang="en-US" dirty="0" smtClean="0">
                <a:latin typeface="Footlight MT Light" panose="0204060206030A020304" pitchFamily="18" charset="0"/>
              </a:rPr>
              <a:t>Nigeria is at between 35% - 40% of GDP</a:t>
            </a:r>
          </a:p>
          <a:p>
            <a:pPr>
              <a:buNone/>
            </a:pPr>
            <a:endParaRPr lang="en-US" dirty="0" smtClean="0">
              <a:latin typeface="Footlight MT Light" panose="0204060206030A020304" pitchFamily="18" charset="0"/>
            </a:endParaRPr>
          </a:p>
          <a:p>
            <a:r>
              <a:rPr lang="en-US" dirty="0" smtClean="0">
                <a:latin typeface="Footlight MT Light" panose="0204060206030A020304" pitchFamily="18" charset="0"/>
              </a:rPr>
              <a:t>Despite strong fundamentals, oil and mineral rich Nigeria has been humbled by inadequate power supply, huge infrastructure deficit and insecurity concerns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35068-84C7-47D2-B318-F048052900C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smtClean="0"/>
              <a:t>Investment Needs &amp; Opportunities</a:t>
            </a:r>
            <a:endParaRPr lang="yo-NG" alt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8707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E0C16A-0368-42EB-9486-7E83B9AF644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66700" y="1279267"/>
            <a:ext cx="86106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500" dirty="0">
                <a:latin typeface="Footlight MT Light" pitchFamily="18" charset="0"/>
                <a:cs typeface="Arial" pitchFamily="34" charset="0"/>
              </a:rPr>
              <a:t>Based on a 30-year </a:t>
            </a:r>
            <a:r>
              <a:rPr lang="en-US" sz="2500" dirty="0" smtClean="0">
                <a:latin typeface="Footlight MT Light" pitchFamily="18" charset="0"/>
                <a:cs typeface="Arial" pitchFamily="34" charset="0"/>
              </a:rPr>
              <a:t>National Integrated Infrastructure Masterplan (</a:t>
            </a:r>
            <a:r>
              <a:rPr lang="en-US" sz="2500" dirty="0" smtClean="0">
                <a:solidFill>
                  <a:srgbClr val="FF0000"/>
                </a:solidFill>
                <a:latin typeface="Footlight MT Light" pitchFamily="18" charset="0"/>
                <a:cs typeface="Arial" pitchFamily="34" charset="0"/>
              </a:rPr>
              <a:t>NIIMP</a:t>
            </a:r>
            <a:r>
              <a:rPr lang="en-US" sz="2500" dirty="0" smtClean="0">
                <a:latin typeface="Footlight MT Light" pitchFamily="18" charset="0"/>
                <a:cs typeface="Arial" pitchFamily="34" charset="0"/>
              </a:rPr>
              <a:t>) :</a:t>
            </a:r>
            <a:endParaRPr lang="en-US" sz="2500" dirty="0">
              <a:latin typeface="Footlight MT Light" pitchFamily="18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latin typeface="Footlight MT Light" pitchFamily="18" charset="0"/>
                <a:cs typeface="Arial" pitchFamily="34" charset="0"/>
              </a:rPr>
              <a:t>Nigeria requires an expenditure of </a:t>
            </a:r>
            <a:r>
              <a:rPr lang="en-US" sz="2500" b="1" dirty="0">
                <a:latin typeface="Footlight MT Light" pitchFamily="18" charset="0"/>
                <a:cs typeface="Arial" pitchFamily="34" charset="0"/>
              </a:rPr>
              <a:t>US$ 3.10 trillion in 30 years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.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b="1" dirty="0" smtClean="0">
                <a:latin typeface="Footlight MT Light" pitchFamily="18" charset="0"/>
                <a:cs typeface="Arial" pitchFamily="34" charset="0"/>
              </a:rPr>
              <a:t>48</a:t>
            </a:r>
            <a:r>
              <a:rPr lang="en-US" sz="2500" b="1" dirty="0">
                <a:latin typeface="Footlight MT Light" pitchFamily="18" charset="0"/>
                <a:cs typeface="Arial" pitchFamily="34" charset="0"/>
              </a:rPr>
              <a:t>% 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of planned investment </a:t>
            </a:r>
            <a:r>
              <a:rPr lang="en-US" sz="2500" dirty="0" smtClean="0">
                <a:latin typeface="Footlight MT Light" pitchFamily="18" charset="0"/>
                <a:cs typeface="Arial" pitchFamily="34" charset="0"/>
              </a:rPr>
              <a:t>is 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expected </a:t>
            </a:r>
            <a:r>
              <a:rPr lang="en-US" sz="2500" dirty="0" smtClean="0">
                <a:latin typeface="Footlight MT Light" pitchFamily="18" charset="0"/>
                <a:cs typeface="Arial" pitchFamily="34" charset="0"/>
              </a:rPr>
              <a:t>to be from 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the private </a:t>
            </a:r>
            <a:r>
              <a:rPr lang="en-US" sz="2500" dirty="0" smtClean="0">
                <a:latin typeface="Footlight MT Light" pitchFamily="18" charset="0"/>
                <a:cs typeface="Arial" pitchFamily="34" charset="0"/>
              </a:rPr>
              <a:t>sector through PPP transactions.</a:t>
            </a:r>
            <a:endParaRPr lang="en-US" sz="2500" dirty="0">
              <a:latin typeface="Footlight MT Light" pitchFamily="18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Footlight MT Light" pitchFamily="18" charset="0"/>
                <a:cs typeface="Arial" pitchFamily="34" charset="0"/>
              </a:rPr>
              <a:t>The expenditure requirement for the first five 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years of the plan comprises Energy (</a:t>
            </a:r>
            <a:r>
              <a:rPr lang="en-US" sz="2500" b="1" dirty="0">
                <a:latin typeface="Footlight MT Light" pitchFamily="18" charset="0"/>
                <a:cs typeface="Arial" pitchFamily="34" charset="0"/>
              </a:rPr>
              <a:t>US$13bn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), Transport (</a:t>
            </a:r>
            <a:r>
              <a:rPr lang="en-US" sz="2500" b="1" dirty="0">
                <a:latin typeface="Footlight MT Light" pitchFamily="18" charset="0"/>
                <a:cs typeface="Arial" pitchFamily="34" charset="0"/>
              </a:rPr>
              <a:t>US$11bn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), Agric. (</a:t>
            </a:r>
            <a:r>
              <a:rPr lang="en-US" sz="2500" b="1" dirty="0">
                <a:latin typeface="Footlight MT Light" pitchFamily="18" charset="0"/>
                <a:cs typeface="Arial" pitchFamily="34" charset="0"/>
              </a:rPr>
              <a:t>US$3.2bn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) and ICT (</a:t>
            </a:r>
            <a:r>
              <a:rPr lang="en-US" sz="2500" b="1" dirty="0">
                <a:latin typeface="Footlight MT Light" pitchFamily="18" charset="0"/>
                <a:cs typeface="Arial" pitchFamily="34" charset="0"/>
              </a:rPr>
              <a:t>US$3.7bn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). Others are Housing (</a:t>
            </a:r>
            <a:r>
              <a:rPr lang="en-US" sz="2500" b="1" dirty="0">
                <a:latin typeface="Footlight MT Light" pitchFamily="18" charset="0"/>
                <a:cs typeface="Arial" pitchFamily="34" charset="0"/>
              </a:rPr>
              <a:t>US$1.4bn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), Social Information (</a:t>
            </a:r>
            <a:r>
              <a:rPr lang="en-US" sz="2500" b="1" dirty="0">
                <a:latin typeface="Footlight MT Light" pitchFamily="18" charset="0"/>
                <a:cs typeface="Arial" pitchFamily="34" charset="0"/>
              </a:rPr>
              <a:t>US$2.1bn</a:t>
            </a:r>
            <a:r>
              <a:rPr lang="en-US" sz="2500" dirty="0">
                <a:latin typeface="Footlight MT Light" pitchFamily="18" charset="0"/>
                <a:cs typeface="Arial" pitchFamily="34" charset="0"/>
              </a:rPr>
              <a:t>) and Vital Registration &amp; Security (</a:t>
            </a:r>
            <a:r>
              <a:rPr lang="en-US" sz="2500" b="1" dirty="0">
                <a:latin typeface="Footlight MT Light" pitchFamily="18" charset="0"/>
                <a:cs typeface="Arial" pitchFamily="34" charset="0"/>
              </a:rPr>
              <a:t>US$ 0.6bn</a:t>
            </a:r>
            <a:r>
              <a:rPr lang="en-US" sz="2500" dirty="0" smtClean="0">
                <a:latin typeface="Footlight MT Light" pitchFamily="18" charset="0"/>
                <a:cs typeface="Arial" pitchFamily="34" charset="0"/>
              </a:rPr>
              <a:t>).</a:t>
            </a:r>
            <a:endParaRPr lang="en-US" sz="2500" dirty="0">
              <a:latin typeface="Footlight MT Light" pitchFamily="18" charset="0"/>
              <a:cs typeface="Arial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457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b="1" dirty="0" smtClean="0">
                <a:latin typeface="+mj-lt"/>
              </a:rPr>
              <a:t>Investment Needs &amp; Opportunities</a:t>
            </a:r>
            <a:endParaRPr lang="yo-NG" altLang="en-US" dirty="0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6368654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NPC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49204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21642</TotalTime>
  <Words>1177</Words>
  <Application>Microsoft Office PowerPoint</Application>
  <PresentationFormat>On-screen Show (4:3)</PresentationFormat>
  <Paragraphs>237</Paragraphs>
  <Slides>27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Aminu Diko DIRECTOR GENERAL INFRASTRUCTURE CONCESSION REGULATORY COMMISSION November 2, 2015</vt:lpstr>
      <vt:lpstr>Thank You All For This Summit </vt:lpstr>
      <vt:lpstr>Outline</vt:lpstr>
      <vt:lpstr>Introducing Nigeria</vt:lpstr>
      <vt:lpstr>Introducing Nigeria</vt:lpstr>
      <vt:lpstr>Introducing Nigeria</vt:lpstr>
      <vt:lpstr>Investment Needs &amp; Opportunities</vt:lpstr>
      <vt:lpstr>Investment Needs &amp; Opportunities</vt:lpstr>
      <vt:lpstr>Slide 9</vt:lpstr>
      <vt:lpstr>The Nigerian PPP Framework</vt:lpstr>
      <vt:lpstr>Slide 11</vt:lpstr>
      <vt:lpstr>Independent Regulator</vt:lpstr>
      <vt:lpstr>Completed PPP Projects</vt:lpstr>
      <vt:lpstr>Completed PPP Projects - Airports</vt:lpstr>
      <vt:lpstr>Current &amp; Ongoing Projects</vt:lpstr>
      <vt:lpstr>Re-development of National Arts Theatre, Lagos</vt:lpstr>
      <vt:lpstr>Current &amp; Ongoing Projects</vt:lpstr>
      <vt:lpstr>Future Infrastructure Projects</vt:lpstr>
      <vt:lpstr>Future Infrastructure Projects</vt:lpstr>
      <vt:lpstr>Future Infrastructure Projects - Gas</vt:lpstr>
      <vt:lpstr>Future Infrastructure Projects - Roads</vt:lpstr>
      <vt:lpstr>Future Infrastructure Projects - Prisons</vt:lpstr>
      <vt:lpstr>Future Infrastructure Projects - Ports</vt:lpstr>
      <vt:lpstr>Future Infrastructure Projects - Dams</vt:lpstr>
      <vt:lpstr>Future Infrastructure Projects - Rail</vt:lpstr>
      <vt:lpstr>Future Infrastructure Projects - Rail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myarling</dc:creator>
  <cp:lastModifiedBy>AMINU DANGOTE</cp:lastModifiedBy>
  <cp:revision>1204</cp:revision>
  <cp:lastPrinted>2015-10-09T07:57:38Z</cp:lastPrinted>
  <dcterms:created xsi:type="dcterms:W3CDTF">2012-03-28T10:43:46Z</dcterms:created>
  <dcterms:modified xsi:type="dcterms:W3CDTF">2015-11-04T17:58:36Z</dcterms:modified>
</cp:coreProperties>
</file>