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1164" r:id="rId2"/>
    <p:sldId id="1378" r:id="rId3"/>
    <p:sldId id="1397" r:id="rId4"/>
    <p:sldId id="1327" r:id="rId5"/>
    <p:sldId id="1365" r:id="rId6"/>
    <p:sldId id="1388" r:id="rId7"/>
    <p:sldId id="1357" r:id="rId8"/>
    <p:sldId id="1358" r:id="rId9"/>
    <p:sldId id="1389" r:id="rId10"/>
    <p:sldId id="1349" r:id="rId11"/>
    <p:sldId id="1359" r:id="rId12"/>
    <p:sldId id="1381" r:id="rId13"/>
    <p:sldId id="1382" r:id="rId14"/>
    <p:sldId id="1383" r:id="rId15"/>
    <p:sldId id="1384" r:id="rId16"/>
    <p:sldId id="1385" r:id="rId17"/>
    <p:sldId id="1386" r:id="rId18"/>
    <p:sldId id="1387" r:id="rId19"/>
    <p:sldId id="1366" r:id="rId20"/>
    <p:sldId id="1374" r:id="rId21"/>
    <p:sldId id="1395" r:id="rId22"/>
    <p:sldId id="1390" r:id="rId23"/>
    <p:sldId id="1394" r:id="rId24"/>
    <p:sldId id="1399" r:id="rId25"/>
    <p:sldId id="1391" r:id="rId26"/>
    <p:sldId id="1398" r:id="rId27"/>
    <p:sldId id="1396" r:id="rId28"/>
  </p:sldIdLst>
  <p:sldSz cx="9144000" cy="6858000" type="screen4x3"/>
  <p:notesSz cx="6797675" cy="9874250"/>
  <p:defaultTextStyle>
    <a:defPPr>
      <a:defRPr lang="en-US"/>
    </a:defPPr>
    <a:lvl1pPr algn="ctr" rtl="0" fontAlgn="base">
      <a:spcBef>
        <a:spcPct val="0"/>
      </a:spcBef>
      <a:spcAft>
        <a:spcPct val="0"/>
      </a:spcAft>
      <a:defRPr sz="2600" kern="1200">
        <a:solidFill>
          <a:srgbClr val="0099CC"/>
        </a:solidFill>
        <a:latin typeface="Arial" charset="0"/>
        <a:ea typeface="方正大黑简体" pitchFamily="2" charset="-122"/>
        <a:cs typeface="+mn-cs"/>
      </a:defRPr>
    </a:lvl1pPr>
    <a:lvl2pPr marL="457200" algn="ctr" rtl="0" fontAlgn="base">
      <a:spcBef>
        <a:spcPct val="0"/>
      </a:spcBef>
      <a:spcAft>
        <a:spcPct val="0"/>
      </a:spcAft>
      <a:defRPr sz="2600" kern="1200">
        <a:solidFill>
          <a:srgbClr val="0099CC"/>
        </a:solidFill>
        <a:latin typeface="Arial" charset="0"/>
        <a:ea typeface="方正大黑简体" pitchFamily="2" charset="-122"/>
        <a:cs typeface="+mn-cs"/>
      </a:defRPr>
    </a:lvl2pPr>
    <a:lvl3pPr marL="914400" algn="ctr" rtl="0" fontAlgn="base">
      <a:spcBef>
        <a:spcPct val="0"/>
      </a:spcBef>
      <a:spcAft>
        <a:spcPct val="0"/>
      </a:spcAft>
      <a:defRPr sz="2600" kern="1200">
        <a:solidFill>
          <a:srgbClr val="0099CC"/>
        </a:solidFill>
        <a:latin typeface="Arial" charset="0"/>
        <a:ea typeface="方正大黑简体" pitchFamily="2" charset="-122"/>
        <a:cs typeface="+mn-cs"/>
      </a:defRPr>
    </a:lvl3pPr>
    <a:lvl4pPr marL="1371600" algn="ctr" rtl="0" fontAlgn="base">
      <a:spcBef>
        <a:spcPct val="0"/>
      </a:spcBef>
      <a:spcAft>
        <a:spcPct val="0"/>
      </a:spcAft>
      <a:defRPr sz="2600" kern="1200">
        <a:solidFill>
          <a:srgbClr val="0099CC"/>
        </a:solidFill>
        <a:latin typeface="Arial" charset="0"/>
        <a:ea typeface="方正大黑简体" pitchFamily="2" charset="-122"/>
        <a:cs typeface="+mn-cs"/>
      </a:defRPr>
    </a:lvl4pPr>
    <a:lvl5pPr marL="1828800" algn="ctr" rtl="0" fontAlgn="base">
      <a:spcBef>
        <a:spcPct val="0"/>
      </a:spcBef>
      <a:spcAft>
        <a:spcPct val="0"/>
      </a:spcAft>
      <a:defRPr sz="2600" kern="1200">
        <a:solidFill>
          <a:srgbClr val="0099CC"/>
        </a:solidFill>
        <a:latin typeface="Arial" charset="0"/>
        <a:ea typeface="方正大黑简体" pitchFamily="2" charset="-122"/>
        <a:cs typeface="+mn-cs"/>
      </a:defRPr>
    </a:lvl5pPr>
    <a:lvl6pPr marL="2286000" algn="l" defTabSz="914400" rtl="0" eaLnBrk="1" latinLnBrk="0" hangingPunct="1">
      <a:defRPr sz="2600" kern="1200">
        <a:solidFill>
          <a:srgbClr val="0099CC"/>
        </a:solidFill>
        <a:latin typeface="Arial" charset="0"/>
        <a:ea typeface="方正大黑简体" pitchFamily="2" charset="-122"/>
        <a:cs typeface="+mn-cs"/>
      </a:defRPr>
    </a:lvl6pPr>
    <a:lvl7pPr marL="2743200" algn="l" defTabSz="914400" rtl="0" eaLnBrk="1" latinLnBrk="0" hangingPunct="1">
      <a:defRPr sz="2600" kern="1200">
        <a:solidFill>
          <a:srgbClr val="0099CC"/>
        </a:solidFill>
        <a:latin typeface="Arial" charset="0"/>
        <a:ea typeface="方正大黑简体" pitchFamily="2" charset="-122"/>
        <a:cs typeface="+mn-cs"/>
      </a:defRPr>
    </a:lvl7pPr>
    <a:lvl8pPr marL="3200400" algn="l" defTabSz="914400" rtl="0" eaLnBrk="1" latinLnBrk="0" hangingPunct="1">
      <a:defRPr sz="2600" kern="1200">
        <a:solidFill>
          <a:srgbClr val="0099CC"/>
        </a:solidFill>
        <a:latin typeface="Arial" charset="0"/>
        <a:ea typeface="方正大黑简体" pitchFamily="2" charset="-122"/>
        <a:cs typeface="+mn-cs"/>
      </a:defRPr>
    </a:lvl8pPr>
    <a:lvl9pPr marL="3657600" algn="l" defTabSz="914400" rtl="0" eaLnBrk="1" latinLnBrk="0" hangingPunct="1">
      <a:defRPr sz="2600" kern="1200">
        <a:solidFill>
          <a:srgbClr val="0099CC"/>
        </a:solidFill>
        <a:latin typeface="Arial" charset="0"/>
        <a:ea typeface="方正大黑简体" pitchFamily="2" charset="-122"/>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cu Kanatlı" initials="Burcu" lastIdx="0" clrIdx="0"/>
  <p:cmAuthor id="1" name="AHMETCAN YAKAR" initials="AY"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9A2"/>
    <a:srgbClr val="C4ACC2"/>
    <a:srgbClr val="75B5FB"/>
    <a:srgbClr val="E9FD73"/>
    <a:srgbClr val="FE0000"/>
    <a:srgbClr val="66CCFF"/>
    <a:srgbClr val="CCECFF"/>
    <a:srgbClr val="93DBFF"/>
    <a:srgbClr val="E600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autoAdjust="0"/>
    <p:restoredTop sz="86815" autoAdjust="0"/>
  </p:normalViewPr>
  <p:slideViewPr>
    <p:cSldViewPr>
      <p:cViewPr>
        <p:scale>
          <a:sx n="66" d="100"/>
          <a:sy n="66" d="100"/>
        </p:scale>
        <p:origin x="1440" y="-2148"/>
      </p:cViewPr>
      <p:guideLst>
        <p:guide orient="horz" pos="2115"/>
        <p:guide pos="2880"/>
      </p:guideLst>
    </p:cSldViewPr>
  </p:slideViewPr>
  <p:outlineViewPr>
    <p:cViewPr>
      <p:scale>
        <a:sx n="33" d="100"/>
        <a:sy n="33" d="100"/>
      </p:scale>
      <p:origin x="0" y="16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245" cy="494333"/>
          </a:xfrm>
          <a:prstGeom prst="rect">
            <a:avLst/>
          </a:prstGeom>
        </p:spPr>
        <p:txBody>
          <a:bodyPr vert="horz" lIns="89800" tIns="44901" rIns="89800" bIns="44901" rtlCol="0"/>
          <a:lstStyle>
            <a:lvl1pPr algn="l">
              <a:defRPr sz="1200"/>
            </a:lvl1pPr>
          </a:lstStyle>
          <a:p>
            <a:endParaRPr lang="tr-TR"/>
          </a:p>
        </p:txBody>
      </p:sp>
      <p:sp>
        <p:nvSpPr>
          <p:cNvPr id="3" name="Date Placeholder 2"/>
          <p:cNvSpPr>
            <a:spLocks noGrp="1"/>
          </p:cNvSpPr>
          <p:nvPr>
            <p:ph type="dt" sz="quarter" idx="1"/>
          </p:nvPr>
        </p:nvSpPr>
        <p:spPr>
          <a:xfrm>
            <a:off x="3850878" y="2"/>
            <a:ext cx="2945245" cy="494333"/>
          </a:xfrm>
          <a:prstGeom prst="rect">
            <a:avLst/>
          </a:prstGeom>
        </p:spPr>
        <p:txBody>
          <a:bodyPr vert="horz" lIns="89800" tIns="44901" rIns="89800" bIns="44901" rtlCol="0"/>
          <a:lstStyle>
            <a:lvl1pPr algn="r">
              <a:defRPr sz="1200"/>
            </a:lvl1pPr>
          </a:lstStyle>
          <a:p>
            <a:fld id="{34E4407A-77CD-427D-9618-A6B00F015A7C}" type="datetimeFigureOut">
              <a:rPr lang="tr-TR" smtClean="0"/>
              <a:t>5.11.2020</a:t>
            </a:fld>
            <a:endParaRPr lang="tr-TR"/>
          </a:p>
        </p:txBody>
      </p:sp>
      <p:sp>
        <p:nvSpPr>
          <p:cNvPr id="4" name="Footer Placeholder 3"/>
          <p:cNvSpPr>
            <a:spLocks noGrp="1"/>
          </p:cNvSpPr>
          <p:nvPr>
            <p:ph type="ftr" sz="quarter" idx="2"/>
          </p:nvPr>
        </p:nvSpPr>
        <p:spPr>
          <a:xfrm>
            <a:off x="2" y="9378363"/>
            <a:ext cx="2945245" cy="494333"/>
          </a:xfrm>
          <a:prstGeom prst="rect">
            <a:avLst/>
          </a:prstGeom>
        </p:spPr>
        <p:txBody>
          <a:bodyPr vert="horz" lIns="89800" tIns="44901" rIns="89800" bIns="44901" rtlCol="0" anchor="b"/>
          <a:lstStyle>
            <a:lvl1pPr algn="l">
              <a:defRPr sz="1200"/>
            </a:lvl1pPr>
          </a:lstStyle>
          <a:p>
            <a:endParaRPr lang="tr-TR"/>
          </a:p>
        </p:txBody>
      </p:sp>
      <p:sp>
        <p:nvSpPr>
          <p:cNvPr id="5" name="Slide Number Placeholder 4"/>
          <p:cNvSpPr>
            <a:spLocks noGrp="1"/>
          </p:cNvSpPr>
          <p:nvPr>
            <p:ph type="sldNum" sz="quarter" idx="3"/>
          </p:nvPr>
        </p:nvSpPr>
        <p:spPr>
          <a:xfrm>
            <a:off x="3850878" y="9378363"/>
            <a:ext cx="2945245" cy="494333"/>
          </a:xfrm>
          <a:prstGeom prst="rect">
            <a:avLst/>
          </a:prstGeom>
        </p:spPr>
        <p:txBody>
          <a:bodyPr vert="horz" lIns="89800" tIns="44901" rIns="89800" bIns="44901" rtlCol="0" anchor="b"/>
          <a:lstStyle>
            <a:lvl1pPr algn="r">
              <a:defRPr sz="1200"/>
            </a:lvl1pPr>
          </a:lstStyle>
          <a:p>
            <a:fld id="{8DF5B4B8-C66D-4980-B6E6-16E60B0FADFD}" type="slidenum">
              <a:rPr lang="tr-TR" smtClean="0"/>
              <a:t>‹#›</a:t>
            </a:fld>
            <a:endParaRPr lang="tr-TR"/>
          </a:p>
        </p:txBody>
      </p:sp>
    </p:spTree>
    <p:extLst>
      <p:ext uri="{BB962C8B-B14F-4D97-AF65-F5344CB8AC3E}">
        <p14:creationId xmlns:p14="http://schemas.microsoft.com/office/powerpoint/2010/main" val="18589882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3" y="3"/>
            <a:ext cx="2945659" cy="493712"/>
          </a:xfrm>
          <a:prstGeom prst="rect">
            <a:avLst/>
          </a:prstGeom>
          <a:noFill/>
          <a:ln w="9525">
            <a:noFill/>
            <a:miter lim="800000"/>
            <a:headEnd/>
            <a:tailEnd/>
          </a:ln>
          <a:effectLst/>
        </p:spPr>
        <p:txBody>
          <a:bodyPr vert="horz" wrap="square" lIns="95565" tIns="47783" rIns="95565" bIns="47783" numCol="1" anchor="t" anchorCtr="0" compatLnSpc="1">
            <a:prstTxWarp prst="textNoShape">
              <a:avLst/>
            </a:prstTxWarp>
          </a:bodyPr>
          <a:lstStyle>
            <a:lvl1pPr algn="l">
              <a:defRPr sz="1300">
                <a:solidFill>
                  <a:schemeClr val="tx1"/>
                </a:solidFill>
                <a:ea typeface="宋体" pitchFamily="2" charset="-122"/>
              </a:defRPr>
            </a:lvl1pPr>
          </a:lstStyle>
          <a:p>
            <a:endParaRPr lang="zh-CN" altLang="en-US"/>
          </a:p>
        </p:txBody>
      </p:sp>
      <p:sp>
        <p:nvSpPr>
          <p:cNvPr id="144387" name="Rectangle 3"/>
          <p:cNvSpPr>
            <a:spLocks noGrp="1" noChangeArrowheads="1"/>
          </p:cNvSpPr>
          <p:nvPr>
            <p:ph type="dt" idx="1"/>
          </p:nvPr>
        </p:nvSpPr>
        <p:spPr bwMode="auto">
          <a:xfrm>
            <a:off x="3850447" y="3"/>
            <a:ext cx="2945659" cy="493712"/>
          </a:xfrm>
          <a:prstGeom prst="rect">
            <a:avLst/>
          </a:prstGeom>
          <a:noFill/>
          <a:ln w="9525">
            <a:noFill/>
            <a:miter lim="800000"/>
            <a:headEnd/>
            <a:tailEnd/>
          </a:ln>
          <a:effectLst/>
        </p:spPr>
        <p:txBody>
          <a:bodyPr vert="horz" wrap="square" lIns="95565" tIns="47783" rIns="95565" bIns="47783" numCol="1" anchor="t" anchorCtr="0" compatLnSpc="1">
            <a:prstTxWarp prst="textNoShape">
              <a:avLst/>
            </a:prstTxWarp>
          </a:bodyPr>
          <a:lstStyle>
            <a:lvl1pPr algn="r">
              <a:defRPr sz="1300">
                <a:solidFill>
                  <a:schemeClr val="tx1"/>
                </a:solidFill>
                <a:ea typeface="宋体" pitchFamily="2" charset="-122"/>
              </a:defRPr>
            </a:lvl1pPr>
          </a:lstStyle>
          <a:p>
            <a:endParaRPr lang="en-US" altLang="zh-CN" dirty="0"/>
          </a:p>
        </p:txBody>
      </p:sp>
      <p:sp>
        <p:nvSpPr>
          <p:cNvPr id="1331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79768" y="4690270"/>
            <a:ext cx="5438140" cy="4443412"/>
          </a:xfrm>
          <a:prstGeom prst="rect">
            <a:avLst/>
          </a:prstGeom>
          <a:noFill/>
          <a:ln w="9525">
            <a:noFill/>
            <a:miter lim="800000"/>
            <a:headEnd/>
            <a:tailEnd/>
          </a:ln>
          <a:effectLst/>
        </p:spPr>
        <p:txBody>
          <a:bodyPr vert="horz" wrap="square" lIns="95565" tIns="47783" rIns="95565" bIns="47783"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4391" name="Rectangle 7"/>
          <p:cNvSpPr>
            <a:spLocks noGrp="1" noChangeArrowheads="1"/>
          </p:cNvSpPr>
          <p:nvPr>
            <p:ph type="sldNum" sz="quarter" idx="5"/>
          </p:nvPr>
        </p:nvSpPr>
        <p:spPr bwMode="auto">
          <a:xfrm>
            <a:off x="3850447" y="9378826"/>
            <a:ext cx="2945659" cy="493712"/>
          </a:xfrm>
          <a:prstGeom prst="rect">
            <a:avLst/>
          </a:prstGeom>
          <a:noFill/>
          <a:ln w="9525">
            <a:noFill/>
            <a:miter lim="800000"/>
            <a:headEnd/>
            <a:tailEnd/>
          </a:ln>
          <a:effectLst/>
        </p:spPr>
        <p:txBody>
          <a:bodyPr vert="horz" wrap="square" lIns="95565" tIns="47783" rIns="95565" bIns="47783" numCol="1" anchor="b" anchorCtr="0" compatLnSpc="1">
            <a:prstTxWarp prst="textNoShape">
              <a:avLst/>
            </a:prstTxWarp>
          </a:bodyPr>
          <a:lstStyle>
            <a:lvl1pPr algn="r">
              <a:defRPr sz="1300">
                <a:solidFill>
                  <a:schemeClr val="tx1"/>
                </a:solidFill>
                <a:ea typeface="宋体" pitchFamily="2" charset="-122"/>
              </a:defRPr>
            </a:lvl1pPr>
          </a:lstStyle>
          <a:p>
            <a:fld id="{5108E036-6287-48EE-880A-5866B14258E7}" type="slidenum">
              <a:rPr lang="zh-CN" altLang="en-US"/>
              <a:pPr/>
              <a:t>‹#›</a:t>
            </a:fld>
            <a:endParaRPr lang="en-US" altLang="zh-CN" dirty="0"/>
          </a:p>
        </p:txBody>
      </p:sp>
    </p:spTree>
    <p:extLst>
      <p:ext uri="{BB962C8B-B14F-4D97-AF65-F5344CB8AC3E}">
        <p14:creationId xmlns:p14="http://schemas.microsoft.com/office/powerpoint/2010/main" val="312869099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itchFamily="-111" charset="0"/>
        <a:ea typeface="宋体" pitchFamily="-111" charset="-122"/>
        <a:cs typeface="宋体" pitchFamily="-111" charset="-122"/>
      </a:defRPr>
    </a:lvl1pPr>
    <a:lvl2pPr marL="457200" algn="l" rtl="0" eaLnBrk="0" fontAlgn="base" hangingPunct="0">
      <a:spcBef>
        <a:spcPct val="30000"/>
      </a:spcBef>
      <a:spcAft>
        <a:spcPct val="0"/>
      </a:spcAft>
      <a:defRPr kumimoji="1" sz="1200" kern="1200">
        <a:solidFill>
          <a:schemeClr val="tx1"/>
        </a:solidFill>
        <a:latin typeface="Arial" pitchFamily="-111" charset="0"/>
        <a:ea typeface="宋体" pitchFamily="-111" charset="-122"/>
        <a:cs typeface="+mn-cs"/>
      </a:defRPr>
    </a:lvl2pPr>
    <a:lvl3pPr marL="914400" algn="l" rtl="0" eaLnBrk="0" fontAlgn="base" hangingPunct="0">
      <a:spcBef>
        <a:spcPct val="30000"/>
      </a:spcBef>
      <a:spcAft>
        <a:spcPct val="0"/>
      </a:spcAft>
      <a:defRPr kumimoji="1" sz="1200" kern="1200">
        <a:solidFill>
          <a:schemeClr val="tx1"/>
        </a:solidFill>
        <a:latin typeface="Arial" pitchFamily="-111" charset="0"/>
        <a:ea typeface="ＭＳ Ｐゴシック" charset="-128"/>
        <a:cs typeface="ＭＳ Ｐゴシック" charset="-128"/>
      </a:defRPr>
    </a:lvl3pPr>
    <a:lvl4pPr marL="1371600" algn="l" rtl="0" eaLnBrk="0" fontAlgn="base" hangingPunct="0">
      <a:spcBef>
        <a:spcPct val="30000"/>
      </a:spcBef>
      <a:spcAft>
        <a:spcPct val="0"/>
      </a:spcAft>
      <a:defRPr kumimoji="1" sz="1200" kern="1200">
        <a:solidFill>
          <a:schemeClr val="tx1"/>
        </a:solidFill>
        <a:latin typeface="Arial" pitchFamily="-111"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111" charset="0"/>
        <a:ea typeface="宋体" pitchFamily="-112" charset="-122"/>
        <a:cs typeface="宋体" pitchFamily="-112"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698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14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9256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399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3173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endParaRPr kumimoji="1" lang="en-GB" sz="1200" kern="1200" dirty="0">
              <a:solidFill>
                <a:schemeClr val="tx1"/>
              </a:solidFill>
              <a:latin typeface="Calibri" panose="020F0502020204030204" pitchFamily="34" charset="0"/>
              <a:ea typeface="宋体" pitchFamily="-111" charset="-122"/>
              <a:cs typeface="Calibri" panose="020F0502020204030204" pitchFamily="34" charset="0"/>
            </a:endParaRPr>
          </a:p>
        </p:txBody>
      </p:sp>
    </p:spTree>
    <p:extLst>
      <p:ext uri="{BB962C8B-B14F-4D97-AF65-F5344CB8AC3E}">
        <p14:creationId xmlns:p14="http://schemas.microsoft.com/office/powerpoint/2010/main" val="350921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endParaRPr kumimoji="1" lang="en-GB" sz="1200" kern="1200" dirty="0">
              <a:solidFill>
                <a:schemeClr val="tx1"/>
              </a:solidFill>
              <a:latin typeface="Calibri" panose="020F0502020204030204" pitchFamily="34" charset="0"/>
              <a:ea typeface="宋体" pitchFamily="-111" charset="-122"/>
              <a:cs typeface="Calibri" panose="020F0502020204030204" pitchFamily="34" charset="0"/>
            </a:endParaRPr>
          </a:p>
        </p:txBody>
      </p:sp>
    </p:spTree>
    <p:extLst>
      <p:ext uri="{BB962C8B-B14F-4D97-AF65-F5344CB8AC3E}">
        <p14:creationId xmlns:p14="http://schemas.microsoft.com/office/powerpoint/2010/main" val="2890107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58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endParaRPr lang="en-GB" dirty="0"/>
          </a:p>
        </p:txBody>
      </p:sp>
    </p:spTree>
    <p:extLst>
      <p:ext uri="{BB962C8B-B14F-4D97-AF65-F5344CB8AC3E}">
        <p14:creationId xmlns:p14="http://schemas.microsoft.com/office/powerpoint/2010/main" val="138990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450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7512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4108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12213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 Box 106"/>
          <p:cNvSpPr txBox="1">
            <a:spLocks noChangeArrowheads="1"/>
          </p:cNvSpPr>
          <p:nvPr userDrawn="1">
            <p:custDataLst>
              <p:tags r:id="rId1"/>
            </p:custDataLst>
          </p:nvPr>
        </p:nvSpPr>
        <p:spPr bwMode="auto">
          <a:xfrm>
            <a:off x="6791325" y="6446838"/>
            <a:ext cx="1662113"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1400">
                <a:solidFill>
                  <a:schemeClr val="tx1"/>
                </a:solidFill>
                <a:latin typeface="Trebuchet MS" pitchFamily="34" charset="0"/>
                <a:ea typeface="宋体" pitchFamily="2" charset="-122"/>
              </a:defRPr>
            </a:lvl1pPr>
            <a:lvl2pPr marL="742950" indent="-287338">
              <a:defRPr sz="1400">
                <a:solidFill>
                  <a:schemeClr val="tx1"/>
                </a:solidFill>
                <a:latin typeface="Trebuchet MS" pitchFamily="34" charset="0"/>
                <a:ea typeface="宋体" pitchFamily="2" charset="-122"/>
              </a:defRPr>
            </a:lvl2pPr>
            <a:lvl3pPr marL="1143000" indent="-228600">
              <a:defRPr sz="1400">
                <a:solidFill>
                  <a:schemeClr val="tx1"/>
                </a:solidFill>
                <a:latin typeface="Trebuchet MS" pitchFamily="34" charset="0"/>
                <a:ea typeface="宋体" pitchFamily="2" charset="-122"/>
              </a:defRPr>
            </a:lvl3pPr>
            <a:lvl4pPr marL="1600200" indent="-228600">
              <a:defRPr sz="1400">
                <a:solidFill>
                  <a:schemeClr val="tx1"/>
                </a:solidFill>
                <a:latin typeface="Trebuchet MS" pitchFamily="34" charset="0"/>
                <a:ea typeface="宋体" pitchFamily="2" charset="-122"/>
              </a:defRPr>
            </a:lvl4pPr>
            <a:lvl5pPr marL="2057400" indent="-228600">
              <a:defRPr sz="1400">
                <a:solidFill>
                  <a:schemeClr val="tx1"/>
                </a:solidFill>
                <a:latin typeface="Trebuchet MS" pitchFamily="34" charset="0"/>
                <a:ea typeface="宋体" pitchFamily="2" charset="-122"/>
              </a:defRPr>
            </a:lvl5pPr>
            <a:lvl6pPr marL="2514600" indent="-228600" eaLnBrk="0" fontAlgn="base" hangingPunct="0">
              <a:spcBef>
                <a:spcPct val="0"/>
              </a:spcBef>
              <a:spcAft>
                <a:spcPct val="0"/>
              </a:spcAft>
              <a:defRPr sz="1400">
                <a:solidFill>
                  <a:schemeClr val="tx1"/>
                </a:solidFill>
                <a:latin typeface="Trebuchet MS" pitchFamily="34" charset="0"/>
                <a:ea typeface="宋体" pitchFamily="2" charset="-122"/>
              </a:defRPr>
            </a:lvl6pPr>
            <a:lvl7pPr marL="2971800" indent="-228600" eaLnBrk="0" fontAlgn="base" hangingPunct="0">
              <a:spcBef>
                <a:spcPct val="0"/>
              </a:spcBef>
              <a:spcAft>
                <a:spcPct val="0"/>
              </a:spcAft>
              <a:defRPr sz="1400">
                <a:solidFill>
                  <a:schemeClr val="tx1"/>
                </a:solidFill>
                <a:latin typeface="Trebuchet MS" pitchFamily="34" charset="0"/>
                <a:ea typeface="宋体" pitchFamily="2" charset="-122"/>
              </a:defRPr>
            </a:lvl7pPr>
            <a:lvl8pPr marL="3429000" indent="-228600" eaLnBrk="0" fontAlgn="base" hangingPunct="0">
              <a:spcBef>
                <a:spcPct val="0"/>
              </a:spcBef>
              <a:spcAft>
                <a:spcPct val="0"/>
              </a:spcAft>
              <a:defRPr sz="1400">
                <a:solidFill>
                  <a:schemeClr val="tx1"/>
                </a:solidFill>
                <a:latin typeface="Trebuchet MS" pitchFamily="34" charset="0"/>
                <a:ea typeface="宋体" pitchFamily="2" charset="-122"/>
              </a:defRPr>
            </a:lvl8pPr>
            <a:lvl9pPr marL="3886200" indent="-228600" eaLnBrk="0" fontAlgn="base" hangingPunct="0">
              <a:spcBef>
                <a:spcPct val="0"/>
              </a:spcBef>
              <a:spcAft>
                <a:spcPct val="0"/>
              </a:spcAft>
              <a:defRPr sz="1400">
                <a:solidFill>
                  <a:schemeClr val="tx1"/>
                </a:solidFill>
                <a:latin typeface="Trebuchet MS" pitchFamily="34" charset="0"/>
                <a:ea typeface="宋体" pitchFamily="2" charset="-122"/>
              </a:defRPr>
            </a:lvl9pPr>
          </a:lstStyle>
          <a:p>
            <a:pPr algn="r" eaLnBrk="0" hangingPunct="0">
              <a:lnSpc>
                <a:spcPts val="808"/>
              </a:lnSpc>
              <a:defRPr/>
            </a:pPr>
            <a:endParaRPr lang="zh-CN" altLang="en-US">
              <a:solidFill>
                <a:srgbClr val="000000"/>
              </a:solidFill>
              <a:cs typeface="Arial"/>
            </a:endParaRPr>
          </a:p>
        </p:txBody>
      </p:sp>
      <p:sp>
        <p:nvSpPr>
          <p:cNvPr id="5" name="Text Box 110"/>
          <p:cNvSpPr txBox="1">
            <a:spLocks noChangeArrowheads="1"/>
          </p:cNvSpPr>
          <p:nvPr userDrawn="1"/>
        </p:nvSpPr>
        <p:spPr bwMode="auto">
          <a:xfrm>
            <a:off x="7135813" y="6589713"/>
            <a:ext cx="15240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968" tIns="40968" rIns="40968" bIns="40968">
            <a:spAutoFit/>
          </a:bodyPr>
          <a:lstStyle>
            <a:lvl1pPr>
              <a:defRPr sz="1400">
                <a:solidFill>
                  <a:schemeClr val="tx1"/>
                </a:solidFill>
                <a:latin typeface="Trebuchet MS" pitchFamily="34" charset="0"/>
                <a:ea typeface="宋体" pitchFamily="2" charset="-122"/>
              </a:defRPr>
            </a:lvl1pPr>
            <a:lvl2pPr marL="742950" indent="-287338">
              <a:defRPr sz="1400">
                <a:solidFill>
                  <a:schemeClr val="tx1"/>
                </a:solidFill>
                <a:latin typeface="Trebuchet MS" pitchFamily="34" charset="0"/>
                <a:ea typeface="宋体" pitchFamily="2" charset="-122"/>
              </a:defRPr>
            </a:lvl2pPr>
            <a:lvl3pPr marL="1143000" indent="-228600">
              <a:defRPr sz="1400">
                <a:solidFill>
                  <a:schemeClr val="tx1"/>
                </a:solidFill>
                <a:latin typeface="Trebuchet MS" pitchFamily="34" charset="0"/>
                <a:ea typeface="宋体" pitchFamily="2" charset="-122"/>
              </a:defRPr>
            </a:lvl3pPr>
            <a:lvl4pPr marL="1600200" indent="-228600">
              <a:defRPr sz="1400">
                <a:solidFill>
                  <a:schemeClr val="tx1"/>
                </a:solidFill>
                <a:latin typeface="Trebuchet MS" pitchFamily="34" charset="0"/>
                <a:ea typeface="宋体" pitchFamily="2" charset="-122"/>
              </a:defRPr>
            </a:lvl4pPr>
            <a:lvl5pPr marL="2057400" indent="-228600">
              <a:defRPr sz="1400">
                <a:solidFill>
                  <a:schemeClr val="tx1"/>
                </a:solidFill>
                <a:latin typeface="Trebuchet MS" pitchFamily="34" charset="0"/>
                <a:ea typeface="宋体" pitchFamily="2" charset="-122"/>
              </a:defRPr>
            </a:lvl5pPr>
            <a:lvl6pPr marL="2514600" indent="-228600" eaLnBrk="0" fontAlgn="base" hangingPunct="0">
              <a:spcBef>
                <a:spcPct val="0"/>
              </a:spcBef>
              <a:spcAft>
                <a:spcPct val="0"/>
              </a:spcAft>
              <a:defRPr sz="1400">
                <a:solidFill>
                  <a:schemeClr val="tx1"/>
                </a:solidFill>
                <a:latin typeface="Trebuchet MS" pitchFamily="34" charset="0"/>
                <a:ea typeface="宋体" pitchFamily="2" charset="-122"/>
              </a:defRPr>
            </a:lvl6pPr>
            <a:lvl7pPr marL="2971800" indent="-228600" eaLnBrk="0" fontAlgn="base" hangingPunct="0">
              <a:spcBef>
                <a:spcPct val="0"/>
              </a:spcBef>
              <a:spcAft>
                <a:spcPct val="0"/>
              </a:spcAft>
              <a:defRPr sz="1400">
                <a:solidFill>
                  <a:schemeClr val="tx1"/>
                </a:solidFill>
                <a:latin typeface="Trebuchet MS" pitchFamily="34" charset="0"/>
                <a:ea typeface="宋体" pitchFamily="2" charset="-122"/>
              </a:defRPr>
            </a:lvl7pPr>
            <a:lvl8pPr marL="3429000" indent="-228600" eaLnBrk="0" fontAlgn="base" hangingPunct="0">
              <a:spcBef>
                <a:spcPct val="0"/>
              </a:spcBef>
              <a:spcAft>
                <a:spcPct val="0"/>
              </a:spcAft>
              <a:defRPr sz="1400">
                <a:solidFill>
                  <a:schemeClr val="tx1"/>
                </a:solidFill>
                <a:latin typeface="Trebuchet MS" pitchFamily="34" charset="0"/>
                <a:ea typeface="宋体" pitchFamily="2" charset="-122"/>
              </a:defRPr>
            </a:lvl8pPr>
            <a:lvl9pPr marL="3886200" indent="-228600" eaLnBrk="0" fontAlgn="base" hangingPunct="0">
              <a:spcBef>
                <a:spcPct val="0"/>
              </a:spcBef>
              <a:spcAft>
                <a:spcPct val="0"/>
              </a:spcAft>
              <a:defRPr sz="1400">
                <a:solidFill>
                  <a:schemeClr val="tx1"/>
                </a:solidFill>
                <a:latin typeface="Trebuchet MS" pitchFamily="34" charset="0"/>
                <a:ea typeface="宋体" pitchFamily="2" charset="-122"/>
              </a:defRPr>
            </a:lvl9pPr>
          </a:lstStyle>
          <a:p>
            <a:pPr eaLnBrk="0" hangingPunct="0">
              <a:spcBef>
                <a:spcPct val="50000"/>
              </a:spcBef>
              <a:defRPr/>
            </a:pPr>
            <a:endParaRPr lang="zh-CN" altLang="en-US">
              <a:solidFill>
                <a:srgbClr val="000000"/>
              </a:solidFill>
              <a:cs typeface="Arial"/>
            </a:endParaRPr>
          </a:p>
        </p:txBody>
      </p:sp>
      <p:sp>
        <p:nvSpPr>
          <p:cNvPr id="8" name="Line 107"/>
          <p:cNvSpPr>
            <a:spLocks noChangeShapeType="1"/>
          </p:cNvSpPr>
          <p:nvPr userDrawn="1">
            <p:custDataLst>
              <p:tags r:id="rId2"/>
            </p:custDataLst>
          </p:nvPr>
        </p:nvSpPr>
        <p:spPr bwMode="gray">
          <a:xfrm flipH="1">
            <a:off x="277813" y="874713"/>
            <a:ext cx="831215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lIns="40977" tIns="40977" rIns="40977" bIns="40977" anchor="ctr"/>
          <a:lstStyle/>
          <a:p>
            <a:endParaRPr lang="tr-TR"/>
          </a:p>
        </p:txBody>
      </p:sp>
      <p:pic>
        <p:nvPicPr>
          <p:cNvPr id="12" name="Picture 5" descr="logo_ENG.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75563" y="517525"/>
            <a:ext cx="914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title"/>
          </p:nvPr>
        </p:nvSpPr>
        <p:spPr bwMode="auto">
          <a:xfrm>
            <a:off x="289670" y="334029"/>
            <a:ext cx="6648738" cy="54068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US" dirty="0" smtClean="0">
                <a:solidFill>
                  <a:schemeClr val="tx1"/>
                </a:solidFill>
                <a:latin typeface="Candara" pitchFamily="34" charset="0"/>
              </a:defRPr>
            </a:lvl1pPr>
          </a:lstStyle>
          <a:p>
            <a:pPr lvl="0" algn="l"/>
            <a:r>
              <a:rPr lang="en-US" dirty="0"/>
              <a:t>Click to edit Master title style</a:t>
            </a:r>
          </a:p>
        </p:txBody>
      </p:sp>
    </p:spTree>
    <p:extLst>
      <p:ext uri="{BB962C8B-B14F-4D97-AF65-F5344CB8AC3E}">
        <p14:creationId xmlns:p14="http://schemas.microsoft.com/office/powerpoint/2010/main" val="249191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Line 107"/>
          <p:cNvSpPr>
            <a:spLocks noChangeShapeType="1"/>
          </p:cNvSpPr>
          <p:nvPr userDrawn="1">
            <p:custDataLst>
              <p:tags r:id="rId1"/>
            </p:custDataLst>
          </p:nvPr>
        </p:nvSpPr>
        <p:spPr bwMode="gray">
          <a:xfrm flipH="1">
            <a:off x="277813" y="874713"/>
            <a:ext cx="831215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lIns="40977" tIns="40977" rIns="40977" bIns="40977" anchor="ctr"/>
          <a:lstStyle/>
          <a:p>
            <a:endParaRPr lang="tr-TR"/>
          </a:p>
        </p:txBody>
      </p:sp>
      <p:pic>
        <p:nvPicPr>
          <p:cNvPr id="9" name="Picture 5" descr="logo_EN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75563" y="517525"/>
            <a:ext cx="914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title"/>
          </p:nvPr>
        </p:nvSpPr>
        <p:spPr bwMode="auto">
          <a:xfrm>
            <a:off x="277813" y="334029"/>
            <a:ext cx="6648738" cy="54068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a:solidFill>
                  <a:schemeClr val="tx1"/>
                </a:solidFill>
                <a:latin typeface="Candara" pitchFamily="34" charset="0"/>
              </a:defRPr>
            </a:lvl1pPr>
          </a:lstStyle>
          <a:p>
            <a:pPr lvl="0"/>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Box 106"/>
          <p:cNvSpPr txBox="1">
            <a:spLocks noChangeArrowheads="1"/>
          </p:cNvSpPr>
          <p:nvPr userDrawn="1">
            <p:custDataLst>
              <p:tags r:id="rId1"/>
            </p:custDataLst>
          </p:nvPr>
        </p:nvSpPr>
        <p:spPr bwMode="auto">
          <a:xfrm>
            <a:off x="6791325" y="6446838"/>
            <a:ext cx="1662113"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1400">
                <a:solidFill>
                  <a:schemeClr val="tx1"/>
                </a:solidFill>
                <a:latin typeface="Trebuchet MS" pitchFamily="34" charset="0"/>
                <a:ea typeface="宋体" pitchFamily="2" charset="-122"/>
              </a:defRPr>
            </a:lvl1pPr>
            <a:lvl2pPr marL="742950" indent="-287338">
              <a:defRPr sz="1400">
                <a:solidFill>
                  <a:schemeClr val="tx1"/>
                </a:solidFill>
                <a:latin typeface="Trebuchet MS" pitchFamily="34" charset="0"/>
                <a:ea typeface="宋体" pitchFamily="2" charset="-122"/>
              </a:defRPr>
            </a:lvl2pPr>
            <a:lvl3pPr marL="1143000" indent="-228600">
              <a:defRPr sz="1400">
                <a:solidFill>
                  <a:schemeClr val="tx1"/>
                </a:solidFill>
                <a:latin typeface="Trebuchet MS" pitchFamily="34" charset="0"/>
                <a:ea typeface="宋体" pitchFamily="2" charset="-122"/>
              </a:defRPr>
            </a:lvl3pPr>
            <a:lvl4pPr marL="1600200" indent="-228600">
              <a:defRPr sz="1400">
                <a:solidFill>
                  <a:schemeClr val="tx1"/>
                </a:solidFill>
                <a:latin typeface="Trebuchet MS" pitchFamily="34" charset="0"/>
                <a:ea typeface="宋体" pitchFamily="2" charset="-122"/>
              </a:defRPr>
            </a:lvl4pPr>
            <a:lvl5pPr marL="2057400" indent="-228600">
              <a:defRPr sz="1400">
                <a:solidFill>
                  <a:schemeClr val="tx1"/>
                </a:solidFill>
                <a:latin typeface="Trebuchet MS" pitchFamily="34" charset="0"/>
                <a:ea typeface="宋体" pitchFamily="2" charset="-122"/>
              </a:defRPr>
            </a:lvl5pPr>
            <a:lvl6pPr marL="2514600" indent="-228600" eaLnBrk="0" fontAlgn="base" hangingPunct="0">
              <a:spcBef>
                <a:spcPct val="0"/>
              </a:spcBef>
              <a:spcAft>
                <a:spcPct val="0"/>
              </a:spcAft>
              <a:defRPr sz="1400">
                <a:solidFill>
                  <a:schemeClr val="tx1"/>
                </a:solidFill>
                <a:latin typeface="Trebuchet MS" pitchFamily="34" charset="0"/>
                <a:ea typeface="宋体" pitchFamily="2" charset="-122"/>
              </a:defRPr>
            </a:lvl6pPr>
            <a:lvl7pPr marL="2971800" indent="-228600" eaLnBrk="0" fontAlgn="base" hangingPunct="0">
              <a:spcBef>
                <a:spcPct val="0"/>
              </a:spcBef>
              <a:spcAft>
                <a:spcPct val="0"/>
              </a:spcAft>
              <a:defRPr sz="1400">
                <a:solidFill>
                  <a:schemeClr val="tx1"/>
                </a:solidFill>
                <a:latin typeface="Trebuchet MS" pitchFamily="34" charset="0"/>
                <a:ea typeface="宋体" pitchFamily="2" charset="-122"/>
              </a:defRPr>
            </a:lvl7pPr>
            <a:lvl8pPr marL="3429000" indent="-228600" eaLnBrk="0" fontAlgn="base" hangingPunct="0">
              <a:spcBef>
                <a:spcPct val="0"/>
              </a:spcBef>
              <a:spcAft>
                <a:spcPct val="0"/>
              </a:spcAft>
              <a:defRPr sz="1400">
                <a:solidFill>
                  <a:schemeClr val="tx1"/>
                </a:solidFill>
                <a:latin typeface="Trebuchet MS" pitchFamily="34" charset="0"/>
                <a:ea typeface="宋体" pitchFamily="2" charset="-122"/>
              </a:defRPr>
            </a:lvl8pPr>
            <a:lvl9pPr marL="3886200" indent="-228600" eaLnBrk="0" fontAlgn="base" hangingPunct="0">
              <a:spcBef>
                <a:spcPct val="0"/>
              </a:spcBef>
              <a:spcAft>
                <a:spcPct val="0"/>
              </a:spcAft>
              <a:defRPr sz="1400">
                <a:solidFill>
                  <a:schemeClr val="tx1"/>
                </a:solidFill>
                <a:latin typeface="Trebuchet MS" pitchFamily="34" charset="0"/>
                <a:ea typeface="宋体" pitchFamily="2" charset="-122"/>
              </a:defRPr>
            </a:lvl9pPr>
          </a:lstStyle>
          <a:p>
            <a:pPr algn="r" eaLnBrk="0" hangingPunct="0">
              <a:lnSpc>
                <a:spcPts val="808"/>
              </a:lnSpc>
              <a:defRPr/>
            </a:pPr>
            <a:endParaRPr lang="zh-CN" altLang="en-US">
              <a:solidFill>
                <a:srgbClr val="000000"/>
              </a:solidFill>
              <a:cs typeface="Arial"/>
            </a:endParaRPr>
          </a:p>
        </p:txBody>
      </p:sp>
      <p:sp>
        <p:nvSpPr>
          <p:cNvPr id="5" name="Text Box 110"/>
          <p:cNvSpPr txBox="1">
            <a:spLocks noChangeArrowheads="1"/>
          </p:cNvSpPr>
          <p:nvPr userDrawn="1"/>
        </p:nvSpPr>
        <p:spPr bwMode="auto">
          <a:xfrm>
            <a:off x="7135813" y="6589713"/>
            <a:ext cx="15240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968" tIns="40968" rIns="40968" bIns="40968">
            <a:spAutoFit/>
          </a:bodyPr>
          <a:lstStyle>
            <a:lvl1pPr>
              <a:defRPr sz="1400">
                <a:solidFill>
                  <a:schemeClr val="tx1"/>
                </a:solidFill>
                <a:latin typeface="Trebuchet MS" pitchFamily="34" charset="0"/>
                <a:ea typeface="宋体" pitchFamily="2" charset="-122"/>
              </a:defRPr>
            </a:lvl1pPr>
            <a:lvl2pPr marL="742950" indent="-287338">
              <a:defRPr sz="1400">
                <a:solidFill>
                  <a:schemeClr val="tx1"/>
                </a:solidFill>
                <a:latin typeface="Trebuchet MS" pitchFamily="34" charset="0"/>
                <a:ea typeface="宋体" pitchFamily="2" charset="-122"/>
              </a:defRPr>
            </a:lvl2pPr>
            <a:lvl3pPr marL="1143000" indent="-228600">
              <a:defRPr sz="1400">
                <a:solidFill>
                  <a:schemeClr val="tx1"/>
                </a:solidFill>
                <a:latin typeface="Trebuchet MS" pitchFamily="34" charset="0"/>
                <a:ea typeface="宋体" pitchFamily="2" charset="-122"/>
              </a:defRPr>
            </a:lvl3pPr>
            <a:lvl4pPr marL="1600200" indent="-228600">
              <a:defRPr sz="1400">
                <a:solidFill>
                  <a:schemeClr val="tx1"/>
                </a:solidFill>
                <a:latin typeface="Trebuchet MS" pitchFamily="34" charset="0"/>
                <a:ea typeface="宋体" pitchFamily="2" charset="-122"/>
              </a:defRPr>
            </a:lvl4pPr>
            <a:lvl5pPr marL="2057400" indent="-228600">
              <a:defRPr sz="1400">
                <a:solidFill>
                  <a:schemeClr val="tx1"/>
                </a:solidFill>
                <a:latin typeface="Trebuchet MS" pitchFamily="34" charset="0"/>
                <a:ea typeface="宋体" pitchFamily="2" charset="-122"/>
              </a:defRPr>
            </a:lvl5pPr>
            <a:lvl6pPr marL="2514600" indent="-228600" eaLnBrk="0" fontAlgn="base" hangingPunct="0">
              <a:spcBef>
                <a:spcPct val="0"/>
              </a:spcBef>
              <a:spcAft>
                <a:spcPct val="0"/>
              </a:spcAft>
              <a:defRPr sz="1400">
                <a:solidFill>
                  <a:schemeClr val="tx1"/>
                </a:solidFill>
                <a:latin typeface="Trebuchet MS" pitchFamily="34" charset="0"/>
                <a:ea typeface="宋体" pitchFamily="2" charset="-122"/>
              </a:defRPr>
            </a:lvl6pPr>
            <a:lvl7pPr marL="2971800" indent="-228600" eaLnBrk="0" fontAlgn="base" hangingPunct="0">
              <a:spcBef>
                <a:spcPct val="0"/>
              </a:spcBef>
              <a:spcAft>
                <a:spcPct val="0"/>
              </a:spcAft>
              <a:defRPr sz="1400">
                <a:solidFill>
                  <a:schemeClr val="tx1"/>
                </a:solidFill>
                <a:latin typeface="Trebuchet MS" pitchFamily="34" charset="0"/>
                <a:ea typeface="宋体" pitchFamily="2" charset="-122"/>
              </a:defRPr>
            </a:lvl7pPr>
            <a:lvl8pPr marL="3429000" indent="-228600" eaLnBrk="0" fontAlgn="base" hangingPunct="0">
              <a:spcBef>
                <a:spcPct val="0"/>
              </a:spcBef>
              <a:spcAft>
                <a:spcPct val="0"/>
              </a:spcAft>
              <a:defRPr sz="1400">
                <a:solidFill>
                  <a:schemeClr val="tx1"/>
                </a:solidFill>
                <a:latin typeface="Trebuchet MS" pitchFamily="34" charset="0"/>
                <a:ea typeface="宋体" pitchFamily="2" charset="-122"/>
              </a:defRPr>
            </a:lvl8pPr>
            <a:lvl9pPr marL="3886200" indent="-228600" eaLnBrk="0" fontAlgn="base" hangingPunct="0">
              <a:spcBef>
                <a:spcPct val="0"/>
              </a:spcBef>
              <a:spcAft>
                <a:spcPct val="0"/>
              </a:spcAft>
              <a:defRPr sz="1400">
                <a:solidFill>
                  <a:schemeClr val="tx1"/>
                </a:solidFill>
                <a:latin typeface="Trebuchet MS" pitchFamily="34" charset="0"/>
                <a:ea typeface="宋体" pitchFamily="2" charset="-122"/>
              </a:defRPr>
            </a:lvl9pPr>
          </a:lstStyle>
          <a:p>
            <a:pPr eaLnBrk="0" hangingPunct="0">
              <a:spcBef>
                <a:spcPct val="50000"/>
              </a:spcBef>
              <a:defRPr/>
            </a:pPr>
            <a:endParaRPr lang="zh-CN" altLang="en-US">
              <a:solidFill>
                <a:srgbClr val="000000"/>
              </a:solidFill>
              <a:cs typeface="Arial"/>
            </a:endParaRPr>
          </a:p>
        </p:txBody>
      </p:sp>
      <p:pic>
        <p:nvPicPr>
          <p:cNvPr id="7"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7"/>
          <p:cNvSpPr>
            <a:spLocks noChangeShapeType="1"/>
          </p:cNvSpPr>
          <p:nvPr userDrawn="1">
            <p:custDataLst>
              <p:tags r:id="rId2"/>
            </p:custDataLst>
          </p:nvPr>
        </p:nvSpPr>
        <p:spPr bwMode="gray">
          <a:xfrm flipH="1">
            <a:off x="277813" y="874713"/>
            <a:ext cx="831215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lIns="40977" tIns="40977" rIns="40977" bIns="40977" anchor="ctr"/>
          <a:lstStyle/>
          <a:p>
            <a:endParaRPr lang="tr-TR"/>
          </a:p>
        </p:txBody>
      </p:sp>
      <p:pic>
        <p:nvPicPr>
          <p:cNvPr id="9" name="Picture 8" descr="logo_ENG.png"/>
          <p:cNvPicPr>
            <a:picLocks noChangeAspect="1"/>
          </p:cNvPicPr>
          <p:nvPr userDrawn="1"/>
        </p:nvPicPr>
        <p:blipFill>
          <a:blip r:embed="rId5">
            <a:clrChange>
              <a:clrFrom>
                <a:srgbClr val="000000"/>
              </a:clrFrom>
              <a:clrTo>
                <a:srgbClr val="000000">
                  <a:alpha val="0"/>
                </a:srgbClr>
              </a:clrTo>
            </a:clrChange>
          </a:blip>
          <a:stretch>
            <a:fillRect/>
          </a:stretch>
        </p:blipFill>
        <p:spPr>
          <a:xfrm>
            <a:off x="7345363" y="228600"/>
            <a:ext cx="758825" cy="241300"/>
          </a:xfrm>
          <a:prstGeom prst="rect">
            <a:avLst/>
          </a:prstGeom>
          <a:solidFill>
            <a:schemeClr val="bg1">
              <a:lumMod val="95000"/>
            </a:schemeClr>
          </a:solidFill>
        </p:spPr>
      </p:pic>
      <p:pic>
        <p:nvPicPr>
          <p:cNvPr id="10" name="Picture 9" descr="logo_ENG.png"/>
          <p:cNvPicPr>
            <a:picLocks noChangeAspect="1"/>
          </p:cNvPicPr>
          <p:nvPr userDrawn="1"/>
        </p:nvPicPr>
        <p:blipFill>
          <a:blip r:embed="rId6">
            <a:clrChange>
              <a:clrFrom>
                <a:srgbClr val="000000"/>
              </a:clrFrom>
              <a:clrTo>
                <a:srgbClr val="000000">
                  <a:alpha val="0"/>
                </a:srgbClr>
              </a:clrTo>
            </a:clrChange>
          </a:blip>
          <a:stretch>
            <a:fillRect/>
          </a:stretch>
        </p:blipFill>
        <p:spPr>
          <a:xfrm>
            <a:off x="7262813" y="201613"/>
            <a:ext cx="841375" cy="268287"/>
          </a:xfrm>
          <a:prstGeom prst="rect">
            <a:avLst/>
          </a:prstGeom>
          <a:solidFill>
            <a:schemeClr val="bg1">
              <a:lumMod val="95000"/>
            </a:schemeClr>
          </a:solidFill>
        </p:spPr>
      </p:pic>
      <p:pic>
        <p:nvPicPr>
          <p:cNvPr id="11"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218363" y="66675"/>
            <a:ext cx="19256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title"/>
          </p:nvPr>
        </p:nvSpPr>
        <p:spPr bwMode="auto">
          <a:xfrm>
            <a:off x="323528" y="336179"/>
            <a:ext cx="6648738" cy="54068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US" dirty="0" smtClean="0">
                <a:solidFill>
                  <a:schemeClr val="tx1"/>
                </a:solidFill>
                <a:latin typeface="Candara" pitchFamily="34" charset="0"/>
              </a:defRPr>
            </a:lvl1pPr>
          </a:lstStyle>
          <a:p>
            <a:pPr lvl="0" algn="l"/>
            <a:r>
              <a:rPr lang="en-US" dirty="0"/>
              <a:t>Click to edit Master title style</a:t>
            </a:r>
          </a:p>
        </p:txBody>
      </p:sp>
    </p:spTree>
    <p:extLst>
      <p:ext uri="{BB962C8B-B14F-4D97-AF65-F5344CB8AC3E}">
        <p14:creationId xmlns:p14="http://schemas.microsoft.com/office/powerpoint/2010/main" val="17692690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3"/>
            <a:r>
              <a:rPr lang="zh-CN" altLang="en-US" dirty="0"/>
              <a:t>第五级</a:t>
            </a:r>
          </a:p>
        </p:txBody>
      </p:sp>
    </p:spTree>
  </p:cSld>
  <p:clrMap bg1="lt1" tx1="dk1" bg2="lt2" tx2="dk2" accent1="accent1" accent2="accent2" accent3="accent3" accent4="accent4" accent5="accent5" accent6="accent6" hlink="hlink" folHlink="folHlink"/>
  <p:sldLayoutIdLst>
    <p:sldLayoutId id="2147483977" r:id="rId1"/>
    <p:sldLayoutId id="2147483964" r:id="rId2"/>
    <p:sldLayoutId id="2147483978" r:id="rId3"/>
  </p:sldLayoutIdLst>
  <p:hf hdr="0" ftr="0" dt="0"/>
  <p:txStyles>
    <p:titleStyle>
      <a:lvl1pPr algn="ctr" rtl="0" eaLnBrk="0" fontAlgn="base" hangingPunct="0">
        <a:spcBef>
          <a:spcPct val="0"/>
        </a:spcBef>
        <a:spcAft>
          <a:spcPct val="0"/>
        </a:spcAft>
        <a:defRPr sz="3200" b="1">
          <a:solidFill>
            <a:schemeClr val="bg1"/>
          </a:solidFill>
          <a:latin typeface="+mj-lt"/>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p:titleStyle>
    <p:bodyStyle>
      <a:lvl1pPr marL="342900" indent="-342900" algn="just" rtl="0" eaLnBrk="0" fontAlgn="base" hangingPunct="0">
        <a:spcBef>
          <a:spcPct val="20000"/>
        </a:spcBef>
        <a:spcAft>
          <a:spcPct val="0"/>
        </a:spcAft>
        <a:buClr>
          <a:schemeClr val="tx2"/>
        </a:buClr>
        <a:buFont typeface="Wingdings" pitchFamily="2" charset="2"/>
        <a:buChar char="v"/>
        <a:defRPr kumimoji="1" sz="2400">
          <a:solidFill>
            <a:schemeClr val="tx1"/>
          </a:solidFill>
          <a:latin typeface="+mn-lt"/>
          <a:ea typeface="宋体" pitchFamily="-111" charset="-122"/>
          <a:cs typeface="宋体" pitchFamily="-111" charset="-122"/>
        </a:defRPr>
      </a:lvl1pPr>
      <a:lvl2pPr marL="742950" indent="-285750" algn="just" rtl="0" eaLnBrk="0" fontAlgn="base" hangingPunct="0">
        <a:spcBef>
          <a:spcPct val="20000"/>
        </a:spcBef>
        <a:spcAft>
          <a:spcPct val="0"/>
        </a:spcAft>
        <a:buClr>
          <a:schemeClr val="accent1"/>
        </a:buClr>
        <a:buFont typeface="Wingdings" pitchFamily="2" charset="2"/>
        <a:buChar char="§"/>
        <a:defRPr kumimoji="1" sz="2200">
          <a:solidFill>
            <a:schemeClr val="tx1"/>
          </a:solidFill>
          <a:latin typeface="+mn-lt"/>
          <a:ea typeface="宋体" pitchFamily="-111" charset="-122"/>
        </a:defRPr>
      </a:lvl2pPr>
      <a:lvl3pPr marL="1143000" indent="-228600" algn="just" rtl="0" eaLnBrk="0" fontAlgn="base" hangingPunct="0">
        <a:spcBef>
          <a:spcPct val="20000"/>
        </a:spcBef>
        <a:spcAft>
          <a:spcPct val="0"/>
        </a:spcAft>
        <a:buClr>
          <a:schemeClr val="accent2"/>
        </a:buClr>
        <a:buChar char="•"/>
        <a:defRPr kumimoji="1" sz="2400">
          <a:solidFill>
            <a:schemeClr val="tx1"/>
          </a:solidFill>
          <a:latin typeface="+mn-lt"/>
          <a:ea typeface="ＭＳ Ｐゴシック" charset="-128"/>
          <a:cs typeface="ＭＳ Ｐゴシック" charset="-128"/>
        </a:defRPr>
      </a:lvl3pPr>
      <a:lvl4pPr marL="1600200" indent="-228600" algn="just" rtl="0" eaLnBrk="0" fontAlgn="base" hangingPunct="0">
        <a:spcBef>
          <a:spcPct val="20000"/>
        </a:spcBef>
        <a:spcAft>
          <a:spcPct val="0"/>
        </a:spcAft>
        <a:buChar char="–"/>
        <a:defRPr kumimoji="1"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宋体" pitchFamily="-112" charset="-122"/>
          <a:cs typeface="宋体" pitchFamily="-112" charset="-122"/>
        </a:defRPr>
      </a:lvl5pPr>
      <a:lvl6pPr marL="2514600" indent="-228600" algn="l" rtl="0" fontAlgn="base">
        <a:spcBef>
          <a:spcPct val="20000"/>
        </a:spcBef>
        <a:spcAft>
          <a:spcPct val="0"/>
        </a:spcAft>
        <a:buChar char="»"/>
        <a:defRPr sz="2000">
          <a:solidFill>
            <a:schemeClr val="tx1"/>
          </a:solidFill>
          <a:latin typeface="+mn-lt"/>
          <a:ea typeface="宋体" pitchFamily="-111" charset="-122"/>
        </a:defRPr>
      </a:lvl6pPr>
      <a:lvl7pPr marL="2971800" indent="-228600" algn="l" rtl="0" fontAlgn="base">
        <a:spcBef>
          <a:spcPct val="20000"/>
        </a:spcBef>
        <a:spcAft>
          <a:spcPct val="0"/>
        </a:spcAft>
        <a:buChar char="»"/>
        <a:defRPr sz="2000">
          <a:solidFill>
            <a:schemeClr val="tx1"/>
          </a:solidFill>
          <a:latin typeface="+mn-lt"/>
          <a:ea typeface="宋体" pitchFamily="-111" charset="-122"/>
        </a:defRPr>
      </a:lvl7pPr>
      <a:lvl8pPr marL="3429000" indent="-228600" algn="l" rtl="0" fontAlgn="base">
        <a:spcBef>
          <a:spcPct val="20000"/>
        </a:spcBef>
        <a:spcAft>
          <a:spcPct val="0"/>
        </a:spcAft>
        <a:buChar char="»"/>
        <a:defRPr sz="2000">
          <a:solidFill>
            <a:schemeClr val="tx1"/>
          </a:solidFill>
          <a:latin typeface="+mn-lt"/>
          <a:ea typeface="宋体" pitchFamily="-111" charset="-122"/>
        </a:defRPr>
      </a:lvl8pPr>
      <a:lvl9pPr marL="3886200" indent="-228600" algn="l" rtl="0" fontAlgn="base">
        <a:spcBef>
          <a:spcPct val="20000"/>
        </a:spcBef>
        <a:spcAft>
          <a:spcPct val="0"/>
        </a:spcAft>
        <a:buChar char="»"/>
        <a:defRPr sz="2000">
          <a:solidFill>
            <a:schemeClr val="tx1"/>
          </a:solidFill>
          <a:latin typeface="+mn-lt"/>
          <a:ea typeface="宋体" pitchFamily="-111" charset="-122"/>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emf"/><Relationship Id="rId2" Type="http://schemas.openxmlformats.org/officeDocument/2006/relationships/image" Target="../media/image40.emf"/><Relationship Id="rId1" Type="http://schemas.openxmlformats.org/officeDocument/2006/relationships/slideLayout" Target="../slideLayouts/slideLayout3.x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7.gif"/><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27.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598794" y="5580549"/>
            <a:ext cx="5904655" cy="100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27" tIns="45614" rIns="91227" bIns="456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30000"/>
              </a:spcBef>
            </a:pPr>
            <a:r>
              <a:rPr lang="tr-TR" altLang="tr-TR" sz="1800" dirty="0">
                <a:latin typeface="Candara" pitchFamily="34" charset="0"/>
                <a:cs typeface="Lucida Sans Unicode" pitchFamily="34" charset="0"/>
              </a:rPr>
              <a:t>Ahmet Can Yakar</a:t>
            </a:r>
            <a:endParaRPr lang="en-GB" altLang="tr-TR" sz="1800" dirty="0">
              <a:latin typeface="Candara" pitchFamily="34" charset="0"/>
              <a:cs typeface="Lucida Sans Unicode" pitchFamily="34" charset="0"/>
            </a:endParaRPr>
          </a:p>
          <a:p>
            <a:pPr algn="ctr" eaLnBrk="1" hangingPunct="1">
              <a:spcBef>
                <a:spcPct val="30000"/>
              </a:spcBef>
            </a:pPr>
            <a:r>
              <a:rPr lang="en-GB" altLang="tr-TR" sz="1600" i="1" dirty="0">
                <a:latin typeface="Candara" pitchFamily="34" charset="0"/>
              </a:rPr>
              <a:t>ICBC Turkey Investment Bank</a:t>
            </a:r>
            <a:r>
              <a:rPr lang="tr-TR" altLang="tr-TR" sz="1600" i="1" dirty="0" err="1">
                <a:latin typeface="Candara" pitchFamily="34" charset="0"/>
              </a:rPr>
              <a:t>ing</a:t>
            </a:r>
            <a:r>
              <a:rPr lang="tr-TR" altLang="tr-TR" sz="1600" i="1" dirty="0">
                <a:latin typeface="Candara" pitchFamily="34" charset="0"/>
              </a:rPr>
              <a:t> Project Finance </a:t>
            </a:r>
            <a:r>
              <a:rPr lang="en-GB" altLang="tr-TR" sz="1600" i="1" dirty="0">
                <a:latin typeface="Candara" pitchFamily="34" charset="0"/>
              </a:rPr>
              <a:t>Department</a:t>
            </a:r>
            <a:r>
              <a:rPr lang="tr-TR" altLang="tr-TR" sz="1600" i="1" dirty="0">
                <a:latin typeface="Candara" pitchFamily="34" charset="0"/>
              </a:rPr>
              <a:t> </a:t>
            </a:r>
            <a:endParaRPr lang="en-GB" altLang="tr-TR" sz="1600" i="1" dirty="0">
              <a:latin typeface="Candara" pitchFamily="34" charset="0"/>
            </a:endParaRPr>
          </a:p>
          <a:p>
            <a:pPr algn="ctr" eaLnBrk="1" hangingPunct="1">
              <a:spcBef>
                <a:spcPct val="30000"/>
              </a:spcBef>
            </a:pPr>
            <a:endParaRPr lang="tr-TR" altLang="tr-TR" sz="1600" i="1" dirty="0">
              <a:latin typeface="Candara" pitchFamily="34" charset="0"/>
            </a:endParaRPr>
          </a:p>
        </p:txBody>
      </p:sp>
      <p:sp>
        <p:nvSpPr>
          <p:cNvPr id="2" name="TextBox 1"/>
          <p:cNvSpPr txBox="1"/>
          <p:nvPr/>
        </p:nvSpPr>
        <p:spPr>
          <a:xfrm>
            <a:off x="4139952" y="6545671"/>
            <a:ext cx="792088" cy="276999"/>
          </a:xfrm>
          <a:prstGeom prst="rect">
            <a:avLst/>
          </a:prstGeom>
          <a:solidFill>
            <a:schemeClr val="bg1"/>
          </a:solidFill>
        </p:spPr>
        <p:txBody>
          <a:bodyPr wrap="square" rtlCol="0">
            <a:spAutoFit/>
          </a:bodyPr>
          <a:lstStyle/>
          <a:p>
            <a:r>
              <a:rPr lang="en-US" sz="1200" dirty="0">
                <a:solidFill>
                  <a:schemeClr val="bg1"/>
                </a:solidFill>
              </a:rPr>
              <a:t>1</a:t>
            </a:r>
          </a:p>
        </p:txBody>
      </p:sp>
      <p:sp>
        <p:nvSpPr>
          <p:cNvPr id="12" name="TextBox 1"/>
          <p:cNvSpPr txBox="1">
            <a:spLocks noChangeArrowheads="1"/>
          </p:cNvSpPr>
          <p:nvPr/>
        </p:nvSpPr>
        <p:spPr bwMode="auto">
          <a:xfrm>
            <a:off x="86625" y="1305710"/>
            <a:ext cx="8928992" cy="11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27" tIns="45614" rIns="91227" bIns="456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1800" b="1" dirty="0">
              <a:solidFill>
                <a:srgbClr val="CC0000"/>
              </a:solidFill>
              <a:latin typeface="Candara" pitchFamily="34" charset="0"/>
              <a:cs typeface="Lucida Sans Unicode" pitchFamily="34" charset="0"/>
            </a:endParaRPr>
          </a:p>
          <a:p>
            <a:pPr eaLnBrk="1" hangingPunct="1"/>
            <a:r>
              <a:rPr lang="tr-TR" altLang="tr-TR" b="1" dirty="0" smtClean="0">
                <a:solidFill>
                  <a:srgbClr val="FF0000"/>
                </a:solidFill>
                <a:latin typeface="Candara" pitchFamily="34" charset="0"/>
                <a:cs typeface="Lucida Sans Unicode" pitchFamily="34" charset="0"/>
              </a:rPr>
              <a:t>PPP Week 2020</a:t>
            </a:r>
          </a:p>
          <a:p>
            <a:pPr eaLnBrk="1" hangingPunct="1"/>
            <a:r>
              <a:rPr lang="tr-TR" altLang="tr-TR" sz="2200" b="1" dirty="0" smtClean="0">
                <a:solidFill>
                  <a:srgbClr val="FF0000"/>
                </a:solidFill>
                <a:latin typeface="Candara" pitchFamily="34" charset="0"/>
                <a:cs typeface="Lucida Sans Unicode" pitchFamily="34" charset="0"/>
              </a:rPr>
              <a:t>‘</a:t>
            </a:r>
            <a:r>
              <a:rPr lang="en-US" altLang="tr-TR" sz="2200" b="1" dirty="0">
                <a:solidFill>
                  <a:srgbClr val="FF0000"/>
                </a:solidFill>
                <a:latin typeface="Candara" pitchFamily="34" charset="0"/>
                <a:cs typeface="Lucida Sans Unicode" pitchFamily="34" charset="0"/>
              </a:rPr>
              <a:t>ICBC Investments in PPP Market &amp; Turkish Cases</a:t>
            </a:r>
            <a:r>
              <a:rPr lang="tr-TR" altLang="tr-TR" sz="2200" b="1" dirty="0" smtClean="0">
                <a:solidFill>
                  <a:srgbClr val="FF0000"/>
                </a:solidFill>
                <a:latin typeface="Candara" pitchFamily="34" charset="0"/>
                <a:cs typeface="Lucida Sans Unicode" pitchFamily="34" charset="0"/>
              </a:rPr>
              <a:t>’</a:t>
            </a:r>
            <a:endParaRPr lang="en-US" altLang="tr-TR" sz="2200" b="1" dirty="0">
              <a:solidFill>
                <a:srgbClr val="FF0000"/>
              </a:solidFill>
              <a:latin typeface="Candara" pitchFamily="34" charset="0"/>
              <a:cs typeface="Lucida Sans Unicode" pitchFamily="34" charset="0"/>
            </a:endParaRPr>
          </a:p>
        </p:txBody>
      </p:sp>
      <p:sp>
        <p:nvSpPr>
          <p:cNvPr id="16" name="Text Box 3"/>
          <p:cNvSpPr txBox="1">
            <a:spLocks noChangeArrowheads="1"/>
          </p:cNvSpPr>
          <p:nvPr/>
        </p:nvSpPr>
        <p:spPr bwMode="auto">
          <a:xfrm>
            <a:off x="1640551" y="6266614"/>
            <a:ext cx="5904655" cy="27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27" tIns="45614" rIns="91227" bIns="456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30000"/>
              </a:spcBef>
            </a:pPr>
            <a:r>
              <a:rPr lang="tr-TR" altLang="tr-TR" sz="1200" i="1" dirty="0" smtClean="0">
                <a:latin typeface="Candara" pitchFamily="34" charset="0"/>
              </a:rPr>
              <a:t>5</a:t>
            </a:r>
            <a:r>
              <a:rPr lang="tr-TR" altLang="tr-TR" sz="1200" i="1" baseline="30000" dirty="0" smtClean="0">
                <a:latin typeface="Candara" pitchFamily="34" charset="0"/>
              </a:rPr>
              <a:t>st</a:t>
            </a:r>
            <a:r>
              <a:rPr lang="tr-TR" altLang="tr-TR" sz="1200" i="1" dirty="0" smtClean="0">
                <a:latin typeface="Candara" pitchFamily="34" charset="0"/>
              </a:rPr>
              <a:t> </a:t>
            </a:r>
            <a:r>
              <a:rPr lang="tr-TR" altLang="tr-TR" sz="1200" i="1" dirty="0">
                <a:latin typeface="Candara" pitchFamily="34" charset="0"/>
              </a:rPr>
              <a:t>Nov </a:t>
            </a:r>
            <a:r>
              <a:rPr lang="tr-TR" altLang="tr-TR" sz="1200" i="1" dirty="0" smtClean="0">
                <a:latin typeface="Candara" pitchFamily="34" charset="0"/>
              </a:rPr>
              <a:t>2020</a:t>
            </a:r>
            <a:endParaRPr lang="tr-TR" altLang="tr-TR" sz="1200" i="1" dirty="0">
              <a:latin typeface="Candara" pitchFamily="34" charset="0"/>
            </a:endParaRPr>
          </a:p>
        </p:txBody>
      </p:sp>
      <p:pic>
        <p:nvPicPr>
          <p:cNvPr id="3" name="Picture 2"/>
          <p:cNvPicPr>
            <a:picLocks noChangeAspect="1"/>
          </p:cNvPicPr>
          <p:nvPr/>
        </p:nvPicPr>
        <p:blipFill>
          <a:blip r:embed="rId3"/>
          <a:stretch>
            <a:fillRect/>
          </a:stretch>
        </p:blipFill>
        <p:spPr>
          <a:xfrm>
            <a:off x="970023" y="2738605"/>
            <a:ext cx="4668565" cy="2627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a:blip r:embed="rId4"/>
          <a:stretch>
            <a:fillRect/>
          </a:stretch>
        </p:blipFill>
        <p:spPr>
          <a:xfrm>
            <a:off x="7454614" y="332656"/>
            <a:ext cx="1066800" cy="361950"/>
          </a:xfrm>
          <a:prstGeom prst="rect">
            <a:avLst/>
          </a:prstGeom>
        </p:spPr>
      </p:pic>
      <p:pic>
        <p:nvPicPr>
          <p:cNvPr id="10" name="Picture 9">
            <a:extLst>
              <a:ext uri="{FF2B5EF4-FFF2-40B4-BE49-F238E27FC236}">
                <a16:creationId xmlns:a16="http://schemas.microsoft.com/office/drawing/2014/main" id="{1908E3C3-3DEE-42C4-8BA0-BB90DF2BAE68}"/>
              </a:ext>
            </a:extLst>
          </p:cNvPr>
          <p:cNvPicPr>
            <a:picLocks noChangeAspect="1"/>
          </p:cNvPicPr>
          <p:nvPr/>
        </p:nvPicPr>
        <p:blipFill>
          <a:blip r:embed="rId5">
            <a:extLst>
              <a:ext uri="{BEBA8EAE-BF5A-486C-A8C5-ECC9F3942E4B}">
                <a14:imgProps xmlns:a14="http://schemas.microsoft.com/office/drawing/2010/main">
                  <a14:imgLayer r:embed="rId6">
                    <a14:imgEffect>
                      <a14:artisticFilmGrain/>
                    </a14:imgEffect>
                  </a14:imgLayer>
                </a14:imgProps>
              </a:ext>
            </a:extLst>
          </a:blip>
          <a:stretch>
            <a:fillRect/>
          </a:stretch>
        </p:blipFill>
        <p:spPr>
          <a:xfrm>
            <a:off x="287524" y="18650"/>
            <a:ext cx="936104" cy="807683"/>
          </a:xfrm>
          <a:prstGeom prst="rect">
            <a:avLst/>
          </a:prstGeom>
          <a:noFill/>
        </p:spPr>
      </p:pic>
      <p:sp>
        <p:nvSpPr>
          <p:cNvPr id="4" name="AutoShape 2" descr="nükleer enerj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nükleer enerji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nükleer enerji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5308" y="2727140"/>
            <a:ext cx="2382706" cy="1313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80" name="Picture 8" descr="Enerji ile ilgili gö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5308" y="4052271"/>
            <a:ext cx="2382706" cy="129544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F68633E-1444-434C-B7F5-6B34778E11A9}"/>
              </a:ext>
            </a:extLst>
          </p:cNvPr>
          <p:cNvSpPr/>
          <p:nvPr/>
        </p:nvSpPr>
        <p:spPr>
          <a:xfrm>
            <a:off x="4433180" y="3182779"/>
            <a:ext cx="277640" cy="492443"/>
          </a:xfrm>
          <a:prstGeom prst="rect">
            <a:avLst/>
          </a:prstGeom>
        </p:spPr>
        <p:txBody>
          <a:bodyPr wrap="none">
            <a:spAutoFit/>
          </a:bodyPr>
          <a:lstStyle/>
          <a:p>
            <a:r>
              <a:rPr lang="en-GB" dirty="0"/>
              <a:t> </a:t>
            </a:r>
          </a:p>
        </p:txBody>
      </p:sp>
      <p:pic>
        <p:nvPicPr>
          <p:cNvPr id="14" name="Picture 13">
            <a:extLst>
              <a:ext uri="{FF2B5EF4-FFF2-40B4-BE49-F238E27FC236}">
                <a16:creationId xmlns:a16="http://schemas.microsoft.com/office/drawing/2014/main" id="{8A0F60DA-3602-49AD-BB17-01BE59081EAF}"/>
              </a:ext>
            </a:extLst>
          </p:cNvPr>
          <p:cNvPicPr>
            <a:picLocks noChangeAspect="1"/>
          </p:cNvPicPr>
          <p:nvPr/>
        </p:nvPicPr>
        <p:blipFill>
          <a:blip r:embed="rId9"/>
          <a:stretch>
            <a:fillRect/>
          </a:stretch>
        </p:blipFill>
        <p:spPr>
          <a:xfrm>
            <a:off x="3348681" y="2734222"/>
            <a:ext cx="2323187" cy="1358353"/>
          </a:xfrm>
          <a:prstGeom prst="rect">
            <a:avLst/>
          </a:prstGeom>
        </p:spPr>
      </p:pic>
      <p:pic>
        <p:nvPicPr>
          <p:cNvPr id="15" name="Picture 14">
            <a:extLst>
              <a:ext uri="{FF2B5EF4-FFF2-40B4-BE49-F238E27FC236}">
                <a16:creationId xmlns:a16="http://schemas.microsoft.com/office/drawing/2014/main" id="{C98287C2-B831-4567-A080-E6456C621871}"/>
              </a:ext>
            </a:extLst>
          </p:cNvPr>
          <p:cNvPicPr>
            <a:picLocks noChangeAspect="1"/>
          </p:cNvPicPr>
          <p:nvPr/>
        </p:nvPicPr>
        <p:blipFill>
          <a:blip r:embed="rId10"/>
          <a:stretch>
            <a:fillRect/>
          </a:stretch>
        </p:blipFill>
        <p:spPr>
          <a:xfrm>
            <a:off x="954521" y="4067294"/>
            <a:ext cx="2394160" cy="1325131"/>
          </a:xfrm>
          <a:prstGeom prst="rect">
            <a:avLst/>
          </a:prstGeom>
        </p:spPr>
      </p:pic>
      <p:pic>
        <p:nvPicPr>
          <p:cNvPr id="18" name="Picture 17">
            <a:extLst>
              <a:ext uri="{FF2B5EF4-FFF2-40B4-BE49-F238E27FC236}">
                <a16:creationId xmlns:a16="http://schemas.microsoft.com/office/drawing/2014/main" id="{9C42F675-F01C-46CC-82F7-AF1D0CC7A908}"/>
              </a:ext>
            </a:extLst>
          </p:cNvPr>
          <p:cNvPicPr>
            <a:picLocks noChangeAspect="1"/>
          </p:cNvPicPr>
          <p:nvPr/>
        </p:nvPicPr>
        <p:blipFill>
          <a:blip r:embed="rId11"/>
          <a:stretch>
            <a:fillRect/>
          </a:stretch>
        </p:blipFill>
        <p:spPr>
          <a:xfrm>
            <a:off x="961306" y="2718486"/>
            <a:ext cx="2387375" cy="1345425"/>
          </a:xfrm>
          <a:prstGeom prst="rect">
            <a:avLst/>
          </a:prstGeom>
        </p:spPr>
      </p:pic>
      <p:pic>
        <p:nvPicPr>
          <p:cNvPr id="23" name="Picture 31">
            <a:extLst>
              <a:ext uri="{FF2B5EF4-FFF2-40B4-BE49-F238E27FC236}">
                <a16:creationId xmlns:a16="http://schemas.microsoft.com/office/drawing/2014/main" id="{996F6688-705C-41FD-A110-2EF815A22FF5}"/>
              </a:ext>
            </a:extLst>
          </p:cNvPr>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4089" y="4040805"/>
            <a:ext cx="2342223" cy="136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C60A708A-2C29-4D81-A788-70A01FFC6497}"/>
              </a:ext>
            </a:extLst>
          </p:cNvPr>
          <p:cNvPicPr>
            <a:picLocks noChangeAspect="1"/>
          </p:cNvPicPr>
          <p:nvPr/>
        </p:nvPicPr>
        <p:blipFill>
          <a:blip r:embed="rId13"/>
          <a:stretch>
            <a:fillRect/>
          </a:stretch>
        </p:blipFill>
        <p:spPr>
          <a:xfrm>
            <a:off x="3348681" y="4063912"/>
            <a:ext cx="2305410" cy="1315089"/>
          </a:xfrm>
          <a:prstGeom prst="rect">
            <a:avLst/>
          </a:prstGeom>
        </p:spPr>
      </p:pic>
      <p:pic>
        <p:nvPicPr>
          <p:cNvPr id="24" name="Picture 23">
            <a:extLst>
              <a:ext uri="{FF2B5EF4-FFF2-40B4-BE49-F238E27FC236}">
                <a16:creationId xmlns:a16="http://schemas.microsoft.com/office/drawing/2014/main" id="{83A91DAF-8443-4521-9A59-58EAC490F4D4}"/>
              </a:ext>
            </a:extLst>
          </p:cNvPr>
          <p:cNvPicPr>
            <a:picLocks noChangeAspect="1"/>
          </p:cNvPicPr>
          <p:nvPr/>
        </p:nvPicPr>
        <p:blipFill>
          <a:blip r:embed="rId14"/>
          <a:stretch>
            <a:fillRect/>
          </a:stretch>
        </p:blipFill>
        <p:spPr>
          <a:xfrm>
            <a:off x="5649940" y="2734223"/>
            <a:ext cx="2342223" cy="1329688"/>
          </a:xfrm>
          <a:prstGeom prst="rect">
            <a:avLst/>
          </a:prstGeom>
        </p:spPr>
      </p:pic>
    </p:spTree>
    <p:extLst>
      <p:ext uri="{BB962C8B-B14F-4D97-AF65-F5344CB8AC3E}">
        <p14:creationId xmlns:p14="http://schemas.microsoft.com/office/powerpoint/2010/main" val="1123642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51521" y="379963"/>
            <a:ext cx="8998610"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just"/>
            <a:r>
              <a:rPr lang="tr-TR" sz="1800" dirty="0">
                <a:cs typeface="Times New Roman" panose="02020603050405020304" pitchFamily="18" charset="0"/>
              </a:rPr>
              <a:t>PPP </a:t>
            </a:r>
            <a:r>
              <a:rPr lang="tr-TR" sz="1800" dirty="0" err="1">
                <a:cs typeface="Times New Roman" panose="02020603050405020304" pitchFamily="18" charset="0"/>
              </a:rPr>
              <a:t>Contract</a:t>
            </a:r>
            <a:r>
              <a:rPr lang="tr-TR" sz="1800" dirty="0">
                <a:cs typeface="Times New Roman" panose="02020603050405020304" pitchFamily="18" charset="0"/>
              </a:rPr>
              <a:t> </a:t>
            </a:r>
            <a:r>
              <a:rPr lang="tr-TR" sz="1800" dirty="0" err="1">
                <a:cs typeface="Times New Roman" panose="02020603050405020304" pitchFamily="18" charset="0"/>
              </a:rPr>
              <a:t>Types</a:t>
            </a:r>
            <a:endParaRPr lang="tr-TR" sz="1800" u="sng" dirty="0">
              <a:cs typeface="Times New Roman" panose="02020603050405020304" pitchFamily="18" charset="0"/>
            </a:endParaRPr>
          </a:p>
        </p:txBody>
      </p:sp>
      <p:sp>
        <p:nvSpPr>
          <p:cNvPr id="10" name="TextBox 9"/>
          <p:cNvSpPr txBox="1"/>
          <p:nvPr/>
        </p:nvSpPr>
        <p:spPr>
          <a:xfrm>
            <a:off x="4196835" y="6553384"/>
            <a:ext cx="792088" cy="276999"/>
          </a:xfrm>
          <a:prstGeom prst="rect">
            <a:avLst/>
          </a:prstGeom>
          <a:solidFill>
            <a:schemeClr val="bg1"/>
          </a:solidFill>
        </p:spPr>
        <p:txBody>
          <a:bodyPr wrap="square" rtlCol="0">
            <a:spAutoFit/>
          </a:bodyPr>
          <a:lstStyle/>
          <a:p>
            <a:r>
              <a:rPr lang="en-US" sz="1200" dirty="0">
                <a:solidFill>
                  <a:schemeClr val="tx1"/>
                </a:solidFill>
              </a:rPr>
              <a:t>1</a:t>
            </a:r>
          </a:p>
        </p:txBody>
      </p:sp>
      <p:sp>
        <p:nvSpPr>
          <p:cNvPr id="3" name="TextBox 2"/>
          <p:cNvSpPr txBox="1"/>
          <p:nvPr/>
        </p:nvSpPr>
        <p:spPr>
          <a:xfrm>
            <a:off x="179512" y="968837"/>
            <a:ext cx="8652638" cy="6093976"/>
          </a:xfrm>
          <a:prstGeom prst="rect">
            <a:avLst/>
          </a:prstGeom>
          <a:noFill/>
        </p:spPr>
        <p:txBody>
          <a:bodyPr wrap="square" rtlCol="0">
            <a:spAutoFit/>
          </a:bodyPr>
          <a:lstStyle/>
          <a:p>
            <a:pPr algn="just"/>
            <a:endParaRPr lang="tr-TR" sz="1300" b="1" dirty="0">
              <a:solidFill>
                <a:schemeClr val="tx1"/>
              </a:solidFill>
              <a:latin typeface="Times New Roman" panose="02020603050405020304" pitchFamily="18" charset="0"/>
              <a:cs typeface="Times New Roman" panose="02020603050405020304" pitchFamily="18" charset="0"/>
            </a:endParaRPr>
          </a:p>
          <a:p>
            <a:pPr algn="just"/>
            <a:r>
              <a:rPr lang="tr-TR" sz="1300" dirty="0">
                <a:solidFill>
                  <a:schemeClr val="tx1"/>
                </a:solidFill>
                <a:latin typeface="Candara" panose="020E0502030303020204" pitchFamily="34" charset="0"/>
                <a:cs typeface="Times New Roman" panose="02020603050405020304" pitchFamily="18" charset="0"/>
              </a:rPr>
              <a:t>T</a:t>
            </a:r>
            <a:r>
              <a:rPr lang="en-US" sz="1300" dirty="0">
                <a:solidFill>
                  <a:schemeClr val="tx1"/>
                </a:solidFill>
                <a:latin typeface="Candara" panose="020E0502030303020204" pitchFamily="34" charset="0"/>
                <a:cs typeface="Times New Roman" panose="02020603050405020304" pitchFamily="18" charset="0"/>
              </a:rPr>
              <a:t>he functions for which the private party is responsible vary and depend on the type of asset and service involved. Typical functions include:</a:t>
            </a:r>
            <a:endParaRPr lang="tr-TR" sz="1300" dirty="0">
              <a:solidFill>
                <a:schemeClr val="tx1"/>
              </a:solidFill>
              <a:latin typeface="Candara" panose="020E0502030303020204" pitchFamily="34" charset="0"/>
              <a:cs typeface="Times New Roman" panose="02020603050405020304" pitchFamily="18" charset="0"/>
            </a:endParaRPr>
          </a:p>
          <a:p>
            <a:pPr algn="just"/>
            <a:endParaRPr lang="tr-TR" sz="1300" b="1" dirty="0">
              <a:solidFill>
                <a:schemeClr val="tx1"/>
              </a:solidFill>
              <a:latin typeface="Candara" panose="020E0502030303020204" pitchFamily="34" charset="0"/>
              <a:cs typeface="Times New Roman" panose="02020603050405020304" pitchFamily="18" charset="0"/>
            </a:endParaRPr>
          </a:p>
          <a:p>
            <a:pPr marL="171450" indent="-171450" algn="just">
              <a:buFont typeface="Arial" panose="020B0604020202020204" pitchFamily="34" charset="0"/>
              <a:buChar char="•"/>
            </a:pPr>
            <a:r>
              <a:rPr lang="tr-TR" sz="1300" b="1" dirty="0">
                <a:solidFill>
                  <a:schemeClr val="tx1"/>
                </a:solidFill>
                <a:latin typeface="Candara" panose="020E0502030303020204" pitchFamily="34" charset="0"/>
                <a:cs typeface="Times New Roman" panose="02020603050405020304" pitchFamily="18" charset="0"/>
              </a:rPr>
              <a:t>D</a:t>
            </a:r>
            <a:r>
              <a:rPr lang="en-GB" sz="1300" b="1" dirty="0" err="1">
                <a:solidFill>
                  <a:schemeClr val="tx1"/>
                </a:solidFill>
                <a:latin typeface="Candara" panose="020E0502030303020204" pitchFamily="34" charset="0"/>
                <a:cs typeface="Times New Roman" panose="02020603050405020304" pitchFamily="18" charset="0"/>
              </a:rPr>
              <a:t>esign</a:t>
            </a:r>
            <a:r>
              <a:rPr lang="en-US" sz="1300" b="1" dirty="0">
                <a:solidFill>
                  <a:schemeClr val="tx1"/>
                </a:solidFill>
                <a:latin typeface="Candara" panose="020E0502030303020204" pitchFamily="34" charset="0"/>
                <a:cs typeface="Times New Roman" panose="02020603050405020304" pitchFamily="18" charset="0"/>
              </a:rPr>
              <a:t> (also called engineering work)</a:t>
            </a:r>
            <a:r>
              <a:rPr lang="tr-TR" sz="1300" b="1" dirty="0">
                <a:solidFill>
                  <a:schemeClr val="tx1"/>
                </a:solidFill>
                <a:latin typeface="Candara" panose="020E0502030303020204" pitchFamily="34" charset="0"/>
                <a:cs typeface="Times New Roman" panose="02020603050405020304" pitchFamily="18" charset="0"/>
              </a:rPr>
              <a:t>: </a:t>
            </a:r>
            <a:r>
              <a:rPr lang="en-US" sz="1300" dirty="0">
                <a:solidFill>
                  <a:schemeClr val="tx1"/>
                </a:solidFill>
                <a:latin typeface="Candara" panose="020E0502030303020204" pitchFamily="34" charset="0"/>
                <a:cs typeface="Times New Roman" panose="02020603050405020304" pitchFamily="18" charset="0"/>
              </a:rPr>
              <a:t>involves developing the project from initial concept and output requirements to construction-ready design specifications</a:t>
            </a:r>
            <a:r>
              <a:rPr lang="tr-TR" sz="1300" dirty="0">
                <a:solidFill>
                  <a:schemeClr val="tx1"/>
                </a:solidFill>
                <a:latin typeface="Candara" panose="020E0502030303020204" pitchFamily="34" charset="0"/>
                <a:cs typeface="Times New Roman" panose="02020603050405020304" pitchFamily="18" charset="0"/>
              </a:rPr>
              <a:t>,</a:t>
            </a:r>
          </a:p>
          <a:p>
            <a:pPr marL="171450" indent="-171450" algn="just">
              <a:buFont typeface="Arial" panose="020B0604020202020204" pitchFamily="34" charset="0"/>
              <a:buChar char="•"/>
            </a:pPr>
            <a:endParaRPr lang="en-US" sz="1300" dirty="0">
              <a:solidFill>
                <a:schemeClr val="tx1"/>
              </a:solidFill>
              <a:latin typeface="Candara" panose="020E0502030303020204" pitchFamily="34" charset="0"/>
              <a:cs typeface="Times New Roman" panose="02020603050405020304" pitchFamily="18" charset="0"/>
            </a:endParaRPr>
          </a:p>
          <a:p>
            <a:pPr marL="171450" indent="-171450" algn="just">
              <a:buFont typeface="Arial" panose="020B0604020202020204" pitchFamily="34" charset="0"/>
              <a:buChar char="•"/>
            </a:pPr>
            <a:r>
              <a:rPr lang="en-US" sz="1300" b="1" dirty="0">
                <a:solidFill>
                  <a:schemeClr val="tx1"/>
                </a:solidFill>
                <a:latin typeface="Candara" panose="020E0502030303020204" pitchFamily="34" charset="0"/>
                <a:cs typeface="Times New Roman" panose="02020603050405020304" pitchFamily="18" charset="0"/>
              </a:rPr>
              <a:t>Build, or Rehabilitate</a:t>
            </a:r>
            <a:r>
              <a:rPr lang="tr-TR" sz="1300" dirty="0">
                <a:solidFill>
                  <a:schemeClr val="tx1"/>
                </a:solidFill>
                <a:latin typeface="Candara" panose="020E0502030303020204" pitchFamily="34" charset="0"/>
                <a:cs typeface="Times New Roman" panose="02020603050405020304" pitchFamily="18" charset="0"/>
              </a:rPr>
              <a:t>: </a:t>
            </a:r>
            <a:r>
              <a:rPr lang="en-US" sz="1300" dirty="0">
                <a:solidFill>
                  <a:schemeClr val="tx1"/>
                </a:solidFill>
                <a:latin typeface="Candara" panose="020E0502030303020204" pitchFamily="34" charset="0"/>
                <a:cs typeface="Times New Roman" panose="02020603050405020304" pitchFamily="18" charset="0"/>
              </a:rPr>
              <a:t>when PPPs are used for new infrastructure assets, they typically require the private party to construct the asset and install all equipment. Where PPPs involve existing assets, the private party may be responsible for rehabilitating or extending the asset</a:t>
            </a:r>
            <a:r>
              <a:rPr lang="tr-TR" sz="1300" dirty="0">
                <a:solidFill>
                  <a:schemeClr val="tx1"/>
                </a:solidFill>
                <a:latin typeface="Candara" panose="020E0502030303020204" pitchFamily="34" charset="0"/>
                <a:cs typeface="Times New Roman" panose="02020603050405020304" pitchFamily="18" charset="0"/>
              </a:rPr>
              <a:t>,</a:t>
            </a:r>
          </a:p>
          <a:p>
            <a:pPr marL="171450" indent="-171450" algn="just">
              <a:buFont typeface="Arial" panose="020B0604020202020204" pitchFamily="34" charset="0"/>
              <a:buChar char="•"/>
            </a:pPr>
            <a:endParaRPr lang="en-US" sz="1300" dirty="0">
              <a:solidFill>
                <a:schemeClr val="tx1"/>
              </a:solidFill>
              <a:latin typeface="Candara" panose="020E0502030303020204" pitchFamily="34" charset="0"/>
              <a:cs typeface="Times New Roman" panose="02020603050405020304" pitchFamily="18" charset="0"/>
            </a:endParaRPr>
          </a:p>
          <a:p>
            <a:pPr marL="171450" indent="-171450" algn="just">
              <a:buFont typeface="Arial" panose="020B0604020202020204" pitchFamily="34" charset="0"/>
              <a:buChar char="•"/>
            </a:pPr>
            <a:r>
              <a:rPr lang="en-US" sz="1300" b="1" dirty="0">
                <a:solidFill>
                  <a:schemeClr val="tx1"/>
                </a:solidFill>
                <a:latin typeface="Candara" panose="020E0502030303020204" pitchFamily="34" charset="0"/>
                <a:cs typeface="Times New Roman" panose="02020603050405020304" pitchFamily="18" charset="0"/>
              </a:rPr>
              <a:t>Finance</a:t>
            </a:r>
            <a:r>
              <a:rPr lang="tr-TR" sz="1300" dirty="0">
                <a:solidFill>
                  <a:schemeClr val="tx1"/>
                </a:solidFill>
                <a:latin typeface="Candara" panose="020E0502030303020204" pitchFamily="34" charset="0"/>
                <a:cs typeface="Times New Roman" panose="02020603050405020304" pitchFamily="18" charset="0"/>
              </a:rPr>
              <a:t>: </a:t>
            </a:r>
            <a:r>
              <a:rPr lang="en-US" sz="1300" dirty="0">
                <a:solidFill>
                  <a:schemeClr val="tx1"/>
                </a:solidFill>
                <a:latin typeface="Candara" panose="020E0502030303020204" pitchFamily="34" charset="0"/>
                <a:cs typeface="Times New Roman" panose="02020603050405020304" pitchFamily="18" charset="0"/>
              </a:rPr>
              <a:t>when a PPP includes building or rehabilitating the asset, the private party is typically also required to finance all or part of the necessary capital expenditure, as described further in How PPPs Are Financed</a:t>
            </a:r>
            <a:r>
              <a:rPr lang="tr-TR" sz="1300" dirty="0">
                <a:solidFill>
                  <a:schemeClr val="tx1"/>
                </a:solidFill>
                <a:latin typeface="Candara" panose="020E0502030303020204" pitchFamily="34" charset="0"/>
                <a:cs typeface="Times New Roman" panose="02020603050405020304" pitchFamily="18" charset="0"/>
              </a:rPr>
              <a:t>,</a:t>
            </a:r>
          </a:p>
          <a:p>
            <a:pPr marL="171450" indent="-171450" algn="just">
              <a:buFont typeface="Arial" panose="020B0604020202020204" pitchFamily="34" charset="0"/>
              <a:buChar char="•"/>
            </a:pPr>
            <a:endParaRPr lang="en-US" sz="1300" dirty="0">
              <a:solidFill>
                <a:schemeClr val="tx1"/>
              </a:solidFill>
              <a:latin typeface="Candara" panose="020E0502030303020204" pitchFamily="34" charset="0"/>
              <a:cs typeface="Times New Roman" panose="02020603050405020304" pitchFamily="18" charset="0"/>
            </a:endParaRPr>
          </a:p>
          <a:p>
            <a:pPr marL="171450" indent="-171450" algn="just">
              <a:buFont typeface="Arial" panose="020B0604020202020204" pitchFamily="34" charset="0"/>
              <a:buChar char="•"/>
            </a:pPr>
            <a:r>
              <a:rPr lang="en-US" sz="1300" b="1" dirty="0">
                <a:solidFill>
                  <a:schemeClr val="tx1"/>
                </a:solidFill>
                <a:latin typeface="Candara" panose="020E0502030303020204" pitchFamily="34" charset="0"/>
                <a:cs typeface="Times New Roman" panose="02020603050405020304" pitchFamily="18" charset="0"/>
              </a:rPr>
              <a:t>Maintain</a:t>
            </a:r>
            <a:r>
              <a:rPr lang="tr-TR" sz="1300" dirty="0">
                <a:solidFill>
                  <a:schemeClr val="tx1"/>
                </a:solidFill>
                <a:latin typeface="Candara" panose="020E0502030303020204" pitchFamily="34" charset="0"/>
                <a:cs typeface="Times New Roman" panose="02020603050405020304" pitchFamily="18" charset="0"/>
              </a:rPr>
              <a:t>: </a:t>
            </a:r>
            <a:r>
              <a:rPr lang="en-US" sz="1300" dirty="0">
                <a:solidFill>
                  <a:schemeClr val="tx1"/>
                </a:solidFill>
                <a:latin typeface="Candara" panose="020E0502030303020204" pitchFamily="34" charset="0"/>
                <a:cs typeface="Times New Roman" panose="02020603050405020304" pitchFamily="18" charset="0"/>
              </a:rPr>
              <a:t>PPPs assign responsibility to the private party for maintaining an infrastructure asset to a specified standard over the life of the contract. This is a fundamental feature of PPP contracts</a:t>
            </a:r>
            <a:r>
              <a:rPr lang="tr-TR" sz="1300" dirty="0">
                <a:solidFill>
                  <a:schemeClr val="tx1"/>
                </a:solidFill>
                <a:latin typeface="Candara" panose="020E0502030303020204" pitchFamily="34" charset="0"/>
                <a:cs typeface="Times New Roman" panose="02020603050405020304" pitchFamily="18" charset="0"/>
              </a:rPr>
              <a:t>,</a:t>
            </a:r>
          </a:p>
          <a:p>
            <a:pPr marL="171450" indent="-171450" algn="just">
              <a:buFont typeface="Arial" panose="020B0604020202020204" pitchFamily="34" charset="0"/>
              <a:buChar char="•"/>
            </a:pPr>
            <a:endParaRPr lang="en-US" sz="1300" dirty="0">
              <a:solidFill>
                <a:schemeClr val="tx1"/>
              </a:solidFill>
              <a:latin typeface="Candara" panose="020E0502030303020204" pitchFamily="34" charset="0"/>
              <a:cs typeface="Times New Roman" panose="02020603050405020304" pitchFamily="18" charset="0"/>
            </a:endParaRPr>
          </a:p>
          <a:p>
            <a:pPr marL="171450" indent="-171450" algn="just">
              <a:buFont typeface="Arial" panose="020B0604020202020204" pitchFamily="34" charset="0"/>
              <a:buChar char="•"/>
            </a:pPr>
            <a:r>
              <a:rPr lang="en-US" sz="1300" b="1" dirty="0">
                <a:solidFill>
                  <a:schemeClr val="tx1"/>
                </a:solidFill>
                <a:latin typeface="Candara" panose="020E0502030303020204" pitchFamily="34" charset="0"/>
                <a:cs typeface="Times New Roman" panose="02020603050405020304" pitchFamily="18" charset="0"/>
              </a:rPr>
              <a:t>Operate</a:t>
            </a:r>
            <a:r>
              <a:rPr lang="tr-TR" sz="1300" dirty="0">
                <a:solidFill>
                  <a:schemeClr val="tx1"/>
                </a:solidFill>
                <a:latin typeface="Candara" panose="020E0502030303020204" pitchFamily="34" charset="0"/>
                <a:cs typeface="Times New Roman" panose="02020603050405020304" pitchFamily="18" charset="0"/>
              </a:rPr>
              <a:t>: </a:t>
            </a:r>
            <a:r>
              <a:rPr lang="en-US" sz="1300" dirty="0">
                <a:solidFill>
                  <a:schemeClr val="tx1"/>
                </a:solidFill>
                <a:latin typeface="Candara" panose="020E0502030303020204" pitchFamily="34" charset="0"/>
                <a:cs typeface="Times New Roman" panose="02020603050405020304" pitchFamily="18" charset="0"/>
              </a:rPr>
              <a:t>the operating responsibilities of the private party to a PPP can vary widely, depending on the nature of the underlying asset and associated service. For example, the private party could be responsible for</a:t>
            </a:r>
            <a:r>
              <a:rPr lang="tr-TR" sz="1300" dirty="0">
                <a:solidFill>
                  <a:schemeClr val="tx1"/>
                </a:solidFill>
                <a:latin typeface="Candara" panose="020E0502030303020204" pitchFamily="34" charset="0"/>
                <a:cs typeface="Times New Roman" panose="02020603050405020304" pitchFamily="18" charset="0"/>
              </a:rPr>
              <a:t>,</a:t>
            </a:r>
          </a:p>
          <a:p>
            <a:pPr marL="171450" indent="-171450" algn="just">
              <a:buFont typeface="Arial" panose="020B0604020202020204" pitchFamily="34" charset="0"/>
              <a:buChar char="•"/>
            </a:pPr>
            <a:endParaRPr lang="en-US" sz="1300" dirty="0">
              <a:solidFill>
                <a:schemeClr val="tx1"/>
              </a:solidFill>
              <a:latin typeface="Candara" panose="020E0502030303020204" pitchFamily="34" charset="0"/>
              <a:cs typeface="Times New Roman" panose="02020603050405020304" pitchFamily="18" charset="0"/>
            </a:endParaRPr>
          </a:p>
          <a:p>
            <a:pPr marL="171450" indent="-171450" algn="just">
              <a:buFont typeface="Arial" panose="020B0604020202020204" pitchFamily="34" charset="0"/>
              <a:buChar char="•"/>
            </a:pPr>
            <a:r>
              <a:rPr lang="en-US" sz="1300" b="1" dirty="0">
                <a:solidFill>
                  <a:schemeClr val="tx1"/>
                </a:solidFill>
                <a:latin typeface="Candara" panose="020E0502030303020204" pitchFamily="34" charset="0"/>
                <a:cs typeface="Times New Roman" panose="02020603050405020304" pitchFamily="18" charset="0"/>
              </a:rPr>
              <a:t>Technical operation of an asset</a:t>
            </a:r>
            <a:r>
              <a:rPr lang="en-US" sz="1300" dirty="0">
                <a:solidFill>
                  <a:schemeClr val="tx1"/>
                </a:solidFill>
                <a:latin typeface="Candara" panose="020E0502030303020204" pitchFamily="34" charset="0"/>
                <a:cs typeface="Times New Roman" panose="02020603050405020304" pitchFamily="18" charset="0"/>
              </a:rPr>
              <a:t> and providing a bulk service to a government off-taker—for example, a bulk water treatment plant</a:t>
            </a:r>
            <a:r>
              <a:rPr lang="tr-TR" sz="1300" dirty="0">
                <a:solidFill>
                  <a:schemeClr val="tx1"/>
                </a:solidFill>
                <a:latin typeface="Candara" panose="020E0502030303020204" pitchFamily="34" charset="0"/>
                <a:cs typeface="Times New Roman" panose="02020603050405020304" pitchFamily="18" charset="0"/>
              </a:rPr>
              <a:t>,</a:t>
            </a:r>
          </a:p>
          <a:p>
            <a:pPr marL="171450" indent="-171450" algn="just">
              <a:buFont typeface="Arial" panose="020B0604020202020204" pitchFamily="34" charset="0"/>
              <a:buChar char="•"/>
            </a:pPr>
            <a:endParaRPr lang="en-US" sz="1300" dirty="0">
              <a:solidFill>
                <a:schemeClr val="tx1"/>
              </a:solidFill>
              <a:latin typeface="Candara" panose="020E0502030303020204" pitchFamily="34" charset="0"/>
              <a:cs typeface="Times New Roman" panose="02020603050405020304" pitchFamily="18" charset="0"/>
            </a:endParaRPr>
          </a:p>
          <a:p>
            <a:pPr marL="171450" indent="-171450" algn="just">
              <a:buFont typeface="Arial" panose="020B0604020202020204" pitchFamily="34" charset="0"/>
              <a:buChar char="•"/>
            </a:pPr>
            <a:r>
              <a:rPr lang="en-US" sz="1300" b="1" dirty="0">
                <a:solidFill>
                  <a:schemeClr val="tx1"/>
                </a:solidFill>
                <a:latin typeface="Candara" panose="020E0502030303020204" pitchFamily="34" charset="0"/>
                <a:cs typeface="Times New Roman" panose="02020603050405020304" pitchFamily="18" charset="0"/>
              </a:rPr>
              <a:t>Technical operation of an asset</a:t>
            </a:r>
            <a:r>
              <a:rPr lang="tr-TR" sz="1300" dirty="0">
                <a:solidFill>
                  <a:schemeClr val="tx1"/>
                </a:solidFill>
                <a:latin typeface="Candara" panose="020E0502030303020204" pitchFamily="34" charset="0"/>
                <a:cs typeface="Times New Roman" panose="02020603050405020304" pitchFamily="18" charset="0"/>
              </a:rPr>
              <a:t> </a:t>
            </a:r>
            <a:r>
              <a:rPr lang="en-US" sz="1300" dirty="0">
                <a:solidFill>
                  <a:schemeClr val="tx1"/>
                </a:solidFill>
                <a:latin typeface="Candara" panose="020E0502030303020204" pitchFamily="34" charset="0"/>
                <a:cs typeface="Times New Roman" panose="02020603050405020304" pitchFamily="18" charset="0"/>
              </a:rPr>
              <a:t>and providing services directly to users—for example, a PPP for a water distribution system</a:t>
            </a:r>
            <a:r>
              <a:rPr lang="tr-TR" sz="1300" dirty="0">
                <a:solidFill>
                  <a:schemeClr val="tx1"/>
                </a:solidFill>
                <a:latin typeface="Candara" panose="020E0502030303020204" pitchFamily="34" charset="0"/>
                <a:cs typeface="Times New Roman" panose="02020603050405020304" pitchFamily="18" charset="0"/>
              </a:rPr>
              <a:t>,</a:t>
            </a:r>
          </a:p>
          <a:p>
            <a:pPr marL="171450" indent="-171450" algn="just">
              <a:buFont typeface="Arial" panose="020B0604020202020204" pitchFamily="34" charset="0"/>
              <a:buChar char="•"/>
            </a:pPr>
            <a:endParaRPr lang="en-US" sz="1300" dirty="0">
              <a:solidFill>
                <a:schemeClr val="tx1"/>
              </a:solidFill>
              <a:latin typeface="Candara" panose="020E0502030303020204" pitchFamily="34" charset="0"/>
              <a:cs typeface="Times New Roman" panose="02020603050405020304" pitchFamily="18" charset="0"/>
            </a:endParaRPr>
          </a:p>
          <a:p>
            <a:pPr marL="171450" indent="-171450" algn="just">
              <a:buFont typeface="Arial" panose="020B0604020202020204" pitchFamily="34" charset="0"/>
              <a:buChar char="•"/>
            </a:pPr>
            <a:r>
              <a:rPr lang="en-US" sz="1300" b="1" dirty="0">
                <a:solidFill>
                  <a:schemeClr val="tx1"/>
                </a:solidFill>
                <a:latin typeface="Candara" panose="020E0502030303020204" pitchFamily="34" charset="0"/>
                <a:cs typeface="Times New Roman" panose="02020603050405020304" pitchFamily="18" charset="0"/>
              </a:rPr>
              <a:t>Providing support services</a:t>
            </a:r>
            <a:r>
              <a:rPr lang="en-US" sz="1300" dirty="0">
                <a:solidFill>
                  <a:schemeClr val="tx1"/>
                </a:solidFill>
                <a:latin typeface="Candara" panose="020E0502030303020204" pitchFamily="34" charset="0"/>
                <a:cs typeface="Times New Roman" panose="02020603050405020304" pitchFamily="18" charset="0"/>
              </a:rPr>
              <a:t> with the government agency remaining responsible for delivering the public service to users—for example, a PPP for a school building that includes janitorial service</a:t>
            </a:r>
            <a:r>
              <a:rPr lang="tr-TR" sz="1300" dirty="0">
                <a:solidFill>
                  <a:schemeClr val="tx1"/>
                </a:solidFill>
                <a:latin typeface="Candara" panose="020E0502030303020204" pitchFamily="34" charset="0"/>
                <a:cs typeface="Times New Roman" panose="02020603050405020304" pitchFamily="18" charset="0"/>
              </a:rPr>
              <a:t>.		</a:t>
            </a:r>
          </a:p>
          <a:p>
            <a:pPr algn="just"/>
            <a:r>
              <a:rPr lang="en-US" sz="1300" dirty="0">
                <a:solidFill>
                  <a:schemeClr val="tx1"/>
                </a:solidFill>
                <a:latin typeface="Candara" panose="020E0502030303020204" pitchFamily="34" charset="0"/>
                <a:cs typeface="Times New Roman" panose="02020603050405020304" pitchFamily="18" charset="0"/>
              </a:rPr>
              <a:t> </a:t>
            </a:r>
            <a:endParaRPr lang="tr-TR" sz="1300" dirty="0">
              <a:solidFill>
                <a:schemeClr val="tx1"/>
              </a:solidFill>
              <a:latin typeface="Candara" panose="020E0502030303020204" pitchFamily="34" charset="0"/>
              <a:cs typeface="Times New Roman" panose="02020603050405020304" pitchFamily="18" charset="0"/>
            </a:endParaRPr>
          </a:p>
          <a:p>
            <a:pPr marL="742950" lvl="1" indent="-285750" algn="l">
              <a:buFont typeface="Wingdings" panose="05000000000000000000" pitchFamily="2" charset="2"/>
              <a:buChar char="ü"/>
            </a:pPr>
            <a:endParaRPr lang="tr-TR" sz="1300" dirty="0">
              <a:solidFill>
                <a:schemeClr val="tx1"/>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602996" y="320030"/>
            <a:ext cx="1066800" cy="361950"/>
          </a:xfrm>
          <a:prstGeom prst="rect">
            <a:avLst/>
          </a:prstGeom>
        </p:spPr>
      </p:pic>
      <p:sp>
        <p:nvSpPr>
          <p:cNvPr id="15" name="TextBox 14"/>
          <p:cNvSpPr txBox="1"/>
          <p:nvPr/>
        </p:nvSpPr>
        <p:spPr>
          <a:xfrm>
            <a:off x="7884368" y="6453336"/>
            <a:ext cx="504056" cy="276999"/>
          </a:xfrm>
          <a:prstGeom prst="rect">
            <a:avLst/>
          </a:prstGeom>
          <a:noFill/>
        </p:spPr>
        <p:txBody>
          <a:bodyPr wrap="square" rtlCol="0">
            <a:spAutoFit/>
          </a:bodyPr>
          <a:lstStyle/>
          <a:p>
            <a:r>
              <a:rPr lang="tr-TR" sz="1200" dirty="0">
                <a:solidFill>
                  <a:schemeClr val="tx1"/>
                </a:solidFill>
                <a:latin typeface="Times New Roman" panose="02020603050405020304" pitchFamily="18" charset="0"/>
                <a:cs typeface="Times New Roman" panose="02020603050405020304" pitchFamily="18" charset="0"/>
              </a:rPr>
              <a:t>7</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17737" y="6581001"/>
            <a:ext cx="198279" cy="239141"/>
          </a:xfrm>
          <a:prstGeom prst="rect">
            <a:avLst/>
          </a:prstGeom>
          <a:solidFill>
            <a:schemeClr val="bg1"/>
          </a:solidFill>
          <a:ln>
            <a:solidFill>
              <a:schemeClr val="bg1"/>
            </a:solidFill>
          </a:ln>
        </p:spPr>
        <p:txBody>
          <a:bodyPr wrap="square" rtlCol="0">
            <a:spAutoFit/>
          </a:bodyPr>
          <a:lstStyle/>
          <a:p>
            <a:endParaRPr lang="en-US" dirty="0"/>
          </a:p>
        </p:txBody>
      </p:sp>
      <p:sp>
        <p:nvSpPr>
          <p:cNvPr id="14" name="TextBox 13"/>
          <p:cNvSpPr txBox="1"/>
          <p:nvPr/>
        </p:nvSpPr>
        <p:spPr>
          <a:xfrm>
            <a:off x="1871700" y="6561078"/>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88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90430" y="394025"/>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kern="0" dirty="0"/>
              <a:t>PPP </a:t>
            </a:r>
            <a:r>
              <a:rPr lang="tr-TR" sz="1800" kern="0" dirty="0" err="1"/>
              <a:t>Models</a:t>
            </a:r>
            <a:r>
              <a:rPr lang="tr-TR" sz="1800" kern="0" dirty="0"/>
              <a:t> in </a:t>
            </a:r>
            <a:r>
              <a:rPr lang="tr-TR" sz="1800" kern="0" dirty="0" err="1"/>
              <a:t>Turkey</a:t>
            </a:r>
            <a:endParaRPr lang="en-US" sz="1800" dirty="0"/>
          </a:p>
        </p:txBody>
      </p:sp>
      <p:pic>
        <p:nvPicPr>
          <p:cNvPr id="13" name="Picture 12"/>
          <p:cNvPicPr>
            <a:picLocks noChangeAspect="1"/>
          </p:cNvPicPr>
          <p:nvPr/>
        </p:nvPicPr>
        <p:blipFill>
          <a:blip r:embed="rId3"/>
          <a:stretch>
            <a:fillRect/>
          </a:stretch>
        </p:blipFill>
        <p:spPr>
          <a:xfrm>
            <a:off x="7602996" y="320030"/>
            <a:ext cx="1066800" cy="361950"/>
          </a:xfrm>
          <a:prstGeom prst="rect">
            <a:avLst/>
          </a:prstGeom>
        </p:spPr>
      </p:pic>
      <p:sp>
        <p:nvSpPr>
          <p:cNvPr id="14" name="TextBox 13"/>
          <p:cNvSpPr txBox="1"/>
          <p:nvPr/>
        </p:nvSpPr>
        <p:spPr>
          <a:xfrm>
            <a:off x="2573521" y="6570230"/>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884368" y="6453336"/>
            <a:ext cx="504056" cy="276999"/>
          </a:xfrm>
          <a:prstGeom prst="rect">
            <a:avLst/>
          </a:prstGeom>
          <a:noFill/>
        </p:spPr>
        <p:txBody>
          <a:bodyPr wrap="square" rtlCol="0">
            <a:spAutoFit/>
          </a:bodyPr>
          <a:lstStyle/>
          <a:p>
            <a:r>
              <a:rPr lang="tr-TR" sz="1200" dirty="0">
                <a:solidFill>
                  <a:schemeClr val="tx1"/>
                </a:solidFill>
                <a:latin typeface="Times New Roman" panose="02020603050405020304" pitchFamily="18" charset="0"/>
                <a:cs typeface="Times New Roman" panose="02020603050405020304" pitchFamily="18" charset="0"/>
              </a:rPr>
              <a:t>8</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1D7B9F-6059-4255-A73D-F8ABB373D54E}"/>
              </a:ext>
            </a:extLst>
          </p:cNvPr>
          <p:cNvSpPr txBox="1"/>
          <p:nvPr/>
        </p:nvSpPr>
        <p:spPr>
          <a:xfrm>
            <a:off x="198386" y="1196752"/>
            <a:ext cx="8490284" cy="5286062"/>
          </a:xfrm>
          <a:prstGeom prst="rect">
            <a:avLst/>
          </a:prstGeom>
          <a:noFill/>
        </p:spPr>
        <p:txBody>
          <a:bodyPr wrap="square" rtlCol="0">
            <a:spAutoFit/>
          </a:bodyPr>
          <a:lstStyle/>
          <a:p>
            <a:pPr algn="just"/>
            <a:r>
              <a:rPr lang="tr-TR" sz="1250" b="1" u="sng" dirty="0">
                <a:solidFill>
                  <a:schemeClr val="tx1"/>
                </a:solidFill>
                <a:latin typeface="Candara" panose="020E0502030303020204" pitchFamily="34" charset="0"/>
                <a:cs typeface="Times New Roman" panose="02020603050405020304" pitchFamily="18" charset="0"/>
              </a:rPr>
              <a:t>1. </a:t>
            </a:r>
            <a:r>
              <a:rPr lang="en-US" sz="1250" b="1" u="sng" dirty="0">
                <a:solidFill>
                  <a:schemeClr val="tx1"/>
                </a:solidFill>
                <a:latin typeface="Candara" panose="020E0502030303020204" pitchFamily="34" charset="0"/>
                <a:cs typeface="Times New Roman" panose="02020603050405020304" pitchFamily="18" charset="0"/>
              </a:rPr>
              <a:t>TOR - Concession method: </a:t>
            </a:r>
            <a:r>
              <a:rPr lang="en-US" sz="1250" dirty="0">
                <a:solidFill>
                  <a:schemeClr val="tx1"/>
                </a:solidFill>
                <a:latin typeface="Candara" panose="020E0502030303020204" pitchFamily="34" charset="0"/>
                <a:cs typeface="Times New Roman" panose="02020603050405020304" pitchFamily="18" charset="0"/>
              </a:rPr>
              <a:t>The TOR model in general refers to an administration transferring the operation of its assets for a designated period to the private sector in consideration for a payment. Ownership of the asset remains with the administration.</a:t>
            </a:r>
            <a:endParaRPr lang="tr-TR" sz="1250" dirty="0">
              <a:solidFill>
                <a:schemeClr val="tx1"/>
              </a:solidFill>
              <a:latin typeface="Candara" panose="020E0502030303020204" pitchFamily="34" charset="0"/>
              <a:cs typeface="Times New Roman" panose="02020603050405020304" pitchFamily="18" charset="0"/>
            </a:endParaRPr>
          </a:p>
          <a:p>
            <a:pPr algn="just"/>
            <a:endParaRPr lang="en-US" sz="1250" dirty="0">
              <a:solidFill>
                <a:schemeClr val="tx1"/>
              </a:solidFill>
              <a:latin typeface="Candara" panose="020E0502030303020204" pitchFamily="34" charset="0"/>
              <a:cs typeface="Times New Roman" panose="02020603050405020304" pitchFamily="18" charset="0"/>
            </a:endParaRPr>
          </a:p>
          <a:p>
            <a:pPr algn="just"/>
            <a:r>
              <a:rPr lang="tr-TR" sz="1250" b="1" u="sng" dirty="0">
                <a:solidFill>
                  <a:schemeClr val="tx1"/>
                </a:solidFill>
                <a:latin typeface="Candara" panose="020E0502030303020204" pitchFamily="34" charset="0"/>
                <a:cs typeface="Times New Roman" panose="02020603050405020304" pitchFamily="18" charset="0"/>
              </a:rPr>
              <a:t>2.1 </a:t>
            </a:r>
            <a:r>
              <a:rPr lang="en-US" sz="1250" b="1" u="sng" dirty="0">
                <a:solidFill>
                  <a:schemeClr val="tx1"/>
                </a:solidFill>
                <a:latin typeface="Candara" panose="020E0502030303020204" pitchFamily="34" charset="0"/>
                <a:cs typeface="Times New Roman" panose="02020603050405020304" pitchFamily="18" charset="0"/>
              </a:rPr>
              <a:t>BOT – Concession method: </a:t>
            </a:r>
            <a:r>
              <a:rPr lang="en-US" sz="1250" dirty="0">
                <a:solidFill>
                  <a:schemeClr val="tx1"/>
                </a:solidFill>
                <a:latin typeface="Candara" panose="020E0502030303020204" pitchFamily="34" charset="0"/>
                <a:cs typeface="Times New Roman" panose="02020603050405020304" pitchFamily="18" charset="0"/>
              </a:rPr>
              <a:t>Today, the BOT model and concession method are used concurrently for many PPP projects. The concession route is used mainly for the transfer of operating rights to existing publicly-owned infrastructure, such as ports, roads, and electricity distribution facilities. This method was used to transfer the operation rights to sizeable ports, as well as a portion of the entirety of the country’s vehicle safety inspection stations, to the private sector.</a:t>
            </a:r>
            <a:endParaRPr lang="tr-TR" sz="1250" dirty="0">
              <a:solidFill>
                <a:schemeClr val="tx1"/>
              </a:solidFill>
              <a:latin typeface="Candara" panose="020E0502030303020204" pitchFamily="34" charset="0"/>
              <a:cs typeface="Times New Roman" panose="02020603050405020304" pitchFamily="18" charset="0"/>
            </a:endParaRPr>
          </a:p>
          <a:p>
            <a:pPr algn="just"/>
            <a:endParaRPr lang="tr-TR" sz="1250" dirty="0">
              <a:solidFill>
                <a:schemeClr val="tx1"/>
              </a:solidFill>
              <a:latin typeface="Candara" panose="020E0502030303020204" pitchFamily="34" charset="0"/>
              <a:cs typeface="Times New Roman" panose="02020603050405020304" pitchFamily="18" charset="0"/>
            </a:endParaRPr>
          </a:p>
          <a:p>
            <a:pPr algn="just"/>
            <a:r>
              <a:rPr lang="tr-TR" sz="1250" b="1" u="sng" dirty="0">
                <a:solidFill>
                  <a:schemeClr val="tx1"/>
                </a:solidFill>
                <a:latin typeface="Candara" panose="020E0502030303020204" pitchFamily="34" charset="0"/>
                <a:cs typeface="Times New Roman" panose="02020603050405020304" pitchFamily="18" charset="0"/>
              </a:rPr>
              <a:t>2.2 </a:t>
            </a:r>
            <a:r>
              <a:rPr lang="en-US" sz="1250" b="1" u="sng" dirty="0">
                <a:solidFill>
                  <a:schemeClr val="tx1"/>
                </a:solidFill>
                <a:latin typeface="Candara" panose="020E0502030303020204" pitchFamily="34" charset="0"/>
                <a:cs typeface="Times New Roman" panose="02020603050405020304" pitchFamily="18" charset="0"/>
              </a:rPr>
              <a:t>Build-Operate-Transfer (BOT): </a:t>
            </a:r>
            <a:r>
              <a:rPr lang="en-US" sz="1250" dirty="0">
                <a:solidFill>
                  <a:schemeClr val="tx1"/>
                </a:solidFill>
                <a:latin typeface="Candara" panose="020E0502030303020204" pitchFamily="34" charset="0"/>
                <a:cs typeface="Times New Roman" panose="02020603050405020304" pitchFamily="18" charset="0"/>
              </a:rPr>
              <a:t>Under this model, the private party finances, builds, and operates the project during the term of the agreement. At the designated expiry date, the private sector partner returns the property to the administration.</a:t>
            </a:r>
            <a:endParaRPr lang="tr-TR" sz="1250" dirty="0">
              <a:solidFill>
                <a:schemeClr val="tx1"/>
              </a:solidFill>
              <a:latin typeface="Candara" panose="020E0502030303020204" pitchFamily="34" charset="0"/>
              <a:cs typeface="Times New Roman" panose="02020603050405020304" pitchFamily="18" charset="0"/>
            </a:endParaRPr>
          </a:p>
          <a:p>
            <a:pPr algn="just"/>
            <a:endParaRPr lang="tr-TR" sz="1250" dirty="0">
              <a:solidFill>
                <a:schemeClr val="tx1"/>
              </a:solidFill>
              <a:latin typeface="Candara" panose="020E0502030303020204" pitchFamily="34" charset="0"/>
              <a:cs typeface="Times New Roman" panose="02020603050405020304" pitchFamily="18" charset="0"/>
            </a:endParaRPr>
          </a:p>
          <a:p>
            <a:pPr algn="just"/>
            <a:r>
              <a:rPr lang="tr-TR" sz="1250" b="1" u="sng" dirty="0">
                <a:solidFill>
                  <a:schemeClr val="tx1"/>
                </a:solidFill>
                <a:latin typeface="Candara" panose="020E0502030303020204" pitchFamily="34" charset="0"/>
                <a:cs typeface="Times New Roman" panose="02020603050405020304" pitchFamily="18" charset="0"/>
              </a:rPr>
              <a:t>3. </a:t>
            </a:r>
            <a:r>
              <a:rPr lang="en-US" sz="1250" b="1" u="sng" dirty="0">
                <a:solidFill>
                  <a:schemeClr val="tx1"/>
                </a:solidFill>
                <a:latin typeface="Candara" panose="020E0502030303020204" pitchFamily="34" charset="0"/>
                <a:cs typeface="Times New Roman" panose="02020603050405020304" pitchFamily="18" charset="0"/>
              </a:rPr>
              <a:t>Build-Operate (BO): </a:t>
            </a:r>
            <a:r>
              <a:rPr lang="en-US" sz="1250" dirty="0">
                <a:solidFill>
                  <a:schemeClr val="tx1"/>
                </a:solidFill>
                <a:latin typeface="Candara" panose="020E0502030303020204" pitchFamily="34" charset="0"/>
                <a:cs typeface="Times New Roman" panose="02020603050405020304" pitchFamily="18" charset="0"/>
              </a:rPr>
              <a:t>Under the BO model, the private party finances, builds, and operates the project. However, the ownership of the property remains with the private party even after the expiry of the agreement.</a:t>
            </a:r>
            <a:endParaRPr lang="tr-TR" sz="1250" dirty="0">
              <a:solidFill>
                <a:schemeClr val="tx1"/>
              </a:solidFill>
              <a:latin typeface="Candara" panose="020E0502030303020204" pitchFamily="34" charset="0"/>
              <a:cs typeface="Times New Roman" panose="02020603050405020304" pitchFamily="18" charset="0"/>
            </a:endParaRPr>
          </a:p>
          <a:p>
            <a:pPr algn="just"/>
            <a:endParaRPr lang="tr-TR" sz="1250" dirty="0">
              <a:solidFill>
                <a:schemeClr val="tx1"/>
              </a:solidFill>
              <a:latin typeface="Candara" panose="020E0502030303020204" pitchFamily="34" charset="0"/>
              <a:cs typeface="Times New Roman" panose="02020603050405020304" pitchFamily="18" charset="0"/>
            </a:endParaRPr>
          </a:p>
          <a:p>
            <a:pPr algn="just"/>
            <a:r>
              <a:rPr lang="tr-TR" sz="1250" b="1" u="sng" dirty="0">
                <a:solidFill>
                  <a:schemeClr val="tx1"/>
                </a:solidFill>
                <a:latin typeface="Times New Roman" panose="02020603050405020304" pitchFamily="18" charset="0"/>
                <a:cs typeface="Times New Roman" panose="02020603050405020304" pitchFamily="18" charset="0"/>
              </a:rPr>
              <a:t>4. </a:t>
            </a:r>
            <a:r>
              <a:rPr lang="en-US" sz="1250" b="1" u="sng" dirty="0">
                <a:solidFill>
                  <a:schemeClr val="tx1"/>
                </a:solidFill>
                <a:latin typeface="Times New Roman" panose="02020603050405020304" pitchFamily="18" charset="0"/>
                <a:cs typeface="Times New Roman" panose="02020603050405020304" pitchFamily="18" charset="0"/>
              </a:rPr>
              <a:t>Build-Lease-Transfer (BLT): </a:t>
            </a:r>
            <a:r>
              <a:rPr lang="en-US" sz="1250" dirty="0">
                <a:solidFill>
                  <a:schemeClr val="tx1"/>
                </a:solidFill>
                <a:latin typeface="Times New Roman" panose="02020603050405020304" pitchFamily="18" charset="0"/>
                <a:cs typeface="Times New Roman" panose="02020603050405020304" pitchFamily="18" charset="0"/>
              </a:rPr>
              <a:t>The BLT model is predicated on the administration providing a private party with servitude rights over certain real property, and the private party financing, designing, and building the facilities. The private party then leases the facilities back to the administration for a designated time period and also provides certain operational services. The servitude right and thus the facilities are handed back to the administration free of charge and without encumbrances at the end of the contract period.</a:t>
            </a:r>
            <a:endParaRPr lang="tr-TR" sz="1250" dirty="0">
              <a:solidFill>
                <a:schemeClr val="tx1"/>
              </a:solidFill>
              <a:latin typeface="Times New Roman" panose="02020603050405020304" pitchFamily="18" charset="0"/>
              <a:cs typeface="Times New Roman" panose="02020603050405020304" pitchFamily="18" charset="0"/>
            </a:endParaRPr>
          </a:p>
          <a:p>
            <a:pPr algn="just"/>
            <a:endParaRPr lang="en-US" sz="1250" dirty="0">
              <a:solidFill>
                <a:schemeClr val="tx1"/>
              </a:solidFill>
              <a:latin typeface="Times New Roman" panose="02020603050405020304" pitchFamily="18" charset="0"/>
              <a:cs typeface="Times New Roman" panose="02020603050405020304" pitchFamily="18" charset="0"/>
            </a:endParaRPr>
          </a:p>
          <a:p>
            <a:pPr algn="just"/>
            <a:r>
              <a:rPr lang="tr-TR" sz="1250" b="1" u="sng" dirty="0">
                <a:solidFill>
                  <a:schemeClr val="tx1"/>
                </a:solidFill>
                <a:latin typeface="Times New Roman" panose="02020603050405020304" pitchFamily="18" charset="0"/>
                <a:cs typeface="Times New Roman" panose="02020603050405020304" pitchFamily="18" charset="0"/>
              </a:rPr>
              <a:t>5. </a:t>
            </a:r>
            <a:r>
              <a:rPr lang="en-US" sz="1250" b="1" u="sng" dirty="0">
                <a:solidFill>
                  <a:schemeClr val="tx1"/>
                </a:solidFill>
                <a:latin typeface="Times New Roman" panose="02020603050405020304" pitchFamily="18" charset="0"/>
                <a:cs typeface="Times New Roman" panose="02020603050405020304" pitchFamily="18" charset="0"/>
              </a:rPr>
              <a:t>Build-Lease (BL): </a:t>
            </a:r>
            <a:r>
              <a:rPr lang="en-US" sz="1250" dirty="0">
                <a:solidFill>
                  <a:schemeClr val="tx1"/>
                </a:solidFill>
                <a:latin typeface="Times New Roman" panose="02020603050405020304" pitchFamily="18" charset="0"/>
                <a:cs typeface="Times New Roman" panose="02020603050405020304" pitchFamily="18" charset="0"/>
              </a:rPr>
              <a:t>In the BL model, the private sector builds and then leases the facilities to the relevant administration. The administration operates the facilities for a maximum lease period of forty-nine years in consideration for rental fees, and the facilities are handed back to the administration free of charge and without encumbrances at the end of the contract period. The basic features of the above mentioned PPP models (other than the BL model, which only applies to the education sector) can be found in the table of “Legislative Comparison in Turkish PPPs”</a:t>
            </a:r>
          </a:p>
          <a:p>
            <a:pPr algn="just"/>
            <a:endParaRPr lang="en-US" sz="1250" dirty="0">
              <a:solidFill>
                <a:schemeClr val="tx1"/>
              </a:solidFill>
              <a:latin typeface="Candara" panose="020E0502030303020204" pitchFamily="34" charset="0"/>
              <a:cs typeface="Times New Roman" panose="02020603050405020304" pitchFamily="18" charset="0"/>
            </a:endParaRPr>
          </a:p>
        </p:txBody>
      </p:sp>
    </p:spTree>
    <p:extLst>
      <p:ext uri="{BB962C8B-B14F-4D97-AF65-F5344CB8AC3E}">
        <p14:creationId xmlns:p14="http://schemas.microsoft.com/office/powerpoint/2010/main" val="1039795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9295" y="6308724"/>
            <a:ext cx="271538" cy="481465"/>
          </a:xfrm>
          <a:prstGeom prst="rect">
            <a:avLst/>
          </a:prstGeom>
          <a:solidFill>
            <a:schemeClr val="bg1"/>
          </a:solidFill>
        </p:spPr>
        <p:txBody>
          <a:bodyPr wrap="square" rtlCol="0">
            <a:spAutoFit/>
          </a:bodyPr>
          <a:lstStyle/>
          <a:p>
            <a:endParaRPr lang="en-US" dirty="0"/>
          </a:p>
        </p:txBody>
      </p:sp>
      <p:sp>
        <p:nvSpPr>
          <p:cNvPr id="2" name="TextBox 1"/>
          <p:cNvSpPr txBox="1"/>
          <p:nvPr/>
        </p:nvSpPr>
        <p:spPr>
          <a:xfrm>
            <a:off x="5227128" y="6580981"/>
            <a:ext cx="217352" cy="226302"/>
          </a:xfrm>
          <a:prstGeom prst="rect">
            <a:avLst/>
          </a:prstGeom>
          <a:solidFill>
            <a:schemeClr val="bg1"/>
          </a:solidFill>
        </p:spPr>
        <p:txBody>
          <a:bodyPr wrap="square" rtlCol="0">
            <a:spAutoFit/>
          </a:bodyPr>
          <a:lstStyle/>
          <a:p>
            <a:endParaRPr lang="en-US" dirty="0"/>
          </a:p>
        </p:txBody>
      </p:sp>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3"/>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algn="l" defTabSz="914395" eaLnBrk="0" hangingPunct="0"/>
            <a:r>
              <a:rPr lang="tr-TR" altLang="en-US" sz="1100" dirty="0">
                <a:solidFill>
                  <a:schemeClr val="tx1"/>
                </a:solidFill>
                <a:latin typeface="Calibri" panose="020F0502020204030204" pitchFamily="34" charset="0"/>
                <a:cs typeface="Calibri" panose="020F0502020204030204" pitchFamily="34" charset="0"/>
              </a:rPr>
              <a:t>  </a:t>
            </a:r>
            <a:endParaRPr lang="tr-TR" altLang="en-US" sz="900" dirty="0">
              <a:solidFill>
                <a:schemeClr val="tx1"/>
              </a:solidFill>
            </a:endParaRPr>
          </a:p>
          <a:p>
            <a:pPr algn="l" defTabSz="914395" eaLnBrk="0" hangingPunct="0"/>
            <a:endParaRPr lang="tr-TR" altLang="en-US" sz="10900" dirty="0">
              <a:solidFill>
                <a:schemeClr val="tx1"/>
              </a:solidFill>
              <a:latin typeface="Calibri" panose="020F0502020204030204" pitchFamily="34" charset="0"/>
              <a:cs typeface="Calibri" panose="020F0502020204030204" pitchFamily="34" charset="0"/>
            </a:endParaRPr>
          </a:p>
        </p:txBody>
      </p:sp>
      <p:sp>
        <p:nvSpPr>
          <p:cNvPr id="4" name="AutoShape 2" descr="Image result for mutlular biyokÃ¼tle balÄ±kesir">
            <a:extLst>
              <a:ext uri="{FF2B5EF4-FFF2-40B4-BE49-F238E27FC236}">
                <a16:creationId xmlns:a16="http://schemas.microsoft.com/office/drawing/2014/main" id="{74B371CE-6D32-438C-9C0D-B390CEDD5E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Dikdörtgen 5"/>
          <p:cNvSpPr/>
          <p:nvPr/>
        </p:nvSpPr>
        <p:spPr>
          <a:xfrm>
            <a:off x="384107" y="935223"/>
            <a:ext cx="8208912" cy="3908762"/>
          </a:xfrm>
          <a:prstGeom prst="rect">
            <a:avLst/>
          </a:prstGeom>
        </p:spPr>
        <p:txBody>
          <a:bodyPr wrap="square">
            <a:spAutoFit/>
          </a:bodyPr>
          <a:lstStyle/>
          <a:p>
            <a:pPr algn="just"/>
            <a:endParaRPr lang="en-GB" sz="1500" b="1" u="sng" dirty="0">
              <a:solidFill>
                <a:schemeClr val="tx1"/>
              </a:solidFill>
              <a:latin typeface="Candara" panose="020E0502030303020204" pitchFamily="34" charset="0"/>
              <a:cs typeface="Times New Roman" panose="02020603050405020304" pitchFamily="18" charset="0"/>
            </a:endParaRPr>
          </a:p>
          <a:p>
            <a:pPr algn="just"/>
            <a:r>
              <a:rPr lang="en-GB" sz="1500" b="1" u="sng" dirty="0">
                <a:solidFill>
                  <a:schemeClr val="tx1"/>
                </a:solidFill>
                <a:latin typeface="Candara" panose="020E0502030303020204" pitchFamily="34" charset="0"/>
                <a:cs typeface="Times New Roman" panose="02020603050405020304" pitchFamily="18" charset="0"/>
              </a:rPr>
              <a:t>Overview of the Turkish PPP Healthcare Programme;</a:t>
            </a:r>
          </a:p>
          <a:p>
            <a:pPr algn="just"/>
            <a:endParaRPr lang="en-GB" sz="1400" b="1" dirty="0">
              <a:solidFill>
                <a:schemeClr val="tx1"/>
              </a:solidFill>
              <a:latin typeface="Candara" panose="020E0502030303020204" pitchFamily="34" charset="0"/>
              <a:cs typeface="Times New Roman" panose="02020603050405020304" pitchFamily="18" charset="0"/>
            </a:endParaRPr>
          </a:p>
          <a:p>
            <a:pPr algn="just"/>
            <a:r>
              <a:rPr lang="en-GB" sz="1200" dirty="0">
                <a:solidFill>
                  <a:schemeClr val="tx1"/>
                </a:solidFill>
                <a:latin typeface="Candara" panose="020E0502030303020204" pitchFamily="34" charset="0"/>
                <a:cs typeface="Times New Roman" panose="02020603050405020304" pitchFamily="18" charset="0"/>
              </a:rPr>
              <a:t>As a result of rapid increasing demand for healthcare services, Turkey’s Health Transformation Programme(HTTP) was introduced by the government in 2003 to enhance the accessibility, efficiency, and quality of healthcare facilities. Due to the limited availability of public resources to fund these new investments in healthcare, the government has decided to procure them by using a build-lease-transfer model via public-private partnership (PPP);</a:t>
            </a:r>
          </a:p>
          <a:p>
            <a:pPr algn="just"/>
            <a:endParaRPr lang="en-GB" sz="1200" dirty="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ü"/>
            </a:pPr>
            <a:r>
              <a:rPr lang="en-GB" sz="1200" dirty="0">
                <a:solidFill>
                  <a:schemeClr val="tx1"/>
                </a:solidFill>
                <a:latin typeface="Candara" panose="020E0502030303020204" pitchFamily="34" charset="0"/>
                <a:cs typeface="Times New Roman" panose="02020603050405020304" pitchFamily="18" charset="0"/>
              </a:rPr>
              <a:t>All public facilities were merged under </a:t>
            </a:r>
            <a:r>
              <a:rPr lang="en-GB" sz="1200" dirty="0" err="1">
                <a:solidFill>
                  <a:schemeClr val="tx1"/>
                </a:solidFill>
                <a:latin typeface="Candara" panose="020E0502030303020204" pitchFamily="34" charset="0"/>
                <a:cs typeface="Times New Roman" panose="02020603050405020304" pitchFamily="18" charset="0"/>
              </a:rPr>
              <a:t>MoH</a:t>
            </a:r>
            <a:r>
              <a:rPr lang="en-GB" sz="1200" dirty="0">
                <a:solidFill>
                  <a:schemeClr val="tx1"/>
                </a:solidFill>
                <a:latin typeface="Candara" panose="020E0502030303020204" pitchFamily="34" charset="0"/>
                <a:cs typeface="Times New Roman" panose="02020603050405020304" pitchFamily="18" charset="0"/>
              </a:rPr>
              <a:t> responsibility in 2005.</a:t>
            </a:r>
          </a:p>
          <a:p>
            <a:pPr marL="171450" indent="-171450" algn="just">
              <a:buFont typeface="Wingdings" panose="05000000000000000000" pitchFamily="2" charset="2"/>
              <a:buChar char="ü"/>
            </a:pPr>
            <a:endParaRPr lang="en-GB" sz="1200" dirty="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ü"/>
            </a:pPr>
            <a:r>
              <a:rPr lang="en-GB" sz="1200" dirty="0">
                <a:solidFill>
                  <a:schemeClr val="tx1"/>
                </a:solidFill>
                <a:latin typeface="Candara" panose="020E0502030303020204" pitchFamily="34" charset="0"/>
                <a:cs typeface="Times New Roman" panose="02020603050405020304" pitchFamily="18" charset="0"/>
              </a:rPr>
              <a:t>The financing of health care services underwent a major restructuring – 5 social security funds were merged in a newly created Social Security Institution “SSI”.</a:t>
            </a:r>
          </a:p>
          <a:p>
            <a:pPr algn="just"/>
            <a:endParaRPr lang="en-GB" sz="1200" dirty="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ü"/>
            </a:pPr>
            <a:r>
              <a:rPr lang="en-GB" sz="1200" dirty="0">
                <a:solidFill>
                  <a:schemeClr val="tx1"/>
                </a:solidFill>
                <a:latin typeface="Candara" panose="020E0502030303020204" pitchFamily="34" charset="0"/>
                <a:cs typeface="Times New Roman" panose="02020603050405020304" pitchFamily="18" charset="0"/>
              </a:rPr>
              <a:t>A pilot family practitioner was introduced and extended to cover the whole population by end 2010.</a:t>
            </a:r>
          </a:p>
          <a:p>
            <a:pPr algn="just"/>
            <a:endParaRPr lang="en-GB" sz="1200" dirty="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ü"/>
            </a:pPr>
            <a:r>
              <a:rPr lang="en-GB" sz="1200" dirty="0">
                <a:solidFill>
                  <a:schemeClr val="tx1"/>
                </a:solidFill>
                <a:latin typeface="Candara" panose="020E0502030303020204" pitchFamily="34" charset="0"/>
                <a:cs typeface="Times New Roman" panose="02020603050405020304" pitchFamily="18" charset="0"/>
              </a:rPr>
              <a:t>The HTP aimed at increasing the administrative and financial autonomy of hospitals.</a:t>
            </a:r>
          </a:p>
          <a:p>
            <a:pPr marL="171450" indent="-171450" algn="just">
              <a:buFont typeface="Wingdings" panose="05000000000000000000" pitchFamily="2" charset="2"/>
              <a:buChar char="ü"/>
            </a:pPr>
            <a:endParaRPr lang="en-GB" sz="1200" dirty="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ü"/>
            </a:pPr>
            <a:r>
              <a:rPr lang="en-GB" sz="1200" dirty="0">
                <a:solidFill>
                  <a:schemeClr val="tx1"/>
                </a:solidFill>
                <a:latin typeface="Candara" panose="020E0502030303020204" pitchFamily="34" charset="0"/>
                <a:cs typeface="Times New Roman" panose="02020603050405020304" pitchFamily="18" charset="0"/>
              </a:rPr>
              <a:t>Facing constraints on public resources and fiscal space, while recognizing the importance of investment in infrastructure to help their economies grow, governments are increasingly turning to the private sector as an alternative additional source of funding to meet the funding gap. </a:t>
            </a:r>
          </a:p>
        </p:txBody>
      </p:sp>
      <p:sp>
        <p:nvSpPr>
          <p:cNvPr id="26"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en-US" sz="1800" kern="0" dirty="0">
                <a:ea typeface="+mn-ea"/>
                <a:cs typeface="Arial" panose="020B0604020202020204" pitchFamily="34" charset="0"/>
              </a:rPr>
              <a:t>Turkish PPP Healthcare </a:t>
            </a:r>
            <a:r>
              <a:rPr lang="tr-TR" sz="1800" kern="0" dirty="0">
                <a:ea typeface="+mn-ea"/>
                <a:cs typeface="Arial" panose="020B0604020202020204" pitchFamily="34" charset="0"/>
              </a:rPr>
              <a:t>PPPs</a:t>
            </a:r>
            <a:endParaRPr lang="en-US" sz="1800" kern="0" dirty="0">
              <a:ea typeface="+mn-ea"/>
              <a:cs typeface="Arial" panose="020B0604020202020204" pitchFamily="34" charset="0"/>
            </a:endParaRPr>
          </a:p>
        </p:txBody>
      </p:sp>
      <p:sp>
        <p:nvSpPr>
          <p:cNvPr id="8" name="object 6"/>
          <p:cNvSpPr txBox="1"/>
          <p:nvPr/>
        </p:nvSpPr>
        <p:spPr>
          <a:xfrm>
            <a:off x="3609796" y="4913011"/>
            <a:ext cx="813398" cy="221678"/>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61265" rIns="0" bIns="0" rtlCol="0">
            <a:spAutoFit/>
          </a:bodyPr>
          <a:lstStyle/>
          <a:p>
            <a:pPr marL="1802" algn="ctr">
              <a:spcBef>
                <a:spcPts val="481"/>
              </a:spcBef>
            </a:pPr>
            <a:r>
              <a:rPr sz="900" b="1" dirty="0">
                <a:solidFill>
                  <a:schemeClr val="tx1"/>
                </a:solidFill>
                <a:latin typeface="Times New Roman" panose="02020603050405020304" pitchFamily="18" charset="0"/>
                <a:cs typeface="Times New Roman" panose="02020603050405020304" pitchFamily="18" charset="0"/>
              </a:rPr>
              <a:t>MoH</a:t>
            </a:r>
            <a:endParaRPr sz="900" dirty="0">
              <a:solidFill>
                <a:schemeClr val="tx1"/>
              </a:solidFill>
              <a:latin typeface="Times New Roman" panose="02020603050405020304" pitchFamily="18" charset="0"/>
              <a:cs typeface="Times New Roman" panose="02020603050405020304" pitchFamily="18" charset="0"/>
            </a:endParaRPr>
          </a:p>
        </p:txBody>
      </p:sp>
      <p:sp>
        <p:nvSpPr>
          <p:cNvPr id="9" name="object 7"/>
          <p:cNvSpPr txBox="1"/>
          <p:nvPr/>
        </p:nvSpPr>
        <p:spPr>
          <a:xfrm>
            <a:off x="1968897" y="4913011"/>
            <a:ext cx="813398" cy="221678"/>
          </a:xfrm>
          <a:prstGeom prst="roundRect">
            <a:avLst/>
          </a:prstGeom>
          <a:solidFill>
            <a:srgbClr val="8585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61265" rIns="0" bIns="0" rtlCol="0">
            <a:spAutoFit/>
          </a:bodyPr>
          <a:lstStyle/>
          <a:p>
            <a:pPr marL="132743">
              <a:spcBef>
                <a:spcPts val="481"/>
              </a:spcBef>
            </a:pPr>
            <a:r>
              <a:rPr sz="900" b="1" spc="-5" dirty="0">
                <a:solidFill>
                  <a:schemeClr val="tx1"/>
                </a:solidFill>
                <a:latin typeface="Times New Roman" panose="02020603050405020304" pitchFamily="18" charset="0"/>
                <a:cs typeface="Times New Roman" panose="02020603050405020304" pitchFamily="18" charset="0"/>
              </a:rPr>
              <a:t>Sponsors</a:t>
            </a:r>
            <a:endParaRPr sz="900" dirty="0">
              <a:solidFill>
                <a:schemeClr val="tx1"/>
              </a:solidFill>
              <a:latin typeface="Times New Roman" panose="02020603050405020304" pitchFamily="18" charset="0"/>
              <a:cs typeface="Times New Roman" panose="02020603050405020304" pitchFamily="18" charset="0"/>
            </a:endParaRPr>
          </a:p>
        </p:txBody>
      </p:sp>
      <p:sp>
        <p:nvSpPr>
          <p:cNvPr id="10" name="object 8"/>
          <p:cNvSpPr/>
          <p:nvPr/>
        </p:nvSpPr>
        <p:spPr>
          <a:xfrm>
            <a:off x="5169102" y="5507562"/>
            <a:ext cx="875869" cy="274562"/>
          </a:xfrm>
          <a:prstGeom prst="roundRect">
            <a:avLst/>
          </a:prstGeom>
          <a:solidFill>
            <a:srgbClr val="A6A6A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11" name="object 9"/>
          <p:cNvSpPr txBox="1"/>
          <p:nvPr/>
        </p:nvSpPr>
        <p:spPr>
          <a:xfrm>
            <a:off x="5231573" y="5575638"/>
            <a:ext cx="813398" cy="16598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1412" rIns="0" bIns="0" rtlCol="0">
            <a:spAutoFit/>
          </a:bodyPr>
          <a:lstStyle/>
          <a:p>
            <a:pPr marL="176590">
              <a:spcBef>
                <a:spcPts val="90"/>
              </a:spcBef>
            </a:pPr>
            <a:r>
              <a:rPr sz="900" b="1" spc="-5" dirty="0">
                <a:solidFill>
                  <a:schemeClr val="tx1"/>
                </a:solidFill>
                <a:latin typeface="Times New Roman" panose="02020603050405020304" pitchFamily="18" charset="0"/>
                <a:cs typeface="Times New Roman" panose="02020603050405020304" pitchFamily="18" charset="0"/>
              </a:rPr>
              <a:t>Lenders</a:t>
            </a:r>
            <a:endParaRPr sz="900" dirty="0">
              <a:solidFill>
                <a:schemeClr val="tx1"/>
              </a:solidFill>
              <a:latin typeface="Times New Roman" panose="02020603050405020304" pitchFamily="18" charset="0"/>
              <a:cs typeface="Times New Roman" panose="02020603050405020304" pitchFamily="18" charset="0"/>
            </a:endParaRPr>
          </a:p>
        </p:txBody>
      </p:sp>
      <p:sp>
        <p:nvSpPr>
          <p:cNvPr id="12" name="object 10"/>
          <p:cNvSpPr/>
          <p:nvPr/>
        </p:nvSpPr>
        <p:spPr>
          <a:xfrm>
            <a:off x="3423332" y="5555995"/>
            <a:ext cx="1186329" cy="342900"/>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13" name="object 11"/>
          <p:cNvSpPr txBox="1"/>
          <p:nvPr/>
        </p:nvSpPr>
        <p:spPr>
          <a:xfrm>
            <a:off x="3485545" y="5652783"/>
            <a:ext cx="1083535" cy="15747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1412" rIns="0" bIns="0" rtlCol="0">
            <a:spAutoFit/>
          </a:bodyPr>
          <a:lstStyle/>
          <a:p>
            <a:pPr marL="385013" marR="4805" indent="-373602">
              <a:spcBef>
                <a:spcPts val="90"/>
              </a:spcBef>
            </a:pPr>
            <a:r>
              <a:rPr sz="850" b="1" spc="-5" dirty="0">
                <a:solidFill>
                  <a:schemeClr val="tx1"/>
                </a:solidFill>
                <a:latin typeface="Times New Roman" panose="02020603050405020304" pitchFamily="18" charset="0"/>
                <a:cs typeface="Times New Roman" panose="02020603050405020304" pitchFamily="18" charset="0"/>
              </a:rPr>
              <a:t>Project</a:t>
            </a:r>
            <a:r>
              <a:rPr sz="850" b="1" spc="-66" dirty="0">
                <a:solidFill>
                  <a:schemeClr val="tx1"/>
                </a:solidFill>
                <a:latin typeface="Times New Roman" panose="02020603050405020304" pitchFamily="18" charset="0"/>
                <a:cs typeface="Times New Roman" panose="02020603050405020304" pitchFamily="18" charset="0"/>
              </a:rPr>
              <a:t> </a:t>
            </a:r>
            <a:r>
              <a:rPr sz="850" b="1" spc="-5" dirty="0">
                <a:solidFill>
                  <a:schemeClr val="tx1"/>
                </a:solidFill>
                <a:latin typeface="Times New Roman" panose="02020603050405020304" pitchFamily="18" charset="0"/>
                <a:cs typeface="Times New Roman" panose="02020603050405020304" pitchFamily="18" charset="0"/>
              </a:rPr>
              <a:t>Company</a:t>
            </a:r>
            <a:r>
              <a:rPr lang="tr-TR" sz="850" b="1" spc="-5" dirty="0">
                <a:solidFill>
                  <a:schemeClr val="tx1"/>
                </a:solidFill>
                <a:latin typeface="Times New Roman" panose="02020603050405020304" pitchFamily="18" charset="0"/>
                <a:cs typeface="Times New Roman" panose="02020603050405020304" pitchFamily="18" charset="0"/>
              </a:rPr>
              <a:t> </a:t>
            </a:r>
            <a:r>
              <a:rPr sz="850" b="1" spc="-9" dirty="0">
                <a:solidFill>
                  <a:schemeClr val="tx1"/>
                </a:solidFill>
                <a:latin typeface="Times New Roman" panose="02020603050405020304" pitchFamily="18" charset="0"/>
                <a:cs typeface="Times New Roman" panose="02020603050405020304" pitchFamily="18" charset="0"/>
              </a:rPr>
              <a:t>SPV</a:t>
            </a:r>
            <a:endParaRPr sz="850" dirty="0">
              <a:solidFill>
                <a:schemeClr val="tx1"/>
              </a:solidFill>
              <a:latin typeface="Times New Roman" panose="02020603050405020304" pitchFamily="18" charset="0"/>
              <a:cs typeface="Times New Roman" panose="02020603050405020304" pitchFamily="18" charset="0"/>
            </a:endParaRPr>
          </a:p>
        </p:txBody>
      </p:sp>
      <p:sp>
        <p:nvSpPr>
          <p:cNvPr id="14" name="object 12"/>
          <p:cNvSpPr txBox="1"/>
          <p:nvPr/>
        </p:nvSpPr>
        <p:spPr>
          <a:xfrm>
            <a:off x="4808917" y="6347023"/>
            <a:ext cx="1186329" cy="241139"/>
          </a:xfrm>
          <a:prstGeom prst="round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8685" rIns="0" bIns="0" rtlCol="0">
            <a:spAutoFit/>
          </a:bodyPr>
          <a:lstStyle/>
          <a:p>
            <a:pPr marL="133944">
              <a:spcBef>
                <a:spcPts val="620"/>
              </a:spcBef>
            </a:pPr>
            <a:r>
              <a:rPr sz="900" b="1" spc="-5" dirty="0">
                <a:solidFill>
                  <a:schemeClr val="tx1"/>
                </a:solidFill>
                <a:latin typeface="Times New Roman" panose="02020603050405020304" pitchFamily="18" charset="0"/>
                <a:cs typeface="Times New Roman" panose="02020603050405020304" pitchFamily="18" charset="0"/>
              </a:rPr>
              <a:t>O&amp;M</a:t>
            </a:r>
            <a:r>
              <a:rPr sz="900" b="1" spc="-14" dirty="0">
                <a:solidFill>
                  <a:schemeClr val="tx1"/>
                </a:solidFill>
                <a:latin typeface="Times New Roman" panose="02020603050405020304" pitchFamily="18" charset="0"/>
                <a:cs typeface="Times New Roman" panose="02020603050405020304" pitchFamily="18" charset="0"/>
              </a:rPr>
              <a:t> </a:t>
            </a:r>
            <a:r>
              <a:rPr sz="900" b="1" spc="-5" dirty="0">
                <a:solidFill>
                  <a:schemeClr val="tx1"/>
                </a:solidFill>
                <a:latin typeface="Times New Roman" panose="02020603050405020304" pitchFamily="18" charset="0"/>
                <a:cs typeface="Times New Roman" panose="02020603050405020304" pitchFamily="18" charset="0"/>
              </a:rPr>
              <a:t>Contractor</a:t>
            </a:r>
            <a:endParaRPr sz="900">
              <a:solidFill>
                <a:schemeClr val="tx1"/>
              </a:solidFill>
              <a:latin typeface="Times New Roman" panose="02020603050405020304" pitchFamily="18" charset="0"/>
              <a:cs typeface="Times New Roman" panose="02020603050405020304" pitchFamily="18" charset="0"/>
            </a:endParaRPr>
          </a:p>
        </p:txBody>
      </p:sp>
      <p:sp>
        <p:nvSpPr>
          <p:cNvPr id="15" name="object 13"/>
          <p:cNvSpPr/>
          <p:nvPr/>
        </p:nvSpPr>
        <p:spPr>
          <a:xfrm>
            <a:off x="1968897" y="6347023"/>
            <a:ext cx="1186329" cy="241139"/>
          </a:xfrm>
          <a:prstGeom prst="round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16" name="object 14"/>
          <p:cNvSpPr txBox="1"/>
          <p:nvPr/>
        </p:nvSpPr>
        <p:spPr>
          <a:xfrm>
            <a:off x="1968897" y="6414998"/>
            <a:ext cx="1186329" cy="16598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1412" rIns="0" bIns="0" rtlCol="0">
            <a:spAutoFit/>
          </a:bodyPr>
          <a:lstStyle/>
          <a:p>
            <a:pPr marL="150762">
              <a:spcBef>
                <a:spcPts val="90"/>
              </a:spcBef>
            </a:pPr>
            <a:r>
              <a:rPr sz="900" b="1" spc="-9" dirty="0">
                <a:solidFill>
                  <a:schemeClr val="tx1"/>
                </a:solidFill>
                <a:latin typeface="Times New Roman" panose="02020603050405020304" pitchFamily="18" charset="0"/>
                <a:cs typeface="Times New Roman" panose="02020603050405020304" pitchFamily="18" charset="0"/>
              </a:rPr>
              <a:t>EPC</a:t>
            </a:r>
            <a:r>
              <a:rPr sz="900" b="1" spc="-5" dirty="0">
                <a:solidFill>
                  <a:schemeClr val="tx1"/>
                </a:solidFill>
                <a:latin typeface="Times New Roman" panose="02020603050405020304" pitchFamily="18" charset="0"/>
                <a:cs typeface="Times New Roman" panose="02020603050405020304" pitchFamily="18" charset="0"/>
              </a:rPr>
              <a:t> Contractor</a:t>
            </a:r>
            <a:endParaRPr sz="900">
              <a:solidFill>
                <a:schemeClr val="tx1"/>
              </a:solidFill>
              <a:latin typeface="Times New Roman" panose="02020603050405020304" pitchFamily="18" charset="0"/>
              <a:cs typeface="Times New Roman" panose="02020603050405020304" pitchFamily="18" charset="0"/>
            </a:endParaRPr>
          </a:p>
        </p:txBody>
      </p:sp>
      <p:sp>
        <p:nvSpPr>
          <p:cNvPr id="17" name="object 15"/>
          <p:cNvSpPr/>
          <p:nvPr/>
        </p:nvSpPr>
        <p:spPr>
          <a:xfrm>
            <a:off x="2370277" y="5187332"/>
            <a:ext cx="1053652" cy="576338"/>
          </a:xfrm>
          <a:custGeom>
            <a:avLst/>
            <a:gdLst/>
            <a:ahLst/>
            <a:cxnLst/>
            <a:rect l="l" t="t" r="r" b="b"/>
            <a:pathLst>
              <a:path w="1119504" h="605155">
                <a:moveTo>
                  <a:pt x="1043051" y="528701"/>
                </a:moveTo>
                <a:lnTo>
                  <a:pt x="1043051" y="604901"/>
                </a:lnTo>
                <a:lnTo>
                  <a:pt x="1106550" y="573151"/>
                </a:lnTo>
                <a:lnTo>
                  <a:pt x="1055751" y="573151"/>
                </a:lnTo>
                <a:lnTo>
                  <a:pt x="1055751" y="560451"/>
                </a:lnTo>
                <a:lnTo>
                  <a:pt x="1106550" y="560451"/>
                </a:lnTo>
                <a:lnTo>
                  <a:pt x="1043051" y="528701"/>
                </a:lnTo>
                <a:close/>
              </a:path>
              <a:path w="1119504" h="605155">
                <a:moveTo>
                  <a:pt x="12700" y="0"/>
                </a:moveTo>
                <a:lnTo>
                  <a:pt x="0" y="0"/>
                </a:lnTo>
                <a:lnTo>
                  <a:pt x="0" y="570229"/>
                </a:lnTo>
                <a:lnTo>
                  <a:pt x="2793" y="573151"/>
                </a:lnTo>
                <a:lnTo>
                  <a:pt x="1043051" y="573151"/>
                </a:lnTo>
                <a:lnTo>
                  <a:pt x="1043051" y="566801"/>
                </a:lnTo>
                <a:lnTo>
                  <a:pt x="12700" y="566801"/>
                </a:lnTo>
                <a:lnTo>
                  <a:pt x="6350" y="560451"/>
                </a:lnTo>
                <a:lnTo>
                  <a:pt x="12700" y="560451"/>
                </a:lnTo>
                <a:lnTo>
                  <a:pt x="12700" y="0"/>
                </a:lnTo>
                <a:close/>
              </a:path>
              <a:path w="1119504" h="605155">
                <a:moveTo>
                  <a:pt x="1106550" y="560451"/>
                </a:moveTo>
                <a:lnTo>
                  <a:pt x="1055751" y="560451"/>
                </a:lnTo>
                <a:lnTo>
                  <a:pt x="1055751" y="573151"/>
                </a:lnTo>
                <a:lnTo>
                  <a:pt x="1106550" y="573151"/>
                </a:lnTo>
                <a:lnTo>
                  <a:pt x="1119250" y="566801"/>
                </a:lnTo>
                <a:lnTo>
                  <a:pt x="1106550" y="560451"/>
                </a:lnTo>
                <a:close/>
              </a:path>
              <a:path w="1119504" h="605155">
                <a:moveTo>
                  <a:pt x="12700" y="560451"/>
                </a:moveTo>
                <a:lnTo>
                  <a:pt x="6350" y="560451"/>
                </a:lnTo>
                <a:lnTo>
                  <a:pt x="12700" y="566801"/>
                </a:lnTo>
                <a:lnTo>
                  <a:pt x="12700" y="560451"/>
                </a:lnTo>
                <a:close/>
              </a:path>
              <a:path w="1119504" h="605155">
                <a:moveTo>
                  <a:pt x="1043051" y="560451"/>
                </a:moveTo>
                <a:lnTo>
                  <a:pt x="12700" y="560451"/>
                </a:lnTo>
                <a:lnTo>
                  <a:pt x="12700" y="566801"/>
                </a:lnTo>
                <a:lnTo>
                  <a:pt x="1043051" y="566801"/>
                </a:lnTo>
                <a:lnTo>
                  <a:pt x="1043051" y="560451"/>
                </a:lnTo>
                <a:close/>
              </a:path>
            </a:pathLst>
          </a:custGeom>
          <a:solidFill>
            <a:schemeClr val="tx1"/>
          </a:solidFill>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18" name="object 16"/>
          <p:cNvSpPr/>
          <p:nvPr/>
        </p:nvSpPr>
        <p:spPr>
          <a:xfrm>
            <a:off x="3981294" y="5187332"/>
            <a:ext cx="71718" cy="368300"/>
          </a:xfrm>
          <a:custGeom>
            <a:avLst/>
            <a:gdLst/>
            <a:ahLst/>
            <a:cxnLst/>
            <a:rect l="l" t="t" r="r" b="b"/>
            <a:pathLst>
              <a:path w="76200" h="386714">
                <a:moveTo>
                  <a:pt x="31750" y="310514"/>
                </a:moveTo>
                <a:lnTo>
                  <a:pt x="0" y="310514"/>
                </a:lnTo>
                <a:lnTo>
                  <a:pt x="38100" y="386714"/>
                </a:lnTo>
                <a:lnTo>
                  <a:pt x="69850" y="323214"/>
                </a:lnTo>
                <a:lnTo>
                  <a:pt x="31750" y="323214"/>
                </a:lnTo>
                <a:lnTo>
                  <a:pt x="31750" y="310514"/>
                </a:lnTo>
                <a:close/>
              </a:path>
              <a:path w="76200" h="386714">
                <a:moveTo>
                  <a:pt x="44450" y="0"/>
                </a:moveTo>
                <a:lnTo>
                  <a:pt x="31750" y="0"/>
                </a:lnTo>
                <a:lnTo>
                  <a:pt x="31750" y="323214"/>
                </a:lnTo>
                <a:lnTo>
                  <a:pt x="44450" y="323214"/>
                </a:lnTo>
                <a:lnTo>
                  <a:pt x="44450" y="0"/>
                </a:lnTo>
                <a:close/>
              </a:path>
              <a:path w="76200" h="386714">
                <a:moveTo>
                  <a:pt x="76200" y="310514"/>
                </a:moveTo>
                <a:lnTo>
                  <a:pt x="44450" y="310514"/>
                </a:lnTo>
                <a:lnTo>
                  <a:pt x="44450" y="323214"/>
                </a:lnTo>
                <a:lnTo>
                  <a:pt x="69850" y="323214"/>
                </a:lnTo>
                <a:lnTo>
                  <a:pt x="76200" y="310514"/>
                </a:lnTo>
                <a:close/>
              </a:path>
            </a:pathLst>
          </a:custGeom>
          <a:solidFill>
            <a:schemeClr val="tx1"/>
          </a:solidFill>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19" name="object 17"/>
          <p:cNvSpPr/>
          <p:nvPr/>
        </p:nvSpPr>
        <p:spPr>
          <a:xfrm>
            <a:off x="4423075" y="5044850"/>
            <a:ext cx="1246432" cy="394788"/>
          </a:xfrm>
          <a:custGeom>
            <a:avLst/>
            <a:gdLst/>
            <a:ahLst/>
            <a:cxnLst/>
            <a:rect l="l" t="t" r="r" b="b"/>
            <a:pathLst>
              <a:path w="1276984" h="573405">
                <a:moveTo>
                  <a:pt x="1232153" y="496950"/>
                </a:moveTo>
                <a:lnTo>
                  <a:pt x="1200403" y="496950"/>
                </a:lnTo>
                <a:lnTo>
                  <a:pt x="1238503" y="573151"/>
                </a:lnTo>
                <a:lnTo>
                  <a:pt x="1270253" y="509650"/>
                </a:lnTo>
                <a:lnTo>
                  <a:pt x="1232153" y="509650"/>
                </a:lnTo>
                <a:lnTo>
                  <a:pt x="1232153" y="496950"/>
                </a:lnTo>
                <a:close/>
              </a:path>
              <a:path w="1276984" h="573405">
                <a:moveTo>
                  <a:pt x="1232153" y="6350"/>
                </a:moveTo>
                <a:lnTo>
                  <a:pt x="1232153" y="509650"/>
                </a:lnTo>
                <a:lnTo>
                  <a:pt x="1244853" y="509650"/>
                </a:lnTo>
                <a:lnTo>
                  <a:pt x="1244853" y="12700"/>
                </a:lnTo>
                <a:lnTo>
                  <a:pt x="1238503" y="12700"/>
                </a:lnTo>
                <a:lnTo>
                  <a:pt x="1232153" y="6350"/>
                </a:lnTo>
                <a:close/>
              </a:path>
              <a:path w="1276984" h="573405">
                <a:moveTo>
                  <a:pt x="1276603" y="496950"/>
                </a:moveTo>
                <a:lnTo>
                  <a:pt x="1244853" y="496950"/>
                </a:lnTo>
                <a:lnTo>
                  <a:pt x="1244853" y="509650"/>
                </a:lnTo>
                <a:lnTo>
                  <a:pt x="1270253" y="509650"/>
                </a:lnTo>
                <a:lnTo>
                  <a:pt x="1276603" y="496950"/>
                </a:lnTo>
                <a:close/>
              </a:path>
              <a:path w="1276984" h="573405">
                <a:moveTo>
                  <a:pt x="1242060" y="0"/>
                </a:moveTo>
                <a:lnTo>
                  <a:pt x="0" y="0"/>
                </a:lnTo>
                <a:lnTo>
                  <a:pt x="0" y="12700"/>
                </a:lnTo>
                <a:lnTo>
                  <a:pt x="1232153" y="12700"/>
                </a:lnTo>
                <a:lnTo>
                  <a:pt x="1232153" y="6350"/>
                </a:lnTo>
                <a:lnTo>
                  <a:pt x="1244853" y="6350"/>
                </a:lnTo>
                <a:lnTo>
                  <a:pt x="1244853" y="2794"/>
                </a:lnTo>
                <a:lnTo>
                  <a:pt x="1242060" y="0"/>
                </a:lnTo>
                <a:close/>
              </a:path>
              <a:path w="1276984" h="573405">
                <a:moveTo>
                  <a:pt x="1244853" y="6350"/>
                </a:moveTo>
                <a:lnTo>
                  <a:pt x="1232153" y="6350"/>
                </a:lnTo>
                <a:lnTo>
                  <a:pt x="1238503" y="12700"/>
                </a:lnTo>
                <a:lnTo>
                  <a:pt x="1244853" y="12700"/>
                </a:lnTo>
                <a:lnTo>
                  <a:pt x="1244853" y="6350"/>
                </a:lnTo>
                <a:close/>
              </a:path>
            </a:pathLst>
          </a:custGeom>
          <a:solidFill>
            <a:schemeClr val="tx1"/>
          </a:solidFill>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20" name="object 18"/>
          <p:cNvSpPr/>
          <p:nvPr/>
        </p:nvSpPr>
        <p:spPr>
          <a:xfrm>
            <a:off x="4609541" y="5690977"/>
            <a:ext cx="573144" cy="72571"/>
          </a:xfrm>
          <a:custGeom>
            <a:avLst/>
            <a:gdLst/>
            <a:ahLst/>
            <a:cxnLst/>
            <a:rect l="l" t="t" r="r" b="b"/>
            <a:pathLst>
              <a:path w="608965" h="76200">
                <a:moveTo>
                  <a:pt x="76200" y="0"/>
                </a:moveTo>
                <a:lnTo>
                  <a:pt x="0" y="38100"/>
                </a:lnTo>
                <a:lnTo>
                  <a:pt x="76200" y="76200"/>
                </a:lnTo>
                <a:lnTo>
                  <a:pt x="76200" y="44450"/>
                </a:lnTo>
                <a:lnTo>
                  <a:pt x="63500" y="44450"/>
                </a:lnTo>
                <a:lnTo>
                  <a:pt x="63500" y="31750"/>
                </a:lnTo>
                <a:lnTo>
                  <a:pt x="76200" y="31750"/>
                </a:lnTo>
                <a:lnTo>
                  <a:pt x="76200" y="0"/>
                </a:lnTo>
                <a:close/>
              </a:path>
              <a:path w="608965" h="76200">
                <a:moveTo>
                  <a:pt x="76200" y="31750"/>
                </a:moveTo>
                <a:lnTo>
                  <a:pt x="63500" y="31750"/>
                </a:lnTo>
                <a:lnTo>
                  <a:pt x="63500" y="44450"/>
                </a:lnTo>
                <a:lnTo>
                  <a:pt x="76200" y="44450"/>
                </a:lnTo>
                <a:lnTo>
                  <a:pt x="76200" y="31750"/>
                </a:lnTo>
                <a:close/>
              </a:path>
              <a:path w="608965" h="76200">
                <a:moveTo>
                  <a:pt x="608456" y="31750"/>
                </a:moveTo>
                <a:lnTo>
                  <a:pt x="76200" y="31750"/>
                </a:lnTo>
                <a:lnTo>
                  <a:pt x="76200" y="44450"/>
                </a:lnTo>
                <a:lnTo>
                  <a:pt x="608456" y="44450"/>
                </a:lnTo>
                <a:lnTo>
                  <a:pt x="608456" y="31750"/>
                </a:lnTo>
                <a:close/>
              </a:path>
            </a:pathLst>
          </a:custGeom>
          <a:solidFill>
            <a:schemeClr val="tx1"/>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1" name="object 19"/>
          <p:cNvSpPr/>
          <p:nvPr/>
        </p:nvSpPr>
        <p:spPr>
          <a:xfrm>
            <a:off x="4011177" y="5898532"/>
            <a:ext cx="1427779" cy="449338"/>
          </a:xfrm>
          <a:custGeom>
            <a:avLst/>
            <a:gdLst/>
            <a:ahLst/>
            <a:cxnLst/>
            <a:rect l="l" t="t" r="r" b="b"/>
            <a:pathLst>
              <a:path w="1517015" h="471805">
                <a:moveTo>
                  <a:pt x="1472564" y="395097"/>
                </a:moveTo>
                <a:lnTo>
                  <a:pt x="1440814" y="395097"/>
                </a:lnTo>
                <a:lnTo>
                  <a:pt x="1478914" y="471297"/>
                </a:lnTo>
                <a:lnTo>
                  <a:pt x="1510664" y="407797"/>
                </a:lnTo>
                <a:lnTo>
                  <a:pt x="1472564" y="407797"/>
                </a:lnTo>
                <a:lnTo>
                  <a:pt x="1472564" y="395097"/>
                </a:lnTo>
                <a:close/>
              </a:path>
              <a:path w="1517015" h="471805">
                <a:moveTo>
                  <a:pt x="1472564" y="235712"/>
                </a:moveTo>
                <a:lnTo>
                  <a:pt x="1472564" y="407797"/>
                </a:lnTo>
                <a:lnTo>
                  <a:pt x="1485264" y="407797"/>
                </a:lnTo>
                <a:lnTo>
                  <a:pt x="1485264" y="242062"/>
                </a:lnTo>
                <a:lnTo>
                  <a:pt x="1478914" y="242062"/>
                </a:lnTo>
                <a:lnTo>
                  <a:pt x="1472564" y="235712"/>
                </a:lnTo>
                <a:close/>
              </a:path>
              <a:path w="1517015" h="471805">
                <a:moveTo>
                  <a:pt x="1517014" y="395097"/>
                </a:moveTo>
                <a:lnTo>
                  <a:pt x="1485264" y="395097"/>
                </a:lnTo>
                <a:lnTo>
                  <a:pt x="1485264" y="407797"/>
                </a:lnTo>
                <a:lnTo>
                  <a:pt x="1510664" y="407797"/>
                </a:lnTo>
                <a:lnTo>
                  <a:pt x="1517014" y="395097"/>
                </a:lnTo>
                <a:close/>
              </a:path>
              <a:path w="1517015" h="471805">
                <a:moveTo>
                  <a:pt x="12700" y="0"/>
                </a:moveTo>
                <a:lnTo>
                  <a:pt x="0" y="0"/>
                </a:lnTo>
                <a:lnTo>
                  <a:pt x="0" y="239141"/>
                </a:lnTo>
                <a:lnTo>
                  <a:pt x="2793" y="242062"/>
                </a:lnTo>
                <a:lnTo>
                  <a:pt x="1472564" y="242062"/>
                </a:lnTo>
                <a:lnTo>
                  <a:pt x="1472564" y="235712"/>
                </a:lnTo>
                <a:lnTo>
                  <a:pt x="12700" y="235712"/>
                </a:lnTo>
                <a:lnTo>
                  <a:pt x="6350" y="229362"/>
                </a:lnTo>
                <a:lnTo>
                  <a:pt x="12700" y="229362"/>
                </a:lnTo>
                <a:lnTo>
                  <a:pt x="12700" y="0"/>
                </a:lnTo>
                <a:close/>
              </a:path>
              <a:path w="1517015" h="471805">
                <a:moveTo>
                  <a:pt x="1482343" y="229362"/>
                </a:moveTo>
                <a:lnTo>
                  <a:pt x="12700" y="229362"/>
                </a:lnTo>
                <a:lnTo>
                  <a:pt x="12700" y="235712"/>
                </a:lnTo>
                <a:lnTo>
                  <a:pt x="1472564" y="235712"/>
                </a:lnTo>
                <a:lnTo>
                  <a:pt x="1478914" y="242062"/>
                </a:lnTo>
                <a:lnTo>
                  <a:pt x="1485264" y="242062"/>
                </a:lnTo>
                <a:lnTo>
                  <a:pt x="1485264" y="232156"/>
                </a:lnTo>
                <a:lnTo>
                  <a:pt x="1482343" y="229362"/>
                </a:lnTo>
                <a:close/>
              </a:path>
              <a:path w="1517015" h="471805">
                <a:moveTo>
                  <a:pt x="12700" y="229362"/>
                </a:moveTo>
                <a:lnTo>
                  <a:pt x="6350" y="229362"/>
                </a:lnTo>
                <a:lnTo>
                  <a:pt x="12700" y="235712"/>
                </a:lnTo>
                <a:lnTo>
                  <a:pt x="12700" y="229362"/>
                </a:lnTo>
                <a:close/>
              </a:path>
            </a:pathLst>
          </a:custGeom>
          <a:solidFill>
            <a:schemeClr val="tx1"/>
          </a:solidFill>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22" name="object 20"/>
          <p:cNvSpPr/>
          <p:nvPr/>
        </p:nvSpPr>
        <p:spPr>
          <a:xfrm>
            <a:off x="2526860" y="5898532"/>
            <a:ext cx="1495911" cy="449338"/>
          </a:xfrm>
          <a:custGeom>
            <a:avLst/>
            <a:gdLst/>
            <a:ahLst/>
            <a:cxnLst/>
            <a:rect l="l" t="t" r="r" b="b"/>
            <a:pathLst>
              <a:path w="1589404" h="471805">
                <a:moveTo>
                  <a:pt x="31750" y="395097"/>
                </a:moveTo>
                <a:lnTo>
                  <a:pt x="0" y="395097"/>
                </a:lnTo>
                <a:lnTo>
                  <a:pt x="38100" y="471297"/>
                </a:lnTo>
                <a:lnTo>
                  <a:pt x="69850" y="407797"/>
                </a:lnTo>
                <a:lnTo>
                  <a:pt x="31750" y="407797"/>
                </a:lnTo>
                <a:lnTo>
                  <a:pt x="31750" y="395097"/>
                </a:lnTo>
                <a:close/>
              </a:path>
              <a:path w="1589404" h="471805">
                <a:moveTo>
                  <a:pt x="1576704" y="229362"/>
                </a:moveTo>
                <a:lnTo>
                  <a:pt x="34544" y="229362"/>
                </a:lnTo>
                <a:lnTo>
                  <a:pt x="31750" y="232156"/>
                </a:lnTo>
                <a:lnTo>
                  <a:pt x="31750" y="407797"/>
                </a:lnTo>
                <a:lnTo>
                  <a:pt x="44450" y="407797"/>
                </a:lnTo>
                <a:lnTo>
                  <a:pt x="44450" y="242062"/>
                </a:lnTo>
                <a:lnTo>
                  <a:pt x="38100" y="242062"/>
                </a:lnTo>
                <a:lnTo>
                  <a:pt x="44450" y="235712"/>
                </a:lnTo>
                <a:lnTo>
                  <a:pt x="1576704" y="235712"/>
                </a:lnTo>
                <a:lnTo>
                  <a:pt x="1576704" y="229362"/>
                </a:lnTo>
                <a:close/>
              </a:path>
              <a:path w="1589404" h="471805">
                <a:moveTo>
                  <a:pt x="76200" y="395097"/>
                </a:moveTo>
                <a:lnTo>
                  <a:pt x="44450" y="395097"/>
                </a:lnTo>
                <a:lnTo>
                  <a:pt x="44450" y="407797"/>
                </a:lnTo>
                <a:lnTo>
                  <a:pt x="69850" y="407797"/>
                </a:lnTo>
                <a:lnTo>
                  <a:pt x="76200" y="395097"/>
                </a:lnTo>
                <a:close/>
              </a:path>
              <a:path w="1589404" h="471805">
                <a:moveTo>
                  <a:pt x="44450" y="235712"/>
                </a:moveTo>
                <a:lnTo>
                  <a:pt x="38100" y="242062"/>
                </a:lnTo>
                <a:lnTo>
                  <a:pt x="44450" y="242062"/>
                </a:lnTo>
                <a:lnTo>
                  <a:pt x="44450" y="235712"/>
                </a:lnTo>
                <a:close/>
              </a:path>
              <a:path w="1589404" h="471805">
                <a:moveTo>
                  <a:pt x="1589404" y="229362"/>
                </a:moveTo>
                <a:lnTo>
                  <a:pt x="1583054" y="229362"/>
                </a:lnTo>
                <a:lnTo>
                  <a:pt x="1576704" y="235712"/>
                </a:lnTo>
                <a:lnTo>
                  <a:pt x="44450" y="235712"/>
                </a:lnTo>
                <a:lnTo>
                  <a:pt x="44450" y="242062"/>
                </a:lnTo>
                <a:lnTo>
                  <a:pt x="1586611" y="242062"/>
                </a:lnTo>
                <a:lnTo>
                  <a:pt x="1589404" y="239141"/>
                </a:lnTo>
                <a:lnTo>
                  <a:pt x="1589404" y="229362"/>
                </a:lnTo>
                <a:close/>
              </a:path>
              <a:path w="1589404" h="471805">
                <a:moveTo>
                  <a:pt x="1589404" y="0"/>
                </a:moveTo>
                <a:lnTo>
                  <a:pt x="1576704" y="0"/>
                </a:lnTo>
                <a:lnTo>
                  <a:pt x="1576704" y="235712"/>
                </a:lnTo>
                <a:lnTo>
                  <a:pt x="1583054" y="229362"/>
                </a:lnTo>
                <a:lnTo>
                  <a:pt x="1589404" y="229362"/>
                </a:lnTo>
                <a:lnTo>
                  <a:pt x="1589404" y="0"/>
                </a:lnTo>
                <a:close/>
              </a:path>
            </a:pathLst>
          </a:custGeom>
          <a:solidFill>
            <a:schemeClr val="tx1"/>
          </a:solidFill>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27" name="object 21"/>
          <p:cNvSpPr/>
          <p:nvPr/>
        </p:nvSpPr>
        <p:spPr>
          <a:xfrm>
            <a:off x="2537098" y="5675374"/>
            <a:ext cx="3631900" cy="1118205"/>
          </a:xfrm>
          <a:custGeom>
            <a:avLst/>
            <a:gdLst/>
            <a:ahLst/>
            <a:cxnLst/>
            <a:rect l="l" t="t" r="r" b="b"/>
            <a:pathLst>
              <a:path w="3793490" h="1174114">
                <a:moveTo>
                  <a:pt x="3736340" y="0"/>
                </a:moveTo>
                <a:lnTo>
                  <a:pt x="3685540" y="0"/>
                </a:lnTo>
                <a:lnTo>
                  <a:pt x="3685540" y="12700"/>
                </a:lnTo>
                <a:lnTo>
                  <a:pt x="3736340" y="12700"/>
                </a:lnTo>
                <a:lnTo>
                  <a:pt x="3736340" y="0"/>
                </a:lnTo>
                <a:close/>
              </a:path>
              <a:path w="3793490" h="1174114">
                <a:moveTo>
                  <a:pt x="3780281" y="6350"/>
                </a:moveTo>
                <a:lnTo>
                  <a:pt x="3780281" y="45085"/>
                </a:lnTo>
                <a:lnTo>
                  <a:pt x="3792981" y="45085"/>
                </a:lnTo>
                <a:lnTo>
                  <a:pt x="3792981" y="12700"/>
                </a:lnTo>
                <a:lnTo>
                  <a:pt x="3786631" y="12700"/>
                </a:lnTo>
                <a:lnTo>
                  <a:pt x="3780281" y="6350"/>
                </a:lnTo>
                <a:close/>
              </a:path>
              <a:path w="3793490" h="1174114">
                <a:moveTo>
                  <a:pt x="3790061" y="0"/>
                </a:moveTo>
                <a:lnTo>
                  <a:pt x="3774440" y="0"/>
                </a:lnTo>
                <a:lnTo>
                  <a:pt x="3774440" y="12700"/>
                </a:lnTo>
                <a:lnTo>
                  <a:pt x="3780281" y="12700"/>
                </a:lnTo>
                <a:lnTo>
                  <a:pt x="3780281" y="6350"/>
                </a:lnTo>
                <a:lnTo>
                  <a:pt x="3792981" y="6350"/>
                </a:lnTo>
                <a:lnTo>
                  <a:pt x="3792981" y="2793"/>
                </a:lnTo>
                <a:lnTo>
                  <a:pt x="3790061" y="0"/>
                </a:lnTo>
                <a:close/>
              </a:path>
              <a:path w="3793490" h="1174114">
                <a:moveTo>
                  <a:pt x="3792981" y="6350"/>
                </a:moveTo>
                <a:lnTo>
                  <a:pt x="3780281" y="6350"/>
                </a:lnTo>
                <a:lnTo>
                  <a:pt x="3786631" y="12700"/>
                </a:lnTo>
                <a:lnTo>
                  <a:pt x="3792981" y="12700"/>
                </a:lnTo>
                <a:lnTo>
                  <a:pt x="3792981" y="6350"/>
                </a:lnTo>
                <a:close/>
              </a:path>
              <a:path w="3793490" h="1174114">
                <a:moveTo>
                  <a:pt x="3792981" y="83185"/>
                </a:moveTo>
                <a:lnTo>
                  <a:pt x="3780281" y="83185"/>
                </a:lnTo>
                <a:lnTo>
                  <a:pt x="3780281" y="133985"/>
                </a:lnTo>
                <a:lnTo>
                  <a:pt x="3792981" y="133985"/>
                </a:lnTo>
                <a:lnTo>
                  <a:pt x="3792981" y="83185"/>
                </a:lnTo>
                <a:close/>
              </a:path>
              <a:path w="3793490" h="1174114">
                <a:moveTo>
                  <a:pt x="3792981" y="172085"/>
                </a:moveTo>
                <a:lnTo>
                  <a:pt x="3780281" y="172085"/>
                </a:lnTo>
                <a:lnTo>
                  <a:pt x="3780281" y="222885"/>
                </a:lnTo>
                <a:lnTo>
                  <a:pt x="3792981" y="222885"/>
                </a:lnTo>
                <a:lnTo>
                  <a:pt x="3792981" y="172085"/>
                </a:lnTo>
                <a:close/>
              </a:path>
              <a:path w="3793490" h="1174114">
                <a:moveTo>
                  <a:pt x="3792981" y="260985"/>
                </a:moveTo>
                <a:lnTo>
                  <a:pt x="3780281" y="260985"/>
                </a:lnTo>
                <a:lnTo>
                  <a:pt x="3780281" y="311785"/>
                </a:lnTo>
                <a:lnTo>
                  <a:pt x="3792981" y="311785"/>
                </a:lnTo>
                <a:lnTo>
                  <a:pt x="3792981" y="260985"/>
                </a:lnTo>
                <a:close/>
              </a:path>
              <a:path w="3793490" h="1174114">
                <a:moveTo>
                  <a:pt x="3792981" y="349885"/>
                </a:moveTo>
                <a:lnTo>
                  <a:pt x="3780281" y="349885"/>
                </a:lnTo>
                <a:lnTo>
                  <a:pt x="3780281" y="400685"/>
                </a:lnTo>
                <a:lnTo>
                  <a:pt x="3792981" y="400685"/>
                </a:lnTo>
                <a:lnTo>
                  <a:pt x="3792981" y="349885"/>
                </a:lnTo>
                <a:close/>
              </a:path>
              <a:path w="3793490" h="1174114">
                <a:moveTo>
                  <a:pt x="3792981" y="438785"/>
                </a:moveTo>
                <a:lnTo>
                  <a:pt x="3780281" y="438785"/>
                </a:lnTo>
                <a:lnTo>
                  <a:pt x="3780281" y="489585"/>
                </a:lnTo>
                <a:lnTo>
                  <a:pt x="3792981" y="489585"/>
                </a:lnTo>
                <a:lnTo>
                  <a:pt x="3792981" y="438785"/>
                </a:lnTo>
                <a:close/>
              </a:path>
              <a:path w="3793490" h="1174114">
                <a:moveTo>
                  <a:pt x="3792981" y="527685"/>
                </a:moveTo>
                <a:lnTo>
                  <a:pt x="3780281" y="527685"/>
                </a:lnTo>
                <a:lnTo>
                  <a:pt x="3780281" y="578485"/>
                </a:lnTo>
                <a:lnTo>
                  <a:pt x="3792981" y="578485"/>
                </a:lnTo>
                <a:lnTo>
                  <a:pt x="3792981" y="527685"/>
                </a:lnTo>
                <a:close/>
              </a:path>
              <a:path w="3793490" h="1174114">
                <a:moveTo>
                  <a:pt x="3792981" y="616585"/>
                </a:moveTo>
                <a:lnTo>
                  <a:pt x="3780281" y="616585"/>
                </a:lnTo>
                <a:lnTo>
                  <a:pt x="3780281" y="667385"/>
                </a:lnTo>
                <a:lnTo>
                  <a:pt x="3792981" y="667385"/>
                </a:lnTo>
                <a:lnTo>
                  <a:pt x="3792981" y="616585"/>
                </a:lnTo>
                <a:close/>
              </a:path>
              <a:path w="3793490" h="1174114">
                <a:moveTo>
                  <a:pt x="3792981" y="705485"/>
                </a:moveTo>
                <a:lnTo>
                  <a:pt x="3780281" y="705485"/>
                </a:lnTo>
                <a:lnTo>
                  <a:pt x="3780281" y="756285"/>
                </a:lnTo>
                <a:lnTo>
                  <a:pt x="3792981" y="756285"/>
                </a:lnTo>
                <a:lnTo>
                  <a:pt x="3792981" y="705485"/>
                </a:lnTo>
                <a:close/>
              </a:path>
              <a:path w="3793490" h="1174114">
                <a:moveTo>
                  <a:pt x="3792981" y="794385"/>
                </a:moveTo>
                <a:lnTo>
                  <a:pt x="3780281" y="794385"/>
                </a:lnTo>
                <a:lnTo>
                  <a:pt x="3780281" y="845185"/>
                </a:lnTo>
                <a:lnTo>
                  <a:pt x="3792981" y="845185"/>
                </a:lnTo>
                <a:lnTo>
                  <a:pt x="3792981" y="794385"/>
                </a:lnTo>
                <a:close/>
              </a:path>
              <a:path w="3793490" h="1174114">
                <a:moveTo>
                  <a:pt x="3792981" y="883285"/>
                </a:moveTo>
                <a:lnTo>
                  <a:pt x="3780281" y="883285"/>
                </a:lnTo>
                <a:lnTo>
                  <a:pt x="3780281" y="934085"/>
                </a:lnTo>
                <a:lnTo>
                  <a:pt x="3792981" y="934085"/>
                </a:lnTo>
                <a:lnTo>
                  <a:pt x="3792981" y="883285"/>
                </a:lnTo>
                <a:close/>
              </a:path>
              <a:path w="3793490" h="1174114">
                <a:moveTo>
                  <a:pt x="3792981" y="972185"/>
                </a:moveTo>
                <a:lnTo>
                  <a:pt x="3780281" y="972185"/>
                </a:lnTo>
                <a:lnTo>
                  <a:pt x="3780281" y="1022985"/>
                </a:lnTo>
                <a:lnTo>
                  <a:pt x="3792981" y="1022985"/>
                </a:lnTo>
                <a:lnTo>
                  <a:pt x="3792981" y="972185"/>
                </a:lnTo>
                <a:close/>
              </a:path>
              <a:path w="3793490" h="1174114">
                <a:moveTo>
                  <a:pt x="3792981" y="1061085"/>
                </a:moveTo>
                <a:lnTo>
                  <a:pt x="3780281" y="1061085"/>
                </a:lnTo>
                <a:lnTo>
                  <a:pt x="3780281" y="1111885"/>
                </a:lnTo>
                <a:lnTo>
                  <a:pt x="3792981" y="1111885"/>
                </a:lnTo>
                <a:lnTo>
                  <a:pt x="3792981" y="1061085"/>
                </a:lnTo>
                <a:close/>
              </a:path>
              <a:path w="3793490" h="1174114">
                <a:moveTo>
                  <a:pt x="3780281" y="1161414"/>
                </a:moveTo>
                <a:lnTo>
                  <a:pt x="3753485" y="1161414"/>
                </a:lnTo>
                <a:lnTo>
                  <a:pt x="3753485" y="1174114"/>
                </a:lnTo>
                <a:lnTo>
                  <a:pt x="3790061" y="1174114"/>
                </a:lnTo>
                <a:lnTo>
                  <a:pt x="3792981" y="1171193"/>
                </a:lnTo>
                <a:lnTo>
                  <a:pt x="3792981" y="1167764"/>
                </a:lnTo>
                <a:lnTo>
                  <a:pt x="3780281" y="1167764"/>
                </a:lnTo>
                <a:lnTo>
                  <a:pt x="3780281" y="1161414"/>
                </a:lnTo>
                <a:close/>
              </a:path>
              <a:path w="3793490" h="1174114">
                <a:moveTo>
                  <a:pt x="3792981" y="1149985"/>
                </a:moveTo>
                <a:lnTo>
                  <a:pt x="3780281" y="1149985"/>
                </a:lnTo>
                <a:lnTo>
                  <a:pt x="3780281" y="1167764"/>
                </a:lnTo>
                <a:lnTo>
                  <a:pt x="3786631" y="1161414"/>
                </a:lnTo>
                <a:lnTo>
                  <a:pt x="3792981" y="1161414"/>
                </a:lnTo>
                <a:lnTo>
                  <a:pt x="3792981" y="1149985"/>
                </a:lnTo>
                <a:close/>
              </a:path>
              <a:path w="3793490" h="1174114">
                <a:moveTo>
                  <a:pt x="3792981" y="1161414"/>
                </a:moveTo>
                <a:lnTo>
                  <a:pt x="3786631" y="1161414"/>
                </a:lnTo>
                <a:lnTo>
                  <a:pt x="3780281" y="1167764"/>
                </a:lnTo>
                <a:lnTo>
                  <a:pt x="3792981" y="1167764"/>
                </a:lnTo>
                <a:lnTo>
                  <a:pt x="3792981" y="1161414"/>
                </a:lnTo>
                <a:close/>
              </a:path>
              <a:path w="3793490" h="1174114">
                <a:moveTo>
                  <a:pt x="3715385" y="1161414"/>
                </a:moveTo>
                <a:lnTo>
                  <a:pt x="3664585" y="1161414"/>
                </a:lnTo>
                <a:lnTo>
                  <a:pt x="3664585" y="1174114"/>
                </a:lnTo>
                <a:lnTo>
                  <a:pt x="3715385" y="1174114"/>
                </a:lnTo>
                <a:lnTo>
                  <a:pt x="3715385" y="1161414"/>
                </a:lnTo>
                <a:close/>
              </a:path>
              <a:path w="3793490" h="1174114">
                <a:moveTo>
                  <a:pt x="3626485" y="1161414"/>
                </a:moveTo>
                <a:lnTo>
                  <a:pt x="3575685" y="1161414"/>
                </a:lnTo>
                <a:lnTo>
                  <a:pt x="3575685" y="1174114"/>
                </a:lnTo>
                <a:lnTo>
                  <a:pt x="3626485" y="1174114"/>
                </a:lnTo>
                <a:lnTo>
                  <a:pt x="3626485" y="1161414"/>
                </a:lnTo>
                <a:close/>
              </a:path>
              <a:path w="3793490" h="1174114">
                <a:moveTo>
                  <a:pt x="3537585" y="1161414"/>
                </a:moveTo>
                <a:lnTo>
                  <a:pt x="3486785" y="1161414"/>
                </a:lnTo>
                <a:lnTo>
                  <a:pt x="3486785" y="1174114"/>
                </a:lnTo>
                <a:lnTo>
                  <a:pt x="3537585" y="1174114"/>
                </a:lnTo>
                <a:lnTo>
                  <a:pt x="3537585" y="1161414"/>
                </a:lnTo>
                <a:close/>
              </a:path>
              <a:path w="3793490" h="1174114">
                <a:moveTo>
                  <a:pt x="3448685" y="1161414"/>
                </a:moveTo>
                <a:lnTo>
                  <a:pt x="3397885" y="1161414"/>
                </a:lnTo>
                <a:lnTo>
                  <a:pt x="3397885" y="1174114"/>
                </a:lnTo>
                <a:lnTo>
                  <a:pt x="3448685" y="1174114"/>
                </a:lnTo>
                <a:lnTo>
                  <a:pt x="3448685" y="1161414"/>
                </a:lnTo>
                <a:close/>
              </a:path>
              <a:path w="3793490" h="1174114">
                <a:moveTo>
                  <a:pt x="3359785" y="1161414"/>
                </a:moveTo>
                <a:lnTo>
                  <a:pt x="3308985" y="1161414"/>
                </a:lnTo>
                <a:lnTo>
                  <a:pt x="3308985" y="1174114"/>
                </a:lnTo>
                <a:lnTo>
                  <a:pt x="3359785" y="1174114"/>
                </a:lnTo>
                <a:lnTo>
                  <a:pt x="3359785" y="1161414"/>
                </a:lnTo>
                <a:close/>
              </a:path>
              <a:path w="3793490" h="1174114">
                <a:moveTo>
                  <a:pt x="3270885" y="1161414"/>
                </a:moveTo>
                <a:lnTo>
                  <a:pt x="3220085" y="1161414"/>
                </a:lnTo>
                <a:lnTo>
                  <a:pt x="3220085" y="1174114"/>
                </a:lnTo>
                <a:lnTo>
                  <a:pt x="3270885" y="1174114"/>
                </a:lnTo>
                <a:lnTo>
                  <a:pt x="3270885" y="1161414"/>
                </a:lnTo>
                <a:close/>
              </a:path>
              <a:path w="3793490" h="1174114">
                <a:moveTo>
                  <a:pt x="3181985" y="1161414"/>
                </a:moveTo>
                <a:lnTo>
                  <a:pt x="3131185" y="1161414"/>
                </a:lnTo>
                <a:lnTo>
                  <a:pt x="3131185" y="1174114"/>
                </a:lnTo>
                <a:lnTo>
                  <a:pt x="3181985" y="1174114"/>
                </a:lnTo>
                <a:lnTo>
                  <a:pt x="3181985" y="1161414"/>
                </a:lnTo>
                <a:close/>
              </a:path>
              <a:path w="3793490" h="1174114">
                <a:moveTo>
                  <a:pt x="3093085" y="1161414"/>
                </a:moveTo>
                <a:lnTo>
                  <a:pt x="3042285" y="1161414"/>
                </a:lnTo>
                <a:lnTo>
                  <a:pt x="3042285" y="1174114"/>
                </a:lnTo>
                <a:lnTo>
                  <a:pt x="3093085" y="1174114"/>
                </a:lnTo>
                <a:lnTo>
                  <a:pt x="3093085" y="1161414"/>
                </a:lnTo>
                <a:close/>
              </a:path>
              <a:path w="3793490" h="1174114">
                <a:moveTo>
                  <a:pt x="3004185" y="1161414"/>
                </a:moveTo>
                <a:lnTo>
                  <a:pt x="2953385" y="1161414"/>
                </a:lnTo>
                <a:lnTo>
                  <a:pt x="2953385" y="1174114"/>
                </a:lnTo>
                <a:lnTo>
                  <a:pt x="3004185" y="1174114"/>
                </a:lnTo>
                <a:lnTo>
                  <a:pt x="3004185" y="1161414"/>
                </a:lnTo>
                <a:close/>
              </a:path>
              <a:path w="3793490" h="1174114">
                <a:moveTo>
                  <a:pt x="2915285" y="1161414"/>
                </a:moveTo>
                <a:lnTo>
                  <a:pt x="2864485" y="1161414"/>
                </a:lnTo>
                <a:lnTo>
                  <a:pt x="2864485" y="1174114"/>
                </a:lnTo>
                <a:lnTo>
                  <a:pt x="2915285" y="1174114"/>
                </a:lnTo>
                <a:lnTo>
                  <a:pt x="2915285" y="1161414"/>
                </a:lnTo>
                <a:close/>
              </a:path>
              <a:path w="3793490" h="1174114">
                <a:moveTo>
                  <a:pt x="2826385" y="1161414"/>
                </a:moveTo>
                <a:lnTo>
                  <a:pt x="2775585" y="1161414"/>
                </a:lnTo>
                <a:lnTo>
                  <a:pt x="2775585" y="1174114"/>
                </a:lnTo>
                <a:lnTo>
                  <a:pt x="2826385" y="1174114"/>
                </a:lnTo>
                <a:lnTo>
                  <a:pt x="2826385" y="1161414"/>
                </a:lnTo>
                <a:close/>
              </a:path>
              <a:path w="3793490" h="1174114">
                <a:moveTo>
                  <a:pt x="2737485" y="1161414"/>
                </a:moveTo>
                <a:lnTo>
                  <a:pt x="2686685" y="1161414"/>
                </a:lnTo>
                <a:lnTo>
                  <a:pt x="2686685" y="1174114"/>
                </a:lnTo>
                <a:lnTo>
                  <a:pt x="2737485" y="1174114"/>
                </a:lnTo>
                <a:lnTo>
                  <a:pt x="2737485" y="1161414"/>
                </a:lnTo>
                <a:close/>
              </a:path>
              <a:path w="3793490" h="1174114">
                <a:moveTo>
                  <a:pt x="2648585" y="1161414"/>
                </a:moveTo>
                <a:lnTo>
                  <a:pt x="2597785" y="1161414"/>
                </a:lnTo>
                <a:lnTo>
                  <a:pt x="2597785" y="1174114"/>
                </a:lnTo>
                <a:lnTo>
                  <a:pt x="2648585" y="1174114"/>
                </a:lnTo>
                <a:lnTo>
                  <a:pt x="2648585" y="1161414"/>
                </a:lnTo>
                <a:close/>
              </a:path>
              <a:path w="3793490" h="1174114">
                <a:moveTo>
                  <a:pt x="2559685" y="1161414"/>
                </a:moveTo>
                <a:lnTo>
                  <a:pt x="2508885" y="1161414"/>
                </a:lnTo>
                <a:lnTo>
                  <a:pt x="2508885" y="1174114"/>
                </a:lnTo>
                <a:lnTo>
                  <a:pt x="2559685" y="1174114"/>
                </a:lnTo>
                <a:lnTo>
                  <a:pt x="2559685" y="1161414"/>
                </a:lnTo>
                <a:close/>
              </a:path>
              <a:path w="3793490" h="1174114">
                <a:moveTo>
                  <a:pt x="2470785" y="1161414"/>
                </a:moveTo>
                <a:lnTo>
                  <a:pt x="2419985" y="1161414"/>
                </a:lnTo>
                <a:lnTo>
                  <a:pt x="2419985" y="1174114"/>
                </a:lnTo>
                <a:lnTo>
                  <a:pt x="2470785" y="1174114"/>
                </a:lnTo>
                <a:lnTo>
                  <a:pt x="2470785" y="1161414"/>
                </a:lnTo>
                <a:close/>
              </a:path>
              <a:path w="3793490" h="1174114">
                <a:moveTo>
                  <a:pt x="2381885" y="1161414"/>
                </a:moveTo>
                <a:lnTo>
                  <a:pt x="2331085" y="1161414"/>
                </a:lnTo>
                <a:lnTo>
                  <a:pt x="2331085" y="1174114"/>
                </a:lnTo>
                <a:lnTo>
                  <a:pt x="2381885" y="1174114"/>
                </a:lnTo>
                <a:lnTo>
                  <a:pt x="2381885" y="1161414"/>
                </a:lnTo>
                <a:close/>
              </a:path>
              <a:path w="3793490" h="1174114">
                <a:moveTo>
                  <a:pt x="2292985" y="1161414"/>
                </a:moveTo>
                <a:lnTo>
                  <a:pt x="2242185" y="1161414"/>
                </a:lnTo>
                <a:lnTo>
                  <a:pt x="2242185" y="1174114"/>
                </a:lnTo>
                <a:lnTo>
                  <a:pt x="2292985" y="1174114"/>
                </a:lnTo>
                <a:lnTo>
                  <a:pt x="2292985" y="1161414"/>
                </a:lnTo>
                <a:close/>
              </a:path>
              <a:path w="3793490" h="1174114">
                <a:moveTo>
                  <a:pt x="2204085" y="1161414"/>
                </a:moveTo>
                <a:lnTo>
                  <a:pt x="2153285" y="1161414"/>
                </a:lnTo>
                <a:lnTo>
                  <a:pt x="2153285" y="1174114"/>
                </a:lnTo>
                <a:lnTo>
                  <a:pt x="2204085" y="1174114"/>
                </a:lnTo>
                <a:lnTo>
                  <a:pt x="2204085" y="1161414"/>
                </a:lnTo>
                <a:close/>
              </a:path>
              <a:path w="3793490" h="1174114">
                <a:moveTo>
                  <a:pt x="2115185" y="1161414"/>
                </a:moveTo>
                <a:lnTo>
                  <a:pt x="2064385" y="1161414"/>
                </a:lnTo>
                <a:lnTo>
                  <a:pt x="2064385" y="1174114"/>
                </a:lnTo>
                <a:lnTo>
                  <a:pt x="2115185" y="1174114"/>
                </a:lnTo>
                <a:lnTo>
                  <a:pt x="2115185" y="1161414"/>
                </a:lnTo>
                <a:close/>
              </a:path>
              <a:path w="3793490" h="1174114">
                <a:moveTo>
                  <a:pt x="2026285" y="1161414"/>
                </a:moveTo>
                <a:lnTo>
                  <a:pt x="1975485" y="1161414"/>
                </a:lnTo>
                <a:lnTo>
                  <a:pt x="1975485" y="1174114"/>
                </a:lnTo>
                <a:lnTo>
                  <a:pt x="2026285" y="1174114"/>
                </a:lnTo>
                <a:lnTo>
                  <a:pt x="2026285" y="1161414"/>
                </a:lnTo>
                <a:close/>
              </a:path>
              <a:path w="3793490" h="1174114">
                <a:moveTo>
                  <a:pt x="1937385" y="1161414"/>
                </a:moveTo>
                <a:lnTo>
                  <a:pt x="1886585" y="1161414"/>
                </a:lnTo>
                <a:lnTo>
                  <a:pt x="1886585" y="1174114"/>
                </a:lnTo>
                <a:lnTo>
                  <a:pt x="1937385" y="1174114"/>
                </a:lnTo>
                <a:lnTo>
                  <a:pt x="1937385" y="1161414"/>
                </a:lnTo>
                <a:close/>
              </a:path>
              <a:path w="3793490" h="1174114">
                <a:moveTo>
                  <a:pt x="1848485" y="1161414"/>
                </a:moveTo>
                <a:lnTo>
                  <a:pt x="1797685" y="1161414"/>
                </a:lnTo>
                <a:lnTo>
                  <a:pt x="1797685" y="1174114"/>
                </a:lnTo>
                <a:lnTo>
                  <a:pt x="1848485" y="1174114"/>
                </a:lnTo>
                <a:lnTo>
                  <a:pt x="1848485" y="1161414"/>
                </a:lnTo>
                <a:close/>
              </a:path>
              <a:path w="3793490" h="1174114">
                <a:moveTo>
                  <a:pt x="1759585" y="1161414"/>
                </a:moveTo>
                <a:lnTo>
                  <a:pt x="1708785" y="1161414"/>
                </a:lnTo>
                <a:lnTo>
                  <a:pt x="1708785" y="1174114"/>
                </a:lnTo>
                <a:lnTo>
                  <a:pt x="1759585" y="1174114"/>
                </a:lnTo>
                <a:lnTo>
                  <a:pt x="1759585" y="1161414"/>
                </a:lnTo>
                <a:close/>
              </a:path>
              <a:path w="3793490" h="1174114">
                <a:moveTo>
                  <a:pt x="1670685" y="1161414"/>
                </a:moveTo>
                <a:lnTo>
                  <a:pt x="1619885" y="1161414"/>
                </a:lnTo>
                <a:lnTo>
                  <a:pt x="1619885" y="1174114"/>
                </a:lnTo>
                <a:lnTo>
                  <a:pt x="1670685" y="1174114"/>
                </a:lnTo>
                <a:lnTo>
                  <a:pt x="1670685" y="1161414"/>
                </a:lnTo>
                <a:close/>
              </a:path>
              <a:path w="3793490" h="1174114">
                <a:moveTo>
                  <a:pt x="1581785" y="1161414"/>
                </a:moveTo>
                <a:lnTo>
                  <a:pt x="1530985" y="1161414"/>
                </a:lnTo>
                <a:lnTo>
                  <a:pt x="1530985" y="1174114"/>
                </a:lnTo>
                <a:lnTo>
                  <a:pt x="1581785" y="1174114"/>
                </a:lnTo>
                <a:lnTo>
                  <a:pt x="1581785" y="1161414"/>
                </a:lnTo>
                <a:close/>
              </a:path>
              <a:path w="3793490" h="1174114">
                <a:moveTo>
                  <a:pt x="1492885" y="1161414"/>
                </a:moveTo>
                <a:lnTo>
                  <a:pt x="1442085" y="1161414"/>
                </a:lnTo>
                <a:lnTo>
                  <a:pt x="1442085" y="1174114"/>
                </a:lnTo>
                <a:lnTo>
                  <a:pt x="1492885" y="1174114"/>
                </a:lnTo>
                <a:lnTo>
                  <a:pt x="1492885" y="1161414"/>
                </a:lnTo>
                <a:close/>
              </a:path>
              <a:path w="3793490" h="1174114">
                <a:moveTo>
                  <a:pt x="1403985" y="1161414"/>
                </a:moveTo>
                <a:lnTo>
                  <a:pt x="1353185" y="1161414"/>
                </a:lnTo>
                <a:lnTo>
                  <a:pt x="1353185" y="1174114"/>
                </a:lnTo>
                <a:lnTo>
                  <a:pt x="1403985" y="1174114"/>
                </a:lnTo>
                <a:lnTo>
                  <a:pt x="1403985" y="1161414"/>
                </a:lnTo>
                <a:close/>
              </a:path>
              <a:path w="3793490" h="1174114">
                <a:moveTo>
                  <a:pt x="1315085" y="1161414"/>
                </a:moveTo>
                <a:lnTo>
                  <a:pt x="1264285" y="1161414"/>
                </a:lnTo>
                <a:lnTo>
                  <a:pt x="1264285" y="1174114"/>
                </a:lnTo>
                <a:lnTo>
                  <a:pt x="1315085" y="1174114"/>
                </a:lnTo>
                <a:lnTo>
                  <a:pt x="1315085" y="1161414"/>
                </a:lnTo>
                <a:close/>
              </a:path>
              <a:path w="3793490" h="1174114">
                <a:moveTo>
                  <a:pt x="1226185" y="1161414"/>
                </a:moveTo>
                <a:lnTo>
                  <a:pt x="1175385" y="1161414"/>
                </a:lnTo>
                <a:lnTo>
                  <a:pt x="1175385" y="1174114"/>
                </a:lnTo>
                <a:lnTo>
                  <a:pt x="1226185" y="1174114"/>
                </a:lnTo>
                <a:lnTo>
                  <a:pt x="1226185" y="1161414"/>
                </a:lnTo>
                <a:close/>
              </a:path>
              <a:path w="3793490" h="1174114">
                <a:moveTo>
                  <a:pt x="1137285" y="1161414"/>
                </a:moveTo>
                <a:lnTo>
                  <a:pt x="1086485" y="1161414"/>
                </a:lnTo>
                <a:lnTo>
                  <a:pt x="1086485" y="1174114"/>
                </a:lnTo>
                <a:lnTo>
                  <a:pt x="1137285" y="1174114"/>
                </a:lnTo>
                <a:lnTo>
                  <a:pt x="1137285" y="1161414"/>
                </a:lnTo>
                <a:close/>
              </a:path>
              <a:path w="3793490" h="1174114">
                <a:moveTo>
                  <a:pt x="1048385" y="1161414"/>
                </a:moveTo>
                <a:lnTo>
                  <a:pt x="997585" y="1161414"/>
                </a:lnTo>
                <a:lnTo>
                  <a:pt x="997585" y="1174114"/>
                </a:lnTo>
                <a:lnTo>
                  <a:pt x="1048385" y="1174114"/>
                </a:lnTo>
                <a:lnTo>
                  <a:pt x="1048385" y="1161414"/>
                </a:lnTo>
                <a:close/>
              </a:path>
              <a:path w="3793490" h="1174114">
                <a:moveTo>
                  <a:pt x="959485" y="1161414"/>
                </a:moveTo>
                <a:lnTo>
                  <a:pt x="908685" y="1161414"/>
                </a:lnTo>
                <a:lnTo>
                  <a:pt x="908685" y="1174114"/>
                </a:lnTo>
                <a:lnTo>
                  <a:pt x="959485" y="1174114"/>
                </a:lnTo>
                <a:lnTo>
                  <a:pt x="959485" y="1161414"/>
                </a:lnTo>
                <a:close/>
              </a:path>
              <a:path w="3793490" h="1174114">
                <a:moveTo>
                  <a:pt x="870585" y="1161414"/>
                </a:moveTo>
                <a:lnTo>
                  <a:pt x="819785" y="1161414"/>
                </a:lnTo>
                <a:lnTo>
                  <a:pt x="819785" y="1174114"/>
                </a:lnTo>
                <a:lnTo>
                  <a:pt x="870585" y="1174114"/>
                </a:lnTo>
                <a:lnTo>
                  <a:pt x="870585" y="1161414"/>
                </a:lnTo>
                <a:close/>
              </a:path>
              <a:path w="3793490" h="1174114">
                <a:moveTo>
                  <a:pt x="781685" y="1161414"/>
                </a:moveTo>
                <a:lnTo>
                  <a:pt x="730885" y="1161414"/>
                </a:lnTo>
                <a:lnTo>
                  <a:pt x="730885" y="1174114"/>
                </a:lnTo>
                <a:lnTo>
                  <a:pt x="781685" y="1174114"/>
                </a:lnTo>
                <a:lnTo>
                  <a:pt x="781685" y="1161414"/>
                </a:lnTo>
                <a:close/>
              </a:path>
              <a:path w="3793490" h="1174114">
                <a:moveTo>
                  <a:pt x="692785" y="1161414"/>
                </a:moveTo>
                <a:lnTo>
                  <a:pt x="641985" y="1161414"/>
                </a:lnTo>
                <a:lnTo>
                  <a:pt x="641985" y="1174114"/>
                </a:lnTo>
                <a:lnTo>
                  <a:pt x="692785" y="1174114"/>
                </a:lnTo>
                <a:lnTo>
                  <a:pt x="692785" y="1161414"/>
                </a:lnTo>
                <a:close/>
              </a:path>
              <a:path w="3793490" h="1174114">
                <a:moveTo>
                  <a:pt x="603885" y="1161414"/>
                </a:moveTo>
                <a:lnTo>
                  <a:pt x="553085" y="1161414"/>
                </a:lnTo>
                <a:lnTo>
                  <a:pt x="553085" y="1174114"/>
                </a:lnTo>
                <a:lnTo>
                  <a:pt x="603885" y="1174114"/>
                </a:lnTo>
                <a:lnTo>
                  <a:pt x="603885" y="1161414"/>
                </a:lnTo>
                <a:close/>
              </a:path>
              <a:path w="3793490" h="1174114">
                <a:moveTo>
                  <a:pt x="514985" y="1161414"/>
                </a:moveTo>
                <a:lnTo>
                  <a:pt x="464185" y="1161414"/>
                </a:lnTo>
                <a:lnTo>
                  <a:pt x="464185" y="1174114"/>
                </a:lnTo>
                <a:lnTo>
                  <a:pt x="514985" y="1174114"/>
                </a:lnTo>
                <a:lnTo>
                  <a:pt x="514985" y="1161414"/>
                </a:lnTo>
                <a:close/>
              </a:path>
              <a:path w="3793490" h="1174114">
                <a:moveTo>
                  <a:pt x="426085" y="1161414"/>
                </a:moveTo>
                <a:lnTo>
                  <a:pt x="375285" y="1161414"/>
                </a:lnTo>
                <a:lnTo>
                  <a:pt x="375285" y="1174114"/>
                </a:lnTo>
                <a:lnTo>
                  <a:pt x="426085" y="1174114"/>
                </a:lnTo>
                <a:lnTo>
                  <a:pt x="426085" y="1161414"/>
                </a:lnTo>
                <a:close/>
              </a:path>
              <a:path w="3793490" h="1174114">
                <a:moveTo>
                  <a:pt x="337185" y="1161414"/>
                </a:moveTo>
                <a:lnTo>
                  <a:pt x="286385" y="1161414"/>
                </a:lnTo>
                <a:lnTo>
                  <a:pt x="286385" y="1174114"/>
                </a:lnTo>
                <a:lnTo>
                  <a:pt x="337185" y="1174114"/>
                </a:lnTo>
                <a:lnTo>
                  <a:pt x="337185" y="1161414"/>
                </a:lnTo>
                <a:close/>
              </a:path>
              <a:path w="3793490" h="1174114">
                <a:moveTo>
                  <a:pt x="248285" y="1161414"/>
                </a:moveTo>
                <a:lnTo>
                  <a:pt x="197485" y="1161414"/>
                </a:lnTo>
                <a:lnTo>
                  <a:pt x="197485" y="1174114"/>
                </a:lnTo>
                <a:lnTo>
                  <a:pt x="248285" y="1174114"/>
                </a:lnTo>
                <a:lnTo>
                  <a:pt x="248285" y="1161414"/>
                </a:lnTo>
                <a:close/>
              </a:path>
              <a:path w="3793490" h="1174114">
                <a:moveTo>
                  <a:pt x="159385" y="1161414"/>
                </a:moveTo>
                <a:lnTo>
                  <a:pt x="108585" y="1161414"/>
                </a:lnTo>
                <a:lnTo>
                  <a:pt x="108585" y="1174114"/>
                </a:lnTo>
                <a:lnTo>
                  <a:pt x="159385" y="1174114"/>
                </a:lnTo>
                <a:lnTo>
                  <a:pt x="159385" y="1161414"/>
                </a:lnTo>
                <a:close/>
              </a:path>
              <a:path w="3793490" h="1174114">
                <a:moveTo>
                  <a:pt x="44450" y="1149350"/>
                </a:moveTo>
                <a:lnTo>
                  <a:pt x="31750" y="1149350"/>
                </a:lnTo>
                <a:lnTo>
                  <a:pt x="31750" y="1171193"/>
                </a:lnTo>
                <a:lnTo>
                  <a:pt x="34544" y="1174114"/>
                </a:lnTo>
                <a:lnTo>
                  <a:pt x="70485" y="1174114"/>
                </a:lnTo>
                <a:lnTo>
                  <a:pt x="70485" y="1167764"/>
                </a:lnTo>
                <a:lnTo>
                  <a:pt x="44450" y="1167764"/>
                </a:lnTo>
                <a:lnTo>
                  <a:pt x="38100" y="1161414"/>
                </a:lnTo>
                <a:lnTo>
                  <a:pt x="44450" y="1161414"/>
                </a:lnTo>
                <a:lnTo>
                  <a:pt x="44450" y="1149350"/>
                </a:lnTo>
                <a:close/>
              </a:path>
              <a:path w="3793490" h="1174114">
                <a:moveTo>
                  <a:pt x="44450" y="1161414"/>
                </a:moveTo>
                <a:lnTo>
                  <a:pt x="38100" y="1161414"/>
                </a:lnTo>
                <a:lnTo>
                  <a:pt x="44450" y="1167764"/>
                </a:lnTo>
                <a:lnTo>
                  <a:pt x="44450" y="1161414"/>
                </a:lnTo>
                <a:close/>
              </a:path>
              <a:path w="3793490" h="1174114">
                <a:moveTo>
                  <a:pt x="70485" y="1161414"/>
                </a:moveTo>
                <a:lnTo>
                  <a:pt x="44450" y="1161414"/>
                </a:lnTo>
                <a:lnTo>
                  <a:pt x="44450" y="1167764"/>
                </a:lnTo>
                <a:lnTo>
                  <a:pt x="70485" y="1167764"/>
                </a:lnTo>
                <a:lnTo>
                  <a:pt x="70485" y="1161414"/>
                </a:lnTo>
                <a:close/>
              </a:path>
              <a:path w="3793490" h="1174114">
                <a:moveTo>
                  <a:pt x="44450" y="1060450"/>
                </a:moveTo>
                <a:lnTo>
                  <a:pt x="31750" y="1060450"/>
                </a:lnTo>
                <a:lnTo>
                  <a:pt x="31750" y="1111250"/>
                </a:lnTo>
                <a:lnTo>
                  <a:pt x="44450" y="1111250"/>
                </a:lnTo>
                <a:lnTo>
                  <a:pt x="44450" y="1060450"/>
                </a:lnTo>
                <a:close/>
              </a:path>
              <a:path w="3793490" h="1174114">
                <a:moveTo>
                  <a:pt x="38100" y="981710"/>
                </a:moveTo>
                <a:lnTo>
                  <a:pt x="0" y="1057910"/>
                </a:lnTo>
                <a:lnTo>
                  <a:pt x="76200" y="1057910"/>
                </a:lnTo>
                <a:lnTo>
                  <a:pt x="38100" y="981710"/>
                </a:lnTo>
                <a:close/>
              </a:path>
            </a:pathLst>
          </a:custGeom>
          <a:solidFill>
            <a:schemeClr val="tx1"/>
          </a:solidFill>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28" name="object 23"/>
          <p:cNvSpPr txBox="1"/>
          <p:nvPr/>
        </p:nvSpPr>
        <p:spPr>
          <a:xfrm>
            <a:off x="4704568" y="4899707"/>
            <a:ext cx="771562" cy="135848"/>
          </a:xfrm>
          <a:prstGeom prst="rect">
            <a:avLst/>
          </a:prstGeom>
        </p:spPr>
        <p:txBody>
          <a:bodyPr vert="horz" wrap="square" lIns="0" tIns="12614" rIns="0" bIns="0" rtlCol="0">
            <a:spAutoFit/>
          </a:bodyPr>
          <a:lstStyle/>
          <a:p>
            <a:pPr marL="12013">
              <a:spcBef>
                <a:spcPts val="99"/>
              </a:spcBef>
            </a:pPr>
            <a:r>
              <a:rPr sz="800" dirty="0">
                <a:solidFill>
                  <a:schemeClr val="tx1"/>
                </a:solidFill>
                <a:latin typeface="Times New Roman" panose="02020603050405020304" pitchFamily="18" charset="0"/>
                <a:cs typeface="Times New Roman" panose="02020603050405020304" pitchFamily="18" charset="0"/>
              </a:rPr>
              <a:t>Direct</a:t>
            </a:r>
            <a:r>
              <a:rPr sz="800" spc="-61" dirty="0">
                <a:solidFill>
                  <a:schemeClr val="tx1"/>
                </a:solidFill>
                <a:latin typeface="Times New Roman" panose="02020603050405020304" pitchFamily="18" charset="0"/>
                <a:cs typeface="Times New Roman" panose="02020603050405020304" pitchFamily="18" charset="0"/>
              </a:rPr>
              <a:t> </a:t>
            </a:r>
            <a:r>
              <a:rPr sz="800" dirty="0">
                <a:solidFill>
                  <a:schemeClr val="tx1"/>
                </a:solidFill>
                <a:latin typeface="Times New Roman" panose="02020603050405020304" pitchFamily="18" charset="0"/>
                <a:cs typeface="Times New Roman" panose="02020603050405020304" pitchFamily="18" charset="0"/>
              </a:rPr>
              <a:t>Agreement</a:t>
            </a:r>
          </a:p>
        </p:txBody>
      </p:sp>
      <p:sp>
        <p:nvSpPr>
          <p:cNvPr id="29" name="object 24"/>
          <p:cNvSpPr txBox="1"/>
          <p:nvPr/>
        </p:nvSpPr>
        <p:spPr>
          <a:xfrm>
            <a:off x="2443429" y="5459958"/>
            <a:ext cx="758074" cy="258958"/>
          </a:xfrm>
          <a:prstGeom prst="rect">
            <a:avLst/>
          </a:prstGeom>
        </p:spPr>
        <p:txBody>
          <a:bodyPr vert="horz" wrap="square" lIns="0" tIns="12614" rIns="0" bIns="0" rtlCol="0">
            <a:spAutoFit/>
          </a:bodyPr>
          <a:lstStyle/>
          <a:p>
            <a:pPr marL="72078" marR="4805" indent="-60665">
              <a:spcBef>
                <a:spcPts val="99"/>
              </a:spcBef>
            </a:pPr>
            <a:r>
              <a:rPr sz="800" dirty="0">
                <a:solidFill>
                  <a:schemeClr val="tx1"/>
                </a:solidFill>
                <a:latin typeface="Times New Roman" panose="02020603050405020304" pitchFamily="18" charset="0"/>
                <a:cs typeface="Times New Roman" panose="02020603050405020304" pitchFamily="18" charset="0"/>
              </a:rPr>
              <a:t>S</a:t>
            </a:r>
            <a:r>
              <a:rPr sz="800" spc="-5" dirty="0">
                <a:solidFill>
                  <a:schemeClr val="tx1"/>
                </a:solidFill>
                <a:latin typeface="Times New Roman" panose="02020603050405020304" pitchFamily="18" charset="0"/>
                <a:cs typeface="Times New Roman" panose="02020603050405020304" pitchFamily="18" charset="0"/>
              </a:rPr>
              <a:t>hareholder</a:t>
            </a:r>
            <a:r>
              <a:rPr sz="800" dirty="0">
                <a:solidFill>
                  <a:schemeClr val="tx1"/>
                </a:solidFill>
                <a:latin typeface="Times New Roman" panose="02020603050405020304" pitchFamily="18" charset="0"/>
                <a:cs typeface="Times New Roman" panose="02020603050405020304" pitchFamily="18" charset="0"/>
              </a:rPr>
              <a:t>s’  </a:t>
            </a:r>
            <a:r>
              <a:rPr sz="800" spc="-5" dirty="0">
                <a:solidFill>
                  <a:schemeClr val="tx1"/>
                </a:solidFill>
                <a:latin typeface="Times New Roman" panose="02020603050405020304" pitchFamily="18" charset="0"/>
                <a:cs typeface="Times New Roman" panose="02020603050405020304" pitchFamily="18" charset="0"/>
              </a:rPr>
              <a:t>Agreement</a:t>
            </a:r>
            <a:endParaRPr sz="800" dirty="0">
              <a:solidFill>
                <a:schemeClr val="tx1"/>
              </a:solidFill>
              <a:latin typeface="Times New Roman" panose="02020603050405020304" pitchFamily="18" charset="0"/>
              <a:cs typeface="Times New Roman" panose="02020603050405020304" pitchFamily="18" charset="0"/>
            </a:endParaRPr>
          </a:p>
        </p:txBody>
      </p:sp>
      <p:sp>
        <p:nvSpPr>
          <p:cNvPr id="30" name="object 25"/>
          <p:cNvSpPr txBox="1"/>
          <p:nvPr/>
        </p:nvSpPr>
        <p:spPr>
          <a:xfrm>
            <a:off x="3482259" y="5234745"/>
            <a:ext cx="493656" cy="258958"/>
          </a:xfrm>
          <a:prstGeom prst="rect">
            <a:avLst/>
          </a:prstGeom>
        </p:spPr>
        <p:txBody>
          <a:bodyPr vert="horz" wrap="square" lIns="0" tIns="12614" rIns="0" bIns="0" rtlCol="0">
            <a:spAutoFit/>
          </a:bodyPr>
          <a:lstStyle/>
          <a:p>
            <a:pPr marL="12013" marR="4805" indent="86493">
              <a:spcBef>
                <a:spcPts val="99"/>
              </a:spcBef>
            </a:pPr>
            <a:r>
              <a:rPr sz="800" dirty="0">
                <a:solidFill>
                  <a:schemeClr val="tx1"/>
                </a:solidFill>
                <a:latin typeface="Times New Roman" panose="02020603050405020304" pitchFamily="18" charset="0"/>
                <a:cs typeface="Times New Roman" panose="02020603050405020304" pitchFamily="18" charset="0"/>
              </a:rPr>
              <a:t>Project  A</a:t>
            </a:r>
            <a:r>
              <a:rPr sz="800" spc="-5" dirty="0">
                <a:solidFill>
                  <a:schemeClr val="tx1"/>
                </a:solidFill>
                <a:latin typeface="Times New Roman" panose="02020603050405020304" pitchFamily="18" charset="0"/>
                <a:cs typeface="Times New Roman" panose="02020603050405020304" pitchFamily="18" charset="0"/>
              </a:rPr>
              <a:t>gree</a:t>
            </a:r>
            <a:r>
              <a:rPr sz="800" spc="9" dirty="0">
                <a:solidFill>
                  <a:schemeClr val="tx1"/>
                </a:solidFill>
                <a:latin typeface="Times New Roman" panose="02020603050405020304" pitchFamily="18" charset="0"/>
                <a:cs typeface="Times New Roman" panose="02020603050405020304" pitchFamily="18" charset="0"/>
              </a:rPr>
              <a:t>m</a:t>
            </a:r>
            <a:r>
              <a:rPr sz="800" spc="-5" dirty="0">
                <a:solidFill>
                  <a:schemeClr val="tx1"/>
                </a:solidFill>
                <a:latin typeface="Times New Roman" panose="02020603050405020304" pitchFamily="18" charset="0"/>
                <a:cs typeface="Times New Roman" panose="02020603050405020304" pitchFamily="18" charset="0"/>
              </a:rPr>
              <a:t>en</a:t>
            </a:r>
            <a:r>
              <a:rPr sz="800" dirty="0">
                <a:solidFill>
                  <a:schemeClr val="tx1"/>
                </a:solidFill>
                <a:latin typeface="Times New Roman" panose="02020603050405020304" pitchFamily="18" charset="0"/>
                <a:cs typeface="Times New Roman" panose="02020603050405020304" pitchFamily="18" charset="0"/>
              </a:rPr>
              <a:t>t</a:t>
            </a:r>
          </a:p>
        </p:txBody>
      </p:sp>
      <p:sp>
        <p:nvSpPr>
          <p:cNvPr id="31" name="object 26"/>
          <p:cNvSpPr txBox="1"/>
          <p:nvPr/>
        </p:nvSpPr>
        <p:spPr>
          <a:xfrm>
            <a:off x="4599023" y="5439638"/>
            <a:ext cx="619760" cy="135848"/>
          </a:xfrm>
          <a:prstGeom prst="rect">
            <a:avLst/>
          </a:prstGeom>
        </p:spPr>
        <p:txBody>
          <a:bodyPr vert="horz" wrap="square" lIns="0" tIns="12614" rIns="0" bIns="0" rtlCol="0">
            <a:spAutoFit/>
          </a:bodyPr>
          <a:lstStyle/>
          <a:p>
            <a:pPr marL="12013">
              <a:spcBef>
                <a:spcPts val="99"/>
              </a:spcBef>
            </a:pPr>
            <a:r>
              <a:rPr sz="800" spc="-5" dirty="0">
                <a:solidFill>
                  <a:schemeClr val="tx1"/>
                </a:solidFill>
                <a:latin typeface="Times New Roman" panose="02020603050405020304" pitchFamily="18" charset="0"/>
                <a:cs typeface="Times New Roman" panose="02020603050405020304" pitchFamily="18" charset="0"/>
              </a:rPr>
              <a:t>Loan </a:t>
            </a:r>
            <a:r>
              <a:rPr sz="800" dirty="0">
                <a:solidFill>
                  <a:schemeClr val="tx1"/>
                </a:solidFill>
                <a:latin typeface="Times New Roman" panose="02020603050405020304" pitchFamily="18" charset="0"/>
                <a:cs typeface="Times New Roman" panose="02020603050405020304" pitchFamily="18" charset="0"/>
              </a:rPr>
              <a:t>/</a:t>
            </a:r>
            <a:r>
              <a:rPr sz="800" spc="-33" dirty="0">
                <a:solidFill>
                  <a:schemeClr val="tx1"/>
                </a:solidFill>
                <a:latin typeface="Times New Roman" panose="02020603050405020304" pitchFamily="18" charset="0"/>
                <a:cs typeface="Times New Roman" panose="02020603050405020304" pitchFamily="18" charset="0"/>
              </a:rPr>
              <a:t> </a:t>
            </a:r>
            <a:r>
              <a:rPr sz="800" dirty="0">
                <a:solidFill>
                  <a:schemeClr val="tx1"/>
                </a:solidFill>
                <a:latin typeface="Times New Roman" panose="02020603050405020304" pitchFamily="18" charset="0"/>
                <a:cs typeface="Times New Roman" panose="02020603050405020304" pitchFamily="18" charset="0"/>
              </a:rPr>
              <a:t>Facility</a:t>
            </a:r>
          </a:p>
        </p:txBody>
      </p:sp>
      <p:sp>
        <p:nvSpPr>
          <p:cNvPr id="32" name="object 27"/>
          <p:cNvSpPr txBox="1"/>
          <p:nvPr/>
        </p:nvSpPr>
        <p:spPr>
          <a:xfrm>
            <a:off x="4660699" y="5555753"/>
            <a:ext cx="558084" cy="135848"/>
          </a:xfrm>
          <a:prstGeom prst="rect">
            <a:avLst/>
          </a:prstGeom>
        </p:spPr>
        <p:txBody>
          <a:bodyPr vert="horz" wrap="square" lIns="0" tIns="12614" rIns="0" bIns="0" rtlCol="0">
            <a:spAutoFit/>
          </a:bodyPr>
          <a:lstStyle/>
          <a:p>
            <a:pPr marL="12013">
              <a:spcBef>
                <a:spcPts val="99"/>
              </a:spcBef>
            </a:pPr>
            <a:r>
              <a:rPr sz="800" spc="-5" dirty="0">
                <a:solidFill>
                  <a:schemeClr val="tx1"/>
                </a:solidFill>
                <a:latin typeface="Times New Roman" panose="02020603050405020304" pitchFamily="18" charset="0"/>
                <a:cs typeface="Times New Roman" panose="02020603050405020304" pitchFamily="18" charset="0"/>
              </a:rPr>
              <a:t>Agreement</a:t>
            </a:r>
            <a:endParaRPr sz="800" dirty="0">
              <a:solidFill>
                <a:schemeClr val="tx1"/>
              </a:solidFill>
              <a:latin typeface="Times New Roman" panose="02020603050405020304" pitchFamily="18" charset="0"/>
              <a:cs typeface="Times New Roman" panose="02020603050405020304" pitchFamily="18" charset="0"/>
            </a:endParaRPr>
          </a:p>
        </p:txBody>
      </p:sp>
      <p:sp>
        <p:nvSpPr>
          <p:cNvPr id="33" name="object 28"/>
          <p:cNvSpPr txBox="1"/>
          <p:nvPr/>
        </p:nvSpPr>
        <p:spPr>
          <a:xfrm>
            <a:off x="6177081" y="5957254"/>
            <a:ext cx="123111" cy="779538"/>
          </a:xfrm>
          <a:prstGeom prst="rect">
            <a:avLst/>
          </a:prstGeom>
        </p:spPr>
        <p:txBody>
          <a:bodyPr vert="vert" wrap="square" lIns="0" tIns="3003" rIns="0" bIns="0" rtlCol="0">
            <a:spAutoFit/>
          </a:bodyPr>
          <a:lstStyle/>
          <a:p>
            <a:pPr marL="12013">
              <a:spcBef>
                <a:spcPts val="24"/>
              </a:spcBef>
            </a:pPr>
            <a:r>
              <a:rPr sz="800" spc="-5" dirty="0">
                <a:solidFill>
                  <a:schemeClr val="tx1"/>
                </a:solidFill>
                <a:latin typeface="Times New Roman" panose="02020603050405020304" pitchFamily="18" charset="0"/>
                <a:cs typeface="Times New Roman" panose="02020603050405020304" pitchFamily="18" charset="0"/>
              </a:rPr>
              <a:t>Direct</a:t>
            </a:r>
            <a:r>
              <a:rPr sz="800" spc="-24" dirty="0">
                <a:solidFill>
                  <a:schemeClr val="tx1"/>
                </a:solidFill>
                <a:latin typeface="Times New Roman" panose="02020603050405020304" pitchFamily="18" charset="0"/>
                <a:cs typeface="Times New Roman" panose="02020603050405020304" pitchFamily="18" charset="0"/>
              </a:rPr>
              <a:t> </a:t>
            </a:r>
            <a:r>
              <a:rPr sz="800" spc="-5" dirty="0">
                <a:solidFill>
                  <a:schemeClr val="tx1"/>
                </a:solidFill>
                <a:latin typeface="Times New Roman" panose="02020603050405020304" pitchFamily="18" charset="0"/>
                <a:cs typeface="Times New Roman" panose="02020603050405020304" pitchFamily="18" charset="0"/>
              </a:rPr>
              <a:t>Agreement</a:t>
            </a:r>
            <a:endParaRPr sz="800" dirty="0">
              <a:solidFill>
                <a:schemeClr val="tx1"/>
              </a:solidFill>
              <a:latin typeface="Times New Roman" panose="02020603050405020304" pitchFamily="18" charset="0"/>
              <a:cs typeface="Times New Roman" panose="02020603050405020304" pitchFamily="18" charset="0"/>
            </a:endParaRPr>
          </a:p>
        </p:txBody>
      </p:sp>
      <p:sp>
        <p:nvSpPr>
          <p:cNvPr id="34" name="object 29"/>
          <p:cNvSpPr txBox="1"/>
          <p:nvPr/>
        </p:nvSpPr>
        <p:spPr>
          <a:xfrm>
            <a:off x="3665259" y="6623653"/>
            <a:ext cx="770367" cy="135848"/>
          </a:xfrm>
          <a:prstGeom prst="rect">
            <a:avLst/>
          </a:prstGeom>
        </p:spPr>
        <p:txBody>
          <a:bodyPr vert="horz" wrap="square" lIns="0" tIns="12614" rIns="0" bIns="0" rtlCol="0">
            <a:spAutoFit/>
          </a:bodyPr>
          <a:lstStyle/>
          <a:p>
            <a:pPr marL="12013">
              <a:spcBef>
                <a:spcPts val="99"/>
              </a:spcBef>
            </a:pPr>
            <a:r>
              <a:rPr sz="800" spc="-5" dirty="0">
                <a:solidFill>
                  <a:schemeClr val="tx1"/>
                </a:solidFill>
                <a:latin typeface="Times New Roman" panose="02020603050405020304" pitchFamily="18" charset="0"/>
                <a:cs typeface="Times New Roman" panose="02020603050405020304" pitchFamily="18" charset="0"/>
              </a:rPr>
              <a:t>Direct</a:t>
            </a:r>
            <a:r>
              <a:rPr sz="800" spc="-24" dirty="0">
                <a:solidFill>
                  <a:schemeClr val="tx1"/>
                </a:solidFill>
                <a:latin typeface="Times New Roman" panose="02020603050405020304" pitchFamily="18" charset="0"/>
                <a:cs typeface="Times New Roman" panose="02020603050405020304" pitchFamily="18" charset="0"/>
              </a:rPr>
              <a:t> </a:t>
            </a:r>
            <a:r>
              <a:rPr sz="800" spc="-5" dirty="0">
                <a:solidFill>
                  <a:schemeClr val="tx1"/>
                </a:solidFill>
                <a:latin typeface="Times New Roman" panose="02020603050405020304" pitchFamily="18" charset="0"/>
                <a:cs typeface="Times New Roman" panose="02020603050405020304" pitchFamily="18" charset="0"/>
              </a:rPr>
              <a:t>Agreement</a:t>
            </a:r>
            <a:endParaRPr sz="800" dirty="0">
              <a:solidFill>
                <a:schemeClr val="tx1"/>
              </a:solidFill>
              <a:latin typeface="Times New Roman" panose="02020603050405020304" pitchFamily="18" charset="0"/>
              <a:cs typeface="Times New Roman" panose="02020603050405020304" pitchFamily="18" charset="0"/>
            </a:endParaRPr>
          </a:p>
        </p:txBody>
      </p:sp>
      <p:sp>
        <p:nvSpPr>
          <p:cNvPr id="35" name="object 30"/>
          <p:cNvSpPr txBox="1"/>
          <p:nvPr/>
        </p:nvSpPr>
        <p:spPr>
          <a:xfrm>
            <a:off x="2727191" y="5976425"/>
            <a:ext cx="609600" cy="135848"/>
          </a:xfrm>
          <a:prstGeom prst="rect">
            <a:avLst/>
          </a:prstGeom>
        </p:spPr>
        <p:txBody>
          <a:bodyPr vert="horz" wrap="square" lIns="0" tIns="12614" rIns="0" bIns="0" rtlCol="0">
            <a:spAutoFit/>
          </a:bodyPr>
          <a:lstStyle/>
          <a:p>
            <a:pPr marL="12013">
              <a:spcBef>
                <a:spcPts val="99"/>
              </a:spcBef>
            </a:pPr>
            <a:r>
              <a:rPr sz="800" dirty="0">
                <a:solidFill>
                  <a:schemeClr val="tx1"/>
                </a:solidFill>
                <a:latin typeface="Times New Roman" panose="02020603050405020304" pitchFamily="18" charset="0"/>
                <a:cs typeface="Times New Roman" panose="02020603050405020304" pitchFamily="18" charset="0"/>
              </a:rPr>
              <a:t>EPC</a:t>
            </a:r>
            <a:r>
              <a:rPr sz="800" spc="-52" dirty="0">
                <a:solidFill>
                  <a:schemeClr val="tx1"/>
                </a:solidFill>
                <a:latin typeface="Times New Roman" panose="02020603050405020304" pitchFamily="18" charset="0"/>
                <a:cs typeface="Times New Roman" panose="02020603050405020304" pitchFamily="18" charset="0"/>
              </a:rPr>
              <a:t> </a:t>
            </a:r>
            <a:r>
              <a:rPr sz="800" spc="-5" dirty="0">
                <a:solidFill>
                  <a:schemeClr val="tx1"/>
                </a:solidFill>
                <a:latin typeface="Times New Roman" panose="02020603050405020304" pitchFamily="18" charset="0"/>
                <a:cs typeface="Times New Roman" panose="02020603050405020304" pitchFamily="18" charset="0"/>
              </a:rPr>
              <a:t>Contract</a:t>
            </a:r>
            <a:endParaRPr sz="800" dirty="0">
              <a:solidFill>
                <a:schemeClr val="tx1"/>
              </a:solidFill>
              <a:latin typeface="Times New Roman" panose="02020603050405020304" pitchFamily="18" charset="0"/>
              <a:cs typeface="Times New Roman" panose="02020603050405020304" pitchFamily="18" charset="0"/>
            </a:endParaRPr>
          </a:p>
        </p:txBody>
      </p:sp>
      <p:sp>
        <p:nvSpPr>
          <p:cNvPr id="36" name="object 31"/>
          <p:cNvSpPr txBox="1"/>
          <p:nvPr/>
        </p:nvSpPr>
        <p:spPr>
          <a:xfrm>
            <a:off x="4599860" y="5976425"/>
            <a:ext cx="631713" cy="135848"/>
          </a:xfrm>
          <a:prstGeom prst="rect">
            <a:avLst/>
          </a:prstGeom>
        </p:spPr>
        <p:txBody>
          <a:bodyPr vert="horz" wrap="square" lIns="0" tIns="12614" rIns="0" bIns="0" rtlCol="0">
            <a:spAutoFit/>
          </a:bodyPr>
          <a:lstStyle/>
          <a:p>
            <a:pPr marL="12013">
              <a:spcBef>
                <a:spcPts val="99"/>
              </a:spcBef>
            </a:pPr>
            <a:r>
              <a:rPr sz="800" dirty="0">
                <a:solidFill>
                  <a:schemeClr val="tx1"/>
                </a:solidFill>
                <a:latin typeface="Times New Roman" panose="02020603050405020304" pitchFamily="18" charset="0"/>
                <a:cs typeface="Times New Roman" panose="02020603050405020304" pitchFamily="18" charset="0"/>
              </a:rPr>
              <a:t>O&amp;M</a:t>
            </a:r>
            <a:r>
              <a:rPr sz="800" spc="-43" dirty="0">
                <a:solidFill>
                  <a:schemeClr val="tx1"/>
                </a:solidFill>
                <a:latin typeface="Times New Roman" panose="02020603050405020304" pitchFamily="18" charset="0"/>
                <a:cs typeface="Times New Roman" panose="02020603050405020304" pitchFamily="18" charset="0"/>
              </a:rPr>
              <a:t> </a:t>
            </a:r>
            <a:r>
              <a:rPr sz="800" spc="-5" dirty="0">
                <a:solidFill>
                  <a:schemeClr val="tx1"/>
                </a:solidFill>
                <a:latin typeface="Times New Roman" panose="02020603050405020304" pitchFamily="18" charset="0"/>
                <a:cs typeface="Times New Roman" panose="02020603050405020304" pitchFamily="18" charset="0"/>
              </a:rPr>
              <a:t>Contract</a:t>
            </a:r>
            <a:endParaRPr sz="800" dirty="0">
              <a:solidFill>
                <a:schemeClr val="tx1"/>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7884368" y="6453336"/>
            <a:ext cx="504056" cy="276999"/>
          </a:xfrm>
          <a:prstGeom prst="rect">
            <a:avLst/>
          </a:prstGeom>
          <a:noFill/>
        </p:spPr>
        <p:txBody>
          <a:bodyPr wrap="square" rtlCol="0">
            <a:spAutoFit/>
          </a:bodyPr>
          <a:lstStyle/>
          <a:p>
            <a:r>
              <a:rPr lang="tr-TR" sz="1200" dirty="0">
                <a:solidFill>
                  <a:schemeClr val="tx1"/>
                </a:solidFill>
                <a:latin typeface="Times New Roman" panose="02020603050405020304" pitchFamily="18" charset="0"/>
                <a:cs typeface="Times New Roman" panose="02020603050405020304" pitchFamily="18" charset="0"/>
              </a:rPr>
              <a:t>9</a:t>
            </a: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2"/>
          <a:stretch>
            <a:fillRect/>
          </a:stretch>
        </p:blipFill>
        <p:spPr>
          <a:xfrm>
            <a:off x="7602996" y="320030"/>
            <a:ext cx="1066800" cy="361950"/>
          </a:xfrm>
          <a:prstGeom prst="rect">
            <a:avLst/>
          </a:prstGeom>
        </p:spPr>
      </p:pic>
    </p:spTree>
    <p:extLst>
      <p:ext uri="{BB962C8B-B14F-4D97-AF65-F5344CB8AC3E}">
        <p14:creationId xmlns:p14="http://schemas.microsoft.com/office/powerpoint/2010/main" val="3679374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3"/>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algn="l" defTabSz="914395" eaLnBrk="0" hangingPunct="0"/>
            <a:r>
              <a:rPr lang="en-GB" altLang="en-US" sz="1100">
                <a:solidFill>
                  <a:schemeClr val="tx1"/>
                </a:solidFill>
                <a:latin typeface="Calibri" panose="020F0502020204030204" pitchFamily="34" charset="0"/>
                <a:cs typeface="Calibri" panose="020F0502020204030204" pitchFamily="34" charset="0"/>
              </a:rPr>
              <a:t>  </a:t>
            </a:r>
            <a:endParaRPr lang="en-GB" altLang="en-US" sz="900">
              <a:solidFill>
                <a:schemeClr val="tx1"/>
              </a:solidFill>
            </a:endParaRPr>
          </a:p>
          <a:p>
            <a:pPr algn="l" defTabSz="914395" eaLnBrk="0" hangingPunct="0"/>
            <a:endParaRPr lang="en-GB" altLang="en-US" sz="10900">
              <a:solidFill>
                <a:schemeClr val="tx1"/>
              </a:solidFill>
              <a:latin typeface="Calibri" panose="020F0502020204030204" pitchFamily="34" charset="0"/>
              <a:cs typeface="Calibri" panose="020F0502020204030204" pitchFamily="34" charset="0"/>
            </a:endParaRPr>
          </a:p>
        </p:txBody>
      </p:sp>
      <p:sp>
        <p:nvSpPr>
          <p:cNvPr id="4" name="AutoShape 2" descr="Image result for mutlular biyokÃ¼tle balÄ±kesir">
            <a:extLst>
              <a:ext uri="{FF2B5EF4-FFF2-40B4-BE49-F238E27FC236}">
                <a16:creationId xmlns:a16="http://schemas.microsoft.com/office/drawing/2014/main" id="{74B371CE-6D32-438C-9C0D-B390CEDD5E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GB"/>
          </a:p>
        </p:txBody>
      </p:sp>
      <p:sp>
        <p:nvSpPr>
          <p:cNvPr id="8" name="object 3"/>
          <p:cNvSpPr txBox="1"/>
          <p:nvPr/>
        </p:nvSpPr>
        <p:spPr>
          <a:xfrm>
            <a:off x="138414" y="1700808"/>
            <a:ext cx="8562371" cy="293387"/>
          </a:xfrm>
          <a:prstGeom prst="roundRect">
            <a:avLst/>
          </a:prstGeom>
          <a:solidFill>
            <a:schemeClr val="tx2">
              <a:lumMod val="75000"/>
            </a:schemeClr>
          </a:solidFill>
        </p:spPr>
        <p:txBody>
          <a:bodyPr vert="horz" wrap="square" lIns="0" tIns="49252" rIns="0" bIns="0" rtlCol="0">
            <a:spAutoFit/>
          </a:bodyPr>
          <a:lstStyle/>
          <a:p>
            <a:pPr marL="777837">
              <a:spcBef>
                <a:spcPts val="387"/>
              </a:spcBef>
            </a:pPr>
            <a:r>
              <a:rPr lang="en-GB" sz="1400" b="1">
                <a:solidFill>
                  <a:srgbClr val="FFFFFF"/>
                </a:solidFill>
                <a:latin typeface="Times New Roman" panose="02020603050405020304" pitchFamily="18" charset="0"/>
                <a:cs typeface="Times New Roman" panose="02020603050405020304" pitchFamily="18" charset="0"/>
              </a:rPr>
              <a:t>Key </a:t>
            </a:r>
            <a:r>
              <a:rPr lang="en-GB" sz="1400" b="1" spc="-5">
                <a:solidFill>
                  <a:srgbClr val="FFFFFF"/>
                </a:solidFill>
                <a:latin typeface="Times New Roman" panose="02020603050405020304" pitchFamily="18" charset="0"/>
                <a:cs typeface="Times New Roman" panose="02020603050405020304" pitchFamily="18" charset="0"/>
              </a:rPr>
              <a:t>Attractions </a:t>
            </a:r>
            <a:r>
              <a:rPr lang="en-GB" sz="1400" b="1">
                <a:solidFill>
                  <a:srgbClr val="FFFFFF"/>
                </a:solidFill>
                <a:latin typeface="Times New Roman" panose="02020603050405020304" pitchFamily="18" charset="0"/>
                <a:cs typeface="Times New Roman" panose="02020603050405020304" pitchFamily="18" charset="0"/>
              </a:rPr>
              <a:t>of </a:t>
            </a:r>
            <a:r>
              <a:rPr lang="en-GB" sz="1400" b="1" spc="-5">
                <a:solidFill>
                  <a:srgbClr val="FFFFFF"/>
                </a:solidFill>
                <a:latin typeface="Times New Roman" panose="02020603050405020304" pitchFamily="18" charset="0"/>
                <a:cs typeface="Times New Roman" panose="02020603050405020304" pitchFamily="18" charset="0"/>
              </a:rPr>
              <a:t>Turkish PPP</a:t>
            </a:r>
            <a:r>
              <a:rPr lang="en-GB" sz="1400" b="1" spc="-33">
                <a:solidFill>
                  <a:srgbClr val="FFFFFF"/>
                </a:solidFill>
                <a:latin typeface="Times New Roman" panose="02020603050405020304" pitchFamily="18" charset="0"/>
                <a:cs typeface="Times New Roman" panose="02020603050405020304" pitchFamily="18" charset="0"/>
              </a:rPr>
              <a:t> </a:t>
            </a:r>
            <a:r>
              <a:rPr lang="en-GB" sz="1400" b="1">
                <a:solidFill>
                  <a:srgbClr val="FFFFFF"/>
                </a:solidFill>
                <a:latin typeface="Times New Roman" panose="02020603050405020304" pitchFamily="18" charset="0"/>
                <a:cs typeface="Times New Roman" panose="02020603050405020304" pitchFamily="18" charset="0"/>
              </a:rPr>
              <a:t>Program</a:t>
            </a:r>
            <a:endParaRPr lang="en-GB" sz="1400">
              <a:latin typeface="Times New Roman" panose="02020603050405020304" pitchFamily="18" charset="0"/>
              <a:cs typeface="Times New Roman" panose="02020603050405020304" pitchFamily="18" charset="0"/>
            </a:endParaRPr>
          </a:p>
        </p:txBody>
      </p:sp>
      <p:sp>
        <p:nvSpPr>
          <p:cNvPr id="9" name="object 4"/>
          <p:cNvSpPr txBox="1"/>
          <p:nvPr/>
        </p:nvSpPr>
        <p:spPr>
          <a:xfrm>
            <a:off x="138414" y="3445425"/>
            <a:ext cx="4066391" cy="255981"/>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46250" rIns="0" bIns="0" rtlCol="0">
            <a:spAutoFit/>
          </a:bodyPr>
          <a:lstStyle/>
          <a:p>
            <a:pPr marL="1151439" algn="l">
              <a:spcBef>
                <a:spcPts val="364"/>
              </a:spcBef>
            </a:pPr>
            <a:r>
              <a:rPr lang="en-GB" sz="1200" spc="-5">
                <a:solidFill>
                  <a:schemeClr val="tx1"/>
                </a:solidFill>
                <a:latin typeface="Times New Roman" panose="02020603050405020304" pitchFamily="18" charset="0"/>
                <a:cs typeface="Times New Roman" panose="02020603050405020304" pitchFamily="18" charset="0"/>
              </a:rPr>
              <a:t>Protection against Change </a:t>
            </a:r>
            <a:r>
              <a:rPr lang="en-GB" sz="1200" spc="-9">
                <a:solidFill>
                  <a:schemeClr val="tx1"/>
                </a:solidFill>
                <a:latin typeface="Times New Roman" panose="02020603050405020304" pitchFamily="18" charset="0"/>
                <a:cs typeface="Times New Roman" panose="02020603050405020304" pitchFamily="18" charset="0"/>
              </a:rPr>
              <a:t>in</a:t>
            </a:r>
            <a:r>
              <a:rPr lang="en-GB" sz="1200" spc="-14">
                <a:solidFill>
                  <a:schemeClr val="tx1"/>
                </a:solidFill>
                <a:latin typeface="Times New Roman" panose="02020603050405020304" pitchFamily="18" charset="0"/>
                <a:cs typeface="Times New Roman" panose="02020603050405020304" pitchFamily="18" charset="0"/>
              </a:rPr>
              <a:t> </a:t>
            </a:r>
            <a:r>
              <a:rPr lang="en-GB" sz="1200" spc="-5">
                <a:solidFill>
                  <a:schemeClr val="tx1"/>
                </a:solidFill>
                <a:latin typeface="Times New Roman" panose="02020603050405020304" pitchFamily="18" charset="0"/>
                <a:cs typeface="Times New Roman" panose="02020603050405020304" pitchFamily="18" charset="0"/>
              </a:rPr>
              <a:t>Law</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10" name="object 5"/>
          <p:cNvSpPr txBox="1"/>
          <p:nvPr/>
        </p:nvSpPr>
        <p:spPr>
          <a:xfrm>
            <a:off x="4635111" y="3103614"/>
            <a:ext cx="4066391" cy="270744"/>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59464" rIns="0" bIns="0" rtlCol="0">
            <a:spAutoFit/>
          </a:bodyPr>
          <a:lstStyle/>
          <a:p>
            <a:pPr marL="1264361" algn="l">
              <a:spcBef>
                <a:spcPts val="468"/>
              </a:spcBef>
            </a:pPr>
            <a:r>
              <a:rPr lang="en-GB" sz="1200" spc="-5">
                <a:solidFill>
                  <a:schemeClr val="tx1"/>
                </a:solidFill>
                <a:latin typeface="Times New Roman" panose="02020603050405020304" pitchFamily="18" charset="0"/>
                <a:cs typeface="Times New Roman" panose="02020603050405020304" pitchFamily="18" charset="0"/>
              </a:rPr>
              <a:t>Insurance Risk </a:t>
            </a:r>
            <a:r>
              <a:rPr lang="en-GB" sz="1200">
                <a:solidFill>
                  <a:schemeClr val="tx1"/>
                </a:solidFill>
                <a:latin typeface="Times New Roman" panose="02020603050405020304" pitchFamily="18" charset="0"/>
                <a:cs typeface="Times New Roman" panose="02020603050405020304" pitchFamily="18" charset="0"/>
              </a:rPr>
              <a:t>taken </a:t>
            </a:r>
            <a:r>
              <a:rPr lang="en-GB" sz="1200" spc="-5">
                <a:solidFill>
                  <a:schemeClr val="tx1"/>
                </a:solidFill>
                <a:latin typeface="Times New Roman" panose="02020603050405020304" pitchFamily="18" charset="0"/>
                <a:cs typeface="Times New Roman" panose="02020603050405020304" pitchFamily="18" charset="0"/>
              </a:rPr>
              <a:t>by</a:t>
            </a:r>
            <a:r>
              <a:rPr lang="en-GB" sz="1200" spc="-52">
                <a:solidFill>
                  <a:schemeClr val="tx1"/>
                </a:solidFill>
                <a:latin typeface="Times New Roman" panose="02020603050405020304" pitchFamily="18" charset="0"/>
                <a:cs typeface="Times New Roman" panose="02020603050405020304" pitchFamily="18" charset="0"/>
              </a:rPr>
              <a:t> </a:t>
            </a:r>
            <a:r>
              <a:rPr lang="en-GB" sz="1200" spc="-5">
                <a:solidFill>
                  <a:schemeClr val="tx1"/>
                </a:solidFill>
                <a:latin typeface="Times New Roman" panose="02020603050405020304" pitchFamily="18" charset="0"/>
                <a:cs typeface="Times New Roman" panose="02020603050405020304" pitchFamily="18" charset="0"/>
              </a:rPr>
              <a:t>MoH</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11" name="object 6"/>
          <p:cNvSpPr txBox="1"/>
          <p:nvPr/>
        </p:nvSpPr>
        <p:spPr>
          <a:xfrm>
            <a:off x="138414" y="3103614"/>
            <a:ext cx="4066391" cy="266046"/>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55259" rIns="0" bIns="0" rtlCol="0">
            <a:spAutoFit/>
          </a:bodyPr>
          <a:lstStyle/>
          <a:p>
            <a:pPr marL="899167" algn="l">
              <a:spcBef>
                <a:spcPts val="434"/>
              </a:spcBef>
            </a:pPr>
            <a:r>
              <a:rPr lang="en-GB" sz="1200" spc="-5">
                <a:solidFill>
                  <a:schemeClr val="tx1"/>
                </a:solidFill>
                <a:latin typeface="Times New Roman" panose="02020603050405020304" pitchFamily="18" charset="0"/>
                <a:cs typeface="Times New Roman" panose="02020603050405020304" pitchFamily="18" charset="0"/>
              </a:rPr>
              <a:t>Market Testing </a:t>
            </a:r>
            <a:r>
              <a:rPr lang="en-GB" sz="1200">
                <a:solidFill>
                  <a:schemeClr val="tx1"/>
                </a:solidFill>
                <a:latin typeface="Times New Roman" panose="02020603050405020304" pitchFamily="18" charset="0"/>
                <a:cs typeface="Times New Roman" panose="02020603050405020304" pitchFamily="18" charset="0"/>
              </a:rPr>
              <a:t>for </a:t>
            </a:r>
            <a:r>
              <a:rPr lang="en-GB" sz="1200" spc="-5">
                <a:solidFill>
                  <a:schemeClr val="tx1"/>
                </a:solidFill>
                <a:latin typeface="Times New Roman" panose="02020603050405020304" pitchFamily="18" charset="0"/>
                <a:cs typeface="Times New Roman" panose="02020603050405020304" pitchFamily="18" charset="0"/>
              </a:rPr>
              <a:t>Services (every 5</a:t>
            </a:r>
            <a:r>
              <a:rPr lang="en-GB" sz="1200" spc="-43">
                <a:solidFill>
                  <a:schemeClr val="tx1"/>
                </a:solidFill>
                <a:latin typeface="Times New Roman" panose="02020603050405020304" pitchFamily="18" charset="0"/>
                <a:cs typeface="Times New Roman" panose="02020603050405020304" pitchFamily="18" charset="0"/>
              </a:rPr>
              <a:t> </a:t>
            </a:r>
            <a:r>
              <a:rPr lang="en-GB" sz="1200" spc="-9">
                <a:solidFill>
                  <a:schemeClr val="tx1"/>
                </a:solidFill>
                <a:latin typeface="Times New Roman" panose="02020603050405020304" pitchFamily="18" charset="0"/>
                <a:cs typeface="Times New Roman" panose="02020603050405020304" pitchFamily="18" charset="0"/>
              </a:rPr>
              <a:t>years)</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12" name="object 7"/>
          <p:cNvSpPr txBox="1"/>
          <p:nvPr/>
        </p:nvSpPr>
        <p:spPr>
          <a:xfrm>
            <a:off x="138414" y="3713939"/>
            <a:ext cx="4066391" cy="327110"/>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09918" rIns="0" bIns="0" rtlCol="0">
            <a:spAutoFit/>
          </a:bodyPr>
          <a:lstStyle/>
          <a:p>
            <a:pPr marL="822886" algn="l">
              <a:spcBef>
                <a:spcPts val="865"/>
              </a:spcBef>
            </a:pPr>
            <a:r>
              <a:rPr lang="en-GB" sz="1200" spc="-5">
                <a:solidFill>
                  <a:schemeClr val="tx1"/>
                </a:solidFill>
                <a:latin typeface="Times New Roman" panose="02020603050405020304" pitchFamily="18" charset="0"/>
                <a:cs typeface="Times New Roman" panose="02020603050405020304" pitchFamily="18" charset="0"/>
              </a:rPr>
              <a:t>Lenders sign Direct Agreements </a:t>
            </a:r>
            <a:r>
              <a:rPr lang="en-GB" sz="1200" spc="-9">
                <a:solidFill>
                  <a:schemeClr val="tx1"/>
                </a:solidFill>
                <a:latin typeface="Times New Roman" panose="02020603050405020304" pitchFamily="18" charset="0"/>
                <a:cs typeface="Times New Roman" panose="02020603050405020304" pitchFamily="18" charset="0"/>
              </a:rPr>
              <a:t>with </a:t>
            </a:r>
            <a:r>
              <a:rPr lang="en-GB" sz="1200" spc="-5">
                <a:solidFill>
                  <a:schemeClr val="tx1"/>
                </a:solidFill>
                <a:latin typeface="Times New Roman" panose="02020603050405020304" pitchFamily="18" charset="0"/>
                <a:cs typeface="Times New Roman" panose="02020603050405020304" pitchFamily="18" charset="0"/>
              </a:rPr>
              <a:t>the</a:t>
            </a:r>
            <a:r>
              <a:rPr lang="en-GB" sz="1200" spc="-9">
                <a:solidFill>
                  <a:schemeClr val="tx1"/>
                </a:solidFill>
                <a:latin typeface="Times New Roman" panose="02020603050405020304" pitchFamily="18" charset="0"/>
                <a:cs typeface="Times New Roman" panose="02020603050405020304" pitchFamily="18" charset="0"/>
              </a:rPr>
              <a:t> </a:t>
            </a:r>
            <a:r>
              <a:rPr lang="en-GB" sz="1200" spc="-5">
                <a:solidFill>
                  <a:schemeClr val="tx1"/>
                </a:solidFill>
                <a:latin typeface="Times New Roman" panose="02020603050405020304" pitchFamily="18" charset="0"/>
                <a:cs typeface="Times New Roman" panose="02020603050405020304" pitchFamily="18" charset="0"/>
              </a:rPr>
              <a:t>MoH</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13" name="object 8"/>
          <p:cNvSpPr txBox="1"/>
          <p:nvPr/>
        </p:nvSpPr>
        <p:spPr>
          <a:xfrm>
            <a:off x="138414" y="2768334"/>
            <a:ext cx="4066391" cy="268731"/>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57662" rIns="0" bIns="0" rtlCol="0">
            <a:spAutoFit/>
          </a:bodyPr>
          <a:lstStyle/>
          <a:p>
            <a:pPr marL="1322023" algn="l">
              <a:spcBef>
                <a:spcPts val="454"/>
              </a:spcBef>
            </a:pPr>
            <a:r>
              <a:rPr lang="en-GB" sz="1200" spc="-9">
                <a:solidFill>
                  <a:schemeClr val="tx1"/>
                </a:solidFill>
                <a:latin typeface="Times New Roman" panose="02020603050405020304" pitchFamily="18" charset="0"/>
                <a:cs typeface="Times New Roman" panose="02020603050405020304" pitchFamily="18" charset="0"/>
              </a:rPr>
              <a:t>VAT </a:t>
            </a:r>
            <a:r>
              <a:rPr lang="en-GB" sz="1200" spc="-5">
                <a:solidFill>
                  <a:schemeClr val="tx1"/>
                </a:solidFill>
                <a:latin typeface="Times New Roman" panose="02020603050405020304" pitchFamily="18" charset="0"/>
                <a:cs typeface="Times New Roman" panose="02020603050405020304" pitchFamily="18" charset="0"/>
              </a:rPr>
              <a:t>Exemption for</a:t>
            </a:r>
            <a:r>
              <a:rPr lang="en-GB" sz="1200" spc="-28">
                <a:solidFill>
                  <a:schemeClr val="tx1"/>
                </a:solidFill>
                <a:latin typeface="Times New Roman" panose="02020603050405020304" pitchFamily="18" charset="0"/>
                <a:cs typeface="Times New Roman" panose="02020603050405020304" pitchFamily="18" charset="0"/>
              </a:rPr>
              <a:t> </a:t>
            </a:r>
            <a:r>
              <a:rPr lang="en-GB" sz="1200" spc="-9">
                <a:solidFill>
                  <a:schemeClr val="tx1"/>
                </a:solidFill>
                <a:latin typeface="Times New Roman" panose="02020603050405020304" pitchFamily="18" charset="0"/>
                <a:cs typeface="Times New Roman" panose="02020603050405020304" pitchFamily="18" charset="0"/>
              </a:rPr>
              <a:t>CAPEX</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14" name="object 9"/>
          <p:cNvSpPr txBox="1"/>
          <p:nvPr/>
        </p:nvSpPr>
        <p:spPr>
          <a:xfrm>
            <a:off x="138414" y="2435956"/>
            <a:ext cx="4066391" cy="268731"/>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57662" rIns="0" bIns="0" rtlCol="0">
            <a:spAutoFit/>
          </a:bodyPr>
          <a:lstStyle/>
          <a:p>
            <a:pPr marL="837301" algn="l">
              <a:spcBef>
                <a:spcPts val="454"/>
              </a:spcBef>
            </a:pPr>
            <a:r>
              <a:rPr lang="en-GB" sz="1200" spc="-5">
                <a:solidFill>
                  <a:schemeClr val="tx1"/>
                </a:solidFill>
                <a:latin typeface="Times New Roman" panose="02020603050405020304" pitchFamily="18" charset="0"/>
                <a:cs typeface="Times New Roman" panose="02020603050405020304" pitchFamily="18" charset="0"/>
              </a:rPr>
              <a:t>Capped Variation Orders (1% and up to</a:t>
            </a:r>
            <a:r>
              <a:rPr lang="en-GB" sz="1200" spc="-38">
                <a:solidFill>
                  <a:schemeClr val="tx1"/>
                </a:solidFill>
                <a:latin typeface="Times New Roman" panose="02020603050405020304" pitchFamily="18" charset="0"/>
                <a:cs typeface="Times New Roman" panose="02020603050405020304" pitchFamily="18" charset="0"/>
              </a:rPr>
              <a:t> </a:t>
            </a:r>
            <a:r>
              <a:rPr lang="en-GB" sz="1200" spc="-5">
                <a:solidFill>
                  <a:schemeClr val="tx1"/>
                </a:solidFill>
                <a:latin typeface="Times New Roman" panose="02020603050405020304" pitchFamily="18" charset="0"/>
                <a:cs typeface="Times New Roman" panose="02020603050405020304" pitchFamily="18" charset="0"/>
              </a:rPr>
              <a:t>20%)</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15" name="object 10"/>
          <p:cNvSpPr txBox="1"/>
          <p:nvPr/>
        </p:nvSpPr>
        <p:spPr>
          <a:xfrm>
            <a:off x="138414" y="2103579"/>
            <a:ext cx="4066391" cy="268059"/>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57061" rIns="0" bIns="0" rtlCol="0">
            <a:spAutoFit/>
          </a:bodyPr>
          <a:lstStyle/>
          <a:p>
            <a:pPr marL="1099784" algn="l">
              <a:spcBef>
                <a:spcPts val="449"/>
              </a:spcBef>
            </a:pPr>
            <a:r>
              <a:rPr lang="en-GB" sz="1200">
                <a:solidFill>
                  <a:schemeClr val="tx1"/>
                </a:solidFill>
                <a:latin typeface="Times New Roman" panose="02020603050405020304" pitchFamily="18" charset="0"/>
                <a:cs typeface="Times New Roman" panose="02020603050405020304" pitchFamily="18" charset="0"/>
              </a:rPr>
              <a:t>Adjustment </a:t>
            </a:r>
            <a:r>
              <a:rPr lang="en-GB" sz="1200" spc="-5">
                <a:solidFill>
                  <a:schemeClr val="tx1"/>
                </a:solidFill>
                <a:latin typeface="Times New Roman" panose="02020603050405020304" pitchFamily="18" charset="0"/>
                <a:cs typeface="Times New Roman" panose="02020603050405020304" pitchFamily="18" charset="0"/>
              </a:rPr>
              <a:t>against Inflation and</a:t>
            </a:r>
            <a:r>
              <a:rPr lang="en-GB" sz="1200" spc="-57">
                <a:solidFill>
                  <a:schemeClr val="tx1"/>
                </a:solidFill>
                <a:latin typeface="Times New Roman" panose="02020603050405020304" pitchFamily="18" charset="0"/>
                <a:cs typeface="Times New Roman" panose="02020603050405020304" pitchFamily="18" charset="0"/>
              </a:rPr>
              <a:t> </a:t>
            </a:r>
            <a:r>
              <a:rPr lang="en-GB" sz="1200">
                <a:solidFill>
                  <a:schemeClr val="tx1"/>
                </a:solidFill>
                <a:latin typeface="Times New Roman" panose="02020603050405020304" pitchFamily="18" charset="0"/>
                <a:cs typeface="Times New Roman" panose="02020603050405020304" pitchFamily="18" charset="0"/>
              </a:rPr>
              <a:t>FX</a:t>
            </a:r>
          </a:p>
        </p:txBody>
      </p:sp>
      <p:sp>
        <p:nvSpPr>
          <p:cNvPr id="16" name="object 11"/>
          <p:cNvSpPr txBox="1"/>
          <p:nvPr/>
        </p:nvSpPr>
        <p:spPr>
          <a:xfrm>
            <a:off x="4635111" y="2435956"/>
            <a:ext cx="4066391" cy="268731"/>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57662" rIns="0" bIns="0" rtlCol="0">
            <a:spAutoFit/>
          </a:bodyPr>
          <a:lstStyle/>
          <a:p>
            <a:pPr marL="563406" algn="l">
              <a:spcBef>
                <a:spcPts val="454"/>
              </a:spcBef>
            </a:pPr>
            <a:r>
              <a:rPr lang="en-GB" sz="1200" spc="-5">
                <a:solidFill>
                  <a:schemeClr val="tx1"/>
                </a:solidFill>
                <a:latin typeface="Times New Roman" panose="02020603050405020304" pitchFamily="18" charset="0"/>
                <a:cs typeface="Times New Roman" panose="02020603050405020304" pitchFamily="18" charset="0"/>
              </a:rPr>
              <a:t>Capped Deductions (20% of Service and 10% of</a:t>
            </a:r>
            <a:r>
              <a:rPr lang="en-GB" sz="1200" spc="-43">
                <a:solidFill>
                  <a:schemeClr val="tx1"/>
                </a:solidFill>
                <a:latin typeface="Times New Roman" panose="02020603050405020304" pitchFamily="18" charset="0"/>
                <a:cs typeface="Times New Roman" panose="02020603050405020304" pitchFamily="18" charset="0"/>
              </a:rPr>
              <a:t> </a:t>
            </a:r>
            <a:r>
              <a:rPr lang="en-GB" sz="1200" spc="-5">
                <a:solidFill>
                  <a:schemeClr val="tx1"/>
                </a:solidFill>
                <a:latin typeface="Times New Roman" panose="02020603050405020304" pitchFamily="18" charset="0"/>
                <a:cs typeface="Times New Roman" panose="02020603050405020304" pitchFamily="18" charset="0"/>
              </a:rPr>
              <a:t>Lease)</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17" name="object 12"/>
          <p:cNvSpPr txBox="1"/>
          <p:nvPr/>
        </p:nvSpPr>
        <p:spPr>
          <a:xfrm>
            <a:off x="4635111" y="2103579"/>
            <a:ext cx="4066391" cy="268059"/>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57061" rIns="0" bIns="0" rtlCol="0">
            <a:spAutoFit/>
          </a:bodyPr>
          <a:lstStyle/>
          <a:p>
            <a:pPr marL="727383" algn="l">
              <a:spcBef>
                <a:spcPts val="449"/>
              </a:spcBef>
            </a:pPr>
            <a:r>
              <a:rPr lang="en-GB" sz="1200" spc="-5">
                <a:solidFill>
                  <a:schemeClr val="tx1"/>
                </a:solidFill>
                <a:latin typeface="Times New Roman" panose="02020603050405020304" pitchFamily="18" charset="0"/>
                <a:cs typeface="Times New Roman" panose="02020603050405020304" pitchFamily="18" charset="0"/>
              </a:rPr>
              <a:t>No Double Counting </a:t>
            </a:r>
            <a:r>
              <a:rPr lang="en-GB" sz="1200">
                <a:solidFill>
                  <a:schemeClr val="tx1"/>
                </a:solidFill>
                <a:latin typeface="Times New Roman" panose="02020603050405020304" pitchFamily="18" charset="0"/>
                <a:cs typeface="Times New Roman" panose="02020603050405020304" pitchFamily="18" charset="0"/>
              </a:rPr>
              <a:t>for </a:t>
            </a:r>
            <a:r>
              <a:rPr lang="en-GB" sz="1200" spc="-5">
                <a:solidFill>
                  <a:schemeClr val="tx1"/>
                </a:solidFill>
                <a:latin typeface="Times New Roman" panose="02020603050405020304" pitchFamily="18" charset="0"/>
                <a:cs typeface="Times New Roman" panose="02020603050405020304" pitchFamily="18" charset="0"/>
              </a:rPr>
              <a:t>Deductions and</a:t>
            </a:r>
            <a:r>
              <a:rPr lang="en-GB" sz="1200" spc="-38">
                <a:solidFill>
                  <a:schemeClr val="tx1"/>
                </a:solidFill>
                <a:latin typeface="Times New Roman" panose="02020603050405020304" pitchFamily="18" charset="0"/>
                <a:cs typeface="Times New Roman" panose="02020603050405020304" pitchFamily="18" charset="0"/>
              </a:rPr>
              <a:t> </a:t>
            </a:r>
            <a:r>
              <a:rPr lang="en-GB" sz="1200" spc="-9">
                <a:solidFill>
                  <a:schemeClr val="tx1"/>
                </a:solidFill>
                <a:latin typeface="Times New Roman" panose="02020603050405020304" pitchFamily="18" charset="0"/>
                <a:cs typeface="Times New Roman" panose="02020603050405020304" pitchFamily="18" charset="0"/>
              </a:rPr>
              <a:t>Penalties</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18" name="object 13"/>
          <p:cNvSpPr txBox="1"/>
          <p:nvPr/>
        </p:nvSpPr>
        <p:spPr>
          <a:xfrm>
            <a:off x="4635111" y="2768334"/>
            <a:ext cx="4066391" cy="268731"/>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57662" rIns="0" bIns="0" rtlCol="0">
            <a:spAutoFit/>
          </a:bodyPr>
          <a:lstStyle/>
          <a:p>
            <a:pPr marL="788047" algn="l">
              <a:spcBef>
                <a:spcPts val="454"/>
              </a:spcBef>
            </a:pPr>
            <a:r>
              <a:rPr lang="en-GB" sz="1200" spc="-5">
                <a:solidFill>
                  <a:schemeClr val="tx1"/>
                </a:solidFill>
                <a:latin typeface="Times New Roman" panose="02020603050405020304" pitchFamily="18" charset="0"/>
                <a:cs typeface="Times New Roman" panose="02020603050405020304" pitchFamily="18" charset="0"/>
              </a:rPr>
              <a:t>Compensation at Termination for Loan &amp;</a:t>
            </a:r>
            <a:r>
              <a:rPr lang="en-GB" sz="1200" spc="-61">
                <a:solidFill>
                  <a:schemeClr val="tx1"/>
                </a:solidFill>
                <a:latin typeface="Times New Roman" panose="02020603050405020304" pitchFamily="18" charset="0"/>
                <a:cs typeface="Times New Roman" panose="02020603050405020304" pitchFamily="18" charset="0"/>
              </a:rPr>
              <a:t> </a:t>
            </a:r>
            <a:r>
              <a:rPr lang="en-GB" sz="1200" spc="-9">
                <a:solidFill>
                  <a:schemeClr val="tx1"/>
                </a:solidFill>
                <a:latin typeface="Times New Roman" panose="02020603050405020304" pitchFamily="18" charset="0"/>
                <a:cs typeface="Times New Roman" panose="02020603050405020304" pitchFamily="18" charset="0"/>
              </a:rPr>
              <a:t>Equity</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19" name="object 14"/>
          <p:cNvSpPr txBox="1"/>
          <p:nvPr/>
        </p:nvSpPr>
        <p:spPr>
          <a:xfrm>
            <a:off x="4635111" y="3445425"/>
            <a:ext cx="4066391" cy="281480"/>
          </a:xfrm>
          <a:prstGeom prst="roundRect">
            <a:avLst/>
          </a:prstGeom>
          <a:solidFill>
            <a:schemeClr val="tx2">
              <a:lumMod val="20000"/>
              <a:lumOff val="80000"/>
            </a:schemeClr>
          </a:solidFill>
          <a:ln w="19811">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69074" rIns="0" bIns="0" rtlCol="0">
            <a:spAutoFit/>
          </a:bodyPr>
          <a:lstStyle/>
          <a:p>
            <a:pPr marL="701555" algn="l">
              <a:spcBef>
                <a:spcPts val="544"/>
              </a:spcBef>
            </a:pPr>
            <a:r>
              <a:rPr lang="en-GB" sz="1200" spc="-5">
                <a:solidFill>
                  <a:schemeClr val="tx1"/>
                </a:solidFill>
                <a:latin typeface="Times New Roman" panose="02020603050405020304" pitchFamily="18" charset="0"/>
                <a:cs typeface="Times New Roman" panose="02020603050405020304" pitchFamily="18" charset="0"/>
              </a:rPr>
              <a:t>ICC International Arbitration </a:t>
            </a:r>
            <a:r>
              <a:rPr lang="en-GB" sz="1200">
                <a:solidFill>
                  <a:schemeClr val="tx1"/>
                </a:solidFill>
                <a:latin typeface="Times New Roman" panose="02020603050405020304" pitchFamily="18" charset="0"/>
                <a:cs typeface="Times New Roman" panose="02020603050405020304" pitchFamily="18" charset="0"/>
              </a:rPr>
              <a:t>for </a:t>
            </a:r>
            <a:r>
              <a:rPr lang="en-GB" sz="1200" spc="-5">
                <a:solidFill>
                  <a:schemeClr val="tx1"/>
                </a:solidFill>
                <a:latin typeface="Times New Roman" panose="02020603050405020304" pitchFamily="18" charset="0"/>
                <a:cs typeface="Times New Roman" panose="02020603050405020304" pitchFamily="18" charset="0"/>
              </a:rPr>
              <a:t>Dispute</a:t>
            </a:r>
            <a:r>
              <a:rPr lang="en-GB" sz="1200" spc="-9">
                <a:solidFill>
                  <a:schemeClr val="tx1"/>
                </a:solidFill>
                <a:latin typeface="Times New Roman" panose="02020603050405020304" pitchFamily="18" charset="0"/>
                <a:cs typeface="Times New Roman" panose="02020603050405020304" pitchFamily="18" charset="0"/>
              </a:rPr>
              <a:t> </a:t>
            </a:r>
            <a:r>
              <a:rPr lang="en-GB" sz="1200" spc="-5">
                <a:solidFill>
                  <a:schemeClr val="tx1"/>
                </a:solidFill>
                <a:latin typeface="Times New Roman" panose="02020603050405020304" pitchFamily="18" charset="0"/>
                <a:cs typeface="Times New Roman" panose="02020603050405020304" pitchFamily="18" charset="0"/>
              </a:rPr>
              <a:t>Resolution</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22"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en-US" sz="1800" kern="0" dirty="0">
                <a:ea typeface="+mn-ea"/>
                <a:cs typeface="Arial" panose="020B0604020202020204" pitchFamily="34" charset="0"/>
              </a:rPr>
              <a:t>Turkish PPP Healthcare </a:t>
            </a:r>
            <a:r>
              <a:rPr lang="tr-TR" sz="1800" kern="0" dirty="0">
                <a:ea typeface="+mn-ea"/>
                <a:cs typeface="Arial" panose="020B0604020202020204" pitchFamily="34" charset="0"/>
              </a:rPr>
              <a:t>PPPs</a:t>
            </a:r>
            <a:endParaRPr lang="en-US" sz="1800" kern="0" dirty="0">
              <a:ea typeface="+mn-ea"/>
              <a:cs typeface="Arial" panose="020B0604020202020204" pitchFamily="34" charset="0"/>
            </a:endParaRPr>
          </a:p>
        </p:txBody>
      </p:sp>
      <p:pic>
        <p:nvPicPr>
          <p:cNvPr id="23" name="Picture 22"/>
          <p:cNvPicPr>
            <a:picLocks noChangeAspect="1"/>
          </p:cNvPicPr>
          <p:nvPr/>
        </p:nvPicPr>
        <p:blipFill>
          <a:blip r:embed="rId2"/>
          <a:stretch>
            <a:fillRect/>
          </a:stretch>
        </p:blipFill>
        <p:spPr>
          <a:xfrm>
            <a:off x="7602996" y="320030"/>
            <a:ext cx="1066800" cy="361950"/>
          </a:xfrm>
          <a:prstGeom prst="rect">
            <a:avLst/>
          </a:prstGeom>
        </p:spPr>
      </p:pic>
      <p:sp>
        <p:nvSpPr>
          <p:cNvPr id="24" name="TextBox 23"/>
          <p:cNvSpPr txBox="1"/>
          <p:nvPr/>
        </p:nvSpPr>
        <p:spPr>
          <a:xfrm>
            <a:off x="2389579" y="6499590"/>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10</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199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3"/>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algn="l" defTabSz="914395" eaLnBrk="0" hangingPunct="0"/>
            <a:r>
              <a:rPr lang="tr-TR" altLang="en-US" sz="1100" dirty="0">
                <a:solidFill>
                  <a:schemeClr val="tx1"/>
                </a:solidFill>
                <a:latin typeface="Calibri" panose="020F0502020204030204" pitchFamily="34" charset="0"/>
                <a:cs typeface="Calibri" panose="020F0502020204030204" pitchFamily="34" charset="0"/>
              </a:rPr>
              <a:t>  </a:t>
            </a:r>
            <a:endParaRPr lang="tr-TR" altLang="en-US" sz="900" dirty="0">
              <a:solidFill>
                <a:schemeClr val="tx1"/>
              </a:solidFill>
            </a:endParaRPr>
          </a:p>
          <a:p>
            <a:pPr algn="l" defTabSz="914395" eaLnBrk="0" hangingPunct="0"/>
            <a:endParaRPr lang="tr-TR" altLang="en-US" sz="10900" dirty="0">
              <a:solidFill>
                <a:schemeClr val="tx1"/>
              </a:solidFill>
              <a:latin typeface="Calibri" panose="020F0502020204030204" pitchFamily="34" charset="0"/>
              <a:cs typeface="Calibri" panose="020F0502020204030204" pitchFamily="34" charset="0"/>
            </a:endParaRPr>
          </a:p>
        </p:txBody>
      </p:sp>
      <p:sp>
        <p:nvSpPr>
          <p:cNvPr id="4" name="AutoShape 2" descr="Image result for mutlular biyokÃ¼tle balÄ±kesir">
            <a:extLst>
              <a:ext uri="{FF2B5EF4-FFF2-40B4-BE49-F238E27FC236}">
                <a16:creationId xmlns:a16="http://schemas.microsoft.com/office/drawing/2014/main" id="{74B371CE-6D32-438C-9C0D-B390CEDD5E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ounded Rectangle 7"/>
          <p:cNvSpPr/>
          <p:nvPr/>
        </p:nvSpPr>
        <p:spPr bwMode="auto">
          <a:xfrm>
            <a:off x="323529" y="2636912"/>
            <a:ext cx="4176464" cy="3276052"/>
          </a:xfrm>
          <a:prstGeom prst="roundRect">
            <a:avLst/>
          </a:prstGeom>
          <a:solidFill>
            <a:schemeClr val="tx2">
              <a:lumMod val="20000"/>
              <a:lumOff val="80000"/>
            </a:schemeClr>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2013">
              <a:spcBef>
                <a:spcPts val="99"/>
              </a:spcBef>
            </a:pPr>
            <a:endParaRPr lang="en-US" sz="1800" b="1" spc="-5"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bwMode="auto">
          <a:xfrm>
            <a:off x="539552" y="3026004"/>
            <a:ext cx="3737163" cy="2751102"/>
          </a:xfrm>
          <a:prstGeom prst="roundRect">
            <a:avLst/>
          </a:prstGeom>
          <a:ln>
            <a:solidFill>
              <a:schemeClr val="tx2">
                <a:lumMod val="20000"/>
                <a:lumOff val="8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endParaRPr lang="en-US" dirty="0">
              <a:solidFill>
                <a:srgbClr val="0099CC"/>
              </a:solidFill>
              <a:latin typeface="Arial" pitchFamily="-111" charset="0"/>
              <a:ea typeface="方正大黑简体" pitchFamily="2" charset="-122"/>
              <a:cs typeface="方正大黑简体" pitchFamily="2" charset="-122"/>
            </a:endParaRPr>
          </a:p>
        </p:txBody>
      </p:sp>
      <p:sp>
        <p:nvSpPr>
          <p:cNvPr id="10" name="TextBox 9"/>
          <p:cNvSpPr txBox="1"/>
          <p:nvPr/>
        </p:nvSpPr>
        <p:spPr>
          <a:xfrm>
            <a:off x="619131" y="3273887"/>
            <a:ext cx="3510307" cy="1938992"/>
          </a:xfrm>
          <a:prstGeom prst="rect">
            <a:avLst/>
          </a:prstGeom>
          <a:noFill/>
        </p:spPr>
        <p:txBody>
          <a:bodyPr wrap="square" rtlCol="0">
            <a:spAutoFit/>
          </a:bodyPr>
          <a:lstStyle/>
          <a:p>
            <a:pPr marL="342900" indent="-34290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Creating a new modern and efficient public health infrastructure</a:t>
            </a:r>
          </a:p>
          <a:p>
            <a:pPr marL="342900" indent="-34290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Increasing number of beds</a:t>
            </a:r>
          </a:p>
          <a:p>
            <a:pPr marL="342900" indent="-34290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Upgrading current beds to qualified beds</a:t>
            </a:r>
          </a:p>
          <a:p>
            <a:pPr marL="342900" indent="-34290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Bringing together small hospitals under one campus to consolidate  and save on operation expenses</a:t>
            </a:r>
          </a:p>
          <a:p>
            <a:pPr marL="342900" indent="-34290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Increased service quality and efficiency</a:t>
            </a:r>
          </a:p>
          <a:p>
            <a:pPr marL="342900" indent="-34290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Expansion and improvement of medical education and training.</a:t>
            </a:r>
          </a:p>
        </p:txBody>
      </p:sp>
      <p:sp>
        <p:nvSpPr>
          <p:cNvPr id="11" name="object 13"/>
          <p:cNvSpPr/>
          <p:nvPr/>
        </p:nvSpPr>
        <p:spPr>
          <a:xfrm>
            <a:off x="1000607" y="1713231"/>
            <a:ext cx="1213821" cy="275771"/>
          </a:xfrm>
          <a:custGeom>
            <a:avLst/>
            <a:gdLst/>
            <a:ahLst/>
            <a:cxnLst/>
            <a:rect l="l" t="t" r="r" b="b"/>
            <a:pathLst>
              <a:path w="1289685" h="289560">
                <a:moveTo>
                  <a:pt x="1144524" y="0"/>
                </a:moveTo>
                <a:lnTo>
                  <a:pt x="0" y="0"/>
                </a:lnTo>
                <a:lnTo>
                  <a:pt x="144779" y="144779"/>
                </a:lnTo>
                <a:lnTo>
                  <a:pt x="0" y="289559"/>
                </a:lnTo>
                <a:lnTo>
                  <a:pt x="1144524" y="289559"/>
                </a:lnTo>
                <a:lnTo>
                  <a:pt x="1289303" y="144779"/>
                </a:lnTo>
                <a:lnTo>
                  <a:pt x="1144524" y="0"/>
                </a:lnTo>
                <a:close/>
              </a:path>
            </a:pathLst>
          </a:custGeom>
          <a:solidFill>
            <a:srgbClr val="9DC6E0"/>
          </a:solidFill>
        </p:spPr>
        <p:txBody>
          <a:bodyPr wrap="square" lIns="0" tIns="0" rIns="0" bIns="0" rtlCol="0"/>
          <a:lstStyle/>
          <a:p>
            <a:endParaRPr/>
          </a:p>
        </p:txBody>
      </p:sp>
      <p:sp>
        <p:nvSpPr>
          <p:cNvPr id="12" name="object 14"/>
          <p:cNvSpPr txBox="1"/>
          <p:nvPr/>
        </p:nvSpPr>
        <p:spPr>
          <a:xfrm>
            <a:off x="1292455" y="1748428"/>
            <a:ext cx="525332" cy="181407"/>
          </a:xfrm>
          <a:prstGeom prst="rect">
            <a:avLst/>
          </a:prstGeom>
        </p:spPr>
        <p:txBody>
          <a:bodyPr vert="horz" wrap="square" lIns="0" tIns="12013" rIns="0" bIns="0" rtlCol="0">
            <a:spAutoFit/>
          </a:bodyPr>
          <a:lstStyle/>
          <a:p>
            <a:pPr marL="12013">
              <a:spcBef>
                <a:spcPts val="95"/>
              </a:spcBef>
            </a:pPr>
            <a:r>
              <a:rPr sz="1100" b="1" spc="-5" dirty="0">
                <a:solidFill>
                  <a:srgbClr val="FFFFFF"/>
                </a:solidFill>
                <a:latin typeface="Arial"/>
                <a:cs typeface="Arial"/>
              </a:rPr>
              <a:t>3</a:t>
            </a:r>
            <a:r>
              <a:rPr sz="1100" b="1" spc="-85" dirty="0">
                <a:solidFill>
                  <a:srgbClr val="FFFFFF"/>
                </a:solidFill>
                <a:latin typeface="Arial"/>
                <a:cs typeface="Arial"/>
              </a:rPr>
              <a:t> </a:t>
            </a:r>
            <a:r>
              <a:rPr sz="1100" b="1" spc="-14" dirty="0">
                <a:solidFill>
                  <a:srgbClr val="FFFFFF"/>
                </a:solidFill>
                <a:latin typeface="Arial"/>
                <a:cs typeface="Arial"/>
              </a:rPr>
              <a:t>Years</a:t>
            </a:r>
            <a:endParaRPr sz="1100" dirty="0">
              <a:latin typeface="Arial"/>
              <a:cs typeface="Arial"/>
            </a:endParaRPr>
          </a:p>
        </p:txBody>
      </p:sp>
      <p:sp>
        <p:nvSpPr>
          <p:cNvPr id="13" name="object 15"/>
          <p:cNvSpPr/>
          <p:nvPr/>
        </p:nvSpPr>
        <p:spPr>
          <a:xfrm>
            <a:off x="2133746" y="1713231"/>
            <a:ext cx="2845995" cy="275771"/>
          </a:xfrm>
          <a:custGeom>
            <a:avLst/>
            <a:gdLst/>
            <a:ahLst/>
            <a:cxnLst/>
            <a:rect l="l" t="t" r="r" b="b"/>
            <a:pathLst>
              <a:path w="3023870" h="289560">
                <a:moveTo>
                  <a:pt x="2878835" y="0"/>
                </a:moveTo>
                <a:lnTo>
                  <a:pt x="0" y="0"/>
                </a:lnTo>
                <a:lnTo>
                  <a:pt x="144779" y="144779"/>
                </a:lnTo>
                <a:lnTo>
                  <a:pt x="0" y="289559"/>
                </a:lnTo>
                <a:lnTo>
                  <a:pt x="2878835" y="289559"/>
                </a:lnTo>
                <a:lnTo>
                  <a:pt x="3023615" y="144779"/>
                </a:lnTo>
                <a:lnTo>
                  <a:pt x="2878835" y="0"/>
                </a:lnTo>
                <a:close/>
              </a:path>
            </a:pathLst>
          </a:custGeom>
          <a:solidFill>
            <a:schemeClr val="tx2">
              <a:lumMod val="60000"/>
              <a:lumOff val="40000"/>
            </a:schemeClr>
          </a:solidFill>
        </p:spPr>
        <p:txBody>
          <a:bodyPr wrap="square" lIns="0" tIns="0" rIns="0" bIns="0" rtlCol="0"/>
          <a:lstStyle/>
          <a:p>
            <a:endParaRPr/>
          </a:p>
        </p:txBody>
      </p:sp>
      <p:sp>
        <p:nvSpPr>
          <p:cNvPr id="14" name="object 17"/>
          <p:cNvSpPr/>
          <p:nvPr/>
        </p:nvSpPr>
        <p:spPr>
          <a:xfrm>
            <a:off x="990567" y="1430202"/>
            <a:ext cx="3931920" cy="274562"/>
          </a:xfrm>
          <a:custGeom>
            <a:avLst/>
            <a:gdLst/>
            <a:ahLst/>
            <a:cxnLst/>
            <a:rect l="l" t="t" r="r" b="b"/>
            <a:pathLst>
              <a:path w="4177665" h="288289">
                <a:moveTo>
                  <a:pt x="0" y="288035"/>
                </a:moveTo>
                <a:lnTo>
                  <a:pt x="1893" y="231993"/>
                </a:lnTo>
                <a:lnTo>
                  <a:pt x="7048" y="186213"/>
                </a:lnTo>
                <a:lnTo>
                  <a:pt x="14680" y="155340"/>
                </a:lnTo>
                <a:lnTo>
                  <a:pt x="24003" y="144017"/>
                </a:lnTo>
                <a:lnTo>
                  <a:pt x="2064639" y="144017"/>
                </a:lnTo>
                <a:lnTo>
                  <a:pt x="2073961" y="132695"/>
                </a:lnTo>
                <a:lnTo>
                  <a:pt x="2081593" y="101822"/>
                </a:lnTo>
                <a:lnTo>
                  <a:pt x="2086748" y="56042"/>
                </a:lnTo>
                <a:lnTo>
                  <a:pt x="2088641" y="0"/>
                </a:lnTo>
                <a:lnTo>
                  <a:pt x="2090535" y="56042"/>
                </a:lnTo>
                <a:lnTo>
                  <a:pt x="2095690" y="101822"/>
                </a:lnTo>
                <a:lnTo>
                  <a:pt x="2103322" y="132695"/>
                </a:lnTo>
                <a:lnTo>
                  <a:pt x="2112645" y="144017"/>
                </a:lnTo>
                <a:lnTo>
                  <a:pt x="4153281" y="144017"/>
                </a:lnTo>
                <a:lnTo>
                  <a:pt x="4162603" y="155340"/>
                </a:lnTo>
                <a:lnTo>
                  <a:pt x="4170235" y="186213"/>
                </a:lnTo>
                <a:lnTo>
                  <a:pt x="4175390" y="231993"/>
                </a:lnTo>
                <a:lnTo>
                  <a:pt x="4177284" y="288035"/>
                </a:lnTo>
              </a:path>
            </a:pathLst>
          </a:custGeom>
          <a:ln w="9144">
            <a:solidFill>
              <a:srgbClr val="001F5F"/>
            </a:solidFill>
          </a:ln>
        </p:spPr>
        <p:txBody>
          <a:bodyPr wrap="square" lIns="0" tIns="0" rIns="0" bIns="0" rtlCol="0"/>
          <a:lstStyle/>
          <a:p>
            <a:endParaRPr/>
          </a:p>
        </p:txBody>
      </p:sp>
      <p:sp>
        <p:nvSpPr>
          <p:cNvPr id="15" name="object 18"/>
          <p:cNvSpPr txBox="1"/>
          <p:nvPr/>
        </p:nvSpPr>
        <p:spPr>
          <a:xfrm>
            <a:off x="1666266" y="1241275"/>
            <a:ext cx="2590800" cy="181407"/>
          </a:xfrm>
          <a:prstGeom prst="rect">
            <a:avLst/>
          </a:prstGeom>
        </p:spPr>
        <p:txBody>
          <a:bodyPr vert="horz" wrap="square" lIns="0" tIns="12013" rIns="0" bIns="0" rtlCol="0">
            <a:spAutoFit/>
          </a:bodyPr>
          <a:lstStyle/>
          <a:p>
            <a:pPr marL="12013">
              <a:spcBef>
                <a:spcPts val="95"/>
              </a:spcBef>
            </a:pPr>
            <a:r>
              <a:rPr sz="1100" b="1" spc="-14" dirty="0">
                <a:solidFill>
                  <a:schemeClr val="tx1"/>
                </a:solidFill>
                <a:latin typeface="Arial"/>
                <a:cs typeface="Arial"/>
              </a:rPr>
              <a:t>Average </a:t>
            </a:r>
            <a:r>
              <a:rPr sz="1100" b="1" spc="-5" dirty="0">
                <a:solidFill>
                  <a:schemeClr val="tx1"/>
                </a:solidFill>
                <a:latin typeface="Arial"/>
                <a:cs typeface="Arial"/>
              </a:rPr>
              <a:t>Concession </a:t>
            </a:r>
            <a:r>
              <a:rPr sz="1100" b="1" dirty="0">
                <a:solidFill>
                  <a:schemeClr val="tx1"/>
                </a:solidFill>
                <a:latin typeface="Arial"/>
                <a:cs typeface="Arial"/>
              </a:rPr>
              <a:t>Period: </a:t>
            </a:r>
            <a:r>
              <a:rPr sz="1100" b="1" spc="-5" dirty="0">
                <a:solidFill>
                  <a:schemeClr val="tx1"/>
                </a:solidFill>
                <a:latin typeface="Arial"/>
                <a:cs typeface="Arial"/>
              </a:rPr>
              <a:t>28</a:t>
            </a:r>
            <a:r>
              <a:rPr sz="1100" b="1" spc="-19" dirty="0">
                <a:solidFill>
                  <a:schemeClr val="tx1"/>
                </a:solidFill>
                <a:latin typeface="Arial"/>
                <a:cs typeface="Arial"/>
              </a:rPr>
              <a:t> </a:t>
            </a:r>
            <a:r>
              <a:rPr sz="1100" b="1" spc="-14" dirty="0">
                <a:solidFill>
                  <a:schemeClr val="tx1"/>
                </a:solidFill>
                <a:latin typeface="Arial"/>
                <a:cs typeface="Arial"/>
              </a:rPr>
              <a:t>Years</a:t>
            </a:r>
            <a:endParaRPr sz="1100" dirty="0">
              <a:solidFill>
                <a:schemeClr val="tx1"/>
              </a:solidFill>
              <a:latin typeface="Arial"/>
              <a:cs typeface="Arial"/>
            </a:endParaRPr>
          </a:p>
        </p:txBody>
      </p:sp>
      <p:sp>
        <p:nvSpPr>
          <p:cNvPr id="16" name="object 19"/>
          <p:cNvSpPr txBox="1"/>
          <p:nvPr/>
        </p:nvSpPr>
        <p:spPr>
          <a:xfrm>
            <a:off x="1089059" y="2075313"/>
            <a:ext cx="779929" cy="350685"/>
          </a:xfrm>
          <a:prstGeom prst="rect">
            <a:avLst/>
          </a:prstGeom>
        </p:spPr>
        <p:txBody>
          <a:bodyPr vert="horz" wrap="square" lIns="0" tIns="12013" rIns="0" bIns="0" rtlCol="0">
            <a:spAutoFit/>
          </a:bodyPr>
          <a:lstStyle/>
          <a:p>
            <a:pPr marL="167580" marR="4805" indent="-156168">
              <a:spcBef>
                <a:spcPts val="95"/>
              </a:spcBef>
            </a:pPr>
            <a:r>
              <a:rPr sz="1100" b="1" dirty="0">
                <a:solidFill>
                  <a:schemeClr val="tx1"/>
                </a:solidFill>
                <a:latin typeface="Arial"/>
                <a:cs typeface="Arial"/>
              </a:rPr>
              <a:t>In</a:t>
            </a:r>
            <a:r>
              <a:rPr sz="1100" b="1" spc="-19" dirty="0">
                <a:solidFill>
                  <a:schemeClr val="tx1"/>
                </a:solidFill>
                <a:latin typeface="Arial"/>
                <a:cs typeface="Arial"/>
              </a:rPr>
              <a:t>v</a:t>
            </a:r>
            <a:r>
              <a:rPr sz="1100" b="1" spc="-5" dirty="0">
                <a:solidFill>
                  <a:schemeClr val="tx1"/>
                </a:solidFill>
                <a:latin typeface="Arial"/>
                <a:cs typeface="Arial"/>
              </a:rPr>
              <a:t>es</a:t>
            </a:r>
            <a:r>
              <a:rPr sz="1100" b="1" dirty="0">
                <a:solidFill>
                  <a:schemeClr val="tx1"/>
                </a:solidFill>
                <a:latin typeface="Arial"/>
                <a:cs typeface="Arial"/>
              </a:rPr>
              <a:t>tment  Period</a:t>
            </a:r>
            <a:endParaRPr sz="1100" dirty="0">
              <a:solidFill>
                <a:schemeClr val="tx1"/>
              </a:solidFill>
              <a:latin typeface="Arial"/>
              <a:cs typeface="Arial"/>
            </a:endParaRPr>
          </a:p>
        </p:txBody>
      </p:sp>
      <p:sp>
        <p:nvSpPr>
          <p:cNvPr id="17" name="object 20"/>
          <p:cNvSpPr txBox="1"/>
          <p:nvPr/>
        </p:nvSpPr>
        <p:spPr>
          <a:xfrm>
            <a:off x="3206164" y="2075313"/>
            <a:ext cx="702833" cy="350685"/>
          </a:xfrm>
          <a:prstGeom prst="rect">
            <a:avLst/>
          </a:prstGeom>
        </p:spPr>
        <p:txBody>
          <a:bodyPr vert="horz" wrap="square" lIns="0" tIns="12013" rIns="0" bIns="0" rtlCol="0">
            <a:spAutoFit/>
          </a:bodyPr>
          <a:lstStyle/>
          <a:p>
            <a:pPr marL="128538" marR="4805" indent="-117126">
              <a:spcBef>
                <a:spcPts val="95"/>
              </a:spcBef>
            </a:pPr>
            <a:r>
              <a:rPr sz="1100" b="1" dirty="0">
                <a:solidFill>
                  <a:schemeClr val="tx1"/>
                </a:solidFill>
                <a:latin typeface="Arial"/>
                <a:cs typeface="Arial"/>
              </a:rPr>
              <a:t>Ope</a:t>
            </a:r>
            <a:r>
              <a:rPr sz="1100" b="1" spc="-5" dirty="0">
                <a:solidFill>
                  <a:schemeClr val="tx1"/>
                </a:solidFill>
                <a:latin typeface="Arial"/>
                <a:cs typeface="Arial"/>
              </a:rPr>
              <a:t>ra</a:t>
            </a:r>
            <a:r>
              <a:rPr sz="1100" b="1" dirty="0">
                <a:solidFill>
                  <a:schemeClr val="tx1"/>
                </a:solidFill>
                <a:latin typeface="Arial"/>
                <a:cs typeface="Arial"/>
              </a:rPr>
              <a:t>tion  Period</a:t>
            </a:r>
            <a:endParaRPr sz="1100" dirty="0">
              <a:solidFill>
                <a:schemeClr val="tx1"/>
              </a:solidFill>
              <a:latin typeface="Arial"/>
              <a:cs typeface="Arial"/>
            </a:endParaRPr>
          </a:p>
        </p:txBody>
      </p:sp>
      <p:sp>
        <p:nvSpPr>
          <p:cNvPr id="19" name="TextBox 18"/>
          <p:cNvSpPr txBox="1"/>
          <p:nvPr/>
        </p:nvSpPr>
        <p:spPr>
          <a:xfrm>
            <a:off x="107327" y="2732775"/>
            <a:ext cx="4536504" cy="523220"/>
          </a:xfrm>
          <a:prstGeom prst="rect">
            <a:avLst/>
          </a:prstGeom>
          <a:noFill/>
        </p:spPr>
        <p:txBody>
          <a:bodyPr wrap="square" rtlCol="0">
            <a:spAutoFit/>
          </a:bodyPr>
          <a:lstStyle/>
          <a:p>
            <a:r>
              <a:rPr lang="en-US" sz="1400" b="1" spc="-5" dirty="0">
                <a:solidFill>
                  <a:schemeClr val="tx1"/>
                </a:solidFill>
                <a:latin typeface="Times New Roman" panose="02020603050405020304" pitchFamily="18" charset="0"/>
                <a:cs typeface="Times New Roman" panose="02020603050405020304" pitchFamily="18" charset="0"/>
              </a:rPr>
              <a:t>Aim of Turkish PPP Program</a:t>
            </a:r>
          </a:p>
          <a:p>
            <a:endParaRPr lang="en-US" sz="1400" dirty="0"/>
          </a:p>
        </p:txBody>
      </p:sp>
      <p:sp>
        <p:nvSpPr>
          <p:cNvPr id="20" name="object 16"/>
          <p:cNvSpPr txBox="1"/>
          <p:nvPr/>
        </p:nvSpPr>
        <p:spPr>
          <a:xfrm>
            <a:off x="3203848" y="1748428"/>
            <a:ext cx="603624" cy="181407"/>
          </a:xfrm>
          <a:prstGeom prst="rect">
            <a:avLst/>
          </a:prstGeom>
        </p:spPr>
        <p:txBody>
          <a:bodyPr vert="horz" wrap="square" lIns="0" tIns="12013" rIns="0" bIns="0" rtlCol="0">
            <a:spAutoFit/>
          </a:bodyPr>
          <a:lstStyle/>
          <a:p>
            <a:pPr marL="12013">
              <a:spcBef>
                <a:spcPts val="95"/>
              </a:spcBef>
            </a:pPr>
            <a:r>
              <a:rPr sz="1100" b="1" spc="-5" dirty="0">
                <a:solidFill>
                  <a:srgbClr val="FFFFFF"/>
                </a:solidFill>
                <a:latin typeface="Arial"/>
                <a:cs typeface="Arial"/>
              </a:rPr>
              <a:t>25</a:t>
            </a:r>
            <a:r>
              <a:rPr sz="1100" b="1" spc="-90" dirty="0">
                <a:solidFill>
                  <a:srgbClr val="FFFFFF"/>
                </a:solidFill>
                <a:latin typeface="Arial"/>
                <a:cs typeface="Arial"/>
              </a:rPr>
              <a:t> </a:t>
            </a:r>
            <a:r>
              <a:rPr sz="1100" b="1" spc="-14" dirty="0">
                <a:solidFill>
                  <a:srgbClr val="FFFFFF"/>
                </a:solidFill>
                <a:latin typeface="Arial"/>
                <a:cs typeface="Arial"/>
              </a:rPr>
              <a:t>Years</a:t>
            </a:r>
            <a:endParaRPr sz="1100" dirty="0">
              <a:latin typeface="Arial"/>
              <a:cs typeface="Arial"/>
            </a:endParaRPr>
          </a:p>
        </p:txBody>
      </p:sp>
      <p:sp>
        <p:nvSpPr>
          <p:cNvPr id="21" name="object 5"/>
          <p:cNvSpPr txBox="1"/>
          <p:nvPr/>
        </p:nvSpPr>
        <p:spPr>
          <a:xfrm>
            <a:off x="4787669" y="2020816"/>
            <a:ext cx="4066391" cy="4284000"/>
          </a:xfrm>
          <a:prstGeom prst="roundRect">
            <a:avLst/>
          </a:prstGeom>
          <a:solidFill>
            <a:schemeClr val="tx2">
              <a:lumMod val="20000"/>
              <a:lumOff val="80000"/>
            </a:schemeClr>
          </a:solidFill>
          <a:ln w="9144">
            <a:noFill/>
          </a:ln>
        </p:spPr>
        <p:txBody>
          <a:bodyPr vert="horz" wrap="square" lIns="0" tIns="42646" rIns="0" bIns="0" rtlCol="0">
            <a:spAutoFit/>
          </a:bodyPr>
          <a:lstStyle/>
          <a:p>
            <a:pPr marL="345972" indent="-163376">
              <a:spcBef>
                <a:spcPts val="336"/>
              </a:spcBef>
              <a:buClr>
                <a:srgbClr val="C00000"/>
              </a:buClr>
              <a:buFont typeface="Wingdings"/>
              <a:buChar char=""/>
              <a:tabLst>
                <a:tab pos="345972" algn="l"/>
              </a:tabLst>
            </a:pPr>
            <a:endParaRPr sz="900" dirty="0">
              <a:latin typeface="Arial"/>
              <a:cs typeface="Arial"/>
            </a:endParaRPr>
          </a:p>
        </p:txBody>
      </p:sp>
      <p:sp>
        <p:nvSpPr>
          <p:cNvPr id="22" name="Rounded Rectangle 21"/>
          <p:cNvSpPr/>
          <p:nvPr/>
        </p:nvSpPr>
        <p:spPr bwMode="auto">
          <a:xfrm>
            <a:off x="5004048" y="2329170"/>
            <a:ext cx="3592479" cy="3615606"/>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l">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SPV signs Project Agreement with </a:t>
            </a:r>
            <a:r>
              <a:rPr lang="en-GB" sz="1200" dirty="0" err="1">
                <a:solidFill>
                  <a:schemeClr val="tx1"/>
                </a:solidFill>
                <a:latin typeface="Times New Roman" panose="02020603050405020304" pitchFamily="18" charset="0"/>
                <a:cs typeface="Times New Roman" panose="02020603050405020304" pitchFamily="18" charset="0"/>
              </a:rPr>
              <a:t>MoH</a:t>
            </a:r>
            <a:endParaRPr lang="en-GB" sz="1200" dirty="0">
              <a:solidFill>
                <a:schemeClr val="tx1"/>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The SPV is required to provide at least 20% Equity</a:t>
            </a:r>
          </a:p>
          <a:p>
            <a:pPr marL="285750" indent="-285750" algn="l">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Investment period starts with Site Delivery</a:t>
            </a:r>
          </a:p>
          <a:p>
            <a:pPr marL="285750" indent="-285750" algn="l">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SPV is not responsible of consumables &amp; medicine used in medical  treatment</a:t>
            </a:r>
          </a:p>
          <a:p>
            <a:pPr marL="285750" indent="-285750" algn="l">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SPV provides consumables used in support services</a:t>
            </a:r>
          </a:p>
          <a:p>
            <a:pPr marL="285750" indent="-285750" algn="l">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Market testing protects SPV to level service prices with market  conditions</a:t>
            </a:r>
          </a:p>
          <a:p>
            <a:pPr marL="285750" indent="-285750" algn="l">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All payments are made in 7 days from dates due,</a:t>
            </a:r>
          </a:p>
          <a:p>
            <a:pPr algn="l"/>
            <a:endParaRPr lang="en-GB" sz="1200" dirty="0">
              <a:solidFill>
                <a:schemeClr val="tx1"/>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endParaRPr lang="en-GB" sz="1200"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146444" y="2020814"/>
            <a:ext cx="3456384" cy="523220"/>
          </a:xfrm>
          <a:prstGeom prst="rect">
            <a:avLst/>
          </a:prstGeom>
          <a:noFill/>
        </p:spPr>
        <p:txBody>
          <a:bodyPr wrap="square" rtlCol="0">
            <a:spAutoFit/>
          </a:bodyPr>
          <a:lstStyle/>
          <a:p>
            <a:r>
              <a:rPr lang="en-US" sz="1400" b="1" spc="-5" dirty="0">
                <a:solidFill>
                  <a:schemeClr val="tx1"/>
                </a:solidFill>
                <a:latin typeface="Times New Roman" panose="02020603050405020304" pitchFamily="18" charset="0"/>
                <a:cs typeface="Times New Roman" panose="02020603050405020304" pitchFamily="18" charset="0"/>
              </a:rPr>
              <a:t>Highlights </a:t>
            </a:r>
            <a:r>
              <a:rPr lang="en-US" sz="1400" b="1" dirty="0">
                <a:solidFill>
                  <a:schemeClr val="tx1"/>
                </a:solidFill>
                <a:latin typeface="Times New Roman" panose="02020603050405020304" pitchFamily="18" charset="0"/>
                <a:cs typeface="Times New Roman" panose="02020603050405020304" pitchFamily="18" charset="0"/>
              </a:rPr>
              <a:t>of the </a:t>
            </a:r>
            <a:r>
              <a:rPr lang="en-US" sz="1400" b="1" spc="-5" dirty="0">
                <a:solidFill>
                  <a:schemeClr val="tx1"/>
                </a:solidFill>
                <a:latin typeface="Times New Roman" panose="02020603050405020304" pitchFamily="18" charset="0"/>
                <a:cs typeface="Times New Roman" panose="02020603050405020304" pitchFamily="18" charset="0"/>
              </a:rPr>
              <a:t>Project</a:t>
            </a:r>
            <a:r>
              <a:rPr lang="en-US" sz="1400" b="1" spc="-76" dirty="0">
                <a:solidFill>
                  <a:schemeClr val="tx1"/>
                </a:solidFill>
                <a:latin typeface="Times New Roman" panose="02020603050405020304" pitchFamily="18" charset="0"/>
                <a:cs typeface="Times New Roman" panose="02020603050405020304" pitchFamily="18" charset="0"/>
              </a:rPr>
              <a:t> </a:t>
            </a:r>
            <a:r>
              <a:rPr lang="en-US" sz="1400" b="1" spc="-5" dirty="0">
                <a:solidFill>
                  <a:schemeClr val="tx1"/>
                </a:solidFill>
                <a:latin typeface="Times New Roman" panose="02020603050405020304" pitchFamily="18" charset="0"/>
                <a:cs typeface="Times New Roman" panose="02020603050405020304" pitchFamily="18" charset="0"/>
              </a:rPr>
              <a:t>Agreement</a:t>
            </a:r>
            <a:endParaRPr lang="en-US" sz="1400" b="1" dirty="0">
              <a:solidFill>
                <a:schemeClr val="tx1"/>
              </a:solidFill>
              <a:latin typeface="Times New Roman" panose="02020603050405020304" pitchFamily="18" charset="0"/>
              <a:cs typeface="Times New Roman" panose="02020603050405020304" pitchFamily="18" charset="0"/>
            </a:endParaRPr>
          </a:p>
          <a:p>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257066" y="6365557"/>
            <a:ext cx="509371" cy="492443"/>
          </a:xfrm>
          <a:prstGeom prst="rect">
            <a:avLst/>
          </a:prstGeom>
          <a:solidFill>
            <a:schemeClr val="accent3"/>
          </a:solidFill>
        </p:spPr>
        <p:txBody>
          <a:bodyPr wrap="square" rtlCol="0">
            <a:spAutoFit/>
          </a:bodyPr>
          <a:lstStyle/>
          <a:p>
            <a:endParaRPr lang="en-US" dirty="0"/>
          </a:p>
        </p:txBody>
      </p:sp>
      <p:sp>
        <p:nvSpPr>
          <p:cNvPr id="25"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en-US" sz="1800" kern="0" dirty="0">
                <a:ea typeface="+mn-ea"/>
                <a:cs typeface="Arial" panose="020B0604020202020204" pitchFamily="34" charset="0"/>
              </a:rPr>
              <a:t>Turkish PPP Healthcare </a:t>
            </a:r>
            <a:r>
              <a:rPr lang="tr-TR" sz="1800" kern="0" dirty="0">
                <a:ea typeface="+mn-ea"/>
                <a:cs typeface="Arial" panose="020B0604020202020204" pitchFamily="34" charset="0"/>
              </a:rPr>
              <a:t>PPPs</a:t>
            </a:r>
            <a:endParaRPr lang="en-US" sz="1800" kern="0" dirty="0">
              <a:ea typeface="+mn-ea"/>
              <a:cs typeface="Arial" panose="020B0604020202020204" pitchFamily="34" charset="0"/>
            </a:endParaRPr>
          </a:p>
        </p:txBody>
      </p:sp>
      <p:pic>
        <p:nvPicPr>
          <p:cNvPr id="28" name="Picture 27"/>
          <p:cNvPicPr>
            <a:picLocks noChangeAspect="1"/>
          </p:cNvPicPr>
          <p:nvPr/>
        </p:nvPicPr>
        <p:blipFill>
          <a:blip r:embed="rId2"/>
          <a:stretch>
            <a:fillRect/>
          </a:stretch>
        </p:blipFill>
        <p:spPr>
          <a:xfrm>
            <a:off x="7602996" y="320030"/>
            <a:ext cx="1066800" cy="361950"/>
          </a:xfrm>
          <a:prstGeom prst="rect">
            <a:avLst/>
          </a:prstGeom>
        </p:spPr>
      </p:pic>
      <p:sp>
        <p:nvSpPr>
          <p:cNvPr id="29" name="TextBox 28"/>
          <p:cNvSpPr txBox="1"/>
          <p:nvPr/>
        </p:nvSpPr>
        <p:spPr>
          <a:xfrm>
            <a:off x="2389579" y="6499590"/>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11</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6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3"/>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algn="l" defTabSz="914395" eaLnBrk="0" hangingPunct="0"/>
            <a:r>
              <a:rPr lang="tr-TR" altLang="en-US" sz="1100" dirty="0">
                <a:solidFill>
                  <a:schemeClr val="tx1"/>
                </a:solidFill>
                <a:latin typeface="Calibri" panose="020F0502020204030204" pitchFamily="34" charset="0"/>
                <a:cs typeface="Calibri" panose="020F0502020204030204" pitchFamily="34" charset="0"/>
              </a:rPr>
              <a:t>  </a:t>
            </a:r>
            <a:endParaRPr lang="tr-TR" altLang="en-US" sz="900" dirty="0">
              <a:solidFill>
                <a:schemeClr val="tx1"/>
              </a:solidFill>
            </a:endParaRPr>
          </a:p>
          <a:p>
            <a:pPr algn="l" defTabSz="914395" eaLnBrk="0" hangingPunct="0"/>
            <a:endParaRPr lang="tr-TR" altLang="en-US" sz="10900" dirty="0">
              <a:solidFill>
                <a:schemeClr val="tx1"/>
              </a:solidFill>
              <a:latin typeface="Calibri" panose="020F0502020204030204" pitchFamily="34" charset="0"/>
              <a:cs typeface="Calibri" panose="020F0502020204030204" pitchFamily="34" charset="0"/>
            </a:endParaRPr>
          </a:p>
        </p:txBody>
      </p:sp>
      <p:sp>
        <p:nvSpPr>
          <p:cNvPr id="4" name="AutoShape 2" descr="Image result for mutlular biyokÃ¼tle balÄ±kesir">
            <a:extLst>
              <a:ext uri="{FF2B5EF4-FFF2-40B4-BE49-F238E27FC236}">
                <a16:creationId xmlns:a16="http://schemas.microsoft.com/office/drawing/2014/main" id="{74B371CE-6D32-438C-9C0D-B390CEDD5E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308853" y="1095017"/>
            <a:ext cx="8806227" cy="276999"/>
          </a:xfrm>
          <a:prstGeom prst="rect">
            <a:avLst/>
          </a:prstGeom>
          <a:noFill/>
        </p:spPr>
        <p:txBody>
          <a:bodyPr wrap="square" rtlCol="0">
            <a:spAutoFit/>
          </a:bodyPr>
          <a:lstStyle/>
          <a:p>
            <a:pPr algn="l"/>
            <a:r>
              <a:rPr lang="en-GB" sz="1200" b="1" u="sng" dirty="0">
                <a:solidFill>
                  <a:schemeClr val="tx1"/>
                </a:solidFill>
                <a:latin typeface="Times New Roman" panose="02020603050405020304" pitchFamily="18" charset="0"/>
                <a:cs typeface="Times New Roman" panose="02020603050405020304" pitchFamily="18" charset="0"/>
              </a:rPr>
              <a:t>Steady Revenue Stream: </a:t>
            </a:r>
            <a:r>
              <a:rPr lang="en-GB" sz="1200" dirty="0">
                <a:solidFill>
                  <a:schemeClr val="tx1"/>
                </a:solidFill>
                <a:latin typeface="Times New Roman" panose="02020603050405020304" pitchFamily="18" charset="0"/>
                <a:cs typeface="Times New Roman" panose="02020603050405020304" pitchFamily="18" charset="0"/>
              </a:rPr>
              <a:t>The key cash flows and sources of revenue for the Project Company  </a:t>
            </a:r>
          </a:p>
        </p:txBody>
      </p:sp>
      <p:sp>
        <p:nvSpPr>
          <p:cNvPr id="68" name="object 7"/>
          <p:cNvSpPr/>
          <p:nvPr/>
        </p:nvSpPr>
        <p:spPr>
          <a:xfrm>
            <a:off x="1500680" y="1817221"/>
            <a:ext cx="4618984" cy="1395755"/>
          </a:xfrm>
          <a:custGeom>
            <a:avLst/>
            <a:gdLst/>
            <a:ahLst/>
            <a:cxnLst/>
            <a:rect l="l" t="t" r="r" b="b"/>
            <a:pathLst>
              <a:path w="4070984" h="1524000">
                <a:moveTo>
                  <a:pt x="2038350" y="1482852"/>
                </a:moveTo>
                <a:lnTo>
                  <a:pt x="2038350" y="0"/>
                </a:lnTo>
                <a:lnTo>
                  <a:pt x="0" y="0"/>
                </a:lnTo>
                <a:lnTo>
                  <a:pt x="0" y="6857"/>
                </a:lnTo>
                <a:lnTo>
                  <a:pt x="2032254" y="6857"/>
                </a:lnTo>
                <a:lnTo>
                  <a:pt x="2032254" y="3047"/>
                </a:lnTo>
                <a:lnTo>
                  <a:pt x="2035302" y="6857"/>
                </a:lnTo>
                <a:lnTo>
                  <a:pt x="2035302" y="1482852"/>
                </a:lnTo>
                <a:lnTo>
                  <a:pt x="2038350" y="1482852"/>
                </a:lnTo>
                <a:close/>
              </a:path>
              <a:path w="4070984" h="1524000">
                <a:moveTo>
                  <a:pt x="2035302" y="6857"/>
                </a:moveTo>
                <a:lnTo>
                  <a:pt x="2032254" y="3047"/>
                </a:lnTo>
                <a:lnTo>
                  <a:pt x="2032254" y="6857"/>
                </a:lnTo>
                <a:lnTo>
                  <a:pt x="2035302" y="6857"/>
                </a:lnTo>
                <a:close/>
              </a:path>
              <a:path w="4070984" h="1524000">
                <a:moveTo>
                  <a:pt x="2038350" y="1488948"/>
                </a:moveTo>
                <a:lnTo>
                  <a:pt x="2038350" y="1485900"/>
                </a:lnTo>
                <a:lnTo>
                  <a:pt x="2035302" y="1482852"/>
                </a:lnTo>
                <a:lnTo>
                  <a:pt x="2035302" y="6857"/>
                </a:lnTo>
                <a:lnTo>
                  <a:pt x="2032254" y="6857"/>
                </a:lnTo>
                <a:lnTo>
                  <a:pt x="2032254" y="1488948"/>
                </a:lnTo>
                <a:lnTo>
                  <a:pt x="2038350" y="1488948"/>
                </a:lnTo>
                <a:close/>
              </a:path>
              <a:path w="4070984" h="1524000">
                <a:moveTo>
                  <a:pt x="4007345" y="1488947"/>
                </a:moveTo>
                <a:lnTo>
                  <a:pt x="4007345" y="1482851"/>
                </a:lnTo>
                <a:lnTo>
                  <a:pt x="2035302" y="1482852"/>
                </a:lnTo>
                <a:lnTo>
                  <a:pt x="2038350" y="1485900"/>
                </a:lnTo>
                <a:lnTo>
                  <a:pt x="2038350" y="1488948"/>
                </a:lnTo>
                <a:lnTo>
                  <a:pt x="4007345" y="1488947"/>
                </a:lnTo>
                <a:close/>
              </a:path>
              <a:path w="4070984" h="1524000">
                <a:moveTo>
                  <a:pt x="4070604" y="1485899"/>
                </a:moveTo>
                <a:lnTo>
                  <a:pt x="3994404" y="1447799"/>
                </a:lnTo>
                <a:lnTo>
                  <a:pt x="3994404" y="1482851"/>
                </a:lnTo>
                <a:lnTo>
                  <a:pt x="4007345" y="1482851"/>
                </a:lnTo>
                <a:lnTo>
                  <a:pt x="4007345" y="1517529"/>
                </a:lnTo>
                <a:lnTo>
                  <a:pt x="4070604" y="1485899"/>
                </a:lnTo>
                <a:close/>
              </a:path>
              <a:path w="4070984" h="1524000">
                <a:moveTo>
                  <a:pt x="4007345" y="1517529"/>
                </a:moveTo>
                <a:lnTo>
                  <a:pt x="4007345" y="1488947"/>
                </a:lnTo>
                <a:lnTo>
                  <a:pt x="3994404" y="1488947"/>
                </a:lnTo>
                <a:lnTo>
                  <a:pt x="3994404" y="1523999"/>
                </a:lnTo>
                <a:lnTo>
                  <a:pt x="4007345" y="1517529"/>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69" name="object 9"/>
          <p:cNvSpPr/>
          <p:nvPr/>
        </p:nvSpPr>
        <p:spPr>
          <a:xfrm>
            <a:off x="132313" y="2960398"/>
            <a:ext cx="554939" cy="326489"/>
          </a:xfrm>
          <a:prstGeom prst="roundRect">
            <a:avLst/>
          </a:prstGeom>
          <a:solidFill>
            <a:schemeClr val="bg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endParaRPr sz="850" b="1" dirty="0">
              <a:solidFill>
                <a:schemeClr val="tx1"/>
              </a:solidFill>
              <a:latin typeface="Times New Roman" panose="02020603050405020304" pitchFamily="18" charset="0"/>
              <a:cs typeface="Times New Roman" panose="02020603050405020304" pitchFamily="18" charset="0"/>
            </a:endParaRPr>
          </a:p>
        </p:txBody>
      </p:sp>
      <p:sp>
        <p:nvSpPr>
          <p:cNvPr id="70" name="object 12"/>
          <p:cNvSpPr/>
          <p:nvPr/>
        </p:nvSpPr>
        <p:spPr>
          <a:xfrm>
            <a:off x="389302" y="1758550"/>
            <a:ext cx="706976" cy="1141848"/>
          </a:xfrm>
          <a:custGeom>
            <a:avLst/>
            <a:gdLst/>
            <a:ahLst/>
            <a:cxnLst/>
            <a:rect l="l" t="t" r="r" b="b"/>
            <a:pathLst>
              <a:path w="826769" h="1259205">
                <a:moveTo>
                  <a:pt x="763524" y="41148"/>
                </a:moveTo>
                <a:lnTo>
                  <a:pt x="763524" y="35052"/>
                </a:lnTo>
                <a:lnTo>
                  <a:pt x="0" y="35052"/>
                </a:lnTo>
                <a:lnTo>
                  <a:pt x="0" y="1258824"/>
                </a:lnTo>
                <a:lnTo>
                  <a:pt x="3048" y="1258824"/>
                </a:lnTo>
                <a:lnTo>
                  <a:pt x="3047" y="41148"/>
                </a:lnTo>
                <a:lnTo>
                  <a:pt x="6095" y="38100"/>
                </a:lnTo>
                <a:lnTo>
                  <a:pt x="6095" y="41148"/>
                </a:lnTo>
                <a:lnTo>
                  <a:pt x="763524" y="41148"/>
                </a:lnTo>
                <a:close/>
              </a:path>
              <a:path w="826769" h="1259205">
                <a:moveTo>
                  <a:pt x="6095" y="41148"/>
                </a:moveTo>
                <a:lnTo>
                  <a:pt x="6095" y="38100"/>
                </a:lnTo>
                <a:lnTo>
                  <a:pt x="3047" y="41148"/>
                </a:lnTo>
                <a:lnTo>
                  <a:pt x="6095" y="41148"/>
                </a:lnTo>
                <a:close/>
              </a:path>
              <a:path w="826769" h="1259205">
                <a:moveTo>
                  <a:pt x="6096" y="1258824"/>
                </a:moveTo>
                <a:lnTo>
                  <a:pt x="6095" y="41148"/>
                </a:lnTo>
                <a:lnTo>
                  <a:pt x="3047" y="41148"/>
                </a:lnTo>
                <a:lnTo>
                  <a:pt x="3048" y="1258824"/>
                </a:lnTo>
                <a:lnTo>
                  <a:pt x="6096" y="1258824"/>
                </a:lnTo>
                <a:close/>
              </a:path>
              <a:path w="826769" h="1259205">
                <a:moveTo>
                  <a:pt x="826769" y="38100"/>
                </a:moveTo>
                <a:lnTo>
                  <a:pt x="750569" y="0"/>
                </a:lnTo>
                <a:lnTo>
                  <a:pt x="750569" y="35052"/>
                </a:lnTo>
                <a:lnTo>
                  <a:pt x="763524" y="35052"/>
                </a:lnTo>
                <a:lnTo>
                  <a:pt x="763524" y="69723"/>
                </a:lnTo>
                <a:lnTo>
                  <a:pt x="826769" y="38100"/>
                </a:lnTo>
                <a:close/>
              </a:path>
              <a:path w="826769" h="1259205">
                <a:moveTo>
                  <a:pt x="763524" y="69723"/>
                </a:moveTo>
                <a:lnTo>
                  <a:pt x="763524" y="41148"/>
                </a:lnTo>
                <a:lnTo>
                  <a:pt x="750569" y="41148"/>
                </a:lnTo>
                <a:lnTo>
                  <a:pt x="750569" y="76200"/>
                </a:lnTo>
                <a:lnTo>
                  <a:pt x="763524" y="69723"/>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71" name="object 14"/>
          <p:cNvSpPr/>
          <p:nvPr/>
        </p:nvSpPr>
        <p:spPr>
          <a:xfrm>
            <a:off x="1128207" y="1594096"/>
            <a:ext cx="835187" cy="48000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72" name="object 15"/>
          <p:cNvSpPr txBox="1"/>
          <p:nvPr/>
        </p:nvSpPr>
        <p:spPr>
          <a:xfrm>
            <a:off x="1039384" y="1657616"/>
            <a:ext cx="956403" cy="416480"/>
          </a:xfrm>
          <a:prstGeom prst="rect">
            <a:avLst/>
          </a:prstGeom>
        </p:spPr>
        <p:txBody>
          <a:bodyPr vert="horz" wrap="square" lIns="0" tIns="11132" rIns="0" bIns="0" rtlCol="0">
            <a:spAutoFit/>
          </a:bodyPr>
          <a:lstStyle/>
          <a:p>
            <a:pPr marL="205377" marR="184227" indent="-15584" algn="ctr">
              <a:spcBef>
                <a:spcPts val="88"/>
              </a:spcBef>
            </a:pPr>
            <a:r>
              <a:rPr sz="850" b="1" spc="-4" dirty="0">
                <a:solidFill>
                  <a:schemeClr val="tx1"/>
                </a:solidFill>
                <a:latin typeface="Times New Roman" panose="02020603050405020304" pitchFamily="18" charset="0"/>
                <a:cs typeface="Times New Roman" panose="02020603050405020304" pitchFamily="18" charset="0"/>
              </a:rPr>
              <a:t>Availability  Payments</a:t>
            </a:r>
            <a:endParaRPr lang="tr-TR" sz="850" b="1" spc="-4" dirty="0">
              <a:solidFill>
                <a:schemeClr val="tx1"/>
              </a:solidFill>
              <a:latin typeface="Times New Roman" panose="02020603050405020304" pitchFamily="18" charset="0"/>
              <a:cs typeface="Times New Roman" panose="02020603050405020304" pitchFamily="18" charset="0"/>
            </a:endParaRPr>
          </a:p>
          <a:p>
            <a:pPr marL="205377" marR="184227" indent="-15584">
              <a:spcBef>
                <a:spcPts val="88"/>
              </a:spcBef>
            </a:pPr>
            <a:endParaRPr sz="850" b="1" dirty="0">
              <a:solidFill>
                <a:schemeClr val="tx1"/>
              </a:solidFill>
              <a:latin typeface="Times New Roman" panose="02020603050405020304" pitchFamily="18" charset="0"/>
              <a:cs typeface="Times New Roman" panose="02020603050405020304" pitchFamily="18" charset="0"/>
            </a:endParaRPr>
          </a:p>
        </p:txBody>
      </p:sp>
      <p:sp>
        <p:nvSpPr>
          <p:cNvPr id="73" name="object 17"/>
          <p:cNvSpPr/>
          <p:nvPr/>
        </p:nvSpPr>
        <p:spPr>
          <a:xfrm>
            <a:off x="1005056" y="2900053"/>
            <a:ext cx="621184" cy="462958"/>
          </a:xfrm>
          <a:prstGeom prst="roundRect">
            <a:avLst/>
          </a:prstGeom>
          <a:solidFill>
            <a:schemeClr val="bg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endParaRPr sz="850" b="1" dirty="0">
              <a:solidFill>
                <a:schemeClr val="tx1"/>
              </a:solidFill>
              <a:latin typeface="Times New Roman" panose="02020603050405020304" pitchFamily="18" charset="0"/>
              <a:cs typeface="Times New Roman" panose="02020603050405020304" pitchFamily="18" charset="0"/>
            </a:endParaRPr>
          </a:p>
        </p:txBody>
      </p:sp>
      <p:sp>
        <p:nvSpPr>
          <p:cNvPr id="74" name="object 18"/>
          <p:cNvSpPr txBox="1"/>
          <p:nvPr/>
        </p:nvSpPr>
        <p:spPr>
          <a:xfrm>
            <a:off x="1035888" y="2978365"/>
            <a:ext cx="590352" cy="272851"/>
          </a:xfrm>
          <a:prstGeom prst="rect">
            <a:avLst/>
          </a:prstGeom>
        </p:spPr>
        <p:txBody>
          <a:bodyPr vert="horz" wrap="square" lIns="0" tIns="11132" rIns="0" bIns="0" rtlCol="0">
            <a:spAutoFit/>
          </a:bodyPr>
          <a:lstStyle/>
          <a:p>
            <a:pPr marL="11132" marR="4453" algn="ctr">
              <a:spcBef>
                <a:spcPts val="88"/>
              </a:spcBef>
            </a:pPr>
            <a:r>
              <a:rPr sz="850" b="1" spc="-4" dirty="0">
                <a:solidFill>
                  <a:schemeClr val="tx1"/>
                </a:solidFill>
                <a:latin typeface="Times New Roman" panose="02020603050405020304" pitchFamily="18" charset="0"/>
                <a:cs typeface="Times New Roman" panose="02020603050405020304" pitchFamily="18" charset="0"/>
              </a:rPr>
              <a:t>Service  Payments</a:t>
            </a:r>
            <a:endParaRPr sz="850" b="1" dirty="0">
              <a:solidFill>
                <a:schemeClr val="tx1"/>
              </a:solidFill>
              <a:latin typeface="Times New Roman" panose="02020603050405020304" pitchFamily="18" charset="0"/>
              <a:cs typeface="Times New Roman" panose="02020603050405020304" pitchFamily="18" charset="0"/>
            </a:endParaRPr>
          </a:p>
        </p:txBody>
      </p:sp>
      <p:sp>
        <p:nvSpPr>
          <p:cNvPr id="75" name="object 19"/>
          <p:cNvSpPr/>
          <p:nvPr/>
        </p:nvSpPr>
        <p:spPr>
          <a:xfrm>
            <a:off x="1637789" y="3093128"/>
            <a:ext cx="519168" cy="1156781"/>
          </a:xfrm>
          <a:custGeom>
            <a:avLst/>
            <a:gdLst/>
            <a:ahLst/>
            <a:cxnLst/>
            <a:rect l="l" t="t" r="r" b="b"/>
            <a:pathLst>
              <a:path w="306704" h="1102360">
                <a:moveTo>
                  <a:pt x="155448" y="1060703"/>
                </a:moveTo>
                <a:lnTo>
                  <a:pt x="155448" y="0"/>
                </a:lnTo>
                <a:lnTo>
                  <a:pt x="0" y="0"/>
                </a:lnTo>
                <a:lnTo>
                  <a:pt x="0" y="6857"/>
                </a:lnTo>
                <a:lnTo>
                  <a:pt x="149351" y="6857"/>
                </a:lnTo>
                <a:lnTo>
                  <a:pt x="149351" y="3048"/>
                </a:lnTo>
                <a:lnTo>
                  <a:pt x="152400" y="6857"/>
                </a:lnTo>
                <a:lnTo>
                  <a:pt x="152400" y="1060703"/>
                </a:lnTo>
                <a:lnTo>
                  <a:pt x="155448" y="1060703"/>
                </a:lnTo>
                <a:close/>
              </a:path>
              <a:path w="306704" h="1102360">
                <a:moveTo>
                  <a:pt x="152400" y="6857"/>
                </a:moveTo>
                <a:lnTo>
                  <a:pt x="149351" y="3048"/>
                </a:lnTo>
                <a:lnTo>
                  <a:pt x="149351" y="6857"/>
                </a:lnTo>
                <a:lnTo>
                  <a:pt x="152400" y="6857"/>
                </a:lnTo>
                <a:close/>
              </a:path>
              <a:path w="306704" h="1102360">
                <a:moveTo>
                  <a:pt x="155448" y="1066800"/>
                </a:moveTo>
                <a:lnTo>
                  <a:pt x="155448" y="1063752"/>
                </a:lnTo>
                <a:lnTo>
                  <a:pt x="152400" y="1060703"/>
                </a:lnTo>
                <a:lnTo>
                  <a:pt x="152400" y="6857"/>
                </a:lnTo>
                <a:lnTo>
                  <a:pt x="149351" y="6857"/>
                </a:lnTo>
                <a:lnTo>
                  <a:pt x="149351" y="1066800"/>
                </a:lnTo>
                <a:lnTo>
                  <a:pt x="155448" y="1066800"/>
                </a:lnTo>
                <a:close/>
              </a:path>
              <a:path w="306704" h="1102360">
                <a:moveTo>
                  <a:pt x="243077" y="1066800"/>
                </a:moveTo>
                <a:lnTo>
                  <a:pt x="243077" y="1060703"/>
                </a:lnTo>
                <a:lnTo>
                  <a:pt x="152400" y="1060703"/>
                </a:lnTo>
                <a:lnTo>
                  <a:pt x="155448" y="1063752"/>
                </a:lnTo>
                <a:lnTo>
                  <a:pt x="155448" y="1066800"/>
                </a:lnTo>
                <a:lnTo>
                  <a:pt x="243077" y="1066800"/>
                </a:lnTo>
                <a:close/>
              </a:path>
              <a:path w="306704" h="1102360">
                <a:moveTo>
                  <a:pt x="306324" y="1063752"/>
                </a:moveTo>
                <a:lnTo>
                  <a:pt x="230124" y="1025651"/>
                </a:lnTo>
                <a:lnTo>
                  <a:pt x="230124" y="1060703"/>
                </a:lnTo>
                <a:lnTo>
                  <a:pt x="243077" y="1060703"/>
                </a:lnTo>
                <a:lnTo>
                  <a:pt x="243077" y="1095375"/>
                </a:lnTo>
                <a:lnTo>
                  <a:pt x="306324" y="1063752"/>
                </a:lnTo>
                <a:close/>
              </a:path>
              <a:path w="306704" h="1102360">
                <a:moveTo>
                  <a:pt x="243077" y="1095375"/>
                </a:moveTo>
                <a:lnTo>
                  <a:pt x="243077" y="1066800"/>
                </a:lnTo>
                <a:lnTo>
                  <a:pt x="230124" y="1066800"/>
                </a:lnTo>
                <a:lnTo>
                  <a:pt x="230124" y="1101852"/>
                </a:lnTo>
                <a:lnTo>
                  <a:pt x="243077" y="1095375"/>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76" name="object 20"/>
          <p:cNvSpPr/>
          <p:nvPr/>
        </p:nvSpPr>
        <p:spPr>
          <a:xfrm>
            <a:off x="2156956" y="3861048"/>
            <a:ext cx="954225" cy="475050"/>
          </a:xfrm>
          <a:prstGeom prst="roundRect">
            <a:avLst/>
          </a:prstGeom>
          <a:solidFill>
            <a:schemeClr val="bg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77" name="object 22"/>
          <p:cNvSpPr txBox="1"/>
          <p:nvPr/>
        </p:nvSpPr>
        <p:spPr>
          <a:xfrm>
            <a:off x="2171672" y="3882539"/>
            <a:ext cx="834230" cy="439563"/>
          </a:xfrm>
          <a:prstGeom prst="rect">
            <a:avLst/>
          </a:prstGeom>
        </p:spPr>
        <p:txBody>
          <a:bodyPr vert="horz" wrap="square" lIns="0" tIns="11132" rIns="0" bIns="0" rtlCol="0">
            <a:spAutoFit/>
          </a:bodyPr>
          <a:lstStyle/>
          <a:p>
            <a:pPr marL="11132" marR="4453" indent="67346" algn="ctr">
              <a:spcBef>
                <a:spcPts val="88"/>
              </a:spcBef>
            </a:pPr>
            <a:r>
              <a:rPr sz="900" b="1" spc="-4" dirty="0">
                <a:solidFill>
                  <a:schemeClr val="tx1"/>
                </a:solidFill>
                <a:latin typeface="Times New Roman" panose="02020603050405020304" pitchFamily="18" charset="0"/>
                <a:cs typeface="Times New Roman" panose="02020603050405020304" pitchFamily="18" charset="0"/>
              </a:rPr>
              <a:t>Volume Service  </a:t>
            </a:r>
            <a:endParaRPr lang="tr-TR" sz="900" b="1" spc="-4" dirty="0">
              <a:solidFill>
                <a:schemeClr val="tx1"/>
              </a:solidFill>
              <a:latin typeface="Times New Roman" panose="02020603050405020304" pitchFamily="18" charset="0"/>
              <a:cs typeface="Times New Roman" panose="02020603050405020304" pitchFamily="18" charset="0"/>
            </a:endParaRPr>
          </a:p>
          <a:p>
            <a:pPr marL="11132" marR="4453" indent="67346" algn="ctr">
              <a:spcBef>
                <a:spcPts val="88"/>
              </a:spcBef>
            </a:pPr>
            <a:r>
              <a:rPr lang="tr-TR" sz="900" b="1" spc="-4" dirty="0">
                <a:solidFill>
                  <a:schemeClr val="tx1"/>
                </a:solidFill>
                <a:latin typeface="Times New Roman" panose="02020603050405020304" pitchFamily="18" charset="0"/>
                <a:cs typeface="Times New Roman" panose="02020603050405020304" pitchFamily="18" charset="0"/>
              </a:rPr>
              <a:t>P</a:t>
            </a:r>
            <a:r>
              <a:rPr sz="900" b="1" spc="-4" dirty="0" err="1">
                <a:solidFill>
                  <a:schemeClr val="tx1"/>
                </a:solidFill>
                <a:latin typeface="Times New Roman" panose="02020603050405020304" pitchFamily="18" charset="0"/>
                <a:cs typeface="Times New Roman" panose="02020603050405020304" pitchFamily="18" charset="0"/>
              </a:rPr>
              <a:t>ayme</a:t>
            </a:r>
            <a:r>
              <a:rPr sz="900" b="1" spc="-9" dirty="0" err="1">
                <a:solidFill>
                  <a:schemeClr val="tx1"/>
                </a:solidFill>
                <a:latin typeface="Times New Roman" panose="02020603050405020304" pitchFamily="18" charset="0"/>
                <a:cs typeface="Times New Roman" panose="02020603050405020304" pitchFamily="18" charset="0"/>
              </a:rPr>
              <a:t>nt</a:t>
            </a:r>
            <a:r>
              <a:rPr sz="900" b="1" dirty="0" err="1">
                <a:solidFill>
                  <a:schemeClr val="tx1"/>
                </a:solidFill>
                <a:latin typeface="Times New Roman" panose="02020603050405020304" pitchFamily="18" charset="0"/>
                <a:cs typeface="Times New Roman" panose="02020603050405020304" pitchFamily="18" charset="0"/>
              </a:rPr>
              <a:t>s</a:t>
            </a:r>
            <a:endParaRPr sz="900" b="1" dirty="0">
              <a:solidFill>
                <a:schemeClr val="tx1"/>
              </a:solidFill>
              <a:latin typeface="Times New Roman" panose="02020603050405020304" pitchFamily="18" charset="0"/>
              <a:cs typeface="Times New Roman" panose="02020603050405020304" pitchFamily="18" charset="0"/>
            </a:endParaRPr>
          </a:p>
        </p:txBody>
      </p:sp>
      <p:sp>
        <p:nvSpPr>
          <p:cNvPr id="78" name="object 23"/>
          <p:cNvSpPr/>
          <p:nvPr/>
        </p:nvSpPr>
        <p:spPr>
          <a:xfrm>
            <a:off x="2161047" y="2837864"/>
            <a:ext cx="862273" cy="476202"/>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endParaRPr sz="850" b="1" dirty="0">
              <a:solidFill>
                <a:schemeClr val="tx1"/>
              </a:solidFill>
              <a:latin typeface="Times New Roman" panose="02020603050405020304" pitchFamily="18" charset="0"/>
              <a:cs typeface="Times New Roman" panose="02020603050405020304" pitchFamily="18" charset="0"/>
            </a:endParaRPr>
          </a:p>
        </p:txBody>
      </p:sp>
      <p:sp>
        <p:nvSpPr>
          <p:cNvPr id="79" name="object 25"/>
          <p:cNvSpPr txBox="1"/>
          <p:nvPr/>
        </p:nvSpPr>
        <p:spPr>
          <a:xfrm>
            <a:off x="2139855" y="2896616"/>
            <a:ext cx="866362" cy="272851"/>
          </a:xfrm>
          <a:prstGeom prst="rect">
            <a:avLst/>
          </a:prstGeom>
        </p:spPr>
        <p:txBody>
          <a:bodyPr vert="horz" wrap="square" lIns="0" tIns="11132" rIns="0" bIns="0" rtlCol="0">
            <a:spAutoFit/>
          </a:bodyPr>
          <a:lstStyle/>
          <a:p>
            <a:pPr marL="11132" marR="4453">
              <a:spcBef>
                <a:spcPts val="88"/>
              </a:spcBef>
            </a:pPr>
            <a:r>
              <a:rPr lang="tr-TR" sz="850" b="1" dirty="0">
                <a:solidFill>
                  <a:schemeClr val="tx1"/>
                </a:solidFill>
                <a:latin typeface="Times New Roman" panose="02020603050405020304" pitchFamily="18" charset="0"/>
                <a:cs typeface="Times New Roman" panose="02020603050405020304" pitchFamily="18" charset="0"/>
              </a:rPr>
              <a:t>    </a:t>
            </a:r>
            <a:r>
              <a:rPr sz="850" b="1" dirty="0">
                <a:solidFill>
                  <a:schemeClr val="tx1"/>
                </a:solidFill>
                <a:latin typeface="Times New Roman" panose="02020603050405020304" pitchFamily="18" charset="0"/>
                <a:cs typeface="Times New Roman" panose="02020603050405020304" pitchFamily="18" charset="0"/>
              </a:rPr>
              <a:t>Non</a:t>
            </a:r>
            <a:r>
              <a:rPr sz="850" b="1" spc="-96" dirty="0">
                <a:solidFill>
                  <a:schemeClr val="tx1"/>
                </a:solidFill>
                <a:latin typeface="Times New Roman" panose="02020603050405020304" pitchFamily="18" charset="0"/>
                <a:cs typeface="Times New Roman" panose="02020603050405020304" pitchFamily="18" charset="0"/>
              </a:rPr>
              <a:t> </a:t>
            </a:r>
            <a:r>
              <a:rPr sz="850" b="1" dirty="0">
                <a:solidFill>
                  <a:schemeClr val="tx1"/>
                </a:solidFill>
                <a:latin typeface="Times New Roman" panose="02020603050405020304" pitchFamily="18" charset="0"/>
                <a:cs typeface="Times New Roman" panose="02020603050405020304" pitchFamily="18" charset="0"/>
              </a:rPr>
              <a:t>Volume  </a:t>
            </a:r>
            <a:r>
              <a:rPr sz="850" b="1" spc="-4" dirty="0">
                <a:solidFill>
                  <a:schemeClr val="tx1"/>
                </a:solidFill>
                <a:latin typeface="Times New Roman" panose="02020603050405020304" pitchFamily="18" charset="0"/>
                <a:cs typeface="Times New Roman" panose="02020603050405020304" pitchFamily="18" charset="0"/>
              </a:rPr>
              <a:t>Service  Payments</a:t>
            </a:r>
            <a:endParaRPr sz="850" b="1" dirty="0">
              <a:solidFill>
                <a:schemeClr val="tx1"/>
              </a:solidFill>
              <a:latin typeface="Times New Roman" panose="02020603050405020304" pitchFamily="18" charset="0"/>
              <a:cs typeface="Times New Roman" panose="02020603050405020304" pitchFamily="18" charset="0"/>
            </a:endParaRPr>
          </a:p>
        </p:txBody>
      </p:sp>
      <p:sp>
        <p:nvSpPr>
          <p:cNvPr id="80" name="object 26"/>
          <p:cNvSpPr/>
          <p:nvPr/>
        </p:nvSpPr>
        <p:spPr>
          <a:xfrm>
            <a:off x="3095327" y="4149080"/>
            <a:ext cx="650123" cy="383774"/>
          </a:xfrm>
          <a:custGeom>
            <a:avLst/>
            <a:gdLst/>
            <a:ahLst/>
            <a:cxnLst/>
            <a:rect l="l" t="t" r="r" b="b"/>
            <a:pathLst>
              <a:path w="429895" h="454660">
                <a:moveTo>
                  <a:pt x="217170" y="413003"/>
                </a:moveTo>
                <a:lnTo>
                  <a:pt x="217170" y="0"/>
                </a:lnTo>
                <a:lnTo>
                  <a:pt x="0" y="0"/>
                </a:lnTo>
                <a:lnTo>
                  <a:pt x="0" y="6096"/>
                </a:lnTo>
                <a:lnTo>
                  <a:pt x="211074" y="6096"/>
                </a:lnTo>
                <a:lnTo>
                  <a:pt x="211074" y="3048"/>
                </a:lnTo>
                <a:lnTo>
                  <a:pt x="214122" y="6096"/>
                </a:lnTo>
                <a:lnTo>
                  <a:pt x="214122" y="413003"/>
                </a:lnTo>
                <a:lnTo>
                  <a:pt x="217170" y="413003"/>
                </a:lnTo>
                <a:close/>
              </a:path>
              <a:path w="429895" h="454660">
                <a:moveTo>
                  <a:pt x="214122" y="6096"/>
                </a:moveTo>
                <a:lnTo>
                  <a:pt x="211074" y="3048"/>
                </a:lnTo>
                <a:lnTo>
                  <a:pt x="211074" y="6096"/>
                </a:lnTo>
                <a:lnTo>
                  <a:pt x="214122" y="6096"/>
                </a:lnTo>
                <a:close/>
              </a:path>
              <a:path w="429895" h="454660">
                <a:moveTo>
                  <a:pt x="217170" y="419100"/>
                </a:moveTo>
                <a:lnTo>
                  <a:pt x="217170" y="416051"/>
                </a:lnTo>
                <a:lnTo>
                  <a:pt x="214122" y="413003"/>
                </a:lnTo>
                <a:lnTo>
                  <a:pt x="214122" y="6096"/>
                </a:lnTo>
                <a:lnTo>
                  <a:pt x="211074" y="6096"/>
                </a:lnTo>
                <a:lnTo>
                  <a:pt x="211074" y="419100"/>
                </a:lnTo>
                <a:lnTo>
                  <a:pt x="217170" y="419100"/>
                </a:lnTo>
                <a:close/>
              </a:path>
              <a:path w="429895" h="454660">
                <a:moveTo>
                  <a:pt x="366522" y="419100"/>
                </a:moveTo>
                <a:lnTo>
                  <a:pt x="366522" y="413003"/>
                </a:lnTo>
                <a:lnTo>
                  <a:pt x="214122" y="413003"/>
                </a:lnTo>
                <a:lnTo>
                  <a:pt x="217170" y="416051"/>
                </a:lnTo>
                <a:lnTo>
                  <a:pt x="217170" y="419100"/>
                </a:lnTo>
                <a:lnTo>
                  <a:pt x="366522" y="419100"/>
                </a:lnTo>
                <a:close/>
              </a:path>
              <a:path w="429895" h="454660">
                <a:moveTo>
                  <a:pt x="429768" y="416051"/>
                </a:moveTo>
                <a:lnTo>
                  <a:pt x="353568" y="377951"/>
                </a:lnTo>
                <a:lnTo>
                  <a:pt x="353568" y="413003"/>
                </a:lnTo>
                <a:lnTo>
                  <a:pt x="366522" y="413003"/>
                </a:lnTo>
                <a:lnTo>
                  <a:pt x="366522" y="447675"/>
                </a:lnTo>
                <a:lnTo>
                  <a:pt x="429768" y="416051"/>
                </a:lnTo>
                <a:close/>
              </a:path>
              <a:path w="429895" h="454660">
                <a:moveTo>
                  <a:pt x="366522" y="447675"/>
                </a:moveTo>
                <a:lnTo>
                  <a:pt x="366522" y="419100"/>
                </a:lnTo>
                <a:lnTo>
                  <a:pt x="353568" y="419100"/>
                </a:lnTo>
                <a:lnTo>
                  <a:pt x="353568" y="454151"/>
                </a:lnTo>
                <a:lnTo>
                  <a:pt x="366522" y="447675"/>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81" name="object 27"/>
          <p:cNvSpPr/>
          <p:nvPr/>
        </p:nvSpPr>
        <p:spPr>
          <a:xfrm>
            <a:off x="3095327" y="3766913"/>
            <a:ext cx="650123" cy="382167"/>
          </a:xfrm>
          <a:custGeom>
            <a:avLst/>
            <a:gdLst/>
            <a:ahLst/>
            <a:cxnLst/>
            <a:rect l="l" t="t" r="r" b="b"/>
            <a:pathLst>
              <a:path w="429895" h="452754">
                <a:moveTo>
                  <a:pt x="214122" y="446531"/>
                </a:moveTo>
                <a:lnTo>
                  <a:pt x="0" y="446531"/>
                </a:lnTo>
                <a:lnTo>
                  <a:pt x="0" y="452627"/>
                </a:lnTo>
                <a:lnTo>
                  <a:pt x="211074" y="452627"/>
                </a:lnTo>
                <a:lnTo>
                  <a:pt x="211074" y="449579"/>
                </a:lnTo>
                <a:lnTo>
                  <a:pt x="214122" y="446531"/>
                </a:lnTo>
                <a:close/>
              </a:path>
              <a:path w="429895" h="452754">
                <a:moveTo>
                  <a:pt x="366522" y="41909"/>
                </a:moveTo>
                <a:lnTo>
                  <a:pt x="366522" y="35051"/>
                </a:lnTo>
                <a:lnTo>
                  <a:pt x="211074" y="35051"/>
                </a:lnTo>
                <a:lnTo>
                  <a:pt x="211074" y="446531"/>
                </a:lnTo>
                <a:lnTo>
                  <a:pt x="214122" y="446531"/>
                </a:lnTo>
                <a:lnTo>
                  <a:pt x="214122" y="41909"/>
                </a:lnTo>
                <a:lnTo>
                  <a:pt x="217170" y="38100"/>
                </a:lnTo>
                <a:lnTo>
                  <a:pt x="217170" y="41909"/>
                </a:lnTo>
                <a:lnTo>
                  <a:pt x="366522" y="41909"/>
                </a:lnTo>
                <a:close/>
              </a:path>
              <a:path w="429895" h="452754">
                <a:moveTo>
                  <a:pt x="217170" y="452627"/>
                </a:moveTo>
                <a:lnTo>
                  <a:pt x="217170" y="41909"/>
                </a:lnTo>
                <a:lnTo>
                  <a:pt x="214122" y="41909"/>
                </a:lnTo>
                <a:lnTo>
                  <a:pt x="214122" y="446531"/>
                </a:lnTo>
                <a:lnTo>
                  <a:pt x="211074" y="449579"/>
                </a:lnTo>
                <a:lnTo>
                  <a:pt x="211074" y="452627"/>
                </a:lnTo>
                <a:lnTo>
                  <a:pt x="217170" y="452627"/>
                </a:lnTo>
                <a:close/>
              </a:path>
              <a:path w="429895" h="452754">
                <a:moveTo>
                  <a:pt x="217170" y="41909"/>
                </a:moveTo>
                <a:lnTo>
                  <a:pt x="217170" y="38100"/>
                </a:lnTo>
                <a:lnTo>
                  <a:pt x="214122" y="41909"/>
                </a:lnTo>
                <a:lnTo>
                  <a:pt x="217170" y="41909"/>
                </a:lnTo>
                <a:close/>
              </a:path>
              <a:path w="429895" h="452754">
                <a:moveTo>
                  <a:pt x="429768" y="38100"/>
                </a:moveTo>
                <a:lnTo>
                  <a:pt x="353568" y="0"/>
                </a:lnTo>
                <a:lnTo>
                  <a:pt x="353568" y="35051"/>
                </a:lnTo>
                <a:lnTo>
                  <a:pt x="366522" y="35051"/>
                </a:lnTo>
                <a:lnTo>
                  <a:pt x="366522" y="69723"/>
                </a:lnTo>
                <a:lnTo>
                  <a:pt x="429768" y="38100"/>
                </a:lnTo>
                <a:close/>
              </a:path>
              <a:path w="429895" h="452754">
                <a:moveTo>
                  <a:pt x="366522" y="69723"/>
                </a:moveTo>
                <a:lnTo>
                  <a:pt x="366522" y="41909"/>
                </a:lnTo>
                <a:lnTo>
                  <a:pt x="353568" y="41909"/>
                </a:lnTo>
                <a:lnTo>
                  <a:pt x="353568" y="76200"/>
                </a:lnTo>
                <a:lnTo>
                  <a:pt x="366522" y="69723"/>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82" name="object 28"/>
          <p:cNvSpPr/>
          <p:nvPr/>
        </p:nvSpPr>
        <p:spPr>
          <a:xfrm>
            <a:off x="3743400" y="3576531"/>
            <a:ext cx="887250" cy="473323"/>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83" name="object 30"/>
          <p:cNvSpPr txBox="1"/>
          <p:nvPr/>
        </p:nvSpPr>
        <p:spPr>
          <a:xfrm>
            <a:off x="3748062" y="3634284"/>
            <a:ext cx="887250" cy="403656"/>
          </a:xfrm>
          <a:prstGeom prst="rect">
            <a:avLst/>
          </a:prstGeom>
        </p:spPr>
        <p:txBody>
          <a:bodyPr vert="horz" wrap="square" lIns="0" tIns="11132" rIns="0" bIns="0" rtlCol="0">
            <a:spAutoFit/>
          </a:bodyPr>
          <a:lstStyle/>
          <a:p>
            <a:pPr marL="39517" marR="96288" algn="ctr">
              <a:spcBef>
                <a:spcPts val="88"/>
              </a:spcBef>
            </a:pPr>
            <a:r>
              <a:rPr sz="850" b="1" dirty="0">
                <a:solidFill>
                  <a:schemeClr val="tx1"/>
                </a:solidFill>
                <a:latin typeface="Times New Roman" panose="02020603050405020304" pitchFamily="18" charset="0"/>
                <a:cs typeface="Times New Roman" panose="02020603050405020304" pitchFamily="18" charset="0"/>
              </a:rPr>
              <a:t>Volume</a:t>
            </a:r>
            <a:r>
              <a:rPr sz="850" b="1" spc="-88" dirty="0">
                <a:solidFill>
                  <a:schemeClr val="tx1"/>
                </a:solidFill>
                <a:latin typeface="Times New Roman" panose="02020603050405020304" pitchFamily="18" charset="0"/>
                <a:cs typeface="Times New Roman" panose="02020603050405020304" pitchFamily="18" charset="0"/>
              </a:rPr>
              <a:t> </a:t>
            </a:r>
            <a:r>
              <a:rPr sz="850" b="1" spc="-4" dirty="0">
                <a:solidFill>
                  <a:schemeClr val="tx1"/>
                </a:solidFill>
                <a:latin typeface="Times New Roman" panose="02020603050405020304" pitchFamily="18" charset="0"/>
                <a:cs typeface="Times New Roman" panose="02020603050405020304" pitchFamily="18" charset="0"/>
              </a:rPr>
              <a:t>Clinical  Support  Payments</a:t>
            </a:r>
            <a:endParaRPr sz="850" b="1" dirty="0">
              <a:solidFill>
                <a:schemeClr val="tx1"/>
              </a:solidFill>
              <a:latin typeface="Times New Roman" panose="02020603050405020304" pitchFamily="18" charset="0"/>
              <a:cs typeface="Times New Roman" panose="02020603050405020304" pitchFamily="18" charset="0"/>
            </a:endParaRPr>
          </a:p>
        </p:txBody>
      </p:sp>
      <p:sp>
        <p:nvSpPr>
          <p:cNvPr id="84" name="object 31"/>
          <p:cNvSpPr/>
          <p:nvPr/>
        </p:nvSpPr>
        <p:spPr>
          <a:xfrm>
            <a:off x="3743400" y="4322102"/>
            <a:ext cx="887250" cy="47505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85" name="object 33"/>
          <p:cNvSpPr txBox="1"/>
          <p:nvPr/>
        </p:nvSpPr>
        <p:spPr>
          <a:xfrm>
            <a:off x="3731823" y="4381593"/>
            <a:ext cx="887250" cy="403656"/>
          </a:xfrm>
          <a:prstGeom prst="rect">
            <a:avLst/>
          </a:prstGeom>
        </p:spPr>
        <p:txBody>
          <a:bodyPr vert="horz" wrap="square" lIns="0" tIns="11132" rIns="0" bIns="0" rtlCol="0">
            <a:spAutoFit/>
          </a:bodyPr>
          <a:lstStyle/>
          <a:p>
            <a:pPr marL="39517" marR="67346" algn="ctr">
              <a:spcBef>
                <a:spcPts val="88"/>
              </a:spcBef>
            </a:pPr>
            <a:r>
              <a:rPr sz="850" b="1" spc="-4" dirty="0">
                <a:solidFill>
                  <a:schemeClr val="tx1"/>
                </a:solidFill>
                <a:latin typeface="Times New Roman" panose="02020603050405020304" pitchFamily="18" charset="0"/>
                <a:cs typeface="Times New Roman" panose="02020603050405020304" pitchFamily="18" charset="0"/>
              </a:rPr>
              <a:t>Volume</a:t>
            </a:r>
            <a:r>
              <a:rPr sz="850" b="1" spc="-83" dirty="0">
                <a:solidFill>
                  <a:schemeClr val="tx1"/>
                </a:solidFill>
                <a:latin typeface="Times New Roman" panose="02020603050405020304" pitchFamily="18" charset="0"/>
                <a:cs typeface="Times New Roman" panose="02020603050405020304" pitchFamily="18" charset="0"/>
              </a:rPr>
              <a:t> </a:t>
            </a:r>
            <a:r>
              <a:rPr sz="850" b="1" spc="-4" dirty="0">
                <a:solidFill>
                  <a:schemeClr val="tx1"/>
                </a:solidFill>
                <a:latin typeface="Times New Roman" panose="02020603050405020304" pitchFamily="18" charset="0"/>
                <a:cs typeface="Times New Roman" panose="02020603050405020304" pitchFamily="18" charset="0"/>
              </a:rPr>
              <a:t>Support  Services  Payments</a:t>
            </a:r>
            <a:endParaRPr sz="850" b="1" dirty="0">
              <a:solidFill>
                <a:schemeClr val="tx1"/>
              </a:solidFill>
              <a:latin typeface="Times New Roman" panose="02020603050405020304" pitchFamily="18" charset="0"/>
              <a:cs typeface="Times New Roman" panose="02020603050405020304" pitchFamily="18" charset="0"/>
            </a:endParaRPr>
          </a:p>
        </p:txBody>
      </p:sp>
      <p:sp>
        <p:nvSpPr>
          <p:cNvPr id="86" name="object 36"/>
          <p:cNvSpPr/>
          <p:nvPr/>
        </p:nvSpPr>
        <p:spPr>
          <a:xfrm>
            <a:off x="2812328" y="3142701"/>
            <a:ext cx="3892432" cy="2024513"/>
          </a:xfrm>
          <a:custGeom>
            <a:avLst/>
            <a:gdLst/>
            <a:ahLst/>
            <a:cxnLst/>
            <a:rect l="l" t="t" r="r" b="b"/>
            <a:pathLst>
              <a:path w="4070984" h="2256790">
                <a:moveTo>
                  <a:pt x="3440430" y="2249424"/>
                </a:moveTo>
                <a:lnTo>
                  <a:pt x="0" y="2249424"/>
                </a:lnTo>
                <a:lnTo>
                  <a:pt x="0" y="2256282"/>
                </a:lnTo>
                <a:lnTo>
                  <a:pt x="3437369" y="2256281"/>
                </a:lnTo>
                <a:lnTo>
                  <a:pt x="3437369" y="2253233"/>
                </a:lnTo>
                <a:lnTo>
                  <a:pt x="3440430" y="2249424"/>
                </a:lnTo>
                <a:close/>
              </a:path>
              <a:path w="4070984" h="2256790">
                <a:moveTo>
                  <a:pt x="4007345" y="41148"/>
                </a:moveTo>
                <a:lnTo>
                  <a:pt x="4007345" y="35051"/>
                </a:lnTo>
                <a:lnTo>
                  <a:pt x="3437369" y="35051"/>
                </a:lnTo>
                <a:lnTo>
                  <a:pt x="3437369" y="2249424"/>
                </a:lnTo>
                <a:lnTo>
                  <a:pt x="3440430" y="2249424"/>
                </a:lnTo>
                <a:lnTo>
                  <a:pt x="3440430" y="41148"/>
                </a:lnTo>
                <a:lnTo>
                  <a:pt x="3443478" y="38100"/>
                </a:lnTo>
                <a:lnTo>
                  <a:pt x="3443478" y="41148"/>
                </a:lnTo>
                <a:lnTo>
                  <a:pt x="4007345" y="41148"/>
                </a:lnTo>
                <a:close/>
              </a:path>
              <a:path w="4070984" h="2256790">
                <a:moveTo>
                  <a:pt x="3443478" y="2256281"/>
                </a:moveTo>
                <a:lnTo>
                  <a:pt x="3443478" y="41148"/>
                </a:lnTo>
                <a:lnTo>
                  <a:pt x="3440430" y="41148"/>
                </a:lnTo>
                <a:lnTo>
                  <a:pt x="3440430" y="2249424"/>
                </a:lnTo>
                <a:lnTo>
                  <a:pt x="3437369" y="2253233"/>
                </a:lnTo>
                <a:lnTo>
                  <a:pt x="3437369" y="2256281"/>
                </a:lnTo>
                <a:lnTo>
                  <a:pt x="3443478" y="2256281"/>
                </a:lnTo>
                <a:close/>
              </a:path>
              <a:path w="4070984" h="2256790">
                <a:moveTo>
                  <a:pt x="3443478" y="41148"/>
                </a:moveTo>
                <a:lnTo>
                  <a:pt x="3443478" y="38100"/>
                </a:lnTo>
                <a:lnTo>
                  <a:pt x="3440430" y="41148"/>
                </a:lnTo>
                <a:lnTo>
                  <a:pt x="3443478" y="41148"/>
                </a:lnTo>
                <a:close/>
              </a:path>
              <a:path w="4070984" h="2256790">
                <a:moveTo>
                  <a:pt x="4070604" y="38100"/>
                </a:moveTo>
                <a:lnTo>
                  <a:pt x="3994404" y="0"/>
                </a:lnTo>
                <a:lnTo>
                  <a:pt x="3994404" y="35051"/>
                </a:lnTo>
                <a:lnTo>
                  <a:pt x="4007345" y="35051"/>
                </a:lnTo>
                <a:lnTo>
                  <a:pt x="4007345" y="69729"/>
                </a:lnTo>
                <a:lnTo>
                  <a:pt x="4070604" y="38100"/>
                </a:lnTo>
                <a:close/>
              </a:path>
              <a:path w="4070984" h="2256790">
                <a:moveTo>
                  <a:pt x="4007345" y="69729"/>
                </a:moveTo>
                <a:lnTo>
                  <a:pt x="4007345" y="41148"/>
                </a:lnTo>
                <a:lnTo>
                  <a:pt x="3994404" y="41148"/>
                </a:lnTo>
                <a:lnTo>
                  <a:pt x="3994404" y="76200"/>
                </a:lnTo>
                <a:lnTo>
                  <a:pt x="4007345" y="69729"/>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87" name="object 37"/>
          <p:cNvSpPr/>
          <p:nvPr/>
        </p:nvSpPr>
        <p:spPr>
          <a:xfrm>
            <a:off x="1921132" y="4899893"/>
            <a:ext cx="886164" cy="47332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88" name="object 39"/>
          <p:cNvSpPr txBox="1"/>
          <p:nvPr/>
        </p:nvSpPr>
        <p:spPr>
          <a:xfrm>
            <a:off x="1921132" y="5007823"/>
            <a:ext cx="980923" cy="288240"/>
          </a:xfrm>
          <a:prstGeom prst="rect">
            <a:avLst/>
          </a:prstGeom>
        </p:spPr>
        <p:txBody>
          <a:bodyPr vert="horz" wrap="square" lIns="0" tIns="11132" rIns="0" bIns="0" rtlCol="0">
            <a:spAutoFit/>
          </a:bodyPr>
          <a:lstStyle/>
          <a:p>
            <a:pPr marL="39517" marR="266044" algn="ctr">
              <a:spcBef>
                <a:spcPts val="88"/>
              </a:spcBef>
            </a:pPr>
            <a:r>
              <a:rPr sz="900" b="1" dirty="0">
                <a:solidFill>
                  <a:schemeClr val="tx1"/>
                </a:solidFill>
                <a:latin typeface="Times New Roman" panose="02020603050405020304" pitchFamily="18" charset="0"/>
                <a:cs typeface="Times New Roman" panose="02020603050405020304" pitchFamily="18" charset="0"/>
              </a:rPr>
              <a:t>Commercial</a:t>
            </a:r>
            <a:r>
              <a:rPr lang="tr-TR" sz="900" b="1" dirty="0">
                <a:solidFill>
                  <a:schemeClr val="tx1"/>
                </a:solidFill>
                <a:latin typeface="Times New Roman" panose="02020603050405020304" pitchFamily="18" charset="0"/>
                <a:cs typeface="Times New Roman" panose="02020603050405020304" pitchFamily="18" charset="0"/>
              </a:rPr>
              <a:t>l</a:t>
            </a:r>
            <a:r>
              <a:rPr sz="900" b="1" spc="-4" dirty="0">
                <a:solidFill>
                  <a:schemeClr val="tx1"/>
                </a:solidFill>
                <a:latin typeface="Times New Roman" panose="02020603050405020304" pitchFamily="18" charset="0"/>
                <a:cs typeface="Times New Roman" panose="02020603050405020304" pitchFamily="18" charset="0"/>
              </a:rPr>
              <a:t>Activities</a:t>
            </a:r>
            <a:endParaRPr sz="900" b="1" dirty="0">
              <a:solidFill>
                <a:schemeClr val="tx1"/>
              </a:solidFill>
              <a:latin typeface="Times New Roman" panose="02020603050405020304" pitchFamily="18" charset="0"/>
              <a:cs typeface="Times New Roman" panose="02020603050405020304" pitchFamily="18" charset="0"/>
            </a:endParaRPr>
          </a:p>
        </p:txBody>
      </p:sp>
      <p:sp>
        <p:nvSpPr>
          <p:cNvPr id="89" name="object 40"/>
          <p:cNvSpPr/>
          <p:nvPr/>
        </p:nvSpPr>
        <p:spPr>
          <a:xfrm>
            <a:off x="6704760" y="2876558"/>
            <a:ext cx="885078" cy="552441"/>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90" name="object 42"/>
          <p:cNvSpPr txBox="1"/>
          <p:nvPr/>
        </p:nvSpPr>
        <p:spPr>
          <a:xfrm>
            <a:off x="6698288" y="3029425"/>
            <a:ext cx="885078" cy="272851"/>
          </a:xfrm>
          <a:prstGeom prst="rect">
            <a:avLst/>
          </a:prstGeom>
        </p:spPr>
        <p:txBody>
          <a:bodyPr vert="horz" wrap="square" lIns="0" tIns="11132" rIns="0" bIns="0" rtlCol="0">
            <a:spAutoFit/>
          </a:bodyPr>
          <a:lstStyle/>
          <a:p>
            <a:pPr marL="199811" marR="191463" indent="64006">
              <a:spcBef>
                <a:spcPts val="88"/>
              </a:spcBef>
            </a:pPr>
            <a:r>
              <a:rPr sz="850" b="1" spc="-4" dirty="0">
                <a:solidFill>
                  <a:schemeClr val="tx1"/>
                </a:solidFill>
                <a:latin typeface="Times New Roman" panose="02020603050405020304" pitchFamily="18" charset="0"/>
                <a:cs typeface="Times New Roman" panose="02020603050405020304" pitchFamily="18" charset="0"/>
              </a:rPr>
              <a:t>Project  </a:t>
            </a:r>
            <a:r>
              <a:rPr sz="850" b="1" dirty="0">
                <a:solidFill>
                  <a:schemeClr val="tx1"/>
                </a:solidFill>
                <a:latin typeface="Times New Roman" panose="02020603050405020304" pitchFamily="18" charset="0"/>
                <a:cs typeface="Times New Roman" panose="02020603050405020304" pitchFamily="18" charset="0"/>
              </a:rPr>
              <a:t>Co</a:t>
            </a:r>
            <a:r>
              <a:rPr sz="850" b="1" spc="-4" dirty="0">
                <a:solidFill>
                  <a:schemeClr val="tx1"/>
                </a:solidFill>
                <a:latin typeface="Times New Roman" panose="02020603050405020304" pitchFamily="18" charset="0"/>
                <a:cs typeface="Times New Roman" panose="02020603050405020304" pitchFamily="18" charset="0"/>
              </a:rPr>
              <a:t>m</a:t>
            </a:r>
            <a:r>
              <a:rPr sz="850" b="1" dirty="0">
                <a:solidFill>
                  <a:schemeClr val="tx1"/>
                </a:solidFill>
                <a:latin typeface="Times New Roman" panose="02020603050405020304" pitchFamily="18" charset="0"/>
                <a:cs typeface="Times New Roman" panose="02020603050405020304" pitchFamily="18" charset="0"/>
              </a:rPr>
              <a:t>pany</a:t>
            </a:r>
          </a:p>
        </p:txBody>
      </p:sp>
      <p:sp>
        <p:nvSpPr>
          <p:cNvPr id="91" name="object 43"/>
          <p:cNvSpPr/>
          <p:nvPr/>
        </p:nvSpPr>
        <p:spPr>
          <a:xfrm>
            <a:off x="6607866" y="3475103"/>
            <a:ext cx="528429" cy="1185726"/>
          </a:xfrm>
          <a:custGeom>
            <a:avLst/>
            <a:gdLst/>
            <a:ahLst/>
            <a:cxnLst/>
            <a:rect l="l" t="t" r="r" b="b"/>
            <a:pathLst>
              <a:path w="592454" h="1436370">
                <a:moveTo>
                  <a:pt x="76200" y="1360170"/>
                </a:moveTo>
                <a:lnTo>
                  <a:pt x="0" y="1360170"/>
                </a:lnTo>
                <a:lnTo>
                  <a:pt x="35051" y="1430274"/>
                </a:lnTo>
                <a:lnTo>
                  <a:pt x="35051" y="1373124"/>
                </a:lnTo>
                <a:lnTo>
                  <a:pt x="41148" y="1373124"/>
                </a:lnTo>
                <a:lnTo>
                  <a:pt x="41148" y="1430274"/>
                </a:lnTo>
                <a:lnTo>
                  <a:pt x="76200" y="1360170"/>
                </a:lnTo>
                <a:close/>
              </a:path>
              <a:path w="592454" h="1436370">
                <a:moveTo>
                  <a:pt x="589026" y="714755"/>
                </a:moveTo>
                <a:lnTo>
                  <a:pt x="35051" y="714755"/>
                </a:lnTo>
                <a:lnTo>
                  <a:pt x="35051" y="1360170"/>
                </a:lnTo>
                <a:lnTo>
                  <a:pt x="38100" y="1360170"/>
                </a:lnTo>
                <a:lnTo>
                  <a:pt x="38100" y="720851"/>
                </a:lnTo>
                <a:lnTo>
                  <a:pt x="41148" y="717803"/>
                </a:lnTo>
                <a:lnTo>
                  <a:pt x="41148" y="720851"/>
                </a:lnTo>
                <a:lnTo>
                  <a:pt x="585978" y="720851"/>
                </a:lnTo>
                <a:lnTo>
                  <a:pt x="585978" y="717803"/>
                </a:lnTo>
                <a:lnTo>
                  <a:pt x="589026" y="714755"/>
                </a:lnTo>
                <a:close/>
              </a:path>
              <a:path w="592454" h="1436370">
                <a:moveTo>
                  <a:pt x="41148" y="1430274"/>
                </a:moveTo>
                <a:lnTo>
                  <a:pt x="41148" y="1373124"/>
                </a:lnTo>
                <a:lnTo>
                  <a:pt x="35051" y="1373124"/>
                </a:lnTo>
                <a:lnTo>
                  <a:pt x="35051" y="1430274"/>
                </a:lnTo>
                <a:lnTo>
                  <a:pt x="38100" y="1436370"/>
                </a:lnTo>
                <a:lnTo>
                  <a:pt x="41148" y="1430274"/>
                </a:lnTo>
                <a:close/>
              </a:path>
              <a:path w="592454" h="1436370">
                <a:moveTo>
                  <a:pt x="41148" y="720851"/>
                </a:moveTo>
                <a:lnTo>
                  <a:pt x="41148" y="717803"/>
                </a:lnTo>
                <a:lnTo>
                  <a:pt x="38100" y="720851"/>
                </a:lnTo>
                <a:lnTo>
                  <a:pt x="41148" y="720851"/>
                </a:lnTo>
                <a:close/>
              </a:path>
              <a:path w="592454" h="1436370">
                <a:moveTo>
                  <a:pt x="41148" y="1360170"/>
                </a:moveTo>
                <a:lnTo>
                  <a:pt x="41148" y="720851"/>
                </a:lnTo>
                <a:lnTo>
                  <a:pt x="38100" y="720851"/>
                </a:lnTo>
                <a:lnTo>
                  <a:pt x="38100" y="1360170"/>
                </a:lnTo>
                <a:lnTo>
                  <a:pt x="41148" y="1360170"/>
                </a:lnTo>
                <a:close/>
              </a:path>
              <a:path w="592454" h="1436370">
                <a:moveTo>
                  <a:pt x="592074" y="720851"/>
                </a:moveTo>
                <a:lnTo>
                  <a:pt x="592074" y="0"/>
                </a:lnTo>
                <a:lnTo>
                  <a:pt x="585978" y="0"/>
                </a:lnTo>
                <a:lnTo>
                  <a:pt x="585978" y="714755"/>
                </a:lnTo>
                <a:lnTo>
                  <a:pt x="589026" y="714755"/>
                </a:lnTo>
                <a:lnTo>
                  <a:pt x="589026" y="720851"/>
                </a:lnTo>
                <a:lnTo>
                  <a:pt x="592074" y="720851"/>
                </a:lnTo>
                <a:close/>
              </a:path>
              <a:path w="592454" h="1436370">
                <a:moveTo>
                  <a:pt x="589026" y="720851"/>
                </a:moveTo>
                <a:lnTo>
                  <a:pt x="589026" y="714755"/>
                </a:lnTo>
                <a:lnTo>
                  <a:pt x="585978" y="717803"/>
                </a:lnTo>
                <a:lnTo>
                  <a:pt x="585978" y="720851"/>
                </a:lnTo>
                <a:lnTo>
                  <a:pt x="589026" y="720851"/>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92" name="object 44"/>
          <p:cNvSpPr/>
          <p:nvPr/>
        </p:nvSpPr>
        <p:spPr>
          <a:xfrm>
            <a:off x="7133489" y="3474546"/>
            <a:ext cx="525597" cy="1185726"/>
          </a:xfrm>
          <a:custGeom>
            <a:avLst/>
            <a:gdLst/>
            <a:ahLst/>
            <a:cxnLst/>
            <a:rect l="l" t="t" r="r" b="b"/>
            <a:pathLst>
              <a:path w="589279" h="1436370">
                <a:moveTo>
                  <a:pt x="6095" y="714755"/>
                </a:moveTo>
                <a:lnTo>
                  <a:pt x="6095" y="0"/>
                </a:lnTo>
                <a:lnTo>
                  <a:pt x="0" y="0"/>
                </a:lnTo>
                <a:lnTo>
                  <a:pt x="0" y="720851"/>
                </a:lnTo>
                <a:lnTo>
                  <a:pt x="3047" y="720851"/>
                </a:lnTo>
                <a:lnTo>
                  <a:pt x="3047" y="714755"/>
                </a:lnTo>
                <a:lnTo>
                  <a:pt x="6095" y="714755"/>
                </a:lnTo>
                <a:close/>
              </a:path>
              <a:path w="589279" h="1436370">
                <a:moveTo>
                  <a:pt x="553973" y="1360170"/>
                </a:moveTo>
                <a:lnTo>
                  <a:pt x="553973" y="714755"/>
                </a:lnTo>
                <a:lnTo>
                  <a:pt x="3047" y="714755"/>
                </a:lnTo>
                <a:lnTo>
                  <a:pt x="6095" y="717803"/>
                </a:lnTo>
                <a:lnTo>
                  <a:pt x="6095" y="720851"/>
                </a:lnTo>
                <a:lnTo>
                  <a:pt x="547877" y="720851"/>
                </a:lnTo>
                <a:lnTo>
                  <a:pt x="547877" y="717803"/>
                </a:lnTo>
                <a:lnTo>
                  <a:pt x="550926" y="720851"/>
                </a:lnTo>
                <a:lnTo>
                  <a:pt x="550926" y="1360170"/>
                </a:lnTo>
                <a:lnTo>
                  <a:pt x="553973" y="1360170"/>
                </a:lnTo>
                <a:close/>
              </a:path>
              <a:path w="589279" h="1436370">
                <a:moveTo>
                  <a:pt x="6095" y="720851"/>
                </a:moveTo>
                <a:lnTo>
                  <a:pt x="6095" y="717803"/>
                </a:lnTo>
                <a:lnTo>
                  <a:pt x="3047" y="714755"/>
                </a:lnTo>
                <a:lnTo>
                  <a:pt x="3047" y="720851"/>
                </a:lnTo>
                <a:lnTo>
                  <a:pt x="6095" y="720851"/>
                </a:lnTo>
                <a:close/>
              </a:path>
              <a:path w="589279" h="1436370">
                <a:moveTo>
                  <a:pt x="589026" y="1360170"/>
                </a:moveTo>
                <a:lnTo>
                  <a:pt x="512825" y="1360170"/>
                </a:lnTo>
                <a:lnTo>
                  <a:pt x="547877" y="1430274"/>
                </a:lnTo>
                <a:lnTo>
                  <a:pt x="547877" y="1373124"/>
                </a:lnTo>
                <a:lnTo>
                  <a:pt x="553973" y="1373124"/>
                </a:lnTo>
                <a:lnTo>
                  <a:pt x="553973" y="1430274"/>
                </a:lnTo>
                <a:lnTo>
                  <a:pt x="589026" y="1360170"/>
                </a:lnTo>
                <a:close/>
              </a:path>
              <a:path w="589279" h="1436370">
                <a:moveTo>
                  <a:pt x="550926" y="720851"/>
                </a:moveTo>
                <a:lnTo>
                  <a:pt x="547877" y="717803"/>
                </a:lnTo>
                <a:lnTo>
                  <a:pt x="547877" y="720851"/>
                </a:lnTo>
                <a:lnTo>
                  <a:pt x="550926" y="720851"/>
                </a:lnTo>
                <a:close/>
              </a:path>
              <a:path w="589279" h="1436370">
                <a:moveTo>
                  <a:pt x="550926" y="1360170"/>
                </a:moveTo>
                <a:lnTo>
                  <a:pt x="550926" y="720851"/>
                </a:lnTo>
                <a:lnTo>
                  <a:pt x="547877" y="720851"/>
                </a:lnTo>
                <a:lnTo>
                  <a:pt x="547877" y="1360170"/>
                </a:lnTo>
                <a:lnTo>
                  <a:pt x="550926" y="1360170"/>
                </a:lnTo>
                <a:close/>
              </a:path>
              <a:path w="589279" h="1436370">
                <a:moveTo>
                  <a:pt x="553973" y="1430274"/>
                </a:moveTo>
                <a:lnTo>
                  <a:pt x="553973" y="1373124"/>
                </a:lnTo>
                <a:lnTo>
                  <a:pt x="547877" y="1373124"/>
                </a:lnTo>
                <a:lnTo>
                  <a:pt x="547877" y="1430274"/>
                </a:lnTo>
                <a:lnTo>
                  <a:pt x="550926" y="1436370"/>
                </a:lnTo>
                <a:lnTo>
                  <a:pt x="553973" y="1430274"/>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93" name="object 45"/>
          <p:cNvSpPr/>
          <p:nvPr/>
        </p:nvSpPr>
        <p:spPr>
          <a:xfrm>
            <a:off x="6220998" y="4653766"/>
            <a:ext cx="886164" cy="474475"/>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endParaRPr sz="850" b="1" dirty="0">
              <a:solidFill>
                <a:schemeClr val="tx1"/>
              </a:solidFill>
              <a:latin typeface="Times New Roman" panose="02020603050405020304" pitchFamily="18" charset="0"/>
              <a:cs typeface="Times New Roman" panose="02020603050405020304" pitchFamily="18" charset="0"/>
            </a:endParaRPr>
          </a:p>
        </p:txBody>
      </p:sp>
      <p:sp>
        <p:nvSpPr>
          <p:cNvPr id="94" name="object 47"/>
          <p:cNvSpPr txBox="1"/>
          <p:nvPr/>
        </p:nvSpPr>
        <p:spPr>
          <a:xfrm>
            <a:off x="6164784" y="4819980"/>
            <a:ext cx="886164" cy="142046"/>
          </a:xfrm>
          <a:prstGeom prst="rect">
            <a:avLst/>
          </a:prstGeom>
        </p:spPr>
        <p:txBody>
          <a:bodyPr vert="horz" wrap="square" lIns="0" tIns="11132" rIns="0" bIns="0" rtlCol="0">
            <a:spAutoFit/>
          </a:bodyPr>
          <a:lstStyle/>
          <a:p>
            <a:pPr marL="135248">
              <a:spcBef>
                <a:spcPts val="88"/>
              </a:spcBef>
            </a:pPr>
            <a:r>
              <a:rPr sz="850" b="1" spc="-4" dirty="0">
                <a:solidFill>
                  <a:schemeClr val="tx1"/>
                </a:solidFill>
                <a:latin typeface="Times New Roman" panose="02020603050405020304" pitchFamily="18" charset="0"/>
                <a:cs typeface="Times New Roman" panose="02020603050405020304" pitchFamily="18" charset="0"/>
              </a:rPr>
              <a:t>Debt</a:t>
            </a:r>
            <a:r>
              <a:rPr sz="850" b="1" spc="-31" dirty="0">
                <a:solidFill>
                  <a:schemeClr val="tx1"/>
                </a:solidFill>
                <a:latin typeface="Times New Roman" panose="02020603050405020304" pitchFamily="18" charset="0"/>
                <a:cs typeface="Times New Roman" panose="02020603050405020304" pitchFamily="18" charset="0"/>
              </a:rPr>
              <a:t> </a:t>
            </a:r>
            <a:r>
              <a:rPr sz="850" b="1" dirty="0">
                <a:solidFill>
                  <a:schemeClr val="tx1"/>
                </a:solidFill>
                <a:latin typeface="Times New Roman" panose="02020603050405020304" pitchFamily="18" charset="0"/>
                <a:cs typeface="Times New Roman" panose="02020603050405020304" pitchFamily="18" charset="0"/>
              </a:rPr>
              <a:t>Service</a:t>
            </a:r>
          </a:p>
        </p:txBody>
      </p:sp>
      <p:sp>
        <p:nvSpPr>
          <p:cNvPr id="95" name="object 48"/>
          <p:cNvSpPr/>
          <p:nvPr/>
        </p:nvSpPr>
        <p:spPr>
          <a:xfrm>
            <a:off x="7171940" y="4653766"/>
            <a:ext cx="886164" cy="474475"/>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endParaRPr sz="850" b="1" dirty="0">
              <a:solidFill>
                <a:schemeClr val="tx1"/>
              </a:solidFill>
              <a:latin typeface="Times New Roman" panose="02020603050405020304" pitchFamily="18" charset="0"/>
              <a:cs typeface="Times New Roman" panose="02020603050405020304" pitchFamily="18" charset="0"/>
            </a:endParaRPr>
          </a:p>
        </p:txBody>
      </p:sp>
      <p:sp>
        <p:nvSpPr>
          <p:cNvPr id="96" name="object 50"/>
          <p:cNvSpPr txBox="1"/>
          <p:nvPr/>
        </p:nvSpPr>
        <p:spPr>
          <a:xfrm>
            <a:off x="7133489" y="4806704"/>
            <a:ext cx="886164" cy="142046"/>
          </a:xfrm>
          <a:prstGeom prst="rect">
            <a:avLst/>
          </a:prstGeom>
        </p:spPr>
        <p:txBody>
          <a:bodyPr vert="horz" wrap="square" lIns="0" tIns="11132" rIns="0" bIns="0" rtlCol="0">
            <a:spAutoFit/>
          </a:bodyPr>
          <a:lstStyle/>
          <a:p>
            <a:pPr marL="180888">
              <a:spcBef>
                <a:spcPts val="88"/>
              </a:spcBef>
            </a:pPr>
            <a:r>
              <a:rPr sz="850" b="1" dirty="0">
                <a:solidFill>
                  <a:schemeClr val="tx1"/>
                </a:solidFill>
                <a:latin typeface="Times New Roman" panose="02020603050405020304" pitchFamily="18" charset="0"/>
                <a:cs typeface="Times New Roman" panose="02020603050405020304" pitchFamily="18" charset="0"/>
              </a:rPr>
              <a:t>EPC</a:t>
            </a:r>
            <a:r>
              <a:rPr sz="850" b="1" spc="-22" dirty="0">
                <a:solidFill>
                  <a:schemeClr val="tx1"/>
                </a:solidFill>
                <a:latin typeface="Times New Roman" panose="02020603050405020304" pitchFamily="18" charset="0"/>
                <a:cs typeface="Times New Roman" panose="02020603050405020304" pitchFamily="18" charset="0"/>
              </a:rPr>
              <a:t> </a:t>
            </a:r>
            <a:r>
              <a:rPr sz="850" b="1" dirty="0">
                <a:solidFill>
                  <a:schemeClr val="tx1"/>
                </a:solidFill>
                <a:latin typeface="Times New Roman" panose="02020603050405020304" pitchFamily="18" charset="0"/>
                <a:cs typeface="Times New Roman" panose="02020603050405020304" pitchFamily="18" charset="0"/>
              </a:rPr>
              <a:t>Costs</a:t>
            </a:r>
          </a:p>
        </p:txBody>
      </p:sp>
      <p:sp>
        <p:nvSpPr>
          <p:cNvPr id="97" name="object 51"/>
          <p:cNvSpPr/>
          <p:nvPr/>
        </p:nvSpPr>
        <p:spPr>
          <a:xfrm>
            <a:off x="7589621" y="3079017"/>
            <a:ext cx="596206" cy="69098"/>
          </a:xfrm>
          <a:custGeom>
            <a:avLst/>
            <a:gdLst/>
            <a:ahLst/>
            <a:cxnLst/>
            <a:rect l="l" t="t" r="r" b="b"/>
            <a:pathLst>
              <a:path w="697229" h="76200">
                <a:moveTo>
                  <a:pt x="633983" y="41148"/>
                </a:moveTo>
                <a:lnTo>
                  <a:pt x="633983" y="35051"/>
                </a:lnTo>
                <a:lnTo>
                  <a:pt x="0" y="35051"/>
                </a:lnTo>
                <a:lnTo>
                  <a:pt x="0" y="41148"/>
                </a:lnTo>
                <a:lnTo>
                  <a:pt x="633983" y="41148"/>
                </a:lnTo>
                <a:close/>
              </a:path>
              <a:path w="697229" h="76200">
                <a:moveTo>
                  <a:pt x="697230" y="38100"/>
                </a:moveTo>
                <a:lnTo>
                  <a:pt x="621030" y="0"/>
                </a:lnTo>
                <a:lnTo>
                  <a:pt x="621030" y="35051"/>
                </a:lnTo>
                <a:lnTo>
                  <a:pt x="633983" y="35051"/>
                </a:lnTo>
                <a:lnTo>
                  <a:pt x="633983" y="69723"/>
                </a:lnTo>
                <a:lnTo>
                  <a:pt x="697230" y="38100"/>
                </a:lnTo>
                <a:close/>
              </a:path>
              <a:path w="697229" h="76200">
                <a:moveTo>
                  <a:pt x="633983" y="69723"/>
                </a:moveTo>
                <a:lnTo>
                  <a:pt x="633983" y="41148"/>
                </a:lnTo>
                <a:lnTo>
                  <a:pt x="621030" y="41148"/>
                </a:lnTo>
                <a:lnTo>
                  <a:pt x="621030" y="76200"/>
                </a:lnTo>
                <a:lnTo>
                  <a:pt x="633983" y="69723"/>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98" name="object 52"/>
          <p:cNvSpPr/>
          <p:nvPr/>
        </p:nvSpPr>
        <p:spPr>
          <a:xfrm>
            <a:off x="7114611" y="2005230"/>
            <a:ext cx="65159" cy="871789"/>
          </a:xfrm>
          <a:custGeom>
            <a:avLst/>
            <a:gdLst/>
            <a:ahLst/>
            <a:cxnLst/>
            <a:rect l="l" t="t" r="r" b="b"/>
            <a:pathLst>
              <a:path w="76200" h="961389">
                <a:moveTo>
                  <a:pt x="76200" y="884681"/>
                </a:moveTo>
                <a:lnTo>
                  <a:pt x="0" y="884681"/>
                </a:lnTo>
                <a:lnTo>
                  <a:pt x="35052" y="954786"/>
                </a:lnTo>
                <a:lnTo>
                  <a:pt x="35052" y="896873"/>
                </a:lnTo>
                <a:lnTo>
                  <a:pt x="41148" y="896873"/>
                </a:lnTo>
                <a:lnTo>
                  <a:pt x="41148" y="954785"/>
                </a:lnTo>
                <a:lnTo>
                  <a:pt x="76200" y="884681"/>
                </a:lnTo>
                <a:close/>
              </a:path>
              <a:path w="76200" h="961389">
                <a:moveTo>
                  <a:pt x="41148" y="884681"/>
                </a:moveTo>
                <a:lnTo>
                  <a:pt x="41148" y="0"/>
                </a:lnTo>
                <a:lnTo>
                  <a:pt x="35052" y="0"/>
                </a:lnTo>
                <a:lnTo>
                  <a:pt x="35052" y="884681"/>
                </a:lnTo>
                <a:lnTo>
                  <a:pt x="41148" y="884681"/>
                </a:lnTo>
                <a:close/>
              </a:path>
              <a:path w="76200" h="961389">
                <a:moveTo>
                  <a:pt x="41148" y="954785"/>
                </a:moveTo>
                <a:lnTo>
                  <a:pt x="41148" y="896873"/>
                </a:lnTo>
                <a:lnTo>
                  <a:pt x="35052" y="896873"/>
                </a:lnTo>
                <a:lnTo>
                  <a:pt x="35052" y="954786"/>
                </a:lnTo>
                <a:lnTo>
                  <a:pt x="38100" y="960881"/>
                </a:lnTo>
                <a:lnTo>
                  <a:pt x="41148" y="954785"/>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99" name="object 54"/>
          <p:cNvSpPr/>
          <p:nvPr/>
        </p:nvSpPr>
        <p:spPr>
          <a:xfrm>
            <a:off x="6702155" y="1529143"/>
            <a:ext cx="891051" cy="479081"/>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endParaRPr dirty="0"/>
          </a:p>
        </p:txBody>
      </p:sp>
      <p:sp>
        <p:nvSpPr>
          <p:cNvPr id="100" name="object 55"/>
          <p:cNvSpPr txBox="1"/>
          <p:nvPr/>
        </p:nvSpPr>
        <p:spPr>
          <a:xfrm>
            <a:off x="6704760" y="1684155"/>
            <a:ext cx="885078" cy="142046"/>
          </a:xfrm>
          <a:prstGeom prst="rect">
            <a:avLst/>
          </a:prstGeom>
        </p:spPr>
        <p:txBody>
          <a:bodyPr vert="horz" wrap="square" lIns="0" tIns="11132" rIns="0" bIns="0" rtlCol="0">
            <a:spAutoFit/>
          </a:bodyPr>
          <a:lstStyle/>
          <a:p>
            <a:pPr algn="ctr">
              <a:spcBef>
                <a:spcPts val="88"/>
              </a:spcBef>
            </a:pPr>
            <a:r>
              <a:rPr sz="850" b="1" dirty="0">
                <a:solidFill>
                  <a:schemeClr val="tx1"/>
                </a:solidFill>
                <a:latin typeface="Times New Roman" panose="02020603050405020304" pitchFamily="18" charset="0"/>
                <a:cs typeface="Times New Roman" panose="02020603050405020304" pitchFamily="18" charset="0"/>
              </a:rPr>
              <a:t>Debt</a:t>
            </a:r>
          </a:p>
        </p:txBody>
      </p:sp>
      <p:sp>
        <p:nvSpPr>
          <p:cNvPr id="101" name="object 56"/>
          <p:cNvSpPr/>
          <p:nvPr/>
        </p:nvSpPr>
        <p:spPr>
          <a:xfrm>
            <a:off x="8185828" y="2876559"/>
            <a:ext cx="886164" cy="475050"/>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02" name="object 58"/>
          <p:cNvSpPr txBox="1"/>
          <p:nvPr/>
        </p:nvSpPr>
        <p:spPr>
          <a:xfrm>
            <a:off x="8185827" y="2929555"/>
            <a:ext cx="886164" cy="403656"/>
          </a:xfrm>
          <a:prstGeom prst="rect">
            <a:avLst/>
          </a:prstGeom>
        </p:spPr>
        <p:txBody>
          <a:bodyPr vert="horz" wrap="square" lIns="0" tIns="11132" rIns="0" bIns="0" rtlCol="0">
            <a:spAutoFit/>
          </a:bodyPr>
          <a:lstStyle/>
          <a:p>
            <a:pPr marL="102409" marR="95731" algn="ctr">
              <a:spcBef>
                <a:spcPts val="88"/>
              </a:spcBef>
            </a:pPr>
            <a:r>
              <a:rPr sz="850" b="1" spc="-4" dirty="0">
                <a:solidFill>
                  <a:schemeClr val="tx1"/>
                </a:solidFill>
                <a:latin typeface="Times New Roman" panose="02020603050405020304" pitchFamily="18" charset="0"/>
                <a:cs typeface="Times New Roman" panose="02020603050405020304" pitchFamily="18" charset="0"/>
              </a:rPr>
              <a:t>Operation</a:t>
            </a:r>
            <a:r>
              <a:rPr sz="850" b="1" spc="-83" dirty="0">
                <a:solidFill>
                  <a:schemeClr val="tx1"/>
                </a:solidFill>
                <a:latin typeface="Times New Roman" panose="02020603050405020304" pitchFamily="18" charset="0"/>
                <a:cs typeface="Times New Roman" panose="02020603050405020304" pitchFamily="18" charset="0"/>
              </a:rPr>
              <a:t> </a:t>
            </a:r>
            <a:r>
              <a:rPr sz="850" b="1" spc="-4" dirty="0">
                <a:solidFill>
                  <a:schemeClr val="tx1"/>
                </a:solidFill>
                <a:latin typeface="Times New Roman" panose="02020603050405020304" pitchFamily="18" charset="0"/>
                <a:cs typeface="Times New Roman" panose="02020603050405020304" pitchFamily="18" charset="0"/>
              </a:rPr>
              <a:t>and  Maintenance  </a:t>
            </a:r>
            <a:r>
              <a:rPr sz="850" b="1" dirty="0">
                <a:solidFill>
                  <a:schemeClr val="tx1"/>
                </a:solidFill>
                <a:latin typeface="Times New Roman" panose="02020603050405020304" pitchFamily="18" charset="0"/>
                <a:cs typeface="Times New Roman" panose="02020603050405020304" pitchFamily="18" charset="0"/>
              </a:rPr>
              <a:t>Costs</a:t>
            </a:r>
          </a:p>
        </p:txBody>
      </p:sp>
      <p:sp>
        <p:nvSpPr>
          <p:cNvPr id="103" name="object 59"/>
          <p:cNvSpPr/>
          <p:nvPr/>
        </p:nvSpPr>
        <p:spPr>
          <a:xfrm>
            <a:off x="3042034" y="3068960"/>
            <a:ext cx="689789" cy="70038"/>
          </a:xfrm>
          <a:custGeom>
            <a:avLst/>
            <a:gdLst/>
            <a:ahLst/>
            <a:cxnLst/>
            <a:rect l="l" t="t" r="r" b="b"/>
            <a:pathLst>
              <a:path w="306704" h="76200">
                <a:moveTo>
                  <a:pt x="243077" y="41909"/>
                </a:moveTo>
                <a:lnTo>
                  <a:pt x="243077" y="35052"/>
                </a:lnTo>
                <a:lnTo>
                  <a:pt x="0" y="35052"/>
                </a:lnTo>
                <a:lnTo>
                  <a:pt x="0" y="41909"/>
                </a:lnTo>
                <a:lnTo>
                  <a:pt x="243077" y="41909"/>
                </a:lnTo>
                <a:close/>
              </a:path>
              <a:path w="306704" h="76200">
                <a:moveTo>
                  <a:pt x="306324" y="38100"/>
                </a:moveTo>
                <a:lnTo>
                  <a:pt x="230124" y="0"/>
                </a:lnTo>
                <a:lnTo>
                  <a:pt x="230124" y="35052"/>
                </a:lnTo>
                <a:lnTo>
                  <a:pt x="243077" y="35052"/>
                </a:lnTo>
                <a:lnTo>
                  <a:pt x="243077" y="69723"/>
                </a:lnTo>
                <a:lnTo>
                  <a:pt x="306324" y="38100"/>
                </a:lnTo>
                <a:close/>
              </a:path>
              <a:path w="306704" h="76200">
                <a:moveTo>
                  <a:pt x="243077" y="69723"/>
                </a:moveTo>
                <a:lnTo>
                  <a:pt x="243077" y="41909"/>
                </a:lnTo>
                <a:lnTo>
                  <a:pt x="230124" y="41909"/>
                </a:lnTo>
                <a:lnTo>
                  <a:pt x="230124" y="76200"/>
                </a:lnTo>
                <a:lnTo>
                  <a:pt x="243077" y="69723"/>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04" name="object 61"/>
          <p:cNvSpPr txBox="1"/>
          <p:nvPr/>
        </p:nvSpPr>
        <p:spPr>
          <a:xfrm>
            <a:off x="3167336" y="1872460"/>
            <a:ext cx="541364" cy="404412"/>
          </a:xfrm>
          <a:prstGeom prst="rect">
            <a:avLst/>
          </a:prstGeom>
        </p:spPr>
        <p:txBody>
          <a:bodyPr vert="horz" wrap="square" lIns="0" tIns="77921" rIns="0" bIns="0" rtlCol="0">
            <a:spAutoFit/>
          </a:bodyPr>
          <a:lstStyle/>
          <a:p>
            <a:pPr marL="557">
              <a:spcBef>
                <a:spcPts val="614"/>
              </a:spcBef>
            </a:pPr>
            <a:r>
              <a:rPr sz="850" b="1" dirty="0">
                <a:solidFill>
                  <a:schemeClr val="tx1"/>
                </a:solidFill>
                <a:latin typeface="Times New Roman" panose="02020603050405020304" pitchFamily="18" charset="0"/>
                <a:cs typeface="Times New Roman" panose="02020603050405020304" pitchFamily="18" charset="0"/>
              </a:rPr>
              <a:t>TRY</a:t>
            </a:r>
          </a:p>
          <a:p>
            <a:pPr>
              <a:spcBef>
                <a:spcPts val="526"/>
              </a:spcBef>
            </a:pPr>
            <a:r>
              <a:rPr sz="850" b="1" spc="-4" dirty="0">
                <a:solidFill>
                  <a:schemeClr val="tx1"/>
                </a:solidFill>
                <a:latin typeface="Times New Roman" panose="02020603050405020304" pitchFamily="18" charset="0"/>
                <a:cs typeface="Times New Roman" panose="02020603050405020304" pitchFamily="18" charset="0"/>
              </a:rPr>
              <a:t>(Quarterly)</a:t>
            </a:r>
            <a:endParaRPr sz="850" b="1" dirty="0">
              <a:solidFill>
                <a:schemeClr val="tx1"/>
              </a:solidFill>
              <a:latin typeface="Times New Roman" panose="02020603050405020304" pitchFamily="18" charset="0"/>
              <a:cs typeface="Times New Roman" panose="02020603050405020304" pitchFamily="18" charset="0"/>
            </a:endParaRPr>
          </a:p>
        </p:txBody>
      </p:sp>
      <p:sp>
        <p:nvSpPr>
          <p:cNvPr id="105" name="object 62"/>
          <p:cNvSpPr txBox="1"/>
          <p:nvPr/>
        </p:nvSpPr>
        <p:spPr>
          <a:xfrm>
            <a:off x="4782350" y="3746782"/>
            <a:ext cx="692859" cy="142046"/>
          </a:xfrm>
          <a:prstGeom prst="rect">
            <a:avLst/>
          </a:prstGeom>
        </p:spPr>
        <p:txBody>
          <a:bodyPr vert="horz" wrap="square" lIns="0" tIns="11132" rIns="0" bIns="0" rtlCol="0">
            <a:spAutoFit/>
          </a:bodyPr>
          <a:lstStyle/>
          <a:p>
            <a:pPr marL="11132">
              <a:spcBef>
                <a:spcPts val="88"/>
              </a:spcBef>
            </a:pPr>
            <a:r>
              <a:rPr sz="850" b="1" spc="-4" dirty="0">
                <a:solidFill>
                  <a:schemeClr val="tx1"/>
                </a:solidFill>
                <a:latin typeface="Times New Roman" panose="02020603050405020304" pitchFamily="18" charset="0"/>
                <a:cs typeface="Times New Roman" panose="02020603050405020304" pitchFamily="18" charset="0"/>
              </a:rPr>
              <a:t>TRY(monthly)</a:t>
            </a:r>
            <a:endParaRPr sz="850" b="1" dirty="0">
              <a:solidFill>
                <a:schemeClr val="tx1"/>
              </a:solidFill>
              <a:latin typeface="Times New Roman" panose="02020603050405020304" pitchFamily="18" charset="0"/>
              <a:cs typeface="Times New Roman" panose="02020603050405020304" pitchFamily="18" charset="0"/>
            </a:endParaRPr>
          </a:p>
        </p:txBody>
      </p:sp>
      <p:sp>
        <p:nvSpPr>
          <p:cNvPr id="106" name="object 63"/>
          <p:cNvSpPr txBox="1"/>
          <p:nvPr/>
        </p:nvSpPr>
        <p:spPr>
          <a:xfrm>
            <a:off x="7275763" y="2257656"/>
            <a:ext cx="449055" cy="142046"/>
          </a:xfrm>
          <a:prstGeom prst="rect">
            <a:avLst/>
          </a:prstGeom>
        </p:spPr>
        <p:txBody>
          <a:bodyPr vert="horz" wrap="square" lIns="0" tIns="11132" rIns="0" bIns="0" rtlCol="0">
            <a:spAutoFit/>
          </a:bodyPr>
          <a:lstStyle/>
          <a:p>
            <a:pPr marL="11132">
              <a:spcBef>
                <a:spcPts val="88"/>
              </a:spcBef>
            </a:pPr>
            <a:r>
              <a:rPr sz="850" b="1" dirty="0">
                <a:solidFill>
                  <a:schemeClr val="tx1"/>
                </a:solidFill>
                <a:latin typeface="Times New Roman" panose="02020603050405020304" pitchFamily="18" charset="0"/>
                <a:cs typeface="Times New Roman" panose="02020603050405020304" pitchFamily="18" charset="0"/>
              </a:rPr>
              <a:t>€ or</a:t>
            </a:r>
            <a:r>
              <a:rPr sz="850" b="1" spc="-83" dirty="0">
                <a:solidFill>
                  <a:schemeClr val="tx1"/>
                </a:solidFill>
                <a:latin typeface="Times New Roman" panose="02020603050405020304" pitchFamily="18" charset="0"/>
                <a:cs typeface="Times New Roman" panose="02020603050405020304" pitchFamily="18" charset="0"/>
              </a:rPr>
              <a:t> </a:t>
            </a:r>
            <a:r>
              <a:rPr sz="850" b="1" spc="-4" dirty="0">
                <a:solidFill>
                  <a:schemeClr val="tx1"/>
                </a:solidFill>
                <a:latin typeface="Times New Roman" panose="02020603050405020304" pitchFamily="18" charset="0"/>
                <a:cs typeface="Times New Roman" panose="02020603050405020304" pitchFamily="18" charset="0"/>
              </a:rPr>
              <a:t>US$</a:t>
            </a:r>
            <a:endParaRPr sz="850" b="1">
              <a:solidFill>
                <a:schemeClr val="tx1"/>
              </a:solidFill>
              <a:latin typeface="Times New Roman" panose="02020603050405020304" pitchFamily="18" charset="0"/>
              <a:cs typeface="Times New Roman" panose="02020603050405020304" pitchFamily="18" charset="0"/>
            </a:endParaRPr>
          </a:p>
        </p:txBody>
      </p:sp>
      <p:sp>
        <p:nvSpPr>
          <p:cNvPr id="107" name="object 64"/>
          <p:cNvSpPr txBox="1"/>
          <p:nvPr/>
        </p:nvSpPr>
        <p:spPr>
          <a:xfrm>
            <a:off x="7196273" y="3605758"/>
            <a:ext cx="449055" cy="142046"/>
          </a:xfrm>
          <a:prstGeom prst="rect">
            <a:avLst/>
          </a:prstGeom>
        </p:spPr>
        <p:txBody>
          <a:bodyPr vert="horz" wrap="square" lIns="0" tIns="11132" rIns="0" bIns="0" rtlCol="0">
            <a:spAutoFit/>
          </a:bodyPr>
          <a:lstStyle/>
          <a:p>
            <a:pPr marL="11132">
              <a:spcBef>
                <a:spcPts val="88"/>
              </a:spcBef>
            </a:pPr>
            <a:r>
              <a:rPr sz="850" b="1" dirty="0">
                <a:solidFill>
                  <a:schemeClr val="tx1"/>
                </a:solidFill>
                <a:latin typeface="Times New Roman" panose="02020603050405020304" pitchFamily="18" charset="0"/>
                <a:cs typeface="Times New Roman" panose="02020603050405020304" pitchFamily="18" charset="0"/>
              </a:rPr>
              <a:t>€ or</a:t>
            </a:r>
            <a:r>
              <a:rPr sz="850" b="1" spc="-83" dirty="0">
                <a:solidFill>
                  <a:schemeClr val="tx1"/>
                </a:solidFill>
                <a:latin typeface="Times New Roman" panose="02020603050405020304" pitchFamily="18" charset="0"/>
                <a:cs typeface="Times New Roman" panose="02020603050405020304" pitchFamily="18" charset="0"/>
              </a:rPr>
              <a:t> </a:t>
            </a:r>
            <a:r>
              <a:rPr sz="850" b="1" spc="-4" dirty="0">
                <a:solidFill>
                  <a:schemeClr val="tx1"/>
                </a:solidFill>
                <a:latin typeface="Times New Roman" panose="02020603050405020304" pitchFamily="18" charset="0"/>
                <a:cs typeface="Times New Roman" panose="02020603050405020304" pitchFamily="18" charset="0"/>
              </a:rPr>
              <a:t>US$</a:t>
            </a:r>
            <a:endParaRPr sz="850" b="1" dirty="0">
              <a:solidFill>
                <a:schemeClr val="tx1"/>
              </a:solidFill>
              <a:latin typeface="Times New Roman" panose="02020603050405020304" pitchFamily="18" charset="0"/>
              <a:cs typeface="Times New Roman" panose="02020603050405020304" pitchFamily="18" charset="0"/>
            </a:endParaRPr>
          </a:p>
        </p:txBody>
      </p:sp>
      <p:sp>
        <p:nvSpPr>
          <p:cNvPr id="108" name="object 65"/>
          <p:cNvSpPr txBox="1"/>
          <p:nvPr/>
        </p:nvSpPr>
        <p:spPr>
          <a:xfrm>
            <a:off x="7688871" y="2887822"/>
            <a:ext cx="240003" cy="142046"/>
          </a:xfrm>
          <a:prstGeom prst="rect">
            <a:avLst/>
          </a:prstGeom>
        </p:spPr>
        <p:txBody>
          <a:bodyPr vert="horz" wrap="square" lIns="0" tIns="11132" rIns="0" bIns="0" rtlCol="0">
            <a:spAutoFit/>
          </a:bodyPr>
          <a:lstStyle/>
          <a:p>
            <a:pPr marL="11132">
              <a:spcBef>
                <a:spcPts val="88"/>
              </a:spcBef>
            </a:pPr>
            <a:r>
              <a:rPr sz="850" b="1" dirty="0">
                <a:solidFill>
                  <a:schemeClr val="tx1"/>
                </a:solidFill>
                <a:latin typeface="Times New Roman" panose="02020603050405020304" pitchFamily="18" charset="0"/>
                <a:cs typeface="Times New Roman" panose="02020603050405020304" pitchFamily="18" charset="0"/>
              </a:rPr>
              <a:t>TRY</a:t>
            </a:r>
            <a:endParaRPr sz="850" b="1">
              <a:solidFill>
                <a:schemeClr val="tx1"/>
              </a:solidFill>
              <a:latin typeface="Times New Roman" panose="02020603050405020304" pitchFamily="18" charset="0"/>
              <a:cs typeface="Times New Roman" panose="02020603050405020304" pitchFamily="18" charset="0"/>
            </a:endParaRPr>
          </a:p>
        </p:txBody>
      </p:sp>
      <p:sp>
        <p:nvSpPr>
          <p:cNvPr id="109" name="object 66"/>
          <p:cNvSpPr txBox="1"/>
          <p:nvPr/>
        </p:nvSpPr>
        <p:spPr>
          <a:xfrm>
            <a:off x="4043539" y="4911707"/>
            <a:ext cx="240003" cy="142046"/>
          </a:xfrm>
          <a:prstGeom prst="rect">
            <a:avLst/>
          </a:prstGeom>
        </p:spPr>
        <p:txBody>
          <a:bodyPr vert="horz" wrap="square" lIns="0" tIns="11132" rIns="0" bIns="0" rtlCol="0">
            <a:spAutoFit/>
          </a:bodyPr>
          <a:lstStyle/>
          <a:p>
            <a:pPr marL="11132">
              <a:spcBef>
                <a:spcPts val="88"/>
              </a:spcBef>
            </a:pPr>
            <a:r>
              <a:rPr sz="850" b="1" dirty="0">
                <a:solidFill>
                  <a:schemeClr val="tx1"/>
                </a:solidFill>
                <a:latin typeface="Times New Roman" panose="02020603050405020304" pitchFamily="18" charset="0"/>
                <a:cs typeface="Times New Roman" panose="02020603050405020304" pitchFamily="18" charset="0"/>
              </a:rPr>
              <a:t>TRY</a:t>
            </a:r>
            <a:endParaRPr sz="850" b="1">
              <a:solidFill>
                <a:schemeClr val="tx1"/>
              </a:solidFill>
              <a:latin typeface="Times New Roman" panose="02020603050405020304" pitchFamily="18" charset="0"/>
              <a:cs typeface="Times New Roman" panose="02020603050405020304" pitchFamily="18" charset="0"/>
            </a:endParaRPr>
          </a:p>
        </p:txBody>
      </p:sp>
      <p:sp>
        <p:nvSpPr>
          <p:cNvPr id="110" name="object 67"/>
          <p:cNvSpPr/>
          <p:nvPr/>
        </p:nvSpPr>
        <p:spPr>
          <a:xfrm>
            <a:off x="2207804" y="5628742"/>
            <a:ext cx="431136" cy="118619"/>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11" name="object 68"/>
          <p:cNvSpPr/>
          <p:nvPr/>
        </p:nvSpPr>
        <p:spPr>
          <a:xfrm>
            <a:off x="2205198" y="5625978"/>
            <a:ext cx="436023" cy="123801"/>
          </a:xfrm>
          <a:custGeom>
            <a:avLst/>
            <a:gdLst/>
            <a:ahLst/>
            <a:cxnLst/>
            <a:rect l="l" t="t" r="r" b="b"/>
            <a:pathLst>
              <a:path w="509905" h="136525">
                <a:moveTo>
                  <a:pt x="509777" y="136398"/>
                </a:moveTo>
                <a:lnTo>
                  <a:pt x="509777" y="0"/>
                </a:lnTo>
                <a:lnTo>
                  <a:pt x="0" y="0"/>
                </a:lnTo>
                <a:lnTo>
                  <a:pt x="0" y="136398"/>
                </a:lnTo>
                <a:lnTo>
                  <a:pt x="3048" y="136398"/>
                </a:lnTo>
                <a:lnTo>
                  <a:pt x="3048" y="6096"/>
                </a:lnTo>
                <a:lnTo>
                  <a:pt x="6095" y="3048"/>
                </a:lnTo>
                <a:lnTo>
                  <a:pt x="6095" y="6096"/>
                </a:lnTo>
                <a:lnTo>
                  <a:pt x="502919" y="6096"/>
                </a:lnTo>
                <a:lnTo>
                  <a:pt x="502919" y="3048"/>
                </a:lnTo>
                <a:lnTo>
                  <a:pt x="506730" y="6096"/>
                </a:lnTo>
                <a:lnTo>
                  <a:pt x="506730" y="136398"/>
                </a:lnTo>
                <a:lnTo>
                  <a:pt x="509777" y="136398"/>
                </a:lnTo>
                <a:close/>
              </a:path>
              <a:path w="509905" h="136525">
                <a:moveTo>
                  <a:pt x="6095" y="6096"/>
                </a:moveTo>
                <a:lnTo>
                  <a:pt x="6095" y="3048"/>
                </a:lnTo>
                <a:lnTo>
                  <a:pt x="3048" y="6096"/>
                </a:lnTo>
                <a:lnTo>
                  <a:pt x="6095" y="6096"/>
                </a:lnTo>
                <a:close/>
              </a:path>
              <a:path w="509905" h="136525">
                <a:moveTo>
                  <a:pt x="6095" y="130301"/>
                </a:moveTo>
                <a:lnTo>
                  <a:pt x="6095" y="6096"/>
                </a:lnTo>
                <a:lnTo>
                  <a:pt x="3048" y="6096"/>
                </a:lnTo>
                <a:lnTo>
                  <a:pt x="3048" y="130301"/>
                </a:lnTo>
                <a:lnTo>
                  <a:pt x="6095" y="130301"/>
                </a:lnTo>
                <a:close/>
              </a:path>
              <a:path w="509905" h="136525">
                <a:moveTo>
                  <a:pt x="506730" y="130301"/>
                </a:moveTo>
                <a:lnTo>
                  <a:pt x="3048" y="130301"/>
                </a:lnTo>
                <a:lnTo>
                  <a:pt x="6095" y="133350"/>
                </a:lnTo>
                <a:lnTo>
                  <a:pt x="6095" y="136398"/>
                </a:lnTo>
                <a:lnTo>
                  <a:pt x="502919" y="136398"/>
                </a:lnTo>
                <a:lnTo>
                  <a:pt x="502919" y="133350"/>
                </a:lnTo>
                <a:lnTo>
                  <a:pt x="506730" y="130301"/>
                </a:lnTo>
                <a:close/>
              </a:path>
              <a:path w="509905" h="136525">
                <a:moveTo>
                  <a:pt x="6095" y="136398"/>
                </a:moveTo>
                <a:lnTo>
                  <a:pt x="6095" y="133350"/>
                </a:lnTo>
                <a:lnTo>
                  <a:pt x="3048" y="130301"/>
                </a:lnTo>
                <a:lnTo>
                  <a:pt x="3048" y="136398"/>
                </a:lnTo>
                <a:lnTo>
                  <a:pt x="6095" y="136398"/>
                </a:lnTo>
                <a:close/>
              </a:path>
              <a:path w="509905" h="136525">
                <a:moveTo>
                  <a:pt x="506730" y="6096"/>
                </a:moveTo>
                <a:lnTo>
                  <a:pt x="502919" y="3048"/>
                </a:lnTo>
                <a:lnTo>
                  <a:pt x="502919" y="6096"/>
                </a:lnTo>
                <a:lnTo>
                  <a:pt x="506730" y="6096"/>
                </a:lnTo>
                <a:close/>
              </a:path>
              <a:path w="509905" h="136525">
                <a:moveTo>
                  <a:pt x="506730" y="130301"/>
                </a:moveTo>
                <a:lnTo>
                  <a:pt x="506730" y="6096"/>
                </a:lnTo>
                <a:lnTo>
                  <a:pt x="502919" y="6096"/>
                </a:lnTo>
                <a:lnTo>
                  <a:pt x="502919" y="130301"/>
                </a:lnTo>
                <a:lnTo>
                  <a:pt x="506730" y="130301"/>
                </a:lnTo>
                <a:close/>
              </a:path>
              <a:path w="509905" h="136525">
                <a:moveTo>
                  <a:pt x="506730" y="136398"/>
                </a:moveTo>
                <a:lnTo>
                  <a:pt x="506730" y="130301"/>
                </a:lnTo>
                <a:lnTo>
                  <a:pt x="502919" y="133350"/>
                </a:lnTo>
                <a:lnTo>
                  <a:pt x="502919" y="136398"/>
                </a:lnTo>
                <a:lnTo>
                  <a:pt x="506730" y="136398"/>
                </a:lnTo>
                <a:close/>
              </a:path>
            </a:pathLst>
          </a:custGeom>
          <a:solidFill>
            <a:srgbClr val="808080"/>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12" name="object 69"/>
          <p:cNvSpPr txBox="1"/>
          <p:nvPr/>
        </p:nvSpPr>
        <p:spPr>
          <a:xfrm>
            <a:off x="2718857" y="5610317"/>
            <a:ext cx="689601" cy="142046"/>
          </a:xfrm>
          <a:prstGeom prst="rect">
            <a:avLst/>
          </a:prstGeom>
        </p:spPr>
        <p:txBody>
          <a:bodyPr vert="horz" wrap="square" lIns="0" tIns="11132" rIns="0" bIns="0" rtlCol="0">
            <a:spAutoFit/>
          </a:bodyPr>
          <a:lstStyle/>
          <a:p>
            <a:pPr marL="11132">
              <a:spcBef>
                <a:spcPts val="88"/>
              </a:spcBef>
            </a:pPr>
            <a:r>
              <a:rPr sz="850" b="1" spc="-4" dirty="0">
                <a:solidFill>
                  <a:schemeClr val="tx1"/>
                </a:solidFill>
                <a:latin typeface="Times New Roman" panose="02020603050405020304" pitchFamily="18" charset="0"/>
                <a:cs typeface="Times New Roman" panose="02020603050405020304" pitchFamily="18" charset="0"/>
              </a:rPr>
              <a:t>No</a:t>
            </a:r>
            <a:r>
              <a:rPr sz="850" b="1" spc="-39" dirty="0">
                <a:solidFill>
                  <a:schemeClr val="tx1"/>
                </a:solidFill>
                <a:latin typeface="Times New Roman" panose="02020603050405020304" pitchFamily="18" charset="0"/>
                <a:cs typeface="Times New Roman" panose="02020603050405020304" pitchFamily="18" charset="0"/>
              </a:rPr>
              <a:t> </a:t>
            </a:r>
            <a:r>
              <a:rPr sz="850" b="1" spc="-9" dirty="0">
                <a:solidFill>
                  <a:schemeClr val="tx1"/>
                </a:solidFill>
                <a:latin typeface="Times New Roman" panose="02020603050405020304" pitchFamily="18" charset="0"/>
                <a:cs typeface="Times New Roman" panose="02020603050405020304" pitchFamily="18" charset="0"/>
              </a:rPr>
              <a:t>Indexation</a:t>
            </a:r>
            <a:endParaRPr sz="850" b="1">
              <a:solidFill>
                <a:schemeClr val="tx1"/>
              </a:solidFill>
              <a:latin typeface="Times New Roman" panose="02020603050405020304" pitchFamily="18" charset="0"/>
              <a:cs typeface="Times New Roman" panose="02020603050405020304" pitchFamily="18" charset="0"/>
            </a:endParaRPr>
          </a:p>
        </p:txBody>
      </p:sp>
      <p:sp>
        <p:nvSpPr>
          <p:cNvPr id="113" name="object 70"/>
          <p:cNvSpPr/>
          <p:nvPr/>
        </p:nvSpPr>
        <p:spPr>
          <a:xfrm>
            <a:off x="3529883" y="5630125"/>
            <a:ext cx="431136" cy="116891"/>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14" name="object 71"/>
          <p:cNvSpPr/>
          <p:nvPr/>
        </p:nvSpPr>
        <p:spPr>
          <a:xfrm>
            <a:off x="3527277" y="5627361"/>
            <a:ext cx="436023" cy="122649"/>
          </a:xfrm>
          <a:custGeom>
            <a:avLst/>
            <a:gdLst/>
            <a:ahLst/>
            <a:cxnLst/>
            <a:rect l="l" t="t" r="r" b="b"/>
            <a:pathLst>
              <a:path w="509904" h="135254">
                <a:moveTo>
                  <a:pt x="509777" y="134874"/>
                </a:moveTo>
                <a:lnTo>
                  <a:pt x="509777" y="0"/>
                </a:lnTo>
                <a:lnTo>
                  <a:pt x="0" y="0"/>
                </a:lnTo>
                <a:lnTo>
                  <a:pt x="0" y="134874"/>
                </a:lnTo>
                <a:lnTo>
                  <a:pt x="3048" y="134874"/>
                </a:lnTo>
                <a:lnTo>
                  <a:pt x="3048" y="6096"/>
                </a:lnTo>
                <a:lnTo>
                  <a:pt x="6858" y="3048"/>
                </a:lnTo>
                <a:lnTo>
                  <a:pt x="6858" y="6096"/>
                </a:lnTo>
                <a:lnTo>
                  <a:pt x="503681" y="6096"/>
                </a:lnTo>
                <a:lnTo>
                  <a:pt x="503681" y="3048"/>
                </a:lnTo>
                <a:lnTo>
                  <a:pt x="506729" y="6096"/>
                </a:lnTo>
                <a:lnTo>
                  <a:pt x="506729" y="134874"/>
                </a:lnTo>
                <a:lnTo>
                  <a:pt x="509777" y="134874"/>
                </a:lnTo>
                <a:close/>
              </a:path>
              <a:path w="509904" h="135254">
                <a:moveTo>
                  <a:pt x="6858" y="6096"/>
                </a:moveTo>
                <a:lnTo>
                  <a:pt x="6858" y="3048"/>
                </a:lnTo>
                <a:lnTo>
                  <a:pt x="3048" y="6096"/>
                </a:lnTo>
                <a:lnTo>
                  <a:pt x="6858" y="6096"/>
                </a:lnTo>
                <a:close/>
              </a:path>
              <a:path w="509904" h="135254">
                <a:moveTo>
                  <a:pt x="6858" y="128777"/>
                </a:moveTo>
                <a:lnTo>
                  <a:pt x="6858" y="6096"/>
                </a:lnTo>
                <a:lnTo>
                  <a:pt x="3048" y="6096"/>
                </a:lnTo>
                <a:lnTo>
                  <a:pt x="3048" y="128777"/>
                </a:lnTo>
                <a:lnTo>
                  <a:pt x="6858" y="128777"/>
                </a:lnTo>
                <a:close/>
              </a:path>
              <a:path w="509904" h="135254">
                <a:moveTo>
                  <a:pt x="506729" y="128777"/>
                </a:moveTo>
                <a:lnTo>
                  <a:pt x="3048" y="128777"/>
                </a:lnTo>
                <a:lnTo>
                  <a:pt x="6858" y="131825"/>
                </a:lnTo>
                <a:lnTo>
                  <a:pt x="6858" y="134874"/>
                </a:lnTo>
                <a:lnTo>
                  <a:pt x="503681" y="134874"/>
                </a:lnTo>
                <a:lnTo>
                  <a:pt x="503681" y="131825"/>
                </a:lnTo>
                <a:lnTo>
                  <a:pt x="506729" y="128777"/>
                </a:lnTo>
                <a:close/>
              </a:path>
              <a:path w="509904" h="135254">
                <a:moveTo>
                  <a:pt x="6858" y="134874"/>
                </a:moveTo>
                <a:lnTo>
                  <a:pt x="6858" y="131825"/>
                </a:lnTo>
                <a:lnTo>
                  <a:pt x="3048" y="128777"/>
                </a:lnTo>
                <a:lnTo>
                  <a:pt x="3048" y="134874"/>
                </a:lnTo>
                <a:lnTo>
                  <a:pt x="6858" y="134874"/>
                </a:lnTo>
                <a:close/>
              </a:path>
              <a:path w="509904" h="135254">
                <a:moveTo>
                  <a:pt x="506729" y="6096"/>
                </a:moveTo>
                <a:lnTo>
                  <a:pt x="503681" y="3048"/>
                </a:lnTo>
                <a:lnTo>
                  <a:pt x="503681" y="6096"/>
                </a:lnTo>
                <a:lnTo>
                  <a:pt x="506729" y="6096"/>
                </a:lnTo>
                <a:close/>
              </a:path>
              <a:path w="509904" h="135254">
                <a:moveTo>
                  <a:pt x="506729" y="128777"/>
                </a:moveTo>
                <a:lnTo>
                  <a:pt x="506729" y="6096"/>
                </a:lnTo>
                <a:lnTo>
                  <a:pt x="503681" y="6096"/>
                </a:lnTo>
                <a:lnTo>
                  <a:pt x="503681" y="128777"/>
                </a:lnTo>
                <a:lnTo>
                  <a:pt x="506729" y="128777"/>
                </a:lnTo>
                <a:close/>
              </a:path>
              <a:path w="509904" h="135254">
                <a:moveTo>
                  <a:pt x="506729" y="134874"/>
                </a:moveTo>
                <a:lnTo>
                  <a:pt x="506729" y="128777"/>
                </a:lnTo>
                <a:lnTo>
                  <a:pt x="503681" y="131825"/>
                </a:lnTo>
                <a:lnTo>
                  <a:pt x="503681" y="134874"/>
                </a:lnTo>
                <a:lnTo>
                  <a:pt x="506729" y="134874"/>
                </a:lnTo>
                <a:close/>
              </a:path>
            </a:pathLst>
          </a:custGeom>
          <a:solidFill>
            <a:schemeClr val="tx2">
              <a:lumMod val="40000"/>
              <a:lumOff val="60000"/>
            </a:schemeClr>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15" name="object 72"/>
          <p:cNvSpPr txBox="1"/>
          <p:nvPr/>
        </p:nvSpPr>
        <p:spPr>
          <a:xfrm>
            <a:off x="4041589" y="5611008"/>
            <a:ext cx="1150059" cy="142046"/>
          </a:xfrm>
          <a:prstGeom prst="rect">
            <a:avLst/>
          </a:prstGeom>
        </p:spPr>
        <p:txBody>
          <a:bodyPr vert="horz" wrap="square" lIns="0" tIns="11132" rIns="0" bIns="0" rtlCol="0">
            <a:spAutoFit/>
          </a:bodyPr>
          <a:lstStyle/>
          <a:p>
            <a:pPr marL="11132">
              <a:spcBef>
                <a:spcPts val="88"/>
              </a:spcBef>
            </a:pPr>
            <a:r>
              <a:rPr sz="850" b="1" spc="-4" dirty="0">
                <a:solidFill>
                  <a:schemeClr val="tx1"/>
                </a:solidFill>
                <a:latin typeface="Times New Roman" panose="02020603050405020304" pitchFamily="18" charset="0"/>
                <a:cs typeface="Times New Roman" panose="02020603050405020304" pitchFamily="18" charset="0"/>
              </a:rPr>
              <a:t>Inflation </a:t>
            </a:r>
            <a:r>
              <a:rPr sz="850" b="1" spc="-9" dirty="0">
                <a:solidFill>
                  <a:schemeClr val="tx1"/>
                </a:solidFill>
                <a:latin typeface="Times New Roman" panose="02020603050405020304" pitchFamily="18" charset="0"/>
                <a:cs typeface="Times New Roman" panose="02020603050405020304" pitchFamily="18" charset="0"/>
              </a:rPr>
              <a:t>indexation</a:t>
            </a:r>
            <a:r>
              <a:rPr sz="850" b="1" spc="-75" dirty="0">
                <a:solidFill>
                  <a:schemeClr val="tx1"/>
                </a:solidFill>
                <a:latin typeface="Times New Roman" panose="02020603050405020304" pitchFamily="18" charset="0"/>
                <a:cs typeface="Times New Roman" panose="02020603050405020304" pitchFamily="18" charset="0"/>
              </a:rPr>
              <a:t> </a:t>
            </a:r>
            <a:r>
              <a:rPr sz="850" b="1" spc="-4" dirty="0">
                <a:solidFill>
                  <a:schemeClr val="tx1"/>
                </a:solidFill>
                <a:latin typeface="Times New Roman" panose="02020603050405020304" pitchFamily="18" charset="0"/>
                <a:cs typeface="Times New Roman" panose="02020603050405020304" pitchFamily="18" charset="0"/>
              </a:rPr>
              <a:t>only</a:t>
            </a:r>
            <a:endParaRPr sz="850" b="1">
              <a:solidFill>
                <a:schemeClr val="tx1"/>
              </a:solidFill>
              <a:latin typeface="Times New Roman" panose="02020603050405020304" pitchFamily="18" charset="0"/>
              <a:cs typeface="Times New Roman" panose="02020603050405020304" pitchFamily="18" charset="0"/>
            </a:endParaRPr>
          </a:p>
        </p:txBody>
      </p:sp>
      <p:sp>
        <p:nvSpPr>
          <p:cNvPr id="116" name="object 73"/>
          <p:cNvSpPr/>
          <p:nvPr/>
        </p:nvSpPr>
        <p:spPr>
          <a:xfrm>
            <a:off x="5286573" y="5618377"/>
            <a:ext cx="431136" cy="118619"/>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sz="850" b="1">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17" name="object 74"/>
          <p:cNvSpPr/>
          <p:nvPr/>
        </p:nvSpPr>
        <p:spPr>
          <a:xfrm>
            <a:off x="5283967" y="5615613"/>
            <a:ext cx="436023" cy="123801"/>
          </a:xfrm>
          <a:custGeom>
            <a:avLst/>
            <a:gdLst/>
            <a:ahLst/>
            <a:cxnLst/>
            <a:rect l="l" t="t" r="r" b="b"/>
            <a:pathLst>
              <a:path w="509904" h="136525">
                <a:moveTo>
                  <a:pt x="509777" y="136398"/>
                </a:moveTo>
                <a:lnTo>
                  <a:pt x="509777" y="0"/>
                </a:lnTo>
                <a:lnTo>
                  <a:pt x="0" y="0"/>
                </a:lnTo>
                <a:lnTo>
                  <a:pt x="0" y="136398"/>
                </a:lnTo>
                <a:lnTo>
                  <a:pt x="3048" y="136398"/>
                </a:lnTo>
                <a:lnTo>
                  <a:pt x="3048" y="6096"/>
                </a:lnTo>
                <a:lnTo>
                  <a:pt x="6096" y="3048"/>
                </a:lnTo>
                <a:lnTo>
                  <a:pt x="6096" y="6096"/>
                </a:lnTo>
                <a:lnTo>
                  <a:pt x="502919" y="6096"/>
                </a:lnTo>
                <a:lnTo>
                  <a:pt x="502919" y="3048"/>
                </a:lnTo>
                <a:lnTo>
                  <a:pt x="506717" y="6096"/>
                </a:lnTo>
                <a:lnTo>
                  <a:pt x="506717" y="136398"/>
                </a:lnTo>
                <a:lnTo>
                  <a:pt x="509777" y="136398"/>
                </a:lnTo>
                <a:close/>
              </a:path>
              <a:path w="509904" h="136525">
                <a:moveTo>
                  <a:pt x="6096" y="6096"/>
                </a:moveTo>
                <a:lnTo>
                  <a:pt x="6096" y="3048"/>
                </a:lnTo>
                <a:lnTo>
                  <a:pt x="3048" y="6096"/>
                </a:lnTo>
                <a:lnTo>
                  <a:pt x="6096" y="6096"/>
                </a:lnTo>
                <a:close/>
              </a:path>
              <a:path w="509904" h="136525">
                <a:moveTo>
                  <a:pt x="6096" y="130301"/>
                </a:moveTo>
                <a:lnTo>
                  <a:pt x="6096" y="6096"/>
                </a:lnTo>
                <a:lnTo>
                  <a:pt x="3048" y="6096"/>
                </a:lnTo>
                <a:lnTo>
                  <a:pt x="3048" y="130301"/>
                </a:lnTo>
                <a:lnTo>
                  <a:pt x="6096" y="130301"/>
                </a:lnTo>
                <a:close/>
              </a:path>
              <a:path w="509904" h="136525">
                <a:moveTo>
                  <a:pt x="506717" y="130301"/>
                </a:moveTo>
                <a:lnTo>
                  <a:pt x="3048" y="130301"/>
                </a:lnTo>
                <a:lnTo>
                  <a:pt x="6096" y="133350"/>
                </a:lnTo>
                <a:lnTo>
                  <a:pt x="6096" y="136398"/>
                </a:lnTo>
                <a:lnTo>
                  <a:pt x="502919" y="136398"/>
                </a:lnTo>
                <a:lnTo>
                  <a:pt x="502919" y="133350"/>
                </a:lnTo>
                <a:lnTo>
                  <a:pt x="506717" y="130301"/>
                </a:lnTo>
                <a:close/>
              </a:path>
              <a:path w="509904" h="136525">
                <a:moveTo>
                  <a:pt x="6096" y="136398"/>
                </a:moveTo>
                <a:lnTo>
                  <a:pt x="6096" y="133350"/>
                </a:lnTo>
                <a:lnTo>
                  <a:pt x="3048" y="130301"/>
                </a:lnTo>
                <a:lnTo>
                  <a:pt x="3048" y="136398"/>
                </a:lnTo>
                <a:lnTo>
                  <a:pt x="6096" y="136398"/>
                </a:lnTo>
                <a:close/>
              </a:path>
              <a:path w="509904" h="136525">
                <a:moveTo>
                  <a:pt x="506717" y="6096"/>
                </a:moveTo>
                <a:lnTo>
                  <a:pt x="502919" y="3048"/>
                </a:lnTo>
                <a:lnTo>
                  <a:pt x="502919" y="6096"/>
                </a:lnTo>
                <a:lnTo>
                  <a:pt x="506717" y="6096"/>
                </a:lnTo>
                <a:close/>
              </a:path>
              <a:path w="509904" h="136525">
                <a:moveTo>
                  <a:pt x="506717" y="130301"/>
                </a:moveTo>
                <a:lnTo>
                  <a:pt x="506717" y="6096"/>
                </a:lnTo>
                <a:lnTo>
                  <a:pt x="502919" y="6096"/>
                </a:lnTo>
                <a:lnTo>
                  <a:pt x="502919" y="130301"/>
                </a:lnTo>
                <a:lnTo>
                  <a:pt x="506717" y="130301"/>
                </a:lnTo>
                <a:close/>
              </a:path>
              <a:path w="509904" h="136525">
                <a:moveTo>
                  <a:pt x="506717" y="136398"/>
                </a:moveTo>
                <a:lnTo>
                  <a:pt x="506717" y="130301"/>
                </a:lnTo>
                <a:lnTo>
                  <a:pt x="502919" y="133350"/>
                </a:lnTo>
                <a:lnTo>
                  <a:pt x="502919" y="136398"/>
                </a:lnTo>
                <a:lnTo>
                  <a:pt x="506717" y="136398"/>
                </a:lnTo>
                <a:close/>
              </a:path>
            </a:pathLst>
          </a:custGeom>
          <a:solidFill>
            <a:srgbClr val="92D050"/>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18" name="object 75"/>
          <p:cNvSpPr txBox="1"/>
          <p:nvPr/>
        </p:nvSpPr>
        <p:spPr>
          <a:xfrm>
            <a:off x="5797628" y="5611698"/>
            <a:ext cx="1306441" cy="142046"/>
          </a:xfrm>
          <a:prstGeom prst="rect">
            <a:avLst/>
          </a:prstGeom>
        </p:spPr>
        <p:txBody>
          <a:bodyPr vert="horz" wrap="square" lIns="0" tIns="11132" rIns="0" bIns="0" rtlCol="0">
            <a:spAutoFit/>
          </a:bodyPr>
          <a:lstStyle/>
          <a:p>
            <a:pPr marL="11132">
              <a:spcBef>
                <a:spcPts val="88"/>
              </a:spcBef>
            </a:pPr>
            <a:r>
              <a:rPr sz="850" b="1" spc="-4" dirty="0">
                <a:solidFill>
                  <a:schemeClr val="tx1"/>
                </a:solidFill>
                <a:latin typeface="Times New Roman" panose="02020603050405020304" pitchFamily="18" charset="0"/>
                <a:cs typeface="Times New Roman" panose="02020603050405020304" pitchFamily="18" charset="0"/>
              </a:rPr>
              <a:t>Inflation and FX</a:t>
            </a:r>
            <a:r>
              <a:rPr sz="850" b="1" spc="-100" dirty="0">
                <a:solidFill>
                  <a:schemeClr val="tx1"/>
                </a:solidFill>
                <a:latin typeface="Times New Roman" panose="02020603050405020304" pitchFamily="18" charset="0"/>
                <a:cs typeface="Times New Roman" panose="02020603050405020304" pitchFamily="18" charset="0"/>
              </a:rPr>
              <a:t> </a:t>
            </a:r>
            <a:r>
              <a:rPr sz="850" b="1" spc="-4" dirty="0">
                <a:solidFill>
                  <a:schemeClr val="tx1"/>
                </a:solidFill>
                <a:latin typeface="Times New Roman" panose="02020603050405020304" pitchFamily="18" charset="0"/>
                <a:cs typeface="Times New Roman" panose="02020603050405020304" pitchFamily="18" charset="0"/>
              </a:rPr>
              <a:t>Indexation</a:t>
            </a:r>
            <a:endParaRPr sz="850" b="1">
              <a:solidFill>
                <a:schemeClr val="tx1"/>
              </a:solidFill>
              <a:latin typeface="Times New Roman" panose="02020603050405020304" pitchFamily="18" charset="0"/>
              <a:cs typeface="Times New Roman" panose="02020603050405020304" pitchFamily="18" charset="0"/>
            </a:endParaRPr>
          </a:p>
        </p:txBody>
      </p:sp>
      <p:sp>
        <p:nvSpPr>
          <p:cNvPr id="119" name="object 76"/>
          <p:cNvSpPr txBox="1"/>
          <p:nvPr/>
        </p:nvSpPr>
        <p:spPr>
          <a:xfrm>
            <a:off x="4782339" y="4512398"/>
            <a:ext cx="692859" cy="142046"/>
          </a:xfrm>
          <a:prstGeom prst="rect">
            <a:avLst/>
          </a:prstGeom>
        </p:spPr>
        <p:txBody>
          <a:bodyPr vert="horz" wrap="square" lIns="0" tIns="11132" rIns="0" bIns="0" rtlCol="0">
            <a:spAutoFit/>
          </a:bodyPr>
          <a:lstStyle/>
          <a:p>
            <a:pPr marL="11132">
              <a:spcBef>
                <a:spcPts val="88"/>
              </a:spcBef>
            </a:pPr>
            <a:r>
              <a:rPr sz="850" b="1" spc="-4" dirty="0">
                <a:solidFill>
                  <a:schemeClr val="tx1"/>
                </a:solidFill>
                <a:latin typeface="Times New Roman" panose="02020603050405020304" pitchFamily="18" charset="0"/>
                <a:cs typeface="Times New Roman" panose="02020603050405020304" pitchFamily="18" charset="0"/>
              </a:rPr>
              <a:t>TRY(monthly)</a:t>
            </a:r>
            <a:endParaRPr sz="850" b="1" dirty="0">
              <a:solidFill>
                <a:schemeClr val="tx1"/>
              </a:solidFill>
              <a:latin typeface="Times New Roman" panose="02020603050405020304" pitchFamily="18" charset="0"/>
              <a:cs typeface="Times New Roman" panose="02020603050405020304" pitchFamily="18" charset="0"/>
            </a:endParaRPr>
          </a:p>
        </p:txBody>
      </p:sp>
      <p:sp>
        <p:nvSpPr>
          <p:cNvPr id="120" name="object 59"/>
          <p:cNvSpPr/>
          <p:nvPr/>
        </p:nvSpPr>
        <p:spPr>
          <a:xfrm>
            <a:off x="700545" y="3096983"/>
            <a:ext cx="287036" cy="45719"/>
          </a:xfrm>
          <a:custGeom>
            <a:avLst/>
            <a:gdLst/>
            <a:ahLst/>
            <a:cxnLst/>
            <a:rect l="l" t="t" r="r" b="b"/>
            <a:pathLst>
              <a:path w="306704" h="76200">
                <a:moveTo>
                  <a:pt x="243077" y="41909"/>
                </a:moveTo>
                <a:lnTo>
                  <a:pt x="243077" y="35052"/>
                </a:lnTo>
                <a:lnTo>
                  <a:pt x="0" y="35052"/>
                </a:lnTo>
                <a:lnTo>
                  <a:pt x="0" y="41909"/>
                </a:lnTo>
                <a:lnTo>
                  <a:pt x="243077" y="41909"/>
                </a:lnTo>
                <a:close/>
              </a:path>
              <a:path w="306704" h="76200">
                <a:moveTo>
                  <a:pt x="306324" y="38100"/>
                </a:moveTo>
                <a:lnTo>
                  <a:pt x="230124" y="0"/>
                </a:lnTo>
                <a:lnTo>
                  <a:pt x="230124" y="35052"/>
                </a:lnTo>
                <a:lnTo>
                  <a:pt x="243077" y="35052"/>
                </a:lnTo>
                <a:lnTo>
                  <a:pt x="243077" y="69723"/>
                </a:lnTo>
                <a:lnTo>
                  <a:pt x="306324" y="38100"/>
                </a:lnTo>
                <a:close/>
              </a:path>
              <a:path w="306704" h="76200">
                <a:moveTo>
                  <a:pt x="243077" y="69723"/>
                </a:moveTo>
                <a:lnTo>
                  <a:pt x="243077" y="41909"/>
                </a:lnTo>
                <a:lnTo>
                  <a:pt x="230124" y="41909"/>
                </a:lnTo>
                <a:lnTo>
                  <a:pt x="230124" y="76200"/>
                </a:lnTo>
                <a:lnTo>
                  <a:pt x="243077" y="69723"/>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21" name="object 51"/>
          <p:cNvSpPr/>
          <p:nvPr/>
        </p:nvSpPr>
        <p:spPr>
          <a:xfrm flipV="1">
            <a:off x="4687592" y="3861046"/>
            <a:ext cx="1288056" cy="70176"/>
          </a:xfrm>
          <a:custGeom>
            <a:avLst/>
            <a:gdLst/>
            <a:ahLst/>
            <a:cxnLst/>
            <a:rect l="l" t="t" r="r" b="b"/>
            <a:pathLst>
              <a:path w="697229" h="76200">
                <a:moveTo>
                  <a:pt x="633983" y="41148"/>
                </a:moveTo>
                <a:lnTo>
                  <a:pt x="633983" y="35051"/>
                </a:lnTo>
                <a:lnTo>
                  <a:pt x="0" y="35051"/>
                </a:lnTo>
                <a:lnTo>
                  <a:pt x="0" y="41148"/>
                </a:lnTo>
                <a:lnTo>
                  <a:pt x="633983" y="41148"/>
                </a:lnTo>
                <a:close/>
              </a:path>
              <a:path w="697229" h="76200">
                <a:moveTo>
                  <a:pt x="697230" y="38100"/>
                </a:moveTo>
                <a:lnTo>
                  <a:pt x="621030" y="0"/>
                </a:lnTo>
                <a:lnTo>
                  <a:pt x="621030" y="35051"/>
                </a:lnTo>
                <a:lnTo>
                  <a:pt x="633983" y="35051"/>
                </a:lnTo>
                <a:lnTo>
                  <a:pt x="633983" y="69723"/>
                </a:lnTo>
                <a:lnTo>
                  <a:pt x="697230" y="38100"/>
                </a:lnTo>
                <a:close/>
              </a:path>
              <a:path w="697229" h="76200">
                <a:moveTo>
                  <a:pt x="633983" y="69723"/>
                </a:moveTo>
                <a:lnTo>
                  <a:pt x="633983" y="41148"/>
                </a:lnTo>
                <a:lnTo>
                  <a:pt x="621030" y="41148"/>
                </a:lnTo>
                <a:lnTo>
                  <a:pt x="621030" y="76200"/>
                </a:lnTo>
                <a:lnTo>
                  <a:pt x="633983" y="69723"/>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22" name="object 51"/>
          <p:cNvSpPr/>
          <p:nvPr/>
        </p:nvSpPr>
        <p:spPr>
          <a:xfrm flipV="1">
            <a:off x="4687592" y="4462678"/>
            <a:ext cx="1288056" cy="70176"/>
          </a:xfrm>
          <a:custGeom>
            <a:avLst/>
            <a:gdLst/>
            <a:ahLst/>
            <a:cxnLst/>
            <a:rect l="l" t="t" r="r" b="b"/>
            <a:pathLst>
              <a:path w="697229" h="76200">
                <a:moveTo>
                  <a:pt x="633983" y="41148"/>
                </a:moveTo>
                <a:lnTo>
                  <a:pt x="633983" y="35051"/>
                </a:lnTo>
                <a:lnTo>
                  <a:pt x="0" y="35051"/>
                </a:lnTo>
                <a:lnTo>
                  <a:pt x="0" y="41148"/>
                </a:lnTo>
                <a:lnTo>
                  <a:pt x="633983" y="41148"/>
                </a:lnTo>
                <a:close/>
              </a:path>
              <a:path w="697229" h="76200">
                <a:moveTo>
                  <a:pt x="697230" y="38100"/>
                </a:moveTo>
                <a:lnTo>
                  <a:pt x="621030" y="0"/>
                </a:lnTo>
                <a:lnTo>
                  <a:pt x="621030" y="35051"/>
                </a:lnTo>
                <a:lnTo>
                  <a:pt x="633983" y="35051"/>
                </a:lnTo>
                <a:lnTo>
                  <a:pt x="633983" y="69723"/>
                </a:lnTo>
                <a:lnTo>
                  <a:pt x="697230" y="38100"/>
                </a:lnTo>
                <a:close/>
              </a:path>
              <a:path w="697229" h="76200">
                <a:moveTo>
                  <a:pt x="633983" y="69723"/>
                </a:moveTo>
                <a:lnTo>
                  <a:pt x="633983" y="41148"/>
                </a:lnTo>
                <a:lnTo>
                  <a:pt x="621030" y="41148"/>
                </a:lnTo>
                <a:lnTo>
                  <a:pt x="621030" y="76200"/>
                </a:lnTo>
                <a:lnTo>
                  <a:pt x="633983" y="69723"/>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23" name="object 59"/>
          <p:cNvSpPr/>
          <p:nvPr/>
        </p:nvSpPr>
        <p:spPr>
          <a:xfrm>
            <a:off x="1799886" y="3071596"/>
            <a:ext cx="328420" cy="45719"/>
          </a:xfrm>
          <a:custGeom>
            <a:avLst/>
            <a:gdLst/>
            <a:ahLst/>
            <a:cxnLst/>
            <a:rect l="l" t="t" r="r" b="b"/>
            <a:pathLst>
              <a:path w="306704" h="76200">
                <a:moveTo>
                  <a:pt x="243077" y="41909"/>
                </a:moveTo>
                <a:lnTo>
                  <a:pt x="243077" y="35052"/>
                </a:lnTo>
                <a:lnTo>
                  <a:pt x="0" y="35052"/>
                </a:lnTo>
                <a:lnTo>
                  <a:pt x="0" y="41909"/>
                </a:lnTo>
                <a:lnTo>
                  <a:pt x="243077" y="41909"/>
                </a:lnTo>
                <a:close/>
              </a:path>
              <a:path w="306704" h="76200">
                <a:moveTo>
                  <a:pt x="306324" y="38100"/>
                </a:moveTo>
                <a:lnTo>
                  <a:pt x="230124" y="0"/>
                </a:lnTo>
                <a:lnTo>
                  <a:pt x="230124" y="35052"/>
                </a:lnTo>
                <a:lnTo>
                  <a:pt x="243077" y="35052"/>
                </a:lnTo>
                <a:lnTo>
                  <a:pt x="243077" y="69723"/>
                </a:lnTo>
                <a:lnTo>
                  <a:pt x="306324" y="38100"/>
                </a:lnTo>
                <a:close/>
              </a:path>
              <a:path w="306704" h="76200">
                <a:moveTo>
                  <a:pt x="243077" y="69723"/>
                </a:moveTo>
                <a:lnTo>
                  <a:pt x="243077" y="41909"/>
                </a:lnTo>
                <a:lnTo>
                  <a:pt x="230124" y="41909"/>
                </a:lnTo>
                <a:lnTo>
                  <a:pt x="230124" y="76200"/>
                </a:lnTo>
                <a:lnTo>
                  <a:pt x="243077" y="69723"/>
                </a:lnTo>
                <a:close/>
              </a:path>
            </a:pathLst>
          </a:custGeom>
          <a:solidFill>
            <a:schemeClr val="tx1"/>
          </a:solidFill>
        </p:spPr>
        <p:txBody>
          <a:bodyPr wrap="square" lIns="0" tIns="0" rIns="0" bIns="0" rtlCol="0"/>
          <a:lstStyle/>
          <a:p>
            <a:endParaRPr sz="850" b="1">
              <a:solidFill>
                <a:schemeClr val="tx1"/>
              </a:solidFill>
              <a:latin typeface="Times New Roman" panose="02020603050405020304" pitchFamily="18" charset="0"/>
              <a:cs typeface="Times New Roman" panose="02020603050405020304" pitchFamily="18" charset="0"/>
            </a:endParaRPr>
          </a:p>
        </p:txBody>
      </p:sp>
      <p:sp>
        <p:nvSpPr>
          <p:cNvPr id="124" name="object 11"/>
          <p:cNvSpPr txBox="1"/>
          <p:nvPr/>
        </p:nvSpPr>
        <p:spPr>
          <a:xfrm>
            <a:off x="35496" y="3067222"/>
            <a:ext cx="665049" cy="134351"/>
          </a:xfrm>
          <a:prstGeom prst="rect">
            <a:avLst/>
          </a:prstGeom>
        </p:spPr>
        <p:txBody>
          <a:bodyPr vert="horz" wrap="square" lIns="0" tIns="11132" rIns="0" bIns="0" rtlCol="0">
            <a:spAutoFit/>
          </a:bodyPr>
          <a:lstStyle/>
          <a:p>
            <a:pPr marL="131909" algn="ctr">
              <a:spcBef>
                <a:spcPts val="88"/>
              </a:spcBef>
            </a:pPr>
            <a:r>
              <a:rPr sz="800" b="1" spc="-4" dirty="0">
                <a:solidFill>
                  <a:schemeClr val="tx1"/>
                </a:solidFill>
                <a:latin typeface="Times New Roman" panose="02020603050405020304" pitchFamily="18" charset="0"/>
                <a:cs typeface="Times New Roman" panose="02020603050405020304" pitchFamily="18" charset="0"/>
              </a:rPr>
              <a:t>MoH</a:t>
            </a:r>
            <a:endParaRPr sz="800" b="1" dirty="0">
              <a:solidFill>
                <a:schemeClr val="tx1"/>
              </a:solidFill>
              <a:latin typeface="Times New Roman" panose="02020603050405020304" pitchFamily="18" charset="0"/>
              <a:cs typeface="Times New Roman" panose="02020603050405020304" pitchFamily="18" charset="0"/>
            </a:endParaRPr>
          </a:p>
        </p:txBody>
      </p:sp>
      <p:sp>
        <p:nvSpPr>
          <p:cNvPr id="125" name="object 62"/>
          <p:cNvSpPr txBox="1"/>
          <p:nvPr/>
        </p:nvSpPr>
        <p:spPr>
          <a:xfrm>
            <a:off x="4823520" y="2996952"/>
            <a:ext cx="692859" cy="142046"/>
          </a:xfrm>
          <a:prstGeom prst="rect">
            <a:avLst/>
          </a:prstGeom>
        </p:spPr>
        <p:txBody>
          <a:bodyPr vert="horz" wrap="square" lIns="0" tIns="11132" rIns="0" bIns="0" rtlCol="0">
            <a:spAutoFit/>
          </a:bodyPr>
          <a:lstStyle/>
          <a:p>
            <a:pPr marL="11132">
              <a:spcBef>
                <a:spcPts val="88"/>
              </a:spcBef>
            </a:pPr>
            <a:r>
              <a:rPr sz="850" b="1" spc="-4" dirty="0">
                <a:solidFill>
                  <a:schemeClr val="tx1"/>
                </a:solidFill>
                <a:latin typeface="Times New Roman" panose="02020603050405020304" pitchFamily="18" charset="0"/>
                <a:cs typeface="Times New Roman" panose="02020603050405020304" pitchFamily="18" charset="0"/>
              </a:rPr>
              <a:t>TRY(monthly)</a:t>
            </a:r>
            <a:endParaRPr sz="850" b="1" dirty="0">
              <a:solidFill>
                <a:schemeClr val="tx1"/>
              </a:solidFill>
              <a:latin typeface="Times New Roman" panose="02020603050405020304" pitchFamily="18" charset="0"/>
              <a:cs typeface="Times New Roman" panose="02020603050405020304" pitchFamily="18" charset="0"/>
            </a:endParaRPr>
          </a:p>
        </p:txBody>
      </p:sp>
      <p:sp>
        <p:nvSpPr>
          <p:cNvPr id="66"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en-US" sz="1800" kern="0" dirty="0">
                <a:ea typeface="+mn-ea"/>
                <a:cs typeface="Arial" panose="020B0604020202020204" pitchFamily="34" charset="0"/>
              </a:rPr>
              <a:t>Turkish PPP Healthcare </a:t>
            </a:r>
            <a:r>
              <a:rPr lang="tr-TR" sz="1800" kern="0" dirty="0">
                <a:ea typeface="+mn-ea"/>
                <a:cs typeface="Arial" panose="020B0604020202020204" pitchFamily="34" charset="0"/>
              </a:rPr>
              <a:t>PPPs</a:t>
            </a:r>
            <a:endParaRPr lang="en-US" sz="1800" kern="0" dirty="0">
              <a:ea typeface="+mn-ea"/>
              <a:cs typeface="Arial" panose="020B0604020202020204" pitchFamily="34" charset="0"/>
            </a:endParaRPr>
          </a:p>
        </p:txBody>
      </p:sp>
      <p:pic>
        <p:nvPicPr>
          <p:cNvPr id="67" name="Picture 66"/>
          <p:cNvPicPr>
            <a:picLocks noChangeAspect="1"/>
          </p:cNvPicPr>
          <p:nvPr/>
        </p:nvPicPr>
        <p:blipFill>
          <a:blip r:embed="rId2"/>
          <a:stretch>
            <a:fillRect/>
          </a:stretch>
        </p:blipFill>
        <p:spPr>
          <a:xfrm>
            <a:off x="7602996" y="320030"/>
            <a:ext cx="1066800" cy="361950"/>
          </a:xfrm>
          <a:prstGeom prst="rect">
            <a:avLst/>
          </a:prstGeom>
        </p:spPr>
      </p:pic>
      <p:sp>
        <p:nvSpPr>
          <p:cNvPr id="128" name="TextBox 127"/>
          <p:cNvSpPr txBox="1"/>
          <p:nvPr/>
        </p:nvSpPr>
        <p:spPr>
          <a:xfrm>
            <a:off x="2389579" y="6499590"/>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29" name="TextBox 128"/>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12</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904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3"/>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algn="l" defTabSz="914395" eaLnBrk="0" hangingPunct="0"/>
            <a:r>
              <a:rPr lang="tr-TR" altLang="en-US" sz="1100" dirty="0">
                <a:solidFill>
                  <a:schemeClr val="tx1"/>
                </a:solidFill>
                <a:latin typeface="Calibri" panose="020F0502020204030204" pitchFamily="34" charset="0"/>
                <a:cs typeface="Calibri" panose="020F0502020204030204" pitchFamily="34" charset="0"/>
              </a:rPr>
              <a:t>  </a:t>
            </a:r>
            <a:endParaRPr lang="tr-TR" altLang="en-US" sz="900" dirty="0">
              <a:solidFill>
                <a:schemeClr val="tx1"/>
              </a:solidFill>
            </a:endParaRPr>
          </a:p>
          <a:p>
            <a:pPr algn="l" defTabSz="914395" eaLnBrk="0" hangingPunct="0"/>
            <a:endParaRPr lang="tr-TR" altLang="en-US" sz="10900" dirty="0">
              <a:solidFill>
                <a:schemeClr val="tx1"/>
              </a:solidFill>
              <a:latin typeface="Calibri" panose="020F0502020204030204" pitchFamily="34" charset="0"/>
              <a:cs typeface="Calibri" panose="020F0502020204030204" pitchFamily="34" charset="0"/>
            </a:endParaRPr>
          </a:p>
        </p:txBody>
      </p:sp>
      <p:sp>
        <p:nvSpPr>
          <p:cNvPr id="4" name="AutoShape 2" descr="Image result for mutlular biyokÃ¼tle balÄ±kesir">
            <a:extLst>
              <a:ext uri="{FF2B5EF4-FFF2-40B4-BE49-F238E27FC236}">
                <a16:creationId xmlns:a16="http://schemas.microsoft.com/office/drawing/2014/main" id="{74B371CE-6D32-438C-9C0D-B390CEDD5E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Dikdörtgen 5"/>
          <p:cNvSpPr/>
          <p:nvPr/>
        </p:nvSpPr>
        <p:spPr>
          <a:xfrm>
            <a:off x="384107" y="935223"/>
            <a:ext cx="8208912" cy="877163"/>
          </a:xfrm>
          <a:prstGeom prst="rect">
            <a:avLst/>
          </a:prstGeom>
        </p:spPr>
        <p:txBody>
          <a:bodyPr wrap="square">
            <a:spAutoFit/>
          </a:bodyPr>
          <a:lstStyle/>
          <a:p>
            <a:pPr algn="just"/>
            <a:endParaRPr lang="en-GB" sz="1500" b="1" u="sng" dirty="0">
              <a:solidFill>
                <a:schemeClr val="tx1"/>
              </a:solidFill>
              <a:latin typeface="Times New Roman" panose="02020603050405020304" pitchFamily="18" charset="0"/>
              <a:cs typeface="Times New Roman" panose="02020603050405020304" pitchFamily="18" charset="0"/>
            </a:endParaRPr>
          </a:p>
          <a:p>
            <a:pPr algn="just"/>
            <a:r>
              <a:rPr lang="en-GB" sz="1200" dirty="0">
                <a:solidFill>
                  <a:schemeClr val="tx1"/>
                </a:solidFill>
                <a:latin typeface="Times New Roman" panose="02020603050405020304" pitchFamily="18" charset="0"/>
                <a:cs typeface="Times New Roman" panose="02020603050405020304" pitchFamily="18" charset="0"/>
              </a:rPr>
              <a:t>Two payments; Availability Payments and Service Payments are made to the SPV by the Turkish Government Ministry of Health in Turkish Lira (TRY).</a:t>
            </a:r>
          </a:p>
          <a:p>
            <a:pPr algn="just"/>
            <a:endParaRPr lang="en-GB" sz="1200" dirty="0">
              <a:solidFill>
                <a:schemeClr val="tx1"/>
              </a:solidFill>
              <a:latin typeface="Times New Roman" panose="02020603050405020304" pitchFamily="18" charset="0"/>
              <a:cs typeface="Times New Roman" panose="02020603050405020304" pitchFamily="18" charset="0"/>
            </a:endParaRPr>
          </a:p>
        </p:txBody>
      </p:sp>
      <p:sp>
        <p:nvSpPr>
          <p:cNvPr id="6" name="object 3"/>
          <p:cNvSpPr txBox="1"/>
          <p:nvPr/>
        </p:nvSpPr>
        <p:spPr>
          <a:xfrm>
            <a:off x="2195736" y="2207858"/>
            <a:ext cx="861058" cy="221678"/>
          </a:xfrm>
          <a:prstGeom prst="roundRect">
            <a:avLst/>
          </a:prstGeom>
          <a:solidFill>
            <a:srgbClr val="00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61265" rIns="0" bIns="0" rtlCol="0">
            <a:spAutoFit/>
          </a:bodyPr>
          <a:lstStyle/>
          <a:p>
            <a:pPr marL="142353">
              <a:spcBef>
                <a:spcPts val="481"/>
              </a:spcBef>
            </a:pPr>
            <a:r>
              <a:rPr sz="900" b="1" spc="-5" dirty="0">
                <a:solidFill>
                  <a:schemeClr val="tx1"/>
                </a:solidFill>
                <a:latin typeface="Times New Roman" panose="02020603050405020304" pitchFamily="18" charset="0"/>
                <a:cs typeface="Times New Roman" panose="02020603050405020304" pitchFamily="18" charset="0"/>
              </a:rPr>
              <a:t>Revenues</a:t>
            </a:r>
            <a:endParaRPr sz="900" dirty="0">
              <a:solidFill>
                <a:schemeClr val="tx1"/>
              </a:solidFill>
              <a:latin typeface="Times New Roman" panose="02020603050405020304" pitchFamily="18" charset="0"/>
              <a:cs typeface="Times New Roman" panose="02020603050405020304" pitchFamily="18" charset="0"/>
            </a:endParaRPr>
          </a:p>
        </p:txBody>
      </p:sp>
      <p:sp>
        <p:nvSpPr>
          <p:cNvPr id="8" name="object 7"/>
          <p:cNvSpPr txBox="1"/>
          <p:nvPr/>
        </p:nvSpPr>
        <p:spPr>
          <a:xfrm>
            <a:off x="3314618" y="2656725"/>
            <a:ext cx="848061" cy="312256"/>
          </a:xfrm>
          <a:prstGeom prst="roundRect">
            <a:avLst/>
          </a:prstGeom>
          <a:solidFill>
            <a:srgbClr val="9DC6E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20422" rIns="0" bIns="0" rtlCol="0">
            <a:spAutoFit/>
          </a:bodyPr>
          <a:lstStyle/>
          <a:p>
            <a:pPr marL="169983" marR="108116" indent="-55259">
              <a:spcBef>
                <a:spcPts val="161"/>
              </a:spcBef>
            </a:pPr>
            <a:r>
              <a:rPr sz="850" b="1" spc="-5" dirty="0">
                <a:solidFill>
                  <a:schemeClr val="tx1"/>
                </a:solidFill>
                <a:latin typeface="Times New Roman" panose="02020603050405020304" pitchFamily="18" charset="0"/>
                <a:cs typeface="Times New Roman" panose="02020603050405020304" pitchFamily="18" charset="0"/>
              </a:rPr>
              <a:t>Commercia</a:t>
            </a:r>
            <a:r>
              <a:rPr sz="850" b="1" dirty="0">
                <a:solidFill>
                  <a:schemeClr val="tx1"/>
                </a:solidFill>
                <a:latin typeface="Times New Roman" panose="02020603050405020304" pitchFamily="18" charset="0"/>
                <a:cs typeface="Times New Roman" panose="02020603050405020304" pitchFamily="18" charset="0"/>
              </a:rPr>
              <a:t>l  </a:t>
            </a:r>
            <a:r>
              <a:rPr sz="850" b="1" spc="-5" dirty="0">
                <a:solidFill>
                  <a:schemeClr val="tx1"/>
                </a:solidFill>
                <a:latin typeface="Times New Roman" panose="02020603050405020304" pitchFamily="18" charset="0"/>
                <a:cs typeface="Times New Roman" panose="02020603050405020304" pitchFamily="18" charset="0"/>
              </a:rPr>
              <a:t>Revenues</a:t>
            </a:r>
            <a:endParaRPr sz="850" dirty="0">
              <a:solidFill>
                <a:schemeClr val="tx1"/>
              </a:solidFill>
              <a:latin typeface="Times New Roman" panose="02020603050405020304" pitchFamily="18" charset="0"/>
              <a:cs typeface="Times New Roman" panose="02020603050405020304" pitchFamily="18" charset="0"/>
            </a:endParaRPr>
          </a:p>
        </p:txBody>
      </p:sp>
      <p:sp>
        <p:nvSpPr>
          <p:cNvPr id="10" name="object 8"/>
          <p:cNvSpPr/>
          <p:nvPr/>
        </p:nvSpPr>
        <p:spPr>
          <a:xfrm>
            <a:off x="3056434" y="1856613"/>
            <a:ext cx="259379" cy="489252"/>
          </a:xfrm>
          <a:custGeom>
            <a:avLst/>
            <a:gdLst/>
            <a:ahLst/>
            <a:cxnLst/>
            <a:rect l="l" t="t" r="r" b="b"/>
            <a:pathLst>
              <a:path w="275590" h="513714">
                <a:moveTo>
                  <a:pt x="0" y="513334"/>
                </a:moveTo>
                <a:lnTo>
                  <a:pt x="137540" y="513334"/>
                </a:lnTo>
                <a:lnTo>
                  <a:pt x="137540" y="0"/>
                </a:lnTo>
                <a:lnTo>
                  <a:pt x="275209" y="0"/>
                </a:lnTo>
              </a:path>
            </a:pathLst>
          </a:custGeom>
          <a:ln w="9144">
            <a:solidFill>
              <a:schemeClr val="tx1"/>
            </a:solidFill>
          </a:ln>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11" name="object 10"/>
          <p:cNvSpPr/>
          <p:nvPr/>
        </p:nvSpPr>
        <p:spPr>
          <a:xfrm>
            <a:off x="3056434" y="2345744"/>
            <a:ext cx="259379" cy="523119"/>
          </a:xfrm>
          <a:custGeom>
            <a:avLst/>
            <a:gdLst/>
            <a:ahLst/>
            <a:cxnLst/>
            <a:rect l="l" t="t" r="r" b="b"/>
            <a:pathLst>
              <a:path w="275590" h="549275">
                <a:moveTo>
                  <a:pt x="0" y="0"/>
                </a:moveTo>
                <a:lnTo>
                  <a:pt x="137540" y="0"/>
                </a:lnTo>
                <a:lnTo>
                  <a:pt x="137540" y="549275"/>
                </a:lnTo>
                <a:lnTo>
                  <a:pt x="275209" y="549275"/>
                </a:lnTo>
              </a:path>
            </a:pathLst>
          </a:custGeom>
          <a:ln w="9144">
            <a:solidFill>
              <a:schemeClr val="tx1"/>
            </a:solidFill>
          </a:ln>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12" name="object 11"/>
          <p:cNvSpPr txBox="1"/>
          <p:nvPr/>
        </p:nvSpPr>
        <p:spPr>
          <a:xfrm>
            <a:off x="4402914" y="1620503"/>
            <a:ext cx="848061" cy="312256"/>
          </a:xfrm>
          <a:prstGeom prst="round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20422" rIns="0" bIns="0" rtlCol="0">
            <a:spAutoFit/>
          </a:bodyPr>
          <a:lstStyle/>
          <a:p>
            <a:pPr marL="203619" marR="106314" indent="-91298">
              <a:spcBef>
                <a:spcPts val="161"/>
              </a:spcBef>
            </a:pPr>
            <a:r>
              <a:rPr sz="850" b="1" dirty="0">
                <a:solidFill>
                  <a:schemeClr val="tx1"/>
                </a:solidFill>
                <a:latin typeface="Times New Roman" panose="02020603050405020304" pitchFamily="18" charset="0"/>
                <a:cs typeface="Times New Roman" panose="02020603050405020304" pitchFamily="18" charset="0"/>
              </a:rPr>
              <a:t>Non-</a:t>
            </a:r>
            <a:r>
              <a:rPr sz="850" b="1" spc="-14" dirty="0">
                <a:solidFill>
                  <a:schemeClr val="tx1"/>
                </a:solidFill>
                <a:latin typeface="Times New Roman" panose="02020603050405020304" pitchFamily="18" charset="0"/>
                <a:cs typeface="Times New Roman" panose="02020603050405020304" pitchFamily="18" charset="0"/>
              </a:rPr>
              <a:t>v</a:t>
            </a:r>
            <a:r>
              <a:rPr sz="850" b="1" dirty="0">
                <a:solidFill>
                  <a:schemeClr val="tx1"/>
                </a:solidFill>
                <a:latin typeface="Times New Roman" panose="02020603050405020304" pitchFamily="18" charset="0"/>
                <a:cs typeface="Times New Roman" panose="02020603050405020304" pitchFamily="18" charset="0"/>
              </a:rPr>
              <a:t>olu</a:t>
            </a:r>
            <a:r>
              <a:rPr sz="850" b="1" spc="5" dirty="0">
                <a:solidFill>
                  <a:schemeClr val="tx1"/>
                </a:solidFill>
                <a:latin typeface="Times New Roman" panose="02020603050405020304" pitchFamily="18" charset="0"/>
                <a:cs typeface="Times New Roman" panose="02020603050405020304" pitchFamily="18" charset="0"/>
              </a:rPr>
              <a:t>m</a:t>
            </a:r>
            <a:r>
              <a:rPr sz="850" b="1" spc="-5" dirty="0">
                <a:solidFill>
                  <a:schemeClr val="tx1"/>
                </a:solidFill>
                <a:latin typeface="Times New Roman" panose="02020603050405020304" pitchFamily="18" charset="0"/>
                <a:cs typeface="Times New Roman" panose="02020603050405020304" pitchFamily="18" charset="0"/>
              </a:rPr>
              <a:t>e  Services</a:t>
            </a:r>
            <a:endParaRPr sz="850" dirty="0">
              <a:solidFill>
                <a:schemeClr val="tx1"/>
              </a:solidFill>
              <a:latin typeface="Times New Roman" panose="02020603050405020304" pitchFamily="18" charset="0"/>
              <a:cs typeface="Times New Roman" panose="02020603050405020304" pitchFamily="18" charset="0"/>
            </a:endParaRPr>
          </a:p>
        </p:txBody>
      </p:sp>
      <p:sp>
        <p:nvSpPr>
          <p:cNvPr id="13" name="object 12"/>
          <p:cNvSpPr txBox="1"/>
          <p:nvPr/>
        </p:nvSpPr>
        <p:spPr>
          <a:xfrm>
            <a:off x="4374605" y="2508823"/>
            <a:ext cx="848061" cy="441543"/>
          </a:xfrm>
          <a:prstGeom prst="round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6607" rIns="0" bIns="0" rtlCol="0">
            <a:spAutoFit/>
          </a:bodyPr>
          <a:lstStyle/>
          <a:p>
            <a:pPr marL="203619" marR="195811" indent="-1802">
              <a:spcBef>
                <a:spcPts val="52"/>
              </a:spcBef>
            </a:pPr>
            <a:r>
              <a:rPr sz="850" b="1" dirty="0">
                <a:solidFill>
                  <a:schemeClr val="tx1"/>
                </a:solidFill>
                <a:latin typeface="Times New Roman" panose="02020603050405020304" pitchFamily="18" charset="0"/>
                <a:cs typeface="Times New Roman" panose="02020603050405020304" pitchFamily="18" charset="0"/>
              </a:rPr>
              <a:t>Volume  </a:t>
            </a:r>
            <a:r>
              <a:rPr sz="850" b="1" spc="-5" dirty="0">
                <a:solidFill>
                  <a:schemeClr val="tx1"/>
                </a:solidFill>
                <a:latin typeface="Times New Roman" panose="02020603050405020304" pitchFamily="18" charset="0"/>
                <a:cs typeface="Times New Roman" panose="02020603050405020304" pitchFamily="18" charset="0"/>
              </a:rPr>
              <a:t>Based  Ser</a:t>
            </a:r>
            <a:r>
              <a:rPr sz="850" b="1" spc="-19" dirty="0">
                <a:solidFill>
                  <a:schemeClr val="tx1"/>
                </a:solidFill>
                <a:latin typeface="Times New Roman" panose="02020603050405020304" pitchFamily="18" charset="0"/>
                <a:cs typeface="Times New Roman" panose="02020603050405020304" pitchFamily="18" charset="0"/>
              </a:rPr>
              <a:t>v</a:t>
            </a:r>
            <a:r>
              <a:rPr sz="850" b="1" dirty="0">
                <a:solidFill>
                  <a:schemeClr val="tx1"/>
                </a:solidFill>
                <a:latin typeface="Times New Roman" panose="02020603050405020304" pitchFamily="18" charset="0"/>
                <a:cs typeface="Times New Roman" panose="02020603050405020304" pitchFamily="18" charset="0"/>
              </a:rPr>
              <a:t>ic</a:t>
            </a:r>
            <a:r>
              <a:rPr sz="850" b="1" spc="-5" dirty="0">
                <a:solidFill>
                  <a:schemeClr val="tx1"/>
                </a:solidFill>
                <a:latin typeface="Times New Roman" panose="02020603050405020304" pitchFamily="18" charset="0"/>
                <a:cs typeface="Times New Roman" panose="02020603050405020304" pitchFamily="18" charset="0"/>
              </a:rPr>
              <a:t>es</a:t>
            </a:r>
            <a:endParaRPr sz="850" dirty="0">
              <a:solidFill>
                <a:schemeClr val="tx1"/>
              </a:solidFill>
              <a:latin typeface="Times New Roman" panose="02020603050405020304" pitchFamily="18" charset="0"/>
              <a:cs typeface="Times New Roman" panose="02020603050405020304" pitchFamily="18" charset="0"/>
            </a:endParaRPr>
          </a:p>
        </p:txBody>
      </p:sp>
      <p:sp>
        <p:nvSpPr>
          <p:cNvPr id="14" name="object 13"/>
          <p:cNvSpPr/>
          <p:nvPr/>
        </p:nvSpPr>
        <p:spPr>
          <a:xfrm>
            <a:off x="4162679" y="1746546"/>
            <a:ext cx="252956" cy="435562"/>
          </a:xfrm>
          <a:custGeom>
            <a:avLst/>
            <a:gdLst/>
            <a:ahLst/>
            <a:cxnLst/>
            <a:rect l="l" t="t" r="r" b="b"/>
            <a:pathLst>
              <a:path w="226694" h="317500">
                <a:moveTo>
                  <a:pt x="0" y="317500"/>
                </a:moveTo>
                <a:lnTo>
                  <a:pt x="113283" y="317500"/>
                </a:lnTo>
                <a:lnTo>
                  <a:pt x="113283" y="0"/>
                </a:lnTo>
                <a:lnTo>
                  <a:pt x="226440" y="0"/>
                </a:lnTo>
              </a:path>
            </a:pathLst>
          </a:custGeom>
          <a:ln w="9144">
            <a:solidFill>
              <a:schemeClr val="tx1"/>
            </a:solidFill>
          </a:ln>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15" name="object 14"/>
          <p:cNvSpPr/>
          <p:nvPr/>
        </p:nvSpPr>
        <p:spPr>
          <a:xfrm>
            <a:off x="4170149" y="2327627"/>
            <a:ext cx="213360" cy="401968"/>
          </a:xfrm>
          <a:custGeom>
            <a:avLst/>
            <a:gdLst/>
            <a:ahLst/>
            <a:cxnLst/>
            <a:rect l="l" t="t" r="r" b="b"/>
            <a:pathLst>
              <a:path w="226694" h="378460">
                <a:moveTo>
                  <a:pt x="0" y="0"/>
                </a:moveTo>
                <a:lnTo>
                  <a:pt x="113283" y="0"/>
                </a:lnTo>
                <a:lnTo>
                  <a:pt x="113283" y="377951"/>
                </a:lnTo>
                <a:lnTo>
                  <a:pt x="226440" y="377951"/>
                </a:lnTo>
              </a:path>
            </a:pathLst>
          </a:custGeom>
          <a:ln w="9143">
            <a:solidFill>
              <a:schemeClr val="tx1"/>
            </a:solidFill>
          </a:ln>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16" name="object 15"/>
          <p:cNvSpPr txBox="1"/>
          <p:nvPr/>
        </p:nvSpPr>
        <p:spPr>
          <a:xfrm>
            <a:off x="5529258" y="2182108"/>
            <a:ext cx="986958" cy="229732"/>
          </a:xfrm>
          <a:prstGeom prst="roundRect">
            <a:avLst/>
          </a:prstGeom>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68474" rIns="0" bIns="0" rtlCol="0">
            <a:spAutoFit/>
          </a:bodyPr>
          <a:lstStyle/>
          <a:p>
            <a:pPr marL="166980">
              <a:spcBef>
                <a:spcPts val="539"/>
              </a:spcBef>
            </a:pPr>
            <a:r>
              <a:rPr sz="900" b="1" dirty="0">
                <a:solidFill>
                  <a:schemeClr val="tx1"/>
                </a:solidFill>
                <a:latin typeface="Times New Roman" panose="02020603050405020304" pitchFamily="18" charset="0"/>
                <a:cs typeface="Times New Roman" panose="02020603050405020304" pitchFamily="18" charset="0"/>
              </a:rPr>
              <a:t>Support</a:t>
            </a:r>
            <a:endParaRPr sz="900" dirty="0">
              <a:solidFill>
                <a:schemeClr val="tx1"/>
              </a:solidFill>
              <a:latin typeface="Times New Roman" panose="02020603050405020304" pitchFamily="18" charset="0"/>
              <a:cs typeface="Times New Roman" panose="02020603050405020304" pitchFamily="18" charset="0"/>
            </a:endParaRPr>
          </a:p>
        </p:txBody>
      </p:sp>
      <p:sp>
        <p:nvSpPr>
          <p:cNvPr id="17" name="object 16"/>
          <p:cNvSpPr txBox="1"/>
          <p:nvPr/>
        </p:nvSpPr>
        <p:spPr>
          <a:xfrm>
            <a:off x="5529258" y="3012879"/>
            <a:ext cx="1537952" cy="167536"/>
          </a:xfrm>
          <a:prstGeom prst="roundRect">
            <a:avLst/>
          </a:prstGeom>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20422" rIns="0" bIns="0" rtlCol="0">
            <a:spAutoFit/>
          </a:bodyPr>
          <a:lstStyle/>
          <a:p>
            <a:pPr marL="166980" marR="160373" indent="7208">
              <a:spcBef>
                <a:spcPts val="161"/>
              </a:spcBef>
            </a:pPr>
            <a:r>
              <a:rPr sz="850" b="1" spc="5" dirty="0">
                <a:solidFill>
                  <a:schemeClr val="tx1"/>
                </a:solidFill>
                <a:latin typeface="Times New Roman" panose="02020603050405020304" pitchFamily="18" charset="0"/>
                <a:cs typeface="Times New Roman" panose="02020603050405020304" pitchFamily="18" charset="0"/>
              </a:rPr>
              <a:t>M</a:t>
            </a:r>
            <a:r>
              <a:rPr sz="850" b="1" spc="-5" dirty="0">
                <a:solidFill>
                  <a:schemeClr val="tx1"/>
                </a:solidFill>
                <a:latin typeface="Times New Roman" panose="02020603050405020304" pitchFamily="18" charset="0"/>
                <a:cs typeface="Times New Roman" panose="02020603050405020304" pitchFamily="18" charset="0"/>
              </a:rPr>
              <a:t>e</a:t>
            </a:r>
            <a:r>
              <a:rPr sz="850" b="1" dirty="0">
                <a:solidFill>
                  <a:schemeClr val="tx1"/>
                </a:solidFill>
                <a:latin typeface="Times New Roman" panose="02020603050405020304" pitchFamily="18" charset="0"/>
                <a:cs typeface="Times New Roman" panose="02020603050405020304" pitchFamily="18" charset="0"/>
              </a:rPr>
              <a:t>di</a:t>
            </a:r>
            <a:r>
              <a:rPr sz="850" b="1" spc="-5" dirty="0">
                <a:solidFill>
                  <a:schemeClr val="tx1"/>
                </a:solidFill>
                <a:latin typeface="Times New Roman" panose="02020603050405020304" pitchFamily="18" charset="0"/>
                <a:cs typeface="Times New Roman" panose="02020603050405020304" pitchFamily="18" charset="0"/>
              </a:rPr>
              <a:t>ca</a:t>
            </a:r>
            <a:r>
              <a:rPr sz="850" b="1" dirty="0">
                <a:solidFill>
                  <a:schemeClr val="tx1"/>
                </a:solidFill>
                <a:latin typeface="Times New Roman" panose="02020603050405020304" pitchFamily="18" charset="0"/>
                <a:cs typeface="Times New Roman" panose="02020603050405020304" pitchFamily="18" charset="0"/>
              </a:rPr>
              <a:t>l  Suppo</a:t>
            </a:r>
            <a:r>
              <a:rPr sz="850" b="1" spc="-5" dirty="0">
                <a:solidFill>
                  <a:schemeClr val="tx1"/>
                </a:solidFill>
                <a:latin typeface="Times New Roman" panose="02020603050405020304" pitchFamily="18" charset="0"/>
                <a:cs typeface="Times New Roman" panose="02020603050405020304" pitchFamily="18" charset="0"/>
              </a:rPr>
              <a:t>rt</a:t>
            </a:r>
            <a:endParaRPr sz="850" dirty="0">
              <a:solidFill>
                <a:schemeClr val="tx1"/>
              </a:solidFill>
              <a:latin typeface="Times New Roman" panose="02020603050405020304" pitchFamily="18" charset="0"/>
              <a:cs typeface="Times New Roman" panose="02020603050405020304" pitchFamily="18" charset="0"/>
            </a:endParaRPr>
          </a:p>
        </p:txBody>
      </p:sp>
      <p:sp>
        <p:nvSpPr>
          <p:cNvPr id="18" name="object 17"/>
          <p:cNvSpPr/>
          <p:nvPr/>
        </p:nvSpPr>
        <p:spPr>
          <a:xfrm>
            <a:off x="5222307" y="2318542"/>
            <a:ext cx="307191" cy="345924"/>
          </a:xfrm>
          <a:custGeom>
            <a:avLst/>
            <a:gdLst/>
            <a:ahLst/>
            <a:cxnLst/>
            <a:rect l="l" t="t" r="r" b="b"/>
            <a:pathLst>
              <a:path w="326389" h="363219">
                <a:moveTo>
                  <a:pt x="0" y="363092"/>
                </a:moveTo>
                <a:lnTo>
                  <a:pt x="163195" y="363092"/>
                </a:lnTo>
                <a:lnTo>
                  <a:pt x="163195" y="0"/>
                </a:lnTo>
                <a:lnTo>
                  <a:pt x="326389" y="0"/>
                </a:lnTo>
              </a:path>
            </a:pathLst>
          </a:custGeom>
          <a:ln w="9144">
            <a:solidFill>
              <a:schemeClr val="tx1"/>
            </a:solidFill>
          </a:ln>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19" name="object 18"/>
          <p:cNvSpPr/>
          <p:nvPr/>
        </p:nvSpPr>
        <p:spPr>
          <a:xfrm>
            <a:off x="5222307" y="2774345"/>
            <a:ext cx="307191" cy="310542"/>
          </a:xfrm>
          <a:custGeom>
            <a:avLst/>
            <a:gdLst/>
            <a:ahLst/>
            <a:cxnLst/>
            <a:rect l="l" t="t" r="r" b="b"/>
            <a:pathLst>
              <a:path w="326389" h="153669">
                <a:moveTo>
                  <a:pt x="0" y="0"/>
                </a:moveTo>
                <a:lnTo>
                  <a:pt x="163195" y="0"/>
                </a:lnTo>
                <a:lnTo>
                  <a:pt x="163195" y="153288"/>
                </a:lnTo>
                <a:lnTo>
                  <a:pt x="326389" y="153288"/>
                </a:lnTo>
              </a:path>
            </a:pathLst>
          </a:custGeom>
          <a:ln w="9144">
            <a:solidFill>
              <a:schemeClr val="tx1"/>
            </a:solidFill>
          </a:ln>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580742" y="3822046"/>
            <a:ext cx="8383746" cy="1384995"/>
          </a:xfrm>
          <a:prstGeom prst="rect">
            <a:avLst/>
          </a:prstGeom>
          <a:noFill/>
        </p:spPr>
        <p:txBody>
          <a:bodyPr wrap="square" rtlCol="0">
            <a:spAutoFit/>
          </a:bodyPr>
          <a:lstStyle/>
          <a:p>
            <a:pPr algn="l"/>
            <a:r>
              <a:rPr lang="en-GB" sz="1200" b="1" u="sng" dirty="0">
                <a:solidFill>
                  <a:schemeClr val="tx1"/>
                </a:solidFill>
                <a:latin typeface="Times New Roman" panose="02020603050405020304" pitchFamily="18" charset="0"/>
                <a:cs typeface="Times New Roman" panose="02020603050405020304" pitchFamily="18" charset="0"/>
              </a:rPr>
              <a:t>1. Availability Payments:</a:t>
            </a:r>
          </a:p>
          <a:p>
            <a:pPr marL="285750" indent="-285750" algn="l">
              <a:buFont typeface="Wingdings" panose="05000000000000000000" pitchFamily="2" charset="2"/>
              <a:buChar char="v"/>
            </a:pPr>
            <a:r>
              <a:rPr lang="en-GB" sz="1200" dirty="0">
                <a:solidFill>
                  <a:schemeClr val="tx1"/>
                </a:solidFill>
                <a:latin typeface="Times New Roman" panose="02020603050405020304" pitchFamily="18" charset="0"/>
                <a:cs typeface="Times New Roman" panose="02020603050405020304" pitchFamily="18" charset="0"/>
              </a:rPr>
              <a:t>Composed of 90% of EBITDA; Collected independent of hospital occupancy rates (Fixed Income),</a:t>
            </a:r>
          </a:p>
          <a:p>
            <a:pPr marL="285750" indent="-285750" algn="l">
              <a:buFont typeface="Wingdings" panose="05000000000000000000" pitchFamily="2" charset="2"/>
              <a:buChar char="v"/>
            </a:pPr>
            <a:r>
              <a:rPr lang="en-GB" sz="1200" dirty="0">
                <a:solidFill>
                  <a:schemeClr val="tx1"/>
                </a:solidFill>
                <a:latin typeface="Times New Roman" panose="02020603050405020304" pitchFamily="18" charset="0"/>
                <a:cs typeface="Times New Roman" panose="02020603050405020304" pitchFamily="18" charset="0"/>
              </a:rPr>
              <a:t>Guaranteed by </a:t>
            </a:r>
            <a:r>
              <a:rPr lang="en-GB" sz="1200" dirty="0" err="1">
                <a:solidFill>
                  <a:schemeClr val="tx1"/>
                </a:solidFill>
                <a:latin typeface="Times New Roman" panose="02020603050405020304" pitchFamily="18" charset="0"/>
                <a:cs typeface="Times New Roman" panose="02020603050405020304" pitchFamily="18" charset="0"/>
              </a:rPr>
              <a:t>MoH</a:t>
            </a:r>
            <a:r>
              <a:rPr lang="en-GB" sz="1200" dirty="0">
                <a:solidFill>
                  <a:schemeClr val="tx1"/>
                </a:solidFill>
                <a:latin typeface="Times New Roman" panose="02020603050405020304" pitchFamily="18" charset="0"/>
                <a:cs typeface="Times New Roman" panose="02020603050405020304" pitchFamily="18" charset="0"/>
              </a:rPr>
              <a:t>,</a:t>
            </a:r>
          </a:p>
          <a:p>
            <a:pPr marL="285750" indent="-285750" algn="l">
              <a:buFont typeface="Wingdings" panose="05000000000000000000" pitchFamily="2" charset="2"/>
              <a:buChar char="v"/>
            </a:pPr>
            <a:r>
              <a:rPr lang="en-GB" sz="1200" dirty="0">
                <a:solidFill>
                  <a:schemeClr val="tx1"/>
                </a:solidFill>
                <a:latin typeface="Times New Roman" panose="02020603050405020304" pitchFamily="18" charset="0"/>
                <a:cs typeface="Times New Roman" panose="02020603050405020304" pitchFamily="18" charset="0"/>
              </a:rPr>
              <a:t>Payable quarterly in advance and denominated in TRY,</a:t>
            </a:r>
          </a:p>
          <a:p>
            <a:pPr marL="285750" indent="-285750" algn="l">
              <a:buFont typeface="Wingdings" panose="05000000000000000000" pitchFamily="2" charset="2"/>
              <a:buChar char="v"/>
            </a:pPr>
            <a:r>
              <a:rPr lang="en-GB" sz="1200" dirty="0">
                <a:solidFill>
                  <a:schemeClr val="tx1"/>
                </a:solidFill>
                <a:latin typeface="Times New Roman" panose="02020603050405020304" pitchFamily="18" charset="0"/>
                <a:cs typeface="Times New Roman" panose="02020603050405020304" pitchFamily="18" charset="0"/>
              </a:rPr>
              <a:t>Adjusted quarterly by inflation and devaluation (Protection),</a:t>
            </a:r>
          </a:p>
          <a:p>
            <a:pPr marL="285750" indent="-285750" algn="l">
              <a:buFont typeface="Wingdings" panose="05000000000000000000" pitchFamily="2" charset="2"/>
              <a:buChar char="v"/>
            </a:pPr>
            <a:r>
              <a:rPr lang="en-GB" sz="1200" dirty="0">
                <a:solidFill>
                  <a:schemeClr val="tx1"/>
                </a:solidFill>
                <a:latin typeface="Times New Roman" panose="02020603050405020304" pitchFamily="18" charset="0"/>
                <a:cs typeface="Times New Roman" panose="02020603050405020304" pitchFamily="18" charset="0"/>
              </a:rPr>
              <a:t>The correction factor (CF) provides mitigation should currency devaluation be more than inflation such that the EUR value of the AP cannot be lower in any period than the preceding period.</a:t>
            </a:r>
          </a:p>
        </p:txBody>
      </p:sp>
      <p:sp>
        <p:nvSpPr>
          <p:cNvPr id="58" name="object 4"/>
          <p:cNvSpPr/>
          <p:nvPr/>
        </p:nvSpPr>
        <p:spPr>
          <a:xfrm>
            <a:off x="3314618" y="1645079"/>
            <a:ext cx="848061" cy="307824"/>
          </a:xfrm>
          <a:prstGeom prst="roundRect">
            <a:avLst/>
          </a:prstGeom>
          <a:solidFill>
            <a:srgbClr val="9DC6E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59" name="object 6"/>
          <p:cNvSpPr/>
          <p:nvPr/>
        </p:nvSpPr>
        <p:spPr>
          <a:xfrm>
            <a:off x="3314618" y="2150176"/>
            <a:ext cx="848061" cy="309638"/>
          </a:xfrm>
          <a:prstGeom prst="roundRect">
            <a:avLst/>
          </a:prstGeom>
          <a:solidFill>
            <a:srgbClr val="9DC6E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solidFill>
                <a:schemeClr val="tx1"/>
              </a:solidFill>
              <a:latin typeface="Times New Roman" panose="02020603050405020304" pitchFamily="18" charset="0"/>
              <a:cs typeface="Times New Roman" panose="02020603050405020304" pitchFamily="18" charset="0"/>
            </a:endParaRPr>
          </a:p>
        </p:txBody>
      </p:sp>
      <p:sp>
        <p:nvSpPr>
          <p:cNvPr id="60" name="object 22"/>
          <p:cNvSpPr txBox="1"/>
          <p:nvPr/>
        </p:nvSpPr>
        <p:spPr>
          <a:xfrm>
            <a:off x="3382167" y="1653304"/>
            <a:ext cx="732715" cy="307777"/>
          </a:xfrm>
          <a:prstGeom prst="rect">
            <a:avLst/>
          </a:prstGeom>
        </p:spPr>
        <p:txBody>
          <a:bodyPr vert="horz" wrap="square" lIns="0" tIns="0" rIns="0" bIns="0" rtlCol="0">
            <a:spAutoFit/>
          </a:bodyPr>
          <a:lstStyle/>
          <a:p>
            <a:pPr>
              <a:lnSpc>
                <a:spcPts val="1154"/>
              </a:lnSpc>
            </a:pPr>
            <a:r>
              <a:rPr lang="tr-TR" sz="900" b="1" dirty="0" err="1">
                <a:solidFill>
                  <a:schemeClr val="tx1"/>
                </a:solidFill>
                <a:latin typeface="Times New Roman" panose="02020603050405020304" pitchFamily="18" charset="0"/>
                <a:cs typeface="Times New Roman" panose="02020603050405020304" pitchFamily="18" charset="0"/>
              </a:rPr>
              <a:t>Availability</a:t>
            </a:r>
            <a:r>
              <a:rPr lang="tr-TR" sz="900" b="1" dirty="0">
                <a:solidFill>
                  <a:schemeClr val="tx1"/>
                </a:solidFill>
                <a:latin typeface="Times New Roman" panose="02020603050405020304" pitchFamily="18" charset="0"/>
                <a:cs typeface="Times New Roman" panose="02020603050405020304" pitchFamily="18" charset="0"/>
              </a:rPr>
              <a:t> </a:t>
            </a:r>
            <a:r>
              <a:rPr lang="tr-TR" sz="900" b="1" dirty="0" err="1">
                <a:solidFill>
                  <a:schemeClr val="tx1"/>
                </a:solidFill>
                <a:latin typeface="Times New Roman" panose="02020603050405020304" pitchFamily="18" charset="0"/>
                <a:cs typeface="Times New Roman" panose="02020603050405020304" pitchFamily="18" charset="0"/>
              </a:rPr>
              <a:t>Payments</a:t>
            </a:r>
            <a:endParaRPr lang="tr-TR" sz="1600" b="1" baseline="-30303" dirty="0">
              <a:solidFill>
                <a:schemeClr val="tx1"/>
              </a:solidFill>
              <a:latin typeface="Times New Roman" panose="02020603050405020304" pitchFamily="18" charset="0"/>
              <a:cs typeface="Times New Roman" panose="02020603050405020304" pitchFamily="18" charset="0"/>
            </a:endParaRPr>
          </a:p>
        </p:txBody>
      </p:sp>
      <p:sp>
        <p:nvSpPr>
          <p:cNvPr id="61" name="object 22"/>
          <p:cNvSpPr txBox="1"/>
          <p:nvPr/>
        </p:nvSpPr>
        <p:spPr>
          <a:xfrm>
            <a:off x="3372290" y="2164653"/>
            <a:ext cx="732715" cy="296363"/>
          </a:xfrm>
          <a:prstGeom prst="rect">
            <a:avLst/>
          </a:prstGeom>
        </p:spPr>
        <p:txBody>
          <a:bodyPr vert="horz" wrap="square" lIns="0" tIns="0" rIns="0" bIns="0" rtlCol="0">
            <a:spAutoFit/>
          </a:bodyPr>
          <a:lstStyle/>
          <a:p>
            <a:pPr>
              <a:lnSpc>
                <a:spcPts val="1154"/>
              </a:lnSpc>
            </a:pPr>
            <a:r>
              <a:rPr lang="tr-TR" sz="900" b="1" dirty="0">
                <a:solidFill>
                  <a:schemeClr val="tx1"/>
                </a:solidFill>
                <a:latin typeface="Times New Roman" panose="02020603050405020304" pitchFamily="18" charset="0"/>
                <a:cs typeface="Times New Roman" panose="02020603050405020304" pitchFamily="18" charset="0"/>
              </a:rPr>
              <a:t>Service</a:t>
            </a:r>
          </a:p>
          <a:p>
            <a:pPr>
              <a:lnSpc>
                <a:spcPts val="1154"/>
              </a:lnSpc>
            </a:pPr>
            <a:r>
              <a:rPr lang="tr-TR" sz="900" b="1" dirty="0" err="1">
                <a:solidFill>
                  <a:schemeClr val="tx1"/>
                </a:solidFill>
                <a:latin typeface="Times New Roman" panose="02020603050405020304" pitchFamily="18" charset="0"/>
                <a:cs typeface="Times New Roman" panose="02020603050405020304" pitchFamily="18" charset="0"/>
              </a:rPr>
              <a:t>Payments</a:t>
            </a:r>
            <a:endParaRPr lang="tr-TR" sz="1600" b="1" baseline="-30303" dirty="0">
              <a:solidFill>
                <a:schemeClr val="tx1"/>
              </a:solidFill>
              <a:latin typeface="Times New Roman" panose="02020603050405020304" pitchFamily="18" charset="0"/>
              <a:cs typeface="Times New Roman" panose="02020603050405020304" pitchFamily="18" charset="0"/>
            </a:endParaRPr>
          </a:p>
        </p:txBody>
      </p:sp>
      <p:cxnSp>
        <p:nvCxnSpPr>
          <p:cNvPr id="68" name="Straight Connector 67"/>
          <p:cNvCxnSpPr>
            <a:stCxn id="59" idx="1"/>
          </p:cNvCxnSpPr>
          <p:nvPr/>
        </p:nvCxnSpPr>
        <p:spPr bwMode="auto">
          <a:xfrm flipH="1">
            <a:off x="3185338" y="2304995"/>
            <a:ext cx="129280" cy="4074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6"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en-US" sz="1800" kern="0" dirty="0">
                <a:ea typeface="+mn-ea"/>
                <a:cs typeface="Arial" panose="020B0604020202020204" pitchFamily="34" charset="0"/>
              </a:rPr>
              <a:t>Turkish PPP Healthcare </a:t>
            </a:r>
            <a:r>
              <a:rPr lang="tr-TR" sz="1800" kern="0" dirty="0">
                <a:ea typeface="+mn-ea"/>
                <a:cs typeface="Arial" panose="020B0604020202020204" pitchFamily="34" charset="0"/>
              </a:rPr>
              <a:t>PPPs</a:t>
            </a:r>
            <a:endParaRPr lang="en-US" sz="1800" kern="0" dirty="0">
              <a:ea typeface="+mn-ea"/>
              <a:cs typeface="Arial" panose="020B0604020202020204" pitchFamily="34" charset="0"/>
            </a:endParaRPr>
          </a:p>
        </p:txBody>
      </p:sp>
      <p:pic>
        <p:nvPicPr>
          <p:cNvPr id="57" name="Picture 56"/>
          <p:cNvPicPr>
            <a:picLocks noChangeAspect="1"/>
          </p:cNvPicPr>
          <p:nvPr/>
        </p:nvPicPr>
        <p:blipFill>
          <a:blip r:embed="rId2"/>
          <a:stretch>
            <a:fillRect/>
          </a:stretch>
        </p:blipFill>
        <p:spPr>
          <a:xfrm>
            <a:off x="7602996" y="320030"/>
            <a:ext cx="1066800" cy="361950"/>
          </a:xfrm>
          <a:prstGeom prst="rect">
            <a:avLst/>
          </a:prstGeom>
        </p:spPr>
      </p:pic>
      <p:sp>
        <p:nvSpPr>
          <p:cNvPr id="62" name="TextBox 61"/>
          <p:cNvSpPr txBox="1"/>
          <p:nvPr/>
        </p:nvSpPr>
        <p:spPr>
          <a:xfrm>
            <a:off x="2389579" y="6499590"/>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13</a:t>
            </a:r>
          </a:p>
        </p:txBody>
      </p:sp>
    </p:spTree>
    <p:extLst>
      <p:ext uri="{BB962C8B-B14F-4D97-AF65-F5344CB8AC3E}">
        <p14:creationId xmlns:p14="http://schemas.microsoft.com/office/powerpoint/2010/main" val="510472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3"/>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algn="l" defTabSz="914395" eaLnBrk="0" hangingPunct="0"/>
            <a:r>
              <a:rPr lang="tr-TR" altLang="en-US" sz="1100" dirty="0">
                <a:solidFill>
                  <a:schemeClr val="tx1"/>
                </a:solidFill>
                <a:latin typeface="Calibri" panose="020F0502020204030204" pitchFamily="34" charset="0"/>
                <a:cs typeface="Calibri" panose="020F0502020204030204" pitchFamily="34" charset="0"/>
              </a:rPr>
              <a:t>  </a:t>
            </a:r>
            <a:endParaRPr lang="tr-TR" altLang="en-US" sz="900" dirty="0">
              <a:solidFill>
                <a:schemeClr val="tx1"/>
              </a:solidFill>
            </a:endParaRPr>
          </a:p>
          <a:p>
            <a:pPr algn="l" defTabSz="914395" eaLnBrk="0" hangingPunct="0"/>
            <a:endParaRPr lang="tr-TR" altLang="en-US" sz="10900" dirty="0">
              <a:solidFill>
                <a:schemeClr val="tx1"/>
              </a:solidFill>
              <a:latin typeface="Calibri" panose="020F0502020204030204" pitchFamily="34" charset="0"/>
              <a:cs typeface="Calibri" panose="020F0502020204030204" pitchFamily="34" charset="0"/>
            </a:endParaRPr>
          </a:p>
        </p:txBody>
      </p:sp>
      <p:sp>
        <p:nvSpPr>
          <p:cNvPr id="9"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en-US" sz="1800" kern="0" dirty="0">
                <a:ea typeface="+mn-ea"/>
                <a:cs typeface="Arial" panose="020B0604020202020204" pitchFamily="34" charset="0"/>
              </a:rPr>
              <a:t>Turkish PPP Healthcare </a:t>
            </a:r>
            <a:r>
              <a:rPr lang="tr-TR" sz="1800" kern="0" dirty="0">
                <a:ea typeface="+mn-ea"/>
                <a:cs typeface="Arial" panose="020B0604020202020204" pitchFamily="34" charset="0"/>
              </a:rPr>
              <a:t>PPPs</a:t>
            </a:r>
            <a:endParaRPr lang="en-US" sz="1800" kern="0" dirty="0">
              <a:ea typeface="+mn-ea"/>
              <a:cs typeface="Arial" panose="020B0604020202020204" pitchFamily="34" charset="0"/>
            </a:endParaRPr>
          </a:p>
        </p:txBody>
      </p:sp>
      <p:sp>
        <p:nvSpPr>
          <p:cNvPr id="6" name="TextBox 5"/>
          <p:cNvSpPr txBox="1"/>
          <p:nvPr/>
        </p:nvSpPr>
        <p:spPr>
          <a:xfrm>
            <a:off x="314003" y="1156682"/>
            <a:ext cx="8806227" cy="276999"/>
          </a:xfrm>
          <a:prstGeom prst="rect">
            <a:avLst/>
          </a:prstGeom>
          <a:noFill/>
        </p:spPr>
        <p:txBody>
          <a:bodyPr wrap="square" rtlCol="0">
            <a:spAutoFit/>
          </a:bodyPr>
          <a:lstStyle/>
          <a:p>
            <a:pPr algn="l"/>
            <a:r>
              <a:rPr lang="tr-TR" sz="1200" b="1" u="sng" dirty="0">
                <a:solidFill>
                  <a:schemeClr val="tx1"/>
                </a:solidFill>
                <a:latin typeface="Times New Roman" panose="02020603050405020304" pitchFamily="18" charset="0"/>
                <a:cs typeface="Times New Roman" panose="02020603050405020304" pitchFamily="18" charset="0"/>
              </a:rPr>
              <a:t>2. Service </a:t>
            </a:r>
            <a:r>
              <a:rPr lang="tr-TR" sz="1200" b="1" u="sng" dirty="0" err="1">
                <a:solidFill>
                  <a:schemeClr val="tx1"/>
                </a:solidFill>
                <a:latin typeface="Times New Roman" panose="02020603050405020304" pitchFamily="18" charset="0"/>
                <a:cs typeface="Times New Roman" panose="02020603050405020304" pitchFamily="18" charset="0"/>
              </a:rPr>
              <a:t>Payments</a:t>
            </a:r>
            <a:r>
              <a:rPr lang="tr-TR" sz="1200" b="1" u="sng" dirty="0">
                <a:solidFill>
                  <a:schemeClr val="tx1"/>
                </a:solidFill>
                <a:latin typeface="Times New Roman" panose="02020603050405020304" pitchFamily="18" charset="0"/>
                <a:cs typeface="Times New Roman" panose="02020603050405020304" pitchFamily="18" charset="0"/>
              </a:rPr>
              <a:t>:</a:t>
            </a:r>
            <a:endParaRPr lang="tr-TR" sz="1200" u="sng"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2123" y="1479847"/>
            <a:ext cx="8828108" cy="2677656"/>
          </a:xfrm>
          <a:prstGeom prst="rect">
            <a:avLst/>
          </a:prstGeom>
          <a:noFill/>
        </p:spPr>
        <p:txBody>
          <a:bodyPr wrap="square" rtlCol="0">
            <a:spAutoFit/>
          </a:bodyPr>
          <a:lstStyle/>
          <a:p>
            <a:pPr marL="171450" indent="-17145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19 support services (P1+P2) will be provided by the SPV; 12 non-volume services  and 7 volume services</a:t>
            </a:r>
          </a:p>
          <a:p>
            <a:pPr marL="171450" indent="-17145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Payments will be paid by monthly by the </a:t>
            </a:r>
            <a:r>
              <a:rPr lang="en-GB" sz="1200" dirty="0" err="1">
                <a:solidFill>
                  <a:schemeClr val="tx1"/>
                </a:solidFill>
                <a:latin typeface="Times New Roman" panose="02020603050405020304" pitchFamily="18" charset="0"/>
                <a:cs typeface="Times New Roman" panose="02020603050405020304" pitchFamily="18" charset="0"/>
              </a:rPr>
              <a:t>MoH</a:t>
            </a:r>
            <a:r>
              <a:rPr lang="en-GB" sz="1200" dirty="0">
                <a:solidFill>
                  <a:schemeClr val="tx1"/>
                </a:solidFill>
                <a:latin typeface="Times New Roman" panose="02020603050405020304" pitchFamily="18" charset="0"/>
                <a:cs typeface="Times New Roman" panose="02020603050405020304" pitchFamily="18" charset="0"/>
              </a:rPr>
              <a:t> to the SPV in TRY,</a:t>
            </a:r>
          </a:p>
          <a:p>
            <a:pPr marL="171450" indent="-17145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Guaranteed by </a:t>
            </a:r>
            <a:r>
              <a:rPr lang="en-GB" sz="1200" dirty="0" err="1">
                <a:solidFill>
                  <a:schemeClr val="tx1"/>
                </a:solidFill>
                <a:latin typeface="Times New Roman" panose="02020603050405020304" pitchFamily="18" charset="0"/>
                <a:cs typeface="Times New Roman" panose="02020603050405020304" pitchFamily="18" charset="0"/>
              </a:rPr>
              <a:t>MoH</a:t>
            </a:r>
            <a:r>
              <a:rPr lang="en-GB" sz="1200" dirty="0">
                <a:solidFill>
                  <a:schemeClr val="tx1"/>
                </a:solidFill>
                <a:latin typeface="Times New Roman" panose="02020603050405020304" pitchFamily="18" charset="0"/>
                <a:cs typeface="Times New Roman" panose="02020603050405020304" pitchFamily="18" charset="0"/>
              </a:rPr>
              <a:t> for certain volumes for volume based services (</a:t>
            </a:r>
            <a:r>
              <a:rPr lang="en-GB" sz="1200" dirty="0" err="1">
                <a:solidFill>
                  <a:schemeClr val="tx1"/>
                </a:solidFill>
                <a:latin typeface="Times New Roman" panose="02020603050405020304" pitchFamily="18" charset="0"/>
                <a:cs typeface="Times New Roman" panose="02020603050405020304" pitchFamily="18" charset="0"/>
              </a:rPr>
              <a:t>MoH</a:t>
            </a:r>
            <a:r>
              <a:rPr lang="en-GB" sz="1200" dirty="0">
                <a:solidFill>
                  <a:schemeClr val="tx1"/>
                </a:solidFill>
                <a:latin typeface="Times New Roman" panose="02020603050405020304" pitchFamily="18" charset="0"/>
                <a:cs typeface="Times New Roman" panose="02020603050405020304" pitchFamily="18" charset="0"/>
              </a:rPr>
              <a:t> will  pay a discounted unitary price for amounts exceeding the guaranteed volume),</a:t>
            </a:r>
          </a:p>
          <a:p>
            <a:pPr marL="171450" indent="-17145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Until now, </a:t>
            </a:r>
            <a:r>
              <a:rPr lang="en-GB" sz="1200" dirty="0" err="1">
                <a:solidFill>
                  <a:schemeClr val="tx1"/>
                </a:solidFill>
                <a:latin typeface="Times New Roman" panose="02020603050405020304" pitchFamily="18" charset="0"/>
                <a:cs typeface="Times New Roman" panose="02020603050405020304" pitchFamily="18" charset="0"/>
              </a:rPr>
              <a:t>MoH</a:t>
            </a:r>
            <a:r>
              <a:rPr lang="en-GB" sz="1200" dirty="0">
                <a:solidFill>
                  <a:schemeClr val="tx1"/>
                </a:solidFill>
                <a:latin typeface="Times New Roman" panose="02020603050405020304" pitchFamily="18" charset="0"/>
                <a:cs typeface="Times New Roman" panose="02020603050405020304" pitchFamily="18" charset="0"/>
              </a:rPr>
              <a:t> guarantees a minimum </a:t>
            </a:r>
            <a:r>
              <a:rPr lang="en-GB" sz="1200" b="1" dirty="0">
                <a:solidFill>
                  <a:schemeClr val="tx1"/>
                </a:solidFill>
                <a:latin typeface="Times New Roman" panose="02020603050405020304" pitchFamily="18" charset="0"/>
                <a:cs typeface="Times New Roman" panose="02020603050405020304" pitchFamily="18" charset="0"/>
              </a:rPr>
              <a:t>70% </a:t>
            </a:r>
            <a:r>
              <a:rPr lang="en-GB" sz="1200" dirty="0">
                <a:solidFill>
                  <a:schemeClr val="tx1"/>
                </a:solidFill>
                <a:latin typeface="Times New Roman" panose="02020603050405020304" pitchFamily="18" charset="0"/>
                <a:cs typeface="Times New Roman" panose="02020603050405020304" pitchFamily="18" charset="0"/>
              </a:rPr>
              <a:t>of the potential volume based services and the base case financial model only assumes this </a:t>
            </a:r>
            <a:r>
              <a:rPr lang="en-GB" sz="1200" b="1" dirty="0">
                <a:solidFill>
                  <a:schemeClr val="tx1"/>
                </a:solidFill>
                <a:latin typeface="Times New Roman" panose="02020603050405020304" pitchFamily="18" charset="0"/>
                <a:cs typeface="Times New Roman" panose="02020603050405020304" pitchFamily="18" charset="0"/>
              </a:rPr>
              <a:t>70% </a:t>
            </a:r>
            <a:r>
              <a:rPr lang="en-GB" sz="1200" dirty="0">
                <a:solidFill>
                  <a:schemeClr val="tx1"/>
                </a:solidFill>
                <a:latin typeface="Times New Roman" panose="02020603050405020304" pitchFamily="18" charset="0"/>
                <a:cs typeface="Times New Roman" panose="02020603050405020304" pitchFamily="18" charset="0"/>
              </a:rPr>
              <a:t>payment, thus excluding any payments which are subject to volume risk</a:t>
            </a:r>
          </a:p>
          <a:p>
            <a:pPr marL="171450" indent="-17145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Payments will be adjusted by inflation annually; each period at the average of Turkish CPI and Turkish PPI (except medical support services),</a:t>
            </a:r>
          </a:p>
          <a:p>
            <a:pPr marL="171450" indent="-17145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Medical support services (which are all volume based) are not inflated in this way. Instead the unit price of these services are increased periodically in line with nationally agreed unit prices for medical services by </a:t>
            </a:r>
            <a:r>
              <a:rPr lang="en-GB" sz="1200" dirty="0" err="1">
                <a:solidFill>
                  <a:schemeClr val="tx1"/>
                </a:solidFill>
                <a:latin typeface="Times New Roman" panose="02020603050405020304" pitchFamily="18" charset="0"/>
                <a:cs typeface="Times New Roman" panose="02020603050405020304" pitchFamily="18" charset="0"/>
              </a:rPr>
              <a:t>MoH</a:t>
            </a:r>
            <a:r>
              <a:rPr lang="en-GB" sz="1200" dirty="0">
                <a:solidFill>
                  <a:schemeClr val="tx1"/>
                </a:solidFill>
                <a:latin typeface="Times New Roman" panose="02020603050405020304" pitchFamily="18" charset="0"/>
                <a:cs typeface="Times New Roman" panose="02020603050405020304" pitchFamily="18" charset="0"/>
              </a:rPr>
              <a:t>.</a:t>
            </a:r>
          </a:p>
          <a:p>
            <a:pPr marL="171450" indent="-17145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Market Test will be conducted for each service every 5 years in order to ensure and maintain the competitiveness of the price,</a:t>
            </a:r>
          </a:p>
          <a:p>
            <a:pPr marL="171450" indent="-17145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If market test is lost, </a:t>
            </a:r>
            <a:r>
              <a:rPr lang="en-GB" sz="1200" dirty="0" err="1">
                <a:solidFill>
                  <a:schemeClr val="tx1"/>
                </a:solidFill>
                <a:latin typeface="Times New Roman" panose="02020603050405020304" pitchFamily="18" charset="0"/>
                <a:cs typeface="Times New Roman" panose="02020603050405020304" pitchFamily="18" charset="0"/>
              </a:rPr>
              <a:t>MoH</a:t>
            </a:r>
            <a:r>
              <a:rPr lang="en-GB" sz="1200" dirty="0">
                <a:solidFill>
                  <a:schemeClr val="tx1"/>
                </a:solidFill>
                <a:latin typeface="Times New Roman" panose="02020603050405020304" pitchFamily="18" charset="0"/>
                <a:cs typeface="Times New Roman" panose="02020603050405020304" pitchFamily="18" charset="0"/>
              </a:rPr>
              <a:t> guarantees mark-up for overhead costs of SPV,</a:t>
            </a:r>
          </a:p>
          <a:p>
            <a:pPr marL="171450" indent="-171450" algn="just">
              <a:buFont typeface="Wingdings" panose="05000000000000000000" pitchFamily="2" charset="2"/>
              <a:buChar char="Ø"/>
            </a:pPr>
            <a:r>
              <a:rPr lang="en-GB" sz="1200" dirty="0">
                <a:solidFill>
                  <a:schemeClr val="tx1"/>
                </a:solidFill>
                <a:latin typeface="Times New Roman" panose="02020603050405020304" pitchFamily="18" charset="0"/>
                <a:cs typeface="Times New Roman" panose="02020603050405020304" pitchFamily="18" charset="0"/>
              </a:rPr>
              <a:t>Capital intensive and specialized services such as imaging, lab, etc. will be  outsourced (via sub service agreement)</a:t>
            </a:r>
          </a:p>
          <a:p>
            <a:pPr algn="just"/>
            <a:endParaRPr lang="en-GB" sz="1200" dirty="0"/>
          </a:p>
        </p:txBody>
      </p:sp>
      <p:graphicFrame>
        <p:nvGraphicFramePr>
          <p:cNvPr id="10" name="object 66"/>
          <p:cNvGraphicFramePr>
            <a:graphicFrameLocks noGrp="1"/>
          </p:cNvGraphicFramePr>
          <p:nvPr>
            <p:extLst/>
          </p:nvPr>
        </p:nvGraphicFramePr>
        <p:xfrm>
          <a:off x="1979712" y="3895027"/>
          <a:ext cx="4824536" cy="2994721"/>
        </p:xfrm>
        <a:graphic>
          <a:graphicData uri="http://schemas.openxmlformats.org/drawingml/2006/table">
            <a:tbl>
              <a:tblPr firstRow="1" bandRow="1">
                <a:tableStyleId>{2D5ABB26-0587-4C30-8999-92F81FD0307C}</a:tableStyleId>
              </a:tblPr>
              <a:tblGrid>
                <a:gridCol w="2427063">
                  <a:extLst>
                    <a:ext uri="{9D8B030D-6E8A-4147-A177-3AD203B41FA5}">
                      <a16:colId xmlns:a16="http://schemas.microsoft.com/office/drawing/2014/main" val="20000"/>
                    </a:ext>
                  </a:extLst>
                </a:gridCol>
                <a:gridCol w="1436832">
                  <a:extLst>
                    <a:ext uri="{9D8B030D-6E8A-4147-A177-3AD203B41FA5}">
                      <a16:colId xmlns:a16="http://schemas.microsoft.com/office/drawing/2014/main" val="20001"/>
                    </a:ext>
                  </a:extLst>
                </a:gridCol>
                <a:gridCol w="960641">
                  <a:extLst>
                    <a:ext uri="{9D8B030D-6E8A-4147-A177-3AD203B41FA5}">
                      <a16:colId xmlns:a16="http://schemas.microsoft.com/office/drawing/2014/main" val="20002"/>
                    </a:ext>
                  </a:extLst>
                </a:gridCol>
              </a:tblGrid>
              <a:tr h="124918">
                <a:tc>
                  <a:txBody>
                    <a:bodyPr/>
                    <a:lstStyle/>
                    <a:p>
                      <a:pPr marL="10160">
                        <a:lnSpc>
                          <a:spcPts val="960"/>
                        </a:lnSpc>
                        <a:spcBef>
                          <a:spcPts val="140"/>
                        </a:spcBef>
                      </a:pPr>
                      <a:r>
                        <a:rPr sz="800" b="1" dirty="0">
                          <a:solidFill>
                            <a:srgbClr val="FFFFFF"/>
                          </a:solidFill>
                          <a:latin typeface="Times New Roman" panose="02020603050405020304" pitchFamily="18" charset="0"/>
                          <a:cs typeface="Times New Roman" panose="02020603050405020304" pitchFamily="18" charset="0"/>
                        </a:rPr>
                        <a:t>Services</a:t>
                      </a:r>
                      <a:endParaRPr sz="800" b="1" dirty="0">
                        <a:latin typeface="Times New Roman" panose="02020603050405020304" pitchFamily="18" charset="0"/>
                        <a:cs typeface="Times New Roman" panose="02020603050405020304" pitchFamily="18" charset="0"/>
                      </a:endParaRPr>
                    </a:p>
                  </a:txBody>
                  <a:tcPr marL="0" marR="0" marT="16933"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1F5F"/>
                    </a:solidFill>
                  </a:tcPr>
                </a:tc>
                <a:tc>
                  <a:txBody>
                    <a:bodyPr/>
                    <a:lstStyle/>
                    <a:p>
                      <a:pPr marL="84455" algn="ctr">
                        <a:lnSpc>
                          <a:spcPts val="960"/>
                        </a:lnSpc>
                        <a:spcBef>
                          <a:spcPts val="140"/>
                        </a:spcBef>
                      </a:pPr>
                      <a:r>
                        <a:rPr sz="800" b="1" spc="-5" dirty="0">
                          <a:solidFill>
                            <a:srgbClr val="FFFFFF"/>
                          </a:solidFill>
                          <a:latin typeface="Times New Roman" panose="02020603050405020304" pitchFamily="18" charset="0"/>
                          <a:cs typeface="Times New Roman" panose="02020603050405020304" pitchFamily="18" charset="0"/>
                        </a:rPr>
                        <a:t>Category</a:t>
                      </a:r>
                      <a:endParaRPr sz="800" dirty="0">
                        <a:latin typeface="Times New Roman" panose="02020603050405020304" pitchFamily="18" charset="0"/>
                        <a:cs typeface="Times New Roman" panose="02020603050405020304" pitchFamily="18" charset="0"/>
                      </a:endParaRPr>
                    </a:p>
                  </a:txBody>
                  <a:tcPr marL="0" marR="0" marT="16933"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1F5F"/>
                    </a:solidFill>
                  </a:tcPr>
                </a:tc>
                <a:tc>
                  <a:txBody>
                    <a:bodyPr/>
                    <a:lstStyle/>
                    <a:p>
                      <a:pPr marR="51435" algn="ctr">
                        <a:lnSpc>
                          <a:spcPts val="960"/>
                        </a:lnSpc>
                        <a:spcBef>
                          <a:spcPts val="140"/>
                        </a:spcBef>
                      </a:pPr>
                      <a:r>
                        <a:rPr sz="800" b="1" dirty="0">
                          <a:solidFill>
                            <a:srgbClr val="FFFFFF"/>
                          </a:solidFill>
                          <a:latin typeface="Times New Roman" panose="02020603050405020304" pitchFamily="18" charset="0"/>
                          <a:cs typeface="Times New Roman" panose="02020603050405020304" pitchFamily="18" charset="0"/>
                        </a:rPr>
                        <a:t>Market</a:t>
                      </a:r>
                      <a:r>
                        <a:rPr sz="800" b="1" spc="-35" dirty="0">
                          <a:solidFill>
                            <a:srgbClr val="FFFFFF"/>
                          </a:solidFill>
                          <a:latin typeface="Times New Roman" panose="02020603050405020304" pitchFamily="18" charset="0"/>
                          <a:cs typeface="Times New Roman" panose="02020603050405020304" pitchFamily="18" charset="0"/>
                        </a:rPr>
                        <a:t> </a:t>
                      </a:r>
                      <a:r>
                        <a:rPr sz="800" b="1" spc="-5" dirty="0">
                          <a:solidFill>
                            <a:srgbClr val="FFFFFF"/>
                          </a:solidFill>
                          <a:latin typeface="Times New Roman" panose="02020603050405020304" pitchFamily="18" charset="0"/>
                          <a:cs typeface="Times New Roman" panose="02020603050405020304" pitchFamily="18" charset="0"/>
                        </a:rPr>
                        <a:t>Testing</a:t>
                      </a:r>
                      <a:endParaRPr sz="800" dirty="0">
                        <a:latin typeface="Times New Roman" panose="02020603050405020304" pitchFamily="18" charset="0"/>
                        <a:cs typeface="Times New Roman" panose="02020603050405020304" pitchFamily="18" charset="0"/>
                      </a:endParaRPr>
                    </a:p>
                  </a:txBody>
                  <a:tcPr marL="0" marR="0" marT="16933"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1F5F"/>
                    </a:solidFill>
                  </a:tcPr>
                </a:tc>
                <a:extLst>
                  <a:ext uri="{0D108BD9-81ED-4DB2-BD59-A6C34878D82A}">
                    <a16:rowId xmlns:a16="http://schemas.microsoft.com/office/drawing/2014/main" val="10000"/>
                  </a:ext>
                </a:extLst>
              </a:tr>
              <a:tr h="125474">
                <a:tc>
                  <a:txBody>
                    <a:bodyPr/>
                    <a:lstStyle/>
                    <a:p>
                      <a:pPr marL="10160">
                        <a:lnSpc>
                          <a:spcPts val="955"/>
                        </a:lnSpc>
                        <a:spcBef>
                          <a:spcPts val="145"/>
                        </a:spcBef>
                      </a:pPr>
                      <a:r>
                        <a:rPr sz="800" b="1" dirty="0">
                          <a:solidFill>
                            <a:srgbClr val="FFFFFF"/>
                          </a:solidFill>
                          <a:latin typeface="Times New Roman" panose="02020603050405020304" pitchFamily="18" charset="0"/>
                          <a:cs typeface="Times New Roman" panose="02020603050405020304" pitchFamily="18" charset="0"/>
                        </a:rPr>
                        <a:t>P1 - </a:t>
                      </a:r>
                      <a:r>
                        <a:rPr sz="800" b="1" spc="-10" dirty="0">
                          <a:solidFill>
                            <a:srgbClr val="FFFFFF"/>
                          </a:solidFill>
                          <a:latin typeface="Times New Roman" panose="02020603050405020304" pitchFamily="18" charset="0"/>
                          <a:cs typeface="Times New Roman" panose="02020603050405020304" pitchFamily="18" charset="0"/>
                        </a:rPr>
                        <a:t>MANDATORY</a:t>
                      </a:r>
                      <a:r>
                        <a:rPr sz="800" b="1" spc="45" dirty="0">
                          <a:solidFill>
                            <a:srgbClr val="FFFFFF"/>
                          </a:solidFill>
                          <a:latin typeface="Times New Roman" panose="02020603050405020304" pitchFamily="18" charset="0"/>
                          <a:cs typeface="Times New Roman" panose="02020603050405020304" pitchFamily="18" charset="0"/>
                        </a:rPr>
                        <a:t> </a:t>
                      </a:r>
                      <a:r>
                        <a:rPr sz="800" b="1" dirty="0">
                          <a:solidFill>
                            <a:srgbClr val="FFFFFF"/>
                          </a:solidFill>
                          <a:latin typeface="Times New Roman" panose="02020603050405020304" pitchFamily="18" charset="0"/>
                          <a:cs typeface="Times New Roman" panose="02020603050405020304" pitchFamily="18" charset="0"/>
                        </a:rPr>
                        <a:t>SERVICES</a:t>
                      </a:r>
                      <a:endParaRPr sz="800" b="1" dirty="0">
                        <a:latin typeface="Times New Roman" panose="02020603050405020304" pitchFamily="18" charset="0"/>
                        <a:cs typeface="Times New Roman" panose="02020603050405020304" pitchFamily="18" charset="0"/>
                      </a:endParaRPr>
                    </a:p>
                  </a:txBody>
                  <a:tcPr marL="0" marR="0" marT="17538"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99CC"/>
                    </a:solidFill>
                  </a:tcPr>
                </a:tc>
                <a:tc>
                  <a:txBody>
                    <a:bodyPr/>
                    <a:lstStyle/>
                    <a:p>
                      <a:pPr>
                        <a:lnSpc>
                          <a:spcPct val="100000"/>
                        </a:lnSpc>
                      </a:pPr>
                      <a:endParaRPr sz="800">
                        <a:latin typeface="Times New Roman" panose="02020603050405020304" pitchFamily="18" charset="0"/>
                        <a:cs typeface="Times New Roman"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0099CC"/>
                    </a:solidFill>
                  </a:tcPr>
                </a:tc>
                <a:tc>
                  <a:txBody>
                    <a:bodyPr/>
                    <a:lstStyle/>
                    <a:p>
                      <a:pPr>
                        <a:lnSpc>
                          <a:spcPct val="100000"/>
                        </a:lnSpc>
                      </a:pPr>
                      <a:endParaRPr sz="800">
                        <a:latin typeface="Times New Roman" panose="02020603050405020304" pitchFamily="18"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10001"/>
                  </a:ext>
                </a:extLst>
              </a:tr>
              <a:tr h="128098">
                <a:tc>
                  <a:txBody>
                    <a:bodyPr/>
                    <a:lstStyle/>
                    <a:p>
                      <a:pPr marL="10160">
                        <a:lnSpc>
                          <a:spcPct val="100000"/>
                        </a:lnSpc>
                        <a:spcBef>
                          <a:spcPts val="145"/>
                        </a:spcBef>
                      </a:pPr>
                      <a:r>
                        <a:rPr sz="800" b="1" dirty="0">
                          <a:latin typeface="Times New Roman" panose="02020603050405020304" pitchFamily="18" charset="0"/>
                          <a:cs typeface="Times New Roman" panose="02020603050405020304" pitchFamily="18" charset="0"/>
                        </a:rPr>
                        <a:t>Estate</a:t>
                      </a:r>
                    </a:p>
                  </a:txBody>
                  <a:tcPr marL="0" marR="0" marT="17538"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78105" algn="ctr">
                        <a:lnSpc>
                          <a:spcPct val="100000"/>
                        </a:lnSpc>
                        <a:spcBef>
                          <a:spcPts val="145"/>
                        </a:spcBef>
                      </a:pPr>
                      <a:r>
                        <a:rPr sz="800" spc="-5" dirty="0">
                          <a:latin typeface="Times New Roman" panose="02020603050405020304" pitchFamily="18" charset="0"/>
                          <a:cs typeface="Times New Roman" panose="02020603050405020304" pitchFamily="18" charset="0"/>
                        </a:rPr>
                        <a:t>non-volume</a:t>
                      </a:r>
                      <a:endParaRPr sz="800">
                        <a:latin typeface="Times New Roman" panose="02020603050405020304" pitchFamily="18" charset="0"/>
                        <a:cs typeface="Times New Roman" panose="02020603050405020304" pitchFamily="18" charset="0"/>
                      </a:endParaRPr>
                    </a:p>
                  </a:txBody>
                  <a:tcPr marL="0" marR="0" marT="17538" marB="0">
                    <a:lnL>
                      <a:noFill/>
                    </a:lnL>
                    <a:lnR>
                      <a:noFill/>
                    </a:lnR>
                    <a:lnT>
                      <a:noFill/>
                    </a:lnT>
                    <a:lnB>
                      <a:noFill/>
                    </a:lnB>
                    <a:lnTlToBr w="12700" cmpd="sng">
                      <a:noFill/>
                      <a:prstDash val="solid"/>
                    </a:lnTlToBr>
                    <a:lnBlToTr w="12700" cmpd="sng">
                      <a:noFill/>
                      <a:prstDash val="solid"/>
                    </a:lnBlToTr>
                  </a:tcPr>
                </a:tc>
                <a:tc>
                  <a:txBody>
                    <a:bodyPr/>
                    <a:lstStyle/>
                    <a:p>
                      <a:pPr marR="38735" algn="ctr">
                        <a:lnSpc>
                          <a:spcPct val="100000"/>
                        </a:lnSpc>
                        <a:spcBef>
                          <a:spcPts val="145"/>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17538"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0431">
                <a:tc>
                  <a:txBody>
                    <a:bodyPr/>
                    <a:lstStyle/>
                    <a:p>
                      <a:pPr marL="10160">
                        <a:lnSpc>
                          <a:spcPct val="100000"/>
                        </a:lnSpc>
                        <a:spcBef>
                          <a:spcPts val="105"/>
                        </a:spcBef>
                      </a:pPr>
                      <a:r>
                        <a:rPr sz="800" b="1" spc="-5" dirty="0">
                          <a:latin typeface="Times New Roman" panose="02020603050405020304" pitchFamily="18" charset="0"/>
                          <a:cs typeface="Times New Roman" panose="02020603050405020304" pitchFamily="18" charset="0"/>
                        </a:rPr>
                        <a:t>Extraordinary</a:t>
                      </a:r>
                      <a:r>
                        <a:rPr sz="800" b="1" spc="3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Maintenance</a:t>
                      </a:r>
                      <a:endParaRPr sz="800" b="1" dirty="0">
                        <a:latin typeface="Times New Roman" panose="02020603050405020304" pitchFamily="18" charset="0"/>
                        <a:cs typeface="Times New Roman" panose="02020603050405020304" pitchFamily="18" charset="0"/>
                      </a:endParaRPr>
                    </a:p>
                  </a:txBody>
                  <a:tcPr marL="0" marR="0" marT="1270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78105" algn="ctr">
                        <a:lnSpc>
                          <a:spcPct val="100000"/>
                        </a:lnSpc>
                        <a:spcBef>
                          <a:spcPts val="105"/>
                        </a:spcBef>
                      </a:pPr>
                      <a:r>
                        <a:rPr sz="800" spc="-5" dirty="0">
                          <a:latin typeface="Times New Roman" panose="02020603050405020304" pitchFamily="18" charset="0"/>
                          <a:cs typeface="Times New Roman" panose="02020603050405020304" pitchFamily="18" charset="0"/>
                        </a:rPr>
                        <a:t>non-volume</a:t>
                      </a:r>
                      <a:endParaRPr sz="800">
                        <a:latin typeface="Times New Roman" panose="02020603050405020304" pitchFamily="18" charset="0"/>
                        <a:cs typeface="Times New Roman" panose="02020603050405020304" pitchFamily="18" charset="0"/>
                      </a:endParaRPr>
                    </a:p>
                  </a:txBody>
                  <a:tcPr marL="0" marR="0" marT="12700" marB="0">
                    <a:lnL>
                      <a:noFill/>
                    </a:lnL>
                    <a:lnR>
                      <a:noFill/>
                    </a:lnR>
                    <a:lnT>
                      <a:noFill/>
                    </a:lnT>
                    <a:lnB>
                      <a:noFill/>
                    </a:lnB>
                    <a:lnTlToBr w="12700" cmpd="sng">
                      <a:noFill/>
                      <a:prstDash val="solid"/>
                    </a:lnTlToBr>
                    <a:lnBlToTr w="12700" cmpd="sng">
                      <a:noFill/>
                      <a:prstDash val="solid"/>
                    </a:lnBlToTr>
                  </a:tcPr>
                </a:tc>
                <a:tc>
                  <a:txBody>
                    <a:bodyPr/>
                    <a:lstStyle/>
                    <a:p>
                      <a:pPr marR="52069" algn="ctr">
                        <a:lnSpc>
                          <a:spcPct val="100000"/>
                        </a:lnSpc>
                        <a:spcBef>
                          <a:spcPts val="40"/>
                        </a:spcBef>
                      </a:pPr>
                      <a:r>
                        <a:rPr sz="900" dirty="0">
                          <a:solidFill>
                            <a:srgbClr val="C00000"/>
                          </a:solidFill>
                          <a:latin typeface="Times New Roman" panose="02020603050405020304" pitchFamily="18" charset="0"/>
                          <a:cs typeface="Times New Roman" panose="02020603050405020304" pitchFamily="18" charset="0"/>
                        </a:rPr>
                        <a:t>×</a:t>
                      </a:r>
                      <a:endParaRPr sz="900">
                        <a:latin typeface="Times New Roman" panose="02020603050405020304" pitchFamily="18" charset="0"/>
                        <a:cs typeface="Times New Roman" panose="02020603050405020304" pitchFamily="18" charset="0"/>
                      </a:endParaRPr>
                    </a:p>
                  </a:txBody>
                  <a:tcPr marL="0" marR="0" marT="4838"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7544">
                <a:tc>
                  <a:txBody>
                    <a:bodyPr/>
                    <a:lstStyle/>
                    <a:p>
                      <a:pPr marL="10160">
                        <a:lnSpc>
                          <a:spcPct val="100000"/>
                        </a:lnSpc>
                        <a:spcBef>
                          <a:spcPts val="50"/>
                        </a:spcBef>
                      </a:pPr>
                      <a:r>
                        <a:rPr sz="800" b="1" dirty="0">
                          <a:latin typeface="Times New Roman" panose="02020603050405020304" pitchFamily="18" charset="0"/>
                          <a:cs typeface="Times New Roman" panose="02020603050405020304" pitchFamily="18" charset="0"/>
                        </a:rPr>
                        <a:t>Utilities</a:t>
                      </a:r>
                    </a:p>
                  </a:txBody>
                  <a:tcPr marL="0" marR="0" marT="6048"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78105" algn="ctr">
                        <a:lnSpc>
                          <a:spcPct val="100000"/>
                        </a:lnSpc>
                        <a:spcBef>
                          <a:spcPts val="50"/>
                        </a:spcBef>
                      </a:pPr>
                      <a:r>
                        <a:rPr sz="800" spc="-5" dirty="0">
                          <a:latin typeface="Times New Roman" panose="02020603050405020304" pitchFamily="18" charset="0"/>
                          <a:cs typeface="Times New Roman" panose="02020603050405020304" pitchFamily="18" charset="0"/>
                        </a:rPr>
                        <a:t>non-volume</a:t>
                      </a:r>
                      <a:endParaRPr sz="800">
                        <a:latin typeface="Times New Roman" panose="02020603050405020304" pitchFamily="18" charset="0"/>
                        <a:cs typeface="Times New Roman" panose="02020603050405020304" pitchFamily="18" charset="0"/>
                      </a:endParaRPr>
                    </a:p>
                  </a:txBody>
                  <a:tcPr marL="0" marR="0" marT="6048" marB="0">
                    <a:lnL>
                      <a:noFill/>
                    </a:lnL>
                    <a:lnR>
                      <a:noFill/>
                    </a:lnR>
                    <a:lnT>
                      <a:noFill/>
                    </a:lnT>
                    <a:lnB>
                      <a:noFill/>
                    </a:lnB>
                    <a:lnTlToBr w="12700" cmpd="sng">
                      <a:noFill/>
                      <a:prstDash val="solid"/>
                    </a:lnTlToBr>
                    <a:lnBlToTr w="12700" cmpd="sng">
                      <a:noFill/>
                      <a:prstDash val="solid"/>
                    </a:lnBlToTr>
                  </a:tcPr>
                </a:tc>
                <a:tc>
                  <a:txBody>
                    <a:bodyPr/>
                    <a:lstStyle/>
                    <a:p>
                      <a:pPr marR="38735" algn="ctr">
                        <a:lnSpc>
                          <a:spcPct val="100000"/>
                        </a:lnSpc>
                        <a:spcBef>
                          <a:spcPts val="50"/>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6048"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0321">
                <a:tc>
                  <a:txBody>
                    <a:bodyPr/>
                    <a:lstStyle/>
                    <a:p>
                      <a:pPr marL="10160">
                        <a:lnSpc>
                          <a:spcPct val="100000"/>
                        </a:lnSpc>
                        <a:spcBef>
                          <a:spcPts val="75"/>
                        </a:spcBef>
                      </a:pPr>
                      <a:r>
                        <a:rPr sz="800" b="1" dirty="0">
                          <a:latin typeface="Times New Roman" panose="02020603050405020304" pitchFamily="18" charset="0"/>
                          <a:cs typeface="Times New Roman" panose="02020603050405020304" pitchFamily="18" charset="0"/>
                        </a:rPr>
                        <a:t>Other </a:t>
                      </a:r>
                      <a:r>
                        <a:rPr sz="800" b="1" spc="-5" dirty="0">
                          <a:latin typeface="Times New Roman" panose="02020603050405020304" pitchFamily="18" charset="0"/>
                          <a:cs typeface="Times New Roman" panose="02020603050405020304" pitchFamily="18" charset="0"/>
                        </a:rPr>
                        <a:t>Medical </a:t>
                      </a:r>
                      <a:r>
                        <a:rPr sz="800" b="1" dirty="0">
                          <a:latin typeface="Times New Roman" panose="02020603050405020304" pitchFamily="18" charset="0"/>
                          <a:cs typeface="Times New Roman" panose="02020603050405020304" pitchFamily="18" charset="0"/>
                        </a:rPr>
                        <a:t>Equipment</a:t>
                      </a:r>
                      <a:r>
                        <a:rPr sz="800" b="1" spc="1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Support</a:t>
                      </a:r>
                      <a:endParaRPr sz="800" b="1" dirty="0">
                        <a:latin typeface="Times New Roman" panose="02020603050405020304" pitchFamily="18" charset="0"/>
                        <a:cs typeface="Times New Roman" panose="02020603050405020304" pitchFamily="18" charset="0"/>
                      </a:endParaRP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78105" algn="ctr">
                        <a:lnSpc>
                          <a:spcPct val="100000"/>
                        </a:lnSpc>
                        <a:spcBef>
                          <a:spcPts val="75"/>
                        </a:spcBef>
                      </a:pPr>
                      <a:r>
                        <a:rPr sz="800" spc="-5" dirty="0">
                          <a:latin typeface="Times New Roman" panose="02020603050405020304" pitchFamily="18" charset="0"/>
                          <a:cs typeface="Times New Roman" panose="02020603050405020304" pitchFamily="18" charset="0"/>
                        </a:rPr>
                        <a:t>non-volume</a:t>
                      </a:r>
                      <a:endParaRPr sz="80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tcPr>
                </a:tc>
                <a:tc>
                  <a:txBody>
                    <a:bodyPr/>
                    <a:lstStyle/>
                    <a:p>
                      <a:pPr marR="38735" algn="ctr">
                        <a:lnSpc>
                          <a:spcPct val="100000"/>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dirty="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0321">
                <a:tc>
                  <a:txBody>
                    <a:bodyPr/>
                    <a:lstStyle/>
                    <a:p>
                      <a:pPr marL="10160">
                        <a:lnSpc>
                          <a:spcPct val="100000"/>
                        </a:lnSpc>
                        <a:spcBef>
                          <a:spcPts val="75"/>
                        </a:spcBef>
                      </a:pPr>
                      <a:r>
                        <a:rPr sz="800" b="1" spc="-5" dirty="0">
                          <a:latin typeface="Times New Roman" panose="02020603050405020304" pitchFamily="18" charset="0"/>
                          <a:cs typeface="Times New Roman" panose="02020603050405020304" pitchFamily="18" charset="0"/>
                        </a:rPr>
                        <a:t>Furniture</a:t>
                      </a:r>
                      <a:endParaRPr sz="800" b="1" dirty="0">
                        <a:latin typeface="Times New Roman" panose="02020603050405020304" pitchFamily="18" charset="0"/>
                        <a:cs typeface="Times New Roman" panose="02020603050405020304" pitchFamily="18" charset="0"/>
                      </a:endParaRP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78105" algn="ctr">
                        <a:lnSpc>
                          <a:spcPct val="100000"/>
                        </a:lnSpc>
                        <a:spcBef>
                          <a:spcPts val="75"/>
                        </a:spcBef>
                      </a:pPr>
                      <a:r>
                        <a:rPr sz="800" spc="-5" dirty="0">
                          <a:latin typeface="Times New Roman" panose="02020603050405020304" pitchFamily="18" charset="0"/>
                          <a:cs typeface="Times New Roman" panose="02020603050405020304" pitchFamily="18" charset="0"/>
                        </a:rPr>
                        <a:t>non-volume</a:t>
                      </a:r>
                      <a:endParaRPr sz="800" dirty="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tcPr>
                </a:tc>
                <a:tc>
                  <a:txBody>
                    <a:bodyPr/>
                    <a:lstStyle/>
                    <a:p>
                      <a:pPr marR="38735" algn="ctr">
                        <a:lnSpc>
                          <a:spcPct val="100000"/>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7697">
                <a:tc>
                  <a:txBody>
                    <a:bodyPr/>
                    <a:lstStyle/>
                    <a:p>
                      <a:pPr marL="10160">
                        <a:lnSpc>
                          <a:spcPts val="955"/>
                        </a:lnSpc>
                        <a:spcBef>
                          <a:spcPts val="75"/>
                        </a:spcBef>
                      </a:pPr>
                      <a:r>
                        <a:rPr sz="800" b="1" spc="-5" dirty="0">
                          <a:latin typeface="Times New Roman" panose="02020603050405020304" pitchFamily="18" charset="0"/>
                          <a:cs typeface="Times New Roman" panose="02020603050405020304" pitchFamily="18" charset="0"/>
                        </a:rPr>
                        <a:t>Grounds </a:t>
                      </a:r>
                      <a:r>
                        <a:rPr sz="800" b="1" dirty="0">
                          <a:latin typeface="Times New Roman" panose="02020603050405020304" pitchFamily="18" charset="0"/>
                          <a:cs typeface="Times New Roman" panose="02020603050405020304" pitchFamily="18" charset="0"/>
                        </a:rPr>
                        <a:t>&amp; </a:t>
                      </a:r>
                      <a:r>
                        <a:rPr sz="800" b="1" spc="-5" dirty="0">
                          <a:latin typeface="Times New Roman" panose="02020603050405020304" pitchFamily="18" charset="0"/>
                          <a:cs typeface="Times New Roman" panose="02020603050405020304" pitchFamily="18" charset="0"/>
                        </a:rPr>
                        <a:t>Garden</a:t>
                      </a:r>
                      <a:r>
                        <a:rPr sz="800" b="1" spc="35"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(Landscaping)</a:t>
                      </a:r>
                      <a:endParaRPr sz="800" b="1" dirty="0">
                        <a:latin typeface="Times New Roman" panose="02020603050405020304" pitchFamily="18" charset="0"/>
                        <a:cs typeface="Times New Roman" panose="02020603050405020304" pitchFamily="18" charset="0"/>
                      </a:endParaRP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78105" algn="ctr">
                        <a:lnSpc>
                          <a:spcPts val="955"/>
                        </a:lnSpc>
                        <a:spcBef>
                          <a:spcPts val="75"/>
                        </a:spcBef>
                      </a:pPr>
                      <a:r>
                        <a:rPr sz="800" spc="-5" dirty="0">
                          <a:latin typeface="Times New Roman" panose="02020603050405020304" pitchFamily="18" charset="0"/>
                          <a:cs typeface="Times New Roman" panose="02020603050405020304" pitchFamily="18" charset="0"/>
                        </a:rPr>
                        <a:t>non-volume</a:t>
                      </a:r>
                      <a:endParaRPr sz="80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tcPr>
                </a:tc>
                <a:tc>
                  <a:txBody>
                    <a:bodyPr/>
                    <a:lstStyle/>
                    <a:p>
                      <a:pPr marR="38735" algn="ctr">
                        <a:lnSpc>
                          <a:spcPts val="955"/>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24918">
                <a:tc>
                  <a:txBody>
                    <a:bodyPr/>
                    <a:lstStyle/>
                    <a:p>
                      <a:pPr marL="10160">
                        <a:lnSpc>
                          <a:spcPts val="955"/>
                        </a:lnSpc>
                        <a:spcBef>
                          <a:spcPts val="140"/>
                        </a:spcBef>
                      </a:pPr>
                      <a:r>
                        <a:rPr sz="800" b="1" dirty="0">
                          <a:solidFill>
                            <a:srgbClr val="FFFFFF"/>
                          </a:solidFill>
                          <a:latin typeface="Times New Roman" panose="02020603050405020304" pitchFamily="18" charset="0"/>
                          <a:cs typeface="Times New Roman" panose="02020603050405020304" pitchFamily="18" charset="0"/>
                        </a:rPr>
                        <a:t>P2 - </a:t>
                      </a:r>
                      <a:r>
                        <a:rPr sz="800" b="1" spc="-10" dirty="0">
                          <a:solidFill>
                            <a:srgbClr val="FFFFFF"/>
                          </a:solidFill>
                          <a:latin typeface="Times New Roman" panose="02020603050405020304" pitchFamily="18" charset="0"/>
                          <a:cs typeface="Times New Roman" panose="02020603050405020304" pitchFamily="18" charset="0"/>
                        </a:rPr>
                        <a:t>OPTIONAL </a:t>
                      </a:r>
                      <a:r>
                        <a:rPr sz="800" b="1" dirty="0">
                          <a:solidFill>
                            <a:srgbClr val="FFFFFF"/>
                          </a:solidFill>
                          <a:latin typeface="Times New Roman" panose="02020603050405020304" pitchFamily="18" charset="0"/>
                          <a:cs typeface="Times New Roman" panose="02020603050405020304" pitchFamily="18" charset="0"/>
                        </a:rPr>
                        <a:t>SUPPORT</a:t>
                      </a:r>
                      <a:r>
                        <a:rPr sz="800" b="1" spc="15" dirty="0">
                          <a:solidFill>
                            <a:srgbClr val="FFFFFF"/>
                          </a:solidFill>
                          <a:latin typeface="Times New Roman" panose="02020603050405020304" pitchFamily="18" charset="0"/>
                          <a:cs typeface="Times New Roman" panose="02020603050405020304" pitchFamily="18" charset="0"/>
                        </a:rPr>
                        <a:t> </a:t>
                      </a:r>
                      <a:r>
                        <a:rPr sz="800" b="1" dirty="0">
                          <a:solidFill>
                            <a:srgbClr val="FFFFFF"/>
                          </a:solidFill>
                          <a:latin typeface="Times New Roman" panose="02020603050405020304" pitchFamily="18" charset="0"/>
                          <a:cs typeface="Times New Roman" panose="02020603050405020304" pitchFamily="18" charset="0"/>
                        </a:rPr>
                        <a:t>SERVICES</a:t>
                      </a:r>
                      <a:endParaRPr sz="800" b="1" dirty="0">
                        <a:latin typeface="Times New Roman" panose="02020603050405020304" pitchFamily="18" charset="0"/>
                        <a:cs typeface="Times New Roman" panose="02020603050405020304" pitchFamily="18" charset="0"/>
                      </a:endParaRPr>
                    </a:p>
                  </a:txBody>
                  <a:tcPr marL="0" marR="0" marT="16933"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99CC"/>
                    </a:solidFill>
                  </a:tcPr>
                </a:tc>
                <a:tc>
                  <a:txBody>
                    <a:bodyPr/>
                    <a:lstStyle/>
                    <a:p>
                      <a:pPr>
                        <a:lnSpc>
                          <a:spcPct val="100000"/>
                        </a:lnSpc>
                      </a:pPr>
                      <a:endParaRPr sz="800" dirty="0">
                        <a:latin typeface="Times New Roman" panose="02020603050405020304" pitchFamily="18" charset="0"/>
                        <a:cs typeface="Times New Roman"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0099CC"/>
                    </a:solidFill>
                  </a:tcPr>
                </a:tc>
                <a:tc>
                  <a:txBody>
                    <a:bodyPr/>
                    <a:lstStyle/>
                    <a:p>
                      <a:pPr>
                        <a:lnSpc>
                          <a:spcPct val="100000"/>
                        </a:lnSpc>
                      </a:pPr>
                      <a:endParaRPr sz="800">
                        <a:latin typeface="Times New Roman" panose="02020603050405020304" pitchFamily="18"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10008"/>
                  </a:ext>
                </a:extLst>
              </a:tr>
              <a:tr h="127542">
                <a:tc>
                  <a:txBody>
                    <a:bodyPr/>
                    <a:lstStyle/>
                    <a:p>
                      <a:pPr marL="10160">
                        <a:lnSpc>
                          <a:spcPct val="100000"/>
                        </a:lnSpc>
                        <a:spcBef>
                          <a:spcPts val="140"/>
                        </a:spcBef>
                      </a:pPr>
                      <a:r>
                        <a:rPr sz="800" b="1" dirty="0">
                          <a:latin typeface="Times New Roman" panose="02020603050405020304" pitchFamily="18" charset="0"/>
                          <a:cs typeface="Times New Roman" panose="02020603050405020304" pitchFamily="18" charset="0"/>
                        </a:rPr>
                        <a:t>Pest</a:t>
                      </a:r>
                      <a:r>
                        <a:rPr sz="800" b="1" spc="-1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Control</a:t>
                      </a:r>
                      <a:endParaRPr sz="800" b="1" dirty="0">
                        <a:latin typeface="Times New Roman" panose="02020603050405020304" pitchFamily="18" charset="0"/>
                        <a:cs typeface="Times New Roman" panose="02020603050405020304" pitchFamily="18" charset="0"/>
                      </a:endParaRPr>
                    </a:p>
                  </a:txBody>
                  <a:tcPr marL="0" marR="0" marT="16933"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8105" algn="ctr">
                        <a:lnSpc>
                          <a:spcPct val="100000"/>
                        </a:lnSpc>
                        <a:spcBef>
                          <a:spcPts val="140"/>
                        </a:spcBef>
                      </a:pPr>
                      <a:r>
                        <a:rPr sz="800" spc="-5" dirty="0">
                          <a:latin typeface="Times New Roman" panose="02020603050405020304" pitchFamily="18" charset="0"/>
                          <a:cs typeface="Times New Roman" panose="02020603050405020304" pitchFamily="18" charset="0"/>
                        </a:rPr>
                        <a:t>non-volume</a:t>
                      </a:r>
                      <a:endParaRPr sz="800" dirty="0">
                        <a:latin typeface="Times New Roman" panose="02020603050405020304" pitchFamily="18" charset="0"/>
                        <a:cs typeface="Times New Roman" panose="02020603050405020304" pitchFamily="18" charset="0"/>
                      </a:endParaRPr>
                    </a:p>
                  </a:txBody>
                  <a:tcPr marL="0" marR="0" marT="16933"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140"/>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16933"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20877">
                <a:tc>
                  <a:txBody>
                    <a:bodyPr/>
                    <a:lstStyle/>
                    <a:p>
                      <a:pPr marL="10160">
                        <a:lnSpc>
                          <a:spcPct val="100000"/>
                        </a:lnSpc>
                        <a:spcBef>
                          <a:spcPts val="80"/>
                        </a:spcBef>
                      </a:pPr>
                      <a:r>
                        <a:rPr sz="800" b="1" spc="-5" dirty="0">
                          <a:latin typeface="Times New Roman" panose="02020603050405020304" pitchFamily="18" charset="0"/>
                          <a:cs typeface="Times New Roman" panose="02020603050405020304" pitchFamily="18" charset="0"/>
                        </a:rPr>
                        <a:t>Car </a:t>
                      </a:r>
                      <a:r>
                        <a:rPr sz="800" b="1" dirty="0">
                          <a:latin typeface="Times New Roman" panose="02020603050405020304" pitchFamily="18" charset="0"/>
                          <a:cs typeface="Times New Roman" panose="02020603050405020304" pitchFamily="18" charset="0"/>
                        </a:rPr>
                        <a:t>Parking</a:t>
                      </a:r>
                    </a:p>
                  </a:txBody>
                  <a:tcPr marL="0" marR="0" marT="9676"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8105" algn="ctr">
                        <a:lnSpc>
                          <a:spcPct val="100000"/>
                        </a:lnSpc>
                        <a:spcBef>
                          <a:spcPts val="80"/>
                        </a:spcBef>
                      </a:pPr>
                      <a:r>
                        <a:rPr sz="800" dirty="0">
                          <a:latin typeface="Times New Roman" panose="02020603050405020304" pitchFamily="18" charset="0"/>
                          <a:cs typeface="Times New Roman" panose="02020603050405020304" pitchFamily="18" charset="0"/>
                        </a:rPr>
                        <a:t>non-volume</a:t>
                      </a:r>
                      <a:endParaRPr sz="800">
                        <a:latin typeface="Times New Roman" panose="02020603050405020304" pitchFamily="18" charset="0"/>
                        <a:cs typeface="Times New Roman" panose="02020603050405020304" pitchFamily="18" charset="0"/>
                      </a:endParaRPr>
                    </a:p>
                  </a:txBody>
                  <a:tcPr marL="0" marR="0" marT="9676"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80"/>
                        </a:spcBef>
                      </a:pPr>
                      <a:r>
                        <a:rPr sz="800" dirty="0">
                          <a:solidFill>
                            <a:srgbClr val="00AD00"/>
                          </a:solidFill>
                          <a:latin typeface="Times New Roman" panose="02020603050405020304" pitchFamily="18" charset="0"/>
                          <a:cs typeface="Times New Roman" panose="02020603050405020304" pitchFamily="18" charset="0"/>
                        </a:rPr>
                        <a:t></a:t>
                      </a:r>
                      <a:endParaRPr sz="800" dirty="0">
                        <a:latin typeface="Times New Roman" panose="02020603050405020304" pitchFamily="18" charset="0"/>
                        <a:cs typeface="Times New Roman" panose="02020603050405020304" pitchFamily="18" charset="0"/>
                      </a:endParaRPr>
                    </a:p>
                  </a:txBody>
                  <a:tcPr marL="0" marR="0" marT="9676"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20877">
                <a:tc>
                  <a:txBody>
                    <a:bodyPr/>
                    <a:lstStyle/>
                    <a:p>
                      <a:pPr marL="10160">
                        <a:lnSpc>
                          <a:spcPct val="100000"/>
                        </a:lnSpc>
                        <a:spcBef>
                          <a:spcPts val="80"/>
                        </a:spcBef>
                      </a:pPr>
                      <a:r>
                        <a:rPr sz="800" b="1" dirty="0">
                          <a:latin typeface="Times New Roman" panose="02020603050405020304" pitchFamily="18" charset="0"/>
                          <a:cs typeface="Times New Roman" panose="02020603050405020304" pitchFamily="18" charset="0"/>
                        </a:rPr>
                        <a:t>Cleaning</a:t>
                      </a:r>
                    </a:p>
                  </a:txBody>
                  <a:tcPr marL="0" marR="0" marT="9676"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8105" algn="ctr">
                        <a:lnSpc>
                          <a:spcPct val="100000"/>
                        </a:lnSpc>
                        <a:spcBef>
                          <a:spcPts val="80"/>
                        </a:spcBef>
                      </a:pPr>
                      <a:r>
                        <a:rPr sz="800" spc="-5" dirty="0">
                          <a:latin typeface="Times New Roman" panose="02020603050405020304" pitchFamily="18" charset="0"/>
                          <a:cs typeface="Times New Roman" panose="02020603050405020304" pitchFamily="18" charset="0"/>
                        </a:rPr>
                        <a:t>non-volume</a:t>
                      </a:r>
                      <a:endParaRPr sz="800">
                        <a:latin typeface="Times New Roman" panose="02020603050405020304" pitchFamily="18" charset="0"/>
                        <a:cs typeface="Times New Roman" panose="02020603050405020304" pitchFamily="18" charset="0"/>
                      </a:endParaRPr>
                    </a:p>
                  </a:txBody>
                  <a:tcPr marL="0" marR="0" marT="9676"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80"/>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676"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20321">
                <a:tc>
                  <a:txBody>
                    <a:bodyPr/>
                    <a:lstStyle/>
                    <a:p>
                      <a:pPr marL="10160">
                        <a:lnSpc>
                          <a:spcPct val="100000"/>
                        </a:lnSpc>
                        <a:spcBef>
                          <a:spcPts val="75"/>
                        </a:spcBef>
                      </a:pPr>
                      <a:r>
                        <a:rPr sz="800" b="1" spc="-5" dirty="0">
                          <a:latin typeface="Times New Roman" panose="02020603050405020304" pitchFamily="18" charset="0"/>
                          <a:cs typeface="Times New Roman" panose="02020603050405020304" pitchFamily="18" charset="0"/>
                        </a:rPr>
                        <a:t>HIMS</a:t>
                      </a:r>
                      <a:r>
                        <a:rPr sz="800" b="1" spc="-10" dirty="0">
                          <a:latin typeface="Times New Roman" panose="02020603050405020304" pitchFamily="18" charset="0"/>
                          <a:cs typeface="Times New Roman" panose="02020603050405020304" pitchFamily="18" charset="0"/>
                        </a:rPr>
                        <a:t> </a:t>
                      </a:r>
                      <a:r>
                        <a:rPr sz="800" b="1" dirty="0">
                          <a:latin typeface="Times New Roman" panose="02020603050405020304" pitchFamily="18" charset="0"/>
                          <a:cs typeface="Times New Roman" panose="02020603050405020304" pitchFamily="18" charset="0"/>
                        </a:rPr>
                        <a:t>(IT)</a:t>
                      </a: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8105" algn="ctr">
                        <a:lnSpc>
                          <a:spcPct val="100000"/>
                        </a:lnSpc>
                        <a:spcBef>
                          <a:spcPts val="75"/>
                        </a:spcBef>
                      </a:pPr>
                      <a:r>
                        <a:rPr sz="800" spc="-5" dirty="0">
                          <a:latin typeface="Times New Roman" panose="02020603050405020304" pitchFamily="18" charset="0"/>
                          <a:cs typeface="Times New Roman" panose="02020603050405020304" pitchFamily="18" charset="0"/>
                        </a:rPr>
                        <a:t>non-volume</a:t>
                      </a:r>
                      <a:endParaRPr sz="80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20321">
                <a:tc>
                  <a:txBody>
                    <a:bodyPr/>
                    <a:lstStyle/>
                    <a:p>
                      <a:pPr marL="10160">
                        <a:lnSpc>
                          <a:spcPct val="100000"/>
                        </a:lnSpc>
                        <a:spcBef>
                          <a:spcPts val="75"/>
                        </a:spcBef>
                      </a:pPr>
                      <a:r>
                        <a:rPr sz="800" b="1" spc="-5" dirty="0">
                          <a:latin typeface="Times New Roman" panose="02020603050405020304" pitchFamily="18" charset="0"/>
                          <a:cs typeface="Times New Roman" panose="02020603050405020304" pitchFamily="18" charset="0"/>
                        </a:rPr>
                        <a:t>Security</a:t>
                      </a:r>
                      <a:endParaRPr sz="800" b="1" dirty="0">
                        <a:latin typeface="Times New Roman" panose="02020603050405020304" pitchFamily="18" charset="0"/>
                        <a:cs typeface="Times New Roman" panose="02020603050405020304" pitchFamily="18" charset="0"/>
                      </a:endParaRP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8105" algn="ctr">
                        <a:lnSpc>
                          <a:spcPct val="100000"/>
                        </a:lnSpc>
                        <a:spcBef>
                          <a:spcPts val="75"/>
                        </a:spcBef>
                      </a:pPr>
                      <a:r>
                        <a:rPr sz="800" spc="-5" dirty="0">
                          <a:latin typeface="Times New Roman" panose="02020603050405020304" pitchFamily="18" charset="0"/>
                          <a:cs typeface="Times New Roman" panose="02020603050405020304" pitchFamily="18" charset="0"/>
                        </a:rPr>
                        <a:t>non-volume</a:t>
                      </a:r>
                      <a:endParaRPr sz="80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80286">
                <a:tc>
                  <a:txBody>
                    <a:bodyPr/>
                    <a:lstStyle/>
                    <a:p>
                      <a:pPr marL="10160">
                        <a:lnSpc>
                          <a:spcPct val="100000"/>
                        </a:lnSpc>
                        <a:spcBef>
                          <a:spcPts val="75"/>
                        </a:spcBef>
                      </a:pPr>
                      <a:r>
                        <a:rPr sz="800" b="1" dirty="0">
                          <a:latin typeface="Times New Roman" panose="02020603050405020304" pitchFamily="18" charset="0"/>
                          <a:cs typeface="Times New Roman" panose="02020603050405020304" pitchFamily="18" charset="0"/>
                        </a:rPr>
                        <a:t>Patient</a:t>
                      </a:r>
                      <a:r>
                        <a:rPr sz="800" b="1" spc="1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Guiding/Portering/Reception/HelpDesk</a:t>
                      </a:r>
                      <a:endParaRPr sz="800" b="1" dirty="0">
                        <a:latin typeface="Times New Roman" panose="02020603050405020304" pitchFamily="18" charset="0"/>
                        <a:cs typeface="Times New Roman" panose="02020603050405020304" pitchFamily="18" charset="0"/>
                      </a:endParaRP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8105" algn="ctr">
                        <a:lnSpc>
                          <a:spcPct val="100000"/>
                        </a:lnSpc>
                        <a:spcBef>
                          <a:spcPts val="75"/>
                        </a:spcBef>
                      </a:pPr>
                      <a:r>
                        <a:rPr sz="800" spc="-5" dirty="0">
                          <a:latin typeface="Times New Roman" panose="02020603050405020304" pitchFamily="18" charset="0"/>
                          <a:cs typeface="Times New Roman" panose="02020603050405020304" pitchFamily="18" charset="0"/>
                        </a:rPr>
                        <a:t>non-volume</a:t>
                      </a:r>
                      <a:endParaRPr sz="80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20321">
                <a:tc>
                  <a:txBody>
                    <a:bodyPr/>
                    <a:lstStyle/>
                    <a:p>
                      <a:pPr marL="10160">
                        <a:lnSpc>
                          <a:spcPct val="100000"/>
                        </a:lnSpc>
                        <a:spcBef>
                          <a:spcPts val="75"/>
                        </a:spcBef>
                      </a:pPr>
                      <a:r>
                        <a:rPr sz="800" b="1" spc="-5" dirty="0">
                          <a:latin typeface="Times New Roman" panose="02020603050405020304" pitchFamily="18" charset="0"/>
                          <a:cs typeface="Times New Roman" panose="02020603050405020304" pitchFamily="18" charset="0"/>
                        </a:rPr>
                        <a:t>Linen</a:t>
                      </a:r>
                      <a:r>
                        <a:rPr sz="800" b="1" spc="5"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(Laundry)</a:t>
                      </a:r>
                      <a:endParaRPr sz="800" b="1" dirty="0">
                        <a:latin typeface="Times New Roman" panose="02020603050405020304" pitchFamily="18" charset="0"/>
                        <a:cs typeface="Times New Roman" panose="02020603050405020304" pitchFamily="18" charset="0"/>
                      </a:endParaRP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8740" algn="ctr">
                        <a:lnSpc>
                          <a:spcPct val="100000"/>
                        </a:lnSpc>
                        <a:spcBef>
                          <a:spcPts val="75"/>
                        </a:spcBef>
                      </a:pPr>
                      <a:r>
                        <a:rPr sz="800" dirty="0">
                          <a:latin typeface="Times New Roman" panose="02020603050405020304" pitchFamily="18" charset="0"/>
                          <a:cs typeface="Times New Roman" panose="02020603050405020304" pitchFamily="18" charset="0"/>
                        </a:rPr>
                        <a:t>volume -</a:t>
                      </a:r>
                      <a:r>
                        <a:rPr sz="800" spc="-25" dirty="0">
                          <a:latin typeface="Times New Roman" panose="02020603050405020304" pitchFamily="18" charset="0"/>
                          <a:cs typeface="Times New Roman" panose="02020603050405020304" pitchFamily="18" charset="0"/>
                        </a:rPr>
                        <a:t> </a:t>
                      </a:r>
                      <a:r>
                        <a:rPr sz="800" spc="-5" dirty="0">
                          <a:latin typeface="Times New Roman" panose="02020603050405020304" pitchFamily="18" charset="0"/>
                          <a:cs typeface="Times New Roman" panose="02020603050405020304" pitchFamily="18" charset="0"/>
                        </a:rPr>
                        <a:t>support</a:t>
                      </a:r>
                      <a:endParaRPr sz="80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20321">
                <a:tc>
                  <a:txBody>
                    <a:bodyPr/>
                    <a:lstStyle/>
                    <a:p>
                      <a:pPr marL="10160">
                        <a:lnSpc>
                          <a:spcPct val="100000"/>
                        </a:lnSpc>
                        <a:spcBef>
                          <a:spcPts val="75"/>
                        </a:spcBef>
                      </a:pPr>
                      <a:r>
                        <a:rPr sz="800" b="1" spc="-5" dirty="0">
                          <a:latin typeface="Times New Roman" panose="02020603050405020304" pitchFamily="18" charset="0"/>
                          <a:cs typeface="Times New Roman" panose="02020603050405020304" pitchFamily="18" charset="0"/>
                        </a:rPr>
                        <a:t>Catering</a:t>
                      </a:r>
                      <a:endParaRPr sz="800" b="1" dirty="0">
                        <a:latin typeface="Times New Roman" panose="02020603050405020304" pitchFamily="18" charset="0"/>
                        <a:cs typeface="Times New Roman" panose="02020603050405020304" pitchFamily="18" charset="0"/>
                      </a:endParaRP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8740" algn="ctr">
                        <a:lnSpc>
                          <a:spcPct val="100000"/>
                        </a:lnSpc>
                        <a:spcBef>
                          <a:spcPts val="75"/>
                        </a:spcBef>
                      </a:pPr>
                      <a:r>
                        <a:rPr sz="800" dirty="0">
                          <a:latin typeface="Times New Roman" panose="02020603050405020304" pitchFamily="18" charset="0"/>
                          <a:cs typeface="Times New Roman" panose="02020603050405020304" pitchFamily="18" charset="0"/>
                        </a:rPr>
                        <a:t>volume -</a:t>
                      </a:r>
                      <a:r>
                        <a:rPr sz="800" spc="-25" dirty="0">
                          <a:latin typeface="Times New Roman" panose="02020603050405020304" pitchFamily="18" charset="0"/>
                          <a:cs typeface="Times New Roman" panose="02020603050405020304" pitchFamily="18" charset="0"/>
                        </a:rPr>
                        <a:t> </a:t>
                      </a:r>
                      <a:r>
                        <a:rPr sz="800" spc="-5" dirty="0">
                          <a:latin typeface="Times New Roman" panose="02020603050405020304" pitchFamily="18" charset="0"/>
                          <a:cs typeface="Times New Roman" panose="02020603050405020304" pitchFamily="18" charset="0"/>
                        </a:rPr>
                        <a:t>support</a:t>
                      </a:r>
                      <a:endParaRPr sz="80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20321">
                <a:tc>
                  <a:txBody>
                    <a:bodyPr/>
                    <a:lstStyle/>
                    <a:p>
                      <a:pPr marL="10160">
                        <a:lnSpc>
                          <a:spcPct val="100000"/>
                        </a:lnSpc>
                        <a:spcBef>
                          <a:spcPts val="75"/>
                        </a:spcBef>
                      </a:pPr>
                      <a:r>
                        <a:rPr sz="800" b="1" spc="5" dirty="0">
                          <a:latin typeface="Times New Roman" panose="02020603050405020304" pitchFamily="18" charset="0"/>
                          <a:cs typeface="Times New Roman" panose="02020603050405020304" pitchFamily="18" charset="0"/>
                        </a:rPr>
                        <a:t>Waste</a:t>
                      </a:r>
                      <a:r>
                        <a:rPr sz="800" b="1" spc="-4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Management</a:t>
                      </a:r>
                      <a:endParaRPr sz="800" b="1" dirty="0">
                        <a:latin typeface="Times New Roman" panose="02020603050405020304" pitchFamily="18" charset="0"/>
                        <a:cs typeface="Times New Roman" panose="02020603050405020304" pitchFamily="18" charset="0"/>
                      </a:endParaRP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8740" algn="ctr">
                        <a:lnSpc>
                          <a:spcPct val="100000"/>
                        </a:lnSpc>
                        <a:spcBef>
                          <a:spcPts val="75"/>
                        </a:spcBef>
                      </a:pPr>
                      <a:r>
                        <a:rPr sz="800" dirty="0">
                          <a:latin typeface="Times New Roman" panose="02020603050405020304" pitchFamily="18" charset="0"/>
                          <a:cs typeface="Times New Roman" panose="02020603050405020304" pitchFamily="18" charset="0"/>
                        </a:rPr>
                        <a:t>volume -</a:t>
                      </a:r>
                      <a:r>
                        <a:rPr sz="800" spc="-25" dirty="0">
                          <a:latin typeface="Times New Roman" panose="02020603050405020304" pitchFamily="18" charset="0"/>
                          <a:cs typeface="Times New Roman" panose="02020603050405020304" pitchFamily="18" charset="0"/>
                        </a:rPr>
                        <a:t> </a:t>
                      </a:r>
                      <a:r>
                        <a:rPr sz="800" spc="-5" dirty="0">
                          <a:latin typeface="Times New Roman" panose="02020603050405020304" pitchFamily="18" charset="0"/>
                          <a:cs typeface="Times New Roman" panose="02020603050405020304" pitchFamily="18" charset="0"/>
                        </a:rPr>
                        <a:t>support</a:t>
                      </a:r>
                      <a:endParaRPr sz="80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dirty="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20321">
                <a:tc>
                  <a:txBody>
                    <a:bodyPr/>
                    <a:lstStyle/>
                    <a:p>
                      <a:pPr marL="10160">
                        <a:lnSpc>
                          <a:spcPct val="100000"/>
                        </a:lnSpc>
                        <a:spcBef>
                          <a:spcPts val="75"/>
                        </a:spcBef>
                      </a:pPr>
                      <a:r>
                        <a:rPr sz="800" b="1" spc="-5" dirty="0">
                          <a:latin typeface="Times New Roman" panose="02020603050405020304" pitchFamily="18" charset="0"/>
                          <a:cs typeface="Times New Roman" panose="02020603050405020304" pitchFamily="18" charset="0"/>
                        </a:rPr>
                        <a:t>Laboratories</a:t>
                      </a:r>
                      <a:endParaRPr sz="800" b="1" dirty="0">
                        <a:latin typeface="Times New Roman" panose="02020603050405020304" pitchFamily="18" charset="0"/>
                        <a:cs typeface="Times New Roman" panose="02020603050405020304" pitchFamily="18" charset="0"/>
                      </a:endParaRP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6835" algn="ctr">
                        <a:lnSpc>
                          <a:spcPct val="100000"/>
                        </a:lnSpc>
                        <a:spcBef>
                          <a:spcPts val="75"/>
                        </a:spcBef>
                      </a:pPr>
                      <a:r>
                        <a:rPr sz="800" dirty="0">
                          <a:latin typeface="Times New Roman" panose="02020603050405020304" pitchFamily="18" charset="0"/>
                          <a:cs typeface="Times New Roman" panose="02020603050405020304" pitchFamily="18" charset="0"/>
                        </a:rPr>
                        <a:t>volume - medical</a:t>
                      </a:r>
                      <a:r>
                        <a:rPr sz="800" spc="-65" dirty="0">
                          <a:latin typeface="Times New Roman" panose="02020603050405020304" pitchFamily="18" charset="0"/>
                          <a:cs typeface="Times New Roman" panose="02020603050405020304" pitchFamily="18" charset="0"/>
                        </a:rPr>
                        <a:t> </a:t>
                      </a:r>
                      <a:r>
                        <a:rPr sz="800" spc="-5" dirty="0">
                          <a:latin typeface="Times New Roman" panose="02020603050405020304" pitchFamily="18" charset="0"/>
                          <a:cs typeface="Times New Roman" panose="02020603050405020304" pitchFamily="18" charset="0"/>
                        </a:rPr>
                        <a:t>support</a:t>
                      </a:r>
                      <a:endParaRPr sz="80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20321">
                <a:tc>
                  <a:txBody>
                    <a:bodyPr/>
                    <a:lstStyle/>
                    <a:p>
                      <a:pPr marL="10160">
                        <a:lnSpc>
                          <a:spcPct val="100000"/>
                        </a:lnSpc>
                        <a:spcBef>
                          <a:spcPts val="75"/>
                        </a:spcBef>
                      </a:pPr>
                      <a:r>
                        <a:rPr sz="800" b="1" dirty="0">
                          <a:latin typeface="Times New Roman" panose="02020603050405020304" pitchFamily="18" charset="0"/>
                          <a:cs typeface="Times New Roman" panose="02020603050405020304" pitchFamily="18" charset="0"/>
                        </a:rPr>
                        <a:t>Imaging</a:t>
                      </a:r>
                    </a:p>
                  </a:txBody>
                  <a:tcPr marL="0" marR="0" marT="9071"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6835" algn="ctr">
                        <a:lnSpc>
                          <a:spcPct val="100000"/>
                        </a:lnSpc>
                        <a:spcBef>
                          <a:spcPts val="75"/>
                        </a:spcBef>
                      </a:pPr>
                      <a:r>
                        <a:rPr sz="800" dirty="0">
                          <a:latin typeface="Times New Roman" panose="02020603050405020304" pitchFamily="18" charset="0"/>
                          <a:cs typeface="Times New Roman" panose="02020603050405020304" pitchFamily="18" charset="0"/>
                        </a:rPr>
                        <a:t>volume - medical</a:t>
                      </a:r>
                      <a:r>
                        <a:rPr sz="800" spc="-65" dirty="0">
                          <a:latin typeface="Times New Roman" panose="02020603050405020304" pitchFamily="18" charset="0"/>
                          <a:cs typeface="Times New Roman" panose="02020603050405020304" pitchFamily="18" charset="0"/>
                        </a:rPr>
                        <a:t> </a:t>
                      </a:r>
                      <a:r>
                        <a:rPr sz="800" spc="-5" dirty="0">
                          <a:latin typeface="Times New Roman" panose="02020603050405020304" pitchFamily="18" charset="0"/>
                          <a:cs typeface="Times New Roman" panose="02020603050405020304" pitchFamily="18" charset="0"/>
                        </a:rPr>
                        <a:t>support</a:t>
                      </a:r>
                      <a:endParaRPr sz="800">
                        <a:latin typeface="Times New Roman" panose="02020603050405020304" pitchFamily="18" charset="0"/>
                        <a:cs typeface="Times New Roman" panose="02020603050405020304" pitchFamily="18" charset="0"/>
                      </a:endParaRPr>
                    </a:p>
                  </a:txBody>
                  <a:tcPr marL="0" marR="0" marT="9071"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75"/>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071"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20877">
                <a:tc>
                  <a:txBody>
                    <a:bodyPr/>
                    <a:lstStyle/>
                    <a:p>
                      <a:pPr marL="10160">
                        <a:lnSpc>
                          <a:spcPct val="100000"/>
                        </a:lnSpc>
                        <a:spcBef>
                          <a:spcPts val="80"/>
                        </a:spcBef>
                      </a:pPr>
                      <a:r>
                        <a:rPr sz="800" b="1" dirty="0">
                          <a:latin typeface="Times New Roman" panose="02020603050405020304" pitchFamily="18" charset="0"/>
                          <a:cs typeface="Times New Roman" panose="02020603050405020304" pitchFamily="18" charset="0"/>
                        </a:rPr>
                        <a:t>Sterilization and Disinfection</a:t>
                      </a:r>
                    </a:p>
                  </a:txBody>
                  <a:tcPr marL="0" marR="0" marT="9676"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77470" algn="ctr">
                        <a:lnSpc>
                          <a:spcPct val="100000"/>
                        </a:lnSpc>
                        <a:spcBef>
                          <a:spcPts val="80"/>
                        </a:spcBef>
                      </a:pPr>
                      <a:r>
                        <a:rPr sz="800" dirty="0">
                          <a:latin typeface="Times New Roman" panose="02020603050405020304" pitchFamily="18" charset="0"/>
                          <a:cs typeface="Times New Roman" panose="02020603050405020304" pitchFamily="18" charset="0"/>
                        </a:rPr>
                        <a:t>volume - medical</a:t>
                      </a:r>
                      <a:r>
                        <a:rPr sz="800" spc="-60" dirty="0">
                          <a:latin typeface="Times New Roman" panose="02020603050405020304" pitchFamily="18" charset="0"/>
                          <a:cs typeface="Times New Roman" panose="02020603050405020304" pitchFamily="18" charset="0"/>
                        </a:rPr>
                        <a:t> </a:t>
                      </a:r>
                      <a:r>
                        <a:rPr sz="800" spc="-5" dirty="0">
                          <a:latin typeface="Times New Roman" panose="02020603050405020304" pitchFamily="18" charset="0"/>
                          <a:cs typeface="Times New Roman" panose="02020603050405020304" pitchFamily="18" charset="0"/>
                        </a:rPr>
                        <a:t>support</a:t>
                      </a:r>
                      <a:endParaRPr sz="800" dirty="0">
                        <a:latin typeface="Times New Roman" panose="02020603050405020304" pitchFamily="18" charset="0"/>
                        <a:cs typeface="Times New Roman" panose="02020603050405020304" pitchFamily="18" charset="0"/>
                      </a:endParaRPr>
                    </a:p>
                  </a:txBody>
                  <a:tcPr marL="0" marR="0" marT="9676"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R="38735" algn="ctr">
                        <a:lnSpc>
                          <a:spcPct val="100000"/>
                        </a:lnSpc>
                        <a:spcBef>
                          <a:spcPts val="80"/>
                        </a:spcBef>
                      </a:pPr>
                      <a:r>
                        <a:rPr sz="800" dirty="0">
                          <a:solidFill>
                            <a:srgbClr val="00AD00"/>
                          </a:solidFill>
                          <a:latin typeface="Times New Roman" panose="02020603050405020304" pitchFamily="18" charset="0"/>
                          <a:cs typeface="Times New Roman" panose="02020603050405020304" pitchFamily="18" charset="0"/>
                        </a:rPr>
                        <a:t></a:t>
                      </a:r>
                      <a:endParaRPr sz="800">
                        <a:latin typeface="Times New Roman" panose="02020603050405020304" pitchFamily="18" charset="0"/>
                        <a:cs typeface="Times New Roman" panose="02020603050405020304" pitchFamily="18" charset="0"/>
                      </a:endParaRPr>
                    </a:p>
                  </a:txBody>
                  <a:tcPr marL="0" marR="0" marT="9676"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13877">
                <a:tc>
                  <a:txBody>
                    <a:bodyPr/>
                    <a:lstStyle/>
                    <a:p>
                      <a:pPr marL="10160">
                        <a:lnSpc>
                          <a:spcPts val="869"/>
                        </a:lnSpc>
                        <a:spcBef>
                          <a:spcPts val="80"/>
                        </a:spcBef>
                      </a:pPr>
                      <a:r>
                        <a:rPr sz="800" b="1" spc="-5" dirty="0">
                          <a:latin typeface="Times New Roman" panose="02020603050405020304" pitchFamily="18" charset="0"/>
                          <a:cs typeface="Times New Roman" panose="02020603050405020304" pitchFamily="18" charset="0"/>
                        </a:rPr>
                        <a:t>Rehabilitation</a:t>
                      </a:r>
                      <a:endParaRPr sz="800" b="1" dirty="0">
                        <a:latin typeface="Times New Roman" panose="02020603050405020304" pitchFamily="18" charset="0"/>
                        <a:cs typeface="Times New Roman" panose="02020603050405020304" pitchFamily="18" charset="0"/>
                      </a:endParaRPr>
                    </a:p>
                  </a:txBody>
                  <a:tcPr marL="0" marR="0" marT="9676"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835" algn="ctr">
                        <a:lnSpc>
                          <a:spcPts val="869"/>
                        </a:lnSpc>
                        <a:spcBef>
                          <a:spcPts val="80"/>
                        </a:spcBef>
                      </a:pPr>
                      <a:r>
                        <a:rPr sz="800" dirty="0">
                          <a:latin typeface="Times New Roman" panose="02020603050405020304" pitchFamily="18" charset="0"/>
                          <a:cs typeface="Times New Roman" panose="02020603050405020304" pitchFamily="18" charset="0"/>
                        </a:rPr>
                        <a:t>volume - medical</a:t>
                      </a:r>
                      <a:r>
                        <a:rPr sz="800" spc="-65" dirty="0">
                          <a:latin typeface="Times New Roman" panose="02020603050405020304" pitchFamily="18" charset="0"/>
                          <a:cs typeface="Times New Roman" panose="02020603050405020304" pitchFamily="18" charset="0"/>
                        </a:rPr>
                        <a:t> </a:t>
                      </a:r>
                      <a:r>
                        <a:rPr sz="800" spc="-5" dirty="0">
                          <a:latin typeface="Times New Roman" panose="02020603050405020304" pitchFamily="18" charset="0"/>
                          <a:cs typeface="Times New Roman" panose="02020603050405020304" pitchFamily="18" charset="0"/>
                        </a:rPr>
                        <a:t>support</a:t>
                      </a:r>
                      <a:endParaRPr sz="800" dirty="0">
                        <a:latin typeface="Times New Roman" panose="02020603050405020304" pitchFamily="18" charset="0"/>
                        <a:cs typeface="Times New Roman" panose="02020603050405020304" pitchFamily="18" charset="0"/>
                      </a:endParaRPr>
                    </a:p>
                  </a:txBody>
                  <a:tcPr marL="0" marR="0" marT="9676"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8735" algn="ctr">
                        <a:lnSpc>
                          <a:spcPts val="869"/>
                        </a:lnSpc>
                        <a:spcBef>
                          <a:spcPts val="80"/>
                        </a:spcBef>
                      </a:pPr>
                      <a:r>
                        <a:rPr sz="800" dirty="0">
                          <a:solidFill>
                            <a:srgbClr val="00AD00"/>
                          </a:solidFill>
                          <a:latin typeface="Times New Roman" panose="02020603050405020304" pitchFamily="18" charset="0"/>
                          <a:cs typeface="Times New Roman" panose="02020603050405020304" pitchFamily="18" charset="0"/>
                        </a:rPr>
                        <a:t></a:t>
                      </a:r>
                      <a:endParaRPr sz="800" dirty="0">
                        <a:latin typeface="Times New Roman" panose="02020603050405020304" pitchFamily="18" charset="0"/>
                        <a:cs typeface="Times New Roman" panose="02020603050405020304" pitchFamily="18" charset="0"/>
                      </a:endParaRPr>
                    </a:p>
                  </a:txBody>
                  <a:tcPr marL="0" marR="0" marT="9676"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bl>
          </a:graphicData>
        </a:graphic>
      </p:graphicFrame>
      <p:sp>
        <p:nvSpPr>
          <p:cNvPr id="12" name="TextBox 11"/>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14</a:t>
            </a: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7602996" y="320030"/>
            <a:ext cx="1066800" cy="361950"/>
          </a:xfrm>
          <a:prstGeom prst="rect">
            <a:avLst/>
          </a:prstGeom>
        </p:spPr>
      </p:pic>
    </p:spTree>
    <p:extLst>
      <p:ext uri="{BB962C8B-B14F-4D97-AF65-F5344CB8AC3E}">
        <p14:creationId xmlns:p14="http://schemas.microsoft.com/office/powerpoint/2010/main" val="3564701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3"/>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algn="l" defTabSz="914395" eaLnBrk="0" hangingPunct="0"/>
            <a:r>
              <a:rPr lang="en-GB" altLang="en-US" sz="1100">
                <a:solidFill>
                  <a:schemeClr val="tx1"/>
                </a:solidFill>
                <a:latin typeface="Calibri" panose="020F0502020204030204" pitchFamily="34" charset="0"/>
                <a:cs typeface="Calibri" panose="020F0502020204030204" pitchFamily="34" charset="0"/>
              </a:rPr>
              <a:t>  </a:t>
            </a:r>
            <a:endParaRPr lang="en-GB" altLang="en-US" sz="900">
              <a:solidFill>
                <a:schemeClr val="tx1"/>
              </a:solidFill>
            </a:endParaRPr>
          </a:p>
          <a:p>
            <a:pPr algn="l" defTabSz="914395" eaLnBrk="0" hangingPunct="0"/>
            <a:endParaRPr lang="en-GB" altLang="en-US" sz="1090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314003" y="1156682"/>
            <a:ext cx="8806227" cy="461665"/>
          </a:xfrm>
          <a:prstGeom prst="rect">
            <a:avLst/>
          </a:prstGeom>
          <a:noFill/>
        </p:spPr>
        <p:txBody>
          <a:bodyPr wrap="square" rtlCol="0">
            <a:spAutoFit/>
          </a:bodyPr>
          <a:lstStyle/>
          <a:p>
            <a:pPr algn="l"/>
            <a:r>
              <a:rPr lang="en-GB" sz="1200" b="1" u="sng">
                <a:solidFill>
                  <a:schemeClr val="tx1"/>
                </a:solidFill>
                <a:latin typeface="Times New Roman" panose="02020603050405020304" pitchFamily="18" charset="0"/>
                <a:cs typeface="Times New Roman" panose="02020603050405020304" pitchFamily="18" charset="0"/>
              </a:rPr>
              <a:t>About Financial Modelling of Turkish PPP Healthcare PPPs;</a:t>
            </a:r>
          </a:p>
          <a:p>
            <a:pPr algn="l"/>
            <a:endParaRPr lang="en-GB" sz="1200" u="sng">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2123" y="1479847"/>
            <a:ext cx="8828108" cy="830997"/>
          </a:xfrm>
          <a:prstGeom prst="rect">
            <a:avLst/>
          </a:prstGeom>
          <a:noFill/>
        </p:spPr>
        <p:txBody>
          <a:bodyPr wrap="square" rtlCol="0">
            <a:spAutoFit/>
          </a:bodyPr>
          <a:lstStyle/>
          <a:p>
            <a:pPr algn="just"/>
            <a:r>
              <a:rPr lang="en-GB" sz="1200" dirty="0">
                <a:solidFill>
                  <a:schemeClr val="tx1"/>
                </a:solidFill>
                <a:latin typeface="Times New Roman" panose="02020603050405020304" pitchFamily="18" charset="0"/>
                <a:cs typeface="Times New Roman" panose="02020603050405020304" pitchFamily="18" charset="0"/>
              </a:rPr>
              <a:t>The Project revenues that are denominated in Turkish lira (“TRY”) will comprise Availability Payments, Service Payments and Commercial Revenues like the </a:t>
            </a:r>
            <a:r>
              <a:rPr lang="en-GB" sz="1200" dirty="0" err="1">
                <a:solidFill>
                  <a:schemeClr val="tx1"/>
                </a:solidFill>
                <a:latin typeface="Times New Roman" panose="02020603050405020304" pitchFamily="18" charset="0"/>
                <a:cs typeface="Times New Roman" panose="02020603050405020304" pitchFamily="18" charset="0"/>
              </a:rPr>
              <a:t>othet</a:t>
            </a:r>
            <a:r>
              <a:rPr lang="en-GB" sz="1200" dirty="0">
                <a:solidFill>
                  <a:schemeClr val="tx1"/>
                </a:solidFill>
                <a:latin typeface="Times New Roman" panose="02020603050405020304" pitchFamily="18" charset="0"/>
                <a:cs typeface="Times New Roman" panose="02020603050405020304" pitchFamily="18" charset="0"/>
              </a:rPr>
              <a:t> healthcare PPP </a:t>
            </a:r>
            <a:r>
              <a:rPr lang="en-GB" sz="1200" dirty="0" err="1">
                <a:solidFill>
                  <a:schemeClr val="tx1"/>
                </a:solidFill>
                <a:latin typeface="Times New Roman" panose="02020603050405020304" pitchFamily="18" charset="0"/>
                <a:cs typeface="Times New Roman" panose="02020603050405020304" pitchFamily="18" charset="0"/>
              </a:rPr>
              <a:t>projectsGuaranteed</a:t>
            </a:r>
            <a:r>
              <a:rPr lang="en-GB" sz="1200" dirty="0">
                <a:solidFill>
                  <a:schemeClr val="tx1"/>
                </a:solidFill>
                <a:latin typeface="Times New Roman" panose="02020603050405020304" pitchFamily="18" charset="0"/>
                <a:cs typeface="Times New Roman" panose="02020603050405020304" pitchFamily="18" charset="0"/>
              </a:rPr>
              <a:t> by </a:t>
            </a:r>
            <a:r>
              <a:rPr lang="en-GB" sz="1200" dirty="0" err="1">
                <a:solidFill>
                  <a:schemeClr val="tx1"/>
                </a:solidFill>
                <a:latin typeface="Times New Roman" panose="02020603050405020304" pitchFamily="18" charset="0"/>
                <a:cs typeface="Times New Roman" panose="02020603050405020304" pitchFamily="18" charset="0"/>
              </a:rPr>
              <a:t>MoH</a:t>
            </a:r>
            <a:r>
              <a:rPr lang="en-GB" sz="1200" dirty="0">
                <a:solidFill>
                  <a:schemeClr val="tx1"/>
                </a:solidFill>
                <a:latin typeface="Times New Roman" panose="02020603050405020304" pitchFamily="18" charset="0"/>
                <a:cs typeface="Times New Roman" panose="02020603050405020304" pitchFamily="18" charset="0"/>
              </a:rPr>
              <a:t> for certain volumes for volume based services (</a:t>
            </a:r>
            <a:r>
              <a:rPr lang="en-GB" sz="1200" dirty="0" err="1">
                <a:solidFill>
                  <a:schemeClr val="tx1"/>
                </a:solidFill>
                <a:latin typeface="Times New Roman" panose="02020603050405020304" pitchFamily="18" charset="0"/>
                <a:cs typeface="Times New Roman" panose="02020603050405020304" pitchFamily="18" charset="0"/>
              </a:rPr>
              <a:t>MoH</a:t>
            </a:r>
            <a:r>
              <a:rPr lang="en-GB" sz="1200" dirty="0">
                <a:solidFill>
                  <a:schemeClr val="tx1"/>
                </a:solidFill>
                <a:latin typeface="Times New Roman" panose="02020603050405020304" pitchFamily="18" charset="0"/>
                <a:cs typeface="Times New Roman" panose="02020603050405020304" pitchFamily="18" charset="0"/>
              </a:rPr>
              <a:t> will  pay a discounted unitary price for amounts exceeding the guaranteed volume),</a:t>
            </a:r>
          </a:p>
          <a:p>
            <a:pPr algn="just"/>
            <a:endParaRPr lang="en-GB" sz="12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41524"/>
            <a:ext cx="8833060" cy="111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067944" y="3318702"/>
            <a:ext cx="4944628" cy="3416320"/>
          </a:xfrm>
          <a:prstGeom prst="rect">
            <a:avLst/>
          </a:prstGeom>
          <a:noFill/>
        </p:spPr>
        <p:txBody>
          <a:bodyPr wrap="square" rtlCol="0">
            <a:spAutoFit/>
          </a:bodyPr>
          <a:lstStyle/>
          <a:p>
            <a:pPr algn="just"/>
            <a:r>
              <a:rPr lang="en-GB" sz="1200" b="1" u="sng" dirty="0">
                <a:solidFill>
                  <a:schemeClr val="tx1"/>
                </a:solidFill>
                <a:latin typeface="Times New Roman" panose="02020603050405020304" pitchFamily="18" charset="0"/>
                <a:cs typeface="Times New Roman" panose="02020603050405020304" pitchFamily="18" charset="0"/>
              </a:rPr>
              <a:t>Service payments:</a:t>
            </a:r>
            <a:r>
              <a:rPr lang="en-GB" sz="1200" dirty="0">
                <a:solidFill>
                  <a:schemeClr val="tx1"/>
                </a:solidFill>
                <a:latin typeface="Times New Roman" panose="02020603050405020304" pitchFamily="18" charset="0"/>
                <a:cs typeface="Times New Roman" panose="02020603050405020304" pitchFamily="18" charset="0"/>
              </a:rPr>
              <a:t> are the maximum net amount payable by the Administration to the Project Company in consideration of the provision of the services by the Project Company excluding VAT and any other taxes and duties that are payable. Service payments shall be made by the Administration to the Project Company on a monthly basis. The Services are divided into two categories in terms of pricing and payment:</a:t>
            </a:r>
          </a:p>
          <a:p>
            <a:pPr algn="just"/>
            <a:r>
              <a:rPr lang="en-GB" sz="1200" b="1" u="sng" dirty="0">
                <a:solidFill>
                  <a:schemeClr val="tx1"/>
                </a:solidFill>
                <a:latin typeface="Times New Roman" panose="02020603050405020304" pitchFamily="18" charset="0"/>
                <a:cs typeface="Times New Roman" panose="02020603050405020304" pitchFamily="18" charset="0"/>
              </a:rPr>
              <a:t>a) Non-Volume Services: </a:t>
            </a:r>
            <a:r>
              <a:rPr lang="en-GB" sz="1200" dirty="0">
                <a:solidFill>
                  <a:schemeClr val="tx1"/>
                </a:solidFill>
                <a:latin typeface="Times New Roman" panose="02020603050405020304" pitchFamily="18" charset="0"/>
                <a:cs typeface="Times New Roman" panose="02020603050405020304" pitchFamily="18" charset="0"/>
              </a:rPr>
              <a:t>Services with a constant volume which does not change in terms of the occupancy rate of the hospital, requirements, consumption and/or utilization. Non-volume services payments will be made by the Administration independently.</a:t>
            </a:r>
          </a:p>
          <a:p>
            <a:pPr algn="just"/>
            <a:r>
              <a:rPr lang="en-GB" sz="1200" b="1" u="sng" dirty="0">
                <a:solidFill>
                  <a:schemeClr val="tx1"/>
                </a:solidFill>
                <a:latin typeface="Times New Roman" panose="02020603050405020304" pitchFamily="18" charset="0"/>
                <a:cs typeface="Times New Roman" panose="02020603050405020304" pitchFamily="18" charset="0"/>
              </a:rPr>
              <a:t>b) Volume Services: </a:t>
            </a:r>
            <a:r>
              <a:rPr lang="en-GB" sz="1200" dirty="0">
                <a:solidFill>
                  <a:schemeClr val="tx1"/>
                </a:solidFill>
                <a:latin typeface="Times New Roman" panose="02020603050405020304" pitchFamily="18" charset="0"/>
                <a:cs typeface="Times New Roman" panose="02020603050405020304" pitchFamily="18" charset="0"/>
              </a:rPr>
              <a:t>Services with a variable volume that change in terms of the occupancy rate of the hospital and/or consumption. Volume Services are further categorized into:</a:t>
            </a:r>
          </a:p>
          <a:p>
            <a:pPr algn="just"/>
            <a:r>
              <a:rPr lang="en-GB" sz="1200" dirty="0">
                <a:solidFill>
                  <a:schemeClr val="tx1"/>
                </a:solidFill>
                <a:latin typeface="Times New Roman" panose="02020603050405020304" pitchFamily="18" charset="0"/>
                <a:cs typeface="Times New Roman" panose="02020603050405020304" pitchFamily="18" charset="0"/>
              </a:rPr>
              <a:t>Medical support services and Service support services.</a:t>
            </a:r>
          </a:p>
          <a:p>
            <a:pPr algn="just"/>
            <a:endParaRPr lang="en-GB" sz="1200" dirty="0">
              <a:solidFill>
                <a:schemeClr val="tx1"/>
              </a:solidFill>
              <a:latin typeface="Times New Roman" panose="02020603050405020304" pitchFamily="18" charset="0"/>
              <a:cs typeface="Times New Roman" panose="02020603050405020304" pitchFamily="18" charset="0"/>
            </a:endParaRPr>
          </a:p>
          <a:p>
            <a:pPr algn="just"/>
            <a:r>
              <a:rPr lang="en-GB" sz="1200" dirty="0">
                <a:solidFill>
                  <a:schemeClr val="tx1"/>
                </a:solidFill>
                <a:latin typeface="Times New Roman" panose="02020603050405020304" pitchFamily="18" charset="0"/>
                <a:cs typeface="Times New Roman" panose="02020603050405020304" pitchFamily="18" charset="0"/>
              </a:rPr>
              <a:t>Administration underwrites a </a:t>
            </a:r>
            <a:r>
              <a:rPr lang="en-GB" sz="1200" b="1" u="sng" dirty="0">
                <a:solidFill>
                  <a:schemeClr val="tx1"/>
                </a:solidFill>
                <a:latin typeface="Times New Roman" panose="02020603050405020304" pitchFamily="18" charset="0"/>
                <a:cs typeface="Times New Roman" panose="02020603050405020304" pitchFamily="18" charset="0"/>
              </a:rPr>
              <a:t>70%</a:t>
            </a:r>
            <a:r>
              <a:rPr lang="en-GB" sz="1200" u="sng" dirty="0">
                <a:solidFill>
                  <a:schemeClr val="tx1"/>
                </a:solidFill>
                <a:latin typeface="Times New Roman" panose="02020603050405020304" pitchFamily="18" charset="0"/>
                <a:cs typeface="Times New Roman" panose="02020603050405020304" pitchFamily="18" charset="0"/>
              </a:rPr>
              <a:t> occupancy rate for Volume Services during the Operating Period.</a:t>
            </a:r>
          </a:p>
          <a:p>
            <a:pPr algn="just"/>
            <a:endParaRPr lang="en-GB" sz="1200"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2561" y="3307529"/>
            <a:ext cx="3744416" cy="1200329"/>
          </a:xfrm>
          <a:prstGeom prst="rect">
            <a:avLst/>
          </a:prstGeom>
          <a:noFill/>
        </p:spPr>
        <p:txBody>
          <a:bodyPr wrap="square" rtlCol="0">
            <a:spAutoFit/>
          </a:bodyPr>
          <a:lstStyle/>
          <a:p>
            <a:pPr algn="just"/>
            <a:r>
              <a:rPr lang="en-GB" sz="1200" b="1" u="sng" dirty="0">
                <a:solidFill>
                  <a:schemeClr val="tx1"/>
                </a:solidFill>
                <a:latin typeface="Times New Roman" panose="02020603050405020304" pitchFamily="18" charset="0"/>
                <a:cs typeface="Times New Roman" panose="02020603050405020304" pitchFamily="18" charset="0"/>
              </a:rPr>
              <a:t>Availability Payments</a:t>
            </a:r>
            <a:r>
              <a:rPr lang="en-GB" sz="1200" dirty="0">
                <a:solidFill>
                  <a:schemeClr val="tx1"/>
                </a:solidFill>
                <a:latin typeface="Times New Roman" panose="02020603050405020304" pitchFamily="18" charset="0"/>
                <a:cs typeface="Times New Roman" panose="02020603050405020304" pitchFamily="18" charset="0"/>
              </a:rPr>
              <a:t> Payable in advance by the Administration to the Project Company at the beginning of each quarter in consideration of usage of the health facilities during the relevant period. The Availability Payments will be indexed for inflation and partially adjusted for foreign exchange fluctuations.</a:t>
            </a:r>
          </a:p>
        </p:txBody>
      </p:sp>
      <p:sp>
        <p:nvSpPr>
          <p:cNvPr id="14" name="TextBox 13"/>
          <p:cNvSpPr txBox="1"/>
          <p:nvPr/>
        </p:nvSpPr>
        <p:spPr>
          <a:xfrm>
            <a:off x="55979" y="4600676"/>
            <a:ext cx="3744416" cy="461665"/>
          </a:xfrm>
          <a:prstGeom prst="rect">
            <a:avLst/>
          </a:prstGeom>
          <a:noFill/>
        </p:spPr>
        <p:txBody>
          <a:bodyPr wrap="square" rtlCol="0">
            <a:spAutoFit/>
          </a:bodyPr>
          <a:lstStyle/>
          <a:p>
            <a:pPr algn="just"/>
            <a:r>
              <a:rPr lang="en-GB" sz="1200" b="1" u="sng">
                <a:solidFill>
                  <a:schemeClr val="tx1"/>
                </a:solidFill>
                <a:latin typeface="Times New Roman" panose="02020603050405020304" pitchFamily="18" charset="0"/>
                <a:cs typeface="Times New Roman" panose="02020603050405020304" pitchFamily="18" charset="0"/>
              </a:rPr>
              <a:t>Commercial Revenues: </a:t>
            </a:r>
            <a:r>
              <a:rPr lang="en-GB" sz="1200">
                <a:solidFill>
                  <a:schemeClr val="tx1"/>
                </a:solidFill>
                <a:latin typeface="Times New Roman" panose="02020603050405020304" pitchFamily="18" charset="0"/>
                <a:cs typeface="Times New Roman" panose="02020603050405020304" pitchFamily="18" charset="0"/>
              </a:rPr>
              <a:t>Revenues related to commercial areas in the project. </a:t>
            </a:r>
          </a:p>
        </p:txBody>
      </p:sp>
      <p:sp>
        <p:nvSpPr>
          <p:cNvPr id="10" name="TextBox 9"/>
          <p:cNvSpPr txBox="1"/>
          <p:nvPr/>
        </p:nvSpPr>
        <p:spPr>
          <a:xfrm>
            <a:off x="4257066" y="6525344"/>
            <a:ext cx="890997" cy="216000"/>
          </a:xfrm>
          <a:prstGeom prst="rect">
            <a:avLst/>
          </a:prstGeom>
          <a:solidFill>
            <a:schemeClr val="accent3"/>
          </a:solidFill>
        </p:spPr>
        <p:txBody>
          <a:bodyPr wrap="square" rtlCol="0">
            <a:spAutoFit/>
          </a:bodyPr>
          <a:lstStyle/>
          <a:p>
            <a:endParaRPr lang="en-GB"/>
          </a:p>
        </p:txBody>
      </p:sp>
      <p:sp>
        <p:nvSpPr>
          <p:cNvPr id="16"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en-US" sz="1800" kern="0" dirty="0">
                <a:ea typeface="+mn-ea"/>
                <a:cs typeface="Arial" panose="020B0604020202020204" pitchFamily="34" charset="0"/>
              </a:rPr>
              <a:t>Turkish PPP Healthcare </a:t>
            </a:r>
            <a:r>
              <a:rPr lang="tr-TR" sz="1800" kern="0" dirty="0">
                <a:ea typeface="+mn-ea"/>
                <a:cs typeface="Arial" panose="020B0604020202020204" pitchFamily="34" charset="0"/>
              </a:rPr>
              <a:t>PPPs</a:t>
            </a:r>
            <a:endParaRPr lang="en-US" sz="1800" kern="0" dirty="0">
              <a:ea typeface="+mn-ea"/>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7602996" y="320030"/>
            <a:ext cx="1066800" cy="361950"/>
          </a:xfrm>
          <a:prstGeom prst="rect">
            <a:avLst/>
          </a:prstGeom>
        </p:spPr>
      </p:pic>
      <p:sp>
        <p:nvSpPr>
          <p:cNvPr id="18" name="TextBox 17"/>
          <p:cNvSpPr txBox="1"/>
          <p:nvPr/>
        </p:nvSpPr>
        <p:spPr>
          <a:xfrm>
            <a:off x="2389579" y="6499590"/>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15</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500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90430" y="350504"/>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r>
              <a:rPr lang="tr-TR" sz="1800" dirty="0" smtClean="0">
                <a:cs typeface="Times New Roman" panose="02020603050405020304" pitchFamily="18" charset="0"/>
              </a:rPr>
              <a:t>PPPs in TURKEY-Stakeholders</a:t>
            </a:r>
            <a:endParaRPr lang="tr-TR" sz="18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7602996" y="320030"/>
            <a:ext cx="1066800" cy="361950"/>
          </a:xfrm>
          <a:prstGeom prst="rect">
            <a:avLst/>
          </a:prstGeom>
        </p:spPr>
      </p:pic>
      <p:sp>
        <p:nvSpPr>
          <p:cNvPr id="14" name="TextBox 13"/>
          <p:cNvSpPr txBox="1"/>
          <p:nvPr/>
        </p:nvSpPr>
        <p:spPr>
          <a:xfrm>
            <a:off x="2573521" y="6570230"/>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16</a:t>
            </a: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8" name="Picture 3">
            <a:extLst>
              <a:ext uri="{FF2B5EF4-FFF2-40B4-BE49-F238E27FC236}">
                <a16:creationId xmlns:a16="http://schemas.microsoft.com/office/drawing/2014/main" id="{66E683F8-DCAF-444F-A376-F9123A77C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72" y="1767149"/>
            <a:ext cx="7632512" cy="3980532"/>
          </a:xfrm>
          <a:prstGeom prst="rect">
            <a:avLst/>
          </a:prstGeom>
          <a:noFill/>
          <a:ln w="9525">
            <a:solidFill>
              <a:schemeClr val="tx1"/>
            </a:solidFill>
            <a:miter lim="800000"/>
            <a:headEnd/>
            <a:tailEnd/>
          </a:ln>
          <a:effectLst>
            <a:glow rad="63500">
              <a:schemeClr val="accent4">
                <a:satMod val="175000"/>
                <a:alpha val="40000"/>
              </a:scheme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7454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kern="0" dirty="0">
                <a:ea typeface="+mn-ea"/>
                <a:cs typeface="Arial" panose="020B0604020202020204" pitchFamily="34" charset="0"/>
              </a:rPr>
              <a:t>About Me</a:t>
            </a:r>
            <a:endParaRPr lang="en-US" sz="1800" kern="0" dirty="0">
              <a:ea typeface="+mn-ea"/>
              <a:cs typeface="Arial" panose="020B0604020202020204" pitchFamily="34" charset="0"/>
            </a:endParaRPr>
          </a:p>
        </p:txBody>
      </p:sp>
      <p:sp>
        <p:nvSpPr>
          <p:cNvPr id="10" name="TextBox 9"/>
          <p:cNvSpPr txBox="1"/>
          <p:nvPr/>
        </p:nvSpPr>
        <p:spPr>
          <a:xfrm>
            <a:off x="4175956" y="6581001"/>
            <a:ext cx="792088" cy="253916"/>
          </a:xfrm>
          <a:prstGeom prst="rect">
            <a:avLst/>
          </a:prstGeom>
          <a:solidFill>
            <a:schemeClr val="bg1"/>
          </a:solidFill>
        </p:spPr>
        <p:txBody>
          <a:bodyPr wrap="square" rtlCol="0">
            <a:spAutoFit/>
          </a:bodyPr>
          <a:lstStyle/>
          <a:p>
            <a:r>
              <a:rPr lang="en-US" sz="1000" dirty="0">
                <a:solidFill>
                  <a:schemeClr val="tx1"/>
                </a:solidFill>
              </a:rPr>
              <a:t>1</a:t>
            </a:r>
          </a:p>
        </p:txBody>
      </p:sp>
      <p:sp>
        <p:nvSpPr>
          <p:cNvPr id="3" name="TextBox 2"/>
          <p:cNvSpPr txBox="1"/>
          <p:nvPr/>
        </p:nvSpPr>
        <p:spPr>
          <a:xfrm>
            <a:off x="283587" y="1376637"/>
            <a:ext cx="8680901" cy="5001369"/>
          </a:xfrm>
          <a:prstGeom prst="rect">
            <a:avLst/>
          </a:prstGeom>
          <a:noFill/>
        </p:spPr>
        <p:txBody>
          <a:bodyPr wrap="square" rtlCol="0">
            <a:spAutoFit/>
          </a:bodyPr>
          <a:lstStyle/>
          <a:p>
            <a:pPr algn="just"/>
            <a:r>
              <a:rPr lang="en-GB" sz="1100" dirty="0">
                <a:solidFill>
                  <a:schemeClr val="tx1"/>
                </a:solidFill>
                <a:latin typeface="Candara" panose="020E0502030303020204" pitchFamily="34" charset="0"/>
                <a:cs typeface="Times New Roman" panose="02020603050405020304" pitchFamily="18" charset="0"/>
              </a:rPr>
              <a:t>Ahmet Can </a:t>
            </a:r>
            <a:r>
              <a:rPr lang="en-GB" sz="1100" dirty="0" err="1">
                <a:solidFill>
                  <a:schemeClr val="tx1"/>
                </a:solidFill>
                <a:latin typeface="Candara" panose="020E0502030303020204" pitchFamily="34" charset="0"/>
                <a:cs typeface="Times New Roman" panose="02020603050405020304" pitchFamily="18" charset="0"/>
              </a:rPr>
              <a:t>Yakar</a:t>
            </a:r>
            <a:r>
              <a:rPr lang="en-GB" sz="1100" dirty="0">
                <a:solidFill>
                  <a:schemeClr val="tx1"/>
                </a:solidFill>
                <a:latin typeface="Candara" panose="020E0502030303020204" pitchFamily="34" charset="0"/>
                <a:cs typeface="Times New Roman" panose="02020603050405020304" pitchFamily="18" charset="0"/>
              </a:rPr>
              <a:t> has started his banking career at </a:t>
            </a:r>
            <a:r>
              <a:rPr lang="en-GB" sz="1100" dirty="0" err="1">
                <a:solidFill>
                  <a:schemeClr val="tx1"/>
                </a:solidFill>
                <a:latin typeface="Candara" panose="020E0502030303020204" pitchFamily="34" charset="0"/>
                <a:cs typeface="Times New Roman" panose="02020603050405020304" pitchFamily="18" charset="0"/>
              </a:rPr>
              <a:t>Denizbank</a:t>
            </a:r>
            <a:r>
              <a:rPr lang="en-GB" sz="1100" dirty="0">
                <a:solidFill>
                  <a:schemeClr val="tx1"/>
                </a:solidFill>
                <a:latin typeface="Candara" panose="020E0502030303020204" pitchFamily="34" charset="0"/>
                <a:cs typeface="Times New Roman" panose="02020603050405020304" pitchFamily="18" charset="0"/>
              </a:rPr>
              <a:t> Corporate Banking Division, and then developed his expertise in the field of project finance at </a:t>
            </a:r>
            <a:r>
              <a:rPr lang="en-GB" sz="1100" dirty="0" err="1">
                <a:solidFill>
                  <a:schemeClr val="tx1"/>
                </a:solidFill>
                <a:latin typeface="Candara" panose="020E0502030303020204" pitchFamily="34" charset="0"/>
                <a:cs typeface="Times New Roman" panose="02020603050405020304" pitchFamily="18" charset="0"/>
              </a:rPr>
              <a:t>Denizbank</a:t>
            </a:r>
            <a:r>
              <a:rPr lang="en-GB" sz="1100" dirty="0">
                <a:solidFill>
                  <a:schemeClr val="tx1"/>
                </a:solidFill>
                <a:latin typeface="Candara" panose="020E0502030303020204" pitchFamily="34" charset="0"/>
                <a:cs typeface="Times New Roman" panose="02020603050405020304" pitchFamily="18" charset="0"/>
              </a:rPr>
              <a:t>. After he worked for UniCredit and </a:t>
            </a:r>
            <a:r>
              <a:rPr lang="en-GB" sz="1100" dirty="0" err="1">
                <a:solidFill>
                  <a:schemeClr val="tx1"/>
                </a:solidFill>
                <a:latin typeface="Candara" panose="020E0502030303020204" pitchFamily="34" charset="0"/>
                <a:cs typeface="Times New Roman" panose="02020603050405020304" pitchFamily="18" charset="0"/>
              </a:rPr>
              <a:t>Ciner</a:t>
            </a:r>
            <a:r>
              <a:rPr lang="en-GB" sz="1100" dirty="0">
                <a:solidFill>
                  <a:schemeClr val="tx1"/>
                </a:solidFill>
                <a:latin typeface="Candara" panose="020E0502030303020204" pitchFamily="34" charset="0"/>
                <a:cs typeface="Times New Roman" panose="02020603050405020304" pitchFamily="18" charset="0"/>
              </a:rPr>
              <a:t> Group, currently he works at ICBC Turkey Investment Banking Project Finance Department as Department Head being mainly responsible for infrastructure, energy, M&amp;A financing and refinancing projects, with a concentration on financing healthcare PPP’s, BOT </a:t>
            </a:r>
            <a:r>
              <a:rPr lang="en-GB" sz="1100" dirty="0" smtClean="0">
                <a:solidFill>
                  <a:schemeClr val="tx1"/>
                </a:solidFill>
                <a:latin typeface="Candara" panose="020E0502030303020204" pitchFamily="34" charset="0"/>
                <a:cs typeface="Times New Roman" panose="02020603050405020304" pitchFamily="18" charset="0"/>
              </a:rPr>
              <a:t>type,</a:t>
            </a:r>
            <a:r>
              <a:rPr lang="tr-TR" sz="1100" dirty="0" smtClean="0">
                <a:solidFill>
                  <a:schemeClr val="tx1"/>
                </a:solidFill>
                <a:latin typeface="Candara" panose="020E0502030303020204" pitchFamily="34" charset="0"/>
                <a:cs typeface="Times New Roman" panose="02020603050405020304" pitchFamily="18" charset="0"/>
              </a:rPr>
              <a:t> </a:t>
            </a:r>
            <a:r>
              <a:rPr lang="en-GB" sz="1100" dirty="0" smtClean="0">
                <a:solidFill>
                  <a:schemeClr val="tx1"/>
                </a:solidFill>
                <a:latin typeface="Candara" panose="020E0502030303020204" pitchFamily="34" charset="0"/>
                <a:cs typeface="Times New Roman" panose="02020603050405020304" pitchFamily="18" charset="0"/>
              </a:rPr>
              <a:t>renewable </a:t>
            </a:r>
            <a:r>
              <a:rPr lang="en-GB" sz="1100" dirty="0">
                <a:solidFill>
                  <a:schemeClr val="tx1"/>
                </a:solidFill>
                <a:latin typeface="Candara" panose="020E0502030303020204" pitchFamily="34" charset="0"/>
                <a:cs typeface="Times New Roman" panose="02020603050405020304" pitchFamily="18" charset="0"/>
              </a:rPr>
              <a:t>energy investments as well as CCGT’s  and CFPP’s.</a:t>
            </a:r>
          </a:p>
          <a:p>
            <a:pPr algn="just"/>
            <a:endParaRPr lang="en-GB" sz="1100" dirty="0">
              <a:solidFill>
                <a:schemeClr val="tx1"/>
              </a:solidFill>
              <a:latin typeface="Candara" panose="020E0502030303020204" pitchFamily="34" charset="0"/>
              <a:cs typeface="Times New Roman" panose="02020603050405020304" pitchFamily="18" charset="0"/>
            </a:endParaRPr>
          </a:p>
          <a:p>
            <a:pPr algn="just"/>
            <a:r>
              <a:rPr lang="en-GB" sz="1100" dirty="0">
                <a:solidFill>
                  <a:schemeClr val="tx1"/>
                </a:solidFill>
                <a:latin typeface="Candara" panose="020E0502030303020204" pitchFamily="34" charset="0"/>
                <a:cs typeface="Times New Roman" panose="02020603050405020304" pitchFamily="18" charset="0"/>
              </a:rPr>
              <a:t>As educational background; after graduating from </a:t>
            </a:r>
            <a:r>
              <a:rPr lang="en-GB" sz="1100" dirty="0" err="1">
                <a:solidFill>
                  <a:schemeClr val="tx1"/>
                </a:solidFill>
                <a:latin typeface="Candara" panose="020E0502030303020204" pitchFamily="34" charset="0"/>
                <a:cs typeface="Times New Roman" panose="02020603050405020304" pitchFamily="18" charset="0"/>
              </a:rPr>
              <a:t>Bilkent</a:t>
            </a:r>
            <a:r>
              <a:rPr lang="en-GB" sz="1100" dirty="0">
                <a:solidFill>
                  <a:schemeClr val="tx1"/>
                </a:solidFill>
                <a:latin typeface="Candara" panose="020E0502030303020204" pitchFamily="34" charset="0"/>
                <a:cs typeface="Times New Roman" panose="02020603050405020304" pitchFamily="18" charset="0"/>
              </a:rPr>
              <a:t> University Department of Business Administration, Mr. Ahmet Can </a:t>
            </a:r>
            <a:r>
              <a:rPr lang="en-GB" sz="1100" dirty="0" err="1">
                <a:solidFill>
                  <a:schemeClr val="tx1"/>
                </a:solidFill>
                <a:latin typeface="Candara" panose="020E0502030303020204" pitchFamily="34" charset="0"/>
                <a:cs typeface="Times New Roman" panose="02020603050405020304" pitchFamily="18" charset="0"/>
              </a:rPr>
              <a:t>Yakar</a:t>
            </a:r>
            <a:r>
              <a:rPr lang="en-GB" sz="1100" dirty="0">
                <a:solidFill>
                  <a:schemeClr val="tx1"/>
                </a:solidFill>
                <a:latin typeface="Candara" panose="020E0502030303020204" pitchFamily="34" charset="0"/>
                <a:cs typeface="Times New Roman" panose="02020603050405020304" pitchFamily="18" charset="0"/>
              </a:rPr>
              <a:t> successfully completed his masters degree on MSc Business Studies specialization on Entrepreneurship at University of Amsterdam.</a:t>
            </a:r>
          </a:p>
          <a:p>
            <a:pPr algn="just"/>
            <a:endParaRPr lang="en-GB" sz="1100" dirty="0">
              <a:solidFill>
                <a:schemeClr val="tx1"/>
              </a:solidFill>
              <a:latin typeface="Candara" panose="020E0502030303020204" pitchFamily="34" charset="0"/>
              <a:cs typeface="Times New Roman" panose="02020603050405020304" pitchFamily="18" charset="0"/>
            </a:endParaRPr>
          </a:p>
          <a:p>
            <a:pPr algn="just"/>
            <a:r>
              <a:rPr lang="en-GB" sz="1100" dirty="0">
                <a:solidFill>
                  <a:schemeClr val="tx1"/>
                </a:solidFill>
                <a:latin typeface="Candara" panose="020E0502030303020204" pitchFamily="34" charset="0"/>
                <a:cs typeface="Times New Roman" panose="02020603050405020304" pitchFamily="18" charset="0"/>
              </a:rPr>
              <a:t>The projects which Ahmet Can </a:t>
            </a:r>
            <a:r>
              <a:rPr lang="en-GB" sz="1100" dirty="0" err="1">
                <a:solidFill>
                  <a:schemeClr val="tx1"/>
                </a:solidFill>
                <a:latin typeface="Candara" panose="020E0502030303020204" pitchFamily="34" charset="0"/>
                <a:cs typeface="Times New Roman" panose="02020603050405020304" pitchFamily="18" charset="0"/>
              </a:rPr>
              <a:t>Yakar</a:t>
            </a:r>
            <a:r>
              <a:rPr lang="en-GB" sz="1100" dirty="0">
                <a:solidFill>
                  <a:schemeClr val="tx1"/>
                </a:solidFill>
                <a:latin typeface="Candara" panose="020E0502030303020204" pitchFamily="34" charset="0"/>
                <a:cs typeface="Times New Roman" panose="02020603050405020304" pitchFamily="18" charset="0"/>
              </a:rPr>
              <a:t> has participate in are as below;</a:t>
            </a:r>
          </a:p>
          <a:p>
            <a:pPr algn="just"/>
            <a:endParaRPr lang="en-GB" sz="1100" dirty="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Ø"/>
            </a:pPr>
            <a:r>
              <a:rPr lang="en-GB" sz="1100" dirty="0">
                <a:solidFill>
                  <a:schemeClr val="tx1"/>
                </a:solidFill>
                <a:latin typeface="Candara" panose="020E0502030303020204" pitchFamily="34" charset="0"/>
                <a:cs typeface="Times New Roman" panose="02020603050405020304" pitchFamily="18" charset="0"/>
              </a:rPr>
              <a:t>İzmir Adnan Menderes Airport Financing</a:t>
            </a:r>
          </a:p>
          <a:p>
            <a:pPr marL="171450" indent="-171450" algn="just">
              <a:buFont typeface="Wingdings" panose="05000000000000000000" pitchFamily="2" charset="2"/>
              <a:buChar char="Ø"/>
            </a:pPr>
            <a:r>
              <a:rPr lang="en-GB" sz="1100" dirty="0">
                <a:solidFill>
                  <a:schemeClr val="tx1"/>
                </a:solidFill>
                <a:latin typeface="Candara" panose="020E0502030303020204" pitchFamily="34" charset="0"/>
                <a:cs typeface="Times New Roman" panose="02020603050405020304" pitchFamily="18" charset="0"/>
              </a:rPr>
              <a:t>Istanbul Grand Airport Financing</a:t>
            </a:r>
          </a:p>
          <a:p>
            <a:pPr marL="171450" indent="-171450" algn="just">
              <a:buFont typeface="Wingdings" panose="05000000000000000000" pitchFamily="2" charset="2"/>
              <a:buChar char="Ø"/>
            </a:pPr>
            <a:r>
              <a:rPr lang="en-GB" sz="1100" dirty="0" err="1">
                <a:solidFill>
                  <a:schemeClr val="tx1"/>
                </a:solidFill>
                <a:latin typeface="Candara" panose="020E0502030303020204" pitchFamily="34" charset="0"/>
                <a:cs typeface="Times New Roman" panose="02020603050405020304" pitchFamily="18" charset="0"/>
              </a:rPr>
              <a:t>Ilısu</a:t>
            </a:r>
            <a:r>
              <a:rPr lang="en-GB" sz="1100" dirty="0">
                <a:solidFill>
                  <a:schemeClr val="tx1"/>
                </a:solidFill>
                <a:latin typeface="Candara" panose="020E0502030303020204" pitchFamily="34" charset="0"/>
                <a:cs typeface="Times New Roman" panose="02020603050405020304" pitchFamily="18" charset="0"/>
              </a:rPr>
              <a:t> DAM Financing</a:t>
            </a:r>
          </a:p>
          <a:p>
            <a:pPr marL="171450" indent="-171450" algn="just">
              <a:buFont typeface="Wingdings" panose="05000000000000000000" pitchFamily="2" charset="2"/>
              <a:buChar char="Ø"/>
            </a:pPr>
            <a:r>
              <a:rPr lang="en-GB" sz="1100" dirty="0">
                <a:solidFill>
                  <a:schemeClr val="tx1"/>
                </a:solidFill>
                <a:latin typeface="Candara" panose="020E0502030303020204" pitchFamily="34" charset="0"/>
                <a:cs typeface="Times New Roman" panose="02020603050405020304" pitchFamily="18" charset="0"/>
              </a:rPr>
              <a:t>Bodrum Airport Financing</a:t>
            </a:r>
          </a:p>
          <a:p>
            <a:pPr marL="171450" indent="-171450" algn="just">
              <a:buFont typeface="Wingdings" panose="05000000000000000000" pitchFamily="2" charset="2"/>
              <a:buChar char="Ø"/>
            </a:pPr>
            <a:r>
              <a:rPr lang="en-GB" sz="1100" dirty="0" err="1">
                <a:solidFill>
                  <a:schemeClr val="tx1"/>
                </a:solidFill>
                <a:latin typeface="Candara" panose="020E0502030303020204" pitchFamily="34" charset="0"/>
                <a:cs typeface="Times New Roman" panose="02020603050405020304" pitchFamily="18" charset="0"/>
              </a:rPr>
              <a:t>Graniser</a:t>
            </a:r>
            <a:r>
              <a:rPr lang="en-GB" sz="1100" dirty="0">
                <a:solidFill>
                  <a:schemeClr val="tx1"/>
                </a:solidFill>
                <a:latin typeface="Candara" panose="020E0502030303020204" pitchFamily="34" charset="0"/>
                <a:cs typeface="Times New Roman" panose="02020603050405020304" pitchFamily="18" charset="0"/>
              </a:rPr>
              <a:t> M&amp;A Transition Long Term Financing</a:t>
            </a:r>
          </a:p>
          <a:p>
            <a:pPr marL="171450" indent="-171450" algn="just">
              <a:buFont typeface="Wingdings" panose="05000000000000000000" pitchFamily="2" charset="2"/>
              <a:buChar char="Ø"/>
            </a:pPr>
            <a:r>
              <a:rPr lang="en-GB" sz="1100" dirty="0" err="1">
                <a:solidFill>
                  <a:schemeClr val="tx1"/>
                </a:solidFill>
                <a:latin typeface="Candara" panose="020E0502030303020204" pitchFamily="34" charset="0"/>
                <a:cs typeface="Times New Roman" panose="02020603050405020304" pitchFamily="18" charset="0"/>
              </a:rPr>
              <a:t>Etlik</a:t>
            </a:r>
            <a:r>
              <a:rPr lang="en-GB" sz="1100" dirty="0">
                <a:solidFill>
                  <a:schemeClr val="tx1"/>
                </a:solidFill>
                <a:latin typeface="Candara" panose="020E0502030303020204" pitchFamily="34" charset="0"/>
                <a:cs typeface="Times New Roman" panose="02020603050405020304" pitchFamily="18" charset="0"/>
              </a:rPr>
              <a:t> Integrated Hospital PPP Financing</a:t>
            </a:r>
          </a:p>
          <a:p>
            <a:pPr marL="171450" indent="-171450" algn="just">
              <a:buFont typeface="Wingdings" panose="05000000000000000000" pitchFamily="2" charset="2"/>
              <a:buChar char="Ø"/>
            </a:pPr>
            <a:r>
              <a:rPr lang="en-GB" sz="1100" dirty="0">
                <a:solidFill>
                  <a:schemeClr val="tx1"/>
                </a:solidFill>
                <a:latin typeface="Candara" panose="020E0502030303020204" pitchFamily="34" charset="0"/>
                <a:cs typeface="Times New Roman" panose="02020603050405020304" pitchFamily="18" charset="0"/>
              </a:rPr>
              <a:t>Mersin Integrated Hospital PPP Financing</a:t>
            </a:r>
          </a:p>
          <a:p>
            <a:pPr marL="171450" indent="-171450" algn="just">
              <a:buFont typeface="Wingdings" panose="05000000000000000000" pitchFamily="2" charset="2"/>
              <a:buChar char="Ø"/>
            </a:pPr>
            <a:r>
              <a:rPr lang="en-GB" sz="1100" dirty="0" err="1">
                <a:solidFill>
                  <a:schemeClr val="tx1"/>
                </a:solidFill>
                <a:latin typeface="Candara" panose="020E0502030303020204" pitchFamily="34" charset="0"/>
                <a:cs typeface="Times New Roman" panose="02020603050405020304" pitchFamily="18" charset="0"/>
              </a:rPr>
              <a:t>Çanakkale</a:t>
            </a:r>
            <a:r>
              <a:rPr lang="en-GB" sz="1100" dirty="0">
                <a:solidFill>
                  <a:schemeClr val="tx1"/>
                </a:solidFill>
                <a:latin typeface="Candara" panose="020E0502030303020204" pitchFamily="34" charset="0"/>
                <a:cs typeface="Times New Roman" panose="02020603050405020304" pitchFamily="18" charset="0"/>
              </a:rPr>
              <a:t> Bridge and </a:t>
            </a:r>
            <a:r>
              <a:rPr lang="en-GB" sz="1100" dirty="0" err="1">
                <a:solidFill>
                  <a:schemeClr val="tx1"/>
                </a:solidFill>
                <a:latin typeface="Candara" panose="020E0502030303020204" pitchFamily="34" charset="0"/>
                <a:cs typeface="Times New Roman" panose="02020603050405020304" pitchFamily="18" charset="0"/>
              </a:rPr>
              <a:t>Malkara</a:t>
            </a:r>
            <a:r>
              <a:rPr lang="en-GB" sz="1100" dirty="0">
                <a:solidFill>
                  <a:schemeClr val="tx1"/>
                </a:solidFill>
                <a:latin typeface="Candara" panose="020E0502030303020204" pitchFamily="34" charset="0"/>
                <a:cs typeface="Times New Roman" panose="02020603050405020304" pitchFamily="18" charset="0"/>
              </a:rPr>
              <a:t> Motorway Financing</a:t>
            </a:r>
          </a:p>
          <a:p>
            <a:pPr marL="171450" indent="-171450" algn="just">
              <a:buFont typeface="Wingdings" panose="05000000000000000000" pitchFamily="2" charset="2"/>
              <a:buChar char="Ø"/>
            </a:pPr>
            <a:r>
              <a:rPr lang="en-GB" sz="1100" dirty="0">
                <a:solidFill>
                  <a:schemeClr val="tx1"/>
                </a:solidFill>
                <a:latin typeface="Candara" panose="020E0502030303020204" pitchFamily="34" charset="0"/>
                <a:cs typeface="Times New Roman" panose="02020603050405020304" pitchFamily="18" charset="0"/>
              </a:rPr>
              <a:t>Bursa Integrated Hospital PPP Financing</a:t>
            </a:r>
          </a:p>
          <a:p>
            <a:pPr marL="171450" indent="-171450" algn="just">
              <a:buFont typeface="Wingdings" panose="05000000000000000000" pitchFamily="2" charset="2"/>
              <a:buChar char="Ø"/>
            </a:pPr>
            <a:r>
              <a:rPr lang="en-GB" sz="1100" dirty="0" err="1">
                <a:solidFill>
                  <a:schemeClr val="tx1"/>
                </a:solidFill>
                <a:latin typeface="Candara" panose="020E0502030303020204" pitchFamily="34" charset="0"/>
                <a:cs typeface="Times New Roman" panose="02020603050405020304" pitchFamily="18" charset="0"/>
              </a:rPr>
              <a:t>Elazığ</a:t>
            </a:r>
            <a:r>
              <a:rPr lang="en-GB" sz="1100" dirty="0">
                <a:solidFill>
                  <a:schemeClr val="tx1"/>
                </a:solidFill>
                <a:latin typeface="Candara" panose="020E0502030303020204" pitchFamily="34" charset="0"/>
                <a:cs typeface="Times New Roman" panose="02020603050405020304" pitchFamily="18" charset="0"/>
              </a:rPr>
              <a:t> Integrated Hospital PPP Financing</a:t>
            </a:r>
          </a:p>
          <a:p>
            <a:pPr marL="171450" indent="-171450" algn="just">
              <a:buFont typeface="Wingdings" panose="05000000000000000000" pitchFamily="2" charset="2"/>
              <a:buChar char="Ø"/>
            </a:pPr>
            <a:r>
              <a:rPr lang="en-GB" sz="1100" dirty="0">
                <a:solidFill>
                  <a:schemeClr val="tx1"/>
                </a:solidFill>
                <a:latin typeface="Candara" panose="020E0502030303020204" pitchFamily="34" charset="0"/>
                <a:cs typeface="Times New Roman" panose="02020603050405020304" pitchFamily="18" charset="0"/>
              </a:rPr>
              <a:t>İzmir Integrated Hospital PPP Financing</a:t>
            </a:r>
          </a:p>
          <a:p>
            <a:pPr marL="171450" indent="-171450" algn="just">
              <a:buFont typeface="Wingdings" panose="05000000000000000000" pitchFamily="2" charset="2"/>
              <a:buChar char="Ø"/>
            </a:pPr>
            <a:r>
              <a:rPr lang="en-GB" sz="1100" dirty="0" err="1">
                <a:solidFill>
                  <a:schemeClr val="tx1"/>
                </a:solidFill>
                <a:latin typeface="Candara" panose="020E0502030303020204" pitchFamily="34" charset="0"/>
                <a:cs typeface="Times New Roman" panose="02020603050405020304" pitchFamily="18" charset="0"/>
              </a:rPr>
              <a:t>Kocaeli</a:t>
            </a:r>
            <a:r>
              <a:rPr lang="en-GB" sz="1100" dirty="0">
                <a:solidFill>
                  <a:schemeClr val="tx1"/>
                </a:solidFill>
                <a:latin typeface="Candara" panose="020E0502030303020204" pitchFamily="34" charset="0"/>
                <a:cs typeface="Times New Roman" panose="02020603050405020304" pitchFamily="18" charset="0"/>
              </a:rPr>
              <a:t> Integrated Hospital PPP Financing</a:t>
            </a:r>
          </a:p>
          <a:p>
            <a:pPr marL="171450" indent="-171450" algn="just">
              <a:buFont typeface="Wingdings" panose="05000000000000000000" pitchFamily="2" charset="2"/>
              <a:buChar char="Ø"/>
            </a:pPr>
            <a:r>
              <a:rPr lang="en-GB" sz="1100" dirty="0">
                <a:solidFill>
                  <a:schemeClr val="tx1"/>
                </a:solidFill>
                <a:latin typeface="Candara" panose="020E0502030303020204" pitchFamily="34" charset="0"/>
                <a:cs typeface="Times New Roman" panose="02020603050405020304" pitchFamily="18" charset="0"/>
              </a:rPr>
              <a:t>3</a:t>
            </a:r>
            <a:r>
              <a:rPr lang="en-GB" sz="1100" baseline="30000" dirty="0">
                <a:solidFill>
                  <a:schemeClr val="tx1"/>
                </a:solidFill>
                <a:latin typeface="Candara" panose="020E0502030303020204" pitchFamily="34" charset="0"/>
                <a:cs typeface="Times New Roman" panose="02020603050405020304" pitchFamily="18" charset="0"/>
              </a:rPr>
              <a:t>rd</a:t>
            </a:r>
            <a:r>
              <a:rPr lang="en-GB" sz="1100" dirty="0">
                <a:solidFill>
                  <a:schemeClr val="tx1"/>
                </a:solidFill>
                <a:latin typeface="Candara" panose="020E0502030303020204" pitchFamily="34" charset="0"/>
                <a:cs typeface="Times New Roman" panose="02020603050405020304" pitchFamily="18" charset="0"/>
              </a:rPr>
              <a:t> Bridge Project </a:t>
            </a:r>
            <a:r>
              <a:rPr lang="en-GB" sz="1100" dirty="0" smtClean="0">
                <a:solidFill>
                  <a:schemeClr val="tx1"/>
                </a:solidFill>
                <a:latin typeface="Candara" panose="020E0502030303020204" pitchFamily="34" charset="0"/>
                <a:cs typeface="Times New Roman" panose="02020603050405020304" pitchFamily="18" charset="0"/>
              </a:rPr>
              <a:t>Refinancing</a:t>
            </a:r>
            <a:endParaRPr lang="tr-TR" sz="1100" dirty="0" smtClean="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Ø"/>
            </a:pPr>
            <a:r>
              <a:rPr lang="tr-TR" sz="1100" dirty="0" smtClean="0">
                <a:solidFill>
                  <a:schemeClr val="tx1"/>
                </a:solidFill>
                <a:latin typeface="Candara" panose="020E0502030303020204" pitchFamily="34" charset="0"/>
                <a:cs typeface="Times New Roman" panose="02020603050405020304" pitchFamily="18" charset="0"/>
              </a:rPr>
              <a:t>Northern Marmara Motorway Project Financing</a:t>
            </a:r>
            <a:endParaRPr lang="tr-TR" sz="1100" dirty="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Ø"/>
            </a:pPr>
            <a:r>
              <a:rPr lang="tr-TR" sz="1100" dirty="0" smtClean="0">
                <a:solidFill>
                  <a:schemeClr val="tx1"/>
                </a:solidFill>
                <a:latin typeface="Candara" panose="020E0502030303020204" pitchFamily="34" charset="0"/>
                <a:cs typeface="Times New Roman" panose="02020603050405020304" pitchFamily="18" charset="0"/>
              </a:rPr>
              <a:t>Güriş </a:t>
            </a:r>
            <a:r>
              <a:rPr lang="en-GB" sz="1100" dirty="0" smtClean="0">
                <a:solidFill>
                  <a:schemeClr val="tx1"/>
                </a:solidFill>
                <a:latin typeface="Candara" panose="020E0502030303020204" pitchFamily="34" charset="0"/>
                <a:cs typeface="Times New Roman" panose="02020603050405020304" pitchFamily="18" charset="0"/>
              </a:rPr>
              <a:t>Integrated </a:t>
            </a:r>
            <a:r>
              <a:rPr lang="en-GB" sz="1100" dirty="0">
                <a:solidFill>
                  <a:schemeClr val="tx1"/>
                </a:solidFill>
                <a:latin typeface="Candara" panose="020E0502030303020204" pitchFamily="34" charset="0"/>
                <a:cs typeface="Times New Roman" panose="02020603050405020304" pitchFamily="18" charset="0"/>
              </a:rPr>
              <a:t>Hospital PPP </a:t>
            </a:r>
            <a:r>
              <a:rPr lang="en-GB" sz="1100" dirty="0" smtClean="0">
                <a:solidFill>
                  <a:schemeClr val="tx1"/>
                </a:solidFill>
                <a:latin typeface="Candara" panose="020E0502030303020204" pitchFamily="34" charset="0"/>
                <a:cs typeface="Times New Roman" panose="02020603050405020304" pitchFamily="18" charset="0"/>
              </a:rPr>
              <a:t>Financing</a:t>
            </a:r>
            <a:endParaRPr lang="tr-TR" sz="1100" dirty="0" smtClean="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Ø"/>
            </a:pPr>
            <a:r>
              <a:rPr lang="tr-TR" sz="1100" dirty="0" smtClean="0">
                <a:solidFill>
                  <a:schemeClr val="tx1"/>
                </a:solidFill>
                <a:latin typeface="Candara" panose="020E0502030303020204" pitchFamily="34" charset="0"/>
                <a:cs typeface="Times New Roman" panose="02020603050405020304" pitchFamily="18" charset="0"/>
              </a:rPr>
              <a:t>TKD Hydroelectrical Power Plants Financing</a:t>
            </a:r>
          </a:p>
          <a:p>
            <a:pPr marL="171450" indent="-171450" algn="just">
              <a:buFont typeface="Wingdings" panose="05000000000000000000" pitchFamily="2" charset="2"/>
              <a:buChar char="Ø"/>
            </a:pPr>
            <a:r>
              <a:rPr lang="tr-TR" sz="1100" dirty="0" smtClean="0">
                <a:solidFill>
                  <a:schemeClr val="tx1"/>
                </a:solidFill>
                <a:latin typeface="Candara" panose="020E0502030303020204" pitchFamily="34" charset="0"/>
                <a:cs typeface="Times New Roman" panose="02020603050405020304" pitchFamily="18" charset="0"/>
              </a:rPr>
              <a:t>Eczacıbaşı Long Term Investment Loan Financing</a:t>
            </a:r>
          </a:p>
          <a:p>
            <a:pPr marL="171450" indent="-171450" algn="just">
              <a:buFont typeface="Wingdings" panose="05000000000000000000" pitchFamily="2" charset="2"/>
              <a:buChar char="Ø"/>
            </a:pPr>
            <a:endParaRPr lang="en-GB" sz="1100" dirty="0">
              <a:solidFill>
                <a:schemeClr val="tx1"/>
              </a:solidFill>
              <a:latin typeface="Candara" panose="020E0502030303020204" pitchFamily="34" charset="0"/>
              <a:cs typeface="Times New Roman" panose="02020603050405020304" pitchFamily="18" charset="0"/>
            </a:endParaRPr>
          </a:p>
          <a:p>
            <a:pPr algn="just"/>
            <a:endParaRPr lang="en-GB" sz="1100" dirty="0">
              <a:solidFill>
                <a:schemeClr val="tx1"/>
              </a:solidFill>
              <a:latin typeface="Candara" panose="020E0502030303020204" pitchFamily="34" charset="0"/>
              <a:cs typeface="Times New Roman" panose="02020603050405020304" pitchFamily="18" charset="0"/>
            </a:endParaRPr>
          </a:p>
        </p:txBody>
      </p:sp>
      <p:sp>
        <p:nvSpPr>
          <p:cNvPr id="6" name="TextBox 5"/>
          <p:cNvSpPr txBox="1"/>
          <p:nvPr/>
        </p:nvSpPr>
        <p:spPr>
          <a:xfrm>
            <a:off x="2292693" y="6342509"/>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17737" y="6604119"/>
            <a:ext cx="216024" cy="216024"/>
          </a:xfrm>
          <a:prstGeom prst="rect">
            <a:avLst/>
          </a:prstGeom>
          <a:solidFill>
            <a:schemeClr val="bg1"/>
          </a:solidFill>
          <a:ln>
            <a:solidFill>
              <a:schemeClr val="bg1"/>
            </a:solidFill>
          </a:ln>
        </p:spPr>
        <p:txBody>
          <a:bodyPr wrap="square" rtlCol="0">
            <a:spAutoFit/>
          </a:bodyPr>
          <a:lstStyle/>
          <a:p>
            <a:endParaRPr lang="en-US" dirty="0"/>
          </a:p>
        </p:txBody>
      </p:sp>
      <p:pic>
        <p:nvPicPr>
          <p:cNvPr id="9" name="Picture 8"/>
          <p:cNvPicPr>
            <a:picLocks noChangeAspect="1"/>
          </p:cNvPicPr>
          <p:nvPr/>
        </p:nvPicPr>
        <p:blipFill>
          <a:blip r:embed="rId2"/>
          <a:stretch>
            <a:fillRect/>
          </a:stretch>
        </p:blipFill>
        <p:spPr>
          <a:xfrm>
            <a:off x="7454614" y="332656"/>
            <a:ext cx="1066800" cy="361950"/>
          </a:xfrm>
          <a:prstGeom prst="rect">
            <a:avLst/>
          </a:prstGeom>
        </p:spPr>
      </p:pic>
    </p:spTree>
    <p:extLst>
      <p:ext uri="{BB962C8B-B14F-4D97-AF65-F5344CB8AC3E}">
        <p14:creationId xmlns:p14="http://schemas.microsoft.com/office/powerpoint/2010/main" val="1821364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57339" y="404104"/>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kern="0" dirty="0">
                <a:ea typeface="+mn-ea"/>
                <a:cs typeface="Arial" panose="020B0604020202020204" pitchFamily="34" charset="0"/>
              </a:rPr>
              <a:t>Successfully D</a:t>
            </a:r>
            <a:r>
              <a:rPr lang="tr-TR" sz="1800" kern="0" dirty="0" smtClean="0">
                <a:ea typeface="+mn-ea"/>
                <a:cs typeface="Arial" panose="020B0604020202020204" pitchFamily="34" charset="0"/>
              </a:rPr>
              <a:t>elivering </a:t>
            </a:r>
            <a:r>
              <a:rPr lang="tr-TR" sz="1800" kern="0" dirty="0">
                <a:ea typeface="+mn-ea"/>
                <a:cs typeface="Arial" panose="020B0604020202020204" pitchFamily="34" charset="0"/>
              </a:rPr>
              <a:t>PPPs –  Best Practise</a:t>
            </a:r>
          </a:p>
        </p:txBody>
      </p:sp>
      <p:sp>
        <p:nvSpPr>
          <p:cNvPr id="10" name="TextBox 9"/>
          <p:cNvSpPr txBox="1"/>
          <p:nvPr/>
        </p:nvSpPr>
        <p:spPr>
          <a:xfrm>
            <a:off x="4196835" y="6553384"/>
            <a:ext cx="792088" cy="276999"/>
          </a:xfrm>
          <a:prstGeom prst="rect">
            <a:avLst/>
          </a:prstGeom>
          <a:solidFill>
            <a:schemeClr val="bg1"/>
          </a:solidFill>
        </p:spPr>
        <p:txBody>
          <a:bodyPr wrap="square" rtlCol="0">
            <a:spAutoFit/>
          </a:bodyPr>
          <a:lstStyle/>
          <a:p>
            <a:r>
              <a:rPr lang="en-US" sz="1200" dirty="0">
                <a:solidFill>
                  <a:schemeClr val="tx1"/>
                </a:solidFill>
              </a:rPr>
              <a:t>1</a:t>
            </a:r>
          </a:p>
        </p:txBody>
      </p:sp>
      <p:sp>
        <p:nvSpPr>
          <p:cNvPr id="11" name="TextBox 10"/>
          <p:cNvSpPr txBox="1"/>
          <p:nvPr/>
        </p:nvSpPr>
        <p:spPr>
          <a:xfrm>
            <a:off x="4355976" y="6263168"/>
            <a:ext cx="432048" cy="492443"/>
          </a:xfrm>
          <a:prstGeom prst="rect">
            <a:avLst/>
          </a:prstGeom>
          <a:solidFill>
            <a:schemeClr val="bg1"/>
          </a:solidFill>
        </p:spPr>
        <p:txBody>
          <a:bodyPr wrap="square" rtlCol="0">
            <a:spAutoFit/>
          </a:bodyPr>
          <a:lstStyle/>
          <a:p>
            <a:endParaRPr lang="en-US" dirty="0"/>
          </a:p>
        </p:txBody>
      </p:sp>
      <p:pic>
        <p:nvPicPr>
          <p:cNvPr id="13" name="Picture 12"/>
          <p:cNvPicPr>
            <a:picLocks noChangeAspect="1"/>
          </p:cNvPicPr>
          <p:nvPr/>
        </p:nvPicPr>
        <p:blipFill>
          <a:blip r:embed="rId3"/>
          <a:stretch>
            <a:fillRect/>
          </a:stretch>
        </p:blipFill>
        <p:spPr>
          <a:xfrm>
            <a:off x="7530988" y="227620"/>
            <a:ext cx="1066800" cy="361950"/>
          </a:xfrm>
          <a:prstGeom prst="rect">
            <a:avLst/>
          </a:prstGeom>
        </p:spPr>
      </p:pic>
      <p:sp>
        <p:nvSpPr>
          <p:cNvPr id="14" name="TextBox 13"/>
          <p:cNvSpPr txBox="1"/>
          <p:nvPr/>
        </p:nvSpPr>
        <p:spPr>
          <a:xfrm>
            <a:off x="2411760" y="6527204"/>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34030D4-B272-4C96-8DAF-69A7F8A759FD}"/>
              </a:ext>
            </a:extLst>
          </p:cNvPr>
          <p:cNvSpPr txBox="1"/>
          <p:nvPr/>
        </p:nvSpPr>
        <p:spPr>
          <a:xfrm>
            <a:off x="7812360" y="6420495"/>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17</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5" name="Rectangle 5">
            <a:extLst>
              <a:ext uri="{FF2B5EF4-FFF2-40B4-BE49-F238E27FC236}">
                <a16:creationId xmlns:a16="http://schemas.microsoft.com/office/drawing/2014/main" id="{A5B0D484-6125-453C-9802-86687F4BF08F}"/>
              </a:ext>
            </a:extLst>
          </p:cNvPr>
          <p:cNvSpPr txBox="1">
            <a:spLocks noChangeArrowheads="1"/>
          </p:cNvSpPr>
          <p:nvPr/>
        </p:nvSpPr>
        <p:spPr>
          <a:xfrm>
            <a:off x="703711" y="1515281"/>
            <a:ext cx="6748462" cy="38004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ct val="30000"/>
              </a:spcBef>
              <a:buClr>
                <a:srgbClr val="B3BCE9"/>
              </a:buClr>
              <a:buFont typeface="Arial"/>
              <a:buNone/>
            </a:pPr>
            <a:endParaRPr lang="en-AU" dirty="0"/>
          </a:p>
        </p:txBody>
      </p:sp>
      <p:pic>
        <p:nvPicPr>
          <p:cNvPr id="2" name="Picture 1">
            <a:extLst>
              <a:ext uri="{FF2B5EF4-FFF2-40B4-BE49-F238E27FC236}">
                <a16:creationId xmlns:a16="http://schemas.microsoft.com/office/drawing/2014/main" id="{5C445D8E-60B8-49DC-A58E-ED73BE46F1C4}"/>
              </a:ext>
            </a:extLst>
          </p:cNvPr>
          <p:cNvPicPr>
            <a:picLocks noChangeAspect="1"/>
          </p:cNvPicPr>
          <p:nvPr/>
        </p:nvPicPr>
        <p:blipFill>
          <a:blip r:embed="rId4"/>
          <a:stretch>
            <a:fillRect/>
          </a:stretch>
        </p:blipFill>
        <p:spPr>
          <a:xfrm>
            <a:off x="1533525" y="1504950"/>
            <a:ext cx="6076950" cy="4588346"/>
          </a:xfrm>
          <a:prstGeom prst="rect">
            <a:avLst/>
          </a:prstGeom>
        </p:spPr>
      </p:pic>
    </p:spTree>
    <p:extLst>
      <p:ext uri="{BB962C8B-B14F-4D97-AF65-F5344CB8AC3E}">
        <p14:creationId xmlns:p14="http://schemas.microsoft.com/office/powerpoint/2010/main" val="3159473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90430" y="350504"/>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r>
              <a:rPr lang="en-US" sz="1800" dirty="0">
                <a:cs typeface="Times New Roman" panose="02020603050405020304" pitchFamily="18" charset="0"/>
              </a:rPr>
              <a:t>Hospital-Health Campus PPP Projects in Turkey</a:t>
            </a:r>
            <a:endParaRPr lang="tr-TR" sz="18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7602996" y="320030"/>
            <a:ext cx="1066800" cy="361950"/>
          </a:xfrm>
          <a:prstGeom prst="rect">
            <a:avLst/>
          </a:prstGeom>
        </p:spPr>
      </p:pic>
      <p:sp>
        <p:nvSpPr>
          <p:cNvPr id="14" name="TextBox 13"/>
          <p:cNvSpPr txBox="1"/>
          <p:nvPr/>
        </p:nvSpPr>
        <p:spPr>
          <a:xfrm>
            <a:off x="2573521" y="6570230"/>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18</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15077" y="1034105"/>
            <a:ext cx="8201895" cy="329193"/>
          </a:xfrm>
          <a:prstGeom prst="rect">
            <a:avLst/>
          </a:prstGeom>
          <a:noFill/>
        </p:spPr>
        <p:txBody>
          <a:bodyPr wrap="square" rtlCol="0">
            <a:spAutoFit/>
          </a:bodyPr>
          <a:lstStyle/>
          <a:p>
            <a:pPr algn="l"/>
            <a:r>
              <a:rPr lang="en-US" sz="1539" b="1" u="sng" dirty="0">
                <a:solidFill>
                  <a:schemeClr val="tx1"/>
                </a:solidFill>
                <a:latin typeface="Candara" panose="020E0502030303020204" pitchFamily="34" charset="0"/>
                <a:cs typeface="Times New Roman" panose="02020603050405020304" pitchFamily="18" charset="0"/>
              </a:rPr>
              <a:t>Healthcare Sector in Turkey</a:t>
            </a:r>
            <a:r>
              <a:rPr lang="tr-TR" sz="1539" b="1" u="sng" dirty="0">
                <a:solidFill>
                  <a:schemeClr val="tx1"/>
                </a:solidFill>
                <a:latin typeface="Candara" panose="020E0502030303020204" pitchFamily="34" charset="0"/>
                <a:cs typeface="Times New Roman" panose="02020603050405020304" pitchFamily="18" charset="0"/>
              </a:rPr>
              <a:t>;</a:t>
            </a:r>
            <a:endParaRPr lang="en-US" sz="1539" b="1" u="sng" dirty="0">
              <a:solidFill>
                <a:schemeClr val="tx1"/>
              </a:solidFill>
              <a:latin typeface="Candara" panose="020E0502030303020204" pitchFamily="34" charset="0"/>
              <a:cs typeface="Times New Roman" panose="02020603050405020304" pitchFamily="18" charset="0"/>
            </a:endParaRPr>
          </a:p>
        </p:txBody>
      </p:sp>
      <p:sp>
        <p:nvSpPr>
          <p:cNvPr id="10" name="TextBox 9"/>
          <p:cNvSpPr txBox="1"/>
          <p:nvPr/>
        </p:nvSpPr>
        <p:spPr>
          <a:xfrm>
            <a:off x="215077" y="1403552"/>
            <a:ext cx="8749411" cy="5424562"/>
          </a:xfrm>
          <a:prstGeom prst="rect">
            <a:avLst/>
          </a:prstGeom>
          <a:noFill/>
        </p:spPr>
        <p:txBody>
          <a:bodyPr wrap="square" rtlCol="0">
            <a:spAutoFit/>
          </a:bodyPr>
          <a:lstStyle/>
          <a:p>
            <a:pPr marL="244345" indent="-244345" algn="just">
              <a:buFont typeface="Wingdings" panose="05000000000000000000" pitchFamily="2" charset="2"/>
              <a:buChar char="v"/>
            </a:pP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Several new governmental strategic plans and targets are being put in place in order to further improve the  Turkish healthcare system.</a:t>
            </a:r>
            <a:endPar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146607" indent="-146607" algn="just">
              <a:buFont typeface="Wingdings" panose="05000000000000000000" pitchFamily="2" charset="2"/>
              <a:buChar char="v"/>
            </a:pPr>
            <a:endPar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v"/>
            </a:pP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Lack of Intensive Care Units &amp; Quality </a:t>
            </a:r>
            <a:r>
              <a:rPr lang="en-US" sz="1050" dirty="0" err="1">
                <a:solidFill>
                  <a:schemeClr val="tx1"/>
                </a:solidFill>
                <a:latin typeface="Cambria Math" panose="02040503050406030204" pitchFamily="18" charset="0"/>
                <a:ea typeface="Cambria Math" panose="02040503050406030204" pitchFamily="18" charset="0"/>
                <a:cs typeface="Times New Roman" panose="02020603050405020304" pitchFamily="18" charset="0"/>
              </a:rPr>
              <a:t>Heathcare</a:t>
            </a: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Services.</a:t>
            </a:r>
            <a:endPar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146607" indent="-146607" algn="just">
              <a:buFont typeface="Wingdings" panose="05000000000000000000" pitchFamily="2" charset="2"/>
              <a:buChar char="v"/>
            </a:pPr>
            <a:endPar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v"/>
            </a:pP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The growing population and ageing demographics contribute to the need to upgrade healthcare infrastructure; the  percentage of the population over the age of 65 in Turkey is on a rise as it is expected to reach 10% of the total  population in 2023 and 28% in 2075. In addition, there is a positive correlation between age and the increase in  chronic diseases.</a:t>
            </a:r>
            <a:endPar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146607" indent="-146607" algn="just">
              <a:buFont typeface="Wingdings" panose="05000000000000000000" pitchFamily="2" charset="2"/>
              <a:buChar char="v"/>
            </a:pPr>
            <a:endPar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v"/>
            </a:pP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The estimates show that future changes in disease profiles are expected to put pressure on the healthcare system  </a:t>
            </a:r>
            <a:r>
              <a:rPr lang="en-US" sz="1050" dirty="0" err="1">
                <a:solidFill>
                  <a:schemeClr val="tx1"/>
                </a:solidFill>
                <a:latin typeface="Cambria Math" panose="02040503050406030204" pitchFamily="18" charset="0"/>
                <a:ea typeface="Cambria Math" panose="02040503050406030204" pitchFamily="18" charset="0"/>
                <a:cs typeface="Times New Roman" panose="02020603050405020304" pitchFamily="18" charset="0"/>
              </a:rPr>
              <a:t>whch</a:t>
            </a: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would require further investments in infrastructure and the diversification of healthcare services and as a  result, spending per capita in healthcare in Turkey has been targeted to triple by 2023 (reaching USD 2,000). This  fact can be supported also from expected increasing number in deaths from Cardiovascular Disease (CAGR of 28%  by 2030) and Cancer, thus requiring lifelong medical attention and costly treatments.</a:t>
            </a:r>
            <a:endPar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146607" indent="-146607" algn="just">
              <a:buFont typeface="Wingdings" panose="05000000000000000000" pitchFamily="2" charset="2"/>
              <a:buChar char="v"/>
            </a:pPr>
            <a:endPar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v"/>
            </a:pP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Given physical space constraints and poor quality conditions, existing public hospitals are unable to meet patients‘  needs and to provide quality service.</a:t>
            </a:r>
            <a:endPar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v"/>
            </a:pPr>
            <a:endPar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l">
              <a:buFont typeface="Wingdings" panose="05000000000000000000" pitchFamily="2" charset="2"/>
              <a:buChar char="v"/>
            </a:pP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Occupancy rates have substantially risen in 2013 and given increasing population and the requirements for higher  services quality, new healthcare facilities are needed. High occupancy rates lead to a decrease in the quality of the  services provided due to understaffing and increased waiting times.</a:t>
            </a:r>
          </a:p>
          <a:p>
            <a:pPr marL="244345" indent="-244345" algn="just">
              <a:buFont typeface="Wingdings" panose="05000000000000000000" pitchFamily="2" charset="2"/>
              <a:buChar char="v"/>
            </a:pPr>
            <a:endPar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v"/>
            </a:pP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OECD Statistics show that the supply of health workers in Turkey has increased over the past decade, but still  remains low by OECD Standards. The number of doctors per capita in Turkey has risen considerably since 2000,  going up from 1.0 doctor per 1000 population in 2000 to 1.8 in 2012, but this is still the lowest rate among other  OECD countries and well below the OECD average of 3.2.</a:t>
            </a:r>
            <a:endPar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v"/>
            </a:pPr>
            <a:endPar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v"/>
            </a:pP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Social Security Coverage expansion</a:t>
            </a:r>
            <a:r>
              <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a:t>
            </a:r>
          </a:p>
          <a:p>
            <a:pPr marL="244345" indent="-244345" algn="just">
              <a:buFont typeface="Wingdings" panose="05000000000000000000" pitchFamily="2" charset="2"/>
              <a:buChar char="Ø"/>
            </a:pPr>
            <a:endPar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Ø"/>
            </a:pP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The social security system in Turkey underwent major transformation, resulting more efficient. The social security  system now covers approximately 99% of the total population, which is an increase of 29% from 2002.</a:t>
            </a:r>
            <a:endPar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Ø"/>
            </a:pPr>
            <a:endPar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Ø"/>
            </a:pPr>
            <a:r>
              <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The increasing number of persons benefiting from the social security system cause the increase in rate of utilization  of healthcare facilities and services, confirming the fact that healthcare spending is showing an upward trend for the  future</a:t>
            </a:r>
            <a:r>
              <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a:t>
            </a:r>
            <a:endPar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Ø"/>
            </a:pPr>
            <a:endParaRPr lang="tr-TR"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244345" indent="-244345" algn="just">
              <a:buFont typeface="Wingdings" panose="05000000000000000000" pitchFamily="2" charset="2"/>
              <a:buChar char="Ø"/>
            </a:pPr>
            <a:endParaRPr lang="en-US" sz="10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4453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57339" y="367647"/>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dirty="0" err="1"/>
              <a:t>Incentives</a:t>
            </a:r>
            <a:r>
              <a:rPr lang="tr-TR" sz="1800" dirty="0"/>
              <a:t> </a:t>
            </a:r>
            <a:r>
              <a:rPr lang="tr-TR" sz="1800" dirty="0" err="1"/>
              <a:t>for</a:t>
            </a:r>
            <a:r>
              <a:rPr lang="tr-TR" sz="1800" dirty="0"/>
              <a:t> PPP </a:t>
            </a:r>
            <a:r>
              <a:rPr lang="tr-TR" sz="1800" dirty="0" err="1"/>
              <a:t>projects</a:t>
            </a:r>
            <a:r>
              <a:rPr lang="tr-TR" sz="1800" dirty="0"/>
              <a:t> in </a:t>
            </a:r>
            <a:r>
              <a:rPr lang="tr-TR" sz="1800" dirty="0" err="1"/>
              <a:t>Turkey</a:t>
            </a:r>
            <a:r>
              <a:rPr lang="tr-TR" sz="1800" dirty="0"/>
              <a:t> </a:t>
            </a:r>
            <a:r>
              <a:rPr lang="tr-TR" sz="1800" dirty="0" err="1"/>
              <a:t>for</a:t>
            </a:r>
            <a:r>
              <a:rPr lang="tr-TR" sz="1800" dirty="0"/>
              <a:t> </a:t>
            </a:r>
            <a:r>
              <a:rPr lang="tr-TR" sz="1800" dirty="0" err="1"/>
              <a:t>Banks</a:t>
            </a:r>
            <a:r>
              <a:rPr lang="tr-TR" sz="1800" dirty="0"/>
              <a:t> </a:t>
            </a:r>
            <a:r>
              <a:rPr lang="tr-TR" sz="1800" kern="0" dirty="0">
                <a:solidFill>
                  <a:srgbClr val="C70010"/>
                </a:solidFill>
                <a:latin typeface="Calibri" panose="020F0502020204030204" pitchFamily="34" charset="0"/>
                <a:ea typeface="+mn-ea"/>
                <a:cs typeface="Arial" panose="020B0604020202020204" pitchFamily="34" charset="0"/>
              </a:rPr>
              <a:t> </a:t>
            </a:r>
            <a:endParaRPr lang="tr-TR" sz="1800" kern="0" dirty="0">
              <a:solidFill>
                <a:schemeClr val="accent3">
                  <a:lumMod val="50000"/>
                </a:schemeClr>
              </a:solidFill>
              <a:latin typeface="Calibri" panose="020F0502020204030204" pitchFamily="34" charset="0"/>
              <a:ea typeface="+mn-ea"/>
              <a:cs typeface="Arial" panose="020B0604020202020204" pitchFamily="34" charset="0"/>
            </a:endParaRPr>
          </a:p>
        </p:txBody>
      </p:sp>
      <p:sp>
        <p:nvSpPr>
          <p:cNvPr id="10" name="TextBox 9"/>
          <p:cNvSpPr txBox="1"/>
          <p:nvPr/>
        </p:nvSpPr>
        <p:spPr>
          <a:xfrm>
            <a:off x="4196835" y="6553384"/>
            <a:ext cx="792088" cy="276999"/>
          </a:xfrm>
          <a:prstGeom prst="rect">
            <a:avLst/>
          </a:prstGeom>
          <a:solidFill>
            <a:schemeClr val="bg1"/>
          </a:solidFill>
        </p:spPr>
        <p:txBody>
          <a:bodyPr wrap="square" rtlCol="0">
            <a:spAutoFit/>
          </a:bodyPr>
          <a:lstStyle/>
          <a:p>
            <a:r>
              <a:rPr lang="en-US" sz="1200" dirty="0">
                <a:solidFill>
                  <a:schemeClr val="tx1"/>
                </a:solidFill>
              </a:rPr>
              <a:t>1</a:t>
            </a:r>
          </a:p>
        </p:txBody>
      </p:sp>
      <p:sp>
        <p:nvSpPr>
          <p:cNvPr id="11" name="TextBox 10"/>
          <p:cNvSpPr txBox="1"/>
          <p:nvPr/>
        </p:nvSpPr>
        <p:spPr>
          <a:xfrm>
            <a:off x="4355976" y="6310117"/>
            <a:ext cx="432048" cy="492443"/>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3117385" y="3216490"/>
            <a:ext cx="5905444" cy="954107"/>
          </a:xfrm>
          <a:prstGeom prst="rect">
            <a:avLst/>
          </a:prstGeom>
          <a:noFill/>
        </p:spPr>
        <p:txBody>
          <a:bodyPr wrap="square" rtlCol="0">
            <a:spAutoFit/>
          </a:bodyPr>
          <a:lstStyle/>
          <a:p>
            <a:pPr algn="just"/>
            <a:r>
              <a:rPr lang="en-GB" sz="1400" dirty="0">
                <a:solidFill>
                  <a:schemeClr val="tx1"/>
                </a:solidFill>
                <a:latin typeface="Candara" panose="020E0502030303020204" pitchFamily="34" charset="0"/>
                <a:cs typeface="Calibri" panose="020F0502020204030204" pitchFamily="34" charset="0"/>
              </a:rPr>
              <a:t>The government</a:t>
            </a:r>
            <a:r>
              <a:rPr lang="tr-TR" sz="1400" dirty="0">
                <a:solidFill>
                  <a:schemeClr val="tx1"/>
                </a:solidFill>
                <a:latin typeface="Candara" panose="020E0502030303020204" pitchFamily="34" charset="0"/>
                <a:cs typeface="Calibri" panose="020F0502020204030204" pitchFamily="34" charset="0"/>
              </a:rPr>
              <a:t> </a:t>
            </a:r>
            <a:r>
              <a:rPr lang="en-GB" sz="1400" dirty="0">
                <a:solidFill>
                  <a:schemeClr val="tx1"/>
                </a:solidFill>
                <a:latin typeface="Candara" panose="020E0502030303020204" pitchFamily="34" charset="0"/>
                <a:cs typeface="Calibri" panose="020F0502020204030204" pitchFamily="34" charset="0"/>
              </a:rPr>
              <a:t>may</a:t>
            </a:r>
            <a:r>
              <a:rPr lang="tr-TR" sz="1400" dirty="0">
                <a:solidFill>
                  <a:schemeClr val="tx1"/>
                </a:solidFill>
                <a:latin typeface="Candara" panose="020E0502030303020204" pitchFamily="34" charset="0"/>
                <a:cs typeface="Calibri" panose="020F0502020204030204" pitchFamily="34" charset="0"/>
              </a:rPr>
              <a:t> </a:t>
            </a:r>
            <a:r>
              <a:rPr lang="en-GB" sz="1400" dirty="0">
                <a:solidFill>
                  <a:schemeClr val="tx1"/>
                </a:solidFill>
                <a:latin typeface="Candara" panose="020E0502030303020204" pitchFamily="34" charset="0"/>
                <a:cs typeface="Calibri" panose="020F0502020204030204" pitchFamily="34" charset="0"/>
              </a:rPr>
              <a:t>assume</a:t>
            </a:r>
            <a:r>
              <a:rPr lang="tr-TR" sz="1400" dirty="0">
                <a:solidFill>
                  <a:schemeClr val="tx1"/>
                </a:solidFill>
                <a:latin typeface="Candara" panose="020E0502030303020204" pitchFamily="34" charset="0"/>
                <a:cs typeface="Calibri" panose="020F0502020204030204" pitchFamily="34" charset="0"/>
              </a:rPr>
              <a:t> </a:t>
            </a:r>
            <a:r>
              <a:rPr lang="en-GB" sz="1400" dirty="0">
                <a:solidFill>
                  <a:schemeClr val="tx1"/>
                </a:solidFill>
                <a:latin typeface="Candara" panose="020E0502030303020204" pitchFamily="34" charset="0"/>
                <a:cs typeface="Calibri" panose="020F0502020204030204" pitchFamily="34" charset="0"/>
              </a:rPr>
              <a:t>project companies’ foreign debt in BOT and BLT projects either partially or in full. In order qualify for debt assumption, the minimum investment must be ₺1 billion in BOT projects and ₺500 million in BLT projects.</a:t>
            </a:r>
            <a:endParaRPr lang="tr-TR" sz="1400" dirty="0">
              <a:solidFill>
                <a:schemeClr val="tx1"/>
              </a:solidFill>
              <a:latin typeface="Candara" panose="020E0502030303020204" pitchFamily="34" charset="0"/>
              <a:cs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454614" y="332656"/>
            <a:ext cx="1066800" cy="361950"/>
          </a:xfrm>
          <a:prstGeom prst="rect">
            <a:avLst/>
          </a:prstGeom>
        </p:spPr>
      </p:pic>
      <p:sp>
        <p:nvSpPr>
          <p:cNvPr id="14" name="TextBox 13"/>
          <p:cNvSpPr txBox="1"/>
          <p:nvPr/>
        </p:nvSpPr>
        <p:spPr>
          <a:xfrm>
            <a:off x="2411760" y="6491709"/>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19</a:t>
            </a: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CBA20EB-002B-4460-A760-0767E251D1BB}"/>
              </a:ext>
            </a:extLst>
          </p:cNvPr>
          <p:cNvPicPr>
            <a:picLocks noChangeAspect="1"/>
          </p:cNvPicPr>
          <p:nvPr/>
        </p:nvPicPr>
        <p:blipFill>
          <a:blip r:embed="rId4"/>
          <a:stretch>
            <a:fillRect/>
          </a:stretch>
        </p:blipFill>
        <p:spPr>
          <a:xfrm>
            <a:off x="181940" y="4331858"/>
            <a:ext cx="2479773" cy="954108"/>
          </a:xfrm>
          <a:prstGeom prst="rect">
            <a:avLst/>
          </a:prstGeom>
        </p:spPr>
      </p:pic>
      <p:pic>
        <p:nvPicPr>
          <p:cNvPr id="5" name="Picture 4">
            <a:extLst>
              <a:ext uri="{FF2B5EF4-FFF2-40B4-BE49-F238E27FC236}">
                <a16:creationId xmlns:a16="http://schemas.microsoft.com/office/drawing/2014/main" id="{7F6C818E-D79F-4B25-A522-96CE514969F0}"/>
              </a:ext>
            </a:extLst>
          </p:cNvPr>
          <p:cNvPicPr>
            <a:picLocks noChangeAspect="1"/>
          </p:cNvPicPr>
          <p:nvPr/>
        </p:nvPicPr>
        <p:blipFill>
          <a:blip r:embed="rId5"/>
          <a:stretch>
            <a:fillRect/>
          </a:stretch>
        </p:blipFill>
        <p:spPr>
          <a:xfrm>
            <a:off x="167058" y="1209161"/>
            <a:ext cx="2509539" cy="1052125"/>
          </a:xfrm>
          <a:prstGeom prst="rect">
            <a:avLst/>
          </a:prstGeom>
        </p:spPr>
      </p:pic>
      <p:sp>
        <p:nvSpPr>
          <p:cNvPr id="17" name="TextBox 16">
            <a:extLst>
              <a:ext uri="{FF2B5EF4-FFF2-40B4-BE49-F238E27FC236}">
                <a16:creationId xmlns:a16="http://schemas.microsoft.com/office/drawing/2014/main" id="{9C22BBBB-3CCF-47A0-A94C-85248229FCF7}"/>
              </a:ext>
            </a:extLst>
          </p:cNvPr>
          <p:cNvSpPr txBox="1"/>
          <p:nvPr/>
        </p:nvSpPr>
        <p:spPr>
          <a:xfrm>
            <a:off x="3090125" y="1473979"/>
            <a:ext cx="5875151" cy="307777"/>
          </a:xfrm>
          <a:prstGeom prst="rect">
            <a:avLst/>
          </a:prstGeom>
          <a:noFill/>
        </p:spPr>
        <p:txBody>
          <a:bodyPr wrap="square" rtlCol="0">
            <a:spAutoFit/>
          </a:bodyPr>
          <a:lstStyle/>
          <a:p>
            <a:pPr algn="just"/>
            <a:r>
              <a:rPr lang="en-GB" sz="1400" dirty="0">
                <a:solidFill>
                  <a:schemeClr val="tx1"/>
                </a:solidFill>
                <a:latin typeface="Candara" panose="020E0502030303020204" pitchFamily="34" charset="0"/>
                <a:cs typeface="Calibri" panose="020F0502020204030204" pitchFamily="34" charset="0"/>
              </a:rPr>
              <a:t>Certain PPP projects provide minimum revenue guarantees.</a:t>
            </a:r>
            <a:endParaRPr lang="tr-TR" sz="1400" dirty="0">
              <a:solidFill>
                <a:schemeClr val="tx1"/>
              </a:solidFill>
              <a:latin typeface="Candara" panose="020E050203030302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4423997-7AAF-4B55-A5C9-6B479D544BF0}"/>
              </a:ext>
            </a:extLst>
          </p:cNvPr>
          <p:cNvSpPr txBox="1"/>
          <p:nvPr/>
        </p:nvSpPr>
        <p:spPr>
          <a:xfrm>
            <a:off x="3090125" y="4469402"/>
            <a:ext cx="5888933" cy="738664"/>
          </a:xfrm>
          <a:prstGeom prst="rect">
            <a:avLst/>
          </a:prstGeom>
          <a:noFill/>
        </p:spPr>
        <p:txBody>
          <a:bodyPr wrap="square" rtlCol="0">
            <a:spAutoFit/>
          </a:bodyPr>
          <a:lstStyle/>
          <a:p>
            <a:pPr algn="just"/>
            <a:r>
              <a:rPr lang="en-GB" sz="1400" dirty="0">
                <a:solidFill>
                  <a:schemeClr val="tx1"/>
                </a:solidFill>
                <a:latin typeface="Candara" panose="020E0502030303020204" pitchFamily="34" charset="0"/>
                <a:cs typeface="Calibri" panose="020F0502020204030204" pitchFamily="34" charset="0"/>
              </a:rPr>
              <a:t>Exemptions from certain fees and taxes (VAT and Stamp Duty). In</a:t>
            </a:r>
            <a:r>
              <a:rPr lang="tr-TR" sz="1400" dirty="0">
                <a:solidFill>
                  <a:schemeClr val="tx1"/>
                </a:solidFill>
                <a:latin typeface="Candara" panose="020E0502030303020204" pitchFamily="34" charset="0"/>
                <a:cs typeface="Calibri" panose="020F0502020204030204" pitchFamily="34" charset="0"/>
              </a:rPr>
              <a:t> </a:t>
            </a:r>
            <a:r>
              <a:rPr lang="en-GB" sz="1400" dirty="0">
                <a:solidFill>
                  <a:schemeClr val="tx1"/>
                </a:solidFill>
                <a:latin typeface="Candara" panose="020E0502030303020204" pitchFamily="34" charset="0"/>
                <a:cs typeface="Calibri" panose="020F0502020204030204" pitchFamily="34" charset="0"/>
              </a:rPr>
              <a:t>addition, where applicable, PPP investors may benefit from corporate tax deductions and other financial incentives.</a:t>
            </a:r>
            <a:endParaRPr lang="tr-TR" sz="1400" dirty="0">
              <a:solidFill>
                <a:schemeClr val="tx1"/>
              </a:solidFill>
              <a:latin typeface="Candara" panose="020E050203030302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EB77EDE-D8ED-4D10-81D2-E61BEDF712BE}"/>
              </a:ext>
            </a:extLst>
          </p:cNvPr>
          <p:cNvPicPr>
            <a:picLocks noChangeAspect="1"/>
          </p:cNvPicPr>
          <p:nvPr/>
        </p:nvPicPr>
        <p:blipFill>
          <a:blip r:embed="rId6"/>
          <a:stretch>
            <a:fillRect/>
          </a:stretch>
        </p:blipFill>
        <p:spPr>
          <a:xfrm>
            <a:off x="167059" y="5312226"/>
            <a:ext cx="2172694" cy="954108"/>
          </a:xfrm>
          <a:prstGeom prst="rect">
            <a:avLst/>
          </a:prstGeom>
        </p:spPr>
      </p:pic>
      <p:sp>
        <p:nvSpPr>
          <p:cNvPr id="19" name="TextBox 18">
            <a:extLst>
              <a:ext uri="{FF2B5EF4-FFF2-40B4-BE49-F238E27FC236}">
                <a16:creationId xmlns:a16="http://schemas.microsoft.com/office/drawing/2014/main" id="{AD5C810E-A243-4ACE-9FA7-E891B8344C59}"/>
              </a:ext>
            </a:extLst>
          </p:cNvPr>
          <p:cNvSpPr txBox="1"/>
          <p:nvPr/>
        </p:nvSpPr>
        <p:spPr>
          <a:xfrm>
            <a:off x="3117386" y="5637367"/>
            <a:ext cx="5796554" cy="523220"/>
          </a:xfrm>
          <a:prstGeom prst="rect">
            <a:avLst/>
          </a:prstGeom>
          <a:noFill/>
        </p:spPr>
        <p:txBody>
          <a:bodyPr wrap="square" rtlCol="0">
            <a:spAutoFit/>
          </a:bodyPr>
          <a:lstStyle/>
          <a:p>
            <a:pPr algn="just"/>
            <a:r>
              <a:rPr lang="en-GB" sz="1400" dirty="0">
                <a:solidFill>
                  <a:schemeClr val="tx1"/>
                </a:solidFill>
                <a:latin typeface="Candara" panose="020E0502030303020204" pitchFamily="34" charset="0"/>
                <a:cs typeface="Calibri" panose="020F0502020204030204" pitchFamily="34" charset="0"/>
              </a:rPr>
              <a:t>PPP projects</a:t>
            </a:r>
            <a:r>
              <a:rPr lang="tr-TR" sz="1400" dirty="0">
                <a:solidFill>
                  <a:schemeClr val="tx1"/>
                </a:solidFill>
                <a:latin typeface="Candara" panose="020E0502030303020204" pitchFamily="34" charset="0"/>
                <a:cs typeface="Calibri" panose="020F0502020204030204" pitchFamily="34" charset="0"/>
              </a:rPr>
              <a:t> </a:t>
            </a:r>
            <a:r>
              <a:rPr lang="en-GB" sz="1400" dirty="0">
                <a:solidFill>
                  <a:schemeClr val="tx1"/>
                </a:solidFill>
                <a:latin typeface="Candara" panose="020E0502030303020204" pitchFamily="34" charset="0"/>
                <a:cs typeface="Calibri" panose="020F0502020204030204" pitchFamily="34" charset="0"/>
              </a:rPr>
              <a:t>in Turkey allow</a:t>
            </a:r>
            <a:r>
              <a:rPr lang="tr-TR" sz="1400" dirty="0">
                <a:solidFill>
                  <a:schemeClr val="tx1"/>
                </a:solidFill>
                <a:latin typeface="Candara" panose="020E0502030303020204" pitchFamily="34" charset="0"/>
                <a:cs typeface="Calibri" panose="020F0502020204030204" pitchFamily="34" charset="0"/>
              </a:rPr>
              <a:t> </a:t>
            </a:r>
            <a:r>
              <a:rPr lang="en-GB" sz="1400" dirty="0">
                <a:solidFill>
                  <a:schemeClr val="tx1"/>
                </a:solidFill>
                <a:latin typeface="Candara" panose="020E0502030303020204" pitchFamily="34" charset="0"/>
                <a:cs typeface="Calibri" panose="020F0502020204030204" pitchFamily="34" charset="0"/>
              </a:rPr>
              <a:t>free</a:t>
            </a:r>
            <a:r>
              <a:rPr lang="tr-TR" sz="1400" dirty="0">
                <a:solidFill>
                  <a:schemeClr val="tx1"/>
                </a:solidFill>
                <a:latin typeface="Candara" panose="020E0502030303020204" pitchFamily="34" charset="0"/>
                <a:cs typeface="Calibri" panose="020F0502020204030204" pitchFamily="34" charset="0"/>
              </a:rPr>
              <a:t> </a:t>
            </a:r>
            <a:r>
              <a:rPr lang="en-GB" sz="1400" dirty="0">
                <a:solidFill>
                  <a:schemeClr val="tx1"/>
                </a:solidFill>
                <a:latin typeface="Candara" panose="020E0502030303020204" pitchFamily="34" charset="0"/>
                <a:cs typeface="Calibri" panose="020F0502020204030204" pitchFamily="34" charset="0"/>
              </a:rPr>
              <a:t>use of government-owned land and expropriation. </a:t>
            </a:r>
            <a:endParaRPr lang="tr-TR" sz="1400" dirty="0">
              <a:solidFill>
                <a:schemeClr val="tx1"/>
              </a:solidFill>
              <a:latin typeface="Candara" panose="020E050203030302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AAE31594-0AC8-4162-9AB6-F3F2E0AF57D8}"/>
              </a:ext>
            </a:extLst>
          </p:cNvPr>
          <p:cNvSpPr txBox="1"/>
          <p:nvPr/>
        </p:nvSpPr>
        <p:spPr>
          <a:xfrm>
            <a:off x="3090125" y="2107149"/>
            <a:ext cx="5905443" cy="738664"/>
          </a:xfrm>
          <a:prstGeom prst="rect">
            <a:avLst/>
          </a:prstGeom>
          <a:noFill/>
        </p:spPr>
        <p:txBody>
          <a:bodyPr wrap="square" rtlCol="0">
            <a:spAutoFit/>
          </a:bodyPr>
          <a:lstStyle/>
          <a:p>
            <a:pPr algn="just"/>
            <a:r>
              <a:rPr lang="en-GB" sz="1400" dirty="0">
                <a:solidFill>
                  <a:schemeClr val="tx1"/>
                </a:solidFill>
                <a:latin typeface="Candara" panose="020E0502030303020204" pitchFamily="34" charset="0"/>
                <a:cs typeface="Calibri" panose="020F0502020204030204" pitchFamily="34" charset="0"/>
              </a:rPr>
              <a:t>Lenders’ step-in rights allow the lenders to select, with the consent of the procuring</a:t>
            </a:r>
            <a:r>
              <a:rPr lang="tr-TR" sz="1400" dirty="0">
                <a:solidFill>
                  <a:schemeClr val="tx1"/>
                </a:solidFill>
                <a:latin typeface="Candara" panose="020E0502030303020204" pitchFamily="34" charset="0"/>
                <a:cs typeface="Calibri" panose="020F0502020204030204" pitchFamily="34" charset="0"/>
              </a:rPr>
              <a:t> </a:t>
            </a:r>
            <a:r>
              <a:rPr lang="en-GB" sz="1400" dirty="0">
                <a:solidFill>
                  <a:schemeClr val="tx1"/>
                </a:solidFill>
                <a:latin typeface="Candara" panose="020E0502030303020204" pitchFamily="34" charset="0"/>
                <a:cs typeface="Calibri" panose="020F0502020204030204" pitchFamily="34" charset="0"/>
              </a:rPr>
              <a:t>authority, a new concessionaire to perform an ongoing PPP project in cases when</a:t>
            </a:r>
            <a:r>
              <a:rPr lang="tr-TR" sz="1400" dirty="0">
                <a:solidFill>
                  <a:schemeClr val="tx1"/>
                </a:solidFill>
                <a:latin typeface="Candara" panose="020E0502030303020204" pitchFamily="34" charset="0"/>
                <a:cs typeface="Calibri" panose="020F0502020204030204" pitchFamily="34" charset="0"/>
              </a:rPr>
              <a:t> </a:t>
            </a:r>
            <a:r>
              <a:rPr lang="en-GB" sz="1400" dirty="0">
                <a:solidFill>
                  <a:schemeClr val="tx1"/>
                </a:solidFill>
                <a:latin typeface="Candara" panose="020E0502030303020204" pitchFamily="34" charset="0"/>
                <a:cs typeface="Calibri" panose="020F0502020204030204" pitchFamily="34" charset="0"/>
              </a:rPr>
              <a:t>the initial private partner is at risk of default.</a:t>
            </a:r>
            <a:endParaRPr lang="tr-TR" sz="1400" dirty="0">
              <a:solidFill>
                <a:schemeClr val="tx1"/>
              </a:solidFill>
              <a:latin typeface="Candara" panose="020E050203030302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7622B30A-F1E3-45D7-AC59-83B12E8E3A4C}"/>
              </a:ext>
            </a:extLst>
          </p:cNvPr>
          <p:cNvPicPr>
            <a:picLocks noChangeAspect="1"/>
          </p:cNvPicPr>
          <p:nvPr/>
        </p:nvPicPr>
        <p:blipFill>
          <a:blip r:embed="rId7"/>
          <a:stretch>
            <a:fillRect/>
          </a:stretch>
        </p:blipFill>
        <p:spPr>
          <a:xfrm>
            <a:off x="178725" y="2164669"/>
            <a:ext cx="2161027" cy="1052125"/>
          </a:xfrm>
          <a:prstGeom prst="rect">
            <a:avLst/>
          </a:prstGeom>
        </p:spPr>
      </p:pic>
      <p:pic>
        <p:nvPicPr>
          <p:cNvPr id="9" name="Picture 8">
            <a:extLst>
              <a:ext uri="{FF2B5EF4-FFF2-40B4-BE49-F238E27FC236}">
                <a16:creationId xmlns:a16="http://schemas.microsoft.com/office/drawing/2014/main" id="{1CD30A9A-D692-45D1-9263-A19FFF7B20F8}"/>
              </a:ext>
            </a:extLst>
          </p:cNvPr>
          <p:cNvPicPr>
            <a:picLocks noChangeAspect="1"/>
          </p:cNvPicPr>
          <p:nvPr/>
        </p:nvPicPr>
        <p:blipFill>
          <a:blip r:embed="rId8"/>
          <a:stretch>
            <a:fillRect/>
          </a:stretch>
        </p:blipFill>
        <p:spPr>
          <a:xfrm>
            <a:off x="121171" y="3321302"/>
            <a:ext cx="2800350" cy="933450"/>
          </a:xfrm>
          <a:prstGeom prst="rect">
            <a:avLst/>
          </a:prstGeom>
        </p:spPr>
      </p:pic>
    </p:spTree>
    <p:extLst>
      <p:ext uri="{BB962C8B-B14F-4D97-AF65-F5344CB8AC3E}">
        <p14:creationId xmlns:p14="http://schemas.microsoft.com/office/powerpoint/2010/main" val="369822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57339" y="389279"/>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en-US" sz="1800" dirty="0"/>
              <a:t>Hospital-Health Campus PPP Projects in </a:t>
            </a:r>
            <a:r>
              <a:rPr lang="en-US" sz="1800" dirty="0" smtClean="0"/>
              <a:t>Turkey</a:t>
            </a:r>
            <a:r>
              <a:rPr lang="tr-TR" sz="1800" dirty="0" smtClean="0"/>
              <a:t> and ICBC Participation</a:t>
            </a:r>
            <a:endParaRPr lang="tr-TR" sz="1800" kern="0" dirty="0">
              <a:solidFill>
                <a:schemeClr val="accent3">
                  <a:lumMod val="50000"/>
                </a:schemeClr>
              </a:solidFill>
              <a:latin typeface="Calibri" panose="020F0502020204030204" pitchFamily="34" charset="0"/>
              <a:ea typeface="+mn-ea"/>
              <a:cs typeface="Arial" panose="020B0604020202020204" pitchFamily="34" charset="0"/>
            </a:endParaRPr>
          </a:p>
        </p:txBody>
      </p:sp>
      <p:sp>
        <p:nvSpPr>
          <p:cNvPr id="10" name="TextBox 9"/>
          <p:cNvSpPr txBox="1"/>
          <p:nvPr/>
        </p:nvSpPr>
        <p:spPr>
          <a:xfrm>
            <a:off x="4196835" y="6553384"/>
            <a:ext cx="792088" cy="276999"/>
          </a:xfrm>
          <a:prstGeom prst="rect">
            <a:avLst/>
          </a:prstGeom>
          <a:solidFill>
            <a:schemeClr val="bg1"/>
          </a:solidFill>
        </p:spPr>
        <p:txBody>
          <a:bodyPr wrap="square" rtlCol="0">
            <a:spAutoFit/>
          </a:bodyPr>
          <a:lstStyle/>
          <a:p>
            <a:r>
              <a:rPr lang="en-US" sz="1200" dirty="0">
                <a:solidFill>
                  <a:schemeClr val="tx1"/>
                </a:solidFill>
              </a:rPr>
              <a:t>1</a:t>
            </a:r>
          </a:p>
        </p:txBody>
      </p:sp>
      <p:sp>
        <p:nvSpPr>
          <p:cNvPr id="11" name="TextBox 10"/>
          <p:cNvSpPr txBox="1"/>
          <p:nvPr/>
        </p:nvSpPr>
        <p:spPr>
          <a:xfrm>
            <a:off x="4355976" y="6310117"/>
            <a:ext cx="432048" cy="492443"/>
          </a:xfrm>
          <a:prstGeom prst="rect">
            <a:avLst/>
          </a:prstGeom>
          <a:solidFill>
            <a:schemeClr val="bg1"/>
          </a:solidFill>
        </p:spPr>
        <p:txBody>
          <a:bodyPr wrap="square" rtlCol="0">
            <a:spAutoFit/>
          </a:bodyPr>
          <a:lstStyle/>
          <a:p>
            <a:endParaRPr lang="en-US" dirty="0"/>
          </a:p>
        </p:txBody>
      </p:sp>
      <p:pic>
        <p:nvPicPr>
          <p:cNvPr id="13" name="Picture 12"/>
          <p:cNvPicPr>
            <a:picLocks noChangeAspect="1"/>
          </p:cNvPicPr>
          <p:nvPr/>
        </p:nvPicPr>
        <p:blipFill>
          <a:blip r:embed="rId3"/>
          <a:stretch>
            <a:fillRect/>
          </a:stretch>
        </p:blipFill>
        <p:spPr>
          <a:xfrm>
            <a:off x="7454614" y="332656"/>
            <a:ext cx="1066800" cy="361950"/>
          </a:xfrm>
          <a:prstGeom prst="rect">
            <a:avLst/>
          </a:prstGeom>
        </p:spPr>
      </p:pic>
      <p:sp>
        <p:nvSpPr>
          <p:cNvPr id="21" name="TextBox 20"/>
          <p:cNvSpPr txBox="1"/>
          <p:nvPr/>
        </p:nvSpPr>
        <p:spPr>
          <a:xfrm>
            <a:off x="257339" y="1196752"/>
            <a:ext cx="8208912" cy="323165"/>
          </a:xfrm>
          <a:prstGeom prst="rect">
            <a:avLst/>
          </a:prstGeom>
          <a:noFill/>
        </p:spPr>
        <p:txBody>
          <a:bodyPr wrap="square" rtlCol="0">
            <a:spAutoFit/>
          </a:bodyPr>
          <a:lstStyle/>
          <a:p>
            <a:pPr algn="l"/>
            <a:r>
              <a:rPr lang="tr-TR" sz="1500" b="1" u="sng" dirty="0" smtClean="0">
                <a:solidFill>
                  <a:schemeClr val="tx1"/>
                </a:solidFill>
                <a:latin typeface="Candara" panose="020E0502030303020204" pitchFamily="34" charset="0"/>
                <a:cs typeface="Times New Roman" panose="02020603050405020304" pitchFamily="18" charset="0"/>
              </a:rPr>
              <a:t>PPP Projects of Turkey</a:t>
            </a:r>
            <a:endParaRPr lang="tr-TR" sz="1500" b="1" u="sng" dirty="0">
              <a:solidFill>
                <a:schemeClr val="tx1"/>
              </a:solidFill>
              <a:latin typeface="Candara" panose="020E050203030302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11520747"/>
              </p:ext>
            </p:extLst>
          </p:nvPr>
        </p:nvGraphicFramePr>
        <p:xfrm>
          <a:off x="462037" y="1700808"/>
          <a:ext cx="7560840" cy="3749988"/>
        </p:xfrm>
        <a:graphic>
          <a:graphicData uri="http://schemas.openxmlformats.org/drawingml/2006/table">
            <a:tbl>
              <a:tblPr/>
              <a:tblGrid>
                <a:gridCol w="435441">
                  <a:extLst>
                    <a:ext uri="{9D8B030D-6E8A-4147-A177-3AD203B41FA5}">
                      <a16:colId xmlns:a16="http://schemas.microsoft.com/office/drawing/2014/main" val="3797739005"/>
                    </a:ext>
                  </a:extLst>
                </a:gridCol>
                <a:gridCol w="3008502">
                  <a:extLst>
                    <a:ext uri="{9D8B030D-6E8A-4147-A177-3AD203B41FA5}">
                      <a16:colId xmlns:a16="http://schemas.microsoft.com/office/drawing/2014/main" val="742981962"/>
                    </a:ext>
                  </a:extLst>
                </a:gridCol>
                <a:gridCol w="1365701">
                  <a:extLst>
                    <a:ext uri="{9D8B030D-6E8A-4147-A177-3AD203B41FA5}">
                      <a16:colId xmlns:a16="http://schemas.microsoft.com/office/drawing/2014/main" val="2673584497"/>
                    </a:ext>
                  </a:extLst>
                </a:gridCol>
                <a:gridCol w="1187567">
                  <a:extLst>
                    <a:ext uri="{9D8B030D-6E8A-4147-A177-3AD203B41FA5}">
                      <a16:colId xmlns:a16="http://schemas.microsoft.com/office/drawing/2014/main" val="2982067503"/>
                    </a:ext>
                  </a:extLst>
                </a:gridCol>
                <a:gridCol w="1563629">
                  <a:extLst>
                    <a:ext uri="{9D8B030D-6E8A-4147-A177-3AD203B41FA5}">
                      <a16:colId xmlns:a16="http://schemas.microsoft.com/office/drawing/2014/main" val="207771682"/>
                    </a:ext>
                  </a:extLst>
                </a:gridCol>
              </a:tblGrid>
              <a:tr h="353226">
                <a:tc>
                  <a:txBody>
                    <a:bodyPr/>
                    <a:lstStyle/>
                    <a:p>
                      <a:pPr algn="ctr" fontAlgn="ctr"/>
                      <a:r>
                        <a:rPr lang="en-US" sz="900" b="1" i="0" u="none" strike="noStrike">
                          <a:solidFill>
                            <a:srgbClr val="FFFFFF"/>
                          </a:solidFill>
                          <a:effectLst/>
                          <a:latin typeface="Candara" panose="020E0502030303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900" b="1" i="0" u="none" strike="noStrike">
                          <a:solidFill>
                            <a:srgbClr val="FFFFFF"/>
                          </a:solidFill>
                          <a:effectLst/>
                          <a:latin typeface="Candara" panose="020E0502030303020204" pitchFamily="34" charset="0"/>
                        </a:rPr>
                        <a:t>Project Name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FFFFFF"/>
                          </a:solidFill>
                          <a:effectLst/>
                          <a:latin typeface="Candara" panose="020E0502030303020204" pitchFamily="34" charset="0"/>
                        </a:rPr>
                        <a:t>Bed Capacity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FFFFFF"/>
                          </a:solidFill>
                          <a:effectLst/>
                          <a:latin typeface="Candara" panose="020E0502030303020204" pitchFamily="34" charset="0"/>
                        </a:rPr>
                        <a:t>Status/Opening</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FFFFFF"/>
                          </a:solidFill>
                          <a:effectLst/>
                          <a:latin typeface="Candara" panose="020E0502030303020204" pitchFamily="34" charset="0"/>
                        </a:rPr>
                        <a:t>ICBC Participation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68944312"/>
                  </a:ext>
                </a:extLst>
              </a:tr>
              <a:tr h="188709">
                <a:tc>
                  <a:txBody>
                    <a:bodyPr/>
                    <a:lstStyle/>
                    <a:p>
                      <a:pPr algn="ctr" fontAlgn="ctr"/>
                      <a:r>
                        <a:rPr lang="en-US" sz="900" b="1" i="0" u="none" strike="noStrike">
                          <a:solidFill>
                            <a:srgbClr val="000000"/>
                          </a:solidFill>
                          <a:effectLst/>
                          <a:latin typeface="Candara" panose="020E0502030303020204" pitchFamily="34" charset="0"/>
                        </a:rPr>
                        <a:t>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Adana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1550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478094"/>
                  </a:ext>
                </a:extLst>
              </a:tr>
              <a:tr h="188709">
                <a:tc>
                  <a:txBody>
                    <a:bodyPr/>
                    <a:lstStyle/>
                    <a:p>
                      <a:pPr algn="ctr" fontAlgn="ctr"/>
                      <a:r>
                        <a:rPr lang="en-US" sz="900" b="1" i="0" u="none" strike="noStrike">
                          <a:solidFill>
                            <a:srgbClr val="000000"/>
                          </a:solidFill>
                          <a:effectLst/>
                          <a:latin typeface="Candara" panose="020E0502030303020204" pitchFamily="34" charset="0"/>
                        </a:rPr>
                        <a:t>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Mersin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1294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54199"/>
                  </a:ext>
                </a:extLst>
              </a:tr>
              <a:tr h="188709">
                <a:tc>
                  <a:txBody>
                    <a:bodyPr/>
                    <a:lstStyle/>
                    <a:p>
                      <a:pPr algn="ctr" fontAlgn="ctr"/>
                      <a:r>
                        <a:rPr lang="en-US" sz="900" b="1" i="0" u="none" strike="noStrike">
                          <a:solidFill>
                            <a:srgbClr val="000000"/>
                          </a:solidFill>
                          <a:effectLst/>
                          <a:latin typeface="Candara" panose="020E0502030303020204" pitchFamily="34" charset="0"/>
                        </a:rPr>
                        <a:t>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Isparta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755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495166"/>
                  </a:ext>
                </a:extLst>
              </a:tr>
              <a:tr h="188709">
                <a:tc>
                  <a:txBody>
                    <a:bodyPr/>
                    <a:lstStyle/>
                    <a:p>
                      <a:pPr algn="ctr" fontAlgn="ctr"/>
                      <a:r>
                        <a:rPr lang="en-US" sz="900" b="1" i="0" u="none" strike="noStrike">
                          <a:solidFill>
                            <a:srgbClr val="000000"/>
                          </a:solidFill>
                          <a:effectLst/>
                          <a:latin typeface="Candara" panose="020E0502030303020204" pitchFamily="34" charset="0"/>
                        </a:rPr>
                        <a:t>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Yozgat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475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2839"/>
                  </a:ext>
                </a:extLst>
              </a:tr>
              <a:tr h="188709">
                <a:tc>
                  <a:txBody>
                    <a:bodyPr/>
                    <a:lstStyle/>
                    <a:p>
                      <a:pPr algn="ctr" fontAlgn="ctr"/>
                      <a:r>
                        <a:rPr lang="en-US" sz="900" b="1" i="0" u="none" strike="noStrike">
                          <a:solidFill>
                            <a:srgbClr val="000000"/>
                          </a:solidFill>
                          <a:effectLst/>
                          <a:latin typeface="Candara" panose="020E0502030303020204" pitchFamily="34" charset="0"/>
                        </a:rPr>
                        <a:t>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Kayseri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1607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770651"/>
                  </a:ext>
                </a:extLst>
              </a:tr>
              <a:tr h="188709">
                <a:tc>
                  <a:txBody>
                    <a:bodyPr/>
                    <a:lstStyle/>
                    <a:p>
                      <a:pPr algn="ctr" fontAlgn="ctr"/>
                      <a:r>
                        <a:rPr lang="en-US" sz="900" b="1" i="0" u="none" strike="noStrike">
                          <a:solidFill>
                            <a:srgbClr val="000000"/>
                          </a:solidFill>
                          <a:effectLst/>
                          <a:latin typeface="Candara" panose="020E0502030303020204" pitchFamily="34" charset="0"/>
                        </a:rPr>
                        <a:t>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Manisa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558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640007"/>
                  </a:ext>
                </a:extLst>
              </a:tr>
              <a:tr h="188709">
                <a:tc>
                  <a:txBody>
                    <a:bodyPr/>
                    <a:lstStyle/>
                    <a:p>
                      <a:pPr algn="ctr" fontAlgn="ctr"/>
                      <a:r>
                        <a:rPr lang="en-US" sz="900" b="1" i="0" u="none" strike="noStrike">
                          <a:solidFill>
                            <a:srgbClr val="000000"/>
                          </a:solidFill>
                          <a:effectLst/>
                          <a:latin typeface="Candara" panose="020E0502030303020204" pitchFamily="34" charset="0"/>
                        </a:rPr>
                        <a:t>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Elazığ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1038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Yes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679204"/>
                  </a:ext>
                </a:extLst>
              </a:tr>
              <a:tr h="188709">
                <a:tc>
                  <a:txBody>
                    <a:bodyPr/>
                    <a:lstStyle/>
                    <a:p>
                      <a:pPr algn="ctr" fontAlgn="ctr"/>
                      <a:r>
                        <a:rPr lang="en-US" sz="900" b="1" i="0" u="none" strike="noStrike">
                          <a:solidFill>
                            <a:srgbClr val="000000"/>
                          </a:solidFill>
                          <a:effectLst/>
                          <a:latin typeface="Candara" panose="020E0502030303020204" pitchFamily="34" charset="0"/>
                        </a:rPr>
                        <a:t>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Ankara Bilkent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3711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55320"/>
                  </a:ext>
                </a:extLst>
              </a:tr>
              <a:tr h="188709">
                <a:tc>
                  <a:txBody>
                    <a:bodyPr/>
                    <a:lstStyle/>
                    <a:p>
                      <a:pPr algn="ctr" fontAlgn="ctr"/>
                      <a:r>
                        <a:rPr lang="en-US" sz="900" b="1" i="0" u="none" strike="noStrike">
                          <a:solidFill>
                            <a:srgbClr val="000000"/>
                          </a:solidFill>
                          <a:effectLst/>
                          <a:latin typeface="Candara" panose="020E0502030303020204" pitchFamily="34" charset="0"/>
                        </a:rPr>
                        <a:t>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Eskişehir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1081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953700"/>
                  </a:ext>
                </a:extLst>
              </a:tr>
              <a:tr h="188709">
                <a:tc>
                  <a:txBody>
                    <a:bodyPr/>
                    <a:lstStyle/>
                    <a:p>
                      <a:pPr algn="ctr" fontAlgn="ctr"/>
                      <a:r>
                        <a:rPr lang="en-US" sz="900" b="1" i="0" u="none" strike="noStrike">
                          <a:solidFill>
                            <a:srgbClr val="000000"/>
                          </a:solidFill>
                          <a:effectLst/>
                          <a:latin typeface="Candara" panose="020E0502030303020204" pitchFamily="34" charset="0"/>
                        </a:rPr>
                        <a:t>10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Bursa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1355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Yes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868685"/>
                  </a:ext>
                </a:extLst>
              </a:tr>
              <a:tr h="188709">
                <a:tc>
                  <a:txBody>
                    <a:bodyPr/>
                    <a:lstStyle/>
                    <a:p>
                      <a:pPr algn="ctr" fontAlgn="ctr"/>
                      <a:r>
                        <a:rPr lang="en-US" sz="900" b="1" i="0" u="none" strike="noStrike">
                          <a:solidFill>
                            <a:srgbClr val="000000"/>
                          </a:solidFill>
                          <a:effectLst/>
                          <a:latin typeface="Candara" panose="020E0502030303020204" pitchFamily="34" charset="0"/>
                        </a:rPr>
                        <a:t>11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İstanbul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2682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584107"/>
                  </a:ext>
                </a:extLst>
              </a:tr>
              <a:tr h="188709">
                <a:tc>
                  <a:txBody>
                    <a:bodyPr/>
                    <a:lstStyle/>
                    <a:p>
                      <a:pPr algn="ctr" fontAlgn="ctr"/>
                      <a:r>
                        <a:rPr lang="en-US" sz="900" b="1" i="0" u="none" strike="noStrike">
                          <a:solidFill>
                            <a:srgbClr val="000000"/>
                          </a:solidFill>
                          <a:effectLst/>
                          <a:latin typeface="Candara" panose="020E0502030303020204" pitchFamily="34" charset="0"/>
                        </a:rPr>
                        <a:t>12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Konya Karatay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1250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Operative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366071"/>
                  </a:ext>
                </a:extLst>
              </a:tr>
              <a:tr h="188709">
                <a:tc>
                  <a:txBody>
                    <a:bodyPr/>
                    <a:lstStyle/>
                    <a:p>
                      <a:pPr algn="ctr" fontAlgn="ctr"/>
                      <a:r>
                        <a:rPr lang="en-US" sz="900" b="1" i="0" u="none" strike="noStrike">
                          <a:solidFill>
                            <a:srgbClr val="000000"/>
                          </a:solidFill>
                          <a:effectLst/>
                          <a:latin typeface="Candara" panose="020E0502030303020204" pitchFamily="34" charset="0"/>
                        </a:rPr>
                        <a:t>13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Tekirdağ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480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2020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956363"/>
                  </a:ext>
                </a:extLst>
              </a:tr>
              <a:tr h="188709">
                <a:tc>
                  <a:txBody>
                    <a:bodyPr/>
                    <a:lstStyle/>
                    <a:p>
                      <a:pPr algn="ctr" fontAlgn="ctr"/>
                      <a:r>
                        <a:rPr lang="en-US" sz="900" b="1" i="0" u="none" strike="noStrike">
                          <a:solidFill>
                            <a:srgbClr val="000000"/>
                          </a:solidFill>
                          <a:effectLst/>
                          <a:latin typeface="Candara" panose="020E0502030303020204" pitchFamily="34" charset="0"/>
                        </a:rPr>
                        <a:t>14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Kocaeli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1210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2021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Yes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842258"/>
                  </a:ext>
                </a:extLst>
              </a:tr>
              <a:tr h="188709">
                <a:tc>
                  <a:txBody>
                    <a:bodyPr/>
                    <a:lstStyle/>
                    <a:p>
                      <a:pPr algn="ctr" fontAlgn="ctr"/>
                      <a:r>
                        <a:rPr lang="en-US" sz="900" b="1" i="0" u="none" strike="noStrike">
                          <a:solidFill>
                            <a:srgbClr val="000000"/>
                          </a:solidFill>
                          <a:effectLst/>
                          <a:latin typeface="Candara" panose="020E0502030303020204" pitchFamily="34" charset="0"/>
                        </a:rPr>
                        <a:t>15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Kütahya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610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2021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Yes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567112"/>
                  </a:ext>
                </a:extLst>
              </a:tr>
              <a:tr h="188709">
                <a:tc>
                  <a:txBody>
                    <a:bodyPr/>
                    <a:lstStyle/>
                    <a:p>
                      <a:pPr algn="ctr" fontAlgn="ctr"/>
                      <a:r>
                        <a:rPr lang="en-US" sz="900" b="1" i="0" u="none" strike="noStrike">
                          <a:solidFill>
                            <a:srgbClr val="000000"/>
                          </a:solidFill>
                          <a:effectLst/>
                          <a:latin typeface="Candara" panose="020E0502030303020204" pitchFamily="34" charset="0"/>
                        </a:rPr>
                        <a:t>16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Ankara Etlik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3624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2021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616059"/>
                  </a:ext>
                </a:extLst>
              </a:tr>
              <a:tr h="188709">
                <a:tc>
                  <a:txBody>
                    <a:bodyPr/>
                    <a:lstStyle/>
                    <a:p>
                      <a:pPr algn="ctr" fontAlgn="ctr"/>
                      <a:r>
                        <a:rPr lang="en-US" sz="900" b="1" i="0" u="none" strike="noStrike">
                          <a:solidFill>
                            <a:srgbClr val="000000"/>
                          </a:solidFill>
                          <a:effectLst/>
                          <a:latin typeface="Candara" panose="020E0502030303020204" pitchFamily="34" charset="0"/>
                        </a:rPr>
                        <a:t>17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Gaziantep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1875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2021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510468"/>
                  </a:ext>
                </a:extLst>
              </a:tr>
              <a:tr h="188709">
                <a:tc>
                  <a:txBody>
                    <a:bodyPr/>
                    <a:lstStyle/>
                    <a:p>
                      <a:pPr algn="ctr" fontAlgn="ctr"/>
                      <a:r>
                        <a:rPr lang="en-US" sz="900" b="1" i="0" u="none" strike="noStrike">
                          <a:solidFill>
                            <a:srgbClr val="000000"/>
                          </a:solidFill>
                          <a:effectLst/>
                          <a:latin typeface="Candara" panose="020E0502030303020204" pitchFamily="34" charset="0"/>
                        </a:rPr>
                        <a:t>18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ndara" panose="020E0502030303020204" pitchFamily="34" charset="0"/>
                        </a:rPr>
                        <a:t>İzmir Bayraklı PPP City Hospital Project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2060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ndara" panose="020E0502030303020204" pitchFamily="34" charset="0"/>
                        </a:rPr>
                        <a:t>2021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ndara" panose="020E0502030303020204" pitchFamily="34" charset="0"/>
                        </a:rPr>
                        <a:t>Yes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385316"/>
                  </a:ext>
                </a:extLst>
              </a:tr>
            </a:tbl>
          </a:graphicData>
        </a:graphic>
      </p:graphicFrame>
      <p:sp>
        <p:nvSpPr>
          <p:cNvPr id="8" name="TextBox 7"/>
          <p:cNvSpPr txBox="1"/>
          <p:nvPr/>
        </p:nvSpPr>
        <p:spPr>
          <a:xfrm>
            <a:off x="462037" y="5523965"/>
            <a:ext cx="2309763" cy="215444"/>
          </a:xfrm>
          <a:prstGeom prst="rect">
            <a:avLst/>
          </a:prstGeom>
          <a:noFill/>
        </p:spPr>
        <p:txBody>
          <a:bodyPr wrap="square" rtlCol="0">
            <a:spAutoFit/>
          </a:bodyPr>
          <a:lstStyle/>
          <a:p>
            <a:pPr algn="l"/>
            <a:r>
              <a:rPr lang="tr-TR" sz="800" i="1" dirty="0" smtClean="0">
                <a:solidFill>
                  <a:schemeClr val="tx1"/>
                </a:solidFill>
                <a:latin typeface="Candara" panose="020E0502030303020204" pitchFamily="34" charset="0"/>
              </a:rPr>
              <a:t>Source: Ministry of Health</a:t>
            </a:r>
            <a:endParaRPr lang="en-US" sz="800" i="1" dirty="0">
              <a:solidFill>
                <a:schemeClr val="tx1"/>
              </a:solidFill>
              <a:latin typeface="Candara" panose="020E0502030303020204" pitchFamily="34" charset="0"/>
            </a:endParaRPr>
          </a:p>
        </p:txBody>
      </p:sp>
      <p:sp>
        <p:nvSpPr>
          <p:cNvPr id="22" name="TextBox 21"/>
          <p:cNvSpPr txBox="1"/>
          <p:nvPr/>
        </p:nvSpPr>
        <p:spPr>
          <a:xfrm>
            <a:off x="2389579" y="6499590"/>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20</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719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5B00-0C6B-44FB-97D4-AB8B8BB9A6A1}"/>
              </a:ext>
            </a:extLst>
          </p:cNvPr>
          <p:cNvSpPr>
            <a:spLocks noGrp="1"/>
          </p:cNvSpPr>
          <p:nvPr>
            <p:ph type="title"/>
          </p:nvPr>
        </p:nvSpPr>
        <p:spPr/>
        <p:txBody>
          <a:bodyPr/>
          <a:lstStyle/>
          <a:p>
            <a:pPr algn="l"/>
            <a:r>
              <a:rPr lang="en-US" sz="1800" dirty="0"/>
              <a:t>ICBC Investments in PPP Market </a:t>
            </a:r>
          </a:p>
        </p:txBody>
      </p:sp>
      <p:sp>
        <p:nvSpPr>
          <p:cNvPr id="15" name="TextBox 14">
            <a:extLst>
              <a:ext uri="{FF2B5EF4-FFF2-40B4-BE49-F238E27FC236}">
                <a16:creationId xmlns:a16="http://schemas.microsoft.com/office/drawing/2014/main" id="{9C3AD7C9-5CE8-499C-BD72-DA4B47A47861}"/>
              </a:ext>
            </a:extLst>
          </p:cNvPr>
          <p:cNvSpPr txBox="1"/>
          <p:nvPr/>
        </p:nvSpPr>
        <p:spPr>
          <a:xfrm>
            <a:off x="295465" y="2980114"/>
            <a:ext cx="4126562" cy="246221"/>
          </a:xfrm>
          <a:prstGeom prst="rect">
            <a:avLst/>
          </a:prstGeom>
          <a:noFill/>
        </p:spPr>
        <p:txBody>
          <a:bodyPr wrap="square" rtlCol="0">
            <a:spAutoFit/>
          </a:bodyPr>
          <a:lstStyle/>
          <a:p>
            <a:pPr algn="just">
              <a:buClr>
                <a:schemeClr val="accent2"/>
              </a:buClr>
            </a:pPr>
            <a:r>
              <a:rPr lang="tr-TR" sz="1000" b="1" u="sng" dirty="0">
                <a:solidFill>
                  <a:schemeClr val="tx1"/>
                </a:solidFill>
                <a:latin typeface="Times New Roman" panose="02020603050405020304" pitchFamily="18" charset="0"/>
                <a:cs typeface="Times New Roman" panose="02020603050405020304" pitchFamily="18" charset="0"/>
              </a:rPr>
              <a:t>İzmir </a:t>
            </a:r>
            <a:r>
              <a:rPr lang="tr-TR" sz="1000" b="1" u="sng" dirty="0" err="1">
                <a:solidFill>
                  <a:schemeClr val="tx1"/>
                </a:solidFill>
                <a:latin typeface="Times New Roman" panose="02020603050405020304" pitchFamily="18" charset="0"/>
                <a:cs typeface="Times New Roman" panose="02020603050405020304" pitchFamily="18" charset="0"/>
              </a:rPr>
              <a:t>Hospital</a:t>
            </a:r>
            <a:r>
              <a:rPr lang="tr-TR" sz="1000" b="1" u="sng" dirty="0">
                <a:solidFill>
                  <a:schemeClr val="tx1"/>
                </a:solidFill>
                <a:latin typeface="Times New Roman" panose="02020603050405020304" pitchFamily="18" charset="0"/>
                <a:cs typeface="Times New Roman" panose="02020603050405020304" pitchFamily="18" charset="0"/>
              </a:rPr>
              <a:t> PPP </a:t>
            </a:r>
            <a:r>
              <a:rPr lang="tr-TR" sz="1000" b="1" u="sng" dirty="0">
                <a:solidFill>
                  <a:schemeClr val="accent2"/>
                </a:solidFill>
                <a:latin typeface="Times New Roman" panose="02020603050405020304" pitchFamily="18" charset="0"/>
                <a:cs typeface="Times New Roman" panose="02020603050405020304" pitchFamily="18" charset="0"/>
              </a:rPr>
              <a:t>(ICBC </a:t>
            </a:r>
            <a:r>
              <a:rPr lang="tr-TR" sz="1000" b="1" u="sng" dirty="0" err="1">
                <a:solidFill>
                  <a:schemeClr val="accent2"/>
                </a:solidFill>
                <a:latin typeface="Times New Roman" panose="02020603050405020304" pitchFamily="18" charset="0"/>
                <a:cs typeface="Times New Roman" panose="02020603050405020304" pitchFamily="18" charset="0"/>
              </a:rPr>
              <a:t>Participated</a:t>
            </a:r>
            <a:r>
              <a:rPr lang="tr-TR" sz="1000" b="1" u="sng" dirty="0">
                <a:solidFill>
                  <a:schemeClr val="accent2"/>
                </a:solidFill>
                <a:latin typeface="Times New Roman" panose="02020603050405020304" pitchFamily="18" charset="0"/>
                <a:cs typeface="Times New Roman" panose="02020603050405020304" pitchFamily="18" charset="0"/>
              </a:rPr>
              <a:t> </a:t>
            </a:r>
            <a:r>
              <a:rPr lang="tr-TR" sz="1000" b="1" u="sng" dirty="0" err="1">
                <a:solidFill>
                  <a:schemeClr val="accent2"/>
                </a:solidFill>
                <a:latin typeface="Times New Roman" panose="02020603050405020304" pitchFamily="18" charset="0"/>
                <a:cs typeface="Times New Roman" panose="02020603050405020304" pitchFamily="18" charset="0"/>
              </a:rPr>
              <a:t>with</a:t>
            </a:r>
            <a:r>
              <a:rPr lang="tr-TR" sz="1000" b="1" u="sng" dirty="0">
                <a:solidFill>
                  <a:schemeClr val="accent2"/>
                </a:solidFill>
                <a:latin typeface="Times New Roman" panose="02020603050405020304" pitchFamily="18" charset="0"/>
                <a:cs typeface="Times New Roman" panose="02020603050405020304" pitchFamily="18" charset="0"/>
              </a:rPr>
              <a:t> EUR 80 mio)</a:t>
            </a:r>
            <a:endParaRPr lang="en-GB" sz="1000" b="1" u="sng" dirty="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BBE26ED-AB70-41C6-B610-5A672B636487}"/>
              </a:ext>
            </a:extLst>
          </p:cNvPr>
          <p:cNvSpPr txBox="1"/>
          <p:nvPr/>
        </p:nvSpPr>
        <p:spPr>
          <a:xfrm>
            <a:off x="196349" y="4176091"/>
            <a:ext cx="4375650" cy="1003162"/>
          </a:xfrm>
          <a:prstGeom prst="rect">
            <a:avLst/>
          </a:prstGeom>
          <a:noFill/>
        </p:spPr>
        <p:txBody>
          <a:bodyPr wrap="square" rtlCol="0">
            <a:noAutofit/>
          </a:bodyPr>
          <a:lstStyle/>
          <a:p>
            <a:pPr marL="243260" indent="-243260" algn="just">
              <a:buClr>
                <a:schemeClr val="accent2"/>
              </a:buClr>
              <a:buFont typeface="Wingdings" panose="05000000000000000000" pitchFamily="2" charset="2"/>
              <a:buChar char="Ø"/>
            </a:pPr>
            <a:r>
              <a:rPr lang="en-US" sz="1000" dirty="0">
                <a:solidFill>
                  <a:schemeClr val="tx1"/>
                </a:solidFill>
                <a:latin typeface="Times New Roman" panose="02020603050405020304" pitchFamily="18" charset="0"/>
                <a:cs typeface="Times New Roman" panose="02020603050405020304" pitchFamily="18" charset="0"/>
              </a:rPr>
              <a:t>2,060 beds integrated healthcare campus located in İzmir, </a:t>
            </a:r>
            <a:r>
              <a:rPr lang="en-US" sz="1000" dirty="0" err="1">
                <a:solidFill>
                  <a:schemeClr val="tx1"/>
                </a:solidFill>
                <a:latin typeface="Times New Roman" panose="02020603050405020304" pitchFamily="18" charset="0"/>
                <a:cs typeface="Times New Roman" panose="02020603050405020304" pitchFamily="18" charset="0"/>
              </a:rPr>
              <a:t>Bayraklı</a:t>
            </a:r>
            <a:r>
              <a:rPr lang="en-US" sz="1000" dirty="0">
                <a:solidFill>
                  <a:schemeClr val="tx1"/>
                </a:solidFill>
                <a:latin typeface="Times New Roman" panose="02020603050405020304" pitchFamily="18" charset="0"/>
                <a:cs typeface="Times New Roman" panose="02020603050405020304" pitchFamily="18" charset="0"/>
              </a:rPr>
              <a:t> District. Project is under revenue and termination compensation guarantee by Ministry of Health</a:t>
            </a:r>
            <a:r>
              <a:rPr lang="en-US" sz="1000" dirty="0" smtClean="0">
                <a:solidFill>
                  <a:schemeClr val="tx1"/>
                </a:solidFill>
                <a:latin typeface="Times New Roman" panose="02020603050405020304" pitchFamily="18" charset="0"/>
                <a:cs typeface="Times New Roman" panose="02020603050405020304" pitchFamily="18" charset="0"/>
              </a:rPr>
              <a:t>.</a:t>
            </a:r>
            <a:r>
              <a:rPr lang="tr-TR" sz="1000" dirty="0">
                <a:solidFill>
                  <a:schemeClr val="tx1"/>
                </a:solidFill>
                <a:latin typeface="Times New Roman" panose="02020603050405020304" pitchFamily="18" charset="0"/>
                <a:cs typeface="Times New Roman" panose="02020603050405020304" pitchFamily="18" charset="0"/>
              </a:rPr>
              <a:t> Project cost </a:t>
            </a:r>
            <a:r>
              <a:rPr lang="tr-TR" sz="1000" dirty="0" smtClean="0">
                <a:solidFill>
                  <a:schemeClr val="tx1"/>
                </a:solidFill>
                <a:latin typeface="Times New Roman" panose="02020603050405020304" pitchFamily="18" charset="0"/>
                <a:cs typeface="Times New Roman" panose="02020603050405020304" pitchFamily="18" charset="0"/>
              </a:rPr>
              <a:t>is </a:t>
            </a:r>
            <a:r>
              <a:rPr lang="tr-TR" sz="1000" b="1" dirty="0">
                <a:solidFill>
                  <a:schemeClr val="tx1"/>
                </a:solidFill>
                <a:latin typeface="Times New Roman" panose="02020603050405020304" pitchFamily="18" charset="0"/>
                <a:cs typeface="Times New Roman" panose="02020603050405020304" pitchFamily="18" charset="0"/>
              </a:rPr>
              <a:t>EUR 766 mio. </a:t>
            </a:r>
            <a:endParaRPr lang="tr-TR" sz="1000" dirty="0">
              <a:solidFill>
                <a:schemeClr val="tx1"/>
              </a:solidFill>
              <a:latin typeface="Times New Roman" panose="02020603050405020304" pitchFamily="18" charset="0"/>
              <a:cs typeface="Times New Roman" panose="02020603050405020304" pitchFamily="18" charset="0"/>
            </a:endParaRPr>
          </a:p>
          <a:p>
            <a:pPr marL="243260" indent="-243260" algn="just">
              <a:buClr>
                <a:schemeClr val="accent2"/>
              </a:buClr>
              <a:buFont typeface="Wingdings" panose="05000000000000000000" pitchFamily="2" charset="2"/>
              <a:buChar char="Ø"/>
            </a:pPr>
            <a:r>
              <a:rPr lang="tr-TR" sz="1000" dirty="0" smtClean="0">
                <a:solidFill>
                  <a:schemeClr val="tx1"/>
                </a:solidFill>
                <a:latin typeface="Times New Roman" panose="02020603050405020304" pitchFamily="18" charset="0"/>
                <a:cs typeface="Times New Roman" panose="02020603050405020304" pitchFamily="18" charset="0"/>
              </a:rPr>
              <a:t>The project is under contruction and projected be operative in February 2022. </a:t>
            </a:r>
            <a:endParaRPr lang="tr-TR" sz="1000" b="1" dirty="0" smtClean="0">
              <a:solidFill>
                <a:schemeClr val="tx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2643773-1E62-4A76-BFEB-C9F3B2CCBD47}"/>
              </a:ext>
            </a:extLst>
          </p:cNvPr>
          <p:cNvSpPr txBox="1"/>
          <p:nvPr/>
        </p:nvSpPr>
        <p:spPr>
          <a:xfrm>
            <a:off x="4757597" y="2999615"/>
            <a:ext cx="4126562" cy="246221"/>
          </a:xfrm>
          <a:prstGeom prst="rect">
            <a:avLst/>
          </a:prstGeom>
          <a:noFill/>
        </p:spPr>
        <p:txBody>
          <a:bodyPr wrap="square" rtlCol="0">
            <a:spAutoFit/>
          </a:bodyPr>
          <a:lstStyle/>
          <a:p>
            <a:pPr algn="just">
              <a:buClr>
                <a:schemeClr val="accent2"/>
              </a:buClr>
            </a:pPr>
            <a:r>
              <a:rPr lang="tr-TR" sz="1000" b="1" u="sng" dirty="0">
                <a:solidFill>
                  <a:schemeClr val="tx1"/>
                </a:solidFill>
                <a:latin typeface="Times New Roman" panose="02020603050405020304" pitchFamily="18" charset="0"/>
                <a:cs typeface="Times New Roman" panose="02020603050405020304" pitchFamily="18" charset="0"/>
              </a:rPr>
              <a:t>Kocaeli </a:t>
            </a:r>
            <a:r>
              <a:rPr lang="tr-TR" sz="1000" b="1" u="sng" dirty="0" err="1">
                <a:solidFill>
                  <a:schemeClr val="tx1"/>
                </a:solidFill>
                <a:latin typeface="Times New Roman" panose="02020603050405020304" pitchFamily="18" charset="0"/>
                <a:cs typeface="Times New Roman" panose="02020603050405020304" pitchFamily="18" charset="0"/>
              </a:rPr>
              <a:t>Hospital</a:t>
            </a:r>
            <a:r>
              <a:rPr lang="tr-TR" sz="1000" b="1" u="sng" dirty="0">
                <a:solidFill>
                  <a:schemeClr val="tx1"/>
                </a:solidFill>
                <a:latin typeface="Times New Roman" panose="02020603050405020304" pitchFamily="18" charset="0"/>
                <a:cs typeface="Times New Roman" panose="02020603050405020304" pitchFamily="18" charset="0"/>
              </a:rPr>
              <a:t> PPP </a:t>
            </a:r>
            <a:r>
              <a:rPr lang="tr-TR" sz="1000" b="1" u="sng" dirty="0">
                <a:solidFill>
                  <a:schemeClr val="accent2"/>
                </a:solidFill>
                <a:latin typeface="Times New Roman" panose="02020603050405020304" pitchFamily="18" charset="0"/>
                <a:cs typeface="Times New Roman" panose="02020603050405020304" pitchFamily="18" charset="0"/>
              </a:rPr>
              <a:t>(ICBC </a:t>
            </a:r>
            <a:r>
              <a:rPr lang="tr-TR" sz="1000" b="1" u="sng" dirty="0" err="1">
                <a:solidFill>
                  <a:schemeClr val="accent2"/>
                </a:solidFill>
                <a:latin typeface="Times New Roman" panose="02020603050405020304" pitchFamily="18" charset="0"/>
                <a:cs typeface="Times New Roman" panose="02020603050405020304" pitchFamily="18" charset="0"/>
              </a:rPr>
              <a:t>Participated</a:t>
            </a:r>
            <a:r>
              <a:rPr lang="tr-TR" sz="1000" b="1" u="sng" dirty="0">
                <a:solidFill>
                  <a:schemeClr val="accent2"/>
                </a:solidFill>
                <a:latin typeface="Times New Roman" panose="02020603050405020304" pitchFamily="18" charset="0"/>
                <a:cs typeface="Times New Roman" panose="02020603050405020304" pitchFamily="18" charset="0"/>
              </a:rPr>
              <a:t> </a:t>
            </a:r>
            <a:r>
              <a:rPr lang="tr-TR" sz="1000" b="1" u="sng" dirty="0" err="1">
                <a:solidFill>
                  <a:schemeClr val="accent2"/>
                </a:solidFill>
                <a:latin typeface="Times New Roman" panose="02020603050405020304" pitchFamily="18" charset="0"/>
                <a:cs typeface="Times New Roman" panose="02020603050405020304" pitchFamily="18" charset="0"/>
              </a:rPr>
              <a:t>with</a:t>
            </a:r>
            <a:r>
              <a:rPr lang="tr-TR" sz="1000" b="1" u="sng" dirty="0">
                <a:solidFill>
                  <a:schemeClr val="accent2"/>
                </a:solidFill>
                <a:latin typeface="Times New Roman" panose="02020603050405020304" pitchFamily="18" charset="0"/>
                <a:cs typeface="Times New Roman" panose="02020603050405020304" pitchFamily="18" charset="0"/>
              </a:rPr>
              <a:t> EUR 10 mio)</a:t>
            </a:r>
            <a:endParaRPr lang="en-GB" sz="1000" b="1" u="sng" dirty="0">
              <a:solidFill>
                <a:schemeClr val="tx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3EA4BE5-4D8E-4127-8A79-57B1D82F04BF}"/>
              </a:ext>
            </a:extLst>
          </p:cNvPr>
          <p:cNvSpPr txBox="1"/>
          <p:nvPr/>
        </p:nvSpPr>
        <p:spPr>
          <a:xfrm>
            <a:off x="4682830" y="4260019"/>
            <a:ext cx="4281658" cy="883075"/>
          </a:xfrm>
          <a:prstGeom prst="rect">
            <a:avLst/>
          </a:prstGeom>
          <a:noFill/>
        </p:spPr>
        <p:txBody>
          <a:bodyPr wrap="square" rtlCol="0">
            <a:noAutofit/>
          </a:bodyPr>
          <a:lstStyle/>
          <a:p>
            <a:pPr marL="243260" indent="-243260" algn="just">
              <a:buClr>
                <a:schemeClr val="accent2"/>
              </a:buClr>
              <a:buFont typeface="Wingdings" panose="05000000000000000000" pitchFamily="2" charset="2"/>
              <a:buChar char="Ø"/>
            </a:pPr>
            <a:r>
              <a:rPr lang="en-US" sz="1000" dirty="0">
                <a:solidFill>
                  <a:schemeClr val="tx1"/>
                </a:solidFill>
                <a:latin typeface="Times New Roman" panose="02020603050405020304" pitchFamily="18" charset="0"/>
                <a:cs typeface="Times New Roman" panose="02020603050405020304" pitchFamily="18" charset="0"/>
              </a:rPr>
              <a:t>1,180 beds integrated healthcare campus located in </a:t>
            </a:r>
            <a:r>
              <a:rPr lang="en-US" sz="1000" dirty="0" err="1">
                <a:solidFill>
                  <a:schemeClr val="tx1"/>
                </a:solidFill>
                <a:latin typeface="Times New Roman" panose="02020603050405020304" pitchFamily="18" charset="0"/>
                <a:cs typeface="Times New Roman" panose="02020603050405020304" pitchFamily="18" charset="0"/>
              </a:rPr>
              <a:t>Kocaeli</a:t>
            </a:r>
            <a:r>
              <a:rPr lang="en-US" sz="1000" dirty="0">
                <a:solidFill>
                  <a:schemeClr val="tx1"/>
                </a:solidFill>
                <a:latin typeface="Times New Roman" panose="02020603050405020304" pitchFamily="18" charset="0"/>
                <a:cs typeface="Times New Roman" panose="02020603050405020304" pitchFamily="18" charset="0"/>
              </a:rPr>
              <a:t>, İzmit District. Project is under revenue and termination compensation guarantee by Ministry of Health</a:t>
            </a:r>
            <a:r>
              <a:rPr lang="en-US" sz="1000" dirty="0" smtClean="0">
                <a:solidFill>
                  <a:schemeClr val="tx1"/>
                </a:solidFill>
                <a:latin typeface="Times New Roman" panose="02020603050405020304" pitchFamily="18" charset="0"/>
                <a:cs typeface="Times New Roman" panose="02020603050405020304" pitchFamily="18" charset="0"/>
              </a:rPr>
              <a:t>.</a:t>
            </a:r>
            <a:r>
              <a:rPr lang="tr-TR" sz="1000" dirty="0">
                <a:solidFill>
                  <a:schemeClr val="tx1"/>
                </a:solidFill>
                <a:latin typeface="Times New Roman" panose="02020603050405020304" pitchFamily="18" charset="0"/>
                <a:cs typeface="Times New Roman" panose="02020603050405020304" pitchFamily="18" charset="0"/>
              </a:rPr>
              <a:t> Project cost </a:t>
            </a:r>
            <a:r>
              <a:rPr lang="tr-TR" sz="1000" dirty="0" smtClean="0">
                <a:solidFill>
                  <a:schemeClr val="tx1"/>
                </a:solidFill>
                <a:latin typeface="Times New Roman" panose="02020603050405020304" pitchFamily="18" charset="0"/>
                <a:cs typeface="Times New Roman" panose="02020603050405020304" pitchFamily="18" charset="0"/>
              </a:rPr>
              <a:t>is </a:t>
            </a:r>
            <a:r>
              <a:rPr lang="tr-TR" sz="1000" b="1" dirty="0">
                <a:solidFill>
                  <a:schemeClr val="tx1"/>
                </a:solidFill>
                <a:latin typeface="Times New Roman" panose="02020603050405020304" pitchFamily="18" charset="0"/>
                <a:cs typeface="Times New Roman" panose="02020603050405020304" pitchFamily="18" charset="0"/>
              </a:rPr>
              <a:t>EUR 409 </a:t>
            </a:r>
            <a:r>
              <a:rPr lang="tr-TR" sz="1000" b="1" dirty="0" smtClean="0">
                <a:solidFill>
                  <a:schemeClr val="tx1"/>
                </a:solidFill>
                <a:latin typeface="Times New Roman" panose="02020603050405020304" pitchFamily="18" charset="0"/>
                <a:cs typeface="Times New Roman" panose="02020603050405020304" pitchFamily="18" charset="0"/>
              </a:rPr>
              <a:t>mio</a:t>
            </a:r>
            <a:endParaRPr lang="tr-TR" sz="1000" dirty="0">
              <a:solidFill>
                <a:schemeClr val="tx1"/>
              </a:solidFill>
              <a:latin typeface="Times New Roman" panose="02020603050405020304" pitchFamily="18" charset="0"/>
              <a:cs typeface="Times New Roman" panose="02020603050405020304" pitchFamily="18" charset="0"/>
            </a:endParaRPr>
          </a:p>
          <a:p>
            <a:pPr marL="243260" indent="-243260" algn="just">
              <a:buClr>
                <a:schemeClr val="accent2"/>
              </a:buClr>
              <a:buFont typeface="Wingdings" panose="05000000000000000000" pitchFamily="2" charset="2"/>
              <a:buChar char="Ø"/>
            </a:pPr>
            <a:r>
              <a:rPr lang="tr-TR" sz="1000" dirty="0">
                <a:solidFill>
                  <a:schemeClr val="tx1"/>
                </a:solidFill>
                <a:latin typeface="Times New Roman" panose="02020603050405020304" pitchFamily="18" charset="0"/>
                <a:cs typeface="Times New Roman" panose="02020603050405020304" pitchFamily="18" charset="0"/>
              </a:rPr>
              <a:t>The project is under contruction and projected be operative in </a:t>
            </a:r>
            <a:r>
              <a:rPr lang="tr-TR" sz="1000" dirty="0" smtClean="0">
                <a:solidFill>
                  <a:schemeClr val="tx1"/>
                </a:solidFill>
                <a:latin typeface="Times New Roman" panose="02020603050405020304" pitchFamily="18" charset="0"/>
                <a:cs typeface="Times New Roman" panose="02020603050405020304" pitchFamily="18" charset="0"/>
              </a:rPr>
              <a:t>November 2021. </a:t>
            </a:r>
            <a:endParaRPr lang="tr-TR" sz="1000" b="1" dirty="0">
              <a:solidFill>
                <a:schemeClr val="tx1"/>
              </a:solidFill>
              <a:latin typeface="Times New Roman" panose="02020603050405020304" pitchFamily="18" charset="0"/>
              <a:cs typeface="Times New Roman" panose="02020603050405020304" pitchFamily="18" charset="0"/>
            </a:endParaRPr>
          </a:p>
          <a:p>
            <a:pPr marL="243260" indent="-243260" algn="just">
              <a:buClr>
                <a:schemeClr val="accent2"/>
              </a:buClr>
              <a:buFont typeface="Wingdings" panose="05000000000000000000" pitchFamily="2" charset="2"/>
              <a:buChar char="Ø"/>
            </a:pPr>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868FDA5-014F-4F2E-9C11-6D4290DFC501}"/>
              </a:ext>
            </a:extLst>
          </p:cNvPr>
          <p:cNvPicPr>
            <a:picLocks noChangeAspect="1"/>
          </p:cNvPicPr>
          <p:nvPr/>
        </p:nvPicPr>
        <p:blipFill rotWithShape="1">
          <a:blip r:embed="rId2"/>
          <a:srcRect t="7153" b="45043"/>
          <a:stretch/>
        </p:blipFill>
        <p:spPr>
          <a:xfrm>
            <a:off x="210646" y="3226316"/>
            <a:ext cx="4361353" cy="962996"/>
          </a:xfrm>
          <a:prstGeom prst="rect">
            <a:avLst/>
          </a:prstGeom>
          <a:ln>
            <a:solidFill>
              <a:schemeClr val="tx1"/>
            </a:solidFill>
          </a:ln>
        </p:spPr>
      </p:pic>
      <p:pic>
        <p:nvPicPr>
          <p:cNvPr id="20" name="Picture 19">
            <a:extLst>
              <a:ext uri="{FF2B5EF4-FFF2-40B4-BE49-F238E27FC236}">
                <a16:creationId xmlns:a16="http://schemas.microsoft.com/office/drawing/2014/main" id="{6AAC50F0-389B-4C7B-B4A4-7C6F145F114A}"/>
              </a:ext>
            </a:extLst>
          </p:cNvPr>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t="8066" b="43162"/>
          <a:stretch/>
        </p:blipFill>
        <p:spPr bwMode="auto">
          <a:xfrm>
            <a:off x="4750266" y="3226316"/>
            <a:ext cx="4214222" cy="9629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222615" y="6086570"/>
            <a:ext cx="509371" cy="492443"/>
          </a:xfrm>
          <a:prstGeom prst="rect">
            <a:avLst/>
          </a:prstGeom>
          <a:solidFill>
            <a:schemeClr val="accent3"/>
          </a:solidFill>
        </p:spPr>
        <p:txBody>
          <a:bodyPr wrap="square" rtlCol="0">
            <a:spAutoFit/>
          </a:bodyPr>
          <a:lstStyle/>
          <a:p>
            <a:endParaRPr lang="en-US" dirty="0"/>
          </a:p>
        </p:txBody>
      </p:sp>
      <p:pic>
        <p:nvPicPr>
          <p:cNvPr id="21" name="Picture 20"/>
          <p:cNvPicPr>
            <a:picLocks noChangeAspect="1"/>
          </p:cNvPicPr>
          <p:nvPr/>
        </p:nvPicPr>
        <p:blipFill>
          <a:blip r:embed="rId4"/>
          <a:stretch>
            <a:fillRect/>
          </a:stretch>
        </p:blipFill>
        <p:spPr>
          <a:xfrm>
            <a:off x="7454614" y="332656"/>
            <a:ext cx="1066800" cy="361950"/>
          </a:xfrm>
          <a:prstGeom prst="rect">
            <a:avLst/>
          </a:prstGeom>
        </p:spPr>
      </p:pic>
      <p:sp>
        <p:nvSpPr>
          <p:cNvPr id="22" name="TextBox 21">
            <a:extLst>
              <a:ext uri="{FF2B5EF4-FFF2-40B4-BE49-F238E27FC236}">
                <a16:creationId xmlns:a16="http://schemas.microsoft.com/office/drawing/2014/main" id="{D1D6B3CA-817D-4EEE-9B33-45156180253E}"/>
              </a:ext>
            </a:extLst>
          </p:cNvPr>
          <p:cNvSpPr txBox="1"/>
          <p:nvPr/>
        </p:nvSpPr>
        <p:spPr>
          <a:xfrm>
            <a:off x="228567" y="1118064"/>
            <a:ext cx="4126562" cy="246221"/>
          </a:xfrm>
          <a:prstGeom prst="rect">
            <a:avLst/>
          </a:prstGeom>
          <a:noFill/>
        </p:spPr>
        <p:txBody>
          <a:bodyPr wrap="square" rtlCol="0">
            <a:spAutoFit/>
          </a:bodyPr>
          <a:lstStyle/>
          <a:p>
            <a:pPr algn="just">
              <a:buClr>
                <a:schemeClr val="accent2"/>
              </a:buClr>
            </a:pPr>
            <a:r>
              <a:rPr lang="tr-TR" sz="1000" b="1" u="sng" dirty="0">
                <a:solidFill>
                  <a:schemeClr val="tx1"/>
                </a:solidFill>
                <a:latin typeface="Times New Roman" panose="02020603050405020304" pitchFamily="18" charset="0"/>
                <a:cs typeface="Times New Roman" panose="02020603050405020304" pitchFamily="18" charset="0"/>
              </a:rPr>
              <a:t>Elazığ </a:t>
            </a:r>
            <a:r>
              <a:rPr lang="tr-TR" sz="1000" b="1" u="sng" dirty="0" err="1">
                <a:solidFill>
                  <a:schemeClr val="tx1"/>
                </a:solidFill>
                <a:latin typeface="Times New Roman" panose="02020603050405020304" pitchFamily="18" charset="0"/>
                <a:cs typeface="Times New Roman" panose="02020603050405020304" pitchFamily="18" charset="0"/>
              </a:rPr>
              <a:t>Hospital</a:t>
            </a:r>
            <a:r>
              <a:rPr lang="tr-TR" sz="1000" b="1" u="sng" dirty="0">
                <a:solidFill>
                  <a:schemeClr val="tx1"/>
                </a:solidFill>
                <a:latin typeface="Times New Roman" panose="02020603050405020304" pitchFamily="18" charset="0"/>
                <a:cs typeface="Times New Roman" panose="02020603050405020304" pitchFamily="18" charset="0"/>
              </a:rPr>
              <a:t> PPP </a:t>
            </a:r>
            <a:r>
              <a:rPr lang="tr-TR" sz="1000" b="1" u="sng" dirty="0">
                <a:solidFill>
                  <a:schemeClr val="accent2"/>
                </a:solidFill>
                <a:latin typeface="Times New Roman" panose="02020603050405020304" pitchFamily="18" charset="0"/>
                <a:cs typeface="Times New Roman" panose="02020603050405020304" pitchFamily="18" charset="0"/>
              </a:rPr>
              <a:t>(ICBC </a:t>
            </a:r>
            <a:r>
              <a:rPr lang="tr-TR" sz="1000" b="1" u="sng" dirty="0" err="1">
                <a:solidFill>
                  <a:schemeClr val="accent2"/>
                </a:solidFill>
                <a:latin typeface="Times New Roman" panose="02020603050405020304" pitchFamily="18" charset="0"/>
                <a:cs typeface="Times New Roman" panose="02020603050405020304" pitchFamily="18" charset="0"/>
              </a:rPr>
              <a:t>Participated</a:t>
            </a:r>
            <a:r>
              <a:rPr lang="tr-TR" sz="1000" b="1" u="sng" dirty="0">
                <a:solidFill>
                  <a:schemeClr val="accent2"/>
                </a:solidFill>
                <a:latin typeface="Times New Roman" panose="02020603050405020304" pitchFamily="18" charset="0"/>
                <a:cs typeface="Times New Roman" panose="02020603050405020304" pitchFamily="18" charset="0"/>
              </a:rPr>
              <a:t> </a:t>
            </a:r>
            <a:r>
              <a:rPr lang="tr-TR" sz="1000" b="1" u="sng" dirty="0" err="1">
                <a:solidFill>
                  <a:schemeClr val="accent2"/>
                </a:solidFill>
                <a:latin typeface="Times New Roman" panose="02020603050405020304" pitchFamily="18" charset="0"/>
                <a:cs typeface="Times New Roman" panose="02020603050405020304" pitchFamily="18" charset="0"/>
              </a:rPr>
              <a:t>with</a:t>
            </a:r>
            <a:r>
              <a:rPr lang="tr-TR" sz="1000" b="1" u="sng" dirty="0">
                <a:solidFill>
                  <a:schemeClr val="accent2"/>
                </a:solidFill>
                <a:latin typeface="Times New Roman" panose="02020603050405020304" pitchFamily="18" charset="0"/>
                <a:cs typeface="Times New Roman" panose="02020603050405020304" pitchFamily="18" charset="0"/>
              </a:rPr>
              <a:t> EUR 35 mio)</a:t>
            </a:r>
            <a:endParaRPr lang="en-GB" sz="1000" b="1" u="sng" dirty="0">
              <a:solidFill>
                <a:schemeClr val="accent2"/>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4942875-DFE5-4245-A5DA-5E1F25FA8C99}"/>
              </a:ext>
            </a:extLst>
          </p:cNvPr>
          <p:cNvSpPr txBox="1"/>
          <p:nvPr/>
        </p:nvSpPr>
        <p:spPr>
          <a:xfrm>
            <a:off x="185852" y="2272540"/>
            <a:ext cx="4386147" cy="1003162"/>
          </a:xfrm>
          <a:prstGeom prst="rect">
            <a:avLst/>
          </a:prstGeom>
          <a:noFill/>
        </p:spPr>
        <p:txBody>
          <a:bodyPr wrap="square" rtlCol="0">
            <a:noAutofit/>
          </a:bodyPr>
          <a:lstStyle/>
          <a:p>
            <a:pPr marL="243260" indent="-243260" algn="just">
              <a:buClr>
                <a:schemeClr val="accent2"/>
              </a:buClr>
              <a:buFont typeface="Wingdings" panose="05000000000000000000" pitchFamily="2" charset="2"/>
              <a:buChar char="Ø"/>
            </a:pPr>
            <a:r>
              <a:rPr lang="en-US" sz="1000" dirty="0">
                <a:solidFill>
                  <a:schemeClr val="tx1"/>
                </a:solidFill>
                <a:latin typeface="Times New Roman" panose="02020603050405020304" pitchFamily="18" charset="0"/>
                <a:cs typeface="Times New Roman" panose="02020603050405020304" pitchFamily="18" charset="0"/>
              </a:rPr>
              <a:t>1,038 beds integrated healthcare campus located in </a:t>
            </a:r>
            <a:r>
              <a:rPr lang="en-US" sz="1000" dirty="0" err="1">
                <a:solidFill>
                  <a:schemeClr val="tx1"/>
                </a:solidFill>
                <a:latin typeface="Times New Roman" panose="02020603050405020304" pitchFamily="18" charset="0"/>
                <a:cs typeface="Times New Roman" panose="02020603050405020304" pitchFamily="18" charset="0"/>
              </a:rPr>
              <a:t>Elazığ</a:t>
            </a:r>
            <a:r>
              <a:rPr lang="en-US" sz="1000" dirty="0">
                <a:solidFill>
                  <a:schemeClr val="tx1"/>
                </a:solidFill>
                <a:latin typeface="Times New Roman" panose="02020603050405020304" pitchFamily="18" charset="0"/>
                <a:cs typeface="Times New Roman" panose="02020603050405020304" pitchFamily="18" charset="0"/>
              </a:rPr>
              <a:t>. Project is under revenue and termination compensation guarantee by Ministry of Health. </a:t>
            </a:r>
            <a:r>
              <a:rPr lang="tr-TR" sz="1000" dirty="0">
                <a:solidFill>
                  <a:schemeClr val="tx1"/>
                </a:solidFill>
                <a:latin typeface="Times New Roman" panose="02020603050405020304" pitchFamily="18" charset="0"/>
                <a:cs typeface="Times New Roman" panose="02020603050405020304" pitchFamily="18" charset="0"/>
              </a:rPr>
              <a:t>Project cost </a:t>
            </a:r>
            <a:r>
              <a:rPr lang="tr-TR" sz="1000" dirty="0" smtClean="0">
                <a:solidFill>
                  <a:schemeClr val="tx1"/>
                </a:solidFill>
                <a:latin typeface="Times New Roman" panose="02020603050405020304" pitchFamily="18" charset="0"/>
                <a:cs typeface="Times New Roman" panose="02020603050405020304" pitchFamily="18" charset="0"/>
              </a:rPr>
              <a:t>is </a:t>
            </a:r>
            <a:r>
              <a:rPr lang="tr-TR" sz="1000" b="1" dirty="0">
                <a:solidFill>
                  <a:schemeClr val="tx1"/>
                </a:solidFill>
                <a:latin typeface="Times New Roman" panose="02020603050405020304" pitchFamily="18" charset="0"/>
                <a:cs typeface="Times New Roman" panose="02020603050405020304" pitchFamily="18" charset="0"/>
              </a:rPr>
              <a:t>EUR 360 mio</a:t>
            </a:r>
            <a:endParaRPr lang="tr-TR" sz="1000" dirty="0">
              <a:solidFill>
                <a:schemeClr val="tx1"/>
              </a:solidFill>
              <a:latin typeface="Times New Roman" panose="02020603050405020304" pitchFamily="18" charset="0"/>
              <a:cs typeface="Times New Roman" panose="02020603050405020304" pitchFamily="18" charset="0"/>
            </a:endParaRPr>
          </a:p>
          <a:p>
            <a:pPr marL="243260" indent="-243260" algn="just">
              <a:buClr>
                <a:schemeClr val="accent2"/>
              </a:buClr>
              <a:buFont typeface="Wingdings" panose="05000000000000000000" pitchFamily="2" charset="2"/>
              <a:buChar char="Ø"/>
            </a:pPr>
            <a:r>
              <a:rPr lang="en-US" sz="1000" dirty="0" err="1">
                <a:solidFill>
                  <a:schemeClr val="tx1"/>
                </a:solidFill>
                <a:latin typeface="Times New Roman" panose="02020603050405020304" pitchFamily="18" charset="0"/>
                <a:cs typeface="Times New Roman" panose="02020603050405020304" pitchFamily="18" charset="0"/>
              </a:rPr>
              <a:t>Elazığ</a:t>
            </a:r>
            <a:r>
              <a:rPr lang="en-US" sz="1000" dirty="0">
                <a:solidFill>
                  <a:schemeClr val="tx1"/>
                </a:solidFill>
                <a:latin typeface="Times New Roman" panose="02020603050405020304" pitchFamily="18" charset="0"/>
                <a:cs typeface="Times New Roman" panose="02020603050405020304" pitchFamily="18" charset="0"/>
              </a:rPr>
              <a:t> Integrated Health Campus is operational as of 1 August 2018. </a:t>
            </a:r>
          </a:p>
        </p:txBody>
      </p:sp>
      <p:pic>
        <p:nvPicPr>
          <p:cNvPr id="24" name="Picture 23">
            <a:extLst>
              <a:ext uri="{FF2B5EF4-FFF2-40B4-BE49-F238E27FC236}">
                <a16:creationId xmlns:a16="http://schemas.microsoft.com/office/drawing/2014/main" id="{1FCB4EC0-B888-403B-9E9E-EF6FB155C35B}"/>
              </a:ext>
            </a:extLst>
          </p:cNvPr>
          <p:cNvPicPr preferRelativeResize="0">
            <a:picLocks/>
          </p:cNvPicPr>
          <p:nvPr/>
        </p:nvPicPr>
        <p:blipFill rotWithShape="1">
          <a:blip r:embed="rId5"/>
          <a:srcRect t="13140" b="46161"/>
          <a:stretch/>
        </p:blipFill>
        <p:spPr>
          <a:xfrm>
            <a:off x="217595" y="1355353"/>
            <a:ext cx="4354404" cy="915065"/>
          </a:xfrm>
          <a:prstGeom prst="rect">
            <a:avLst/>
          </a:prstGeom>
          <a:ln>
            <a:solidFill>
              <a:schemeClr val="tx1"/>
            </a:solidFill>
          </a:ln>
        </p:spPr>
      </p:pic>
      <p:sp>
        <p:nvSpPr>
          <p:cNvPr id="25" name="TextBox 24">
            <a:extLst>
              <a:ext uri="{FF2B5EF4-FFF2-40B4-BE49-F238E27FC236}">
                <a16:creationId xmlns:a16="http://schemas.microsoft.com/office/drawing/2014/main" id="{6F44F85D-D534-4B9C-9741-302BEE094418}"/>
              </a:ext>
            </a:extLst>
          </p:cNvPr>
          <p:cNvSpPr txBox="1"/>
          <p:nvPr/>
        </p:nvSpPr>
        <p:spPr>
          <a:xfrm>
            <a:off x="4716016" y="1124744"/>
            <a:ext cx="4126562" cy="246221"/>
          </a:xfrm>
          <a:prstGeom prst="rect">
            <a:avLst/>
          </a:prstGeom>
          <a:noFill/>
        </p:spPr>
        <p:txBody>
          <a:bodyPr wrap="square" rtlCol="0">
            <a:spAutoFit/>
          </a:bodyPr>
          <a:lstStyle/>
          <a:p>
            <a:pPr algn="just">
              <a:buClr>
                <a:schemeClr val="accent2"/>
              </a:buClr>
            </a:pPr>
            <a:r>
              <a:rPr lang="tr-TR" sz="1000" b="1" u="sng" dirty="0">
                <a:solidFill>
                  <a:schemeClr val="tx1"/>
                </a:solidFill>
                <a:latin typeface="Times New Roman" panose="02020603050405020304" pitchFamily="18" charset="0"/>
                <a:cs typeface="Times New Roman" panose="02020603050405020304" pitchFamily="18" charset="0"/>
              </a:rPr>
              <a:t>Bursa </a:t>
            </a:r>
            <a:r>
              <a:rPr lang="tr-TR" sz="1000" b="1" u="sng" dirty="0" err="1">
                <a:solidFill>
                  <a:schemeClr val="tx1"/>
                </a:solidFill>
                <a:latin typeface="Times New Roman" panose="02020603050405020304" pitchFamily="18" charset="0"/>
                <a:cs typeface="Times New Roman" panose="02020603050405020304" pitchFamily="18" charset="0"/>
              </a:rPr>
              <a:t>Hospital</a:t>
            </a:r>
            <a:r>
              <a:rPr lang="tr-TR" sz="1000" b="1" u="sng" dirty="0">
                <a:solidFill>
                  <a:schemeClr val="tx1"/>
                </a:solidFill>
                <a:latin typeface="Times New Roman" panose="02020603050405020304" pitchFamily="18" charset="0"/>
                <a:cs typeface="Times New Roman" panose="02020603050405020304" pitchFamily="18" charset="0"/>
              </a:rPr>
              <a:t> PPP </a:t>
            </a:r>
            <a:r>
              <a:rPr lang="tr-TR" sz="1000" b="1" u="sng" dirty="0">
                <a:solidFill>
                  <a:schemeClr val="accent2"/>
                </a:solidFill>
                <a:latin typeface="Times New Roman" panose="02020603050405020304" pitchFamily="18" charset="0"/>
                <a:cs typeface="Times New Roman" panose="02020603050405020304" pitchFamily="18" charset="0"/>
              </a:rPr>
              <a:t>(ICBC </a:t>
            </a:r>
            <a:r>
              <a:rPr lang="tr-TR" sz="1000" b="1" u="sng" dirty="0" err="1">
                <a:solidFill>
                  <a:schemeClr val="accent2"/>
                </a:solidFill>
                <a:latin typeface="Times New Roman" panose="02020603050405020304" pitchFamily="18" charset="0"/>
                <a:cs typeface="Times New Roman" panose="02020603050405020304" pitchFamily="18" charset="0"/>
              </a:rPr>
              <a:t>Participated</a:t>
            </a:r>
            <a:r>
              <a:rPr lang="tr-TR" sz="1000" b="1" u="sng" dirty="0">
                <a:solidFill>
                  <a:schemeClr val="accent2"/>
                </a:solidFill>
                <a:latin typeface="Times New Roman" panose="02020603050405020304" pitchFamily="18" charset="0"/>
                <a:cs typeface="Times New Roman" panose="02020603050405020304" pitchFamily="18" charset="0"/>
              </a:rPr>
              <a:t> </a:t>
            </a:r>
            <a:r>
              <a:rPr lang="tr-TR" sz="1000" b="1" u="sng" dirty="0" err="1">
                <a:solidFill>
                  <a:schemeClr val="accent2"/>
                </a:solidFill>
                <a:latin typeface="Times New Roman" panose="02020603050405020304" pitchFamily="18" charset="0"/>
                <a:cs typeface="Times New Roman" panose="02020603050405020304" pitchFamily="18" charset="0"/>
              </a:rPr>
              <a:t>with</a:t>
            </a:r>
            <a:r>
              <a:rPr lang="tr-TR" sz="1000" b="1" u="sng" dirty="0">
                <a:solidFill>
                  <a:schemeClr val="accent2"/>
                </a:solidFill>
                <a:latin typeface="Times New Roman" panose="02020603050405020304" pitchFamily="18" charset="0"/>
                <a:cs typeface="Times New Roman" panose="02020603050405020304" pitchFamily="18" charset="0"/>
              </a:rPr>
              <a:t> EUR 10 mio)</a:t>
            </a:r>
            <a:endParaRPr lang="en-GB" sz="1000" b="1" u="sng" dirty="0">
              <a:solidFill>
                <a:schemeClr val="accent2"/>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249FC97-F847-46CE-BF2D-916DAA54F112}"/>
              </a:ext>
            </a:extLst>
          </p:cNvPr>
          <p:cNvSpPr txBox="1"/>
          <p:nvPr/>
        </p:nvSpPr>
        <p:spPr>
          <a:xfrm>
            <a:off x="4707624" y="2252530"/>
            <a:ext cx="4155333" cy="1003162"/>
          </a:xfrm>
          <a:prstGeom prst="rect">
            <a:avLst/>
          </a:prstGeom>
          <a:noFill/>
        </p:spPr>
        <p:txBody>
          <a:bodyPr wrap="square" rtlCol="0">
            <a:noAutofit/>
          </a:bodyPr>
          <a:lstStyle/>
          <a:p>
            <a:pPr marL="243260" indent="-243260" algn="just">
              <a:buClr>
                <a:schemeClr val="accent2"/>
              </a:buClr>
              <a:buFont typeface="Wingdings" panose="05000000000000000000" pitchFamily="2" charset="2"/>
              <a:buChar char="Ø"/>
            </a:pPr>
            <a:r>
              <a:rPr lang="en-US" sz="1000" dirty="0">
                <a:solidFill>
                  <a:schemeClr val="tx1"/>
                </a:solidFill>
                <a:latin typeface="Times New Roman" panose="02020603050405020304" pitchFamily="18" charset="0"/>
                <a:cs typeface="Times New Roman" panose="02020603050405020304" pitchFamily="18" charset="0"/>
              </a:rPr>
              <a:t>1,355 beds integrated healthcare campus located in Bursa. Project is under revenue and termination compensation guarantee by Ministry of Health. </a:t>
            </a:r>
            <a:r>
              <a:rPr lang="tr-TR" sz="1000" dirty="0">
                <a:solidFill>
                  <a:schemeClr val="tx1"/>
                </a:solidFill>
                <a:latin typeface="Times New Roman" panose="02020603050405020304" pitchFamily="18" charset="0"/>
                <a:cs typeface="Times New Roman" panose="02020603050405020304" pitchFamily="18" charset="0"/>
              </a:rPr>
              <a:t>Project cost </a:t>
            </a:r>
            <a:r>
              <a:rPr lang="tr-TR" sz="1000" dirty="0" smtClean="0">
                <a:solidFill>
                  <a:schemeClr val="tx1"/>
                </a:solidFill>
                <a:latin typeface="Times New Roman" panose="02020603050405020304" pitchFamily="18" charset="0"/>
                <a:cs typeface="Times New Roman" panose="02020603050405020304" pitchFamily="18" charset="0"/>
              </a:rPr>
              <a:t>is </a:t>
            </a:r>
            <a:r>
              <a:rPr lang="tr-TR" sz="1000" b="1" dirty="0">
                <a:solidFill>
                  <a:schemeClr val="tx1"/>
                </a:solidFill>
                <a:latin typeface="Times New Roman" panose="02020603050405020304" pitchFamily="18" charset="0"/>
                <a:cs typeface="Times New Roman" panose="02020603050405020304" pitchFamily="18" charset="0"/>
              </a:rPr>
              <a:t>EUR </a:t>
            </a:r>
            <a:r>
              <a:rPr lang="tr-TR" sz="1000" b="1" dirty="0" smtClean="0">
                <a:solidFill>
                  <a:schemeClr val="tx1"/>
                </a:solidFill>
                <a:latin typeface="Times New Roman" panose="02020603050405020304" pitchFamily="18" charset="0"/>
                <a:cs typeface="Times New Roman" panose="02020603050405020304" pitchFamily="18" charset="0"/>
              </a:rPr>
              <a:t>487 mio.</a:t>
            </a:r>
            <a:endParaRPr lang="en-US" sz="1000" dirty="0">
              <a:solidFill>
                <a:schemeClr val="tx1"/>
              </a:solidFill>
              <a:latin typeface="Times New Roman" panose="02020603050405020304" pitchFamily="18" charset="0"/>
              <a:cs typeface="Times New Roman" panose="02020603050405020304" pitchFamily="18" charset="0"/>
            </a:endParaRPr>
          </a:p>
          <a:p>
            <a:pPr marL="243260" indent="-243260" algn="just">
              <a:buClr>
                <a:schemeClr val="accent2"/>
              </a:buClr>
              <a:buFont typeface="Wingdings" panose="05000000000000000000" pitchFamily="2" charset="2"/>
              <a:buChar char="Ø"/>
            </a:pPr>
            <a:r>
              <a:rPr lang="en-US" sz="1000" dirty="0" err="1">
                <a:solidFill>
                  <a:schemeClr val="tx1"/>
                </a:solidFill>
                <a:latin typeface="Times New Roman" panose="02020603050405020304" pitchFamily="18" charset="0"/>
                <a:cs typeface="Times New Roman" panose="02020603050405020304" pitchFamily="18" charset="0"/>
              </a:rPr>
              <a:t>Elazığ</a:t>
            </a:r>
            <a:r>
              <a:rPr lang="en-US" sz="1000" dirty="0">
                <a:solidFill>
                  <a:schemeClr val="tx1"/>
                </a:solidFill>
                <a:latin typeface="Times New Roman" panose="02020603050405020304" pitchFamily="18" charset="0"/>
                <a:cs typeface="Times New Roman" panose="02020603050405020304" pitchFamily="18" charset="0"/>
              </a:rPr>
              <a:t> Integrated Health Campus is operational as of </a:t>
            </a:r>
            <a:r>
              <a:rPr lang="tr-TR" sz="1000" dirty="0" smtClean="0">
                <a:solidFill>
                  <a:schemeClr val="tx1"/>
                </a:solidFill>
                <a:latin typeface="Times New Roman" panose="02020603050405020304" pitchFamily="18" charset="0"/>
                <a:cs typeface="Times New Roman" panose="02020603050405020304" pitchFamily="18" charset="0"/>
              </a:rPr>
              <a:t>16 July 2019.</a:t>
            </a:r>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4753176" y="1349291"/>
            <a:ext cx="4084987" cy="944290"/>
          </a:xfrm>
          <a:prstGeom prst="rect">
            <a:avLst/>
          </a:prstGeom>
          <a:ln>
            <a:solidFill>
              <a:schemeClr val="tx1"/>
            </a:solidFill>
          </a:ln>
        </p:spPr>
      </p:pic>
      <p:sp>
        <p:nvSpPr>
          <p:cNvPr id="31" name="TextBox 30">
            <a:extLst>
              <a:ext uri="{FF2B5EF4-FFF2-40B4-BE49-F238E27FC236}">
                <a16:creationId xmlns:a16="http://schemas.microsoft.com/office/drawing/2014/main" id="{D1D6B3CA-817D-4EEE-9B33-45156180253E}"/>
              </a:ext>
            </a:extLst>
          </p:cNvPr>
          <p:cNvSpPr txBox="1"/>
          <p:nvPr/>
        </p:nvSpPr>
        <p:spPr>
          <a:xfrm>
            <a:off x="2479692" y="4967580"/>
            <a:ext cx="4126562" cy="246221"/>
          </a:xfrm>
          <a:prstGeom prst="rect">
            <a:avLst/>
          </a:prstGeom>
          <a:noFill/>
        </p:spPr>
        <p:txBody>
          <a:bodyPr wrap="square" rtlCol="0">
            <a:spAutoFit/>
          </a:bodyPr>
          <a:lstStyle/>
          <a:p>
            <a:pPr algn="just">
              <a:buClr>
                <a:schemeClr val="accent2"/>
              </a:buClr>
            </a:pPr>
            <a:r>
              <a:rPr lang="tr-TR" sz="1000" b="1" u="sng" dirty="0" smtClean="0">
                <a:solidFill>
                  <a:schemeClr val="tx1"/>
                </a:solidFill>
                <a:latin typeface="Times New Roman" panose="02020603050405020304" pitchFamily="18" charset="0"/>
                <a:cs typeface="Times New Roman" panose="02020603050405020304" pitchFamily="18" charset="0"/>
              </a:rPr>
              <a:t>Kütahya </a:t>
            </a:r>
            <a:r>
              <a:rPr lang="tr-TR" sz="1000" b="1" u="sng" dirty="0">
                <a:solidFill>
                  <a:schemeClr val="tx1"/>
                </a:solidFill>
                <a:latin typeface="Times New Roman" panose="02020603050405020304" pitchFamily="18" charset="0"/>
                <a:cs typeface="Times New Roman" panose="02020603050405020304" pitchFamily="18" charset="0"/>
              </a:rPr>
              <a:t>Hospital PPP </a:t>
            </a:r>
            <a:r>
              <a:rPr lang="tr-TR" sz="1000" b="1" u="sng" dirty="0">
                <a:solidFill>
                  <a:schemeClr val="accent2"/>
                </a:solidFill>
                <a:latin typeface="Times New Roman" panose="02020603050405020304" pitchFamily="18" charset="0"/>
                <a:cs typeface="Times New Roman" panose="02020603050405020304" pitchFamily="18" charset="0"/>
              </a:rPr>
              <a:t>(ICBC Participated with EUR </a:t>
            </a:r>
            <a:r>
              <a:rPr lang="tr-TR" sz="1000" b="1" u="sng" dirty="0" smtClean="0">
                <a:solidFill>
                  <a:schemeClr val="accent2"/>
                </a:solidFill>
                <a:latin typeface="Times New Roman" panose="02020603050405020304" pitchFamily="18" charset="0"/>
                <a:cs typeface="Times New Roman" panose="02020603050405020304" pitchFamily="18" charset="0"/>
              </a:rPr>
              <a:t>30 </a:t>
            </a:r>
            <a:r>
              <a:rPr lang="tr-TR" sz="1000" b="1" u="sng" dirty="0">
                <a:solidFill>
                  <a:schemeClr val="accent2"/>
                </a:solidFill>
                <a:latin typeface="Times New Roman" panose="02020603050405020304" pitchFamily="18" charset="0"/>
                <a:cs typeface="Times New Roman" panose="02020603050405020304" pitchFamily="18" charset="0"/>
              </a:rPr>
              <a:t>mio)</a:t>
            </a:r>
            <a:endParaRPr lang="en-GB" sz="1000" b="1" u="sng" dirty="0">
              <a:solidFill>
                <a:schemeClr val="accent2"/>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F4942875-DFE5-4245-A5DA-5E1F25FA8C99}"/>
              </a:ext>
            </a:extLst>
          </p:cNvPr>
          <p:cNvSpPr txBox="1"/>
          <p:nvPr/>
        </p:nvSpPr>
        <p:spPr>
          <a:xfrm>
            <a:off x="2411455" y="6084588"/>
            <a:ext cx="4680825" cy="1003162"/>
          </a:xfrm>
          <a:prstGeom prst="rect">
            <a:avLst/>
          </a:prstGeom>
          <a:noFill/>
        </p:spPr>
        <p:txBody>
          <a:bodyPr wrap="square" rtlCol="0">
            <a:noAutofit/>
          </a:bodyPr>
          <a:lstStyle/>
          <a:p>
            <a:pPr marL="243260" indent="-243260" algn="just">
              <a:buClr>
                <a:schemeClr val="accent2"/>
              </a:buClr>
              <a:buFont typeface="Wingdings" panose="05000000000000000000" pitchFamily="2" charset="2"/>
              <a:buChar char="Ø"/>
            </a:pPr>
            <a:r>
              <a:rPr lang="tr-TR" sz="1000" dirty="0" smtClean="0">
                <a:solidFill>
                  <a:schemeClr val="tx1"/>
                </a:solidFill>
                <a:latin typeface="Times New Roman" panose="02020603050405020304" pitchFamily="18" charset="0"/>
                <a:cs typeface="Times New Roman" panose="02020603050405020304" pitchFamily="18" charset="0"/>
              </a:rPr>
              <a:t>600</a:t>
            </a:r>
            <a:r>
              <a:rPr lang="en-US" sz="1000" dirty="0" smtClean="0">
                <a:solidFill>
                  <a:schemeClr val="tx1"/>
                </a:solidFill>
                <a:latin typeface="Times New Roman" panose="02020603050405020304" pitchFamily="18" charset="0"/>
                <a:cs typeface="Times New Roman" panose="02020603050405020304" pitchFamily="18" charset="0"/>
              </a:rPr>
              <a:t> </a:t>
            </a:r>
            <a:r>
              <a:rPr lang="en-US" sz="1000" dirty="0">
                <a:solidFill>
                  <a:schemeClr val="tx1"/>
                </a:solidFill>
                <a:latin typeface="Times New Roman" panose="02020603050405020304" pitchFamily="18" charset="0"/>
                <a:cs typeface="Times New Roman" panose="02020603050405020304" pitchFamily="18" charset="0"/>
              </a:rPr>
              <a:t>beds integrated healthcare campus located in </a:t>
            </a:r>
            <a:r>
              <a:rPr lang="tr-TR" sz="1000" dirty="0" smtClean="0">
                <a:solidFill>
                  <a:schemeClr val="tx1"/>
                </a:solidFill>
                <a:latin typeface="Times New Roman" panose="02020603050405020304" pitchFamily="18" charset="0"/>
                <a:cs typeface="Times New Roman" panose="02020603050405020304" pitchFamily="18" charset="0"/>
              </a:rPr>
              <a:t>Kütahya</a:t>
            </a:r>
            <a:r>
              <a:rPr lang="en-US" sz="1000" dirty="0" smtClean="0">
                <a:solidFill>
                  <a:schemeClr val="tx1"/>
                </a:solidFill>
                <a:latin typeface="Times New Roman" panose="02020603050405020304" pitchFamily="18" charset="0"/>
                <a:cs typeface="Times New Roman" panose="02020603050405020304" pitchFamily="18" charset="0"/>
              </a:rPr>
              <a:t>. </a:t>
            </a:r>
            <a:r>
              <a:rPr lang="en-US" sz="1000" dirty="0">
                <a:solidFill>
                  <a:schemeClr val="tx1"/>
                </a:solidFill>
                <a:latin typeface="Times New Roman" panose="02020603050405020304" pitchFamily="18" charset="0"/>
                <a:cs typeface="Times New Roman" panose="02020603050405020304" pitchFamily="18" charset="0"/>
              </a:rPr>
              <a:t>Project is under revenue and termination compensation guarantee by Ministry of Health. </a:t>
            </a:r>
            <a:r>
              <a:rPr lang="tr-TR" sz="1000" dirty="0">
                <a:solidFill>
                  <a:schemeClr val="tx1"/>
                </a:solidFill>
                <a:latin typeface="Times New Roman" panose="02020603050405020304" pitchFamily="18" charset="0"/>
                <a:cs typeface="Times New Roman" panose="02020603050405020304" pitchFamily="18" charset="0"/>
              </a:rPr>
              <a:t>Project cost </a:t>
            </a:r>
            <a:r>
              <a:rPr lang="tr-TR" sz="1000" dirty="0" smtClean="0">
                <a:solidFill>
                  <a:schemeClr val="tx1"/>
                </a:solidFill>
                <a:latin typeface="Times New Roman" panose="02020603050405020304" pitchFamily="18" charset="0"/>
                <a:cs typeface="Times New Roman" panose="02020603050405020304" pitchFamily="18" charset="0"/>
              </a:rPr>
              <a:t>is </a:t>
            </a:r>
            <a:r>
              <a:rPr lang="tr-TR" sz="1000" b="1" dirty="0" smtClean="0">
                <a:solidFill>
                  <a:schemeClr val="tx1"/>
                </a:solidFill>
                <a:latin typeface="Times New Roman" panose="02020603050405020304" pitchFamily="18" charset="0"/>
                <a:cs typeface="Times New Roman" panose="02020603050405020304" pitchFamily="18" charset="0"/>
              </a:rPr>
              <a:t>EUR 220 </a:t>
            </a:r>
            <a:r>
              <a:rPr lang="tr-TR" sz="1000" b="1" dirty="0">
                <a:solidFill>
                  <a:schemeClr val="tx1"/>
                </a:solidFill>
                <a:latin typeface="Times New Roman" panose="02020603050405020304" pitchFamily="18" charset="0"/>
                <a:cs typeface="Times New Roman" panose="02020603050405020304" pitchFamily="18" charset="0"/>
              </a:rPr>
              <a:t>mio</a:t>
            </a:r>
            <a:endParaRPr lang="tr-TR" sz="1000" dirty="0">
              <a:solidFill>
                <a:schemeClr val="tx1"/>
              </a:solidFill>
              <a:latin typeface="Times New Roman" panose="02020603050405020304" pitchFamily="18" charset="0"/>
              <a:cs typeface="Times New Roman" panose="02020603050405020304" pitchFamily="18" charset="0"/>
            </a:endParaRPr>
          </a:p>
          <a:p>
            <a:pPr marL="243260" indent="-243260" algn="just">
              <a:buClr>
                <a:schemeClr val="accent2"/>
              </a:buClr>
              <a:buFont typeface="Wingdings" panose="05000000000000000000" pitchFamily="2" charset="2"/>
              <a:buChar char="Ø"/>
            </a:pPr>
            <a:r>
              <a:rPr lang="tr-TR" sz="1000" dirty="0">
                <a:solidFill>
                  <a:schemeClr val="tx1"/>
                </a:solidFill>
                <a:latin typeface="Times New Roman" panose="02020603050405020304" pitchFamily="18" charset="0"/>
                <a:cs typeface="Times New Roman" panose="02020603050405020304" pitchFamily="18" charset="0"/>
              </a:rPr>
              <a:t>The project is under contruction and </a:t>
            </a:r>
            <a:r>
              <a:rPr lang="tr-TR" sz="1000" dirty="0" smtClean="0">
                <a:solidFill>
                  <a:schemeClr val="tx1"/>
                </a:solidFill>
                <a:latin typeface="Times New Roman" panose="02020603050405020304" pitchFamily="18" charset="0"/>
                <a:cs typeface="Times New Roman" panose="02020603050405020304" pitchFamily="18" charset="0"/>
              </a:rPr>
              <a:t>projeted to be operative in</a:t>
            </a:r>
            <a:r>
              <a:rPr lang="en-US" sz="1000" dirty="0" smtClean="0">
                <a:solidFill>
                  <a:schemeClr val="tx1"/>
                </a:solidFill>
                <a:latin typeface="Times New Roman" panose="02020603050405020304" pitchFamily="18" charset="0"/>
                <a:cs typeface="Times New Roman" panose="02020603050405020304" pitchFamily="18" charset="0"/>
              </a:rPr>
              <a:t> </a:t>
            </a:r>
            <a:r>
              <a:rPr lang="tr-TR" sz="1000" dirty="0" smtClean="0">
                <a:solidFill>
                  <a:schemeClr val="tx1"/>
                </a:solidFill>
                <a:latin typeface="Times New Roman" panose="02020603050405020304" pitchFamily="18" charset="0"/>
                <a:cs typeface="Times New Roman" panose="02020603050405020304" pitchFamily="18" charset="0"/>
              </a:rPr>
              <a:t>December 2021.</a:t>
            </a:r>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7"/>
          <a:stretch>
            <a:fillRect/>
          </a:stretch>
        </p:blipFill>
        <p:spPr>
          <a:xfrm>
            <a:off x="2555776" y="5232280"/>
            <a:ext cx="4416490" cy="837283"/>
          </a:xfrm>
          <a:prstGeom prst="rect">
            <a:avLst/>
          </a:prstGeom>
          <a:ln>
            <a:solidFill>
              <a:schemeClr val="tx1"/>
            </a:solidFill>
          </a:ln>
        </p:spPr>
      </p:pic>
      <p:sp>
        <p:nvSpPr>
          <p:cNvPr id="37" name="TextBox 36"/>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21</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98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177446" y="354510"/>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dirty="0"/>
              <a:t>Best </a:t>
            </a:r>
            <a:r>
              <a:rPr lang="en-GB" sz="1800" dirty="0"/>
              <a:t>Practice</a:t>
            </a:r>
            <a:r>
              <a:rPr lang="tr-TR" sz="1800" dirty="0"/>
              <a:t> in </a:t>
            </a:r>
            <a:r>
              <a:rPr lang="tr-TR" sz="1800" dirty="0" err="1"/>
              <a:t>Turkey</a:t>
            </a:r>
            <a:r>
              <a:rPr lang="tr-TR" sz="1800" dirty="0"/>
              <a:t> – Elazığ Fethi Sekin City </a:t>
            </a:r>
            <a:r>
              <a:rPr lang="tr-TR" sz="1800" dirty="0" err="1"/>
              <a:t>Hospital</a:t>
            </a:r>
            <a:r>
              <a:rPr lang="tr-TR" sz="1800" dirty="0"/>
              <a:t>  </a:t>
            </a:r>
            <a:r>
              <a:rPr lang="tr-TR" sz="1800" kern="0" dirty="0">
                <a:solidFill>
                  <a:srgbClr val="C70010"/>
                </a:solidFill>
                <a:latin typeface="Calibri" panose="020F0502020204030204" pitchFamily="34" charset="0"/>
                <a:ea typeface="+mn-ea"/>
                <a:cs typeface="Arial" panose="020B0604020202020204" pitchFamily="34" charset="0"/>
              </a:rPr>
              <a:t> </a:t>
            </a:r>
            <a:endParaRPr lang="tr-TR" sz="1800" kern="0" dirty="0">
              <a:solidFill>
                <a:schemeClr val="accent3">
                  <a:lumMod val="50000"/>
                </a:schemeClr>
              </a:solidFill>
              <a:latin typeface="Calibri" panose="020F0502020204030204" pitchFamily="34" charset="0"/>
              <a:ea typeface="+mn-ea"/>
              <a:cs typeface="Arial" panose="020B0604020202020204" pitchFamily="34" charset="0"/>
            </a:endParaRPr>
          </a:p>
        </p:txBody>
      </p:sp>
      <p:sp>
        <p:nvSpPr>
          <p:cNvPr id="10" name="TextBox 9"/>
          <p:cNvSpPr txBox="1"/>
          <p:nvPr/>
        </p:nvSpPr>
        <p:spPr>
          <a:xfrm>
            <a:off x="4196835" y="6553384"/>
            <a:ext cx="792088" cy="276999"/>
          </a:xfrm>
          <a:prstGeom prst="rect">
            <a:avLst/>
          </a:prstGeom>
          <a:solidFill>
            <a:schemeClr val="bg1"/>
          </a:solidFill>
        </p:spPr>
        <p:txBody>
          <a:bodyPr wrap="square" rtlCol="0">
            <a:spAutoFit/>
          </a:bodyPr>
          <a:lstStyle/>
          <a:p>
            <a:r>
              <a:rPr lang="en-US" sz="1200" dirty="0">
                <a:solidFill>
                  <a:schemeClr val="tx1"/>
                </a:solidFill>
              </a:rPr>
              <a:t>1</a:t>
            </a:r>
          </a:p>
        </p:txBody>
      </p:sp>
      <p:sp>
        <p:nvSpPr>
          <p:cNvPr id="11" name="TextBox 10"/>
          <p:cNvSpPr txBox="1"/>
          <p:nvPr/>
        </p:nvSpPr>
        <p:spPr>
          <a:xfrm>
            <a:off x="4355976" y="6310117"/>
            <a:ext cx="432048" cy="492443"/>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594619" y="4627372"/>
            <a:ext cx="8530826" cy="646331"/>
          </a:xfrm>
          <a:prstGeom prst="rect">
            <a:avLst/>
          </a:prstGeom>
          <a:noFill/>
        </p:spPr>
        <p:txBody>
          <a:bodyPr wrap="square" rtlCol="0">
            <a:spAutoFit/>
          </a:bodyPr>
          <a:lstStyle/>
          <a:p>
            <a:pPr algn="just"/>
            <a:endParaRPr lang="tr-TR" sz="1800" dirty="0">
              <a:solidFill>
                <a:schemeClr val="tx1"/>
              </a:solidFill>
              <a:latin typeface="Calibri" panose="020F0502020204030204" pitchFamily="34" charset="0"/>
              <a:cs typeface="Calibri" panose="020F0502020204030204" pitchFamily="34" charset="0"/>
            </a:endParaRPr>
          </a:p>
          <a:p>
            <a:pPr algn="just"/>
            <a:endParaRPr lang="tr-TR" sz="1800" dirty="0">
              <a:solidFill>
                <a:schemeClr val="tx1"/>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454614" y="332656"/>
            <a:ext cx="1066800" cy="361950"/>
          </a:xfrm>
          <a:prstGeom prst="rect">
            <a:avLst/>
          </a:prstGeom>
        </p:spPr>
      </p:pic>
      <p:sp>
        <p:nvSpPr>
          <p:cNvPr id="14" name="TextBox 13"/>
          <p:cNvSpPr txBox="1"/>
          <p:nvPr/>
        </p:nvSpPr>
        <p:spPr>
          <a:xfrm>
            <a:off x="2411760" y="6604119"/>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22</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D8F98B7-FD2C-49FA-89B8-E3FE0C679CE0}"/>
              </a:ext>
            </a:extLst>
          </p:cNvPr>
          <p:cNvSpPr txBox="1"/>
          <p:nvPr/>
        </p:nvSpPr>
        <p:spPr>
          <a:xfrm>
            <a:off x="311850" y="6453336"/>
            <a:ext cx="5977451" cy="230832"/>
          </a:xfrm>
          <a:prstGeom prst="rect">
            <a:avLst/>
          </a:prstGeom>
          <a:noFill/>
        </p:spPr>
        <p:txBody>
          <a:bodyPr wrap="square" rtlCol="0">
            <a:spAutoFit/>
          </a:bodyPr>
          <a:lstStyle/>
          <a:p>
            <a:pPr algn="l"/>
            <a:r>
              <a:rPr lang="tr-TR" sz="900" i="1" dirty="0" err="1">
                <a:solidFill>
                  <a:schemeClr val="tx1"/>
                </a:solidFill>
                <a:latin typeface="Calibri" panose="020F0502020204030204" pitchFamily="34" charset="0"/>
                <a:cs typeface="Calibri" panose="020F0502020204030204" pitchFamily="34" charset="0"/>
              </a:rPr>
              <a:t>Source:Rönesans</a:t>
            </a:r>
            <a:r>
              <a:rPr lang="tr-TR" sz="900" i="1" dirty="0">
                <a:solidFill>
                  <a:schemeClr val="tx1"/>
                </a:solidFill>
                <a:latin typeface="Calibri" panose="020F0502020204030204" pitchFamily="34" charset="0"/>
                <a:cs typeface="Calibri" panose="020F0502020204030204" pitchFamily="34" charset="0"/>
              </a:rPr>
              <a:t>, GIH </a:t>
            </a:r>
            <a:endParaRPr lang="en-US" sz="900" i="1" dirty="0">
              <a:solidFill>
                <a:schemeClr val="tx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4DEC9ED-83C5-4428-A67F-6E089E7FB9D8}"/>
              </a:ext>
            </a:extLst>
          </p:cNvPr>
          <p:cNvSpPr txBox="1"/>
          <p:nvPr/>
        </p:nvSpPr>
        <p:spPr>
          <a:xfrm>
            <a:off x="163799" y="1063612"/>
            <a:ext cx="4637720" cy="5016758"/>
          </a:xfrm>
          <a:prstGeom prst="rect">
            <a:avLst/>
          </a:prstGeom>
          <a:noFill/>
        </p:spPr>
        <p:txBody>
          <a:bodyPr wrap="square" rtlCol="0">
            <a:spAutoFit/>
          </a:bodyPr>
          <a:lstStyle/>
          <a:p>
            <a:pPr marL="171450" indent="-171450" algn="l">
              <a:buFont typeface="Arial" panose="020B0604020202020204" pitchFamily="34" charset="0"/>
              <a:buChar char="•"/>
            </a:pPr>
            <a:r>
              <a:rPr lang="en-GB" sz="1600" dirty="0">
                <a:solidFill>
                  <a:schemeClr val="tx1"/>
                </a:solidFill>
                <a:latin typeface="Candara" panose="020E0502030303020204" pitchFamily="34" charset="0"/>
                <a:cs typeface="Calibri" panose="020F0502020204030204" pitchFamily="34" charset="0"/>
              </a:rPr>
              <a:t>The </a:t>
            </a:r>
            <a:r>
              <a:rPr lang="en-GB" sz="1600" dirty="0" err="1">
                <a:solidFill>
                  <a:schemeClr val="tx1"/>
                </a:solidFill>
                <a:latin typeface="Candara" panose="020E0502030303020204" pitchFamily="34" charset="0"/>
                <a:cs typeface="Calibri" panose="020F0502020204030204" pitchFamily="34" charset="0"/>
              </a:rPr>
              <a:t>Elazığ</a:t>
            </a:r>
            <a:r>
              <a:rPr lang="tr-TR" sz="1600" dirty="0">
                <a:solidFill>
                  <a:schemeClr val="tx1"/>
                </a:solidFill>
                <a:latin typeface="Candara" panose="020E0502030303020204" pitchFamily="34" charset="0"/>
                <a:cs typeface="Calibri" panose="020F0502020204030204" pitchFamily="34" charset="0"/>
              </a:rPr>
              <a:t> </a:t>
            </a:r>
            <a:r>
              <a:rPr lang="en-GB" sz="1600" dirty="0" err="1">
                <a:solidFill>
                  <a:schemeClr val="tx1"/>
                </a:solidFill>
                <a:latin typeface="Candara" panose="020E0502030303020204" pitchFamily="34" charset="0"/>
                <a:cs typeface="Calibri" panose="020F0502020204030204" pitchFamily="34" charset="0"/>
              </a:rPr>
              <a:t>Fethi</a:t>
            </a:r>
            <a:r>
              <a:rPr lang="tr-TR" sz="1600" dirty="0">
                <a:solidFill>
                  <a:schemeClr val="tx1"/>
                </a:solidFill>
                <a:latin typeface="Candara" panose="020E0502030303020204" pitchFamily="34" charset="0"/>
                <a:cs typeface="Calibri" panose="020F0502020204030204" pitchFamily="34" charset="0"/>
              </a:rPr>
              <a:t> </a:t>
            </a:r>
            <a:r>
              <a:rPr lang="en-GB" sz="1600" dirty="0" err="1">
                <a:solidFill>
                  <a:schemeClr val="tx1"/>
                </a:solidFill>
                <a:latin typeface="Candara" panose="020E0502030303020204" pitchFamily="34" charset="0"/>
                <a:cs typeface="Calibri" panose="020F0502020204030204" pitchFamily="34" charset="0"/>
              </a:rPr>
              <a:t>Sekin</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City Hospital</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provides healthcare services to the communities in </a:t>
            </a:r>
            <a:r>
              <a:rPr lang="en-GB" sz="1600" dirty="0" err="1">
                <a:solidFill>
                  <a:schemeClr val="tx1"/>
                </a:solidFill>
                <a:latin typeface="Candara" panose="020E0502030303020204" pitchFamily="34" charset="0"/>
                <a:cs typeface="Calibri" panose="020F0502020204030204" pitchFamily="34" charset="0"/>
              </a:rPr>
              <a:t>Elazığ</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and neighbouring</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provinces,</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with a combined population of 1.6 million people.</a:t>
            </a:r>
            <a:endParaRPr lang="tr-TR" sz="1600" dirty="0">
              <a:solidFill>
                <a:schemeClr val="tx1"/>
              </a:solidFill>
              <a:latin typeface="Candara" panose="020E0502030303020204" pitchFamily="34" charset="0"/>
              <a:cs typeface="Calibri" panose="020F0502020204030204" pitchFamily="34" charset="0"/>
            </a:endParaRPr>
          </a:p>
          <a:p>
            <a:pPr marL="171450" indent="-171450" algn="l">
              <a:buFont typeface="Arial" panose="020B0604020202020204" pitchFamily="34" charset="0"/>
              <a:buChar char="•"/>
            </a:pPr>
            <a:r>
              <a:rPr lang="en-GB" sz="1600" dirty="0">
                <a:solidFill>
                  <a:schemeClr val="tx1"/>
                </a:solidFill>
                <a:latin typeface="Candara" panose="020E0502030303020204" pitchFamily="34" charset="0"/>
                <a:cs typeface="Calibri" panose="020F0502020204030204" pitchFamily="34" charset="0"/>
              </a:rPr>
              <a:t>Project Cost: €360 million= €288 million</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senior</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debt+ €72 million</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equity</a:t>
            </a:r>
            <a:r>
              <a:rPr lang="tr-TR" sz="1600" dirty="0">
                <a:solidFill>
                  <a:schemeClr val="tx1"/>
                </a:solidFill>
                <a:latin typeface="Candara" panose="020E0502030303020204" pitchFamily="34" charset="0"/>
                <a:cs typeface="Calibri" panose="020F0502020204030204" pitchFamily="34" charset="0"/>
              </a:rPr>
              <a:t>. </a:t>
            </a:r>
          </a:p>
          <a:p>
            <a:pPr marL="171450" indent="-171450" algn="l">
              <a:buFont typeface="Arial" panose="020B0604020202020204" pitchFamily="34" charset="0"/>
              <a:buChar char="•"/>
            </a:pPr>
            <a:r>
              <a:rPr lang="en-GB" sz="1600" dirty="0">
                <a:solidFill>
                  <a:schemeClr val="tx1"/>
                </a:solidFill>
                <a:latin typeface="Candara" panose="020E0502030303020204" pitchFamily="34" charset="0"/>
                <a:cs typeface="Calibri" panose="020F0502020204030204" pitchFamily="34" charset="0"/>
              </a:rPr>
              <a:t>Bed</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capacity:1,038</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Employment:</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3,650</a:t>
            </a:r>
          </a:p>
          <a:p>
            <a:pPr marL="171450" indent="-171450" algn="l">
              <a:buFont typeface="Arial" panose="020B0604020202020204" pitchFamily="34" charset="0"/>
              <a:buChar char="•"/>
            </a:pPr>
            <a:r>
              <a:rPr lang="en-GB" sz="1600" dirty="0">
                <a:solidFill>
                  <a:schemeClr val="tx1"/>
                </a:solidFill>
                <a:latin typeface="Candara" panose="020E0502030303020204" pitchFamily="34" charset="0"/>
                <a:cs typeface="Calibri" panose="020F0502020204030204" pitchFamily="34" charset="0"/>
              </a:rPr>
              <a:t>First project benefitting</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from risk mitigation provided jointly by MIGA’s political risk insurance coverage and EBRD’s unfunded liquidity facilities</a:t>
            </a:r>
          </a:p>
          <a:p>
            <a:pPr marL="171450" indent="-171450" algn="l">
              <a:buFont typeface="Arial" panose="020B0604020202020204" pitchFamily="34" charset="0"/>
              <a:buChar char="•"/>
            </a:pPr>
            <a:r>
              <a:rPr lang="en-GB" sz="1600" dirty="0">
                <a:solidFill>
                  <a:schemeClr val="tx1"/>
                </a:solidFill>
                <a:latin typeface="Candara" panose="020E0502030303020204" pitchFamily="34" charset="0"/>
                <a:cs typeface="Calibri" panose="020F0502020204030204" pitchFamily="34" charset="0"/>
              </a:rPr>
              <a:t>First project bond financing for a greenfield infrastructure project in Turkey</a:t>
            </a:r>
          </a:p>
          <a:p>
            <a:pPr marL="171450" indent="-171450" algn="l">
              <a:buFont typeface="Arial" panose="020B0604020202020204" pitchFamily="34" charset="0"/>
              <a:buChar char="•"/>
            </a:pPr>
            <a:r>
              <a:rPr lang="en-GB" sz="1600" dirty="0">
                <a:solidFill>
                  <a:schemeClr val="tx1"/>
                </a:solidFill>
                <a:latin typeface="Candara" panose="020E0502030303020204" pitchFamily="34" charset="0"/>
                <a:cs typeface="Calibri" panose="020F0502020204030204" pitchFamily="34" charset="0"/>
              </a:rPr>
              <a:t>A1 Bonds were rated Baa2</a:t>
            </a:r>
          </a:p>
          <a:p>
            <a:pPr marL="171450" indent="-171450" algn="l">
              <a:buFont typeface="Arial" panose="020B0604020202020204" pitchFamily="34" charset="0"/>
              <a:buChar char="•"/>
            </a:pPr>
            <a:r>
              <a:rPr lang="en-GB" sz="1600" dirty="0" err="1">
                <a:solidFill>
                  <a:schemeClr val="tx1"/>
                </a:solidFill>
                <a:latin typeface="Candara" panose="020E0502030303020204" pitchFamily="34" charset="0"/>
                <a:cs typeface="Calibri" panose="020F0502020204030204" pitchFamily="34" charset="0"/>
              </a:rPr>
              <a:t>Vigeo</a:t>
            </a:r>
            <a:r>
              <a:rPr lang="tr-TR" sz="1600" dirty="0">
                <a:solidFill>
                  <a:schemeClr val="tx1"/>
                </a:solidFill>
                <a:latin typeface="Candara" panose="020E0502030303020204" pitchFamily="34" charset="0"/>
                <a:cs typeface="Calibri" panose="020F0502020204030204" pitchFamily="34" charset="0"/>
              </a:rPr>
              <a:t> </a:t>
            </a:r>
            <a:r>
              <a:rPr lang="en-GB" sz="1600" dirty="0" err="1">
                <a:solidFill>
                  <a:schemeClr val="tx1"/>
                </a:solidFill>
                <a:latin typeface="Candara" panose="020E0502030303020204" pitchFamily="34" charset="0"/>
                <a:cs typeface="Calibri" panose="020F0502020204030204" pitchFamily="34" charset="0"/>
              </a:rPr>
              <a:t>Eiris</a:t>
            </a:r>
            <a:r>
              <a:rPr lang="tr-TR" sz="1600" dirty="0">
                <a:solidFill>
                  <a:schemeClr val="tx1"/>
                </a:solidFill>
                <a:latin typeface="Candara" panose="020E0502030303020204" pitchFamily="34" charset="0"/>
                <a:cs typeface="Calibri" panose="020F0502020204030204" pitchFamily="34" charset="0"/>
              </a:rPr>
              <a:t> </a:t>
            </a:r>
            <a:r>
              <a:rPr lang="en-GB" sz="1600" dirty="0">
                <a:solidFill>
                  <a:schemeClr val="tx1"/>
                </a:solidFill>
                <a:latin typeface="Candara" panose="020E0502030303020204" pitchFamily="34" charset="0"/>
                <a:cs typeface="Calibri" panose="020F0502020204030204" pitchFamily="34" charset="0"/>
              </a:rPr>
              <a:t>certified the Elazig project bond as a ‘green and social’ bond –the first such certification for an infrastructure project in Turkey</a:t>
            </a:r>
          </a:p>
          <a:p>
            <a:pPr marL="171450" indent="-171450" algn="l">
              <a:buFont typeface="Arial" panose="020B0604020202020204" pitchFamily="34" charset="0"/>
              <a:buChar char="•"/>
            </a:pPr>
            <a:r>
              <a:rPr lang="en-GB" sz="1600" dirty="0">
                <a:solidFill>
                  <a:schemeClr val="tx1"/>
                </a:solidFill>
                <a:latin typeface="Candara" panose="020E0502030303020204" pitchFamily="34" charset="0"/>
                <a:cs typeface="Calibri" panose="020F0502020204030204" pitchFamily="34" charset="0"/>
              </a:rPr>
              <a:t>With a 20 year maturity, the bond had the longest maturity for the Turkish Integrated Health Campuses PPP Programme</a:t>
            </a:r>
          </a:p>
        </p:txBody>
      </p:sp>
      <p:sp>
        <p:nvSpPr>
          <p:cNvPr id="18" name="TextBox 17">
            <a:extLst>
              <a:ext uri="{FF2B5EF4-FFF2-40B4-BE49-F238E27FC236}">
                <a16:creationId xmlns:a16="http://schemas.microsoft.com/office/drawing/2014/main" id="{E304EEB8-4A6F-4E45-A4D1-82F5C0E1191A}"/>
              </a:ext>
            </a:extLst>
          </p:cNvPr>
          <p:cNvSpPr txBox="1"/>
          <p:nvPr/>
        </p:nvSpPr>
        <p:spPr>
          <a:xfrm>
            <a:off x="4679360" y="1438691"/>
            <a:ext cx="4049389" cy="646331"/>
          </a:xfrm>
          <a:prstGeom prst="rect">
            <a:avLst/>
          </a:prstGeom>
          <a:noFill/>
        </p:spPr>
        <p:txBody>
          <a:bodyPr wrap="square" rtlCol="0">
            <a:spAutoFit/>
          </a:bodyPr>
          <a:lstStyle/>
          <a:p>
            <a:pPr algn="just"/>
            <a:endParaRPr lang="tr-TR" sz="1800" dirty="0">
              <a:solidFill>
                <a:schemeClr val="tx1"/>
              </a:solidFill>
              <a:latin typeface="Calibri" panose="020F0502020204030204" pitchFamily="34" charset="0"/>
              <a:cs typeface="Calibri" panose="020F0502020204030204" pitchFamily="34" charset="0"/>
            </a:endParaRPr>
          </a:p>
          <a:p>
            <a:pPr algn="just"/>
            <a:endParaRPr lang="tr-TR" sz="1800" dirty="0">
              <a:solidFill>
                <a:schemeClr val="tx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B9D013C-7D91-48A9-9326-1A0E51B2A5E6}"/>
              </a:ext>
            </a:extLst>
          </p:cNvPr>
          <p:cNvSpPr txBox="1"/>
          <p:nvPr/>
        </p:nvSpPr>
        <p:spPr>
          <a:xfrm>
            <a:off x="4860032" y="1234844"/>
            <a:ext cx="4049388" cy="769441"/>
          </a:xfrm>
          <a:prstGeom prst="rect">
            <a:avLst/>
          </a:prstGeom>
          <a:noFill/>
        </p:spPr>
        <p:txBody>
          <a:bodyPr wrap="square" rtlCol="0">
            <a:spAutoFit/>
          </a:bodyPr>
          <a:lstStyle/>
          <a:p>
            <a:r>
              <a:rPr lang="en-GB" dirty="0"/>
              <a:t> </a:t>
            </a:r>
          </a:p>
          <a:p>
            <a:pPr marL="171450" indent="-171450" algn="just">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54EE8B0-8D78-4D7A-A2A4-E8AE9D95EF0D}"/>
              </a:ext>
            </a:extLst>
          </p:cNvPr>
          <p:cNvPicPr>
            <a:picLocks noChangeAspect="1"/>
          </p:cNvPicPr>
          <p:nvPr/>
        </p:nvPicPr>
        <p:blipFill>
          <a:blip r:embed="rId4"/>
          <a:stretch>
            <a:fillRect/>
          </a:stretch>
        </p:blipFill>
        <p:spPr>
          <a:xfrm>
            <a:off x="594619" y="6105737"/>
            <a:ext cx="2537221" cy="262067"/>
          </a:xfrm>
          <a:prstGeom prst="rect">
            <a:avLst/>
          </a:prstGeom>
        </p:spPr>
      </p:pic>
      <p:pic>
        <p:nvPicPr>
          <p:cNvPr id="23" name="Picture 22">
            <a:extLst>
              <a:ext uri="{FF2B5EF4-FFF2-40B4-BE49-F238E27FC236}">
                <a16:creationId xmlns:a16="http://schemas.microsoft.com/office/drawing/2014/main" id="{EC610B03-BD26-4D21-A18C-3EAAA677B8EE}"/>
              </a:ext>
            </a:extLst>
          </p:cNvPr>
          <p:cNvPicPr>
            <a:picLocks noChangeAspect="1"/>
          </p:cNvPicPr>
          <p:nvPr/>
        </p:nvPicPr>
        <p:blipFill>
          <a:blip r:embed="rId5"/>
          <a:stretch>
            <a:fillRect/>
          </a:stretch>
        </p:blipFill>
        <p:spPr>
          <a:xfrm>
            <a:off x="4979828" y="3755441"/>
            <a:ext cx="3717305" cy="2697895"/>
          </a:xfrm>
          <a:prstGeom prst="rect">
            <a:avLst/>
          </a:prstGeom>
        </p:spPr>
      </p:pic>
      <p:pic>
        <p:nvPicPr>
          <p:cNvPr id="24" name="Picture 23">
            <a:extLst>
              <a:ext uri="{FF2B5EF4-FFF2-40B4-BE49-F238E27FC236}">
                <a16:creationId xmlns:a16="http://schemas.microsoft.com/office/drawing/2014/main" id="{040176D8-F6CE-4A73-AF05-C3BFF528CB7E}"/>
              </a:ext>
            </a:extLst>
          </p:cNvPr>
          <p:cNvPicPr>
            <a:picLocks noChangeAspect="1"/>
          </p:cNvPicPr>
          <p:nvPr/>
        </p:nvPicPr>
        <p:blipFill>
          <a:blip r:embed="rId6"/>
          <a:stretch>
            <a:fillRect/>
          </a:stretch>
        </p:blipFill>
        <p:spPr>
          <a:xfrm>
            <a:off x="4995837" y="1256646"/>
            <a:ext cx="3656387" cy="2392689"/>
          </a:xfrm>
          <a:prstGeom prst="rect">
            <a:avLst/>
          </a:prstGeom>
        </p:spPr>
      </p:pic>
      <p:pic>
        <p:nvPicPr>
          <p:cNvPr id="19" name="Picture 18">
            <a:extLst>
              <a:ext uri="{FF2B5EF4-FFF2-40B4-BE49-F238E27FC236}">
                <a16:creationId xmlns:a16="http://schemas.microsoft.com/office/drawing/2014/main" id="{E6D80B1A-7EBC-48FE-A553-6FCC82278ED3}"/>
              </a:ext>
            </a:extLst>
          </p:cNvPr>
          <p:cNvPicPr>
            <a:picLocks noChangeAspect="1"/>
          </p:cNvPicPr>
          <p:nvPr/>
        </p:nvPicPr>
        <p:blipFill>
          <a:blip r:embed="rId3"/>
          <a:stretch>
            <a:fillRect/>
          </a:stretch>
        </p:blipFill>
        <p:spPr>
          <a:xfrm>
            <a:off x="5232340" y="5104388"/>
            <a:ext cx="1355884" cy="361950"/>
          </a:xfrm>
          <a:prstGeom prst="rect">
            <a:avLst/>
          </a:prstGeom>
        </p:spPr>
      </p:pic>
    </p:spTree>
    <p:extLst>
      <p:ext uri="{BB962C8B-B14F-4D97-AF65-F5344CB8AC3E}">
        <p14:creationId xmlns:p14="http://schemas.microsoft.com/office/powerpoint/2010/main" val="2254764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5"/>
          <p:cNvSpPr/>
          <p:nvPr/>
        </p:nvSpPr>
        <p:spPr>
          <a:xfrm>
            <a:off x="251520" y="1002532"/>
            <a:ext cx="8640959" cy="4816703"/>
          </a:xfrm>
          <a:prstGeom prst="rect">
            <a:avLst/>
          </a:prstGeom>
        </p:spPr>
        <p:txBody>
          <a:bodyPr wrap="square">
            <a:spAutoFit/>
          </a:bodyPr>
          <a:lstStyle/>
          <a:p>
            <a:pPr algn="just"/>
            <a:endParaRPr lang="en-US" sz="1300" b="1" u="sng" dirty="0" smtClean="0">
              <a:solidFill>
                <a:schemeClr val="tx1"/>
              </a:solidFill>
              <a:latin typeface="Times New Roman" panose="02020603050405020304" pitchFamily="18" charset="0"/>
              <a:cs typeface="Times New Roman" panose="02020603050405020304" pitchFamily="18" charset="0"/>
            </a:endParaRPr>
          </a:p>
          <a:p>
            <a:pPr algn="just"/>
            <a:r>
              <a:rPr lang="en-US" sz="1400" dirty="0" smtClean="0">
                <a:solidFill>
                  <a:schemeClr val="tx1"/>
                </a:solidFill>
                <a:latin typeface="Candara" panose="020E0502030303020204" pitchFamily="34" charset="0"/>
                <a:cs typeface="Times New Roman" panose="02020603050405020304" pitchFamily="18" charset="0"/>
              </a:rPr>
              <a:t>Covid-19 disease is an ongoing worldwide pandemic, and the first Covid-19 positive diagnosis of Turkey was confirmed on March 11</a:t>
            </a:r>
            <a:r>
              <a:rPr lang="en-US" sz="1400" baseline="30000" dirty="0" smtClean="0">
                <a:solidFill>
                  <a:schemeClr val="tx1"/>
                </a:solidFill>
                <a:latin typeface="Candara" panose="020E0502030303020204" pitchFamily="34" charset="0"/>
                <a:cs typeface="Times New Roman" panose="02020603050405020304" pitchFamily="18" charset="0"/>
              </a:rPr>
              <a:t>th</a:t>
            </a:r>
            <a:r>
              <a:rPr lang="en-US" sz="1400" dirty="0" smtClean="0">
                <a:solidFill>
                  <a:schemeClr val="tx1"/>
                </a:solidFill>
                <a:latin typeface="Candara" panose="020E0502030303020204" pitchFamily="34" charset="0"/>
                <a:cs typeface="Times New Roman" panose="02020603050405020304" pitchFamily="18" charset="0"/>
              </a:rPr>
              <a:t>, 2020. As a response to the outbreak, the Turkish government had imposed a set of strict social distancing measures.</a:t>
            </a:r>
          </a:p>
          <a:p>
            <a:pPr algn="just"/>
            <a:endParaRPr lang="en-US" sz="1400" dirty="0" smtClean="0">
              <a:solidFill>
                <a:schemeClr val="tx1"/>
              </a:solidFill>
              <a:latin typeface="Candara" panose="020E0502030303020204" pitchFamily="34" charset="0"/>
              <a:cs typeface="Times New Roman" panose="02020603050405020304" pitchFamily="18" charset="0"/>
            </a:endParaRPr>
          </a:p>
          <a:p>
            <a:pPr algn="just"/>
            <a:r>
              <a:rPr lang="en-US" sz="1400" dirty="0" smtClean="0">
                <a:solidFill>
                  <a:schemeClr val="tx1"/>
                </a:solidFill>
                <a:latin typeface="Candara" panose="020E0502030303020204" pitchFamily="34" charset="0"/>
                <a:cs typeface="Times New Roman" panose="02020603050405020304" pitchFamily="18" charset="0"/>
              </a:rPr>
              <a:t>With the spread of COVID-19, the business continuity of the Projects may be under increasing pressure over the next six to 12 months. Currently, the Projects (and all the stakeholders in this Projects) shall have a laser focus on mitigating the current challenges. The priority is naturally on the short-term recovery strategies. </a:t>
            </a:r>
          </a:p>
          <a:p>
            <a:pPr algn="just"/>
            <a:endParaRPr lang="en-US" sz="1400" dirty="0" smtClean="0">
              <a:solidFill>
                <a:schemeClr val="tx1"/>
              </a:solidFill>
              <a:latin typeface="Candara" panose="020E0502030303020204" pitchFamily="34" charset="0"/>
              <a:cs typeface="Times New Roman" panose="02020603050405020304" pitchFamily="18" charset="0"/>
            </a:endParaRPr>
          </a:p>
          <a:p>
            <a:pPr algn="just"/>
            <a:r>
              <a:rPr lang="en-US" sz="1400" dirty="0" smtClean="0">
                <a:solidFill>
                  <a:schemeClr val="tx1"/>
                </a:solidFill>
                <a:latin typeface="Candara" panose="020E0502030303020204" pitchFamily="34" charset="0"/>
                <a:cs typeface="Times New Roman" panose="02020603050405020304" pitchFamily="18" charset="0"/>
              </a:rPr>
              <a:t>It is also paramount at this stage, however, to also incorporate the medium to long term strategies for future forward-looking in a post COVID world. COVID-19 is expected to have an impact on the full spectrum of the Project lifecycle in the short-, medium-, and long-term. This includes the remainder of planning/design; build/construction; and commissioning; and operations and maintenance. </a:t>
            </a:r>
          </a:p>
          <a:p>
            <a:pPr algn="just"/>
            <a:endParaRPr lang="en-US" sz="1400" dirty="0" smtClean="0">
              <a:solidFill>
                <a:schemeClr val="tx1"/>
              </a:solidFill>
              <a:latin typeface="Candara" panose="020E0502030303020204" pitchFamily="34" charset="0"/>
              <a:cs typeface="Times New Roman" panose="02020603050405020304" pitchFamily="18" charset="0"/>
            </a:endParaRPr>
          </a:p>
          <a:p>
            <a:pPr algn="just"/>
            <a:r>
              <a:rPr lang="en-US" sz="1400" dirty="0" smtClean="0">
                <a:solidFill>
                  <a:schemeClr val="tx1"/>
                </a:solidFill>
                <a:latin typeface="Candara" panose="020E0502030303020204" pitchFamily="34" charset="0"/>
                <a:cs typeface="Times New Roman" panose="02020603050405020304" pitchFamily="18" charset="0"/>
              </a:rPr>
              <a:t>As one of the other the effect of Covid-19 pandemic is the possible decrease on occupancy levels and number of outpatient entries in PPP Hospitals. Due to pandemic, the </a:t>
            </a:r>
            <a:r>
              <a:rPr lang="en-US" sz="1400" dirty="0" err="1" smtClean="0">
                <a:solidFill>
                  <a:schemeClr val="tx1"/>
                </a:solidFill>
                <a:latin typeface="Candara" panose="020E0502030303020204" pitchFamily="34" charset="0"/>
                <a:cs typeface="Times New Roman" panose="02020603050405020304" pitchFamily="18" charset="0"/>
              </a:rPr>
              <a:t>MoH</a:t>
            </a:r>
            <a:r>
              <a:rPr lang="en-US" sz="1400" dirty="0" smtClean="0">
                <a:solidFill>
                  <a:schemeClr val="tx1"/>
                </a:solidFill>
                <a:latin typeface="Candara" panose="020E0502030303020204" pitchFamily="34" charset="0"/>
                <a:cs typeface="Times New Roman" panose="02020603050405020304" pitchFamily="18" charset="0"/>
              </a:rPr>
              <a:t> reduced the amount of appointments for noncritical patients which has decreased the number of patients admitted to the Hospital. Therefore, a decrease of volume on volume-based services are determined.</a:t>
            </a:r>
          </a:p>
          <a:p>
            <a:pPr algn="just"/>
            <a:endParaRPr lang="en-US" sz="1400" dirty="0" smtClean="0">
              <a:solidFill>
                <a:schemeClr val="tx1"/>
              </a:solidFill>
              <a:latin typeface="Candara" panose="020E0502030303020204" pitchFamily="34" charset="0"/>
              <a:cs typeface="Times New Roman" panose="02020603050405020304" pitchFamily="18" charset="0"/>
            </a:endParaRPr>
          </a:p>
          <a:p>
            <a:pPr algn="just"/>
            <a:r>
              <a:rPr lang="en-US" sz="1400" dirty="0" smtClean="0">
                <a:solidFill>
                  <a:schemeClr val="tx1"/>
                </a:solidFill>
                <a:latin typeface="Candara" panose="020E0502030303020204" pitchFamily="34" charset="0"/>
                <a:cs typeface="Times New Roman" panose="02020603050405020304" pitchFamily="18" charset="0"/>
              </a:rPr>
              <a:t>In addition there may be decreases in the number of medical tests, site inspections, drills and trainings. Due to current situation with Covid-19 around the world, Building and Land Services may also create encounter problems on access to material and specialized personnel to the facilities.</a:t>
            </a:r>
            <a:endParaRPr lang="en-US" sz="1400" dirty="0">
              <a:solidFill>
                <a:schemeClr val="tx1"/>
              </a:solidFill>
              <a:latin typeface="Candara" panose="020E0502030303020204" pitchFamily="34" charset="0"/>
              <a:cs typeface="Times New Roman" panose="02020603050405020304" pitchFamily="18" charset="0"/>
            </a:endParaRPr>
          </a:p>
        </p:txBody>
      </p:sp>
      <p:sp>
        <p:nvSpPr>
          <p:cNvPr id="4" name="TextBox 3"/>
          <p:cNvSpPr txBox="1"/>
          <p:nvPr/>
        </p:nvSpPr>
        <p:spPr>
          <a:xfrm>
            <a:off x="4237134" y="6361148"/>
            <a:ext cx="509371" cy="492443"/>
          </a:xfrm>
          <a:prstGeom prst="rect">
            <a:avLst/>
          </a:prstGeom>
          <a:solidFill>
            <a:schemeClr val="accent3"/>
          </a:solidFill>
        </p:spPr>
        <p:txBody>
          <a:bodyPr wrap="square" rtlCol="0">
            <a:spAutoFit/>
          </a:bodyPr>
          <a:lstStyle/>
          <a:p>
            <a:endParaRPr lang="en-US" dirty="0"/>
          </a:p>
        </p:txBody>
      </p:sp>
      <p:sp>
        <p:nvSpPr>
          <p:cNvPr id="7" name="Title 1"/>
          <p:cNvSpPr txBox="1">
            <a:spLocks/>
          </p:cNvSpPr>
          <p:nvPr/>
        </p:nvSpPr>
        <p:spPr bwMode="auto">
          <a:xfrm>
            <a:off x="179512" y="332656"/>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dirty="0" smtClean="0"/>
              <a:t>Covid-19 Pandemic and Its Effects on PPP Projects in Turkey</a:t>
            </a:r>
            <a:endParaRPr lang="tr-TR" sz="1800" kern="0" dirty="0">
              <a:solidFill>
                <a:schemeClr val="accent3">
                  <a:lumMod val="50000"/>
                </a:schemeClr>
              </a:solidFill>
              <a:latin typeface="Calibri" panose="020F0502020204030204" pitchFamily="34" charset="0"/>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7454614" y="332656"/>
            <a:ext cx="1066800" cy="361950"/>
          </a:xfrm>
          <a:prstGeom prst="rect">
            <a:avLst/>
          </a:prstGeom>
        </p:spPr>
      </p:pic>
      <p:sp>
        <p:nvSpPr>
          <p:cNvPr id="9" name="TextBox 8"/>
          <p:cNvSpPr txBox="1"/>
          <p:nvPr/>
        </p:nvSpPr>
        <p:spPr>
          <a:xfrm>
            <a:off x="2411760" y="6604119"/>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23</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03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5"/>
          <p:cNvSpPr/>
          <p:nvPr/>
        </p:nvSpPr>
        <p:spPr>
          <a:xfrm>
            <a:off x="251520" y="935223"/>
            <a:ext cx="8784975" cy="4385816"/>
          </a:xfrm>
          <a:prstGeom prst="rect">
            <a:avLst/>
          </a:prstGeom>
        </p:spPr>
        <p:txBody>
          <a:bodyPr wrap="square">
            <a:spAutoFit/>
          </a:bodyPr>
          <a:lstStyle/>
          <a:p>
            <a:pPr algn="just"/>
            <a:endParaRPr lang="en-GB" sz="1500" b="1" u="sng" dirty="0">
              <a:solidFill>
                <a:schemeClr val="tx1"/>
              </a:solidFill>
              <a:latin typeface="Candara" panose="020E0502030303020204" pitchFamily="34" charset="0"/>
              <a:cs typeface="Times New Roman" panose="02020603050405020304" pitchFamily="18" charset="0"/>
            </a:endParaRPr>
          </a:p>
          <a:p>
            <a:pPr algn="just"/>
            <a:endParaRPr lang="tr-TR" sz="1200" dirty="0" smtClean="0">
              <a:solidFill>
                <a:schemeClr val="tx1"/>
              </a:solidFill>
              <a:latin typeface="Candara" panose="020E0502030303020204" pitchFamily="34" charset="0"/>
              <a:cs typeface="Times New Roman" panose="02020603050405020304" pitchFamily="18" charset="0"/>
            </a:endParaRPr>
          </a:p>
          <a:p>
            <a:pPr algn="just"/>
            <a:r>
              <a:rPr lang="en-US" sz="1200" dirty="0">
                <a:solidFill>
                  <a:schemeClr val="tx1"/>
                </a:solidFill>
                <a:latin typeface="Candara" panose="020E0502030303020204" pitchFamily="34" charset="0"/>
                <a:cs typeface="Times New Roman" panose="02020603050405020304" pitchFamily="18" charset="0"/>
              </a:rPr>
              <a:t>In PPP method, public sector invites private agencies to bring their capital and technical assets for executing public projects. PPP is being popularized worldwide for its potential benefits. In Public-private partnership model, the government and the private sector enter into long-term collaboration on government building and infrastructure projects. </a:t>
            </a:r>
          </a:p>
          <a:p>
            <a:pPr algn="just"/>
            <a:endParaRPr lang="tr-TR" sz="1200" dirty="0" smtClean="0">
              <a:solidFill>
                <a:schemeClr val="tx1"/>
              </a:solidFill>
              <a:latin typeface="Candara" panose="020E0502030303020204" pitchFamily="34" charset="0"/>
              <a:cs typeface="Times New Roman" panose="02020603050405020304" pitchFamily="18" charset="0"/>
            </a:endParaRPr>
          </a:p>
          <a:p>
            <a:pPr algn="just"/>
            <a:r>
              <a:rPr lang="en-GB" sz="1200" dirty="0">
                <a:solidFill>
                  <a:schemeClr val="tx1"/>
                </a:solidFill>
                <a:latin typeface="Candara" panose="020E0502030303020204" pitchFamily="34" charset="0"/>
                <a:cs typeface="Times New Roman" panose="02020603050405020304" pitchFamily="18" charset="0"/>
              </a:rPr>
              <a:t>PPP is an alternative procurement method being adopted for public infrastructure development worldwide. In PPP method, public sector invites private agencies to bring their capital and technical assets for executing public projects. PPP is being popularized worldwide for its potential benefits. In Public-private partnership model, the government and the private sector enter into long-term collaboration on government building and infrastructure projects. </a:t>
            </a:r>
          </a:p>
          <a:p>
            <a:pPr algn="just"/>
            <a:endParaRPr lang="en-US" sz="1200" dirty="0">
              <a:solidFill>
                <a:schemeClr val="tx1"/>
              </a:solidFill>
              <a:latin typeface="Candara" panose="020E0502030303020204" pitchFamily="34" charset="0"/>
              <a:cs typeface="Times New Roman" panose="02020603050405020304" pitchFamily="18" charset="0"/>
            </a:endParaRPr>
          </a:p>
          <a:p>
            <a:pPr algn="just"/>
            <a:r>
              <a:rPr lang="en-US" sz="1200" dirty="0">
                <a:solidFill>
                  <a:schemeClr val="tx1"/>
                </a:solidFill>
                <a:latin typeface="Candara" panose="020E0502030303020204" pitchFamily="34" charset="0"/>
                <a:cs typeface="Times New Roman" panose="02020603050405020304" pitchFamily="18" charset="0"/>
              </a:rPr>
              <a:t>Turkey is implementing the Public-Private-Partnership model since 2003 with the internationals financiers in addition to local financiers. Moreover, there is strong pipeline of Turkey which will give the private sector a much larger role in providing services with Public-Private-Partnership </a:t>
            </a:r>
            <a:r>
              <a:rPr lang="en-US" sz="1200" dirty="0" smtClean="0">
                <a:solidFill>
                  <a:schemeClr val="tx1"/>
                </a:solidFill>
                <a:latin typeface="Candara" panose="020E0502030303020204" pitchFamily="34" charset="0"/>
                <a:cs typeface="Times New Roman" panose="02020603050405020304" pitchFamily="18" charset="0"/>
              </a:rPr>
              <a:t>mode</a:t>
            </a:r>
            <a:r>
              <a:rPr lang="tr-TR" sz="1200" dirty="0" smtClean="0">
                <a:solidFill>
                  <a:schemeClr val="tx1"/>
                </a:solidFill>
                <a:latin typeface="Candara" panose="020E0502030303020204" pitchFamily="34" charset="0"/>
                <a:cs typeface="Times New Roman" panose="02020603050405020304" pitchFamily="18" charset="0"/>
              </a:rPr>
              <a:t>l.</a:t>
            </a:r>
          </a:p>
          <a:p>
            <a:pPr algn="just"/>
            <a:endParaRPr lang="tr-TR" sz="1200" dirty="0">
              <a:solidFill>
                <a:schemeClr val="tx1"/>
              </a:solidFill>
              <a:latin typeface="Candara" panose="020E0502030303020204" pitchFamily="34" charset="0"/>
              <a:cs typeface="Times New Roman" panose="02020603050405020304" pitchFamily="18" charset="0"/>
            </a:endParaRPr>
          </a:p>
          <a:p>
            <a:pPr algn="just"/>
            <a:r>
              <a:rPr lang="tr-TR" sz="1200" dirty="0" smtClean="0">
                <a:solidFill>
                  <a:schemeClr val="tx1"/>
                </a:solidFill>
                <a:latin typeface="Candara" panose="020E0502030303020204" pitchFamily="34" charset="0"/>
                <a:cs typeface="Times New Roman" panose="02020603050405020304" pitchFamily="18" charset="0"/>
              </a:rPr>
              <a:t>Until today, </a:t>
            </a:r>
            <a:r>
              <a:rPr lang="en-US" sz="1200" dirty="0">
                <a:solidFill>
                  <a:schemeClr val="tx1"/>
                </a:solidFill>
                <a:latin typeface="Candara" panose="020E0502030303020204" pitchFamily="34" charset="0"/>
                <a:cs typeface="Times New Roman" panose="02020603050405020304" pitchFamily="18" charset="0"/>
              </a:rPr>
              <a:t>ICBC Turkey Investment Banking Project Finance Department</a:t>
            </a:r>
            <a:r>
              <a:rPr lang="tr-TR" sz="1200" dirty="0" smtClean="0">
                <a:solidFill>
                  <a:schemeClr val="tx1"/>
                </a:solidFill>
                <a:latin typeface="Candara" panose="020E0502030303020204" pitchFamily="34" charset="0"/>
                <a:cs typeface="Times New Roman" panose="02020603050405020304" pitchFamily="18" charset="0"/>
              </a:rPr>
              <a:t> has been participated </a:t>
            </a:r>
            <a:r>
              <a:rPr lang="en-US" sz="1200" dirty="0" smtClean="0">
                <a:solidFill>
                  <a:schemeClr val="tx1"/>
                </a:solidFill>
                <a:latin typeface="Candara" panose="020E0502030303020204" pitchFamily="34" charset="0"/>
                <a:cs typeface="Times New Roman" panose="02020603050405020304" pitchFamily="18" charset="0"/>
              </a:rPr>
              <a:t>arrangement </a:t>
            </a:r>
            <a:r>
              <a:rPr lang="en-US" sz="1200" dirty="0">
                <a:solidFill>
                  <a:schemeClr val="tx1"/>
                </a:solidFill>
                <a:latin typeface="Candara" panose="020E0502030303020204" pitchFamily="34" charset="0"/>
                <a:cs typeface="Times New Roman" panose="02020603050405020304" pitchFamily="18" charset="0"/>
              </a:rPr>
              <a:t>&amp; financing of significant </a:t>
            </a:r>
            <a:r>
              <a:rPr lang="tr-TR" sz="1200" dirty="0" smtClean="0">
                <a:solidFill>
                  <a:schemeClr val="tx1"/>
                </a:solidFill>
                <a:latin typeface="Candara" panose="020E0502030303020204" pitchFamily="34" charset="0"/>
                <a:cs typeface="Times New Roman" panose="02020603050405020304" pitchFamily="18" charset="0"/>
              </a:rPr>
              <a:t>5 </a:t>
            </a:r>
            <a:r>
              <a:rPr lang="en-US" sz="1200" dirty="0" smtClean="0">
                <a:solidFill>
                  <a:schemeClr val="tx1"/>
                </a:solidFill>
                <a:latin typeface="Candara" panose="020E0502030303020204" pitchFamily="34" charset="0"/>
                <a:cs typeface="Times New Roman" panose="02020603050405020304" pitchFamily="18" charset="0"/>
              </a:rPr>
              <a:t>Hospital </a:t>
            </a:r>
            <a:r>
              <a:rPr lang="en-US" sz="1200" dirty="0">
                <a:solidFill>
                  <a:schemeClr val="tx1"/>
                </a:solidFill>
                <a:latin typeface="Candara" panose="020E0502030303020204" pitchFamily="34" charset="0"/>
                <a:cs typeface="Times New Roman" panose="02020603050405020304" pitchFamily="18" charset="0"/>
              </a:rPr>
              <a:t>PPP Projects </a:t>
            </a:r>
            <a:r>
              <a:rPr lang="tr-TR" sz="1200" dirty="0" smtClean="0">
                <a:solidFill>
                  <a:schemeClr val="tx1"/>
                </a:solidFill>
                <a:latin typeface="Candara" panose="020E0502030303020204" pitchFamily="34" charset="0"/>
                <a:cs typeface="Times New Roman" panose="02020603050405020304" pitchFamily="18" charset="0"/>
              </a:rPr>
              <a:t>of which 2 of them are </a:t>
            </a:r>
            <a:r>
              <a:rPr lang="tr-TR" sz="1200" dirty="0">
                <a:solidFill>
                  <a:schemeClr val="tx1"/>
                </a:solidFill>
                <a:latin typeface="Candara" panose="020E0502030303020204" pitchFamily="34" charset="0"/>
                <a:cs typeface="Times New Roman" panose="02020603050405020304" pitchFamily="18" charset="0"/>
              </a:rPr>
              <a:t>already operative in addition to other landmark infrastructure </a:t>
            </a:r>
            <a:r>
              <a:rPr lang="tr-TR" sz="1200" dirty="0" smtClean="0">
                <a:solidFill>
                  <a:schemeClr val="tx1"/>
                </a:solidFill>
                <a:latin typeface="Candara" panose="020E0502030303020204" pitchFamily="34" charset="0"/>
                <a:cs typeface="Times New Roman" panose="02020603050405020304" pitchFamily="18" charset="0"/>
              </a:rPr>
              <a:t>projects. </a:t>
            </a:r>
            <a:r>
              <a:rPr lang="en-US" sz="1200" dirty="0">
                <a:solidFill>
                  <a:schemeClr val="tx1"/>
                </a:solidFill>
                <a:latin typeface="Candara" panose="020E0502030303020204" pitchFamily="34" charset="0"/>
                <a:cs typeface="Times New Roman" panose="02020603050405020304" pitchFamily="18" charset="0"/>
              </a:rPr>
              <a:t>It is also important to mention that Elazig Hospital PPP deal is the first green-bond project financing of Turkey where the Project Company has investment grade. </a:t>
            </a:r>
            <a:endParaRPr lang="en-GB" sz="1200" dirty="0">
              <a:solidFill>
                <a:schemeClr val="tx1"/>
              </a:solidFill>
              <a:latin typeface="Candara" panose="020E0502030303020204" pitchFamily="34" charset="0"/>
              <a:cs typeface="Times New Roman" panose="02020603050405020304" pitchFamily="18" charset="0"/>
            </a:endParaRPr>
          </a:p>
          <a:p>
            <a:pPr algn="just"/>
            <a:endParaRPr lang="tr-TR" sz="1200" dirty="0" smtClean="0">
              <a:solidFill>
                <a:schemeClr val="tx1"/>
              </a:solidFill>
              <a:latin typeface="Candara" panose="020E0502030303020204" pitchFamily="34" charset="0"/>
              <a:cs typeface="Times New Roman" panose="02020603050405020304" pitchFamily="18" charset="0"/>
            </a:endParaRPr>
          </a:p>
          <a:p>
            <a:pPr algn="just"/>
            <a:r>
              <a:rPr lang="en-US" sz="1200" dirty="0" smtClean="0">
                <a:solidFill>
                  <a:schemeClr val="tx1"/>
                </a:solidFill>
                <a:latin typeface="Candara" panose="020E0502030303020204" pitchFamily="34" charset="0"/>
                <a:cs typeface="Times New Roman" panose="02020603050405020304" pitchFamily="18" charset="0"/>
              </a:rPr>
              <a:t>ICBC </a:t>
            </a:r>
            <a:r>
              <a:rPr lang="en-US" sz="1200" dirty="0">
                <a:solidFill>
                  <a:schemeClr val="tx1"/>
                </a:solidFill>
                <a:latin typeface="Candara" panose="020E0502030303020204" pitchFamily="34" charset="0"/>
                <a:cs typeface="Times New Roman" panose="02020603050405020304" pitchFamily="18" charset="0"/>
              </a:rPr>
              <a:t>Turkey Investment Banking Project Finance Department aims to participate in </a:t>
            </a:r>
            <a:r>
              <a:rPr lang="en-US" sz="1200" dirty="0" smtClean="0">
                <a:solidFill>
                  <a:schemeClr val="tx1"/>
                </a:solidFill>
                <a:latin typeface="Candara" panose="020E0502030303020204" pitchFamily="34" charset="0"/>
                <a:cs typeface="Times New Roman" panose="02020603050405020304" pitchFamily="18" charset="0"/>
              </a:rPr>
              <a:t>landmark projects </a:t>
            </a:r>
            <a:r>
              <a:rPr lang="en-US" sz="1200" dirty="0">
                <a:solidFill>
                  <a:schemeClr val="tx1"/>
                </a:solidFill>
                <a:latin typeface="Candara" panose="020E0502030303020204" pitchFamily="34" charset="0"/>
                <a:cs typeface="Times New Roman" panose="02020603050405020304" pitchFamily="18" charset="0"/>
              </a:rPr>
              <a:t>which have strategic importance on Turkey’s development such as </a:t>
            </a:r>
            <a:r>
              <a:rPr lang="tr-TR" sz="1200" dirty="0" smtClean="0">
                <a:solidFill>
                  <a:schemeClr val="tx1"/>
                </a:solidFill>
                <a:latin typeface="Candara" panose="020E0502030303020204" pitchFamily="34" charset="0"/>
                <a:cs typeface="Times New Roman" panose="02020603050405020304" pitchFamily="18" charset="0"/>
              </a:rPr>
              <a:t>PPP Hospital and other Infrastructure Deals.</a:t>
            </a:r>
            <a:endParaRPr lang="en-US" sz="1200" dirty="0">
              <a:solidFill>
                <a:schemeClr val="tx1"/>
              </a:solidFill>
              <a:latin typeface="Candara" panose="020E0502030303020204" pitchFamily="34" charset="0"/>
              <a:cs typeface="Times New Roman" panose="02020603050405020304" pitchFamily="18" charset="0"/>
            </a:endParaRPr>
          </a:p>
          <a:p>
            <a:pPr algn="just"/>
            <a:endParaRPr lang="en-GB" sz="1200" dirty="0">
              <a:solidFill>
                <a:schemeClr val="tx1"/>
              </a:solidFill>
              <a:latin typeface="Candara" panose="020E0502030303020204" pitchFamily="34" charset="0"/>
              <a:cs typeface="Times New Roman" panose="02020603050405020304" pitchFamily="18" charset="0"/>
            </a:endParaRPr>
          </a:p>
        </p:txBody>
      </p:sp>
      <p:sp>
        <p:nvSpPr>
          <p:cNvPr id="4" name="TextBox 3"/>
          <p:cNvSpPr txBox="1"/>
          <p:nvPr/>
        </p:nvSpPr>
        <p:spPr>
          <a:xfrm>
            <a:off x="4237134" y="6361148"/>
            <a:ext cx="509371" cy="492443"/>
          </a:xfrm>
          <a:prstGeom prst="rect">
            <a:avLst/>
          </a:prstGeom>
          <a:solidFill>
            <a:schemeClr val="accent3"/>
          </a:solidFill>
        </p:spPr>
        <p:txBody>
          <a:bodyPr wrap="square" rtlCol="0">
            <a:spAutoFit/>
          </a:bodyPr>
          <a:lstStyle/>
          <a:p>
            <a:endParaRPr lang="en-US" dirty="0"/>
          </a:p>
        </p:txBody>
      </p:sp>
      <p:sp>
        <p:nvSpPr>
          <p:cNvPr id="7" name="Title 1"/>
          <p:cNvSpPr txBox="1">
            <a:spLocks/>
          </p:cNvSpPr>
          <p:nvPr/>
        </p:nvSpPr>
        <p:spPr bwMode="auto">
          <a:xfrm>
            <a:off x="177446" y="354510"/>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dirty="0" smtClean="0">
                <a:ea typeface="Cambria Math" panose="02040503050406030204" pitchFamily="18" charset="0"/>
              </a:rPr>
              <a:t>Conclusion</a:t>
            </a:r>
            <a:endParaRPr lang="tr-TR" sz="1800" kern="0" dirty="0">
              <a:solidFill>
                <a:schemeClr val="accent3">
                  <a:lumMod val="50000"/>
                </a:schemeClr>
              </a:solidFill>
              <a:ea typeface="Cambria Math" panose="02040503050406030204" pitchFamily="18"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7454614" y="332656"/>
            <a:ext cx="1066800" cy="361950"/>
          </a:xfrm>
          <a:prstGeom prst="rect">
            <a:avLst/>
          </a:prstGeom>
        </p:spPr>
      </p:pic>
      <p:sp>
        <p:nvSpPr>
          <p:cNvPr id="9" name="TextBox 8"/>
          <p:cNvSpPr txBox="1"/>
          <p:nvPr/>
        </p:nvSpPr>
        <p:spPr>
          <a:xfrm>
            <a:off x="2411760" y="6604119"/>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23</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437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2100" kern="0" dirty="0" smtClean="0">
                <a:ea typeface="+mn-ea"/>
                <a:cs typeface="Arial" panose="020B0604020202020204" pitchFamily="34" charset="0"/>
              </a:rPr>
              <a:t>Outline</a:t>
            </a:r>
            <a:endParaRPr lang="en-US" sz="2100" kern="0" dirty="0">
              <a:ea typeface="+mn-ea"/>
              <a:cs typeface="Arial" panose="020B0604020202020204" pitchFamily="34" charset="0"/>
            </a:endParaRPr>
          </a:p>
        </p:txBody>
      </p:sp>
      <p:sp>
        <p:nvSpPr>
          <p:cNvPr id="10" name="TextBox 9"/>
          <p:cNvSpPr txBox="1"/>
          <p:nvPr/>
        </p:nvSpPr>
        <p:spPr>
          <a:xfrm>
            <a:off x="4175956" y="6581001"/>
            <a:ext cx="792088" cy="253916"/>
          </a:xfrm>
          <a:prstGeom prst="rect">
            <a:avLst/>
          </a:prstGeom>
          <a:solidFill>
            <a:schemeClr val="bg1"/>
          </a:solidFill>
        </p:spPr>
        <p:txBody>
          <a:bodyPr wrap="square" rtlCol="0">
            <a:spAutoFit/>
          </a:bodyPr>
          <a:lstStyle/>
          <a:p>
            <a:r>
              <a:rPr lang="en-US" sz="1000" dirty="0">
                <a:solidFill>
                  <a:schemeClr val="tx1"/>
                </a:solidFill>
              </a:rPr>
              <a:t>1</a:t>
            </a:r>
          </a:p>
        </p:txBody>
      </p:sp>
      <p:sp>
        <p:nvSpPr>
          <p:cNvPr id="3" name="TextBox 2"/>
          <p:cNvSpPr txBox="1"/>
          <p:nvPr/>
        </p:nvSpPr>
        <p:spPr>
          <a:xfrm>
            <a:off x="283587" y="1412776"/>
            <a:ext cx="8680901" cy="7032694"/>
          </a:xfrm>
          <a:prstGeom prst="rect">
            <a:avLst/>
          </a:prstGeom>
          <a:noFill/>
        </p:spPr>
        <p:txBody>
          <a:bodyPr wrap="square" rtlCol="0">
            <a:spAutoFit/>
          </a:bodyPr>
          <a:lstStyle/>
          <a:p>
            <a:pPr marL="171450" indent="-171450" algn="just">
              <a:buFont typeface="Wingdings" panose="05000000000000000000" pitchFamily="2" charset="2"/>
              <a:buChar char="Ø"/>
            </a:pPr>
            <a:r>
              <a:rPr lang="tr-TR" sz="1600" dirty="0" smtClean="0">
                <a:solidFill>
                  <a:schemeClr val="tx1"/>
                </a:solidFill>
                <a:latin typeface="Candara" panose="020E0502030303020204" pitchFamily="34" charset="0"/>
              </a:rPr>
              <a:t>PPP Framework</a:t>
            </a:r>
          </a:p>
          <a:p>
            <a:pPr marL="171450" indent="-171450" algn="just">
              <a:buFont typeface="Wingdings" panose="05000000000000000000" pitchFamily="2" charset="2"/>
              <a:buChar char="Ø"/>
            </a:pPr>
            <a:r>
              <a:rPr lang="en-US" sz="1600" kern="0" dirty="0" smtClean="0">
                <a:solidFill>
                  <a:schemeClr val="tx1"/>
                </a:solidFill>
                <a:latin typeface="Candara" panose="020E0502030303020204" pitchFamily="34" charset="0"/>
                <a:cs typeface="Arial" panose="020B0604020202020204" pitchFamily="34" charset="0"/>
              </a:rPr>
              <a:t>Public</a:t>
            </a:r>
            <a:r>
              <a:rPr lang="tr-TR" sz="1600" kern="0" dirty="0" smtClean="0">
                <a:solidFill>
                  <a:schemeClr val="tx1"/>
                </a:solidFill>
                <a:latin typeface="Candara" panose="020E0502030303020204" pitchFamily="34" charset="0"/>
                <a:cs typeface="Arial" panose="020B0604020202020204" pitchFamily="34" charset="0"/>
              </a:rPr>
              <a:t> </a:t>
            </a:r>
            <a:r>
              <a:rPr lang="en-US" sz="1600" kern="0" dirty="0" smtClean="0">
                <a:solidFill>
                  <a:schemeClr val="tx1"/>
                </a:solidFill>
                <a:latin typeface="Candara" panose="020E0502030303020204" pitchFamily="34" charset="0"/>
                <a:cs typeface="Arial" panose="020B0604020202020204" pitchFamily="34" charset="0"/>
              </a:rPr>
              <a:t>-</a:t>
            </a:r>
            <a:r>
              <a:rPr lang="tr-TR" sz="1600" kern="0" dirty="0" smtClean="0">
                <a:solidFill>
                  <a:schemeClr val="tx1"/>
                </a:solidFill>
                <a:latin typeface="Candara" panose="020E0502030303020204" pitchFamily="34" charset="0"/>
                <a:cs typeface="Arial" panose="020B0604020202020204" pitchFamily="34" charset="0"/>
              </a:rPr>
              <a:t> </a:t>
            </a:r>
            <a:r>
              <a:rPr lang="en-US" sz="1600" kern="0" dirty="0" smtClean="0">
                <a:solidFill>
                  <a:schemeClr val="tx1"/>
                </a:solidFill>
                <a:latin typeface="Candara" panose="020E0502030303020204" pitchFamily="34" charset="0"/>
                <a:cs typeface="Arial" panose="020B0604020202020204" pitchFamily="34" charset="0"/>
              </a:rPr>
              <a:t>Private Partnership </a:t>
            </a:r>
            <a:r>
              <a:rPr lang="tr-TR" sz="1600" kern="0" dirty="0" smtClean="0">
                <a:solidFill>
                  <a:schemeClr val="tx1"/>
                </a:solidFill>
                <a:latin typeface="Candara" panose="020E0502030303020204" pitchFamily="34" charset="0"/>
                <a:cs typeface="Arial" panose="020B0604020202020204" pitchFamily="34" charset="0"/>
              </a:rPr>
              <a:t>Model</a:t>
            </a:r>
          </a:p>
          <a:p>
            <a:pPr marL="171450" indent="-171450" algn="just">
              <a:buFont typeface="Wingdings" panose="05000000000000000000" pitchFamily="2" charset="2"/>
              <a:buChar char="Ø"/>
            </a:pPr>
            <a:r>
              <a:rPr lang="tr-TR" sz="1600" dirty="0" smtClean="0">
                <a:solidFill>
                  <a:schemeClr val="tx1"/>
                </a:solidFill>
                <a:latin typeface="Candara" panose="020E0502030303020204" pitchFamily="34" charset="0"/>
              </a:rPr>
              <a:t>Definition of  PPP</a:t>
            </a:r>
          </a:p>
          <a:p>
            <a:pPr marL="171450" indent="-171450" algn="just">
              <a:buFont typeface="Wingdings" panose="05000000000000000000" pitchFamily="2" charset="2"/>
              <a:buChar char="Ø"/>
            </a:pPr>
            <a:r>
              <a:rPr lang="tr-TR" sz="1600" kern="0" dirty="0" smtClean="0">
                <a:solidFill>
                  <a:schemeClr val="tx1"/>
                </a:solidFill>
                <a:latin typeface="Candara" panose="020E0502030303020204" pitchFamily="34" charset="0"/>
                <a:cs typeface="Arial" panose="020B0604020202020204" pitchFamily="34" charset="0"/>
              </a:rPr>
              <a:t>Why </a:t>
            </a:r>
            <a:r>
              <a:rPr lang="en-US" sz="1600" kern="0" dirty="0" smtClean="0">
                <a:solidFill>
                  <a:schemeClr val="tx1"/>
                </a:solidFill>
                <a:latin typeface="Candara" panose="020E0502030303020204" pitchFamily="34" charset="0"/>
                <a:cs typeface="Arial" panose="020B0604020202020204" pitchFamily="34" charset="0"/>
              </a:rPr>
              <a:t>Public</a:t>
            </a:r>
            <a:r>
              <a:rPr lang="tr-TR" sz="1600" kern="0" dirty="0" smtClean="0">
                <a:solidFill>
                  <a:schemeClr val="tx1"/>
                </a:solidFill>
                <a:latin typeface="Candara" panose="020E0502030303020204" pitchFamily="34" charset="0"/>
                <a:cs typeface="Arial" panose="020B0604020202020204" pitchFamily="34" charset="0"/>
              </a:rPr>
              <a:t> </a:t>
            </a:r>
            <a:r>
              <a:rPr lang="en-US" sz="1600" kern="0" dirty="0" smtClean="0">
                <a:solidFill>
                  <a:schemeClr val="tx1"/>
                </a:solidFill>
                <a:latin typeface="Candara" panose="020E0502030303020204" pitchFamily="34" charset="0"/>
                <a:cs typeface="Arial" panose="020B0604020202020204" pitchFamily="34" charset="0"/>
              </a:rPr>
              <a:t>-</a:t>
            </a:r>
            <a:r>
              <a:rPr lang="tr-TR" sz="1600" kern="0" dirty="0" smtClean="0">
                <a:solidFill>
                  <a:schemeClr val="tx1"/>
                </a:solidFill>
                <a:latin typeface="Candara" panose="020E0502030303020204" pitchFamily="34" charset="0"/>
                <a:cs typeface="Arial" panose="020B0604020202020204" pitchFamily="34" charset="0"/>
              </a:rPr>
              <a:t> </a:t>
            </a:r>
            <a:r>
              <a:rPr lang="en-US" sz="1600" kern="0" dirty="0" smtClean="0">
                <a:solidFill>
                  <a:schemeClr val="tx1"/>
                </a:solidFill>
                <a:latin typeface="Candara" panose="020E0502030303020204" pitchFamily="34" charset="0"/>
                <a:cs typeface="Arial" panose="020B0604020202020204" pitchFamily="34" charset="0"/>
              </a:rPr>
              <a:t>Private Partnership</a:t>
            </a:r>
            <a:r>
              <a:rPr lang="tr-TR" sz="1600" kern="0" dirty="0" smtClean="0">
                <a:solidFill>
                  <a:schemeClr val="tx1"/>
                </a:solidFill>
                <a:latin typeface="Candara" panose="020E0502030303020204" pitchFamily="34" charset="0"/>
                <a:cs typeface="Arial" panose="020B0604020202020204" pitchFamily="34" charset="0"/>
              </a:rPr>
              <a:t> Model?</a:t>
            </a:r>
          </a:p>
          <a:p>
            <a:pPr marL="171450" indent="-171450" algn="just">
              <a:buFont typeface="Wingdings" panose="05000000000000000000" pitchFamily="2" charset="2"/>
              <a:buChar char="Ø"/>
            </a:pPr>
            <a:r>
              <a:rPr lang="tr-TR" sz="1600" dirty="0">
                <a:solidFill>
                  <a:schemeClr val="tx1"/>
                </a:solidFill>
                <a:latin typeface="Candara" panose="020E0502030303020204" pitchFamily="34" charset="0"/>
                <a:cs typeface="Times New Roman" panose="02020603050405020304" pitchFamily="18" charset="0"/>
              </a:rPr>
              <a:t>PPP Contract </a:t>
            </a:r>
            <a:r>
              <a:rPr lang="tr-TR" sz="1600" dirty="0" smtClean="0">
                <a:solidFill>
                  <a:schemeClr val="tx1"/>
                </a:solidFill>
                <a:latin typeface="Candara" panose="020E0502030303020204" pitchFamily="34" charset="0"/>
                <a:cs typeface="Times New Roman" panose="02020603050405020304" pitchFamily="18" charset="0"/>
              </a:rPr>
              <a:t>Types</a:t>
            </a:r>
          </a:p>
          <a:p>
            <a:pPr marL="171450" indent="-171450" algn="just">
              <a:buFont typeface="Wingdings" panose="05000000000000000000" pitchFamily="2" charset="2"/>
              <a:buChar char="Ø"/>
            </a:pPr>
            <a:r>
              <a:rPr lang="en-US" sz="1600" kern="0" dirty="0">
                <a:solidFill>
                  <a:schemeClr val="tx1"/>
                </a:solidFill>
                <a:latin typeface="Candara" panose="020E0502030303020204" pitchFamily="34" charset="0"/>
                <a:cs typeface="Arial" panose="020B0604020202020204" pitchFamily="34" charset="0"/>
              </a:rPr>
              <a:t>Turkish PPP Healthcare </a:t>
            </a:r>
            <a:r>
              <a:rPr lang="tr-TR" sz="1600" kern="0" dirty="0" smtClean="0">
                <a:solidFill>
                  <a:schemeClr val="tx1"/>
                </a:solidFill>
                <a:latin typeface="Candara" panose="020E0502030303020204" pitchFamily="34" charset="0"/>
                <a:cs typeface="Arial" panose="020B0604020202020204" pitchFamily="34" charset="0"/>
              </a:rPr>
              <a:t>PPPs</a:t>
            </a:r>
          </a:p>
          <a:p>
            <a:pPr marL="171450" indent="-171450" algn="just">
              <a:buFont typeface="Wingdings" panose="05000000000000000000" pitchFamily="2" charset="2"/>
              <a:buChar char="Ø"/>
            </a:pPr>
            <a:r>
              <a:rPr lang="tr-TR" sz="1600" kern="0" dirty="0">
                <a:solidFill>
                  <a:schemeClr val="tx1"/>
                </a:solidFill>
                <a:latin typeface="Candara" panose="020E0502030303020204" pitchFamily="34" charset="0"/>
              </a:rPr>
              <a:t>PPP Models in </a:t>
            </a:r>
            <a:r>
              <a:rPr lang="tr-TR" sz="1600" kern="0" dirty="0" smtClean="0">
                <a:solidFill>
                  <a:schemeClr val="tx1"/>
                </a:solidFill>
                <a:latin typeface="Candara" panose="020E0502030303020204" pitchFamily="34" charset="0"/>
              </a:rPr>
              <a:t>Turkey</a:t>
            </a:r>
          </a:p>
          <a:p>
            <a:pPr marL="171450" indent="-171450" algn="just">
              <a:buFont typeface="Wingdings" panose="05000000000000000000" pitchFamily="2" charset="2"/>
              <a:buChar char="Ø"/>
            </a:pPr>
            <a:r>
              <a:rPr lang="en-US" sz="1600" kern="0" dirty="0">
                <a:solidFill>
                  <a:schemeClr val="tx1"/>
                </a:solidFill>
                <a:latin typeface="Candara" panose="020E0502030303020204" pitchFamily="34" charset="0"/>
                <a:cs typeface="Arial" panose="020B0604020202020204" pitchFamily="34" charset="0"/>
              </a:rPr>
              <a:t>Turkish PPP Healthcare </a:t>
            </a:r>
            <a:r>
              <a:rPr lang="tr-TR" sz="1600" kern="0" dirty="0" smtClean="0">
                <a:solidFill>
                  <a:schemeClr val="tx1"/>
                </a:solidFill>
                <a:latin typeface="Candara" panose="020E0502030303020204" pitchFamily="34" charset="0"/>
                <a:cs typeface="Arial" panose="020B0604020202020204" pitchFamily="34" charset="0"/>
              </a:rPr>
              <a:t>PPPs</a:t>
            </a:r>
          </a:p>
          <a:p>
            <a:pPr marL="171450" indent="-171450" algn="just">
              <a:buFont typeface="Wingdings" panose="05000000000000000000" pitchFamily="2" charset="2"/>
              <a:buChar char="Ø"/>
            </a:pPr>
            <a:r>
              <a:rPr lang="tr-TR" sz="1600" dirty="0">
                <a:solidFill>
                  <a:schemeClr val="tx1"/>
                </a:solidFill>
                <a:latin typeface="Candara" panose="020E0502030303020204" pitchFamily="34" charset="0"/>
                <a:cs typeface="Times New Roman" panose="02020603050405020304" pitchFamily="18" charset="0"/>
              </a:rPr>
              <a:t>PPPs in </a:t>
            </a:r>
            <a:r>
              <a:rPr lang="tr-TR" sz="1600" dirty="0" smtClean="0">
                <a:solidFill>
                  <a:schemeClr val="tx1"/>
                </a:solidFill>
                <a:latin typeface="Candara" panose="020E0502030303020204" pitchFamily="34" charset="0"/>
                <a:cs typeface="Times New Roman" panose="02020603050405020304" pitchFamily="18" charset="0"/>
              </a:rPr>
              <a:t>TURKEY-Stakeholders</a:t>
            </a:r>
          </a:p>
          <a:p>
            <a:pPr marL="171450" indent="-171450" algn="just">
              <a:buFont typeface="Wingdings" panose="05000000000000000000" pitchFamily="2" charset="2"/>
              <a:buChar char="Ø"/>
            </a:pPr>
            <a:r>
              <a:rPr lang="tr-TR" sz="1600" kern="0" dirty="0">
                <a:solidFill>
                  <a:schemeClr val="tx1"/>
                </a:solidFill>
                <a:latin typeface="Candara" panose="020E0502030303020204" pitchFamily="34" charset="0"/>
                <a:cs typeface="Arial" panose="020B0604020202020204" pitchFamily="34" charset="0"/>
              </a:rPr>
              <a:t>Successfully Delivering PPPs –  Best </a:t>
            </a:r>
            <a:r>
              <a:rPr lang="tr-TR" sz="1600" kern="0" dirty="0" smtClean="0">
                <a:solidFill>
                  <a:schemeClr val="tx1"/>
                </a:solidFill>
                <a:latin typeface="Candara" panose="020E0502030303020204" pitchFamily="34" charset="0"/>
                <a:cs typeface="Arial" panose="020B0604020202020204" pitchFamily="34" charset="0"/>
              </a:rPr>
              <a:t>Practise</a:t>
            </a:r>
          </a:p>
          <a:p>
            <a:pPr marL="171450" indent="-171450" algn="just">
              <a:buFont typeface="Wingdings" panose="05000000000000000000" pitchFamily="2" charset="2"/>
              <a:buChar char="Ø"/>
            </a:pPr>
            <a:r>
              <a:rPr lang="en-US" sz="1600" kern="0" dirty="0">
                <a:solidFill>
                  <a:schemeClr val="tx1"/>
                </a:solidFill>
                <a:latin typeface="Candara" panose="020E0502030303020204" pitchFamily="34" charset="0"/>
                <a:cs typeface="Arial" panose="020B0604020202020204" pitchFamily="34" charset="0"/>
              </a:rPr>
              <a:t>Hospital-Health Campus PPP Projects in </a:t>
            </a:r>
            <a:r>
              <a:rPr lang="en-US" sz="1600" kern="0" dirty="0" smtClean="0">
                <a:solidFill>
                  <a:schemeClr val="tx1"/>
                </a:solidFill>
                <a:latin typeface="Candara" panose="020E0502030303020204" pitchFamily="34" charset="0"/>
                <a:cs typeface="Arial" panose="020B0604020202020204" pitchFamily="34" charset="0"/>
              </a:rPr>
              <a:t>Turkey</a:t>
            </a:r>
            <a:endParaRPr lang="tr-TR" sz="1600" kern="0" dirty="0" smtClean="0">
              <a:solidFill>
                <a:schemeClr val="tx1"/>
              </a:solidFill>
              <a:latin typeface="Candara" panose="020E0502030303020204" pitchFamily="34" charset="0"/>
              <a:cs typeface="Arial" panose="020B0604020202020204" pitchFamily="34" charset="0"/>
            </a:endParaRPr>
          </a:p>
          <a:p>
            <a:pPr marL="171450" indent="-171450" algn="just">
              <a:buFont typeface="Wingdings" panose="05000000000000000000" pitchFamily="2" charset="2"/>
              <a:buChar char="Ø"/>
            </a:pPr>
            <a:r>
              <a:rPr lang="en-US" sz="1600" kern="0" dirty="0">
                <a:solidFill>
                  <a:schemeClr val="tx1"/>
                </a:solidFill>
                <a:latin typeface="Candara" panose="020E0502030303020204" pitchFamily="34" charset="0"/>
                <a:cs typeface="Arial" panose="020B0604020202020204" pitchFamily="34" charset="0"/>
              </a:rPr>
              <a:t>Incentives for PPP projects in Turkey for Banks </a:t>
            </a:r>
            <a:endParaRPr lang="tr-TR" sz="1600" kern="0" dirty="0" smtClean="0">
              <a:solidFill>
                <a:schemeClr val="tx1"/>
              </a:solidFill>
              <a:latin typeface="Candara" panose="020E0502030303020204" pitchFamily="34" charset="0"/>
              <a:cs typeface="Arial" panose="020B0604020202020204" pitchFamily="34" charset="0"/>
            </a:endParaRPr>
          </a:p>
          <a:p>
            <a:pPr marL="171450" indent="-171450" algn="just">
              <a:buFont typeface="Wingdings" panose="05000000000000000000" pitchFamily="2" charset="2"/>
              <a:buChar char="Ø"/>
            </a:pPr>
            <a:r>
              <a:rPr lang="en-US" sz="1600" kern="0" dirty="0">
                <a:solidFill>
                  <a:schemeClr val="tx1"/>
                </a:solidFill>
                <a:latin typeface="Candara" panose="020E0502030303020204" pitchFamily="34" charset="0"/>
                <a:cs typeface="Arial" panose="020B0604020202020204" pitchFamily="34" charset="0"/>
              </a:rPr>
              <a:t>Hospital-Health Campus PPP Projects in Turkey </a:t>
            </a:r>
            <a:r>
              <a:rPr lang="en-US" sz="1600" kern="0" dirty="0" smtClean="0">
                <a:solidFill>
                  <a:schemeClr val="tx1"/>
                </a:solidFill>
                <a:latin typeface="Candara" panose="020E0502030303020204" pitchFamily="34" charset="0"/>
                <a:cs typeface="Arial" panose="020B0604020202020204" pitchFamily="34" charset="0"/>
              </a:rPr>
              <a:t>and </a:t>
            </a:r>
            <a:r>
              <a:rPr lang="en-US" sz="1600" kern="0" dirty="0">
                <a:solidFill>
                  <a:schemeClr val="tx1"/>
                </a:solidFill>
                <a:latin typeface="Candara" panose="020E0502030303020204" pitchFamily="34" charset="0"/>
                <a:cs typeface="Arial" panose="020B0604020202020204" pitchFamily="34" charset="0"/>
              </a:rPr>
              <a:t>ICBC </a:t>
            </a:r>
            <a:r>
              <a:rPr lang="en-US" sz="1600" kern="0" dirty="0" smtClean="0">
                <a:solidFill>
                  <a:schemeClr val="tx1"/>
                </a:solidFill>
                <a:latin typeface="Candara" panose="020E0502030303020204" pitchFamily="34" charset="0"/>
                <a:cs typeface="Arial" panose="020B0604020202020204" pitchFamily="34" charset="0"/>
              </a:rPr>
              <a:t>Participation</a:t>
            </a:r>
            <a:endParaRPr lang="tr-TR" sz="1600" kern="0" dirty="0" smtClean="0">
              <a:solidFill>
                <a:schemeClr val="tx1"/>
              </a:solidFill>
              <a:latin typeface="Candara" panose="020E0502030303020204" pitchFamily="34" charset="0"/>
              <a:cs typeface="Arial" panose="020B0604020202020204" pitchFamily="34" charset="0"/>
            </a:endParaRPr>
          </a:p>
          <a:p>
            <a:pPr marL="171450" indent="-171450" algn="just">
              <a:buFont typeface="Wingdings" panose="05000000000000000000" pitchFamily="2" charset="2"/>
              <a:buChar char="Ø"/>
            </a:pPr>
            <a:r>
              <a:rPr lang="en-US" sz="1600" kern="0" dirty="0">
                <a:solidFill>
                  <a:schemeClr val="tx1"/>
                </a:solidFill>
                <a:latin typeface="Candara" panose="020E0502030303020204" pitchFamily="34" charset="0"/>
                <a:cs typeface="Arial" panose="020B0604020202020204" pitchFamily="34" charset="0"/>
              </a:rPr>
              <a:t>ICBC Investments in PPP Market </a:t>
            </a:r>
            <a:endParaRPr lang="tr-TR" sz="1600" kern="0" dirty="0" smtClean="0">
              <a:solidFill>
                <a:schemeClr val="tx1"/>
              </a:solidFill>
              <a:latin typeface="Candara" panose="020E0502030303020204" pitchFamily="34" charset="0"/>
              <a:cs typeface="Arial" panose="020B0604020202020204" pitchFamily="34" charset="0"/>
            </a:endParaRPr>
          </a:p>
          <a:p>
            <a:pPr marL="171450" indent="-171450" algn="just">
              <a:buFont typeface="Wingdings" panose="05000000000000000000" pitchFamily="2" charset="2"/>
              <a:buChar char="Ø"/>
            </a:pPr>
            <a:r>
              <a:rPr lang="en-US" sz="1600" kern="0" dirty="0">
                <a:solidFill>
                  <a:schemeClr val="tx1"/>
                </a:solidFill>
                <a:latin typeface="Candara" panose="020E0502030303020204" pitchFamily="34" charset="0"/>
                <a:cs typeface="Arial" panose="020B0604020202020204" pitchFamily="34" charset="0"/>
              </a:rPr>
              <a:t>Best Practice in Turkey – </a:t>
            </a:r>
            <a:r>
              <a:rPr lang="en-US" sz="1600" kern="0" dirty="0" err="1">
                <a:solidFill>
                  <a:schemeClr val="tx1"/>
                </a:solidFill>
                <a:latin typeface="Candara" panose="020E0502030303020204" pitchFamily="34" charset="0"/>
                <a:cs typeface="Arial" panose="020B0604020202020204" pitchFamily="34" charset="0"/>
              </a:rPr>
              <a:t>Elazığ</a:t>
            </a:r>
            <a:r>
              <a:rPr lang="en-US" sz="1600" kern="0" dirty="0">
                <a:solidFill>
                  <a:schemeClr val="tx1"/>
                </a:solidFill>
                <a:latin typeface="Candara" panose="020E0502030303020204" pitchFamily="34" charset="0"/>
                <a:cs typeface="Arial" panose="020B0604020202020204" pitchFamily="34" charset="0"/>
              </a:rPr>
              <a:t> </a:t>
            </a:r>
            <a:r>
              <a:rPr lang="en-US" sz="1600" kern="0" dirty="0" err="1">
                <a:solidFill>
                  <a:schemeClr val="tx1"/>
                </a:solidFill>
                <a:latin typeface="Candara" panose="020E0502030303020204" pitchFamily="34" charset="0"/>
                <a:cs typeface="Arial" panose="020B0604020202020204" pitchFamily="34" charset="0"/>
              </a:rPr>
              <a:t>Fethi</a:t>
            </a:r>
            <a:r>
              <a:rPr lang="en-US" sz="1600" kern="0" dirty="0">
                <a:solidFill>
                  <a:schemeClr val="tx1"/>
                </a:solidFill>
                <a:latin typeface="Candara" panose="020E0502030303020204" pitchFamily="34" charset="0"/>
                <a:cs typeface="Arial" panose="020B0604020202020204" pitchFamily="34" charset="0"/>
              </a:rPr>
              <a:t> </a:t>
            </a:r>
            <a:r>
              <a:rPr lang="en-US" sz="1600" kern="0" dirty="0" err="1">
                <a:solidFill>
                  <a:schemeClr val="tx1"/>
                </a:solidFill>
                <a:latin typeface="Candara" panose="020E0502030303020204" pitchFamily="34" charset="0"/>
                <a:cs typeface="Arial" panose="020B0604020202020204" pitchFamily="34" charset="0"/>
              </a:rPr>
              <a:t>Sekin</a:t>
            </a:r>
            <a:r>
              <a:rPr lang="en-US" sz="1600" kern="0" dirty="0">
                <a:solidFill>
                  <a:schemeClr val="tx1"/>
                </a:solidFill>
                <a:latin typeface="Candara" panose="020E0502030303020204" pitchFamily="34" charset="0"/>
                <a:cs typeface="Arial" panose="020B0604020202020204" pitchFamily="34" charset="0"/>
              </a:rPr>
              <a:t> City Hospital </a:t>
            </a:r>
            <a:endParaRPr lang="tr-TR" sz="1600" kern="0" dirty="0" smtClean="0">
              <a:solidFill>
                <a:schemeClr val="tx1"/>
              </a:solidFill>
              <a:latin typeface="Candara" panose="020E0502030303020204" pitchFamily="34" charset="0"/>
              <a:cs typeface="Arial" panose="020B0604020202020204" pitchFamily="34" charset="0"/>
            </a:endParaRPr>
          </a:p>
          <a:p>
            <a:pPr marL="171450" indent="-171450" algn="just">
              <a:buFont typeface="Wingdings" panose="05000000000000000000" pitchFamily="2" charset="2"/>
              <a:buChar char="Ø"/>
            </a:pPr>
            <a:r>
              <a:rPr lang="en-US" sz="1600" dirty="0" smtClean="0">
                <a:solidFill>
                  <a:schemeClr val="tx1"/>
                </a:solidFill>
                <a:latin typeface="Candara" panose="020E0502030303020204" pitchFamily="34" charset="0"/>
                <a:cs typeface="Times New Roman" panose="02020603050405020304" pitchFamily="18" charset="0"/>
              </a:rPr>
              <a:t>Covid-19 </a:t>
            </a:r>
            <a:r>
              <a:rPr lang="en-US" sz="1600" dirty="0">
                <a:solidFill>
                  <a:schemeClr val="tx1"/>
                </a:solidFill>
                <a:latin typeface="Candara" panose="020E0502030303020204" pitchFamily="34" charset="0"/>
                <a:cs typeface="Times New Roman" panose="02020603050405020304" pitchFamily="18" charset="0"/>
              </a:rPr>
              <a:t>Pandemic and Its Effects on PPP </a:t>
            </a:r>
            <a:r>
              <a:rPr lang="en-US" sz="1600" dirty="0" smtClean="0">
                <a:solidFill>
                  <a:schemeClr val="tx1"/>
                </a:solidFill>
                <a:latin typeface="Candara" panose="020E0502030303020204" pitchFamily="34" charset="0"/>
                <a:cs typeface="Times New Roman" panose="02020603050405020304" pitchFamily="18" charset="0"/>
              </a:rPr>
              <a:t>Projects</a:t>
            </a:r>
            <a:endParaRPr lang="tr-TR" sz="1600" dirty="0" smtClean="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Ø"/>
            </a:pPr>
            <a:r>
              <a:rPr lang="tr-TR" sz="1600" kern="0" dirty="0">
                <a:solidFill>
                  <a:schemeClr val="tx1"/>
                </a:solidFill>
                <a:latin typeface="Candara" panose="020E0502030303020204" pitchFamily="34" charset="0"/>
                <a:cs typeface="Arial" panose="020B0604020202020204" pitchFamily="34" charset="0"/>
              </a:rPr>
              <a:t>Conclusion</a:t>
            </a:r>
          </a:p>
          <a:p>
            <a:pPr algn="just"/>
            <a:endParaRPr lang="en-US" sz="1800" dirty="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Ø"/>
            </a:pPr>
            <a:endParaRPr lang="tr-TR" sz="1800" dirty="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Ø"/>
            </a:pPr>
            <a:endParaRPr lang="en-US" sz="1800" b="1" kern="0" dirty="0">
              <a:solidFill>
                <a:schemeClr val="tx1"/>
              </a:solidFill>
              <a:latin typeface="Candara" panose="020E0502030303020204" pitchFamily="34" charset="0"/>
              <a:cs typeface="Arial" panose="020B0604020202020204" pitchFamily="34" charset="0"/>
            </a:endParaRPr>
          </a:p>
          <a:p>
            <a:pPr marL="171450" indent="-171450" algn="just">
              <a:buFont typeface="Wingdings" panose="05000000000000000000" pitchFamily="2" charset="2"/>
              <a:buChar char="Ø"/>
            </a:pPr>
            <a:endParaRPr lang="en-US" sz="1800" b="1" dirty="0">
              <a:solidFill>
                <a:schemeClr val="tx1"/>
              </a:solidFill>
              <a:latin typeface="Candara" panose="020E0502030303020204" pitchFamily="34" charset="0"/>
            </a:endParaRPr>
          </a:p>
          <a:p>
            <a:pPr marL="171450" indent="-171450" algn="just">
              <a:buFont typeface="Wingdings" panose="05000000000000000000" pitchFamily="2" charset="2"/>
              <a:buChar char="Ø"/>
            </a:pPr>
            <a:endParaRPr lang="en-US" sz="1800" b="1" kern="0" dirty="0">
              <a:solidFill>
                <a:schemeClr val="tx1"/>
              </a:solidFill>
              <a:latin typeface="Candara" panose="020E0502030303020204" pitchFamily="34" charset="0"/>
              <a:cs typeface="Arial" panose="020B0604020202020204" pitchFamily="34" charset="0"/>
            </a:endParaRPr>
          </a:p>
          <a:p>
            <a:pPr marL="171450" indent="-171450" algn="just">
              <a:buFont typeface="Wingdings" panose="05000000000000000000" pitchFamily="2" charset="2"/>
              <a:buChar char="Ø"/>
            </a:pPr>
            <a:endParaRPr lang="tr-TR" sz="1800" b="1" u="sng" dirty="0">
              <a:solidFill>
                <a:schemeClr val="tx1"/>
              </a:solidFill>
              <a:latin typeface="Candara" panose="020E0502030303020204" pitchFamily="34" charset="0"/>
              <a:cs typeface="Times New Roman" panose="02020603050405020304" pitchFamily="18" charset="0"/>
            </a:endParaRPr>
          </a:p>
          <a:p>
            <a:pPr marL="171450" indent="-171450" algn="just">
              <a:buFont typeface="Wingdings" panose="05000000000000000000" pitchFamily="2" charset="2"/>
              <a:buChar char="Ø"/>
            </a:pPr>
            <a:endParaRPr lang="en-US" sz="1800" b="1" kern="0" dirty="0" smtClean="0">
              <a:solidFill>
                <a:schemeClr val="tx1"/>
              </a:solidFill>
              <a:latin typeface="Candara" panose="020E0502030303020204" pitchFamily="34" charset="0"/>
              <a:cs typeface="Arial" panose="020B0604020202020204" pitchFamily="34" charset="0"/>
            </a:endParaRPr>
          </a:p>
          <a:p>
            <a:pPr marL="171450" indent="-171450" algn="just">
              <a:buFont typeface="Wingdings" panose="05000000000000000000" pitchFamily="2" charset="2"/>
              <a:buChar char="Ø"/>
            </a:pPr>
            <a:endParaRPr lang="en-US" sz="1800" b="1" kern="0" dirty="0" smtClean="0">
              <a:solidFill>
                <a:schemeClr val="tx1"/>
              </a:solidFill>
              <a:latin typeface="Candara" panose="020E0502030303020204" pitchFamily="34" charset="0"/>
              <a:cs typeface="Arial" panose="020B0604020202020204" pitchFamily="34" charset="0"/>
            </a:endParaRPr>
          </a:p>
          <a:p>
            <a:pPr marL="171450" indent="-171450" algn="just">
              <a:buFont typeface="Wingdings" panose="05000000000000000000" pitchFamily="2" charset="2"/>
              <a:buChar char="Ø"/>
            </a:pPr>
            <a:endParaRPr lang="en-GB" sz="1800" b="1" dirty="0">
              <a:solidFill>
                <a:schemeClr val="tx1"/>
              </a:solidFill>
              <a:latin typeface="Candara" panose="020E0502030303020204" pitchFamily="34" charset="0"/>
              <a:cs typeface="Times New Roman" panose="02020603050405020304" pitchFamily="18" charset="0"/>
            </a:endParaRPr>
          </a:p>
        </p:txBody>
      </p:sp>
      <p:sp>
        <p:nvSpPr>
          <p:cNvPr id="6" name="TextBox 5"/>
          <p:cNvSpPr txBox="1"/>
          <p:nvPr/>
        </p:nvSpPr>
        <p:spPr>
          <a:xfrm>
            <a:off x="2292693" y="6342509"/>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17737" y="6604119"/>
            <a:ext cx="216024" cy="216024"/>
          </a:xfrm>
          <a:prstGeom prst="rect">
            <a:avLst/>
          </a:prstGeom>
          <a:solidFill>
            <a:schemeClr val="bg1"/>
          </a:solidFill>
          <a:ln>
            <a:solidFill>
              <a:schemeClr val="bg1"/>
            </a:solidFill>
          </a:ln>
        </p:spPr>
        <p:txBody>
          <a:bodyPr wrap="square" rtlCol="0">
            <a:spAutoFit/>
          </a:bodyPr>
          <a:lstStyle/>
          <a:p>
            <a:endParaRPr lang="en-US" dirty="0"/>
          </a:p>
        </p:txBody>
      </p:sp>
      <p:pic>
        <p:nvPicPr>
          <p:cNvPr id="9" name="Picture 8"/>
          <p:cNvPicPr>
            <a:picLocks noChangeAspect="1"/>
          </p:cNvPicPr>
          <p:nvPr/>
        </p:nvPicPr>
        <p:blipFill>
          <a:blip r:embed="rId2"/>
          <a:stretch>
            <a:fillRect/>
          </a:stretch>
        </p:blipFill>
        <p:spPr>
          <a:xfrm>
            <a:off x="7602996" y="320030"/>
            <a:ext cx="1066800" cy="361950"/>
          </a:xfrm>
          <a:prstGeom prst="rect">
            <a:avLst/>
          </a:prstGeom>
        </p:spPr>
      </p:pic>
      <p:pic>
        <p:nvPicPr>
          <p:cNvPr id="2" name="Picture 1"/>
          <p:cNvPicPr>
            <a:picLocks noChangeAspect="1"/>
          </p:cNvPicPr>
          <p:nvPr/>
        </p:nvPicPr>
        <p:blipFill>
          <a:blip r:embed="rId3"/>
          <a:stretch>
            <a:fillRect/>
          </a:stretch>
        </p:blipFill>
        <p:spPr>
          <a:xfrm>
            <a:off x="6622088" y="1509617"/>
            <a:ext cx="1870081"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stretch>
            <a:fillRect/>
          </a:stretch>
        </p:blipFill>
        <p:spPr>
          <a:xfrm>
            <a:off x="6588224" y="3645024"/>
            <a:ext cx="2081572" cy="133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5764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90430" y="404664"/>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dirty="0"/>
              <a:t>PPP Framework (1) </a:t>
            </a:r>
            <a:endParaRPr lang="en-US" sz="1800" dirty="0"/>
          </a:p>
        </p:txBody>
      </p:sp>
      <p:sp>
        <p:nvSpPr>
          <p:cNvPr id="10" name="TextBox 9"/>
          <p:cNvSpPr txBox="1"/>
          <p:nvPr/>
        </p:nvSpPr>
        <p:spPr>
          <a:xfrm>
            <a:off x="4196835" y="6553384"/>
            <a:ext cx="792088" cy="276999"/>
          </a:xfrm>
          <a:prstGeom prst="rect">
            <a:avLst/>
          </a:prstGeom>
          <a:solidFill>
            <a:schemeClr val="bg1"/>
          </a:solidFill>
        </p:spPr>
        <p:txBody>
          <a:bodyPr wrap="square" rtlCol="0">
            <a:spAutoFit/>
          </a:bodyPr>
          <a:lstStyle/>
          <a:p>
            <a:r>
              <a:rPr lang="en-US" sz="1200" dirty="0">
                <a:solidFill>
                  <a:schemeClr val="tx1"/>
                </a:solidFill>
              </a:rPr>
              <a:t>1</a:t>
            </a:r>
          </a:p>
        </p:txBody>
      </p:sp>
      <p:sp>
        <p:nvSpPr>
          <p:cNvPr id="3" name="TextBox 2"/>
          <p:cNvSpPr txBox="1"/>
          <p:nvPr/>
        </p:nvSpPr>
        <p:spPr>
          <a:xfrm>
            <a:off x="233261" y="1584581"/>
            <a:ext cx="8568952" cy="2239074"/>
          </a:xfrm>
          <a:prstGeom prst="rect">
            <a:avLst/>
          </a:prstGeom>
          <a:noFill/>
        </p:spPr>
        <p:txBody>
          <a:bodyPr wrap="square" rtlCol="0">
            <a:spAutoFit/>
          </a:bodyPr>
          <a:lstStyle/>
          <a:p>
            <a:pPr algn="just"/>
            <a:endParaRPr lang="tr-TR" sz="1150" dirty="0">
              <a:solidFill>
                <a:schemeClr val="tx1"/>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400" dirty="0">
                <a:solidFill>
                  <a:schemeClr val="tx1"/>
                </a:solidFill>
                <a:latin typeface="Candara" panose="020E0502030303020204" pitchFamily="34" charset="0"/>
                <a:cs typeface="Calibri" panose="020F0502020204030204" pitchFamily="34" charset="0"/>
              </a:rPr>
              <a:t>A PPP framework is best understood as the established procedures, rules and institutional responsibilities that determine how the government selects, implements and manages PPP projects. </a:t>
            </a:r>
            <a:endParaRPr lang="tr-TR" sz="1400" dirty="0">
              <a:solidFill>
                <a:schemeClr val="tx1"/>
              </a:solidFill>
              <a:latin typeface="Candara" panose="020E0502030303020204" pitchFamily="34" charset="0"/>
              <a:cs typeface="Calibri" panose="020F0502020204030204" pitchFamily="34" charset="0"/>
            </a:endParaRPr>
          </a:p>
          <a:p>
            <a:pPr marL="171450" indent="-171450" algn="just">
              <a:buFont typeface="Arial" panose="020B0604020202020204" pitchFamily="34" charset="0"/>
              <a:buChar char="•"/>
            </a:pPr>
            <a:endParaRPr lang="tr-TR" sz="1400" dirty="0">
              <a:solidFill>
                <a:schemeClr val="tx1"/>
              </a:solidFill>
              <a:latin typeface="Candara" panose="020E0502030303020204" pitchFamily="34" charset="0"/>
              <a:cs typeface="Calibri" panose="020F0502020204030204" pitchFamily="34" charset="0"/>
            </a:endParaRPr>
          </a:p>
          <a:p>
            <a:pPr marL="171450" indent="-171450" algn="just">
              <a:buFont typeface="Arial" panose="020B0604020202020204" pitchFamily="34" charset="0"/>
              <a:buChar char="•"/>
            </a:pPr>
            <a:r>
              <a:rPr lang="en-US" sz="1400" dirty="0">
                <a:solidFill>
                  <a:schemeClr val="tx1"/>
                </a:solidFill>
                <a:latin typeface="Candara" panose="020E0502030303020204" pitchFamily="34" charset="0"/>
                <a:cs typeface="Calibri" panose="020F0502020204030204" pitchFamily="34" charset="0"/>
              </a:rPr>
              <a:t>By defining institutional responsibilities, a PPP framework makes institutions accountable for their role in procedures and rules, good PPP practice can be established within the government. </a:t>
            </a:r>
          </a:p>
          <a:p>
            <a:pPr algn="just"/>
            <a:endParaRPr lang="tr-TR" sz="1400" dirty="0">
              <a:solidFill>
                <a:schemeClr val="tx1"/>
              </a:solidFill>
              <a:latin typeface="Candara" panose="020E0502030303020204" pitchFamily="34" charset="0"/>
              <a:cs typeface="Calibri" panose="020F0502020204030204" pitchFamily="34" charset="0"/>
            </a:endParaRPr>
          </a:p>
          <a:p>
            <a:pPr marL="171450" indent="-171450" algn="just">
              <a:buFont typeface="Arial" panose="020B0604020202020204" pitchFamily="34" charset="0"/>
              <a:buChar char="•"/>
            </a:pPr>
            <a:r>
              <a:rPr lang="en-US" sz="1400" dirty="0">
                <a:solidFill>
                  <a:schemeClr val="tx1"/>
                </a:solidFill>
                <a:latin typeface="Candara" panose="020E0502030303020204" pitchFamily="34" charset="0"/>
                <a:cs typeface="Calibri" panose="020F0502020204030204" pitchFamily="34" charset="0"/>
              </a:rPr>
              <a:t>A good PPP framework lets the market know how PPP projects will be developed, and how bids will be assessed. This can lead to more competitive procurement and better value for the public.</a:t>
            </a:r>
            <a:endParaRPr lang="tr-TR" sz="1400" dirty="0">
              <a:solidFill>
                <a:schemeClr val="tx1"/>
              </a:solidFill>
              <a:latin typeface="Candara" panose="020E0502030303020204" pitchFamily="34" charset="0"/>
              <a:cs typeface="Calibri" panose="020F0502020204030204" pitchFamily="34" charset="0"/>
            </a:endParaRPr>
          </a:p>
          <a:p>
            <a:pPr algn="just"/>
            <a:endParaRPr lang="tr-TR" sz="1600" b="1" dirty="0">
              <a:solidFill>
                <a:schemeClr val="tx1"/>
              </a:solidFill>
              <a:latin typeface="Candara" panose="020E0502030303020204" pitchFamily="34" charset="0"/>
              <a:cs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602996" y="320030"/>
            <a:ext cx="1066800" cy="361950"/>
          </a:xfrm>
          <a:prstGeom prst="rect">
            <a:avLst/>
          </a:prstGeom>
        </p:spPr>
      </p:pic>
      <p:sp>
        <p:nvSpPr>
          <p:cNvPr id="14" name="TextBox 13"/>
          <p:cNvSpPr txBox="1"/>
          <p:nvPr/>
        </p:nvSpPr>
        <p:spPr>
          <a:xfrm>
            <a:off x="2292693" y="6342509"/>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884368" y="6453336"/>
            <a:ext cx="504056" cy="276999"/>
          </a:xfrm>
          <a:prstGeom prst="rect">
            <a:avLst/>
          </a:prstGeom>
          <a:noFill/>
        </p:spPr>
        <p:txBody>
          <a:bodyPr wrap="square" rtlCol="0">
            <a:spAutoFit/>
          </a:bodyPr>
          <a:lstStyle/>
          <a:p>
            <a:r>
              <a:rPr lang="tr-TR" sz="1200" dirty="0">
                <a:solidFill>
                  <a:schemeClr val="tx1"/>
                </a:solidFill>
                <a:latin typeface="Times New Roman" panose="02020603050405020304" pitchFamily="18" charset="0"/>
                <a:cs typeface="Times New Roman" panose="02020603050405020304" pitchFamily="18" charset="0"/>
              </a:rPr>
              <a:t>1</a:t>
            </a: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9" name="Picture 3">
            <a:extLst>
              <a:ext uri="{FF2B5EF4-FFF2-40B4-BE49-F238E27FC236}">
                <a16:creationId xmlns:a16="http://schemas.microsoft.com/office/drawing/2014/main" id="{D595B918-722F-4BA6-A4CB-2251B85D6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262" y="4495445"/>
            <a:ext cx="2129766" cy="144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1" name="Picture 4">
            <a:extLst>
              <a:ext uri="{FF2B5EF4-FFF2-40B4-BE49-F238E27FC236}">
                <a16:creationId xmlns:a16="http://schemas.microsoft.com/office/drawing/2014/main" id="{77045BE7-FE2B-4E45-A4F2-9AB1FE959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778" y="4489150"/>
            <a:ext cx="2029122" cy="144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6" name="Picture 5">
            <a:extLst>
              <a:ext uri="{FF2B5EF4-FFF2-40B4-BE49-F238E27FC236}">
                <a16:creationId xmlns:a16="http://schemas.microsoft.com/office/drawing/2014/main" id="{998F26F3-3FD9-46D4-A0F4-792CBD3E20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2650" y="4489150"/>
            <a:ext cx="1975088" cy="144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517737" y="6604119"/>
            <a:ext cx="216024" cy="216024"/>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3700769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90431" y="365002"/>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dirty="0"/>
              <a:t>PPP Framework (2) </a:t>
            </a:r>
            <a:endParaRPr lang="en-US" sz="1800" dirty="0"/>
          </a:p>
        </p:txBody>
      </p:sp>
      <p:sp>
        <p:nvSpPr>
          <p:cNvPr id="10" name="TextBox 9"/>
          <p:cNvSpPr txBox="1"/>
          <p:nvPr/>
        </p:nvSpPr>
        <p:spPr>
          <a:xfrm>
            <a:off x="4196835" y="6553384"/>
            <a:ext cx="792088" cy="276999"/>
          </a:xfrm>
          <a:prstGeom prst="rect">
            <a:avLst/>
          </a:prstGeom>
          <a:solidFill>
            <a:schemeClr val="bg1"/>
          </a:solidFill>
        </p:spPr>
        <p:txBody>
          <a:bodyPr wrap="square" rtlCol="0">
            <a:spAutoFit/>
          </a:bodyPr>
          <a:lstStyle/>
          <a:p>
            <a:r>
              <a:rPr lang="en-US" sz="1200" dirty="0">
                <a:solidFill>
                  <a:schemeClr val="tx1"/>
                </a:solidFill>
              </a:rPr>
              <a:t>1</a:t>
            </a:r>
          </a:p>
        </p:txBody>
      </p:sp>
      <p:sp>
        <p:nvSpPr>
          <p:cNvPr id="3" name="TextBox 2"/>
          <p:cNvSpPr txBox="1"/>
          <p:nvPr/>
        </p:nvSpPr>
        <p:spPr>
          <a:xfrm>
            <a:off x="147838" y="931389"/>
            <a:ext cx="5864322" cy="5186035"/>
          </a:xfrm>
          <a:prstGeom prst="rect">
            <a:avLst/>
          </a:prstGeom>
          <a:noFill/>
        </p:spPr>
        <p:txBody>
          <a:bodyPr wrap="square" rtlCol="0">
            <a:spAutoFit/>
          </a:bodyPr>
          <a:lstStyle/>
          <a:p>
            <a:pPr algn="just"/>
            <a:endParaRPr lang="tr-TR" sz="1150" dirty="0">
              <a:solidFill>
                <a:schemeClr val="tx1"/>
              </a:solidFill>
              <a:latin typeface="Calibri" panose="020F0502020204030204" pitchFamily="34" charset="0"/>
              <a:cs typeface="Calibri" panose="020F0502020204030204" pitchFamily="34" charset="0"/>
            </a:endParaRPr>
          </a:p>
          <a:p>
            <a:pPr algn="just"/>
            <a:r>
              <a:rPr lang="en-US" sz="1400" dirty="0">
                <a:solidFill>
                  <a:schemeClr val="tx1"/>
                </a:solidFill>
                <a:latin typeface="Candara" panose="020E0502030303020204" pitchFamily="34" charset="0"/>
                <a:cs typeface="Calibri" panose="020F0502020204030204" pitchFamily="34" charset="0"/>
              </a:rPr>
              <a:t>The PPP framework will need to be developed taking into account the legislative and administrative contexts. The PPP framework will often be embodied in </a:t>
            </a:r>
            <a:r>
              <a:rPr lang="en-US" sz="1400" b="1" dirty="0">
                <a:solidFill>
                  <a:schemeClr val="tx1"/>
                </a:solidFill>
                <a:latin typeface="Candara" panose="020E0502030303020204" pitchFamily="34" charset="0"/>
                <a:cs typeface="Calibri" panose="020F0502020204030204" pitchFamily="34" charset="0"/>
              </a:rPr>
              <a:t>PPP specific policy documents or legislation. </a:t>
            </a:r>
            <a:r>
              <a:rPr lang="en-US" sz="1400" dirty="0">
                <a:solidFill>
                  <a:schemeClr val="tx1"/>
                </a:solidFill>
                <a:latin typeface="Candara" panose="020E0502030303020204" pitchFamily="34" charset="0"/>
                <a:cs typeface="Calibri" panose="020F0502020204030204" pitchFamily="34" charset="0"/>
              </a:rPr>
              <a:t>PPP frameworks typically define;</a:t>
            </a:r>
          </a:p>
          <a:p>
            <a:pPr marL="171450" indent="-171450" algn="just">
              <a:buFont typeface="Arial" panose="020B0604020202020204" pitchFamily="34" charset="0"/>
              <a:buChar char="•"/>
            </a:pPr>
            <a:endParaRPr lang="tr-TR" sz="1400" dirty="0">
              <a:solidFill>
                <a:schemeClr val="tx1"/>
              </a:solidFill>
              <a:latin typeface="Candara" panose="020E0502030303020204" pitchFamily="34" charset="0"/>
              <a:cs typeface="Calibri" panose="020F0502020204030204" pitchFamily="34" charset="0"/>
            </a:endParaRPr>
          </a:p>
          <a:p>
            <a:pPr marL="171450" indent="-171450" algn="just">
              <a:buFont typeface="Arial" panose="020B0604020202020204" pitchFamily="34" charset="0"/>
              <a:buChar char="•"/>
            </a:pPr>
            <a:r>
              <a:rPr lang="en-US" sz="1400" b="1" dirty="0">
                <a:solidFill>
                  <a:schemeClr val="tx1"/>
                </a:solidFill>
                <a:latin typeface="Candara" panose="020E0502030303020204" pitchFamily="34" charset="0"/>
                <a:cs typeface="Calibri" panose="020F0502020204030204" pitchFamily="34" charset="0"/>
              </a:rPr>
              <a:t>Procedures: </a:t>
            </a:r>
            <a:r>
              <a:rPr lang="en-US" sz="1400" dirty="0">
                <a:solidFill>
                  <a:schemeClr val="tx1"/>
                </a:solidFill>
                <a:latin typeface="Candara" panose="020E0502030303020204" pitchFamily="34" charset="0"/>
                <a:cs typeface="Calibri" panose="020F0502020204030204" pitchFamily="34" charset="0"/>
              </a:rPr>
              <a:t>What things need to be done, by whom, in what order, to allow the right decision to be made and the right actions to be taken? For example, the Appraisal Phase could set out how a specified agency in government will gather and process information to assess whether the project would be best done as a PPP. </a:t>
            </a:r>
            <a:endParaRPr lang="tr-TR" sz="1400" dirty="0">
              <a:solidFill>
                <a:schemeClr val="tx1"/>
              </a:solidFill>
              <a:latin typeface="Candara" panose="020E0502030303020204" pitchFamily="34" charset="0"/>
              <a:cs typeface="Calibri" panose="020F0502020204030204" pitchFamily="34" charset="0"/>
            </a:endParaRPr>
          </a:p>
          <a:p>
            <a:pPr marL="171450" indent="-171450" algn="just">
              <a:buFont typeface="Arial" panose="020B0604020202020204" pitchFamily="34" charset="0"/>
              <a:buChar char="•"/>
            </a:pPr>
            <a:endParaRPr lang="tr-TR" sz="1400" dirty="0">
              <a:solidFill>
                <a:schemeClr val="tx1"/>
              </a:solidFill>
              <a:latin typeface="Candara" panose="020E0502030303020204" pitchFamily="34" charset="0"/>
              <a:cs typeface="Calibri" panose="020F0502020204030204" pitchFamily="34" charset="0"/>
            </a:endParaRPr>
          </a:p>
          <a:p>
            <a:pPr marL="171450" indent="-171450" algn="just">
              <a:buFont typeface="Arial" panose="020B0604020202020204" pitchFamily="34" charset="0"/>
              <a:buChar char="•"/>
            </a:pPr>
            <a:r>
              <a:rPr lang="en-US" sz="1400" b="1" dirty="0">
                <a:solidFill>
                  <a:schemeClr val="tx1"/>
                </a:solidFill>
                <a:latin typeface="Candara" panose="020E0502030303020204" pitchFamily="34" charset="0"/>
                <a:cs typeface="Calibri" panose="020F0502020204030204" pitchFamily="34" charset="0"/>
              </a:rPr>
              <a:t>Decision criteria: </a:t>
            </a:r>
            <a:r>
              <a:rPr lang="en-US" sz="1400" dirty="0">
                <a:solidFill>
                  <a:schemeClr val="tx1"/>
                </a:solidFill>
                <a:latin typeface="Candara" panose="020E0502030303020204" pitchFamily="34" charset="0"/>
                <a:cs typeface="Calibri" panose="020F0502020204030204" pitchFamily="34" charset="0"/>
              </a:rPr>
              <a:t>How will decisions be made at each step? Again, at the Appraisal Phase, one criterion should be “whether the public interest will be better served by doing this as a PPP or as a conventional public sector project”. </a:t>
            </a:r>
            <a:endParaRPr lang="tr-TR" sz="1400" dirty="0">
              <a:solidFill>
                <a:schemeClr val="tx1"/>
              </a:solidFill>
              <a:latin typeface="Candara" panose="020E0502030303020204" pitchFamily="34" charset="0"/>
              <a:cs typeface="Calibri" panose="020F0502020204030204" pitchFamily="34" charset="0"/>
            </a:endParaRPr>
          </a:p>
          <a:p>
            <a:pPr marL="171450" indent="-171450" algn="just">
              <a:buFont typeface="Arial" panose="020B0604020202020204" pitchFamily="34" charset="0"/>
              <a:buChar char="•"/>
            </a:pPr>
            <a:endParaRPr lang="tr-TR" sz="1400" dirty="0">
              <a:solidFill>
                <a:schemeClr val="tx1"/>
              </a:solidFill>
              <a:latin typeface="Candara" panose="020E0502030303020204" pitchFamily="34" charset="0"/>
              <a:cs typeface="Calibri" panose="020F0502020204030204" pitchFamily="34" charset="0"/>
            </a:endParaRPr>
          </a:p>
          <a:p>
            <a:pPr marL="171450" indent="-171450" algn="just">
              <a:buFont typeface="Arial" panose="020B0604020202020204" pitchFamily="34" charset="0"/>
              <a:buChar char="•"/>
            </a:pPr>
            <a:r>
              <a:rPr lang="en-US" sz="1400" b="1" dirty="0">
                <a:solidFill>
                  <a:schemeClr val="tx1"/>
                </a:solidFill>
                <a:latin typeface="Candara" panose="020E0502030303020204" pitchFamily="34" charset="0"/>
                <a:cs typeface="Calibri" panose="020F0502020204030204" pitchFamily="34" charset="0"/>
              </a:rPr>
              <a:t>Institutional responsibilities: </a:t>
            </a:r>
            <a:r>
              <a:rPr lang="en-US" sz="1400" dirty="0">
                <a:solidFill>
                  <a:schemeClr val="tx1"/>
                </a:solidFill>
                <a:latin typeface="Candara" panose="020E0502030303020204" pitchFamily="34" charset="0"/>
                <a:cs typeface="Calibri" panose="020F0502020204030204" pitchFamily="34" charset="0"/>
              </a:rPr>
              <a:t>Which entities are responsible for which tasks and objectives? For example, a specialist PPP unit may be responsible for assessing whether a project is best done as a PPP or not; the cabinet may be responsible for making a decision at to whether a project should proceed as a PPP; the ministry of finance may have a responsibility to advise on fiscal commitments made to a PPP project. </a:t>
            </a:r>
            <a:endParaRPr lang="tr-TR" sz="1400" dirty="0">
              <a:solidFill>
                <a:schemeClr val="tx1"/>
              </a:solidFill>
              <a:latin typeface="Candara" panose="020E0502030303020204" pitchFamily="34" charset="0"/>
              <a:cs typeface="Calibri" panose="020F0502020204030204" pitchFamily="34" charset="0"/>
            </a:endParaRPr>
          </a:p>
          <a:p>
            <a:pPr lvl="1" algn="just"/>
            <a:endParaRPr lang="tr-TR" sz="1150" dirty="0">
              <a:solidFill>
                <a:schemeClr val="tx1"/>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602996" y="320030"/>
            <a:ext cx="1066800" cy="361950"/>
          </a:xfrm>
          <a:prstGeom prst="rect">
            <a:avLst/>
          </a:prstGeom>
        </p:spPr>
      </p:pic>
      <p:sp>
        <p:nvSpPr>
          <p:cNvPr id="15" name="TextBox 14"/>
          <p:cNvSpPr txBox="1"/>
          <p:nvPr/>
        </p:nvSpPr>
        <p:spPr>
          <a:xfrm>
            <a:off x="7884368" y="6453336"/>
            <a:ext cx="504056" cy="276999"/>
          </a:xfrm>
          <a:prstGeom prst="rect">
            <a:avLst/>
          </a:prstGeom>
          <a:noFill/>
        </p:spPr>
        <p:txBody>
          <a:bodyPr wrap="square" rtlCol="0">
            <a:spAutoFit/>
          </a:bodyPr>
          <a:lstStyle/>
          <a:p>
            <a:r>
              <a:rPr lang="tr-TR" sz="1200" dirty="0">
                <a:solidFill>
                  <a:schemeClr val="tx1"/>
                </a:solidFill>
                <a:latin typeface="Times New Roman" panose="02020603050405020304" pitchFamily="18" charset="0"/>
                <a:cs typeface="Times New Roman" panose="02020603050405020304" pitchFamily="18" charset="0"/>
              </a:rPr>
              <a:t>2</a:t>
            </a: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74E54EFA-1660-4134-8096-D38A62D875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9104" y="2149641"/>
            <a:ext cx="2627784" cy="1279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CF742AF-FEB6-4096-AA56-31BBFD87A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8880" y="3963345"/>
            <a:ext cx="2088232" cy="154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292693" y="6342509"/>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517737" y="6604119"/>
            <a:ext cx="216024" cy="216024"/>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1704884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Elbow Connector 28"/>
          <p:cNvCxnSpPr>
            <a:stCxn id="15" idx="3"/>
            <a:endCxn id="11" idx="3"/>
          </p:cNvCxnSpPr>
          <p:nvPr/>
        </p:nvCxnSpPr>
        <p:spPr bwMode="auto">
          <a:xfrm flipV="1">
            <a:off x="2915816" y="4725144"/>
            <a:ext cx="792088" cy="1513343"/>
          </a:xfrm>
          <a:prstGeom prst="bentConnector3">
            <a:avLst>
              <a:gd name="adj1" fmla="val 128860"/>
            </a:avLst>
          </a:prstGeom>
          <a:noFill/>
          <a:ln w="9525" cap="flat" cmpd="sng" algn="ctr">
            <a:solidFill>
              <a:schemeClr val="tx1"/>
            </a:solidFill>
            <a:prstDash val="solid"/>
            <a:round/>
            <a:headEnd type="none" w="med" len="med"/>
            <a:tailEnd type="none" w="med" len="med"/>
          </a:ln>
          <a:effectLst/>
        </p:spPr>
      </p:cxnSp>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en-US" sz="1800" kern="0" dirty="0">
                <a:ea typeface="+mn-ea"/>
                <a:cs typeface="Arial" panose="020B0604020202020204" pitchFamily="34" charset="0"/>
              </a:rPr>
              <a:t>Public</a:t>
            </a:r>
            <a:r>
              <a:rPr lang="tr-TR" sz="1800" kern="0" dirty="0">
                <a:ea typeface="+mn-ea"/>
                <a:cs typeface="Arial" panose="020B0604020202020204" pitchFamily="34" charset="0"/>
              </a:rPr>
              <a:t> </a:t>
            </a:r>
            <a:r>
              <a:rPr lang="en-US" sz="1800" kern="0" dirty="0">
                <a:ea typeface="+mn-ea"/>
                <a:cs typeface="Arial" panose="020B0604020202020204" pitchFamily="34" charset="0"/>
              </a:rPr>
              <a:t>-</a:t>
            </a:r>
            <a:r>
              <a:rPr lang="tr-TR" sz="1800" kern="0" dirty="0">
                <a:ea typeface="+mn-ea"/>
                <a:cs typeface="Arial" panose="020B0604020202020204" pitchFamily="34" charset="0"/>
              </a:rPr>
              <a:t> </a:t>
            </a:r>
            <a:r>
              <a:rPr lang="en-US" sz="1800" kern="0" dirty="0">
                <a:ea typeface="+mn-ea"/>
                <a:cs typeface="Arial" panose="020B0604020202020204" pitchFamily="34" charset="0"/>
              </a:rPr>
              <a:t>Private Partnership </a:t>
            </a:r>
            <a:r>
              <a:rPr lang="tr-TR" sz="1800" kern="0" dirty="0">
                <a:ea typeface="+mn-ea"/>
                <a:cs typeface="Arial" panose="020B0604020202020204" pitchFamily="34" charset="0"/>
              </a:rPr>
              <a:t>Model</a:t>
            </a:r>
            <a:endParaRPr lang="en-US" sz="1800" kern="0" dirty="0">
              <a:ea typeface="+mn-ea"/>
              <a:cs typeface="Arial" panose="020B0604020202020204" pitchFamily="34" charset="0"/>
            </a:endParaRPr>
          </a:p>
        </p:txBody>
      </p:sp>
      <p:sp>
        <p:nvSpPr>
          <p:cNvPr id="13" name="Dikdörtgen 5"/>
          <p:cNvSpPr/>
          <p:nvPr/>
        </p:nvSpPr>
        <p:spPr>
          <a:xfrm>
            <a:off x="283587" y="1403335"/>
            <a:ext cx="6376645" cy="3277820"/>
          </a:xfrm>
          <a:prstGeom prst="rect">
            <a:avLst/>
          </a:prstGeom>
        </p:spPr>
        <p:txBody>
          <a:bodyPr wrap="square">
            <a:spAutoFit/>
          </a:bodyPr>
          <a:lstStyle/>
          <a:p>
            <a:pPr algn="just"/>
            <a:r>
              <a:rPr lang="en-GB" sz="1150" b="1" u="sng" dirty="0">
                <a:solidFill>
                  <a:schemeClr val="tx1"/>
                </a:solidFill>
                <a:latin typeface="Candara" panose="020E0502030303020204" pitchFamily="34" charset="0"/>
                <a:cs typeface="Times New Roman" panose="02020603050405020304" pitchFamily="18" charset="0"/>
              </a:rPr>
              <a:t>PPPs as a Definition:</a:t>
            </a:r>
          </a:p>
          <a:p>
            <a:pPr algn="just"/>
            <a:endParaRPr lang="en-GB" sz="1150" b="1" u="sng" dirty="0">
              <a:solidFill>
                <a:schemeClr val="tx1"/>
              </a:solidFill>
              <a:latin typeface="Candara" panose="020E0502030303020204" pitchFamily="34" charset="0"/>
              <a:cs typeface="Times New Roman" panose="02020603050405020304" pitchFamily="18" charset="0"/>
            </a:endParaRPr>
          </a:p>
          <a:p>
            <a:pPr algn="just"/>
            <a:r>
              <a:rPr lang="en-GB" sz="1150" dirty="0">
                <a:solidFill>
                  <a:schemeClr val="tx1"/>
                </a:solidFill>
                <a:latin typeface="Candara" panose="020E0502030303020204" pitchFamily="34" charset="0"/>
                <a:cs typeface="Times New Roman" panose="02020603050405020304" pitchFamily="18" charset="0"/>
              </a:rPr>
              <a:t>A long-term contract between a private party and a government entity, for providing a public asset or service, in which the private party bears significant risk and management responsibility and remuneration is linked to performance. PPP is regarded as a method for procuring and delivering both public assets. </a:t>
            </a:r>
          </a:p>
          <a:p>
            <a:pPr algn="just"/>
            <a:endParaRPr lang="en-GB" sz="1150" dirty="0">
              <a:solidFill>
                <a:schemeClr val="tx1"/>
              </a:solidFill>
              <a:latin typeface="Candara" panose="020E0502030303020204" pitchFamily="34" charset="0"/>
              <a:cs typeface="Times New Roman" panose="02020603050405020304" pitchFamily="18" charset="0"/>
            </a:endParaRPr>
          </a:p>
          <a:p>
            <a:pPr algn="just"/>
            <a:r>
              <a:rPr lang="en-GB" sz="1150" dirty="0">
                <a:solidFill>
                  <a:schemeClr val="tx1"/>
                </a:solidFill>
                <a:latin typeface="Candara" panose="020E0502030303020204" pitchFamily="34" charset="0"/>
                <a:cs typeface="Times New Roman" panose="02020603050405020304" pitchFamily="18" charset="0"/>
              </a:rPr>
              <a:t>PPP is an alternative procurement method being adopted for public infrastructure development worldwide. In PPP method, public sector invites private agencies to bring their capital and technical assets for executing public projects. PPP is being popularized worldwide for its potential benefits. </a:t>
            </a:r>
          </a:p>
          <a:p>
            <a:pPr algn="just"/>
            <a:endParaRPr lang="en-GB" sz="1150" dirty="0">
              <a:solidFill>
                <a:schemeClr val="tx1"/>
              </a:solidFill>
              <a:latin typeface="Candara" panose="020E0502030303020204" pitchFamily="34" charset="0"/>
              <a:cs typeface="Times New Roman" panose="02020603050405020304" pitchFamily="18" charset="0"/>
            </a:endParaRPr>
          </a:p>
          <a:p>
            <a:pPr algn="just"/>
            <a:r>
              <a:rPr lang="en-GB" sz="1150" b="1" dirty="0">
                <a:solidFill>
                  <a:schemeClr val="tx1"/>
                </a:solidFill>
                <a:latin typeface="Candara" panose="020E0502030303020204" pitchFamily="34" charset="0"/>
                <a:cs typeface="Times New Roman" panose="02020603050405020304" pitchFamily="18" charset="0"/>
              </a:rPr>
              <a:t>Public-private partnership (PPP)</a:t>
            </a:r>
            <a:r>
              <a:rPr lang="en-GB" sz="1150" dirty="0">
                <a:solidFill>
                  <a:schemeClr val="tx1"/>
                </a:solidFill>
                <a:latin typeface="Candara" panose="020E0502030303020204" pitchFamily="34" charset="0"/>
                <a:cs typeface="Times New Roman" panose="02020603050405020304" pitchFamily="18" charset="0"/>
              </a:rPr>
              <a:t> means that the government and the private sector enter into </a:t>
            </a:r>
            <a:r>
              <a:rPr lang="en-GB" sz="1150" u="sng" dirty="0">
                <a:solidFill>
                  <a:schemeClr val="tx1"/>
                </a:solidFill>
                <a:latin typeface="Candara" panose="020E0502030303020204" pitchFamily="34" charset="0"/>
                <a:cs typeface="Times New Roman" panose="02020603050405020304" pitchFamily="18" charset="0"/>
              </a:rPr>
              <a:t>long-term collaboration on government building and infrastructure projects</a:t>
            </a:r>
            <a:r>
              <a:rPr lang="en-GB" sz="1150" dirty="0">
                <a:solidFill>
                  <a:schemeClr val="tx1"/>
                </a:solidFill>
                <a:latin typeface="Candara" panose="020E0502030303020204" pitchFamily="34" charset="0"/>
                <a:cs typeface="Times New Roman" panose="02020603050405020304" pitchFamily="18" charset="0"/>
              </a:rPr>
              <a:t>. The goal of these partnerships is to produce better-quality end products at lower cost. Tasks and risks are shared, and each party is responsible for the tasks it is best equipped to perform, as well as for the associated risks.</a:t>
            </a:r>
          </a:p>
          <a:p>
            <a:pPr algn="just"/>
            <a:r>
              <a:rPr lang="en-GB" sz="1150" dirty="0">
                <a:solidFill>
                  <a:schemeClr val="tx1"/>
                </a:solidFill>
                <a:latin typeface="Candara" panose="020E0502030303020204" pitchFamily="34" charset="0"/>
                <a:cs typeface="Times New Roman" panose="02020603050405020304" pitchFamily="18" charset="0"/>
              </a:rPr>
              <a:t>		</a:t>
            </a:r>
          </a:p>
          <a:p>
            <a:pPr algn="just"/>
            <a:r>
              <a:rPr lang="en-GB" sz="1150" dirty="0">
                <a:solidFill>
                  <a:schemeClr val="tx1"/>
                </a:solidFill>
                <a:latin typeface="Candara" panose="020E0502030303020204" pitchFamily="34" charset="0"/>
                <a:cs typeface="Times New Roman" panose="02020603050405020304" pitchFamily="18" charset="0"/>
              </a:rPr>
              <a:t> </a:t>
            </a:r>
          </a:p>
        </p:txBody>
      </p:sp>
      <p:pic>
        <p:nvPicPr>
          <p:cNvPr id="6" name="Picture 5"/>
          <p:cNvPicPr>
            <a:picLocks noChangeAspect="1"/>
          </p:cNvPicPr>
          <p:nvPr/>
        </p:nvPicPr>
        <p:blipFill>
          <a:blip r:embed="rId2"/>
          <a:stretch>
            <a:fillRect/>
          </a:stretch>
        </p:blipFill>
        <p:spPr>
          <a:xfrm>
            <a:off x="6804248" y="1576022"/>
            <a:ext cx="1548000" cy="103956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p:cNvPicPr>
            <a:picLocks noChangeAspect="1"/>
          </p:cNvPicPr>
          <p:nvPr/>
        </p:nvPicPr>
        <p:blipFill>
          <a:blip r:embed="rId3"/>
          <a:stretch>
            <a:fillRect/>
          </a:stretch>
        </p:blipFill>
        <p:spPr>
          <a:xfrm>
            <a:off x="6804248" y="4079368"/>
            <a:ext cx="1548000" cy="10847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p:cNvPicPr>
            <a:picLocks noChangeAspect="1"/>
          </p:cNvPicPr>
          <p:nvPr/>
        </p:nvPicPr>
        <p:blipFill>
          <a:blip r:embed="rId4"/>
          <a:stretch>
            <a:fillRect/>
          </a:stretch>
        </p:blipFill>
        <p:spPr>
          <a:xfrm>
            <a:off x="6804248" y="2831323"/>
            <a:ext cx="1548000" cy="105247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ounded Rectangle 2"/>
          <p:cNvSpPr/>
          <p:nvPr/>
        </p:nvSpPr>
        <p:spPr bwMode="auto">
          <a:xfrm>
            <a:off x="1187624" y="4509120"/>
            <a:ext cx="1008112" cy="432048"/>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dirty="0">
                <a:ln>
                  <a:noFill/>
                </a:ln>
                <a:solidFill>
                  <a:schemeClr val="bg1"/>
                </a:solidFill>
                <a:effectLst/>
                <a:latin typeface="Arial" pitchFamily="-111" charset="0"/>
                <a:ea typeface="方正大黑简体" pitchFamily="2" charset="-122"/>
                <a:cs typeface="方正大黑简体" pitchFamily="2" charset="-122"/>
              </a:rPr>
              <a:t>Public</a:t>
            </a:r>
            <a:endParaRPr kumimoji="0" lang="en-US" sz="1500" b="0" i="0" u="none" strike="noStrike" cap="none" normalizeH="0" baseline="0" dirty="0">
              <a:ln>
                <a:noFill/>
              </a:ln>
              <a:solidFill>
                <a:schemeClr val="bg1"/>
              </a:solidFill>
              <a:effectLst/>
              <a:latin typeface="Arial" pitchFamily="-111" charset="0"/>
              <a:ea typeface="方正大黑简体" pitchFamily="2" charset="-122"/>
              <a:cs typeface="方正大黑简体" pitchFamily="2" charset="-122"/>
            </a:endParaRPr>
          </a:p>
        </p:txBody>
      </p:sp>
      <p:sp>
        <p:nvSpPr>
          <p:cNvPr id="11" name="Rounded Rectangle 10"/>
          <p:cNvSpPr/>
          <p:nvPr/>
        </p:nvSpPr>
        <p:spPr bwMode="auto">
          <a:xfrm>
            <a:off x="2699792" y="4509120"/>
            <a:ext cx="1008112" cy="432048"/>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500" dirty="0">
                <a:solidFill>
                  <a:schemeClr val="bg1"/>
                </a:solidFill>
                <a:latin typeface="Arial" pitchFamily="-111" charset="0"/>
                <a:cs typeface="方正大黑简体" pitchFamily="2" charset="-122"/>
              </a:rPr>
              <a:t>Private</a:t>
            </a:r>
            <a:endParaRPr kumimoji="0" lang="en-US" sz="1500" b="0" i="0" u="none" strike="noStrike" cap="none" normalizeH="0" baseline="0" dirty="0">
              <a:ln>
                <a:noFill/>
              </a:ln>
              <a:solidFill>
                <a:schemeClr val="bg1"/>
              </a:solidFill>
              <a:effectLst/>
              <a:latin typeface="Arial" pitchFamily="-111" charset="0"/>
              <a:ea typeface="方正大黑简体" pitchFamily="2" charset="-122"/>
              <a:cs typeface="方正大黑简体" pitchFamily="2" charset="-122"/>
            </a:endParaRPr>
          </a:p>
        </p:txBody>
      </p:sp>
      <p:sp>
        <p:nvSpPr>
          <p:cNvPr id="14" name="Rounded Rectangle 13"/>
          <p:cNvSpPr/>
          <p:nvPr/>
        </p:nvSpPr>
        <p:spPr bwMode="auto">
          <a:xfrm>
            <a:off x="1907704" y="5284249"/>
            <a:ext cx="1008112" cy="432048"/>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dirty="0">
                <a:ln>
                  <a:noFill/>
                </a:ln>
                <a:solidFill>
                  <a:schemeClr val="bg1"/>
                </a:solidFill>
                <a:effectLst/>
                <a:latin typeface="Arial" pitchFamily="-111" charset="0"/>
                <a:ea typeface="方正大黑简体" pitchFamily="2" charset="-122"/>
                <a:cs typeface="方正大黑简体" pitchFamily="2" charset="-122"/>
              </a:rPr>
              <a:t>PPP</a:t>
            </a:r>
            <a:endParaRPr kumimoji="0" lang="en-US" sz="1500" b="0" i="0" u="none" strike="noStrike" cap="none" normalizeH="0" baseline="0" dirty="0">
              <a:ln>
                <a:noFill/>
              </a:ln>
              <a:solidFill>
                <a:schemeClr val="bg1"/>
              </a:solidFill>
              <a:effectLst/>
              <a:latin typeface="Arial" pitchFamily="-111" charset="0"/>
              <a:ea typeface="方正大黑简体" pitchFamily="2" charset="-122"/>
              <a:cs typeface="方正大黑简体" pitchFamily="2" charset="-122"/>
            </a:endParaRPr>
          </a:p>
        </p:txBody>
      </p:sp>
      <p:sp>
        <p:nvSpPr>
          <p:cNvPr id="15" name="Rounded Rectangle 14"/>
          <p:cNvSpPr/>
          <p:nvPr/>
        </p:nvSpPr>
        <p:spPr bwMode="auto">
          <a:xfrm>
            <a:off x="1907704" y="6022463"/>
            <a:ext cx="1008112" cy="432048"/>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dirty="0">
                <a:ln>
                  <a:noFill/>
                </a:ln>
                <a:solidFill>
                  <a:schemeClr val="bg1"/>
                </a:solidFill>
                <a:effectLst/>
                <a:latin typeface="Arial" pitchFamily="-111" charset="0"/>
                <a:ea typeface="方正大黑简体" pitchFamily="2" charset="-122"/>
                <a:cs typeface="方正大黑简体" pitchFamily="2" charset="-122"/>
              </a:rPr>
              <a:t>Lenders</a:t>
            </a:r>
            <a:endParaRPr kumimoji="0" lang="en-US" sz="1500" b="0" i="0" u="none" strike="noStrike" cap="none" normalizeH="0" baseline="0" dirty="0">
              <a:ln>
                <a:noFill/>
              </a:ln>
              <a:solidFill>
                <a:schemeClr val="bg1"/>
              </a:solidFill>
              <a:effectLst/>
              <a:latin typeface="Arial" pitchFamily="-111" charset="0"/>
              <a:ea typeface="方正大黑简体" pitchFamily="2" charset="-122"/>
              <a:cs typeface="方正大黑简体" pitchFamily="2" charset="-122"/>
            </a:endParaRPr>
          </a:p>
        </p:txBody>
      </p:sp>
      <p:cxnSp>
        <p:nvCxnSpPr>
          <p:cNvPr id="5" name="Straight Connector 4"/>
          <p:cNvCxnSpPr/>
          <p:nvPr/>
        </p:nvCxnSpPr>
        <p:spPr bwMode="auto">
          <a:xfrm>
            <a:off x="1907704" y="4941168"/>
            <a:ext cx="288032" cy="343081"/>
          </a:xfrm>
          <a:prstGeom prst="line">
            <a:avLst/>
          </a:prstGeom>
          <a:no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H="1">
            <a:off x="2699792" y="4941168"/>
            <a:ext cx="288032" cy="343081"/>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a:endCxn id="15" idx="0"/>
          </p:cNvCxnSpPr>
          <p:nvPr/>
        </p:nvCxnSpPr>
        <p:spPr bwMode="auto">
          <a:xfrm>
            <a:off x="2411760" y="5716297"/>
            <a:ext cx="0" cy="306166"/>
          </a:xfrm>
          <a:prstGeom prst="line">
            <a:avLst/>
          </a:prstGeom>
          <a:noFill/>
          <a:ln w="9525" cap="flat" cmpd="sng" algn="ctr">
            <a:solidFill>
              <a:schemeClr val="tx1"/>
            </a:solidFill>
            <a:prstDash val="solid"/>
            <a:round/>
            <a:headEnd type="none" w="med" len="med"/>
            <a:tailEnd type="none" w="med" len="med"/>
          </a:ln>
          <a:effectLst/>
        </p:spPr>
      </p:cxnSp>
      <p:cxnSp>
        <p:nvCxnSpPr>
          <p:cNvPr id="25" name="Elbow Connector 24"/>
          <p:cNvCxnSpPr>
            <a:stCxn id="11" idx="3"/>
          </p:cNvCxnSpPr>
          <p:nvPr/>
        </p:nvCxnSpPr>
        <p:spPr bwMode="auto">
          <a:xfrm>
            <a:off x="3707904" y="4725144"/>
            <a:ext cx="360040" cy="1640413"/>
          </a:xfrm>
          <a:prstGeom prst="bentConnector2">
            <a:avLst/>
          </a:prstGeom>
          <a:noFill/>
          <a:ln w="9525" cap="flat" cmpd="sng" algn="ctr">
            <a:noFill/>
            <a:prstDash val="solid"/>
            <a:round/>
            <a:headEnd type="none" w="med" len="med"/>
            <a:tailEnd type="none" w="med" len="med"/>
          </a:ln>
          <a:effectLst/>
        </p:spPr>
      </p:cxnSp>
      <p:cxnSp>
        <p:nvCxnSpPr>
          <p:cNvPr id="47" name="Elbow Connector 46"/>
          <p:cNvCxnSpPr>
            <a:stCxn id="3" idx="1"/>
            <a:endCxn id="15" idx="1"/>
          </p:cNvCxnSpPr>
          <p:nvPr/>
        </p:nvCxnSpPr>
        <p:spPr bwMode="auto">
          <a:xfrm rot="10800000" flipH="1" flipV="1">
            <a:off x="1187624" y="4725143"/>
            <a:ext cx="720080" cy="1513343"/>
          </a:xfrm>
          <a:prstGeom prst="bentConnector3">
            <a:avLst>
              <a:gd name="adj1" fmla="val -31746"/>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3203848" y="5336114"/>
            <a:ext cx="1863106" cy="215444"/>
          </a:xfrm>
          <a:prstGeom prst="rect">
            <a:avLst/>
          </a:prstGeom>
          <a:noFill/>
        </p:spPr>
        <p:txBody>
          <a:bodyPr wrap="square" rtlCol="0">
            <a:spAutoFit/>
          </a:bodyPr>
          <a:lstStyle/>
          <a:p>
            <a:r>
              <a:rPr lang="tr-TR" sz="800" i="1" dirty="0">
                <a:solidFill>
                  <a:schemeClr val="tx1"/>
                </a:solidFill>
              </a:rPr>
              <a:t>Various recourse mechanisms</a:t>
            </a:r>
            <a:endParaRPr lang="en-US" sz="800" i="1" dirty="0">
              <a:solidFill>
                <a:schemeClr val="tx1"/>
              </a:solidFill>
            </a:endParaRPr>
          </a:p>
        </p:txBody>
      </p:sp>
      <p:sp>
        <p:nvSpPr>
          <p:cNvPr id="56" name="TextBox 55"/>
          <p:cNvSpPr txBox="1"/>
          <p:nvPr/>
        </p:nvSpPr>
        <p:spPr>
          <a:xfrm>
            <a:off x="-67385" y="5389271"/>
            <a:ext cx="1863106" cy="215444"/>
          </a:xfrm>
          <a:prstGeom prst="rect">
            <a:avLst/>
          </a:prstGeom>
          <a:noFill/>
        </p:spPr>
        <p:txBody>
          <a:bodyPr wrap="square" rtlCol="0">
            <a:spAutoFit/>
          </a:bodyPr>
          <a:lstStyle/>
          <a:p>
            <a:r>
              <a:rPr lang="tr-TR" sz="800" i="1" dirty="0">
                <a:solidFill>
                  <a:schemeClr val="tx1"/>
                </a:solidFill>
              </a:rPr>
              <a:t>Direct Agreements</a:t>
            </a:r>
            <a:endParaRPr lang="en-US" sz="800" i="1" dirty="0">
              <a:solidFill>
                <a:schemeClr val="tx1"/>
              </a:solidFill>
            </a:endParaRPr>
          </a:p>
        </p:txBody>
      </p:sp>
      <p:sp>
        <p:nvSpPr>
          <p:cNvPr id="22" name="TextBox 21">
            <a:extLst>
              <a:ext uri="{FF2B5EF4-FFF2-40B4-BE49-F238E27FC236}">
                <a16:creationId xmlns:a16="http://schemas.microsoft.com/office/drawing/2014/main" id="{A68D2BF6-10B0-4B75-BA5A-96E3FB32416B}"/>
              </a:ext>
            </a:extLst>
          </p:cNvPr>
          <p:cNvSpPr txBox="1"/>
          <p:nvPr/>
        </p:nvSpPr>
        <p:spPr>
          <a:xfrm>
            <a:off x="4175956" y="6581001"/>
            <a:ext cx="792088" cy="230832"/>
          </a:xfrm>
          <a:prstGeom prst="rect">
            <a:avLst/>
          </a:prstGeom>
          <a:solidFill>
            <a:schemeClr val="bg1"/>
          </a:solidFill>
        </p:spPr>
        <p:txBody>
          <a:bodyPr wrap="square" rtlCol="0">
            <a:spAutoFit/>
          </a:bodyPr>
          <a:lstStyle/>
          <a:p>
            <a:r>
              <a:rPr lang="en-US" sz="900" dirty="0">
                <a:solidFill>
                  <a:schemeClr val="tx1"/>
                </a:solidFill>
              </a:rPr>
              <a:t>9</a:t>
            </a:r>
          </a:p>
        </p:txBody>
      </p:sp>
      <p:sp>
        <p:nvSpPr>
          <p:cNvPr id="24" name="TextBox 23"/>
          <p:cNvSpPr txBox="1"/>
          <p:nvPr/>
        </p:nvSpPr>
        <p:spPr>
          <a:xfrm>
            <a:off x="2383393" y="6360793"/>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517737" y="6581001"/>
            <a:ext cx="198279" cy="239141"/>
          </a:xfrm>
          <a:prstGeom prst="rect">
            <a:avLst/>
          </a:prstGeom>
          <a:solidFill>
            <a:schemeClr val="bg1"/>
          </a:solidFill>
          <a:ln>
            <a:solidFill>
              <a:schemeClr val="bg1"/>
            </a:solidFill>
          </a:ln>
        </p:spPr>
        <p:txBody>
          <a:bodyPr wrap="square" rtlCol="0">
            <a:spAutoFit/>
          </a:bodyPr>
          <a:lstStyle/>
          <a:p>
            <a:endParaRPr lang="en-US" dirty="0"/>
          </a:p>
        </p:txBody>
      </p:sp>
      <p:sp>
        <p:nvSpPr>
          <p:cNvPr id="27" name="TextBox 26"/>
          <p:cNvSpPr txBox="1"/>
          <p:nvPr/>
        </p:nvSpPr>
        <p:spPr>
          <a:xfrm>
            <a:off x="7884368" y="6453336"/>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3</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123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57339" y="358942"/>
            <a:ext cx="8886661"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dirty="0"/>
              <a:t>Definition of  PPP (1)</a:t>
            </a:r>
            <a:r>
              <a:rPr lang="tr-TR" sz="1800" kern="0" dirty="0">
                <a:solidFill>
                  <a:srgbClr val="C70010"/>
                </a:solidFill>
                <a:latin typeface="Calibri" panose="020F0502020204030204" pitchFamily="34" charset="0"/>
                <a:ea typeface="+mn-ea"/>
                <a:cs typeface="Arial" panose="020B0604020202020204" pitchFamily="34" charset="0"/>
              </a:rPr>
              <a:t> </a:t>
            </a:r>
            <a:endParaRPr lang="tr-TR" sz="1800" kern="0" dirty="0">
              <a:solidFill>
                <a:schemeClr val="accent3">
                  <a:lumMod val="50000"/>
                </a:schemeClr>
              </a:solidFill>
              <a:latin typeface="Calibri" panose="020F0502020204030204" pitchFamily="34" charset="0"/>
              <a:ea typeface="+mn-ea"/>
              <a:cs typeface="Arial" panose="020B0604020202020204" pitchFamily="34" charset="0"/>
            </a:endParaRPr>
          </a:p>
        </p:txBody>
      </p:sp>
      <p:sp>
        <p:nvSpPr>
          <p:cNvPr id="10" name="TextBox 9"/>
          <p:cNvSpPr txBox="1"/>
          <p:nvPr/>
        </p:nvSpPr>
        <p:spPr>
          <a:xfrm>
            <a:off x="4196835" y="6553384"/>
            <a:ext cx="792088" cy="276999"/>
          </a:xfrm>
          <a:prstGeom prst="rect">
            <a:avLst/>
          </a:prstGeom>
          <a:solidFill>
            <a:schemeClr val="bg1"/>
          </a:solidFill>
        </p:spPr>
        <p:txBody>
          <a:bodyPr wrap="square" rtlCol="0">
            <a:spAutoFit/>
          </a:bodyPr>
          <a:lstStyle/>
          <a:p>
            <a:r>
              <a:rPr lang="en-US" sz="1200" dirty="0">
                <a:solidFill>
                  <a:schemeClr val="tx1"/>
                </a:solidFill>
              </a:rPr>
              <a:t>1</a:t>
            </a:r>
          </a:p>
        </p:txBody>
      </p:sp>
      <p:sp>
        <p:nvSpPr>
          <p:cNvPr id="11" name="TextBox 10"/>
          <p:cNvSpPr txBox="1"/>
          <p:nvPr/>
        </p:nvSpPr>
        <p:spPr>
          <a:xfrm>
            <a:off x="4355976" y="6310117"/>
            <a:ext cx="432048" cy="492443"/>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226166" y="1104635"/>
            <a:ext cx="8530826" cy="2262158"/>
          </a:xfrm>
          <a:prstGeom prst="rect">
            <a:avLst/>
          </a:prstGeom>
          <a:noFill/>
        </p:spPr>
        <p:txBody>
          <a:bodyPr wrap="square" rtlCol="0">
            <a:spAutoFit/>
          </a:bodyPr>
          <a:lstStyle/>
          <a:p>
            <a:pPr algn="just"/>
            <a:endParaRPr lang="tr-TR" sz="1400" b="1" u="sng" dirty="0">
              <a:solidFill>
                <a:schemeClr val="tx1"/>
              </a:solidFill>
              <a:latin typeface="Candara" panose="020E0502030303020204" pitchFamily="34" charset="0"/>
              <a:cs typeface="Times New Roman" panose="02020603050405020304" pitchFamily="18" charset="0"/>
            </a:endParaRPr>
          </a:p>
          <a:p>
            <a:pPr algn="just"/>
            <a:r>
              <a:rPr lang="en-US" sz="1400" dirty="0">
                <a:solidFill>
                  <a:schemeClr val="tx1"/>
                </a:solidFill>
                <a:latin typeface="Candara" panose="020E0502030303020204" pitchFamily="34" charset="0"/>
                <a:cs typeface="Times New Roman" panose="02020603050405020304" pitchFamily="18" charset="0"/>
              </a:rPr>
              <a:t>A long-term contract between a private party and a government entity, for providing a public asset or service, in which the private party bears significant risk and management responsibility and remuneration is linked to performance.</a:t>
            </a:r>
            <a:endParaRPr lang="tr-TR" sz="1400" dirty="0">
              <a:solidFill>
                <a:schemeClr val="tx1"/>
              </a:solidFill>
              <a:latin typeface="Candara" panose="020E0502030303020204" pitchFamily="34" charset="0"/>
              <a:cs typeface="Times New Roman" panose="02020603050405020304" pitchFamily="18" charset="0"/>
            </a:endParaRPr>
          </a:p>
          <a:p>
            <a:pPr algn="just"/>
            <a:endParaRPr lang="tr-TR" sz="1400" dirty="0">
              <a:solidFill>
                <a:schemeClr val="tx1"/>
              </a:solidFill>
              <a:latin typeface="Candara" panose="020E0502030303020204" pitchFamily="34" charset="0"/>
              <a:cs typeface="Times New Roman" panose="02020603050405020304" pitchFamily="18" charset="0"/>
            </a:endParaRPr>
          </a:p>
          <a:p>
            <a:pPr algn="just"/>
            <a:r>
              <a:rPr lang="en-US" sz="1400" b="1" dirty="0">
                <a:solidFill>
                  <a:schemeClr val="tx1"/>
                </a:solidFill>
                <a:latin typeface="Candara" panose="020E0502030303020204" pitchFamily="34" charset="0"/>
                <a:cs typeface="Times New Roman" panose="02020603050405020304" pitchFamily="18" charset="0"/>
              </a:rPr>
              <a:t>Public-private partnership (PPP)</a:t>
            </a:r>
            <a:r>
              <a:rPr lang="en-US" sz="1400" dirty="0">
                <a:solidFill>
                  <a:schemeClr val="tx1"/>
                </a:solidFill>
                <a:latin typeface="Candara" panose="020E0502030303020204" pitchFamily="34" charset="0"/>
                <a:cs typeface="Times New Roman" panose="02020603050405020304" pitchFamily="18" charset="0"/>
              </a:rPr>
              <a:t> means that the government and the private sector enter into </a:t>
            </a:r>
            <a:r>
              <a:rPr lang="en-US" sz="1400" u="sng" dirty="0">
                <a:solidFill>
                  <a:schemeClr val="tx1"/>
                </a:solidFill>
                <a:latin typeface="Candara" panose="020E0502030303020204" pitchFamily="34" charset="0"/>
                <a:cs typeface="Times New Roman" panose="02020603050405020304" pitchFamily="18" charset="0"/>
              </a:rPr>
              <a:t>long-term collaboration on government building and infrastructure projects</a:t>
            </a:r>
            <a:r>
              <a:rPr lang="en-US" sz="1400" dirty="0">
                <a:solidFill>
                  <a:schemeClr val="tx1"/>
                </a:solidFill>
                <a:latin typeface="Candara" panose="020E0502030303020204" pitchFamily="34" charset="0"/>
                <a:cs typeface="Times New Roman" panose="02020603050405020304" pitchFamily="18" charset="0"/>
              </a:rPr>
              <a:t>. The goal of these partnerships is to produce better-quality end products at lower cost. Tasks and risks are shared, and each party is responsible for the tasks it is best equipped to perform, as well as for the associated risks.</a:t>
            </a:r>
            <a:endParaRPr lang="tr-TR" sz="1400" dirty="0">
              <a:solidFill>
                <a:schemeClr val="tx1"/>
              </a:solidFill>
              <a:latin typeface="Candara" panose="020E0502030303020204" pitchFamily="34" charset="0"/>
              <a:cs typeface="Times New Roman" panose="02020603050405020304" pitchFamily="18" charset="0"/>
            </a:endParaRPr>
          </a:p>
          <a:p>
            <a:pPr algn="just"/>
            <a:r>
              <a:rPr lang="tr-TR" sz="1500" dirty="0">
                <a:solidFill>
                  <a:schemeClr val="tx1"/>
                </a:solidFill>
                <a:latin typeface="Candara" panose="020E0502030303020204" pitchFamily="34" charset="0"/>
                <a:cs typeface="Times New Roman" panose="02020603050405020304" pitchFamily="18" charset="0"/>
              </a:rPr>
              <a:t>		</a:t>
            </a:r>
          </a:p>
        </p:txBody>
      </p:sp>
      <p:pic>
        <p:nvPicPr>
          <p:cNvPr id="13" name="Picture 12"/>
          <p:cNvPicPr>
            <a:picLocks noChangeAspect="1"/>
          </p:cNvPicPr>
          <p:nvPr/>
        </p:nvPicPr>
        <p:blipFill>
          <a:blip r:embed="rId4"/>
          <a:stretch>
            <a:fillRect/>
          </a:stretch>
        </p:blipFill>
        <p:spPr>
          <a:xfrm>
            <a:off x="7454614" y="332656"/>
            <a:ext cx="1066800" cy="361950"/>
          </a:xfrm>
          <a:prstGeom prst="rect">
            <a:avLst/>
          </a:prstGeom>
        </p:spPr>
      </p:pic>
      <p:pic>
        <p:nvPicPr>
          <p:cNvPr id="16" name="Picture 2">
            <a:extLst>
              <a:ext uri="{FF2B5EF4-FFF2-40B4-BE49-F238E27FC236}">
                <a16:creationId xmlns:a16="http://schemas.microsoft.com/office/drawing/2014/main" id="{6B1E61CF-7EA7-4189-9BFD-671216605C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665754"/>
            <a:ext cx="7200800" cy="256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383393" y="6360793"/>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884368" y="6453336"/>
            <a:ext cx="504056" cy="276999"/>
          </a:xfrm>
          <a:prstGeom prst="rect">
            <a:avLst/>
          </a:prstGeom>
          <a:noFill/>
        </p:spPr>
        <p:txBody>
          <a:bodyPr wrap="square" rtlCol="0">
            <a:spAutoFit/>
          </a:bodyPr>
          <a:lstStyle/>
          <a:p>
            <a:r>
              <a:rPr lang="tr-TR" sz="1200" dirty="0">
                <a:solidFill>
                  <a:schemeClr val="tx1"/>
                </a:solidFill>
                <a:latin typeface="Times New Roman" panose="02020603050405020304" pitchFamily="18" charset="0"/>
                <a:cs typeface="Times New Roman" panose="02020603050405020304" pitchFamily="18" charset="0"/>
              </a:rPr>
              <a:t>4</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583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251520" y="407940"/>
            <a:ext cx="8892480"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dirty="0"/>
              <a:t>Definition of  PPP (2)</a:t>
            </a:r>
            <a:r>
              <a:rPr lang="tr-TR" sz="1800" kern="0" dirty="0">
                <a:solidFill>
                  <a:srgbClr val="C70010"/>
                </a:solidFill>
                <a:latin typeface="Calibri" panose="020F0502020204030204" pitchFamily="34" charset="0"/>
                <a:cs typeface="Arial" panose="020B0604020202020204" pitchFamily="34" charset="0"/>
              </a:rPr>
              <a:t> </a:t>
            </a:r>
            <a:endParaRPr lang="tr-TR" sz="1800" kern="0" dirty="0">
              <a:solidFill>
                <a:schemeClr val="accent3">
                  <a:lumMod val="50000"/>
                </a:schemeClr>
              </a:solidFill>
              <a:latin typeface="Calibri" panose="020F0502020204030204" pitchFamily="34" charset="0"/>
              <a:cs typeface="Arial" panose="020B0604020202020204" pitchFamily="34" charset="0"/>
            </a:endParaRPr>
          </a:p>
        </p:txBody>
      </p:sp>
      <p:sp>
        <p:nvSpPr>
          <p:cNvPr id="10" name="TextBox 9"/>
          <p:cNvSpPr txBox="1"/>
          <p:nvPr/>
        </p:nvSpPr>
        <p:spPr>
          <a:xfrm>
            <a:off x="4196835" y="6553384"/>
            <a:ext cx="792088" cy="276999"/>
          </a:xfrm>
          <a:prstGeom prst="rect">
            <a:avLst/>
          </a:prstGeom>
          <a:solidFill>
            <a:schemeClr val="bg1"/>
          </a:solidFill>
        </p:spPr>
        <p:txBody>
          <a:bodyPr wrap="square" rtlCol="0">
            <a:spAutoFit/>
          </a:bodyPr>
          <a:lstStyle/>
          <a:p>
            <a:r>
              <a:rPr lang="en-US" sz="1200" dirty="0">
                <a:solidFill>
                  <a:schemeClr val="tx1"/>
                </a:solidFill>
              </a:rPr>
              <a:t>1</a:t>
            </a:r>
          </a:p>
        </p:txBody>
      </p:sp>
      <p:sp>
        <p:nvSpPr>
          <p:cNvPr id="3" name="TextBox 2"/>
          <p:cNvSpPr txBox="1"/>
          <p:nvPr/>
        </p:nvSpPr>
        <p:spPr>
          <a:xfrm>
            <a:off x="179512" y="1052736"/>
            <a:ext cx="8712968" cy="5347618"/>
          </a:xfrm>
          <a:prstGeom prst="rect">
            <a:avLst/>
          </a:prstGeom>
          <a:noFill/>
        </p:spPr>
        <p:txBody>
          <a:bodyPr wrap="square" rtlCol="0">
            <a:spAutoFit/>
          </a:bodyPr>
          <a:lstStyle/>
          <a:p>
            <a:pPr algn="just"/>
            <a:endParaRPr lang="tr-TR" sz="1150" dirty="0">
              <a:solidFill>
                <a:schemeClr val="tx1"/>
              </a:solidFill>
              <a:latin typeface="Calibri" panose="020F0502020204030204" pitchFamily="34" charset="0"/>
              <a:cs typeface="Calibri" panose="020F0502020204030204" pitchFamily="34" charset="0"/>
            </a:endParaRPr>
          </a:p>
          <a:p>
            <a:pPr algn="just"/>
            <a:endParaRPr lang="tr-TR" sz="1400" b="1" dirty="0">
              <a:solidFill>
                <a:schemeClr val="tx1"/>
              </a:solidFill>
              <a:latin typeface="Candara" panose="020E0502030303020204" pitchFamily="34" charset="0"/>
              <a:cs typeface="Times New Roman" panose="02020603050405020304" pitchFamily="18" charset="0"/>
            </a:endParaRPr>
          </a:p>
          <a:p>
            <a:pPr marL="285750" indent="-285750" algn="just">
              <a:buFont typeface="Arial" panose="020B0604020202020204" pitchFamily="34" charset="0"/>
              <a:buChar char="•"/>
            </a:pPr>
            <a:r>
              <a:rPr lang="en-US" sz="1400" dirty="0">
                <a:solidFill>
                  <a:schemeClr val="tx1"/>
                </a:solidFill>
                <a:latin typeface="Candara" panose="020E0502030303020204" pitchFamily="34" charset="0"/>
                <a:cs typeface="Times New Roman" panose="02020603050405020304" pitchFamily="18" charset="0"/>
              </a:rPr>
              <a:t>Most PPP projects present a contractual term between </a:t>
            </a:r>
            <a:r>
              <a:rPr lang="en-US" sz="1400" u="sng" dirty="0">
                <a:solidFill>
                  <a:schemeClr val="tx1"/>
                </a:solidFill>
                <a:latin typeface="Candara" panose="020E0502030303020204" pitchFamily="34" charset="0"/>
                <a:cs typeface="Times New Roman" panose="02020603050405020304" pitchFamily="18" charset="0"/>
              </a:rPr>
              <a:t>20 and 30 years</a:t>
            </a:r>
            <a:r>
              <a:rPr lang="en-US" sz="1400" dirty="0">
                <a:solidFill>
                  <a:schemeClr val="tx1"/>
                </a:solidFill>
                <a:latin typeface="Candara" panose="020E0502030303020204" pitchFamily="34" charset="0"/>
                <a:cs typeface="Times New Roman" panose="02020603050405020304" pitchFamily="18" charset="0"/>
              </a:rPr>
              <a:t>; others have shorter terms; and a few last longer than 30 years. The term should always be long enough for the private party to have an incentive to integrate service delivery costs considerations into the design phase of the project. </a:t>
            </a:r>
            <a:endParaRPr lang="tr-TR" sz="1400" dirty="0">
              <a:solidFill>
                <a:schemeClr val="tx1"/>
              </a:solidFill>
              <a:latin typeface="Candara" panose="020E0502030303020204" pitchFamily="34" charset="0"/>
              <a:cs typeface="Times New Roman" panose="02020603050405020304" pitchFamily="18" charset="0"/>
            </a:endParaRPr>
          </a:p>
          <a:p>
            <a:pPr marL="285750" indent="-285750" algn="just">
              <a:buFont typeface="Arial" panose="020B0604020202020204" pitchFamily="34" charset="0"/>
              <a:buChar char="•"/>
            </a:pPr>
            <a:endParaRPr lang="tr-TR" sz="1400" dirty="0">
              <a:solidFill>
                <a:schemeClr val="tx1"/>
              </a:solidFill>
              <a:latin typeface="Candara" panose="020E0502030303020204" pitchFamily="34" charset="0"/>
              <a:cs typeface="Times New Roman" panose="02020603050405020304" pitchFamily="18" charset="0"/>
            </a:endParaRPr>
          </a:p>
          <a:p>
            <a:pPr marL="285750" indent="-285750" algn="just">
              <a:buFont typeface="Arial" panose="020B0604020202020204" pitchFamily="34" charset="0"/>
              <a:buChar char="•"/>
            </a:pPr>
            <a:r>
              <a:rPr lang="en-US" sz="1400" dirty="0">
                <a:solidFill>
                  <a:schemeClr val="tx1"/>
                </a:solidFill>
                <a:latin typeface="Candara" panose="020E0502030303020204" pitchFamily="34" charset="0"/>
                <a:cs typeface="Times New Roman" panose="02020603050405020304" pitchFamily="18" charset="0"/>
              </a:rPr>
              <a:t>This includes maintenance considerations as well, in order for the trade-offs between initial investment cost and future maintenance and operation costs to be optimized. The “whole-life” approach, considering whole-life costs and whole-life benefits, maximizes the efficiency of service delivery. It is at the core of the rationale for using PPPs for the delivery of public services. </a:t>
            </a:r>
            <a:endParaRPr lang="tr-TR" sz="1400" dirty="0">
              <a:solidFill>
                <a:schemeClr val="tx1"/>
              </a:solidFill>
              <a:latin typeface="Candara" panose="020E0502030303020204" pitchFamily="34" charset="0"/>
              <a:cs typeface="Times New Roman" panose="02020603050405020304" pitchFamily="18" charset="0"/>
            </a:endParaRPr>
          </a:p>
          <a:p>
            <a:pPr marL="285750" indent="-285750" algn="just">
              <a:buFont typeface="Arial" panose="020B0604020202020204" pitchFamily="34" charset="0"/>
              <a:buChar char="•"/>
            </a:pPr>
            <a:endParaRPr lang="tr-TR" sz="1400" dirty="0">
              <a:solidFill>
                <a:schemeClr val="tx1"/>
              </a:solidFill>
              <a:latin typeface="Candara" panose="020E0502030303020204" pitchFamily="34" charset="0"/>
              <a:cs typeface="Times New Roman" panose="02020603050405020304" pitchFamily="18" charset="0"/>
            </a:endParaRPr>
          </a:p>
          <a:p>
            <a:pPr marL="285750" indent="-285750" algn="just">
              <a:buFont typeface="Arial" panose="020B0604020202020204" pitchFamily="34" charset="0"/>
              <a:buChar char="•"/>
            </a:pPr>
            <a:r>
              <a:rPr lang="en-US" sz="1400" dirty="0">
                <a:solidFill>
                  <a:schemeClr val="tx1"/>
                </a:solidFill>
                <a:latin typeface="Candara" panose="020E0502030303020204" pitchFamily="34" charset="0"/>
                <a:cs typeface="Times New Roman" panose="02020603050405020304" pitchFamily="18" charset="0"/>
              </a:rPr>
              <a:t>The precise length of the contract depends on the type of project and policy considerations. Policy makers need to satisfy themselves that the demand for the services delivered by the project will be sustained over the whole life of the contract; the private party should be able to accept responsibility for service delivery over its term; and the procuring authority should be able to commit to the project for its term. </a:t>
            </a:r>
            <a:endParaRPr lang="tr-TR" sz="1400" dirty="0">
              <a:solidFill>
                <a:schemeClr val="tx1"/>
              </a:solidFill>
              <a:latin typeface="Candara" panose="020E0502030303020204" pitchFamily="34" charset="0"/>
              <a:cs typeface="Times New Roman" panose="02020603050405020304" pitchFamily="18" charset="0"/>
            </a:endParaRPr>
          </a:p>
          <a:p>
            <a:pPr marL="285750" indent="-285750" algn="just">
              <a:buFont typeface="Arial" panose="020B0604020202020204" pitchFamily="34" charset="0"/>
              <a:buChar char="•"/>
            </a:pPr>
            <a:endParaRPr lang="tr-TR" sz="1400" dirty="0">
              <a:solidFill>
                <a:schemeClr val="tx1"/>
              </a:solidFill>
              <a:latin typeface="Candara" panose="020E0502030303020204" pitchFamily="34" charset="0"/>
              <a:cs typeface="Times New Roman" panose="02020603050405020304" pitchFamily="18" charset="0"/>
            </a:endParaRPr>
          </a:p>
          <a:p>
            <a:pPr marL="285750" indent="-285750" algn="just">
              <a:buFont typeface="Arial" panose="020B0604020202020204" pitchFamily="34" charset="0"/>
              <a:buChar char="•"/>
            </a:pPr>
            <a:r>
              <a:rPr lang="en-US" sz="1400" dirty="0">
                <a:solidFill>
                  <a:schemeClr val="tx1"/>
                </a:solidFill>
                <a:latin typeface="Candara" panose="020E0502030303020204" pitchFamily="34" charset="0"/>
                <a:cs typeface="Times New Roman" panose="02020603050405020304" pitchFamily="18" charset="0"/>
              </a:rPr>
              <a:t>The availability of finance, and its conditions, may also influence the term of the PPP contract.</a:t>
            </a:r>
            <a:r>
              <a:rPr lang="tr-TR" sz="1400" dirty="0">
                <a:solidFill>
                  <a:schemeClr val="tx1"/>
                </a:solidFill>
                <a:latin typeface="Candara" panose="020E0502030303020204" pitchFamily="34" charset="0"/>
                <a:cs typeface="Times New Roman" panose="02020603050405020304" pitchFamily="18" charset="0"/>
              </a:rPr>
              <a:t>	</a:t>
            </a:r>
            <a:r>
              <a:rPr lang="tr-TR" sz="1400" dirty="0">
                <a:solidFill>
                  <a:schemeClr val="tx1"/>
                </a:solidFill>
                <a:latin typeface="Times New Roman" panose="02020603050405020304" pitchFamily="18" charset="0"/>
                <a:cs typeface="Times New Roman" panose="02020603050405020304" pitchFamily="18" charset="0"/>
              </a:rPr>
              <a:t>	</a:t>
            </a:r>
          </a:p>
          <a:p>
            <a:pPr algn="just"/>
            <a:endParaRPr lang="tr-TR" sz="1800" b="1" dirty="0">
              <a:solidFill>
                <a:schemeClr val="tx1"/>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endParaRPr lang="tr-TR" sz="1800" b="1" dirty="0">
              <a:solidFill>
                <a:schemeClr val="tx1"/>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endParaRPr lang="tr-TR" sz="1800" b="1" dirty="0">
              <a:solidFill>
                <a:schemeClr val="tx1"/>
              </a:solidFill>
              <a:latin typeface="Calibri" panose="020F0502020204030204" pitchFamily="34" charset="0"/>
              <a:cs typeface="Calibri" panose="020F0502020204030204" pitchFamily="34" charset="0"/>
            </a:endParaRPr>
          </a:p>
          <a:p>
            <a:pPr algn="just"/>
            <a:endParaRPr lang="tr-TR" sz="1800" b="1" dirty="0">
              <a:solidFill>
                <a:schemeClr val="tx1"/>
              </a:solidFill>
              <a:latin typeface="Calibri" panose="020F0502020204030204" pitchFamily="34" charset="0"/>
              <a:cs typeface="Calibri" panose="020F0502020204030204" pitchFamily="34" charset="0"/>
            </a:endParaRPr>
          </a:p>
          <a:p>
            <a:pPr algn="just"/>
            <a:endParaRPr lang="tr-TR" sz="1150" b="1" u="sng" dirty="0">
              <a:solidFill>
                <a:schemeClr val="tx1"/>
              </a:solidFill>
              <a:latin typeface="Calibri" panose="020F0502020204030204" pitchFamily="34" charset="0"/>
              <a:cs typeface="Calibri" panose="020F0502020204030204" pitchFamily="34" charset="0"/>
            </a:endParaRPr>
          </a:p>
          <a:p>
            <a:pPr lvl="1" algn="just"/>
            <a:endParaRPr lang="tr-TR" sz="1150" dirty="0">
              <a:solidFill>
                <a:schemeClr val="tx1"/>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602996" y="320030"/>
            <a:ext cx="1066800" cy="361950"/>
          </a:xfrm>
          <a:prstGeom prst="rect">
            <a:avLst/>
          </a:prstGeom>
        </p:spPr>
      </p:pic>
      <p:sp>
        <p:nvSpPr>
          <p:cNvPr id="15" name="TextBox 14"/>
          <p:cNvSpPr txBox="1"/>
          <p:nvPr/>
        </p:nvSpPr>
        <p:spPr>
          <a:xfrm>
            <a:off x="7884368" y="6465619"/>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5</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517737" y="6604119"/>
            <a:ext cx="216024" cy="216024"/>
          </a:xfrm>
          <a:prstGeom prst="rect">
            <a:avLst/>
          </a:prstGeom>
          <a:solidFill>
            <a:schemeClr val="bg1"/>
          </a:solidFill>
          <a:ln>
            <a:solidFill>
              <a:schemeClr val="bg1"/>
            </a:solidFill>
          </a:ln>
        </p:spPr>
        <p:txBody>
          <a:bodyPr wrap="square" rtlCol="0">
            <a:spAutoFit/>
          </a:bodyPr>
          <a:lstStyle/>
          <a:p>
            <a:endParaRPr lang="en-US" dirty="0"/>
          </a:p>
        </p:txBody>
      </p:sp>
      <p:sp>
        <p:nvSpPr>
          <p:cNvPr id="18" name="TextBox 17"/>
          <p:cNvSpPr txBox="1"/>
          <p:nvPr/>
        </p:nvSpPr>
        <p:spPr>
          <a:xfrm>
            <a:off x="2292693" y="6342509"/>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531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49BF82-75B1-4703-9261-733E922582F8}"/>
              </a:ext>
            </a:extLst>
          </p:cNvPr>
          <p:cNvSpPr>
            <a:spLocks noChangeArrowheads="1"/>
          </p:cNvSpPr>
          <p:nvPr/>
        </p:nvSpPr>
        <p:spPr bwMode="auto">
          <a:xfrm>
            <a:off x="-1076895" y="8274034"/>
            <a:ext cx="1881353" cy="3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TextBox 9"/>
          <p:cNvSpPr txBox="1"/>
          <p:nvPr/>
        </p:nvSpPr>
        <p:spPr>
          <a:xfrm>
            <a:off x="4196835" y="6553384"/>
            <a:ext cx="792088" cy="276999"/>
          </a:xfrm>
          <a:prstGeom prst="rect">
            <a:avLst/>
          </a:prstGeom>
          <a:solidFill>
            <a:schemeClr val="bg1"/>
          </a:solidFill>
        </p:spPr>
        <p:txBody>
          <a:bodyPr wrap="square" rtlCol="0">
            <a:spAutoFit/>
          </a:bodyPr>
          <a:lstStyle/>
          <a:p>
            <a:r>
              <a:rPr lang="en-US" sz="1200" dirty="0">
                <a:solidFill>
                  <a:schemeClr val="tx1"/>
                </a:solidFill>
              </a:rPr>
              <a:t>1</a:t>
            </a:r>
          </a:p>
        </p:txBody>
      </p:sp>
      <p:sp>
        <p:nvSpPr>
          <p:cNvPr id="8" name="Dikdörtgen 5"/>
          <p:cNvSpPr/>
          <p:nvPr/>
        </p:nvSpPr>
        <p:spPr>
          <a:xfrm>
            <a:off x="431540" y="1105739"/>
            <a:ext cx="8280920" cy="3970318"/>
          </a:xfrm>
          <a:prstGeom prst="rect">
            <a:avLst/>
          </a:prstGeom>
        </p:spPr>
        <p:txBody>
          <a:bodyPr wrap="square">
            <a:spAutoFit/>
          </a:bodyPr>
          <a:lstStyle/>
          <a:p>
            <a:pPr algn="just"/>
            <a:endParaRPr lang="en-GB" sz="1200" b="1" dirty="0">
              <a:solidFill>
                <a:schemeClr val="tx1"/>
              </a:solidFill>
              <a:latin typeface="Candara" panose="020E0502030303020204" pitchFamily="34" charset="0"/>
              <a:cs typeface="Times New Roman" panose="02020603050405020304" pitchFamily="18" charset="0"/>
            </a:endParaRPr>
          </a:p>
          <a:p>
            <a:pPr algn="just"/>
            <a:r>
              <a:rPr lang="en-GB" sz="1200" dirty="0">
                <a:solidFill>
                  <a:schemeClr val="tx1"/>
                </a:solidFill>
                <a:latin typeface="Candara" panose="020E0502030303020204" pitchFamily="34" charset="0"/>
                <a:cs typeface="Times New Roman" panose="02020603050405020304" pitchFamily="18" charset="0"/>
              </a:rPr>
              <a:t>When governments need to develop their physical and social infrastructure to provide necessary services to their citizens, they must decide how they will structure and finance it. They can do any of the following:</a:t>
            </a:r>
          </a:p>
          <a:p>
            <a:pPr algn="just"/>
            <a:endParaRPr lang="en-GB" sz="1200" dirty="0">
              <a:solidFill>
                <a:schemeClr val="tx1"/>
              </a:solidFill>
              <a:latin typeface="Candara" panose="020E0502030303020204" pitchFamily="34" charset="0"/>
              <a:cs typeface="Times New Roman" panose="02020603050405020304" pitchFamily="18" charset="0"/>
            </a:endParaRPr>
          </a:p>
          <a:p>
            <a:pPr marL="228600" indent="-228600" algn="just">
              <a:buFont typeface="Wingdings" panose="05000000000000000000" pitchFamily="2" charset="2"/>
              <a:buChar char="§"/>
            </a:pPr>
            <a:r>
              <a:rPr lang="en-GB" sz="1200" dirty="0">
                <a:solidFill>
                  <a:schemeClr val="tx1"/>
                </a:solidFill>
                <a:latin typeface="Candara" panose="020E0502030303020204" pitchFamily="34" charset="0"/>
                <a:cs typeface="Times New Roman" panose="02020603050405020304" pitchFamily="18" charset="0"/>
              </a:rPr>
              <a:t>Finance, manage and oversee the construction, operation and maintenance (O&amp;M) of the project themselves while contracting out discrete aspects of the project to different private sector parties.</a:t>
            </a:r>
          </a:p>
          <a:p>
            <a:pPr marL="228600" indent="-228600" algn="just">
              <a:buFont typeface="Wingdings" panose="05000000000000000000" pitchFamily="2" charset="2"/>
              <a:buChar char="§"/>
            </a:pPr>
            <a:r>
              <a:rPr lang="en-GB" sz="1200" dirty="0">
                <a:solidFill>
                  <a:schemeClr val="tx1"/>
                </a:solidFill>
                <a:latin typeface="Candara" panose="020E0502030303020204" pitchFamily="34" charset="0"/>
                <a:cs typeface="Times New Roman" panose="02020603050405020304" pitchFamily="18" charset="0"/>
              </a:rPr>
              <a:t>Sell the project outright to a private sector party.</a:t>
            </a:r>
          </a:p>
          <a:p>
            <a:pPr marL="228600" indent="-228600" algn="just">
              <a:buFont typeface="Wingdings" panose="05000000000000000000" pitchFamily="2" charset="2"/>
              <a:buChar char="§"/>
            </a:pPr>
            <a:r>
              <a:rPr lang="en-GB" sz="1200" dirty="0">
                <a:solidFill>
                  <a:schemeClr val="tx1"/>
                </a:solidFill>
                <a:latin typeface="Candara" panose="020E0502030303020204" pitchFamily="34" charset="0"/>
                <a:cs typeface="Times New Roman" panose="02020603050405020304" pitchFamily="18" charset="0"/>
              </a:rPr>
              <a:t>Enter into a public private partnership (PPP) agreement with a private sector party to perform all or material portions of the project.</a:t>
            </a:r>
          </a:p>
          <a:p>
            <a:pPr algn="just"/>
            <a:endParaRPr lang="en-GB" sz="1200" dirty="0">
              <a:solidFill>
                <a:schemeClr val="tx1"/>
              </a:solidFill>
              <a:latin typeface="Candara" panose="020E0502030303020204" pitchFamily="34" charset="0"/>
              <a:cs typeface="Times New Roman" panose="02020603050405020304" pitchFamily="18" charset="0"/>
            </a:endParaRPr>
          </a:p>
          <a:p>
            <a:pPr algn="just"/>
            <a:r>
              <a:rPr lang="en-GB" sz="1200" dirty="0">
                <a:solidFill>
                  <a:schemeClr val="tx1"/>
                </a:solidFill>
                <a:latin typeface="Candara" panose="020E0502030303020204" pitchFamily="34" charset="0"/>
                <a:cs typeface="Times New Roman" panose="02020603050405020304" pitchFamily="18" charset="0"/>
              </a:rPr>
              <a:t>Many governments do not want (or cannot afford) to assume full financial responsibility for their infrastructure projects. They may also lack the personnel and expertise necessary to develop and manage these projects. However, the privatization of the project may not be desired or appropriate (for example, for roads, highways and bridges or for assets that may have national security implications). As a result, governments are pursuing the third option and are increasingly using PPPs to develop their infrastructure.</a:t>
            </a:r>
          </a:p>
          <a:p>
            <a:pPr algn="just"/>
            <a:endParaRPr lang="en-GB" sz="1200" dirty="0">
              <a:solidFill>
                <a:schemeClr val="tx1"/>
              </a:solidFill>
              <a:latin typeface="Candara" panose="020E0502030303020204" pitchFamily="34" charset="0"/>
              <a:cs typeface="Times New Roman" panose="02020603050405020304" pitchFamily="18" charset="0"/>
            </a:endParaRPr>
          </a:p>
          <a:p>
            <a:pPr algn="just"/>
            <a:r>
              <a:rPr lang="en-GB" sz="1200" dirty="0">
                <a:solidFill>
                  <a:schemeClr val="tx1"/>
                </a:solidFill>
                <a:latin typeface="Candara" panose="020E0502030303020204" pitchFamily="34" charset="0"/>
                <a:cs typeface="Times New Roman" panose="02020603050405020304" pitchFamily="18" charset="0"/>
              </a:rPr>
              <a:t>Fundamentally, a PPP is a long-term contract between a government (the local or national government) or government-owned entity (hereinafter referred to as a public agency) and a private sector party.</a:t>
            </a:r>
          </a:p>
          <a:p>
            <a:pPr algn="just"/>
            <a:endParaRPr lang="en-GB" sz="1200" dirty="0">
              <a:solidFill>
                <a:schemeClr val="tx1"/>
              </a:solidFill>
              <a:latin typeface="Candara" panose="020E0502030303020204" pitchFamily="34" charset="0"/>
              <a:cs typeface="Times New Roman" panose="02020603050405020304" pitchFamily="18" charset="0"/>
            </a:endParaRPr>
          </a:p>
          <a:p>
            <a:pPr algn="just"/>
            <a:endParaRPr lang="en-GB" sz="1200" b="1" dirty="0">
              <a:solidFill>
                <a:schemeClr val="tx1"/>
              </a:solidFill>
              <a:latin typeface="Candara" panose="020E0502030303020204" pitchFamily="34" charset="0"/>
              <a:cs typeface="Times New Roman" panose="02020603050405020304" pitchFamily="18" charset="0"/>
            </a:endParaRPr>
          </a:p>
          <a:p>
            <a:pPr algn="just"/>
            <a:endParaRPr lang="en-GB" sz="1200" dirty="0">
              <a:solidFill>
                <a:schemeClr val="tx1"/>
              </a:solidFill>
              <a:latin typeface="Candara" panose="020E0502030303020204" pitchFamily="34" charset="0"/>
              <a:cs typeface="Times New Roman" panose="02020603050405020304" pitchFamily="18" charset="0"/>
            </a:endParaRPr>
          </a:p>
        </p:txBody>
      </p:sp>
      <p:sp>
        <p:nvSpPr>
          <p:cNvPr id="12" name="Title 1"/>
          <p:cNvSpPr txBox="1">
            <a:spLocks/>
          </p:cNvSpPr>
          <p:nvPr/>
        </p:nvSpPr>
        <p:spPr bwMode="auto">
          <a:xfrm>
            <a:off x="283587" y="344465"/>
            <a:ext cx="7105679" cy="3709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defRPr lang="en-US" sz="3200" b="1" dirty="0" smtClean="0">
                <a:solidFill>
                  <a:schemeClr val="tx1"/>
                </a:solidFill>
                <a:latin typeface="Candara" pitchFamily="34" charset="0"/>
                <a:ea typeface="宋体" pitchFamily="-111" charset="-122"/>
                <a:cs typeface="宋体" pitchFamily="-111" charset="-122"/>
              </a:defRPr>
            </a:lvl1pPr>
            <a:lvl2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2pPr>
            <a:lvl3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3pPr>
            <a:lvl4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4pPr>
            <a:lvl5pPr algn="ctr" rtl="0" eaLnBrk="0" fontAlgn="base" hangingPunct="0">
              <a:spcBef>
                <a:spcPct val="0"/>
              </a:spcBef>
              <a:spcAft>
                <a:spcPct val="0"/>
              </a:spcAft>
              <a:defRPr sz="3200" b="1">
                <a:solidFill>
                  <a:schemeClr val="bg1"/>
                </a:solidFill>
                <a:latin typeface="Arial" pitchFamily="-111" charset="0"/>
                <a:ea typeface="宋体" pitchFamily="-111" charset="-122"/>
                <a:cs typeface="宋体" pitchFamily="-111" charset="-122"/>
              </a:defRPr>
            </a:lvl5pPr>
            <a:lvl6pPr marL="457200" algn="ctr" rtl="0" fontAlgn="base">
              <a:spcBef>
                <a:spcPct val="0"/>
              </a:spcBef>
              <a:spcAft>
                <a:spcPct val="0"/>
              </a:spcAft>
              <a:defRPr sz="3200" b="1">
                <a:solidFill>
                  <a:schemeClr val="bg1"/>
                </a:solidFill>
                <a:latin typeface="Arial" pitchFamily="-111" charset="0"/>
              </a:defRPr>
            </a:lvl6pPr>
            <a:lvl7pPr marL="914400" algn="ctr" rtl="0" fontAlgn="base">
              <a:spcBef>
                <a:spcPct val="0"/>
              </a:spcBef>
              <a:spcAft>
                <a:spcPct val="0"/>
              </a:spcAft>
              <a:defRPr sz="3200" b="1">
                <a:solidFill>
                  <a:schemeClr val="bg1"/>
                </a:solidFill>
                <a:latin typeface="Arial" pitchFamily="-111" charset="0"/>
              </a:defRPr>
            </a:lvl7pPr>
            <a:lvl8pPr marL="1371600" algn="ctr" rtl="0" fontAlgn="base">
              <a:spcBef>
                <a:spcPct val="0"/>
              </a:spcBef>
              <a:spcAft>
                <a:spcPct val="0"/>
              </a:spcAft>
              <a:defRPr sz="3200" b="1">
                <a:solidFill>
                  <a:schemeClr val="bg1"/>
                </a:solidFill>
                <a:latin typeface="Arial" pitchFamily="-111" charset="0"/>
              </a:defRPr>
            </a:lvl8pPr>
            <a:lvl9pPr marL="1828800" algn="ctr" rtl="0" fontAlgn="base">
              <a:spcBef>
                <a:spcPct val="0"/>
              </a:spcBef>
              <a:spcAft>
                <a:spcPct val="0"/>
              </a:spcAft>
              <a:defRPr sz="3200" b="1">
                <a:solidFill>
                  <a:schemeClr val="bg1"/>
                </a:solidFill>
                <a:latin typeface="Arial" pitchFamily="-111" charset="0"/>
              </a:defRPr>
            </a:lvl9pPr>
          </a:lstStyle>
          <a:p>
            <a:pPr algn="l">
              <a:spcBef>
                <a:spcPts val="0"/>
              </a:spcBef>
            </a:pPr>
            <a:r>
              <a:rPr lang="tr-TR" sz="1800" kern="0" dirty="0" smtClean="0">
                <a:ea typeface="+mn-ea"/>
                <a:cs typeface="Arial" panose="020B0604020202020204" pitchFamily="34" charset="0"/>
              </a:rPr>
              <a:t>Why </a:t>
            </a:r>
            <a:r>
              <a:rPr lang="en-US" sz="1800" kern="0" dirty="0" smtClean="0">
                <a:ea typeface="+mn-ea"/>
                <a:cs typeface="Arial" panose="020B0604020202020204" pitchFamily="34" charset="0"/>
              </a:rPr>
              <a:t>Public</a:t>
            </a:r>
            <a:r>
              <a:rPr lang="tr-TR" sz="1800" kern="0" dirty="0" smtClean="0">
                <a:ea typeface="+mn-ea"/>
                <a:cs typeface="Arial" panose="020B0604020202020204" pitchFamily="34" charset="0"/>
              </a:rPr>
              <a:t> </a:t>
            </a:r>
            <a:r>
              <a:rPr lang="en-US" sz="1800" kern="0" dirty="0" smtClean="0">
                <a:ea typeface="+mn-ea"/>
                <a:cs typeface="Arial" panose="020B0604020202020204" pitchFamily="34" charset="0"/>
              </a:rPr>
              <a:t>-</a:t>
            </a:r>
            <a:r>
              <a:rPr lang="tr-TR" sz="1800" kern="0" dirty="0" smtClean="0">
                <a:ea typeface="+mn-ea"/>
                <a:cs typeface="Arial" panose="020B0604020202020204" pitchFamily="34" charset="0"/>
              </a:rPr>
              <a:t> </a:t>
            </a:r>
            <a:r>
              <a:rPr lang="en-US" sz="1800" kern="0" dirty="0" smtClean="0">
                <a:ea typeface="+mn-ea"/>
                <a:cs typeface="Arial" panose="020B0604020202020204" pitchFamily="34" charset="0"/>
              </a:rPr>
              <a:t>Private Partnership</a:t>
            </a:r>
            <a:r>
              <a:rPr lang="tr-TR" sz="1800" kern="0" dirty="0" smtClean="0">
                <a:cs typeface="Arial" panose="020B0604020202020204" pitchFamily="34" charset="0"/>
              </a:rPr>
              <a:t> Model?</a:t>
            </a:r>
            <a:r>
              <a:rPr lang="en-US" sz="1800" kern="0" dirty="0" smtClean="0">
                <a:ea typeface="+mn-ea"/>
                <a:cs typeface="Arial" panose="020B0604020202020204" pitchFamily="34" charset="0"/>
              </a:rPr>
              <a:t> </a:t>
            </a:r>
            <a:endParaRPr lang="en-US" sz="1800" kern="0" dirty="0">
              <a:ea typeface="+mn-ea"/>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611560" y="4740823"/>
            <a:ext cx="1883341" cy="1368000"/>
          </a:xfrm>
          <a:prstGeom prst="rect">
            <a:avLst/>
          </a:prstGeom>
          <a:effectLst>
            <a:glow rad="63500">
              <a:schemeClr val="accent4">
                <a:satMod val="175000"/>
                <a:alpha val="40000"/>
              </a:schemeClr>
            </a:glow>
          </a:effectLst>
        </p:spPr>
      </p:pic>
      <p:pic>
        <p:nvPicPr>
          <p:cNvPr id="13" name="Picture 12"/>
          <p:cNvPicPr>
            <a:picLocks noChangeAspect="1"/>
          </p:cNvPicPr>
          <p:nvPr/>
        </p:nvPicPr>
        <p:blipFill>
          <a:blip r:embed="rId3"/>
          <a:stretch>
            <a:fillRect/>
          </a:stretch>
        </p:blipFill>
        <p:spPr>
          <a:xfrm>
            <a:off x="2634098" y="4740824"/>
            <a:ext cx="1872000" cy="1367999"/>
          </a:xfrm>
          <a:prstGeom prst="rect">
            <a:avLst/>
          </a:prstGeom>
          <a:effectLst>
            <a:glow rad="63500">
              <a:schemeClr val="accent4">
                <a:satMod val="175000"/>
                <a:alpha val="40000"/>
              </a:schemeClr>
            </a:glow>
          </a:effectLst>
        </p:spPr>
      </p:pic>
      <p:pic>
        <p:nvPicPr>
          <p:cNvPr id="14" name="Picture 13"/>
          <p:cNvPicPr>
            <a:picLocks noChangeAspect="1"/>
          </p:cNvPicPr>
          <p:nvPr/>
        </p:nvPicPr>
        <p:blipFill>
          <a:blip r:embed="rId4"/>
          <a:stretch>
            <a:fillRect/>
          </a:stretch>
        </p:blipFill>
        <p:spPr>
          <a:xfrm>
            <a:off x="4671527" y="4740824"/>
            <a:ext cx="1844689" cy="1368000"/>
          </a:xfrm>
          <a:prstGeom prst="rect">
            <a:avLst/>
          </a:prstGeom>
          <a:effectLst>
            <a:glow rad="63500">
              <a:schemeClr val="accent4">
                <a:satMod val="175000"/>
                <a:alpha val="40000"/>
              </a:schemeClr>
            </a:glow>
          </a:effectLst>
        </p:spPr>
      </p:pic>
      <p:pic>
        <p:nvPicPr>
          <p:cNvPr id="15" name="Picture 14"/>
          <p:cNvPicPr>
            <a:picLocks noChangeAspect="1"/>
          </p:cNvPicPr>
          <p:nvPr/>
        </p:nvPicPr>
        <p:blipFill>
          <a:blip r:embed="rId5"/>
          <a:stretch>
            <a:fillRect/>
          </a:stretch>
        </p:blipFill>
        <p:spPr>
          <a:xfrm>
            <a:off x="6666029" y="4740824"/>
            <a:ext cx="1866411" cy="1368000"/>
          </a:xfrm>
          <a:prstGeom prst="rect">
            <a:avLst/>
          </a:prstGeom>
          <a:effectLst>
            <a:glow rad="63500">
              <a:schemeClr val="accent4">
                <a:satMod val="175000"/>
                <a:alpha val="40000"/>
              </a:schemeClr>
            </a:glow>
          </a:effectLst>
        </p:spPr>
      </p:pic>
      <p:sp>
        <p:nvSpPr>
          <p:cNvPr id="16" name="TextBox 15"/>
          <p:cNvSpPr txBox="1"/>
          <p:nvPr/>
        </p:nvSpPr>
        <p:spPr>
          <a:xfrm>
            <a:off x="4257066" y="6365557"/>
            <a:ext cx="509371" cy="492443"/>
          </a:xfrm>
          <a:prstGeom prst="rect">
            <a:avLst/>
          </a:prstGeom>
          <a:solidFill>
            <a:schemeClr val="accent3"/>
          </a:solidFill>
        </p:spPr>
        <p:txBody>
          <a:bodyPr wrap="square" rtlCol="0">
            <a:spAutoFit/>
          </a:bodyPr>
          <a:lstStyle/>
          <a:p>
            <a:endParaRPr lang="en-US" dirty="0"/>
          </a:p>
        </p:txBody>
      </p:sp>
      <p:sp>
        <p:nvSpPr>
          <p:cNvPr id="18" name="TextBox 17"/>
          <p:cNvSpPr txBox="1"/>
          <p:nvPr/>
        </p:nvSpPr>
        <p:spPr>
          <a:xfrm>
            <a:off x="7884368" y="6465619"/>
            <a:ext cx="504056" cy="276999"/>
          </a:xfrm>
          <a:prstGeom prst="rect">
            <a:avLst/>
          </a:prstGeom>
          <a:noFill/>
        </p:spPr>
        <p:txBody>
          <a:bodyPr wrap="square" rtlCol="0">
            <a:spAutoFit/>
          </a:bodyPr>
          <a:lstStyle/>
          <a:p>
            <a:r>
              <a:rPr lang="tr-TR" sz="1200" dirty="0" smtClean="0">
                <a:solidFill>
                  <a:schemeClr val="tx1"/>
                </a:solidFill>
                <a:latin typeface="Times New Roman" panose="02020603050405020304" pitchFamily="18" charset="0"/>
                <a:cs typeface="Times New Roman" panose="02020603050405020304" pitchFamily="18" charset="0"/>
              </a:rPr>
              <a:t>6</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292693" y="6342509"/>
            <a:ext cx="4320480" cy="261610"/>
          </a:xfrm>
          <a:prstGeom prst="rect">
            <a:avLst/>
          </a:prstGeom>
          <a:noFill/>
        </p:spPr>
        <p:txBody>
          <a:bodyPr wrap="square" rtlCol="0">
            <a:spAutoFit/>
          </a:bodyPr>
          <a:lstStyle/>
          <a:p>
            <a:r>
              <a:rPr lang="tr-TR" sz="1100" i="1" dirty="0">
                <a:solidFill>
                  <a:schemeClr val="tx1"/>
                </a:solidFill>
                <a:latin typeface="Times New Roman" panose="02020603050405020304" pitchFamily="18" charset="0"/>
                <a:cs typeface="Times New Roman" panose="02020603050405020304" pitchFamily="18" charset="0"/>
              </a:rPr>
              <a:t>ICBC Turkey Investment Banking Project Finance Department</a:t>
            </a:r>
            <a:endParaRPr lang="en-US"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6955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OBJECT_NAME" val="jpmClientName"/>
</p:tagLst>
</file>

<file path=ppt/tags/tag2.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3.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4.xml><?xml version="1.0" encoding="utf-8"?>
<p:tagLst xmlns:a="http://schemas.openxmlformats.org/drawingml/2006/main" xmlns:r="http://schemas.openxmlformats.org/officeDocument/2006/relationships" xmlns:p="http://schemas.openxmlformats.org/presentationml/2006/main">
  <p:tag name="JPM_OBJECT_NAME" val="jpmClientName"/>
</p:tagLst>
</file>

<file path=ppt/tags/tag5.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heme/theme1.xml><?xml version="1.0" encoding="utf-8"?>
<a:theme xmlns:a="http://schemas.openxmlformats.org/drawingml/2006/main" name="工行主题幻灯片模版">
  <a:themeElements>
    <a:clrScheme name="工行主题幻灯片模版 6">
      <a:dk1>
        <a:srgbClr val="000000"/>
      </a:dk1>
      <a:lt1>
        <a:srgbClr val="FFFFFF"/>
      </a:lt1>
      <a:dk2>
        <a:srgbClr val="003399"/>
      </a:dk2>
      <a:lt2>
        <a:srgbClr val="B2B2B2"/>
      </a:lt2>
      <a:accent1>
        <a:srgbClr val="D4D8DB"/>
      </a:accent1>
      <a:accent2>
        <a:srgbClr val="C7000B"/>
      </a:accent2>
      <a:accent3>
        <a:srgbClr val="FFFFFF"/>
      </a:accent3>
      <a:accent4>
        <a:srgbClr val="000000"/>
      </a:accent4>
      <a:accent5>
        <a:srgbClr val="E6E9EA"/>
      </a:accent5>
      <a:accent6>
        <a:srgbClr val="B40009"/>
      </a:accent6>
      <a:hlink>
        <a:srgbClr val="878787"/>
      </a:hlink>
      <a:folHlink>
        <a:srgbClr val="DCAB00"/>
      </a:folHlink>
    </a:clrScheme>
    <a:fontScheme name="工行主题幻灯片模版">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a:ln>
              <a:noFill/>
            </a:ln>
            <a:solidFill>
              <a:srgbClr val="0099CC"/>
            </a:solidFill>
            <a:effectLst/>
            <a:latin typeface="Arial" pitchFamily="-111" charset="0"/>
            <a:ea typeface="方正大黑简体" pitchFamily="2" charset="-122"/>
            <a:cs typeface="方正大黑简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a:ln>
              <a:noFill/>
            </a:ln>
            <a:solidFill>
              <a:srgbClr val="0099CC"/>
            </a:solidFill>
            <a:effectLst/>
            <a:latin typeface="Arial" pitchFamily="-111" charset="0"/>
            <a:ea typeface="方正大黑简体" pitchFamily="2" charset="-122"/>
            <a:cs typeface="方正大黑简体" pitchFamily="2" charset="-122"/>
          </a:defRPr>
        </a:defPPr>
      </a:lstStyle>
    </a:lnDef>
  </a:objectDefaults>
  <a:extraClrSchemeLst>
    <a:extraClrScheme>
      <a:clrScheme name="工行主题幻灯片模版 1">
        <a:dk1>
          <a:srgbClr val="000000"/>
        </a:dk1>
        <a:lt1>
          <a:srgbClr val="FFFFFF"/>
        </a:lt1>
        <a:dk2>
          <a:srgbClr val="003399"/>
        </a:dk2>
        <a:lt2>
          <a:srgbClr val="C0C0C0"/>
        </a:lt2>
        <a:accent1>
          <a:srgbClr val="4EA7EA"/>
        </a:accent1>
        <a:accent2>
          <a:srgbClr val="93C052"/>
        </a:accent2>
        <a:accent3>
          <a:srgbClr val="FFFFFF"/>
        </a:accent3>
        <a:accent4>
          <a:srgbClr val="000000"/>
        </a:accent4>
        <a:accent5>
          <a:srgbClr val="B2D0F3"/>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工行主题幻灯片模版 2">
        <a:dk1>
          <a:srgbClr val="000000"/>
        </a:dk1>
        <a:lt1>
          <a:srgbClr val="FFFFFF"/>
        </a:lt1>
        <a:dk2>
          <a:srgbClr val="124458"/>
        </a:dk2>
        <a:lt2>
          <a:srgbClr val="C0C0C0"/>
        </a:lt2>
        <a:accent1>
          <a:srgbClr val="76CA2A"/>
        </a:accent1>
        <a:accent2>
          <a:srgbClr val="E5772D"/>
        </a:accent2>
        <a:accent3>
          <a:srgbClr val="FFFFFF"/>
        </a:accent3>
        <a:accent4>
          <a:srgbClr val="000000"/>
        </a:accent4>
        <a:accent5>
          <a:srgbClr val="BDE1AC"/>
        </a:accent5>
        <a:accent6>
          <a:srgbClr val="CF6B28"/>
        </a:accent6>
        <a:hlink>
          <a:srgbClr val="8940DA"/>
        </a:hlink>
        <a:folHlink>
          <a:srgbClr val="2854D0"/>
        </a:folHlink>
      </a:clrScheme>
      <a:clrMap bg1="lt1" tx1="dk1" bg2="lt2" tx2="dk2" accent1="accent1" accent2="accent2" accent3="accent3" accent4="accent4" accent5="accent5" accent6="accent6" hlink="hlink" folHlink="folHlink"/>
    </a:extraClrScheme>
    <a:extraClrScheme>
      <a:clrScheme name="工行主题幻灯片模版 3">
        <a:dk1>
          <a:srgbClr val="000000"/>
        </a:dk1>
        <a:lt1>
          <a:srgbClr val="FFFFFF"/>
        </a:lt1>
        <a:dk2>
          <a:srgbClr val="003399"/>
        </a:dk2>
        <a:lt2>
          <a:srgbClr val="B2B2B2"/>
        </a:lt2>
        <a:accent1>
          <a:srgbClr val="8BBDE3"/>
        </a:accent1>
        <a:accent2>
          <a:srgbClr val="75B37E"/>
        </a:accent2>
        <a:accent3>
          <a:srgbClr val="FFFFFF"/>
        </a:accent3>
        <a:accent4>
          <a:srgbClr val="000000"/>
        </a:accent4>
        <a:accent5>
          <a:srgbClr val="C4DBEF"/>
        </a:accent5>
        <a:accent6>
          <a:srgbClr val="69A272"/>
        </a:accent6>
        <a:hlink>
          <a:srgbClr val="D5B631"/>
        </a:hlink>
        <a:folHlink>
          <a:srgbClr val="4E96E6"/>
        </a:folHlink>
      </a:clrScheme>
      <a:clrMap bg1="lt1" tx1="dk1" bg2="lt2" tx2="dk2" accent1="accent1" accent2="accent2" accent3="accent3" accent4="accent4" accent5="accent5" accent6="accent6" hlink="hlink" folHlink="folHlink"/>
    </a:extraClrScheme>
    <a:extraClrScheme>
      <a:clrScheme name="工行主题幻灯片模版 4">
        <a:dk1>
          <a:srgbClr val="000000"/>
        </a:dk1>
        <a:lt1>
          <a:srgbClr val="FFFFFF"/>
        </a:lt1>
        <a:dk2>
          <a:srgbClr val="FFFFFF"/>
        </a:dk2>
        <a:lt2>
          <a:srgbClr val="B2B2B2"/>
        </a:lt2>
        <a:accent1>
          <a:srgbClr val="D4D8DB"/>
        </a:accent1>
        <a:accent2>
          <a:srgbClr val="C7000B"/>
        </a:accent2>
        <a:accent3>
          <a:srgbClr val="FFFFFF"/>
        </a:accent3>
        <a:accent4>
          <a:srgbClr val="000000"/>
        </a:accent4>
        <a:accent5>
          <a:srgbClr val="E6E9EA"/>
        </a:accent5>
        <a:accent6>
          <a:srgbClr val="B40009"/>
        </a:accent6>
        <a:hlink>
          <a:srgbClr val="DCAB00"/>
        </a:hlink>
        <a:folHlink>
          <a:srgbClr val="4E96E6"/>
        </a:folHlink>
      </a:clrScheme>
      <a:clrMap bg1="lt1" tx1="dk1" bg2="lt2" tx2="dk2" accent1="accent1" accent2="accent2" accent3="accent3" accent4="accent4" accent5="accent5" accent6="accent6" hlink="hlink" folHlink="folHlink"/>
    </a:extraClrScheme>
    <a:extraClrScheme>
      <a:clrScheme name="工行主题幻灯片模版 5">
        <a:dk1>
          <a:srgbClr val="000000"/>
        </a:dk1>
        <a:lt1>
          <a:srgbClr val="FFFFFF"/>
        </a:lt1>
        <a:dk2>
          <a:srgbClr val="003399"/>
        </a:dk2>
        <a:lt2>
          <a:srgbClr val="B2B2B2"/>
        </a:lt2>
        <a:accent1>
          <a:srgbClr val="D4D8DB"/>
        </a:accent1>
        <a:accent2>
          <a:srgbClr val="C7000B"/>
        </a:accent2>
        <a:accent3>
          <a:srgbClr val="FFFFFF"/>
        </a:accent3>
        <a:accent4>
          <a:srgbClr val="000000"/>
        </a:accent4>
        <a:accent5>
          <a:srgbClr val="E6E9EA"/>
        </a:accent5>
        <a:accent6>
          <a:srgbClr val="B40009"/>
        </a:accent6>
        <a:hlink>
          <a:srgbClr val="DCAB00"/>
        </a:hlink>
        <a:folHlink>
          <a:srgbClr val="878787"/>
        </a:folHlink>
      </a:clrScheme>
      <a:clrMap bg1="lt1" tx1="dk1" bg2="lt2" tx2="dk2" accent1="accent1" accent2="accent2" accent3="accent3" accent4="accent4" accent5="accent5" accent6="accent6" hlink="hlink" folHlink="folHlink"/>
    </a:extraClrScheme>
    <a:extraClrScheme>
      <a:clrScheme name="工行主题幻灯片模版 6">
        <a:dk1>
          <a:srgbClr val="000000"/>
        </a:dk1>
        <a:lt1>
          <a:srgbClr val="FFFFFF"/>
        </a:lt1>
        <a:dk2>
          <a:srgbClr val="003399"/>
        </a:dk2>
        <a:lt2>
          <a:srgbClr val="B2B2B2"/>
        </a:lt2>
        <a:accent1>
          <a:srgbClr val="D4D8DB"/>
        </a:accent1>
        <a:accent2>
          <a:srgbClr val="C7000B"/>
        </a:accent2>
        <a:accent3>
          <a:srgbClr val="FFFFFF"/>
        </a:accent3>
        <a:accent4>
          <a:srgbClr val="000000"/>
        </a:accent4>
        <a:accent5>
          <a:srgbClr val="E6E9EA"/>
        </a:accent5>
        <a:accent6>
          <a:srgbClr val="B40009"/>
        </a:accent6>
        <a:hlink>
          <a:srgbClr val="878787"/>
        </a:hlink>
        <a:folHlink>
          <a:srgbClr val="DCAB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工行主题幻灯片模版 6">
    <a:dk1>
      <a:srgbClr val="000000"/>
    </a:dk1>
    <a:lt1>
      <a:srgbClr val="FFFFFF"/>
    </a:lt1>
    <a:dk2>
      <a:srgbClr val="003399"/>
    </a:dk2>
    <a:lt2>
      <a:srgbClr val="B2B2B2"/>
    </a:lt2>
    <a:accent1>
      <a:srgbClr val="D4D8DB"/>
    </a:accent1>
    <a:accent2>
      <a:srgbClr val="C7000B"/>
    </a:accent2>
    <a:accent3>
      <a:srgbClr val="FFFFFF"/>
    </a:accent3>
    <a:accent4>
      <a:srgbClr val="000000"/>
    </a:accent4>
    <a:accent5>
      <a:srgbClr val="E6E9EA"/>
    </a:accent5>
    <a:accent6>
      <a:srgbClr val="B40009"/>
    </a:accent6>
    <a:hlink>
      <a:srgbClr val="878787"/>
    </a:hlink>
    <a:folHlink>
      <a:srgbClr val="DCAB00"/>
    </a:folHlink>
  </a:clrScheme>
</a:themeOverride>
</file>

<file path=docProps/app.xml><?xml version="1.0" encoding="utf-8"?>
<Properties xmlns="http://schemas.openxmlformats.org/officeDocument/2006/extended-properties" xmlns:vt="http://schemas.openxmlformats.org/officeDocument/2006/docPropsVTypes">
  <Template/>
  <TotalTime>57988</TotalTime>
  <Words>5375</Words>
  <Application>Microsoft Office PowerPoint</Application>
  <PresentationFormat>On-screen Show (4:3)</PresentationFormat>
  <Paragraphs>607</Paragraphs>
  <Slides>27</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ＭＳ Ｐゴシック</vt:lpstr>
      <vt:lpstr>宋体</vt:lpstr>
      <vt:lpstr>Arial</vt:lpstr>
      <vt:lpstr>Calibri</vt:lpstr>
      <vt:lpstr>Cambria Math</vt:lpstr>
      <vt:lpstr>Candara</vt:lpstr>
      <vt:lpstr>Lucida Sans Unicode</vt:lpstr>
      <vt:lpstr>Times New Roman</vt:lpstr>
      <vt:lpstr>Trebuchet MS</vt:lpstr>
      <vt:lpstr>Wingdings</vt:lpstr>
      <vt:lpstr>方正大黑简体</vt:lpstr>
      <vt:lpstr>工行主题幻灯片模版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ICBC Investments in PPP Market </vt:lpstr>
      <vt:lpstr>PowerPoint Presentation</vt:lpstr>
      <vt:lpstr>PowerPoint Presentation</vt:lpstr>
      <vt:lpstr>PowerPoint Presentation</vt:lpstr>
    </vt:vector>
  </TitlesOfParts>
  <Company>ICBC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王颢</dc:creator>
  <cp:lastModifiedBy>BURCU KANATLI</cp:lastModifiedBy>
  <cp:revision>3178</cp:revision>
  <cp:lastPrinted>2019-11-27T12:12:19Z</cp:lastPrinted>
  <dcterms:created xsi:type="dcterms:W3CDTF">2012-05-22T08:09:16Z</dcterms:created>
  <dcterms:modified xsi:type="dcterms:W3CDTF">2020-11-05T11:30:21Z</dcterms:modified>
</cp:coreProperties>
</file>