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69" r:id="rId9"/>
    <p:sldId id="259" r:id="rId10"/>
    <p:sldId id="275" r:id="rId11"/>
    <p:sldId id="260" r:id="rId12"/>
    <p:sldId id="261" r:id="rId13"/>
    <p:sldId id="262" r:id="rId14"/>
    <p:sldId id="264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74C9-6E59-44A1-B1A8-B142B9FA902B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9185-848C-43DB-8D73-39DAEB3638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29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37F3-1BD3-4F56-AB72-EF7928E91421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947E-F298-4D3A-B75F-3A741854F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3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01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9847-5197-4A69-9FF2-9B28728DD766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69E7-B436-4A74-81F0-465E3B2AE073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94B8-91B5-4D42-B344-C4548AD34858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8382-2B23-4C90-BAD0-4B95725128DA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1B3A-08F2-432F-849C-F555750B8734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927-BA9E-4491-BEF4-0FFF184C9E48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C2F9-8B6E-41D5-B899-B6284E6E0805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7CBC-1877-450B-A481-8233EFDD2FAD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1B9B-3663-49CC-805B-3FC051B36022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854-F450-4394-BA5D-039AC7404504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232D-A8FE-4D6F-9882-1A291837CE56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58C0-1212-4AA1-8E2C-74C7D11AE354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apak_pp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182" y="5546436"/>
            <a:ext cx="510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AGIL AZIZOV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DEPUTY HEAD/UNEC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AZERBAIJAN</a:t>
            </a:r>
          </a:p>
        </p:txBody>
      </p:sp>
    </p:spTree>
    <p:extLst>
      <p:ext uri="{BB962C8B-B14F-4D97-AF65-F5344CB8AC3E}">
        <p14:creationId xmlns:p14="http://schemas.microsoft.com/office/powerpoint/2010/main" val="1006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95" y="1822305"/>
            <a:ext cx="3543300" cy="4543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509" y="2099396"/>
            <a:ext cx="3906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Amounted 22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AZN/13.5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USD is planning to be invested by private investors to the construction of the affordable housing complexes to HOVSAN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9" y="4236780"/>
            <a:ext cx="3927042" cy="210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FFFF"/>
                </a:solidFill>
              </a:rPr>
              <a:t>PROJECT DESCRIPTION</a:t>
            </a:r>
            <a:r>
              <a:rPr lang="en-US" sz="3000" dirty="0" smtClean="0">
                <a:solidFill>
                  <a:srgbClr val="FFFFFF"/>
                </a:solidFill>
              </a:rPr>
              <a:t> - ONGOIN</a:t>
            </a:r>
            <a:r>
              <a:rPr lang="tr-TR" sz="3000" dirty="0" smtClean="0">
                <a:solidFill>
                  <a:srgbClr val="FFFFFF"/>
                </a:solidFill>
              </a:rPr>
              <a:t>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tr-TR" sz="14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INDICATIVE TIMETABLE OF PROJECT DEVELOPMENT </a:t>
            </a:r>
            <a:br>
              <a:rPr lang="en-US" sz="1600" b="1" dirty="0"/>
            </a:br>
            <a:r>
              <a:rPr lang="en-US" sz="1600" b="1" dirty="0">
                <a:solidFill>
                  <a:srgbClr val="C00000"/>
                </a:solidFill>
              </a:rPr>
              <a:t>N/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PROJECT LOOKING FOR ADDITIONAL PPF ASSISTANCE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No</a:t>
            </a:r>
          </a:p>
          <a:p>
            <a:pPr marL="0" lvl="0" indent="0">
              <a:buNone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PROJECT LOOKING FOR ADDITIONAL MDB ASSISTANCE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No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IS PROJECT MULTI JURISDICTIONAL? </a:t>
            </a:r>
            <a:br>
              <a:rPr lang="en-US" sz="1600" b="1" dirty="0"/>
            </a:br>
            <a:r>
              <a:rPr lang="en-US" sz="1600" b="1" dirty="0">
                <a:solidFill>
                  <a:srgbClr val="C00000"/>
                </a:solidFill>
              </a:rPr>
              <a:t>No</a:t>
            </a:r>
            <a:endParaRPr lang="tr-TR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FFFFFF"/>
                </a:solidFill>
              </a:rPr>
              <a:t>Project </a:t>
            </a:r>
            <a:r>
              <a:rPr lang="tr-TR" sz="3000" b="1" dirty="0" err="1">
                <a:solidFill>
                  <a:srgbClr val="FFFFFF"/>
                </a:solidFill>
              </a:rPr>
              <a:t>Stage</a:t>
            </a:r>
            <a:r>
              <a:rPr lang="tr-TR" sz="3000" b="1" dirty="0">
                <a:solidFill>
                  <a:srgbClr val="FFFFFF"/>
                </a:solidFill>
              </a:rPr>
              <a:t> </a:t>
            </a:r>
            <a:r>
              <a:rPr lang="tr-TR" sz="3000" b="1" dirty="0" err="1" smtClean="0">
                <a:solidFill>
                  <a:srgbClr val="FFFFFF"/>
                </a:solidFill>
              </a:rPr>
              <a:t>Info</a:t>
            </a:r>
            <a:endParaRPr lang="tr-TR" sz="3000" b="1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Stage 1: Initial Government </a:t>
            </a:r>
            <a:r>
              <a:rPr lang="en-US" sz="3000" b="1" dirty="0" smtClean="0">
                <a:solidFill>
                  <a:srgbClr val="FFFFFF"/>
                </a:solidFill>
              </a:rPr>
              <a:t>Announcement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482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6513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 smtClean="0"/>
              <a:t>VALUE</a:t>
            </a:r>
            <a:r>
              <a:rPr lang="en-US" sz="1600" b="1" dirty="0"/>
              <a:t>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for the first and second projects projected value is 64 </a:t>
            </a:r>
            <a:r>
              <a:rPr lang="en-US" sz="1600" b="1" dirty="0" err="1" smtClean="0">
                <a:solidFill>
                  <a:srgbClr val="C00000"/>
                </a:solidFill>
              </a:rPr>
              <a:t>mln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and 130 </a:t>
            </a:r>
            <a:r>
              <a:rPr lang="en-US" sz="1600" b="1" dirty="0" err="1" smtClean="0">
                <a:solidFill>
                  <a:srgbClr val="C00000"/>
                </a:solidFill>
              </a:rPr>
              <a:t>mln</a:t>
            </a:r>
            <a:r>
              <a:rPr lang="en-US" sz="1600" b="1" dirty="0" smtClean="0">
                <a:solidFill>
                  <a:srgbClr val="C00000"/>
                </a:solidFill>
              </a:rPr>
              <a:t> USD, respectively</a:t>
            </a:r>
            <a:r>
              <a:rPr lang="en-US" sz="1600" b="1" dirty="0">
                <a:solidFill>
                  <a:srgbClr val="C00000"/>
                </a:solidFill>
              </a:rPr>
              <a:t> 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INDICATIVE FUNDING SOURCE 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  president found and mortgage found (private investors through PPP)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HAVE ANY EXTERNAL ADVISORS BEEN APPOINTED YET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Yes </a:t>
            </a: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DETAILS OF ADVISORS APPOINTED </a:t>
            </a:r>
            <a:endParaRPr lang="tr-TR" sz="1600" b="1" dirty="0" smtClean="0"/>
          </a:p>
          <a:p>
            <a:pPr marL="0" lvl="0" indent="0">
              <a:buNone/>
            </a:pPr>
            <a:r>
              <a:rPr lang="en-US" sz="1600" b="1" dirty="0" smtClean="0"/>
              <a:t>E&amp;Y consulting company </a:t>
            </a: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IS THE PROJECT CONTAINED IN NATIONAL/SUB NATIONAL INFRASTRUCTURE PLAN OR STRATEGY </a:t>
            </a:r>
            <a:br>
              <a:rPr lang="en-US" sz="1600" b="1" dirty="0"/>
            </a:br>
            <a:r>
              <a:rPr lang="en-US" sz="1600" b="1" dirty="0">
                <a:solidFill>
                  <a:srgbClr val="C00000"/>
                </a:solidFill>
              </a:rPr>
              <a:t>Yes</a:t>
            </a:r>
            <a:endParaRPr lang="tr-TR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57" y="91774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Stage 2: Project Investigation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44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889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LEGAL ADVISORS APPOINTED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YES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FINANCIAL ADVISORS APPOINTED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YES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TECHNICAL AND OTHER ADVISORS (INC PROJECT PREPARATION FACILITY) APPOINTED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YES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IS A BUSINESS CASE BEING PREPARED?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Yes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BUSINESS CASE PREPARED BY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Government-Private</a:t>
            </a: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Stage </a:t>
            </a:r>
            <a:r>
              <a:rPr lang="en-US" sz="3000" dirty="0">
                <a:solidFill>
                  <a:srgbClr val="FFFFFF"/>
                </a:solidFill>
              </a:rPr>
              <a:t>3: Start of Project Feasibility / Business Case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82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IS THE BUSINESS CASE COMPLETE?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Complete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BUSINESS CASE COMPLETION DATE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Q1 2018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DETAILS FOR NEXT STEP OF PROJECT </a:t>
            </a:r>
            <a:br>
              <a:rPr lang="en-US" sz="1600" b="1" dirty="0"/>
            </a:b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ESTIMATED TIME TO START OF PROCUREMENT </a:t>
            </a:r>
            <a:br>
              <a:rPr lang="en-US" sz="1600" b="1" dirty="0"/>
            </a:br>
            <a:r>
              <a:rPr lang="az-Latn-AZ" sz="1600" b="1" dirty="0" smtClean="0">
                <a:solidFill>
                  <a:srgbClr val="C00000"/>
                </a:solidFill>
              </a:rPr>
              <a:t>started Q4 2016</a:t>
            </a:r>
            <a:endParaRPr lang="tr-TR" sz="16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OTHER KEY PROJECT TIMELINE EVENTS </a:t>
            </a:r>
            <a:br>
              <a:rPr lang="en-US" sz="1600" b="1" dirty="0"/>
            </a:br>
            <a:endParaRPr lang="tr-TR" sz="1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/>
              <a:t>ESTIMATED RETURN ON EQUITY (%) 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10.00</a:t>
            </a:r>
            <a:r>
              <a:rPr lang="en-US" sz="1600" b="1" dirty="0">
                <a:solidFill>
                  <a:srgbClr val="C00000"/>
                </a:solidFill>
              </a:rPr>
              <a:t>%</a:t>
            </a:r>
            <a:endParaRPr lang="tr-TR" sz="1600" b="1" dirty="0">
              <a:solidFill>
                <a:srgbClr val="C00000"/>
              </a:solidFill>
            </a:endParaRPr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Stage 4: Project Feasibility / Business Case Complete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kakap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728" y="4253345"/>
            <a:ext cx="51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0539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83"/>
            <a:ext cx="6068291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STATE OF ECONOMY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1495475"/>
            <a:ext cx="7486650" cy="53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" y="1717963"/>
            <a:ext cx="8350913" cy="50003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INVESTMENT CLIMATE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7273636" cy="538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ASSETS OPENED FOR PRIVATIZATION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8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17070" y="1462314"/>
            <a:ext cx="769387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Build, Operate, Transfer (BOT) model for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infrastructure projects (since 2016)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070" y="2469205"/>
            <a:ext cx="337125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8679A"/>
                </a:solidFill>
                <a:latin typeface="Arial"/>
                <a:cs typeface="Arial"/>
              </a:rPr>
              <a:t>SCOPE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769" y="2959378"/>
            <a:ext cx="3345859" cy="30777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onstruction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restoration, rebuild, repair, operation and transfer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reservoirs, water treatment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education, health, culture and tourism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centers, dormitories, leisure and amusement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parks, high-tech parks,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agro-parks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5739" y="2469205"/>
            <a:ext cx="407520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8679A"/>
                </a:solidFill>
                <a:latin typeface="Arial"/>
                <a:cs typeface="Arial"/>
              </a:rPr>
              <a:t>Investors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1071" y="2959378"/>
            <a:ext cx="4079875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Investors who put their funds in Azerbaijan in accordance with the BOT model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Exempt from state duties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costs will be reimbursed to investors through the purchase of their products by authority or consumers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guaranteed by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of contracts 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LEGAL FRAMEWORK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26551"/>
            <a:ext cx="2800350" cy="809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7549" y="1808197"/>
            <a:ext cx="4694959" cy="64633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Colibri"/>
              </a:rPr>
              <a:t>State </a:t>
            </a:r>
            <a:r>
              <a:rPr lang="en-US" b="1" dirty="0">
                <a:solidFill>
                  <a:srgbClr val="000000"/>
                </a:solidFill>
                <a:latin typeface="Colibri"/>
              </a:rPr>
              <a:t>Housing Development Agency of the Republic of Azerbaijan</a:t>
            </a:r>
            <a:endParaRPr lang="en-US" b="1" i="0" dirty="0">
              <a:solidFill>
                <a:srgbClr val="000000"/>
              </a:solidFill>
              <a:effectLst/>
              <a:latin typeface="Co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845089"/>
            <a:ext cx="7495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entity established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November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projects aim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quality of life by meeting the housing needs of Azerbaijani citizens and to contribute to the realization of the State policy for development of the national economy.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is  to broaden every opportunity for the country’s citizens to own an affordable flat, based on continuous and sustainable development to hit the targets.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595959"/>
              </a:solidFill>
              <a:latin typeface="Co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STATE AGENCY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663004"/>
            <a:ext cx="7423728" cy="42254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NAME </a:t>
            </a:r>
          </a:p>
          <a:p>
            <a:pPr marL="400050" lvl="1" indent="0">
              <a:buNone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400050" lvl="1" indent="0">
              <a:buNone/>
            </a:pPr>
            <a:endPara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GOVERNMENT SPONSOR</a:t>
            </a:r>
          </a:p>
          <a:p>
            <a:pPr marL="400050" lvl="1" indent="0">
              <a:buNone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Development Agency of the Republic of Azerbaijan</a:t>
            </a:r>
            <a:endParaRPr lang="tr-T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SECTOR </a:t>
            </a:r>
            <a:endPara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endParaRPr lang="tr-TR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TYPE</a:t>
            </a:r>
          </a:p>
          <a:p>
            <a:pPr marL="457200" lvl="1" indent="0"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eveloping of construction sector after crisis period`</a:t>
            </a:r>
            <a:endParaRPr lang="tr-TR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PROJECT </a:t>
            </a:r>
            <a:r>
              <a:rPr lang="tr-T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tr-TR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mark up </a:t>
            </a:r>
            <a:endParaRPr lang="tr-TR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>
              <a:buFont typeface="Wingdings" charset="2"/>
              <a:buChar char="Ø"/>
            </a:pPr>
            <a:endParaRPr lang="tr-TR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60" y="1506870"/>
            <a:ext cx="7796889" cy="469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Yasamal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Residential Complex” Project</a:t>
            </a:r>
            <a:r>
              <a:rPr lang="az-Latn-A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AZN /64.62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Hovsan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Residential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Compex</a:t>
            </a:r>
            <a:endPara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AZN/130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  <a:endPara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LOCATION </a:t>
            </a:r>
            <a:endPara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az-Latn-A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YASAMAL DİSTRİCT,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Circular Road</a:t>
            </a:r>
            <a:r>
              <a:rPr lang="az-Latn-A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Hovsan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 ,  Airport highway</a:t>
            </a:r>
            <a:endParaRPr lang="tr-TR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FOR PRIVATE SECTOR INVOLVEMENT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framework of PPP – total 18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AZN /10.62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 private investment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AZN /13.5 </a:t>
            </a:r>
            <a:r>
              <a:rPr lang="en-US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  <a:endParaRPr lang="tr-T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UPDATED FILE RELATED TO PROJECT</a:t>
            </a:r>
          </a:p>
          <a:p>
            <a:pPr marL="457200" lvl="1" indent="0" algn="just">
              <a:buNone/>
            </a:pPr>
            <a:r>
              <a:rPr lang="tr-TR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tr-TR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tr-TR" sz="1500" b="1" dirty="0"/>
          </a:p>
          <a:p>
            <a:pPr marL="457200" lvl="1" indent="0" algn="just">
              <a:buNone/>
            </a:pPr>
            <a:endParaRPr lang="tr-TR" sz="1500" b="1" dirty="0" smtClean="0"/>
          </a:p>
          <a:p>
            <a:pPr lvl="1" algn="just">
              <a:buFont typeface="Wingdings" charset="2"/>
              <a:buChar char="Ø"/>
            </a:pPr>
            <a:endParaRPr lang="tr-TR" sz="1500" b="1" dirty="0"/>
          </a:p>
          <a:p>
            <a:pPr lvl="1" algn="just">
              <a:buFont typeface="Wingdings" charset="2"/>
              <a:buChar char="Ø"/>
            </a:pPr>
            <a:endParaRPr lang="tr-TR" sz="1500" b="1" dirty="0"/>
          </a:p>
          <a:p>
            <a:pPr algn="just">
              <a:buFont typeface="Wingdings" charset="2"/>
              <a:buChar char="Ø"/>
            </a:pPr>
            <a:endParaRPr lang="en-US" sz="15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0" y="1221077"/>
            <a:ext cx="4282519" cy="53736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framework of the public-private partnership, the private investor will invest roughly 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AZN/10.62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USD for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YASAMAL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encompasses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three residential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- 10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AZN/5.9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telephone, television and internet lines in the complex area and provision of relevant services to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AZN/0.6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shopping center 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AZN/4.2mln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</a:p>
          <a:p>
            <a:pPr marL="0" indent="0" algn="just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algn="just">
              <a:buFont typeface="Wingdings" charset="2"/>
              <a:buChar char="Ø"/>
            </a:pP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charset="2"/>
              <a:buChar char="Ø"/>
            </a:pPr>
            <a:endPara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charset="2"/>
              <a:buChar char="Ø"/>
            </a:pP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charset="2"/>
              <a:buChar char="Ø"/>
            </a:pP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charset="2"/>
              <a:buChar char="Ø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FFFF"/>
                </a:solidFill>
              </a:rPr>
              <a:t>PROJECT DESCRIPTION</a:t>
            </a:r>
            <a:r>
              <a:rPr lang="en-US" sz="3000" dirty="0" smtClean="0">
                <a:solidFill>
                  <a:srgbClr val="FFFFFF"/>
                </a:solidFill>
              </a:rPr>
              <a:t> -ONGOING</a:t>
            </a:r>
            <a:r>
              <a:rPr lang="tr-TR" sz="3000" dirty="0" smtClean="0">
                <a:solidFill>
                  <a:srgbClr val="FFFFFF"/>
                </a:solidFill>
              </a:rPr>
              <a:t> </a:t>
            </a:r>
            <a:endParaRPr lang="tr-TR" sz="30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1" y="4342175"/>
            <a:ext cx="3927041" cy="2125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29" y="1477008"/>
            <a:ext cx="3577695" cy="49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378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Colibri</vt:lpstr>
      <vt:lpstr>Times New Roman</vt:lpstr>
      <vt:lpstr>Wingdings</vt:lpstr>
      <vt:lpstr>Office Theme</vt:lpstr>
      <vt:lpstr>PowerPoint Presentation</vt:lpstr>
      <vt:lpstr>STATE OF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Aqil Ezizov</cp:lastModifiedBy>
  <cp:revision>45</cp:revision>
  <dcterms:created xsi:type="dcterms:W3CDTF">2018-10-03T09:04:32Z</dcterms:created>
  <dcterms:modified xsi:type="dcterms:W3CDTF">2018-10-18T13:38:52Z</dcterms:modified>
</cp:coreProperties>
</file>